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13"/>
  </p:notesMasterIdLst>
  <p:sldIdLst>
    <p:sldId id="256" r:id="rId2"/>
    <p:sldId id="257" r:id="rId3"/>
    <p:sldId id="258" r:id="rId4"/>
    <p:sldId id="261" r:id="rId5"/>
    <p:sldId id="266" r:id="rId6"/>
    <p:sldId id="265" r:id="rId7"/>
    <p:sldId id="263" r:id="rId8"/>
    <p:sldId id="260" r:id="rId9"/>
    <p:sldId id="262" r:id="rId10"/>
    <p:sldId id="259" r:id="rId11"/>
    <p:sldId id="264" r:id="rId1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23"/>
  </p:normalViewPr>
  <p:slideViewPr>
    <p:cSldViewPr snapToGrid="0">
      <p:cViewPr>
        <p:scale>
          <a:sx n="78" d="100"/>
          <a:sy n="78" d="100"/>
        </p:scale>
        <p:origin x="656"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96A375-5AE9-D144-A417-363A3F4B12BA}" type="datetimeFigureOut">
              <a:rPr lang="it-IT" smtClean="0"/>
              <a:t>21/03/23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B19501-F952-A541-8B6B-B2F219C69F12}" type="slidenum">
              <a:rPr lang="it-IT" smtClean="0"/>
              <a:t>‹N›</a:t>
            </a:fld>
            <a:endParaRPr lang="it-IT"/>
          </a:p>
        </p:txBody>
      </p:sp>
    </p:spTree>
    <p:extLst>
      <p:ext uri="{BB962C8B-B14F-4D97-AF65-F5344CB8AC3E}">
        <p14:creationId xmlns:p14="http://schemas.microsoft.com/office/powerpoint/2010/main" val="733612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B19501-F952-A541-8B6B-B2F219C69F12}" type="slidenum">
              <a:rPr lang="it-IT" smtClean="0"/>
              <a:t>1</a:t>
            </a:fld>
            <a:endParaRPr lang="it-IT"/>
          </a:p>
        </p:txBody>
      </p:sp>
    </p:spTree>
    <p:extLst>
      <p:ext uri="{BB962C8B-B14F-4D97-AF65-F5344CB8AC3E}">
        <p14:creationId xmlns:p14="http://schemas.microsoft.com/office/powerpoint/2010/main" val="1524134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B19501-F952-A541-8B6B-B2F219C69F12}" type="slidenum">
              <a:rPr lang="it-IT" smtClean="0"/>
              <a:t>3</a:t>
            </a:fld>
            <a:endParaRPr lang="it-IT"/>
          </a:p>
        </p:txBody>
      </p:sp>
    </p:spTree>
    <p:extLst>
      <p:ext uri="{BB962C8B-B14F-4D97-AF65-F5344CB8AC3E}">
        <p14:creationId xmlns:p14="http://schemas.microsoft.com/office/powerpoint/2010/main" val="3280559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B19501-F952-A541-8B6B-B2F219C69F12}" type="slidenum">
              <a:rPr lang="it-IT" smtClean="0"/>
              <a:t>8</a:t>
            </a:fld>
            <a:endParaRPr lang="it-IT"/>
          </a:p>
        </p:txBody>
      </p:sp>
    </p:spTree>
    <p:extLst>
      <p:ext uri="{BB962C8B-B14F-4D97-AF65-F5344CB8AC3E}">
        <p14:creationId xmlns:p14="http://schemas.microsoft.com/office/powerpoint/2010/main" val="3040279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3/21/23</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641698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3/21/23</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3538520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3/21/23</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264505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3/21/23</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1988639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3/21/23</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451494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3/21/23</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2450971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3/21/23</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2790820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3/21/23</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3359514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3/21/23</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2423652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3/21/23</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3008584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3/21/23</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1220172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3/21/23</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‹N›</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079890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D67320-FCFD-4931-AAF7-C6C85332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0AEC444-2523-0494-FBCA-9B72B93A2D5B}"/>
              </a:ext>
            </a:extLst>
          </p:cNvPr>
          <p:cNvSpPr>
            <a:spLocks noGrp="1"/>
          </p:cNvSpPr>
          <p:nvPr>
            <p:ph type="ctrTitle"/>
          </p:nvPr>
        </p:nvSpPr>
        <p:spPr>
          <a:xfrm>
            <a:off x="685800" y="908651"/>
            <a:ext cx="3620882" cy="3640345"/>
          </a:xfrm>
        </p:spPr>
        <p:txBody>
          <a:bodyPr anchor="t">
            <a:normAutofit/>
          </a:bodyPr>
          <a:lstStyle/>
          <a:p>
            <a:r>
              <a:rPr lang="it-IT" sz="4000" dirty="0">
                <a:solidFill>
                  <a:schemeClr val="bg1"/>
                </a:solidFill>
                <a:latin typeface="Times New Roman" panose="02020603050405020304" pitchFamily="18" charset="0"/>
                <a:cs typeface="Times New Roman" panose="02020603050405020304" pitchFamily="18" charset="0"/>
              </a:rPr>
              <a:t>Sistemi distribuiti e Cloud Computing: </a:t>
            </a:r>
            <a:br>
              <a:rPr lang="it-IT" sz="4000" dirty="0">
                <a:solidFill>
                  <a:schemeClr val="bg1"/>
                </a:solidFill>
                <a:latin typeface="Times New Roman" panose="02020603050405020304" pitchFamily="18" charset="0"/>
                <a:cs typeface="Times New Roman" panose="02020603050405020304" pitchFamily="18" charset="0"/>
              </a:rPr>
            </a:br>
            <a:r>
              <a:rPr lang="it-IT" sz="4000" dirty="0">
                <a:solidFill>
                  <a:schemeClr val="bg1"/>
                </a:solidFill>
                <a:latin typeface="Times New Roman" panose="02020603050405020304" pitchFamily="18" charset="0"/>
                <a:cs typeface="Times New Roman" panose="02020603050405020304" pitchFamily="18" charset="0"/>
              </a:rPr>
              <a:t>CHORD</a:t>
            </a:r>
          </a:p>
        </p:txBody>
      </p:sp>
      <p:sp>
        <p:nvSpPr>
          <p:cNvPr id="3" name="Sottotitolo 2">
            <a:extLst>
              <a:ext uri="{FF2B5EF4-FFF2-40B4-BE49-F238E27FC236}">
                <a16:creationId xmlns:a16="http://schemas.microsoft.com/office/drawing/2014/main" id="{7A596E4D-5658-1310-C75F-E3E7E8AE0A1C}"/>
              </a:ext>
            </a:extLst>
          </p:cNvPr>
          <p:cNvSpPr>
            <a:spLocks noGrp="1"/>
          </p:cNvSpPr>
          <p:nvPr>
            <p:ph type="subTitle" idx="1"/>
          </p:nvPr>
        </p:nvSpPr>
        <p:spPr>
          <a:xfrm>
            <a:off x="705934" y="5220450"/>
            <a:ext cx="3380437" cy="570748"/>
          </a:xfrm>
        </p:spPr>
        <p:txBody>
          <a:bodyPr anchor="b">
            <a:normAutofit fontScale="25000" lnSpcReduction="20000"/>
          </a:bodyPr>
          <a:lstStyle/>
          <a:p>
            <a:pPr>
              <a:lnSpc>
                <a:spcPct val="110000"/>
              </a:lnSpc>
            </a:pPr>
            <a:endParaRPr lang="it-IT" sz="500" dirty="0">
              <a:solidFill>
                <a:schemeClr val="bg1"/>
              </a:solidFill>
            </a:endParaRPr>
          </a:p>
          <a:p>
            <a:pPr>
              <a:lnSpc>
                <a:spcPct val="110000"/>
              </a:lnSpc>
            </a:pPr>
            <a:r>
              <a:rPr lang="it-IT" sz="6000" dirty="0">
                <a:solidFill>
                  <a:schemeClr val="bg1"/>
                </a:solidFill>
              </a:rPr>
              <a:t>Matteo Federico</a:t>
            </a:r>
          </a:p>
          <a:p>
            <a:pPr>
              <a:lnSpc>
                <a:spcPct val="110000"/>
              </a:lnSpc>
            </a:pPr>
            <a:r>
              <a:rPr lang="it-IT" sz="6000" dirty="0">
                <a:solidFill>
                  <a:schemeClr val="bg1"/>
                </a:solidFill>
              </a:rPr>
              <a:t>0321569</a:t>
            </a:r>
          </a:p>
        </p:txBody>
      </p:sp>
      <p:cxnSp>
        <p:nvCxnSpPr>
          <p:cNvPr id="13" name="Straight Connector 1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C88CCD7-7F61-DB82-C2F9-749EB4F0D944}"/>
              </a:ext>
            </a:extLst>
          </p:cNvPr>
          <p:cNvPicPr>
            <a:picLocks noChangeAspect="1"/>
          </p:cNvPicPr>
          <p:nvPr/>
        </p:nvPicPr>
        <p:blipFill rotWithShape="1">
          <a:blip r:embed="rId3"/>
          <a:srcRect l="15753" r="9575" b="1"/>
          <a:stretch/>
        </p:blipFill>
        <p:spPr>
          <a:xfrm>
            <a:off x="4876158" y="10"/>
            <a:ext cx="7315841" cy="6857990"/>
          </a:xfrm>
          <a:prstGeom prst="rect">
            <a:avLst/>
          </a:prstGeom>
        </p:spPr>
      </p:pic>
    </p:spTree>
    <p:extLst>
      <p:ext uri="{BB962C8B-B14F-4D97-AF65-F5344CB8AC3E}">
        <p14:creationId xmlns:p14="http://schemas.microsoft.com/office/powerpoint/2010/main" val="1594078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BD11A26-BBA0-FEA0-85BB-C1D052FB8AB1}"/>
              </a:ext>
            </a:extLst>
          </p:cNvPr>
          <p:cNvSpPr>
            <a:spLocks noGrp="1"/>
          </p:cNvSpPr>
          <p:nvPr>
            <p:ph type="title"/>
          </p:nvPr>
        </p:nvSpPr>
        <p:spPr>
          <a:xfrm>
            <a:off x="695325" y="897753"/>
            <a:ext cx="3635046" cy="1575391"/>
          </a:xfrm>
        </p:spPr>
        <p:txBody>
          <a:bodyPr>
            <a:normAutofit/>
          </a:bodyPr>
          <a:lstStyle/>
          <a:p>
            <a:r>
              <a:rPr lang="it-IT" dirty="0"/>
              <a:t>More on Put</a:t>
            </a:r>
          </a:p>
        </p:txBody>
      </p:sp>
      <p:cxnSp>
        <p:nvCxnSpPr>
          <p:cNvPr id="15" name="Straight Connector 14">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1CB7FFCC-A672-2B4E-BEFE-0CAA49FCE087}"/>
              </a:ext>
            </a:extLst>
          </p:cNvPr>
          <p:cNvSpPr>
            <a:spLocks noGrp="1"/>
          </p:cNvSpPr>
          <p:nvPr>
            <p:ph idx="1"/>
          </p:nvPr>
        </p:nvSpPr>
        <p:spPr>
          <a:xfrm>
            <a:off x="695325" y="1734675"/>
            <a:ext cx="3587668" cy="4714893"/>
          </a:xfrm>
        </p:spPr>
        <p:txBody>
          <a:bodyPr>
            <a:normAutofit fontScale="85000" lnSpcReduction="10000"/>
          </a:bodyPr>
          <a:lstStyle/>
          <a:p>
            <a:r>
              <a:rPr lang="it-IT" dirty="0"/>
              <a:t>L’operazione di put, a differenza di quella di </a:t>
            </a:r>
            <a:r>
              <a:rPr lang="it-IT" dirty="0" err="1"/>
              <a:t>get</a:t>
            </a:r>
            <a:r>
              <a:rPr lang="it-IT" dirty="0"/>
              <a:t>, aggiunge un ulteriore meccanismo di aggiornamento delle repliche.</a:t>
            </a:r>
          </a:p>
          <a:p>
            <a:r>
              <a:rPr lang="it-IT" dirty="0"/>
              <a:t>Il Leader di un dato insieme di «Dati» sull’anello prima di rimandare la risposta contatta la sua lista di repliche mandando il dato da aggiornare</a:t>
            </a:r>
          </a:p>
          <a:p>
            <a:r>
              <a:rPr lang="it-IT" dirty="0"/>
              <a:t>Tuttavia in caso una replica non venga aggiornata correttamente, non si effettua nessun meccanismo di ritrasmissione.</a:t>
            </a:r>
          </a:p>
        </p:txBody>
      </p:sp>
      <p:pic>
        <p:nvPicPr>
          <p:cNvPr id="8" name="Immagine 7" descr="Immagine che contiene diagramma&#10;&#10;Descrizione generata automaticamente">
            <a:extLst>
              <a:ext uri="{FF2B5EF4-FFF2-40B4-BE49-F238E27FC236}">
                <a16:creationId xmlns:a16="http://schemas.microsoft.com/office/drawing/2014/main" id="{BCF759C6-C281-A180-9BF3-5D4229F40FB6}"/>
              </a:ext>
            </a:extLst>
          </p:cNvPr>
          <p:cNvPicPr>
            <a:picLocks noChangeAspect="1"/>
          </p:cNvPicPr>
          <p:nvPr/>
        </p:nvPicPr>
        <p:blipFill rotWithShape="1">
          <a:blip r:embed="rId2"/>
          <a:srcRect t="3893" b="25960"/>
          <a:stretch/>
        </p:blipFill>
        <p:spPr>
          <a:xfrm>
            <a:off x="4696280" y="1548384"/>
            <a:ext cx="7082433" cy="3316194"/>
          </a:xfrm>
          <a:prstGeom prst="rect">
            <a:avLst/>
          </a:prstGeom>
        </p:spPr>
      </p:pic>
    </p:spTree>
    <p:extLst>
      <p:ext uri="{BB962C8B-B14F-4D97-AF65-F5344CB8AC3E}">
        <p14:creationId xmlns:p14="http://schemas.microsoft.com/office/powerpoint/2010/main" val="2563206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6">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8">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0">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55E9906-1BC1-B9D4-E4BD-37FB32524DD7}"/>
              </a:ext>
            </a:extLst>
          </p:cNvPr>
          <p:cNvSpPr>
            <a:spLocks noGrp="1"/>
          </p:cNvSpPr>
          <p:nvPr>
            <p:ph type="title"/>
          </p:nvPr>
        </p:nvSpPr>
        <p:spPr>
          <a:xfrm>
            <a:off x="695325" y="2485103"/>
            <a:ext cx="8884104" cy="3269590"/>
          </a:xfrm>
        </p:spPr>
        <p:txBody>
          <a:bodyPr vert="horz" lIns="91440" tIns="45720" rIns="91440" bIns="45720" rtlCol="0" anchor="b">
            <a:normAutofit/>
          </a:bodyPr>
          <a:lstStyle/>
          <a:p>
            <a:r>
              <a:rPr lang="en-US" sz="5400">
                <a:solidFill>
                  <a:schemeClr val="bg2"/>
                </a:solidFill>
              </a:rPr>
              <a:t>Grazie dell’attenzione</a:t>
            </a:r>
          </a:p>
        </p:txBody>
      </p:sp>
      <p:cxnSp>
        <p:nvCxnSpPr>
          <p:cNvPr id="20" name="Straight Connector 12">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14">
            <a:extLst>
              <a:ext uri="{FF2B5EF4-FFF2-40B4-BE49-F238E27FC236}">
                <a16:creationId xmlns:a16="http://schemas.microsoft.com/office/drawing/2014/main" id="{18D91C2B-BDB9-49BE-9C44-E0CFE597AB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6947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1B5979-C8F2-18DC-6358-116D25AE019C}"/>
              </a:ext>
            </a:extLst>
          </p:cNvPr>
          <p:cNvSpPr>
            <a:spLocks noGrp="1"/>
          </p:cNvSpPr>
          <p:nvPr>
            <p:ph type="title"/>
          </p:nvPr>
        </p:nvSpPr>
        <p:spPr/>
        <p:txBody>
          <a:bodyPr/>
          <a:lstStyle/>
          <a:p>
            <a:r>
              <a:rPr lang="it-IT" dirty="0"/>
              <a:t>Obiettivo</a:t>
            </a:r>
          </a:p>
        </p:txBody>
      </p:sp>
      <p:sp>
        <p:nvSpPr>
          <p:cNvPr id="3" name="Segnaposto contenuto 2">
            <a:extLst>
              <a:ext uri="{FF2B5EF4-FFF2-40B4-BE49-F238E27FC236}">
                <a16:creationId xmlns:a16="http://schemas.microsoft.com/office/drawing/2014/main" id="{F1F219D3-E596-3819-6C35-C5368145226D}"/>
              </a:ext>
            </a:extLst>
          </p:cNvPr>
          <p:cNvSpPr>
            <a:spLocks noGrp="1"/>
          </p:cNvSpPr>
          <p:nvPr>
            <p:ph idx="1"/>
          </p:nvPr>
        </p:nvSpPr>
        <p:spPr/>
        <p:txBody>
          <a:bodyPr/>
          <a:lstStyle/>
          <a:p>
            <a:r>
              <a:rPr lang="it-IT" dirty="0"/>
              <a:t>Il sistema realizzato ha lo scopo di far vedere una possibile implementazione del protocollo/algoritmo di Chord che permette di memorizzare «Dati» in maniera distribuita.</a:t>
            </a:r>
          </a:p>
          <a:p>
            <a:r>
              <a:rPr lang="it-IT" dirty="0"/>
              <a:t>I «Dati» che verranno memorizzati sono stringhe cui storage avverrà in-</a:t>
            </a:r>
            <a:r>
              <a:rPr lang="it-IT" dirty="0" err="1"/>
              <a:t>memory</a:t>
            </a:r>
            <a:r>
              <a:rPr lang="it-IT" dirty="0"/>
              <a:t>. </a:t>
            </a:r>
          </a:p>
          <a:p>
            <a:r>
              <a:rPr lang="it-IT" dirty="0"/>
              <a:t>Utilizza Docker e Docker-Compose per simulare i molteplici nodi del sistema</a:t>
            </a:r>
          </a:p>
          <a:p>
            <a:endParaRPr lang="it-IT" dirty="0"/>
          </a:p>
          <a:p>
            <a:endParaRPr lang="it-IT" dirty="0"/>
          </a:p>
        </p:txBody>
      </p:sp>
    </p:spTree>
    <p:extLst>
      <p:ext uri="{BB962C8B-B14F-4D97-AF65-F5344CB8AC3E}">
        <p14:creationId xmlns:p14="http://schemas.microsoft.com/office/powerpoint/2010/main" val="31529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9C263F0E-DDD0-31CF-3751-6F80AFC6E1ED}"/>
              </a:ext>
            </a:extLst>
          </p:cNvPr>
          <p:cNvSpPr>
            <a:spLocks noGrp="1"/>
          </p:cNvSpPr>
          <p:nvPr>
            <p:ph type="title"/>
          </p:nvPr>
        </p:nvSpPr>
        <p:spPr>
          <a:xfrm>
            <a:off x="6377111" y="909638"/>
            <a:ext cx="5014789" cy="1318062"/>
          </a:xfrm>
        </p:spPr>
        <p:txBody>
          <a:bodyPr>
            <a:normAutofit/>
          </a:bodyPr>
          <a:lstStyle/>
          <a:p>
            <a:r>
              <a:rPr lang="it-IT"/>
              <a:t>Struttura base del sistema</a:t>
            </a:r>
          </a:p>
        </p:txBody>
      </p:sp>
      <p:pic>
        <p:nvPicPr>
          <p:cNvPr id="11" name="Elemento grafico 10">
            <a:extLst>
              <a:ext uri="{FF2B5EF4-FFF2-40B4-BE49-F238E27FC236}">
                <a16:creationId xmlns:a16="http://schemas.microsoft.com/office/drawing/2014/main" id="{09305504-5847-171D-BEE0-32574B4A0E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6719" y="1314451"/>
            <a:ext cx="6260392" cy="4173594"/>
          </a:xfrm>
          <a:prstGeom prst="rect">
            <a:avLst/>
          </a:prstGeom>
        </p:spPr>
      </p:pic>
      <p:cxnSp>
        <p:nvCxnSpPr>
          <p:cNvPr id="21" name="Straight Connector 2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5100" y="723900"/>
            <a:ext cx="16002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974F52DE-9418-77E3-AF8C-482FB6738596}"/>
              </a:ext>
            </a:extLst>
          </p:cNvPr>
          <p:cNvSpPr>
            <a:spLocks noGrp="1"/>
          </p:cNvSpPr>
          <p:nvPr>
            <p:ph idx="1"/>
          </p:nvPr>
        </p:nvSpPr>
        <p:spPr>
          <a:xfrm>
            <a:off x="6415014" y="2276474"/>
            <a:ext cx="5014790" cy="4412425"/>
          </a:xfrm>
        </p:spPr>
        <p:txBody>
          <a:bodyPr>
            <a:normAutofit lnSpcReduction="10000"/>
          </a:bodyPr>
          <a:lstStyle/>
          <a:p>
            <a:r>
              <a:rPr lang="it-IT" dirty="0"/>
              <a:t>Chord è un protocollo che bassa il suo funzionamento su un </a:t>
            </a:r>
            <a:r>
              <a:rPr lang="it-IT" b="1" dirty="0"/>
              <a:t>overlay network</a:t>
            </a:r>
            <a:r>
              <a:rPr lang="it-IT" dirty="0"/>
              <a:t> strutturata, ovvero, ogni nodo ha una conoscenza parziale dei nodi e di come questi possono o dovrebbero essere disposti e sfrutta questa conoscenza per la comunicare tra nodi e la ricercar di Dati.</a:t>
            </a:r>
          </a:p>
          <a:p>
            <a:r>
              <a:rPr lang="it-IT" dirty="0"/>
              <a:t>La struttura dell’overlay network è ad anello e mappa nodi e risorse sullo stesso spazio degli identificatori</a:t>
            </a:r>
          </a:p>
          <a:p>
            <a:r>
              <a:rPr lang="it-IT" dirty="0"/>
              <a:t>Ogni nodo conosce di fatto fino a </a:t>
            </a:r>
            <a:r>
              <a:rPr lang="it-IT" b="1" dirty="0" err="1"/>
              <a:t>Nbit</a:t>
            </a:r>
            <a:r>
              <a:rPr lang="it-IT" dirty="0"/>
              <a:t> nodi</a:t>
            </a:r>
          </a:p>
        </p:txBody>
      </p:sp>
    </p:spTree>
    <p:extLst>
      <p:ext uri="{BB962C8B-B14F-4D97-AF65-F5344CB8AC3E}">
        <p14:creationId xmlns:p14="http://schemas.microsoft.com/office/powerpoint/2010/main" val="4248538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62C4806E-B72C-7ACB-BEA4-DD77F30DE98D}"/>
              </a:ext>
            </a:extLst>
          </p:cNvPr>
          <p:cNvSpPr>
            <a:spLocks noGrp="1"/>
          </p:cNvSpPr>
          <p:nvPr>
            <p:ph type="title"/>
          </p:nvPr>
        </p:nvSpPr>
        <p:spPr>
          <a:xfrm>
            <a:off x="695325" y="897753"/>
            <a:ext cx="3635046" cy="1575391"/>
          </a:xfrm>
        </p:spPr>
        <p:txBody>
          <a:bodyPr>
            <a:normAutofit/>
          </a:bodyPr>
          <a:lstStyle/>
          <a:p>
            <a:r>
              <a:rPr lang="it-IT" dirty="0"/>
              <a:t>Conoscenza Dei nodi</a:t>
            </a:r>
          </a:p>
        </p:txBody>
      </p:sp>
      <p:cxnSp>
        <p:nvCxnSpPr>
          <p:cNvPr id="12" name="Straight Connector 11">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973D68C0-31E7-C88E-0F43-4CF7CB33DC8B}"/>
              </a:ext>
            </a:extLst>
          </p:cNvPr>
          <p:cNvSpPr>
            <a:spLocks noGrp="1"/>
          </p:cNvSpPr>
          <p:nvPr>
            <p:ph idx="1"/>
          </p:nvPr>
        </p:nvSpPr>
        <p:spPr>
          <a:xfrm>
            <a:off x="695325" y="2710035"/>
            <a:ext cx="3587668" cy="3500265"/>
          </a:xfrm>
        </p:spPr>
        <p:txBody>
          <a:bodyPr>
            <a:normAutofit/>
          </a:bodyPr>
          <a:lstStyle/>
          <a:p>
            <a:pPr marL="0" indent="0">
              <a:lnSpc>
                <a:spcPct val="110000"/>
              </a:lnSpc>
              <a:buNone/>
            </a:pPr>
            <a:r>
              <a:rPr lang="it-IT" sz="1700" dirty="0"/>
              <a:t>Il protocollo funziona grazie alle conoscenze parziali che ogni nodo sa riguardo la rete. Infatti ogni nodo conosce il suo </a:t>
            </a:r>
            <a:r>
              <a:rPr lang="it-IT" sz="1700" b="1" dirty="0"/>
              <a:t>ID</a:t>
            </a:r>
            <a:r>
              <a:rPr lang="it-IT" sz="1700" dirty="0"/>
              <a:t>, il </a:t>
            </a:r>
            <a:r>
              <a:rPr lang="it-IT" sz="1700" b="1" dirty="0"/>
              <a:t>Server </a:t>
            </a:r>
            <a:r>
              <a:rPr lang="it-IT" sz="1700" b="1" dirty="0" err="1"/>
              <a:t>Register</a:t>
            </a:r>
            <a:r>
              <a:rPr lang="it-IT" sz="1700" b="1" dirty="0"/>
              <a:t> </a:t>
            </a:r>
            <a:r>
              <a:rPr lang="it-IT" sz="1700" dirty="0"/>
              <a:t>e conosce una lista di Nodi che memorizza in una tabella speciale chiamata </a:t>
            </a:r>
            <a:r>
              <a:rPr lang="it-IT" sz="1700" b="1" dirty="0" err="1"/>
              <a:t>FingerTable</a:t>
            </a:r>
            <a:r>
              <a:rPr lang="it-IT" sz="1700" dirty="0"/>
              <a:t> avente </a:t>
            </a:r>
            <a:r>
              <a:rPr lang="it-IT" sz="1700" dirty="0" err="1"/>
              <a:t>Nbit</a:t>
            </a:r>
            <a:r>
              <a:rPr lang="it-IT" sz="1700" dirty="0"/>
              <a:t> righe.</a:t>
            </a:r>
          </a:p>
          <a:p>
            <a:pPr marL="0" indent="0">
              <a:lnSpc>
                <a:spcPct val="110000"/>
              </a:lnSpc>
              <a:buNone/>
            </a:pPr>
            <a:r>
              <a:rPr lang="it-IT" sz="1700" dirty="0"/>
              <a:t>La posizione della tabella di un determinato nodo indica quanto i due nodi sono distanti nell’anello.</a:t>
            </a:r>
          </a:p>
        </p:txBody>
      </p:sp>
      <p:pic>
        <p:nvPicPr>
          <p:cNvPr id="5" name="Immagine 4" descr="Immagine che contiene diagramma&#10;&#10;Descrizione generata automaticamente">
            <a:extLst>
              <a:ext uri="{FF2B5EF4-FFF2-40B4-BE49-F238E27FC236}">
                <a16:creationId xmlns:a16="http://schemas.microsoft.com/office/drawing/2014/main" id="{3BAEEBE2-DDD5-7D0A-AE9B-223381484529}"/>
              </a:ext>
            </a:extLst>
          </p:cNvPr>
          <p:cNvPicPr>
            <a:picLocks noChangeAspect="1"/>
          </p:cNvPicPr>
          <p:nvPr/>
        </p:nvPicPr>
        <p:blipFill>
          <a:blip r:embed="rId2"/>
          <a:stretch>
            <a:fillRect/>
          </a:stretch>
        </p:blipFill>
        <p:spPr>
          <a:xfrm>
            <a:off x="4978318" y="1336024"/>
            <a:ext cx="6515100" cy="4185951"/>
          </a:xfrm>
          <a:prstGeom prst="rect">
            <a:avLst/>
          </a:prstGeom>
        </p:spPr>
      </p:pic>
    </p:spTree>
    <p:extLst>
      <p:ext uri="{BB962C8B-B14F-4D97-AF65-F5344CB8AC3E}">
        <p14:creationId xmlns:p14="http://schemas.microsoft.com/office/powerpoint/2010/main" val="3573072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65A806C-84E2-A487-668C-CBA3DFBE7ED4}"/>
              </a:ext>
            </a:extLst>
          </p:cNvPr>
          <p:cNvSpPr>
            <a:spLocks noGrp="1"/>
          </p:cNvSpPr>
          <p:nvPr>
            <p:ph type="title"/>
          </p:nvPr>
        </p:nvSpPr>
        <p:spPr>
          <a:xfrm>
            <a:off x="6377111" y="909638"/>
            <a:ext cx="5014789" cy="1318062"/>
          </a:xfrm>
        </p:spPr>
        <p:txBody>
          <a:bodyPr>
            <a:normAutofit/>
          </a:bodyPr>
          <a:lstStyle/>
          <a:p>
            <a:r>
              <a:rPr lang="it-IT" dirty="0"/>
              <a:t>Duplicazione dei dati </a:t>
            </a:r>
          </a:p>
        </p:txBody>
      </p:sp>
      <p:pic>
        <p:nvPicPr>
          <p:cNvPr id="5" name="Immagine 4">
            <a:extLst>
              <a:ext uri="{FF2B5EF4-FFF2-40B4-BE49-F238E27FC236}">
                <a16:creationId xmlns:a16="http://schemas.microsoft.com/office/drawing/2014/main" id="{7A7D385B-77B1-8E56-F792-5B24A5944071}"/>
              </a:ext>
            </a:extLst>
          </p:cNvPr>
          <p:cNvPicPr>
            <a:picLocks noChangeAspect="1"/>
          </p:cNvPicPr>
          <p:nvPr/>
        </p:nvPicPr>
        <p:blipFill rotWithShape="1">
          <a:blip r:embed="rId2"/>
          <a:srcRect l="6254" t="7039" r="25981" b="26608"/>
          <a:stretch/>
        </p:blipFill>
        <p:spPr>
          <a:xfrm>
            <a:off x="800100" y="1767964"/>
            <a:ext cx="4976888" cy="3322072"/>
          </a:xfrm>
          <a:prstGeom prst="rect">
            <a:avLst/>
          </a:prstGeom>
        </p:spPr>
      </p:pic>
      <p:cxnSp>
        <p:nvCxnSpPr>
          <p:cNvPr id="15" name="Straight Connector 11">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5100" y="723900"/>
            <a:ext cx="16002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C997DFB7-1DC0-38A7-ED8D-6A63501CD577}"/>
              </a:ext>
            </a:extLst>
          </p:cNvPr>
          <p:cNvSpPr>
            <a:spLocks noGrp="1"/>
          </p:cNvSpPr>
          <p:nvPr>
            <p:ph idx="1"/>
          </p:nvPr>
        </p:nvSpPr>
        <p:spPr>
          <a:xfrm>
            <a:off x="6415014" y="2276474"/>
            <a:ext cx="5014790" cy="3885027"/>
          </a:xfrm>
        </p:spPr>
        <p:txBody>
          <a:bodyPr>
            <a:normAutofit/>
          </a:bodyPr>
          <a:lstStyle/>
          <a:p>
            <a:pPr>
              <a:lnSpc>
                <a:spcPct val="110000"/>
              </a:lnSpc>
            </a:pPr>
            <a:r>
              <a:rPr lang="it-IT" sz="1700" dirty="0"/>
              <a:t>Si utilizza la tecnica del </a:t>
            </a:r>
            <a:r>
              <a:rPr lang="it-IT" sz="1700" b="1" dirty="0"/>
              <a:t>Leader-Follower</a:t>
            </a:r>
            <a:endParaRPr lang="it-IT" sz="1700" dirty="0"/>
          </a:p>
          <a:p>
            <a:pPr>
              <a:lnSpc>
                <a:spcPct val="110000"/>
              </a:lnSpc>
            </a:pPr>
            <a:r>
              <a:rPr lang="it-IT" sz="1700" dirty="0"/>
              <a:t>Le operazioni di lettura e scrittura possono essere effettuate solo dal Leader.</a:t>
            </a:r>
          </a:p>
          <a:p>
            <a:pPr>
              <a:lnSpc>
                <a:spcPct val="110000"/>
              </a:lnSpc>
            </a:pPr>
            <a:r>
              <a:rPr lang="it-IT" sz="1700" dirty="0"/>
              <a:t>Il leader ogni volta che compie l’operazione di put prima di ritornare la chiave al client contatta le repliche per aggiornare i loro dati.</a:t>
            </a:r>
          </a:p>
          <a:p>
            <a:pPr>
              <a:lnSpc>
                <a:spcPct val="110000"/>
              </a:lnSpc>
            </a:pPr>
            <a:r>
              <a:rPr lang="it-IT" sz="1700" dirty="0"/>
              <a:t>Le repliche periodicamente ottengono dal Leader eventuali modifiche dei dati e controllano che il Leader sia funzionante</a:t>
            </a:r>
          </a:p>
          <a:p>
            <a:pPr>
              <a:lnSpc>
                <a:spcPct val="110000"/>
              </a:lnSpc>
            </a:pPr>
            <a:r>
              <a:rPr lang="it-IT" sz="1700" dirty="0"/>
              <a:t>L’algoritmo di elezione implementato è un </a:t>
            </a:r>
            <a:r>
              <a:rPr lang="it-IT" sz="1700" b="1" dirty="0"/>
              <a:t>algoritmo </a:t>
            </a:r>
            <a:r>
              <a:rPr lang="it-IT" sz="1700" b="1" dirty="0" err="1"/>
              <a:t>bully</a:t>
            </a:r>
            <a:r>
              <a:rPr lang="it-IT" sz="1700" b="1" dirty="0"/>
              <a:t> inverso</a:t>
            </a:r>
          </a:p>
        </p:txBody>
      </p:sp>
    </p:spTree>
    <p:extLst>
      <p:ext uri="{BB962C8B-B14F-4D97-AF65-F5344CB8AC3E}">
        <p14:creationId xmlns:p14="http://schemas.microsoft.com/office/powerpoint/2010/main" val="1675576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37288AC-F2AC-5DE7-EFA2-4975519A31AB}"/>
              </a:ext>
            </a:extLst>
          </p:cNvPr>
          <p:cNvSpPr>
            <a:spLocks noGrp="1"/>
          </p:cNvSpPr>
          <p:nvPr>
            <p:ph type="title"/>
          </p:nvPr>
        </p:nvSpPr>
        <p:spPr>
          <a:xfrm>
            <a:off x="695324" y="615918"/>
            <a:ext cx="2152103" cy="4272816"/>
          </a:xfrm>
        </p:spPr>
        <p:txBody>
          <a:bodyPr>
            <a:normAutofit/>
          </a:bodyPr>
          <a:lstStyle/>
          <a:p>
            <a:r>
              <a:rPr lang="it-IT" sz="2400" dirty="0"/>
              <a:t>Compiti del </a:t>
            </a:r>
            <a:r>
              <a:rPr lang="it-IT" sz="2400" dirty="0" err="1"/>
              <a:t>Register</a:t>
            </a:r>
            <a:endParaRPr lang="it-IT" sz="2400" dirty="0"/>
          </a:p>
        </p:txBody>
      </p:sp>
      <p:cxnSp>
        <p:nvCxnSpPr>
          <p:cNvPr id="10" name="Straight Connector 9">
            <a:extLst>
              <a:ext uri="{FF2B5EF4-FFF2-40B4-BE49-F238E27FC236}">
                <a16:creationId xmlns:a16="http://schemas.microsoft.com/office/drawing/2014/main" id="{057DD543-A5CD-4348-8624-8B4E57DB5F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228265" y="723900"/>
            <a:ext cx="0" cy="5410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81A95BCC-A68B-D0EF-2C56-7D4AA8AEFEAB}"/>
              </a:ext>
            </a:extLst>
          </p:cNvPr>
          <p:cNvSpPr>
            <a:spLocks noGrp="1"/>
          </p:cNvSpPr>
          <p:nvPr>
            <p:ph idx="1"/>
          </p:nvPr>
        </p:nvSpPr>
        <p:spPr>
          <a:xfrm>
            <a:off x="3918180" y="538843"/>
            <a:ext cx="7518024" cy="5758071"/>
          </a:xfrm>
        </p:spPr>
        <p:txBody>
          <a:bodyPr>
            <a:normAutofit/>
          </a:bodyPr>
          <a:lstStyle/>
          <a:p>
            <a:pPr marL="457200" indent="-457200">
              <a:lnSpc>
                <a:spcPct val="110000"/>
              </a:lnSpc>
              <a:buFont typeface="+mj-lt"/>
              <a:buAutoNum type="arabicPeriod"/>
            </a:pPr>
            <a:r>
              <a:rPr lang="it-IT" sz="3100"/>
              <a:t>Fornire il punto di accesso del sistema, sia per i client che vogliono sfruttarlo sia per i nodi che fanno parte del sistema.</a:t>
            </a:r>
          </a:p>
          <a:p>
            <a:pPr marL="457200" indent="-457200">
              <a:lnSpc>
                <a:spcPct val="110000"/>
              </a:lnSpc>
              <a:buFont typeface="+mj-lt"/>
              <a:buAutoNum type="arabicPeriod"/>
            </a:pPr>
            <a:r>
              <a:rPr lang="it-IT" sz="3100"/>
              <a:t>Gestisce una lista ordinata per Index di nodi.</a:t>
            </a:r>
          </a:p>
          <a:p>
            <a:pPr marL="457200" indent="-457200">
              <a:lnSpc>
                <a:spcPct val="110000"/>
              </a:lnSpc>
              <a:buFont typeface="+mj-lt"/>
              <a:buAutoNum type="arabicPeriod"/>
            </a:pPr>
            <a:r>
              <a:rPr lang="it-IT" sz="3100"/>
              <a:t>Monitoraggio dei nodi per controllare che siano ancora funzionanti.</a:t>
            </a:r>
          </a:p>
          <a:p>
            <a:pPr marL="457200" indent="-457200">
              <a:lnSpc>
                <a:spcPct val="110000"/>
              </a:lnSpc>
              <a:buFont typeface="+mj-lt"/>
              <a:buAutoNum type="arabicPeriod"/>
            </a:pPr>
            <a:r>
              <a:rPr lang="it-IT" sz="3100"/>
              <a:t>Restituzione del precedente e del successivo a eventuali nodi che ne fanno richiesta</a:t>
            </a:r>
          </a:p>
          <a:p>
            <a:pPr marL="457200" indent="-457200">
              <a:lnSpc>
                <a:spcPct val="110000"/>
              </a:lnSpc>
              <a:buFont typeface="+mj-lt"/>
              <a:buAutoNum type="arabicPeriod"/>
            </a:pPr>
            <a:endParaRPr lang="it-IT" sz="3100"/>
          </a:p>
          <a:p>
            <a:pPr marL="457200" indent="-457200">
              <a:lnSpc>
                <a:spcPct val="110000"/>
              </a:lnSpc>
              <a:buFont typeface="+mj-lt"/>
              <a:buAutoNum type="arabicPeriod"/>
            </a:pPr>
            <a:endParaRPr lang="it-IT" sz="3100"/>
          </a:p>
        </p:txBody>
      </p:sp>
      <p:pic>
        <p:nvPicPr>
          <p:cNvPr id="5" name="Immagine 4" descr="Immagine che contiene testo&#10;&#10;Descrizione generata automaticamente">
            <a:extLst>
              <a:ext uri="{FF2B5EF4-FFF2-40B4-BE49-F238E27FC236}">
                <a16:creationId xmlns:a16="http://schemas.microsoft.com/office/drawing/2014/main" id="{8305D72C-D037-0FF4-DE1F-1C0C13329DFF}"/>
              </a:ext>
            </a:extLst>
          </p:cNvPr>
          <p:cNvPicPr>
            <a:picLocks noChangeAspect="1"/>
          </p:cNvPicPr>
          <p:nvPr/>
        </p:nvPicPr>
        <p:blipFill>
          <a:blip r:embed="rId2"/>
          <a:stretch>
            <a:fillRect/>
          </a:stretch>
        </p:blipFill>
        <p:spPr>
          <a:xfrm>
            <a:off x="599446" y="1779540"/>
            <a:ext cx="1625600" cy="1625600"/>
          </a:xfrm>
          <a:prstGeom prst="rect">
            <a:avLst/>
          </a:prstGeom>
        </p:spPr>
      </p:pic>
    </p:spTree>
    <p:extLst>
      <p:ext uri="{BB962C8B-B14F-4D97-AF65-F5344CB8AC3E}">
        <p14:creationId xmlns:p14="http://schemas.microsoft.com/office/powerpoint/2010/main" val="3976868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7D4C95-047F-1FD1-B4E8-4D8195831380}"/>
              </a:ext>
            </a:extLst>
          </p:cNvPr>
          <p:cNvSpPr>
            <a:spLocks noGrp="1"/>
          </p:cNvSpPr>
          <p:nvPr>
            <p:ph type="title"/>
          </p:nvPr>
        </p:nvSpPr>
        <p:spPr/>
        <p:txBody>
          <a:bodyPr/>
          <a:lstStyle/>
          <a:p>
            <a:r>
              <a:rPr lang="it-IT" dirty="0"/>
              <a:t>Start-Up del sistema</a:t>
            </a:r>
          </a:p>
        </p:txBody>
      </p:sp>
      <p:sp>
        <p:nvSpPr>
          <p:cNvPr id="3" name="Segnaposto contenuto 2">
            <a:extLst>
              <a:ext uri="{FF2B5EF4-FFF2-40B4-BE49-F238E27FC236}">
                <a16:creationId xmlns:a16="http://schemas.microsoft.com/office/drawing/2014/main" id="{AAE142FD-C1C2-7F1B-EEF2-C014CDC5801C}"/>
              </a:ext>
            </a:extLst>
          </p:cNvPr>
          <p:cNvSpPr>
            <a:spLocks noGrp="1"/>
          </p:cNvSpPr>
          <p:nvPr>
            <p:ph idx="1"/>
          </p:nvPr>
        </p:nvSpPr>
        <p:spPr>
          <a:xfrm>
            <a:off x="603099" y="1610956"/>
            <a:ext cx="10691265" cy="4497236"/>
          </a:xfrm>
        </p:spPr>
        <p:txBody>
          <a:bodyPr>
            <a:normAutofit fontScale="85000" lnSpcReduction="20000"/>
          </a:bodyPr>
          <a:lstStyle/>
          <a:p>
            <a:r>
              <a:rPr lang="it-IT" dirty="0"/>
              <a:t>In questa fase il nodo inizializza le sue strutture interne e contatta il </a:t>
            </a:r>
            <a:r>
              <a:rPr lang="it-IT" b="1" dirty="0" err="1"/>
              <a:t>Register</a:t>
            </a:r>
            <a:r>
              <a:rPr lang="it-IT" dirty="0"/>
              <a:t> per segnalare che lui dovrà far parte del sistema. </a:t>
            </a:r>
          </a:p>
          <a:p>
            <a:r>
              <a:rPr lang="it-IT" dirty="0"/>
              <a:t>il </a:t>
            </a:r>
            <a:r>
              <a:rPr lang="it-IT" b="1" dirty="0" err="1"/>
              <a:t>Register</a:t>
            </a:r>
            <a:r>
              <a:rPr lang="it-IT" dirty="0"/>
              <a:t> aggiunge il nodo che lo contatta nella lista dei suo nodi mettendo il suo status a </a:t>
            </a:r>
            <a:r>
              <a:rPr lang="it-IT" b="1" dirty="0"/>
              <a:t>false</a:t>
            </a:r>
            <a:r>
              <a:rPr lang="it-IT" dirty="0"/>
              <a:t>, e gli inoltra le informazioni riguardanti</a:t>
            </a:r>
          </a:p>
          <a:p>
            <a:pPr lvl="1"/>
            <a:r>
              <a:rPr lang="it-IT" dirty="0"/>
              <a:t>Se lui è una replica o un Leader dell’insieme di dati nell’anello</a:t>
            </a:r>
          </a:p>
          <a:p>
            <a:pPr lvl="1"/>
            <a:r>
              <a:rPr lang="it-IT" dirty="0"/>
              <a:t>La lista di repliche</a:t>
            </a:r>
          </a:p>
          <a:p>
            <a:pPr lvl="1"/>
            <a:r>
              <a:rPr lang="it-IT" dirty="0"/>
              <a:t>Il Leader di quell’insieme di dati</a:t>
            </a:r>
          </a:p>
          <a:p>
            <a:pPr lvl="1"/>
            <a:r>
              <a:rPr lang="it-IT" dirty="0"/>
              <a:t>Il nodo precedente e il nodo successivo dell’anello</a:t>
            </a:r>
          </a:p>
          <a:p>
            <a:r>
              <a:rPr lang="it-IT" dirty="0"/>
              <a:t>Il nodo a questo punto contatta il suo nodo successivo per inizializzare la sua </a:t>
            </a:r>
            <a:r>
              <a:rPr lang="it-IT" dirty="0" err="1"/>
              <a:t>fingertable</a:t>
            </a:r>
            <a:endParaRPr lang="it-IT" dirty="0"/>
          </a:p>
          <a:p>
            <a:r>
              <a:rPr lang="it-IT" dirty="0"/>
              <a:t>E avverte il suo precedente e il suo successivo che lui è presente e di aggiornare le loro informazioni </a:t>
            </a:r>
          </a:p>
          <a:p>
            <a:r>
              <a:rPr lang="it-IT" dirty="0"/>
              <a:t>E infine invia un messaggio di update al </a:t>
            </a:r>
            <a:r>
              <a:rPr lang="it-IT" dirty="0" err="1"/>
              <a:t>Register</a:t>
            </a:r>
            <a:r>
              <a:rPr lang="it-IT" dirty="0"/>
              <a:t> per cambiare il suo status a </a:t>
            </a:r>
            <a:r>
              <a:rPr lang="it-IT" b="1" dirty="0" err="1"/>
              <a:t>true</a:t>
            </a:r>
            <a:endParaRPr lang="it-IT" b="1" dirty="0"/>
          </a:p>
          <a:p>
            <a:r>
              <a:rPr lang="it-IT" dirty="0"/>
              <a:t>Se il nodo è una replica richiede al suo leader di eventuali dati e  si mette in una fase di stasi dove invia semplicemente i messaggi di </a:t>
            </a:r>
            <a:r>
              <a:rPr lang="it-IT" dirty="0" err="1"/>
              <a:t>heartbit</a:t>
            </a:r>
            <a:r>
              <a:rPr lang="it-IT" dirty="0"/>
              <a:t> al nodo Leader e rimane in ascolto di eventuali update dei dati</a:t>
            </a:r>
          </a:p>
        </p:txBody>
      </p:sp>
    </p:spTree>
    <p:extLst>
      <p:ext uri="{BB962C8B-B14F-4D97-AF65-F5344CB8AC3E}">
        <p14:creationId xmlns:p14="http://schemas.microsoft.com/office/powerpoint/2010/main" val="2589990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D651D8-51E6-3263-9596-E287F168E116}"/>
              </a:ext>
            </a:extLst>
          </p:cNvPr>
          <p:cNvSpPr>
            <a:spLocks noGrp="1"/>
          </p:cNvSpPr>
          <p:nvPr>
            <p:ph type="title"/>
          </p:nvPr>
        </p:nvSpPr>
        <p:spPr>
          <a:xfrm>
            <a:off x="700635" y="922096"/>
            <a:ext cx="10691265" cy="959931"/>
          </a:xfrm>
        </p:spPr>
        <p:txBody>
          <a:bodyPr/>
          <a:lstStyle/>
          <a:p>
            <a:r>
              <a:rPr lang="it-IT" dirty="0" err="1"/>
              <a:t>A.p.i</a:t>
            </a:r>
            <a:r>
              <a:rPr lang="it-IT" dirty="0"/>
              <a:t>. </a:t>
            </a:r>
          </a:p>
        </p:txBody>
      </p:sp>
      <p:sp>
        <p:nvSpPr>
          <p:cNvPr id="3" name="Segnaposto contenuto 2">
            <a:extLst>
              <a:ext uri="{FF2B5EF4-FFF2-40B4-BE49-F238E27FC236}">
                <a16:creationId xmlns:a16="http://schemas.microsoft.com/office/drawing/2014/main" id="{A91DE51B-89AF-8BA6-1D45-C92212574546}"/>
              </a:ext>
            </a:extLst>
          </p:cNvPr>
          <p:cNvSpPr>
            <a:spLocks noGrp="1"/>
          </p:cNvSpPr>
          <p:nvPr>
            <p:ph idx="1"/>
          </p:nvPr>
        </p:nvSpPr>
        <p:spPr>
          <a:xfrm>
            <a:off x="700634" y="1739929"/>
            <a:ext cx="10691265" cy="2166139"/>
          </a:xfrm>
        </p:spPr>
        <p:txBody>
          <a:bodyPr>
            <a:normAutofit/>
          </a:bodyPr>
          <a:lstStyle/>
          <a:p>
            <a:r>
              <a:rPr lang="it-IT" b="1" dirty="0" err="1"/>
              <a:t>String</a:t>
            </a:r>
            <a:r>
              <a:rPr lang="it-IT" b="1" dirty="0"/>
              <a:t> </a:t>
            </a:r>
            <a:r>
              <a:rPr lang="it-IT" b="1" dirty="0" err="1"/>
              <a:t>Get</a:t>
            </a:r>
            <a:r>
              <a:rPr lang="it-IT" b="1" dirty="0"/>
              <a:t>(int key)</a:t>
            </a:r>
            <a:r>
              <a:rPr lang="it-IT" dirty="0"/>
              <a:t>: l’operazione prendere come parametro di input un valore intero che rappresenterebbe la chiave o la cella di cui si vuole scoprire il valore memorizzato e ritorna quel valore.</a:t>
            </a:r>
          </a:p>
          <a:p>
            <a:r>
              <a:rPr lang="it-IT" b="1" dirty="0"/>
              <a:t>Int Put(</a:t>
            </a:r>
            <a:r>
              <a:rPr lang="it-IT" b="1" dirty="0" err="1"/>
              <a:t>string</a:t>
            </a:r>
            <a:r>
              <a:rPr lang="it-IT" b="1" dirty="0"/>
              <a:t> parola)</a:t>
            </a:r>
            <a:r>
              <a:rPr lang="it-IT" dirty="0"/>
              <a:t>:  l’operazione prende come parametro la stringa/valore che si vuole memorizzare nel sistema e ritorna la chiave su cui viene memorizzato.</a:t>
            </a:r>
          </a:p>
          <a:p>
            <a:pPr marL="0" indent="0">
              <a:buNone/>
            </a:pPr>
            <a:endParaRPr lang="it-IT" dirty="0"/>
          </a:p>
          <a:p>
            <a:endParaRPr lang="it-IT" dirty="0"/>
          </a:p>
        </p:txBody>
      </p:sp>
      <p:sp>
        <p:nvSpPr>
          <p:cNvPr id="4" name="CasellaDiTesto 3">
            <a:extLst>
              <a:ext uri="{FF2B5EF4-FFF2-40B4-BE49-F238E27FC236}">
                <a16:creationId xmlns:a16="http://schemas.microsoft.com/office/drawing/2014/main" id="{37B8736E-013F-7A0E-BE3E-8820A60ADCA2}"/>
              </a:ext>
            </a:extLst>
          </p:cNvPr>
          <p:cNvSpPr txBox="1"/>
          <p:nvPr/>
        </p:nvSpPr>
        <p:spPr>
          <a:xfrm>
            <a:off x="700633" y="4117450"/>
            <a:ext cx="10691265" cy="1938992"/>
          </a:xfrm>
          <a:prstGeom prst="rect">
            <a:avLst/>
          </a:prstGeom>
          <a:noFill/>
        </p:spPr>
        <p:txBody>
          <a:bodyPr wrap="square" rtlCol="0">
            <a:spAutoFit/>
          </a:bodyPr>
          <a:lstStyle/>
          <a:p>
            <a:pPr marL="285750" indent="-285750">
              <a:buFont typeface="Arial" panose="020B0604020202020204" pitchFamily="34" charset="0"/>
              <a:buChar char="•"/>
            </a:pPr>
            <a:r>
              <a:rPr lang="it-IT" sz="2000" dirty="0"/>
              <a:t>Entrambe le operazioni sono operazioni che potremmo considerare ricorsive, in quanto se un nodo che viene contattato, non gestisce quella risorsa, deve propagare ad un altro nodo tra quelli che lui conosce.</a:t>
            </a:r>
          </a:p>
          <a:p>
            <a:pPr marL="285750" indent="-285750">
              <a:buFont typeface="Arial" panose="020B0604020202020204" pitchFamily="34" charset="0"/>
              <a:buChar char="•"/>
            </a:pPr>
            <a:endParaRPr lang="it-IT" sz="2000" dirty="0"/>
          </a:p>
          <a:p>
            <a:pPr marL="285750" indent="-285750">
              <a:buFont typeface="Arial" panose="020B0604020202020204" pitchFamily="34" charset="0"/>
              <a:buChar char="•"/>
            </a:pPr>
            <a:r>
              <a:rPr lang="it-IT" sz="2000" dirty="0"/>
              <a:t>Inoltre la funzione Put utilizza una speciale funzione di hash che mischia MD5 e XOR per ottenere la chiave </a:t>
            </a:r>
          </a:p>
        </p:txBody>
      </p:sp>
      <p:cxnSp>
        <p:nvCxnSpPr>
          <p:cNvPr id="6" name="Connettore 1 5">
            <a:extLst>
              <a:ext uri="{FF2B5EF4-FFF2-40B4-BE49-F238E27FC236}">
                <a16:creationId xmlns:a16="http://schemas.microsoft.com/office/drawing/2014/main" id="{23FAC770-942A-E503-E5C7-9B78376778C1}"/>
              </a:ext>
            </a:extLst>
          </p:cNvPr>
          <p:cNvCxnSpPr>
            <a:cxnSpLocks/>
          </p:cNvCxnSpPr>
          <p:nvPr/>
        </p:nvCxnSpPr>
        <p:spPr>
          <a:xfrm>
            <a:off x="1094282" y="3973215"/>
            <a:ext cx="9893508" cy="0"/>
          </a:xfrm>
          <a:prstGeom prst="line">
            <a:avLst/>
          </a:prstGeom>
          <a:ln w="15875">
            <a:gradFill>
              <a:gsLst>
                <a:gs pos="25000">
                  <a:schemeClr val="tx1">
                    <a:lumMod val="75000"/>
                    <a:lumOff val="25000"/>
                    <a:alpha val="45177"/>
                  </a:schemeClr>
                </a:gs>
                <a:gs pos="0">
                  <a:schemeClr val="bg1"/>
                </a:gs>
                <a:gs pos="50000">
                  <a:schemeClr val="tx1"/>
                </a:gs>
                <a:gs pos="75000">
                  <a:schemeClr val="tx1">
                    <a:lumMod val="75000"/>
                    <a:lumOff val="25000"/>
                  </a:schemeClr>
                </a:gs>
                <a:gs pos="99000">
                  <a:schemeClr val="bg1"/>
                </a:gs>
              </a:gsLst>
              <a:lin ang="5400000" scaled="1"/>
            </a:gra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84258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12200-60D2-8EBC-3339-7CE589475B2A}"/>
              </a:ext>
            </a:extLst>
          </p:cNvPr>
          <p:cNvSpPr>
            <a:spLocks noGrp="1"/>
          </p:cNvSpPr>
          <p:nvPr>
            <p:ph type="title"/>
          </p:nvPr>
        </p:nvSpPr>
        <p:spPr/>
        <p:txBody>
          <a:bodyPr/>
          <a:lstStyle/>
          <a:p>
            <a:r>
              <a:rPr lang="it-IT" dirty="0"/>
              <a:t>Operazione di Put</a:t>
            </a:r>
          </a:p>
        </p:txBody>
      </p:sp>
      <p:pic>
        <p:nvPicPr>
          <p:cNvPr id="5" name="Segnaposto contenuto 4" descr="Immagine che contiene diagramma&#10;&#10;Descrizione generata automaticamente">
            <a:extLst>
              <a:ext uri="{FF2B5EF4-FFF2-40B4-BE49-F238E27FC236}">
                <a16:creationId xmlns:a16="http://schemas.microsoft.com/office/drawing/2014/main" id="{7C70C0F8-B7A0-AC4F-4A5A-63D7B126DE30}"/>
              </a:ext>
            </a:extLst>
          </p:cNvPr>
          <p:cNvPicPr>
            <a:picLocks noGrp="1" noChangeAspect="1"/>
          </p:cNvPicPr>
          <p:nvPr>
            <p:ph idx="1"/>
          </p:nvPr>
        </p:nvPicPr>
        <p:blipFill>
          <a:blip r:embed="rId2"/>
          <a:stretch>
            <a:fillRect/>
          </a:stretch>
        </p:blipFill>
        <p:spPr>
          <a:xfrm>
            <a:off x="1799366" y="1607611"/>
            <a:ext cx="8493802" cy="4265225"/>
          </a:xfrm>
        </p:spPr>
      </p:pic>
      <p:cxnSp>
        <p:nvCxnSpPr>
          <p:cNvPr id="7" name="Connettore 2 6">
            <a:extLst>
              <a:ext uri="{FF2B5EF4-FFF2-40B4-BE49-F238E27FC236}">
                <a16:creationId xmlns:a16="http://schemas.microsoft.com/office/drawing/2014/main" id="{512297FF-C674-D781-C437-62F120051626}"/>
              </a:ext>
            </a:extLst>
          </p:cNvPr>
          <p:cNvCxnSpPr>
            <a:cxnSpLocks/>
          </p:cNvCxnSpPr>
          <p:nvPr/>
        </p:nvCxnSpPr>
        <p:spPr>
          <a:xfrm flipV="1">
            <a:off x="2233534" y="2413416"/>
            <a:ext cx="0" cy="2248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Connettore 2 8">
            <a:extLst>
              <a:ext uri="{FF2B5EF4-FFF2-40B4-BE49-F238E27FC236}">
                <a16:creationId xmlns:a16="http://schemas.microsoft.com/office/drawing/2014/main" id="{3733BF91-6C3E-FEDC-BB71-96256CF8A1BD}"/>
              </a:ext>
            </a:extLst>
          </p:cNvPr>
          <p:cNvCxnSpPr>
            <a:cxnSpLocks/>
          </p:cNvCxnSpPr>
          <p:nvPr/>
        </p:nvCxnSpPr>
        <p:spPr>
          <a:xfrm>
            <a:off x="2397216" y="2413416"/>
            <a:ext cx="0" cy="2248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Connettore 2 10">
            <a:extLst>
              <a:ext uri="{FF2B5EF4-FFF2-40B4-BE49-F238E27FC236}">
                <a16:creationId xmlns:a16="http://schemas.microsoft.com/office/drawing/2014/main" id="{DA28AF0D-068C-B9F7-67C0-4B14DA3335AC}"/>
              </a:ext>
            </a:extLst>
          </p:cNvPr>
          <p:cNvCxnSpPr/>
          <p:nvPr/>
        </p:nvCxnSpPr>
        <p:spPr>
          <a:xfrm flipV="1">
            <a:off x="2893102" y="4407108"/>
            <a:ext cx="1753849" cy="5246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CasellaDiTesto 23">
            <a:extLst>
              <a:ext uri="{FF2B5EF4-FFF2-40B4-BE49-F238E27FC236}">
                <a16:creationId xmlns:a16="http://schemas.microsoft.com/office/drawing/2014/main" id="{8BD0F390-24AE-6EC4-CD8E-D1D6C6A3D3BB}"/>
              </a:ext>
            </a:extLst>
          </p:cNvPr>
          <p:cNvSpPr txBox="1"/>
          <p:nvPr/>
        </p:nvSpPr>
        <p:spPr>
          <a:xfrm>
            <a:off x="1041046" y="3033250"/>
            <a:ext cx="1138310" cy="738664"/>
          </a:xfrm>
          <a:prstGeom prst="rect">
            <a:avLst/>
          </a:prstGeom>
          <a:noFill/>
        </p:spPr>
        <p:txBody>
          <a:bodyPr wrap="square" rtlCol="0">
            <a:spAutoFit/>
          </a:bodyPr>
          <a:lstStyle/>
          <a:p>
            <a:r>
              <a:rPr lang="it-IT" sz="1400" dirty="0"/>
              <a:t>1. Richiesta Indirizzo IP di un nodo</a:t>
            </a:r>
          </a:p>
        </p:txBody>
      </p:sp>
      <p:sp>
        <p:nvSpPr>
          <p:cNvPr id="26" name="CasellaDiTesto 25">
            <a:extLst>
              <a:ext uri="{FF2B5EF4-FFF2-40B4-BE49-F238E27FC236}">
                <a16:creationId xmlns:a16="http://schemas.microsoft.com/office/drawing/2014/main" id="{ECA49E77-E0AC-065B-1792-52B6C0ABC086}"/>
              </a:ext>
            </a:extLst>
          </p:cNvPr>
          <p:cNvSpPr txBox="1"/>
          <p:nvPr/>
        </p:nvSpPr>
        <p:spPr>
          <a:xfrm>
            <a:off x="2419499" y="3033250"/>
            <a:ext cx="1244178" cy="738664"/>
          </a:xfrm>
          <a:prstGeom prst="rect">
            <a:avLst/>
          </a:prstGeom>
          <a:noFill/>
        </p:spPr>
        <p:txBody>
          <a:bodyPr wrap="square">
            <a:spAutoFit/>
          </a:bodyPr>
          <a:lstStyle/>
          <a:p>
            <a:r>
              <a:rPr lang="it-IT" sz="1400" dirty="0"/>
              <a:t>2. Risposta da parte del </a:t>
            </a:r>
            <a:r>
              <a:rPr lang="it-IT" sz="1400" dirty="0" err="1"/>
              <a:t>Register</a:t>
            </a:r>
            <a:endParaRPr lang="it-IT" sz="1400" dirty="0"/>
          </a:p>
        </p:txBody>
      </p:sp>
      <p:sp>
        <p:nvSpPr>
          <p:cNvPr id="29" name="CasellaDiTesto 28">
            <a:extLst>
              <a:ext uri="{FF2B5EF4-FFF2-40B4-BE49-F238E27FC236}">
                <a16:creationId xmlns:a16="http://schemas.microsoft.com/office/drawing/2014/main" id="{5D707527-08D2-391A-5696-2AC45D9A5C6A}"/>
              </a:ext>
            </a:extLst>
          </p:cNvPr>
          <p:cNvSpPr txBox="1"/>
          <p:nvPr/>
        </p:nvSpPr>
        <p:spPr>
          <a:xfrm rot="20559813">
            <a:off x="2581490" y="4369659"/>
            <a:ext cx="2164375" cy="307777"/>
          </a:xfrm>
          <a:prstGeom prst="rect">
            <a:avLst/>
          </a:prstGeom>
          <a:noFill/>
        </p:spPr>
        <p:txBody>
          <a:bodyPr wrap="none" rtlCol="0">
            <a:spAutoFit/>
          </a:bodyPr>
          <a:lstStyle/>
          <a:p>
            <a:r>
              <a:rPr lang="it-IT" sz="1400" dirty="0"/>
              <a:t>3. Richiesta di Put(«ciao»)</a:t>
            </a:r>
          </a:p>
        </p:txBody>
      </p:sp>
      <p:cxnSp>
        <p:nvCxnSpPr>
          <p:cNvPr id="32" name="Connettore 2 31">
            <a:extLst>
              <a:ext uri="{FF2B5EF4-FFF2-40B4-BE49-F238E27FC236}">
                <a16:creationId xmlns:a16="http://schemas.microsoft.com/office/drawing/2014/main" id="{0FBB2AE3-A3C6-AF05-C1F7-88875CFF4153}"/>
              </a:ext>
            </a:extLst>
          </p:cNvPr>
          <p:cNvCxnSpPr>
            <a:cxnSpLocks/>
          </p:cNvCxnSpPr>
          <p:nvPr/>
        </p:nvCxnSpPr>
        <p:spPr>
          <a:xfrm>
            <a:off x="5004177" y="4183851"/>
            <a:ext cx="27607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Connettore 2 36">
            <a:extLst>
              <a:ext uri="{FF2B5EF4-FFF2-40B4-BE49-F238E27FC236}">
                <a16:creationId xmlns:a16="http://schemas.microsoft.com/office/drawing/2014/main" id="{B68C9E9C-955B-C964-AC84-FBA77153C382}"/>
              </a:ext>
            </a:extLst>
          </p:cNvPr>
          <p:cNvCxnSpPr>
            <a:cxnSpLocks/>
          </p:cNvCxnSpPr>
          <p:nvPr/>
        </p:nvCxnSpPr>
        <p:spPr>
          <a:xfrm flipH="1">
            <a:off x="5861154" y="4407108"/>
            <a:ext cx="1903751" cy="5246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Connettore 2 38">
            <a:extLst>
              <a:ext uri="{FF2B5EF4-FFF2-40B4-BE49-F238E27FC236}">
                <a16:creationId xmlns:a16="http://schemas.microsoft.com/office/drawing/2014/main" id="{3ECDE322-C7D2-14FF-FBD8-1145981418F3}"/>
              </a:ext>
            </a:extLst>
          </p:cNvPr>
          <p:cNvCxnSpPr>
            <a:cxnSpLocks/>
          </p:cNvCxnSpPr>
          <p:nvPr/>
        </p:nvCxnSpPr>
        <p:spPr>
          <a:xfrm flipV="1">
            <a:off x="5861154" y="4512039"/>
            <a:ext cx="2038662" cy="5754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Connettore 2 44">
            <a:extLst>
              <a:ext uri="{FF2B5EF4-FFF2-40B4-BE49-F238E27FC236}">
                <a16:creationId xmlns:a16="http://schemas.microsoft.com/office/drawing/2014/main" id="{7AE62780-E0E2-02E3-3720-CCAD75F1D6CF}"/>
              </a:ext>
            </a:extLst>
          </p:cNvPr>
          <p:cNvCxnSpPr/>
          <p:nvPr/>
        </p:nvCxnSpPr>
        <p:spPr>
          <a:xfrm flipH="1">
            <a:off x="5004177" y="4302177"/>
            <a:ext cx="27607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Connettore 2 46">
            <a:extLst>
              <a:ext uri="{FF2B5EF4-FFF2-40B4-BE49-F238E27FC236}">
                <a16:creationId xmlns:a16="http://schemas.microsoft.com/office/drawing/2014/main" id="{88B9C901-5B2A-199B-C2DA-5BFA94F27670}"/>
              </a:ext>
            </a:extLst>
          </p:cNvPr>
          <p:cNvCxnSpPr/>
          <p:nvPr/>
        </p:nvCxnSpPr>
        <p:spPr>
          <a:xfrm flipH="1">
            <a:off x="2893102" y="4512039"/>
            <a:ext cx="1849457" cy="5754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CasellaDiTesto 47">
            <a:extLst>
              <a:ext uri="{FF2B5EF4-FFF2-40B4-BE49-F238E27FC236}">
                <a16:creationId xmlns:a16="http://schemas.microsoft.com/office/drawing/2014/main" id="{F73FD76E-3B59-0A29-1DC8-135C030E577A}"/>
              </a:ext>
            </a:extLst>
          </p:cNvPr>
          <p:cNvSpPr txBox="1"/>
          <p:nvPr/>
        </p:nvSpPr>
        <p:spPr>
          <a:xfrm rot="20456964">
            <a:off x="2987378" y="4723171"/>
            <a:ext cx="1943161" cy="307777"/>
          </a:xfrm>
          <a:prstGeom prst="rect">
            <a:avLst/>
          </a:prstGeom>
          <a:noFill/>
        </p:spPr>
        <p:txBody>
          <a:bodyPr wrap="none" rtlCol="0">
            <a:spAutoFit/>
          </a:bodyPr>
          <a:lstStyle/>
          <a:p>
            <a:r>
              <a:rPr lang="it-IT" sz="1400" dirty="0"/>
              <a:t>6. Ritorno con valore 7</a:t>
            </a:r>
          </a:p>
        </p:txBody>
      </p:sp>
      <p:sp>
        <p:nvSpPr>
          <p:cNvPr id="51" name="CasellaDiTesto 50">
            <a:extLst>
              <a:ext uri="{FF2B5EF4-FFF2-40B4-BE49-F238E27FC236}">
                <a16:creationId xmlns:a16="http://schemas.microsoft.com/office/drawing/2014/main" id="{9C30C97C-CF10-96D0-AA16-E57A93ABF9D0}"/>
              </a:ext>
            </a:extLst>
          </p:cNvPr>
          <p:cNvSpPr txBox="1"/>
          <p:nvPr/>
        </p:nvSpPr>
        <p:spPr>
          <a:xfrm>
            <a:off x="3838644" y="3717983"/>
            <a:ext cx="1170513" cy="246221"/>
          </a:xfrm>
          <a:prstGeom prst="rect">
            <a:avLst/>
          </a:prstGeom>
          <a:noFill/>
        </p:spPr>
        <p:txBody>
          <a:bodyPr wrap="none" rtlCol="0">
            <a:spAutoFit/>
          </a:bodyPr>
          <a:lstStyle/>
          <a:p>
            <a:r>
              <a:rPr lang="it-IT" sz="1000" dirty="0"/>
              <a:t>4. Hash(«ciao»)=7</a:t>
            </a:r>
          </a:p>
        </p:txBody>
      </p:sp>
      <p:sp>
        <p:nvSpPr>
          <p:cNvPr id="52" name="CasellaDiTesto 51">
            <a:extLst>
              <a:ext uri="{FF2B5EF4-FFF2-40B4-BE49-F238E27FC236}">
                <a16:creationId xmlns:a16="http://schemas.microsoft.com/office/drawing/2014/main" id="{2CC26202-FA38-C4BA-7010-9070C7C1F3D1}"/>
              </a:ext>
            </a:extLst>
          </p:cNvPr>
          <p:cNvSpPr txBox="1"/>
          <p:nvPr/>
        </p:nvSpPr>
        <p:spPr>
          <a:xfrm>
            <a:off x="5396747" y="5250389"/>
            <a:ext cx="1619739" cy="276999"/>
          </a:xfrm>
          <a:prstGeom prst="rect">
            <a:avLst/>
          </a:prstGeom>
          <a:noFill/>
        </p:spPr>
        <p:txBody>
          <a:bodyPr wrap="none" rtlCol="0">
            <a:spAutoFit/>
          </a:bodyPr>
          <a:lstStyle/>
          <a:p>
            <a:r>
              <a:rPr lang="it-IT" sz="1200" dirty="0"/>
              <a:t>5. Salvo la stringa in 7</a:t>
            </a:r>
          </a:p>
        </p:txBody>
      </p:sp>
      <p:pic>
        <p:nvPicPr>
          <p:cNvPr id="54" name="Immagine 53">
            <a:extLst>
              <a:ext uri="{FF2B5EF4-FFF2-40B4-BE49-F238E27FC236}">
                <a16:creationId xmlns:a16="http://schemas.microsoft.com/office/drawing/2014/main" id="{826D917C-80DC-C727-8D2C-C373435B1B26}"/>
              </a:ext>
            </a:extLst>
          </p:cNvPr>
          <p:cNvPicPr>
            <a:picLocks noChangeAspect="1"/>
          </p:cNvPicPr>
          <p:nvPr/>
        </p:nvPicPr>
        <p:blipFill rotWithShape="1">
          <a:blip r:embed="rId3"/>
          <a:srcRect t="19678"/>
          <a:stretch/>
        </p:blipFill>
        <p:spPr>
          <a:xfrm>
            <a:off x="6700150" y="4534065"/>
            <a:ext cx="403499" cy="321556"/>
          </a:xfrm>
          <a:prstGeom prst="rect">
            <a:avLst/>
          </a:prstGeom>
        </p:spPr>
      </p:pic>
    </p:spTree>
    <p:extLst>
      <p:ext uri="{BB962C8B-B14F-4D97-AF65-F5344CB8AC3E}">
        <p14:creationId xmlns:p14="http://schemas.microsoft.com/office/powerpoint/2010/main" val="126235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2000"/>
                                        <p:tgtEl>
                                          <p:spTgt spid="7"/>
                                        </p:tgtEl>
                                      </p:cBhvr>
                                    </p:animEffect>
                                  </p:childTnLst>
                                </p:cTn>
                              </p:par>
                            </p:childTnLst>
                          </p:cTn>
                        </p:par>
                        <p:par>
                          <p:cTn id="8" fill="hold">
                            <p:stCondLst>
                              <p:cond delay="2000"/>
                            </p:stCondLst>
                            <p:childTnLst>
                              <p:par>
                                <p:cTn id="9" presetID="1" presetClass="entr" presetSubtype="0"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par>
                          <p:cTn id="11" fill="hold">
                            <p:stCondLst>
                              <p:cond delay="2000"/>
                            </p:stCondLst>
                            <p:childTnLst>
                              <p:par>
                                <p:cTn id="12" presetID="22" presetClass="entr" presetSubtype="1"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2000"/>
                                        <p:tgtEl>
                                          <p:spTgt spid="9"/>
                                        </p:tgtEl>
                                      </p:cBhvr>
                                    </p:animEffect>
                                  </p:childTnLst>
                                </p:cTn>
                              </p:par>
                            </p:childTnLst>
                          </p:cTn>
                        </p:par>
                        <p:par>
                          <p:cTn id="15" fill="hold">
                            <p:stCondLst>
                              <p:cond delay="4000"/>
                            </p:stCondLst>
                            <p:childTnLst>
                              <p:par>
                                <p:cTn id="16" presetID="1"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2000"/>
                                        <p:tgtEl>
                                          <p:spTgt spid="11"/>
                                        </p:tgtEl>
                                      </p:cBhvr>
                                    </p:animEffect>
                                  </p:childTnLst>
                                </p:cTn>
                              </p:par>
                            </p:childTnLst>
                          </p:cTn>
                        </p:par>
                        <p:par>
                          <p:cTn id="23" fill="hold">
                            <p:stCondLst>
                              <p:cond delay="2000"/>
                            </p:stCondLst>
                            <p:childTnLst>
                              <p:par>
                                <p:cTn id="24" presetID="1" presetClass="entr" presetSubtype="0" fill="hold" grpId="0" nodeType="afterEffect">
                                  <p:stCondLst>
                                    <p:cond delay="0"/>
                                  </p:stCondLst>
                                  <p:childTnLst>
                                    <p:set>
                                      <p:cBhvr>
                                        <p:cTn id="25" dur="1" fill="hold">
                                          <p:stCondLst>
                                            <p:cond delay="0"/>
                                          </p:stCondLst>
                                        </p:cTn>
                                        <p:tgtEl>
                                          <p:spTgt spid="2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wipe(left)">
                                      <p:cBhvr>
                                        <p:cTn id="34" dur="2000"/>
                                        <p:tgtEl>
                                          <p:spTgt spid="32"/>
                                        </p:tgtEl>
                                      </p:cBhvr>
                                    </p:animEffect>
                                  </p:childTnLst>
                                </p:cTn>
                              </p:par>
                            </p:childTnLst>
                          </p:cTn>
                        </p:par>
                        <p:par>
                          <p:cTn id="35" fill="hold">
                            <p:stCondLst>
                              <p:cond delay="2000"/>
                            </p:stCondLst>
                            <p:childTnLst>
                              <p:par>
                                <p:cTn id="36" presetID="22" presetClass="entr" presetSubtype="1" fill="hold" nodeType="after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wipe(up)">
                                      <p:cBhvr>
                                        <p:cTn id="38" dur="2000"/>
                                        <p:tgtEl>
                                          <p:spTgt spid="37"/>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nodeType="afterEffect">
                                  <p:stCondLst>
                                    <p:cond delay="0"/>
                                  </p:stCondLst>
                                  <p:childTnLst>
                                    <p:set>
                                      <p:cBhvr>
                                        <p:cTn id="45" dur="1" fill="hold">
                                          <p:stCondLst>
                                            <p:cond delay="0"/>
                                          </p:stCondLst>
                                        </p:cTn>
                                        <p:tgtEl>
                                          <p:spTgt spid="5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wipe(down)">
                                      <p:cBhvr>
                                        <p:cTn id="50" dur="2000"/>
                                        <p:tgtEl>
                                          <p:spTgt spid="39"/>
                                        </p:tgtEl>
                                      </p:cBhvr>
                                    </p:animEffect>
                                  </p:childTnLst>
                                </p:cTn>
                              </p:par>
                            </p:childTnLst>
                          </p:cTn>
                        </p:par>
                        <p:par>
                          <p:cTn id="51" fill="hold">
                            <p:stCondLst>
                              <p:cond delay="2000"/>
                            </p:stCondLst>
                            <p:childTnLst>
                              <p:par>
                                <p:cTn id="52" presetID="22" presetClass="entr" presetSubtype="2" fill="hold" nodeType="afterEffect">
                                  <p:stCondLst>
                                    <p:cond delay="0"/>
                                  </p:stCondLst>
                                  <p:childTnLst>
                                    <p:set>
                                      <p:cBhvr>
                                        <p:cTn id="53" dur="1" fill="hold">
                                          <p:stCondLst>
                                            <p:cond delay="0"/>
                                          </p:stCondLst>
                                        </p:cTn>
                                        <p:tgtEl>
                                          <p:spTgt spid="45"/>
                                        </p:tgtEl>
                                        <p:attrNameLst>
                                          <p:attrName>style.visibility</p:attrName>
                                        </p:attrNameLst>
                                      </p:cBhvr>
                                      <p:to>
                                        <p:strVal val="visible"/>
                                      </p:to>
                                    </p:set>
                                    <p:animEffect transition="in" filter="wipe(right)">
                                      <p:cBhvr>
                                        <p:cTn id="54" dur="2000"/>
                                        <p:tgtEl>
                                          <p:spTgt spid="45"/>
                                        </p:tgtEl>
                                      </p:cBhvr>
                                    </p:animEffect>
                                  </p:childTnLst>
                                </p:cTn>
                              </p:par>
                            </p:childTnLst>
                          </p:cTn>
                        </p:par>
                        <p:par>
                          <p:cTn id="55" fill="hold">
                            <p:stCondLst>
                              <p:cond delay="4000"/>
                            </p:stCondLst>
                            <p:childTnLst>
                              <p:par>
                                <p:cTn id="56" presetID="22" presetClass="entr" presetSubtype="1" fill="hold" nodeType="after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wipe(up)">
                                      <p:cBhvr>
                                        <p:cTn id="58" dur="2000"/>
                                        <p:tgtEl>
                                          <p:spTgt spid="47"/>
                                        </p:tgtEl>
                                      </p:cBhvr>
                                    </p:animEffect>
                                  </p:childTnLst>
                                </p:cTn>
                              </p:par>
                            </p:childTnLst>
                          </p:cTn>
                        </p:par>
                        <p:par>
                          <p:cTn id="59" fill="hold">
                            <p:stCondLst>
                              <p:cond delay="6000"/>
                            </p:stCondLst>
                            <p:childTnLst>
                              <p:par>
                                <p:cTn id="60" presetID="1" presetClass="entr" presetSubtype="0" fill="hold" grpId="0" nodeType="afterEffect">
                                  <p:stCondLst>
                                    <p:cond delay="0"/>
                                  </p:stCondLst>
                                  <p:childTnLst>
                                    <p:set>
                                      <p:cBhvr>
                                        <p:cTn id="61"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P spid="29" grpId="0"/>
      <p:bldP spid="48" grpId="0"/>
      <p:bldP spid="51" grpId="0"/>
      <p:bldP spid="52" grpId="0"/>
    </p:bldLst>
  </p:timing>
</p:sld>
</file>

<file path=ppt/theme/theme1.xml><?xml version="1.0" encoding="utf-8"?>
<a:theme xmlns:a="http://schemas.openxmlformats.org/drawingml/2006/main" name="ChronicleVTI">
  <a:themeElements>
    <a:clrScheme name="AnalogousFromDarkSeedLeftStep">
      <a:dk1>
        <a:srgbClr val="000000"/>
      </a:dk1>
      <a:lt1>
        <a:srgbClr val="FFFFFF"/>
      </a:lt1>
      <a:dk2>
        <a:srgbClr val="1B2430"/>
      </a:dk2>
      <a:lt2>
        <a:srgbClr val="F0F3F1"/>
      </a:lt2>
      <a:accent1>
        <a:srgbClr val="C34DA8"/>
      </a:accent1>
      <a:accent2>
        <a:srgbClr val="9C3BB1"/>
      </a:accent2>
      <a:accent3>
        <a:srgbClr val="7C4DC3"/>
      </a:accent3>
      <a:accent4>
        <a:srgbClr val="4244B4"/>
      </a:accent4>
      <a:accent5>
        <a:srgbClr val="4D80C3"/>
      </a:accent5>
      <a:accent6>
        <a:srgbClr val="3BA0B1"/>
      </a:accent6>
      <a:hlink>
        <a:srgbClr val="3F61BF"/>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32560</TotalTime>
  <Words>759</Words>
  <Application>Microsoft Macintosh PowerPoint</Application>
  <PresentationFormat>Widescreen</PresentationFormat>
  <Paragraphs>58</Paragraphs>
  <Slides>11</Slides>
  <Notes>3</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11</vt:i4>
      </vt:variant>
    </vt:vector>
  </HeadingPairs>
  <TitlesOfParts>
    <vt:vector size="17" baseType="lpstr">
      <vt:lpstr>Arial</vt:lpstr>
      <vt:lpstr>Calibri</vt:lpstr>
      <vt:lpstr>Calisto MT</vt:lpstr>
      <vt:lpstr>Times New Roman</vt:lpstr>
      <vt:lpstr>Univers Condensed</vt:lpstr>
      <vt:lpstr>ChronicleVTI</vt:lpstr>
      <vt:lpstr>Sistemi distribuiti e Cloud Computing:  CHORD</vt:lpstr>
      <vt:lpstr>Obiettivo</vt:lpstr>
      <vt:lpstr>Struttura base del sistema</vt:lpstr>
      <vt:lpstr>Conoscenza Dei nodi</vt:lpstr>
      <vt:lpstr>Duplicazione dei dati </vt:lpstr>
      <vt:lpstr>Compiti del Register</vt:lpstr>
      <vt:lpstr>Start-Up del sistema</vt:lpstr>
      <vt:lpstr>A.p.i. </vt:lpstr>
      <vt:lpstr>Operazione di Put</vt:lpstr>
      <vt:lpstr>More on Put</vt:lpstr>
      <vt:lpstr>Grazie dell’attenzione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Sistemi distribuiti e Cloud Computing:  CHORD</dc:title>
  <dc:creator>matteo federico</dc:creator>
  <cp:lastModifiedBy>matteo federico</cp:lastModifiedBy>
  <cp:revision>4</cp:revision>
  <dcterms:created xsi:type="dcterms:W3CDTF">2023-03-21T18:55:13Z</dcterms:created>
  <dcterms:modified xsi:type="dcterms:W3CDTF">2023-04-13T09:36:03Z</dcterms:modified>
</cp:coreProperties>
</file>