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63" r:id="rId5"/>
    <p:sldId id="260" r:id="rId6"/>
    <p:sldId id="264" r:id="rId7"/>
    <p:sldId id="268" r:id="rId8"/>
    <p:sldId id="267" r:id="rId9"/>
    <p:sldId id="284" r:id="rId10"/>
    <p:sldId id="269" r:id="rId11"/>
    <p:sldId id="270" r:id="rId12"/>
    <p:sldId id="271" r:id="rId13"/>
    <p:sldId id="273" r:id="rId14"/>
    <p:sldId id="274" r:id="rId15"/>
    <p:sldId id="272" r:id="rId16"/>
    <p:sldId id="275" r:id="rId17"/>
    <p:sldId id="277" r:id="rId18"/>
    <p:sldId id="278" r:id="rId19"/>
    <p:sldId id="279" r:id="rId20"/>
    <p:sldId id="280" r:id="rId21"/>
    <p:sldId id="283" r:id="rId22"/>
    <p:sldId id="282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53"/>
  </p:normalViewPr>
  <p:slideViewPr>
    <p:cSldViewPr snapToGrid="0" snapToObjects="1">
      <p:cViewPr>
        <p:scale>
          <a:sx n="76" d="100"/>
          <a:sy n="76" d="100"/>
        </p:scale>
        <p:origin x="760" y="976"/>
      </p:cViewPr>
      <p:guideLst/>
    </p:cSldViewPr>
  </p:slideViewPr>
  <p:outlineViewPr>
    <p:cViewPr>
      <p:scale>
        <a:sx n="33" d="100"/>
        <a:sy n="33" d="100"/>
      </p:scale>
      <p:origin x="0" y="-2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obero/Desktop/progetto%20AMOD/progettoAMOD/datiAmo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obero/Desktop/progetto%20AMOD/progettoAMOD/datiAmo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obero/Desktop/progetto%20AMOD/progettoAMOD/datiAmo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obero/Desktop/progetto%20AMOD/progettoAMOD/datiAmo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Tempi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Foglio1!$I$1</c:f>
              <c:strCache>
                <c:ptCount val="1"/>
                <c:pt idx="0">
                  <c:v>Tempo generazione Colonne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chemeClr val="lt1"/>
                </a:solidFill>
              </a:ln>
              <a:effectLst/>
            </c:spPr>
          </c:marker>
          <c:val>
            <c:numRef>
              <c:f>Foglio1!$I$2:$I$81</c:f>
              <c:numCache>
                <c:formatCode>General</c:formatCode>
                <c:ptCount val="80"/>
                <c:pt idx="0">
                  <c:v>3323</c:v>
                </c:pt>
                <c:pt idx="1">
                  <c:v>2978</c:v>
                </c:pt>
                <c:pt idx="2">
                  <c:v>3523</c:v>
                </c:pt>
                <c:pt idx="3">
                  <c:v>2757</c:v>
                </c:pt>
                <c:pt idx="4">
                  <c:v>3512</c:v>
                </c:pt>
                <c:pt idx="5">
                  <c:v>3818</c:v>
                </c:pt>
                <c:pt idx="6">
                  <c:v>3860</c:v>
                </c:pt>
                <c:pt idx="7">
                  <c:v>3493</c:v>
                </c:pt>
                <c:pt idx="8">
                  <c:v>2831</c:v>
                </c:pt>
                <c:pt idx="9">
                  <c:v>3799</c:v>
                </c:pt>
                <c:pt idx="10">
                  <c:v>4766</c:v>
                </c:pt>
                <c:pt idx="11">
                  <c:v>3816</c:v>
                </c:pt>
                <c:pt idx="12">
                  <c:v>3870</c:v>
                </c:pt>
                <c:pt idx="13">
                  <c:v>5338</c:v>
                </c:pt>
                <c:pt idx="14">
                  <c:v>3400</c:v>
                </c:pt>
                <c:pt idx="15">
                  <c:v>3150</c:v>
                </c:pt>
                <c:pt idx="16">
                  <c:v>4475</c:v>
                </c:pt>
                <c:pt idx="17">
                  <c:v>1859</c:v>
                </c:pt>
                <c:pt idx="18">
                  <c:v>5365</c:v>
                </c:pt>
                <c:pt idx="19">
                  <c:v>2222</c:v>
                </c:pt>
                <c:pt idx="20">
                  <c:v>2973</c:v>
                </c:pt>
                <c:pt idx="21">
                  <c:v>3815</c:v>
                </c:pt>
                <c:pt idx="22">
                  <c:v>3018</c:v>
                </c:pt>
                <c:pt idx="23">
                  <c:v>3981</c:v>
                </c:pt>
                <c:pt idx="24">
                  <c:v>3007</c:v>
                </c:pt>
                <c:pt idx="25">
                  <c:v>2655</c:v>
                </c:pt>
                <c:pt idx="26">
                  <c:v>3575</c:v>
                </c:pt>
                <c:pt idx="27">
                  <c:v>1873</c:v>
                </c:pt>
                <c:pt idx="28">
                  <c:v>2826</c:v>
                </c:pt>
                <c:pt idx="29">
                  <c:v>4082</c:v>
                </c:pt>
                <c:pt idx="30">
                  <c:v>2760</c:v>
                </c:pt>
                <c:pt idx="31">
                  <c:v>1841</c:v>
                </c:pt>
                <c:pt idx="32">
                  <c:v>1917</c:v>
                </c:pt>
                <c:pt idx="33">
                  <c:v>3532</c:v>
                </c:pt>
                <c:pt idx="34">
                  <c:v>1494</c:v>
                </c:pt>
                <c:pt idx="35">
                  <c:v>3583</c:v>
                </c:pt>
                <c:pt idx="36">
                  <c:v>4321</c:v>
                </c:pt>
                <c:pt idx="37">
                  <c:v>4543</c:v>
                </c:pt>
                <c:pt idx="38">
                  <c:v>10360</c:v>
                </c:pt>
                <c:pt idx="39">
                  <c:v>2933</c:v>
                </c:pt>
                <c:pt idx="40">
                  <c:v>8037</c:v>
                </c:pt>
                <c:pt idx="41">
                  <c:v>7259</c:v>
                </c:pt>
                <c:pt idx="42">
                  <c:v>2752</c:v>
                </c:pt>
                <c:pt idx="43">
                  <c:v>2624</c:v>
                </c:pt>
                <c:pt idx="44">
                  <c:v>2941</c:v>
                </c:pt>
                <c:pt idx="45">
                  <c:v>2616</c:v>
                </c:pt>
                <c:pt idx="46">
                  <c:v>2697</c:v>
                </c:pt>
                <c:pt idx="47">
                  <c:v>3166</c:v>
                </c:pt>
                <c:pt idx="48">
                  <c:v>3699</c:v>
                </c:pt>
                <c:pt idx="49">
                  <c:v>1928</c:v>
                </c:pt>
                <c:pt idx="50">
                  <c:v>4973</c:v>
                </c:pt>
                <c:pt idx="51">
                  <c:v>4037</c:v>
                </c:pt>
                <c:pt idx="52">
                  <c:v>3370</c:v>
                </c:pt>
                <c:pt idx="53">
                  <c:v>5306</c:v>
                </c:pt>
                <c:pt idx="54">
                  <c:v>2570</c:v>
                </c:pt>
                <c:pt idx="55">
                  <c:v>4056</c:v>
                </c:pt>
                <c:pt idx="56">
                  <c:v>3458</c:v>
                </c:pt>
                <c:pt idx="57">
                  <c:v>1977</c:v>
                </c:pt>
                <c:pt idx="58">
                  <c:v>3900</c:v>
                </c:pt>
                <c:pt idx="59">
                  <c:v>1516</c:v>
                </c:pt>
                <c:pt idx="60">
                  <c:v>1666</c:v>
                </c:pt>
                <c:pt idx="61">
                  <c:v>2988</c:v>
                </c:pt>
                <c:pt idx="62">
                  <c:v>5544</c:v>
                </c:pt>
                <c:pt idx="63">
                  <c:v>3431</c:v>
                </c:pt>
                <c:pt idx="64">
                  <c:v>4063</c:v>
                </c:pt>
                <c:pt idx="65">
                  <c:v>5491</c:v>
                </c:pt>
                <c:pt idx="66">
                  <c:v>1357</c:v>
                </c:pt>
                <c:pt idx="67">
                  <c:v>4087</c:v>
                </c:pt>
                <c:pt idx="68">
                  <c:v>4598</c:v>
                </c:pt>
                <c:pt idx="69">
                  <c:v>2029</c:v>
                </c:pt>
                <c:pt idx="70">
                  <c:v>3120</c:v>
                </c:pt>
                <c:pt idx="71">
                  <c:v>2275</c:v>
                </c:pt>
                <c:pt idx="72">
                  <c:v>1814</c:v>
                </c:pt>
                <c:pt idx="73">
                  <c:v>3118</c:v>
                </c:pt>
                <c:pt idx="74">
                  <c:v>2935</c:v>
                </c:pt>
                <c:pt idx="75">
                  <c:v>2783</c:v>
                </c:pt>
                <c:pt idx="76">
                  <c:v>4282</c:v>
                </c:pt>
                <c:pt idx="77">
                  <c:v>3274</c:v>
                </c:pt>
                <c:pt idx="78">
                  <c:v>3284</c:v>
                </c:pt>
                <c:pt idx="79">
                  <c:v>2678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74-B94F-9038-A53A58B70581}"/>
            </c:ext>
          </c:extLst>
        </c:ser>
        <c:ser>
          <c:idx val="1"/>
          <c:order val="1"/>
          <c:tx>
            <c:strRef>
              <c:f>Foglio1!$J$1</c:f>
              <c:strCache>
                <c:ptCount val="1"/>
                <c:pt idx="0">
                  <c:v>Tempo Soluzione migliorata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lt1"/>
                </a:solidFill>
              </a:ln>
              <a:effectLst/>
            </c:spPr>
          </c:marker>
          <c:val>
            <c:numRef>
              <c:f>Foglio1!$J$2:$J$81</c:f>
              <c:numCache>
                <c:formatCode>General</c:formatCode>
                <c:ptCount val="80"/>
                <c:pt idx="0">
                  <c:v>333883</c:v>
                </c:pt>
                <c:pt idx="1">
                  <c:v>430993</c:v>
                </c:pt>
                <c:pt idx="2">
                  <c:v>433027</c:v>
                </c:pt>
                <c:pt idx="3">
                  <c:v>356781</c:v>
                </c:pt>
                <c:pt idx="4">
                  <c:v>381336</c:v>
                </c:pt>
                <c:pt idx="5">
                  <c:v>378562</c:v>
                </c:pt>
                <c:pt idx="6">
                  <c:v>342675</c:v>
                </c:pt>
                <c:pt idx="7">
                  <c:v>337654</c:v>
                </c:pt>
                <c:pt idx="8">
                  <c:v>371315</c:v>
                </c:pt>
                <c:pt idx="9">
                  <c:v>338698</c:v>
                </c:pt>
                <c:pt idx="10">
                  <c:v>362955</c:v>
                </c:pt>
                <c:pt idx="11">
                  <c:v>349910</c:v>
                </c:pt>
                <c:pt idx="12">
                  <c:v>359605</c:v>
                </c:pt>
                <c:pt idx="13">
                  <c:v>404380</c:v>
                </c:pt>
                <c:pt idx="14">
                  <c:v>358625</c:v>
                </c:pt>
                <c:pt idx="15">
                  <c:v>369136</c:v>
                </c:pt>
                <c:pt idx="16">
                  <c:v>345587</c:v>
                </c:pt>
                <c:pt idx="17">
                  <c:v>136333</c:v>
                </c:pt>
                <c:pt idx="18">
                  <c:v>397629</c:v>
                </c:pt>
                <c:pt idx="19">
                  <c:v>295435</c:v>
                </c:pt>
                <c:pt idx="20">
                  <c:v>381922</c:v>
                </c:pt>
                <c:pt idx="21">
                  <c:v>445330</c:v>
                </c:pt>
                <c:pt idx="22">
                  <c:v>405965</c:v>
                </c:pt>
                <c:pt idx="23">
                  <c:v>336269</c:v>
                </c:pt>
                <c:pt idx="24">
                  <c:v>374876</c:v>
                </c:pt>
                <c:pt idx="25">
                  <c:v>89443</c:v>
                </c:pt>
                <c:pt idx="26">
                  <c:v>351897</c:v>
                </c:pt>
                <c:pt idx="27">
                  <c:v>26035</c:v>
                </c:pt>
                <c:pt idx="28">
                  <c:v>204800</c:v>
                </c:pt>
                <c:pt idx="29">
                  <c:v>347099</c:v>
                </c:pt>
                <c:pt idx="30">
                  <c:v>368262</c:v>
                </c:pt>
                <c:pt idx="31">
                  <c:v>3420</c:v>
                </c:pt>
                <c:pt idx="32">
                  <c:v>23597</c:v>
                </c:pt>
                <c:pt idx="33">
                  <c:v>369814</c:v>
                </c:pt>
                <c:pt idx="34">
                  <c:v>40823</c:v>
                </c:pt>
                <c:pt idx="35">
                  <c:v>383324</c:v>
                </c:pt>
                <c:pt idx="36">
                  <c:v>458970</c:v>
                </c:pt>
                <c:pt idx="37">
                  <c:v>158184</c:v>
                </c:pt>
                <c:pt idx="38">
                  <c:v>366051</c:v>
                </c:pt>
                <c:pt idx="39">
                  <c:v>44334</c:v>
                </c:pt>
                <c:pt idx="40">
                  <c:v>421546</c:v>
                </c:pt>
                <c:pt idx="41">
                  <c:v>345490</c:v>
                </c:pt>
                <c:pt idx="42">
                  <c:v>356757</c:v>
                </c:pt>
                <c:pt idx="43">
                  <c:v>55230</c:v>
                </c:pt>
                <c:pt idx="44">
                  <c:v>3994</c:v>
                </c:pt>
                <c:pt idx="45">
                  <c:v>340213</c:v>
                </c:pt>
                <c:pt idx="46">
                  <c:v>5687</c:v>
                </c:pt>
                <c:pt idx="47">
                  <c:v>397010</c:v>
                </c:pt>
                <c:pt idx="48">
                  <c:v>434107</c:v>
                </c:pt>
                <c:pt idx="49">
                  <c:v>79627</c:v>
                </c:pt>
                <c:pt idx="50">
                  <c:v>408303</c:v>
                </c:pt>
                <c:pt idx="51">
                  <c:v>342725</c:v>
                </c:pt>
                <c:pt idx="52">
                  <c:v>439489</c:v>
                </c:pt>
                <c:pt idx="53">
                  <c:v>61758</c:v>
                </c:pt>
                <c:pt idx="54">
                  <c:v>157002</c:v>
                </c:pt>
                <c:pt idx="55">
                  <c:v>344610</c:v>
                </c:pt>
                <c:pt idx="56">
                  <c:v>386518</c:v>
                </c:pt>
                <c:pt idx="57">
                  <c:v>329421</c:v>
                </c:pt>
                <c:pt idx="58">
                  <c:v>387105</c:v>
                </c:pt>
                <c:pt idx="59">
                  <c:v>356680</c:v>
                </c:pt>
                <c:pt idx="60">
                  <c:v>62306</c:v>
                </c:pt>
                <c:pt idx="61">
                  <c:v>361959</c:v>
                </c:pt>
                <c:pt idx="62">
                  <c:v>384683</c:v>
                </c:pt>
                <c:pt idx="63">
                  <c:v>414897</c:v>
                </c:pt>
                <c:pt idx="64">
                  <c:v>362760</c:v>
                </c:pt>
                <c:pt idx="65">
                  <c:v>233799</c:v>
                </c:pt>
                <c:pt idx="66">
                  <c:v>33909</c:v>
                </c:pt>
                <c:pt idx="67">
                  <c:v>390319</c:v>
                </c:pt>
                <c:pt idx="68">
                  <c:v>364149</c:v>
                </c:pt>
                <c:pt idx="69">
                  <c:v>270750</c:v>
                </c:pt>
                <c:pt idx="70">
                  <c:v>351031</c:v>
                </c:pt>
                <c:pt idx="71">
                  <c:v>8610</c:v>
                </c:pt>
                <c:pt idx="72">
                  <c:v>3882</c:v>
                </c:pt>
                <c:pt idx="73">
                  <c:v>465052</c:v>
                </c:pt>
                <c:pt idx="74">
                  <c:v>365821</c:v>
                </c:pt>
                <c:pt idx="75">
                  <c:v>410815</c:v>
                </c:pt>
                <c:pt idx="76">
                  <c:v>489858</c:v>
                </c:pt>
                <c:pt idx="77">
                  <c:v>992115</c:v>
                </c:pt>
                <c:pt idx="78">
                  <c:v>346217</c:v>
                </c:pt>
                <c:pt idx="79">
                  <c:v>308434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74-B94F-9038-A53A58B70581}"/>
            </c:ext>
          </c:extLst>
        </c:ser>
        <c:ser>
          <c:idx val="2"/>
          <c:order val="2"/>
          <c:tx>
            <c:strRef>
              <c:f>Foglio1!$K$1</c:f>
              <c:strCache>
                <c:ptCount val="1"/>
                <c:pt idx="0">
                  <c:v>Tempo Terminazione Algoritmo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lt1"/>
                </a:solidFill>
              </a:ln>
              <a:effectLst/>
            </c:spPr>
          </c:marker>
          <c:val>
            <c:numRef>
              <c:f>Foglio1!$K$2:$K$81</c:f>
              <c:numCache>
                <c:formatCode>General</c:formatCode>
                <c:ptCount val="80"/>
                <c:pt idx="0">
                  <c:v>333883</c:v>
                </c:pt>
                <c:pt idx="1">
                  <c:v>430993</c:v>
                </c:pt>
                <c:pt idx="2">
                  <c:v>433027</c:v>
                </c:pt>
                <c:pt idx="3">
                  <c:v>356781</c:v>
                </c:pt>
                <c:pt idx="4">
                  <c:v>381336</c:v>
                </c:pt>
                <c:pt idx="5">
                  <c:v>378562</c:v>
                </c:pt>
                <c:pt idx="6">
                  <c:v>342675</c:v>
                </c:pt>
                <c:pt idx="7">
                  <c:v>337654</c:v>
                </c:pt>
                <c:pt idx="8">
                  <c:v>371315</c:v>
                </c:pt>
                <c:pt idx="9">
                  <c:v>338698</c:v>
                </c:pt>
                <c:pt idx="10">
                  <c:v>362955</c:v>
                </c:pt>
                <c:pt idx="11">
                  <c:v>349910</c:v>
                </c:pt>
                <c:pt idx="12">
                  <c:v>359605</c:v>
                </c:pt>
                <c:pt idx="13">
                  <c:v>404380</c:v>
                </c:pt>
                <c:pt idx="14">
                  <c:v>358625</c:v>
                </c:pt>
                <c:pt idx="15">
                  <c:v>369136</c:v>
                </c:pt>
                <c:pt idx="16">
                  <c:v>345587</c:v>
                </c:pt>
                <c:pt idx="17">
                  <c:v>423241</c:v>
                </c:pt>
                <c:pt idx="18">
                  <c:v>397629</c:v>
                </c:pt>
                <c:pt idx="19">
                  <c:v>346387</c:v>
                </c:pt>
                <c:pt idx="20">
                  <c:v>381922</c:v>
                </c:pt>
                <c:pt idx="21">
                  <c:v>445330</c:v>
                </c:pt>
                <c:pt idx="22">
                  <c:v>405965</c:v>
                </c:pt>
                <c:pt idx="23">
                  <c:v>336269</c:v>
                </c:pt>
                <c:pt idx="24">
                  <c:v>374876</c:v>
                </c:pt>
                <c:pt idx="25">
                  <c:v>394897</c:v>
                </c:pt>
                <c:pt idx="26">
                  <c:v>351897</c:v>
                </c:pt>
                <c:pt idx="27">
                  <c:v>393728</c:v>
                </c:pt>
                <c:pt idx="28">
                  <c:v>400686</c:v>
                </c:pt>
                <c:pt idx="29">
                  <c:v>347099</c:v>
                </c:pt>
                <c:pt idx="30">
                  <c:v>368262</c:v>
                </c:pt>
                <c:pt idx="31">
                  <c:v>423414</c:v>
                </c:pt>
                <c:pt idx="32">
                  <c:v>392433</c:v>
                </c:pt>
                <c:pt idx="33">
                  <c:v>369814</c:v>
                </c:pt>
                <c:pt idx="34">
                  <c:v>407341</c:v>
                </c:pt>
                <c:pt idx="35">
                  <c:v>383324</c:v>
                </c:pt>
                <c:pt idx="36">
                  <c:v>458970</c:v>
                </c:pt>
                <c:pt idx="37">
                  <c:v>394932</c:v>
                </c:pt>
                <c:pt idx="38">
                  <c:v>366051</c:v>
                </c:pt>
                <c:pt idx="39">
                  <c:v>395672</c:v>
                </c:pt>
                <c:pt idx="40">
                  <c:v>421546</c:v>
                </c:pt>
                <c:pt idx="41">
                  <c:v>345490</c:v>
                </c:pt>
                <c:pt idx="42">
                  <c:v>356757</c:v>
                </c:pt>
                <c:pt idx="43">
                  <c:v>404273</c:v>
                </c:pt>
                <c:pt idx="44">
                  <c:v>377029</c:v>
                </c:pt>
                <c:pt idx="45">
                  <c:v>340213</c:v>
                </c:pt>
                <c:pt idx="46">
                  <c:v>352885</c:v>
                </c:pt>
                <c:pt idx="47">
                  <c:v>397010</c:v>
                </c:pt>
                <c:pt idx="48">
                  <c:v>434107</c:v>
                </c:pt>
                <c:pt idx="49">
                  <c:v>402786</c:v>
                </c:pt>
                <c:pt idx="50">
                  <c:v>408303</c:v>
                </c:pt>
                <c:pt idx="51">
                  <c:v>342725</c:v>
                </c:pt>
                <c:pt idx="52">
                  <c:v>439489</c:v>
                </c:pt>
                <c:pt idx="53">
                  <c:v>346638</c:v>
                </c:pt>
                <c:pt idx="54">
                  <c:v>346542</c:v>
                </c:pt>
                <c:pt idx="55">
                  <c:v>344610</c:v>
                </c:pt>
                <c:pt idx="56">
                  <c:v>386518</c:v>
                </c:pt>
                <c:pt idx="57">
                  <c:v>329421</c:v>
                </c:pt>
                <c:pt idx="58">
                  <c:v>387105</c:v>
                </c:pt>
                <c:pt idx="59">
                  <c:v>356680</c:v>
                </c:pt>
                <c:pt idx="60">
                  <c:v>359690</c:v>
                </c:pt>
                <c:pt idx="61">
                  <c:v>361959</c:v>
                </c:pt>
                <c:pt idx="62">
                  <c:v>384683</c:v>
                </c:pt>
                <c:pt idx="63">
                  <c:v>414897</c:v>
                </c:pt>
                <c:pt idx="64">
                  <c:v>362760</c:v>
                </c:pt>
                <c:pt idx="65">
                  <c:v>330331</c:v>
                </c:pt>
                <c:pt idx="66">
                  <c:v>366497</c:v>
                </c:pt>
                <c:pt idx="67">
                  <c:v>390319</c:v>
                </c:pt>
                <c:pt idx="68">
                  <c:v>364149</c:v>
                </c:pt>
                <c:pt idx="69">
                  <c:v>390756</c:v>
                </c:pt>
                <c:pt idx="70">
                  <c:v>351031</c:v>
                </c:pt>
                <c:pt idx="71">
                  <c:v>359737</c:v>
                </c:pt>
                <c:pt idx="72">
                  <c:v>382912</c:v>
                </c:pt>
                <c:pt idx="73">
                  <c:v>465052</c:v>
                </c:pt>
                <c:pt idx="74">
                  <c:v>365821</c:v>
                </c:pt>
                <c:pt idx="75">
                  <c:v>410815</c:v>
                </c:pt>
                <c:pt idx="76">
                  <c:v>489858</c:v>
                </c:pt>
                <c:pt idx="77">
                  <c:v>992115</c:v>
                </c:pt>
                <c:pt idx="78">
                  <c:v>346217</c:v>
                </c:pt>
                <c:pt idx="79">
                  <c:v>308434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74-B94F-9038-A53A58B70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9418207"/>
        <c:axId val="1132366655"/>
      </c:lineChart>
      <c:catAx>
        <c:axId val="101941820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32366655"/>
        <c:crosses val="autoZero"/>
        <c:auto val="1"/>
        <c:lblAlgn val="ctr"/>
        <c:lblOffset val="100"/>
        <c:noMultiLvlLbl val="0"/>
      </c:catAx>
      <c:valAx>
        <c:axId val="1132366655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25000"/>
                  <a:lumOff val="75000"/>
                </a:schemeClr>
              </a:solidFill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9418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Colonne generate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Foglio2!$D$1</c:f>
              <c:strCache>
                <c:ptCount val="1"/>
                <c:pt idx="0">
                  <c:v>numero Colonne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Foglio2!$D$2:$D$81</c:f>
              <c:numCache>
                <c:formatCode>General</c:formatCode>
                <c:ptCount val="80"/>
                <c:pt idx="0">
                  <c:v>941</c:v>
                </c:pt>
                <c:pt idx="1">
                  <c:v>368</c:v>
                </c:pt>
                <c:pt idx="2">
                  <c:v>902</c:v>
                </c:pt>
                <c:pt idx="3">
                  <c:v>808</c:v>
                </c:pt>
                <c:pt idx="4">
                  <c:v>588</c:v>
                </c:pt>
                <c:pt idx="5">
                  <c:v>374</c:v>
                </c:pt>
                <c:pt idx="6">
                  <c:v>863</c:v>
                </c:pt>
                <c:pt idx="7">
                  <c:v>680</c:v>
                </c:pt>
                <c:pt idx="8">
                  <c:v>569</c:v>
                </c:pt>
                <c:pt idx="9">
                  <c:v>599</c:v>
                </c:pt>
                <c:pt idx="10">
                  <c:v>782</c:v>
                </c:pt>
                <c:pt idx="11">
                  <c:v>985</c:v>
                </c:pt>
                <c:pt idx="12">
                  <c:v>981</c:v>
                </c:pt>
                <c:pt idx="13">
                  <c:v>663</c:v>
                </c:pt>
                <c:pt idx="14">
                  <c:v>665</c:v>
                </c:pt>
                <c:pt idx="15">
                  <c:v>638</c:v>
                </c:pt>
                <c:pt idx="16">
                  <c:v>640</c:v>
                </c:pt>
                <c:pt idx="17">
                  <c:v>799</c:v>
                </c:pt>
                <c:pt idx="18">
                  <c:v>947</c:v>
                </c:pt>
                <c:pt idx="19">
                  <c:v>698</c:v>
                </c:pt>
                <c:pt idx="20">
                  <c:v>530</c:v>
                </c:pt>
                <c:pt idx="21">
                  <c:v>764</c:v>
                </c:pt>
                <c:pt idx="22">
                  <c:v>475</c:v>
                </c:pt>
                <c:pt idx="23">
                  <c:v>743</c:v>
                </c:pt>
                <c:pt idx="24">
                  <c:v>212</c:v>
                </c:pt>
                <c:pt idx="25">
                  <c:v>240</c:v>
                </c:pt>
                <c:pt idx="26">
                  <c:v>280</c:v>
                </c:pt>
                <c:pt idx="27">
                  <c:v>223</c:v>
                </c:pt>
                <c:pt idx="28">
                  <c:v>224</c:v>
                </c:pt>
                <c:pt idx="29">
                  <c:v>276</c:v>
                </c:pt>
                <c:pt idx="30">
                  <c:v>289</c:v>
                </c:pt>
                <c:pt idx="31">
                  <c:v>268</c:v>
                </c:pt>
                <c:pt idx="32">
                  <c:v>218</c:v>
                </c:pt>
                <c:pt idx="33">
                  <c:v>239</c:v>
                </c:pt>
                <c:pt idx="34">
                  <c:v>333</c:v>
                </c:pt>
                <c:pt idx="35">
                  <c:v>265</c:v>
                </c:pt>
                <c:pt idx="36">
                  <c:v>251</c:v>
                </c:pt>
                <c:pt idx="37">
                  <c:v>286</c:v>
                </c:pt>
                <c:pt idx="38">
                  <c:v>239</c:v>
                </c:pt>
                <c:pt idx="39">
                  <c:v>223</c:v>
                </c:pt>
                <c:pt idx="40">
                  <c:v>257</c:v>
                </c:pt>
                <c:pt idx="41">
                  <c:v>222</c:v>
                </c:pt>
                <c:pt idx="42">
                  <c:v>213</c:v>
                </c:pt>
                <c:pt idx="43">
                  <c:v>206</c:v>
                </c:pt>
                <c:pt idx="44">
                  <c:v>1566</c:v>
                </c:pt>
                <c:pt idx="45">
                  <c:v>904</c:v>
                </c:pt>
                <c:pt idx="46">
                  <c:v>377</c:v>
                </c:pt>
                <c:pt idx="47">
                  <c:v>478</c:v>
                </c:pt>
                <c:pt idx="48">
                  <c:v>380</c:v>
                </c:pt>
                <c:pt idx="49">
                  <c:v>458</c:v>
                </c:pt>
                <c:pt idx="50">
                  <c:v>865</c:v>
                </c:pt>
                <c:pt idx="51">
                  <c:v>887</c:v>
                </c:pt>
                <c:pt idx="52">
                  <c:v>1613</c:v>
                </c:pt>
                <c:pt idx="53">
                  <c:v>1377</c:v>
                </c:pt>
                <c:pt idx="54">
                  <c:v>452</c:v>
                </c:pt>
                <c:pt idx="55">
                  <c:v>451</c:v>
                </c:pt>
                <c:pt idx="56">
                  <c:v>618</c:v>
                </c:pt>
                <c:pt idx="57">
                  <c:v>455</c:v>
                </c:pt>
                <c:pt idx="58">
                  <c:v>602</c:v>
                </c:pt>
                <c:pt idx="59">
                  <c:v>481</c:v>
                </c:pt>
                <c:pt idx="60">
                  <c:v>951</c:v>
                </c:pt>
                <c:pt idx="61">
                  <c:v>943</c:v>
                </c:pt>
                <c:pt idx="62">
                  <c:v>823</c:v>
                </c:pt>
                <c:pt idx="63">
                  <c:v>854</c:v>
                </c:pt>
                <c:pt idx="64">
                  <c:v>361</c:v>
                </c:pt>
                <c:pt idx="65">
                  <c:v>885</c:v>
                </c:pt>
                <c:pt idx="66">
                  <c:v>405</c:v>
                </c:pt>
                <c:pt idx="67">
                  <c:v>571</c:v>
                </c:pt>
                <c:pt idx="68">
                  <c:v>452</c:v>
                </c:pt>
                <c:pt idx="69">
                  <c:v>840</c:v>
                </c:pt>
                <c:pt idx="70">
                  <c:v>1346</c:v>
                </c:pt>
                <c:pt idx="71">
                  <c:v>1408</c:v>
                </c:pt>
                <c:pt idx="72">
                  <c:v>1326</c:v>
                </c:pt>
                <c:pt idx="73">
                  <c:v>920</c:v>
                </c:pt>
                <c:pt idx="74">
                  <c:v>343</c:v>
                </c:pt>
                <c:pt idx="75">
                  <c:v>377</c:v>
                </c:pt>
                <c:pt idx="76">
                  <c:v>370</c:v>
                </c:pt>
                <c:pt idx="77">
                  <c:v>472</c:v>
                </c:pt>
                <c:pt idx="78">
                  <c:v>1295</c:v>
                </c:pt>
                <c:pt idx="79">
                  <c:v>1272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3B-714D-90B6-A814C7472912}"/>
            </c:ext>
          </c:extLst>
        </c:ser>
        <c:ser>
          <c:idx val="1"/>
          <c:order val="1"/>
          <c:tx>
            <c:v>MEDIA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Foglio2!$E$95:$E$180</c:f>
              <c:numCache>
                <c:formatCode>General</c:formatCode>
                <c:ptCount val="86"/>
                <c:pt idx="0">
                  <c:v>626.79999999999995</c:v>
                </c:pt>
                <c:pt idx="1">
                  <c:v>626.79999999999995</c:v>
                </c:pt>
                <c:pt idx="2">
                  <c:v>626.79999999999995</c:v>
                </c:pt>
                <c:pt idx="3">
                  <c:v>626.79999999999995</c:v>
                </c:pt>
                <c:pt idx="4">
                  <c:v>626.79999999999995</c:v>
                </c:pt>
                <c:pt idx="5">
                  <c:v>626.79999999999995</c:v>
                </c:pt>
                <c:pt idx="6">
                  <c:v>626.79999999999995</c:v>
                </c:pt>
                <c:pt idx="7">
                  <c:v>626.79999999999995</c:v>
                </c:pt>
                <c:pt idx="8">
                  <c:v>626.79999999999995</c:v>
                </c:pt>
                <c:pt idx="9">
                  <c:v>626.79999999999995</c:v>
                </c:pt>
                <c:pt idx="10">
                  <c:v>626.79999999999995</c:v>
                </c:pt>
                <c:pt idx="11">
                  <c:v>626.79999999999995</c:v>
                </c:pt>
                <c:pt idx="12">
                  <c:v>626.79999999999995</c:v>
                </c:pt>
                <c:pt idx="13">
                  <c:v>626.79999999999995</c:v>
                </c:pt>
                <c:pt idx="14">
                  <c:v>626.79999999999995</c:v>
                </c:pt>
                <c:pt idx="15">
                  <c:v>626.79999999999995</c:v>
                </c:pt>
                <c:pt idx="16">
                  <c:v>626.79999999999995</c:v>
                </c:pt>
                <c:pt idx="17">
                  <c:v>626.79999999999995</c:v>
                </c:pt>
                <c:pt idx="18">
                  <c:v>626.79999999999995</c:v>
                </c:pt>
                <c:pt idx="19">
                  <c:v>626.79999999999995</c:v>
                </c:pt>
                <c:pt idx="20">
                  <c:v>626.79999999999995</c:v>
                </c:pt>
                <c:pt idx="21">
                  <c:v>626.79999999999995</c:v>
                </c:pt>
                <c:pt idx="22">
                  <c:v>626.79999999999995</c:v>
                </c:pt>
                <c:pt idx="23">
                  <c:v>626.79999999999995</c:v>
                </c:pt>
                <c:pt idx="24">
                  <c:v>626.79999999999995</c:v>
                </c:pt>
                <c:pt idx="25">
                  <c:v>626.79999999999995</c:v>
                </c:pt>
                <c:pt idx="26">
                  <c:v>626.79999999999995</c:v>
                </c:pt>
                <c:pt idx="27">
                  <c:v>626.79999999999995</c:v>
                </c:pt>
                <c:pt idx="28">
                  <c:v>626.79999999999995</c:v>
                </c:pt>
                <c:pt idx="29">
                  <c:v>626.79999999999995</c:v>
                </c:pt>
                <c:pt idx="30">
                  <c:v>626.79999999999995</c:v>
                </c:pt>
                <c:pt idx="31">
                  <c:v>626.79999999999995</c:v>
                </c:pt>
                <c:pt idx="32">
                  <c:v>626.79999999999995</c:v>
                </c:pt>
                <c:pt idx="33">
                  <c:v>626.79999999999995</c:v>
                </c:pt>
                <c:pt idx="34">
                  <c:v>626.79999999999995</c:v>
                </c:pt>
                <c:pt idx="35">
                  <c:v>626.79999999999995</c:v>
                </c:pt>
                <c:pt idx="36">
                  <c:v>626.79999999999995</c:v>
                </c:pt>
                <c:pt idx="37">
                  <c:v>626.79999999999995</c:v>
                </c:pt>
                <c:pt idx="38">
                  <c:v>626.79999999999995</c:v>
                </c:pt>
                <c:pt idx="39">
                  <c:v>626.79999999999995</c:v>
                </c:pt>
                <c:pt idx="40">
                  <c:v>626.79999999999995</c:v>
                </c:pt>
                <c:pt idx="41">
                  <c:v>626.79999999999995</c:v>
                </c:pt>
                <c:pt idx="42">
                  <c:v>626.79999999999995</c:v>
                </c:pt>
                <c:pt idx="43">
                  <c:v>626.79999999999995</c:v>
                </c:pt>
                <c:pt idx="44">
                  <c:v>626.79999999999995</c:v>
                </c:pt>
                <c:pt idx="45">
                  <c:v>626.79999999999995</c:v>
                </c:pt>
                <c:pt idx="46">
                  <c:v>626.79999999999995</c:v>
                </c:pt>
                <c:pt idx="47">
                  <c:v>626.79999999999995</c:v>
                </c:pt>
                <c:pt idx="48">
                  <c:v>626.79999999999995</c:v>
                </c:pt>
                <c:pt idx="49">
                  <c:v>626.79999999999995</c:v>
                </c:pt>
                <c:pt idx="50">
                  <c:v>626.79999999999995</c:v>
                </c:pt>
                <c:pt idx="51">
                  <c:v>626.79999999999995</c:v>
                </c:pt>
                <c:pt idx="52">
                  <c:v>626.79999999999995</c:v>
                </c:pt>
                <c:pt idx="53">
                  <c:v>626.79999999999995</c:v>
                </c:pt>
                <c:pt idx="54">
                  <c:v>626.79999999999995</c:v>
                </c:pt>
                <c:pt idx="55">
                  <c:v>626.79999999999995</c:v>
                </c:pt>
                <c:pt idx="56">
                  <c:v>626.79999999999995</c:v>
                </c:pt>
                <c:pt idx="57">
                  <c:v>626.79999999999995</c:v>
                </c:pt>
                <c:pt idx="58">
                  <c:v>626.79999999999995</c:v>
                </c:pt>
                <c:pt idx="59">
                  <c:v>626.79999999999995</c:v>
                </c:pt>
                <c:pt idx="60">
                  <c:v>626.79999999999995</c:v>
                </c:pt>
                <c:pt idx="61">
                  <c:v>626.79999999999995</c:v>
                </c:pt>
                <c:pt idx="62">
                  <c:v>626.79999999999995</c:v>
                </c:pt>
                <c:pt idx="63">
                  <c:v>626.79999999999995</c:v>
                </c:pt>
                <c:pt idx="64">
                  <c:v>626.79999999999995</c:v>
                </c:pt>
                <c:pt idx="65">
                  <c:v>626.79999999999995</c:v>
                </c:pt>
                <c:pt idx="66">
                  <c:v>626.79999999999995</c:v>
                </c:pt>
                <c:pt idx="67">
                  <c:v>626.79999999999995</c:v>
                </c:pt>
                <c:pt idx="68">
                  <c:v>626.79999999999995</c:v>
                </c:pt>
                <c:pt idx="69">
                  <c:v>626.79999999999995</c:v>
                </c:pt>
                <c:pt idx="70">
                  <c:v>626.79999999999995</c:v>
                </c:pt>
                <c:pt idx="71">
                  <c:v>626.79999999999995</c:v>
                </c:pt>
                <c:pt idx="72">
                  <c:v>626.79999999999995</c:v>
                </c:pt>
                <c:pt idx="73">
                  <c:v>626.79999999999995</c:v>
                </c:pt>
                <c:pt idx="74">
                  <c:v>626.79999999999995</c:v>
                </c:pt>
                <c:pt idx="75">
                  <c:v>626.79999999999995</c:v>
                </c:pt>
                <c:pt idx="76">
                  <c:v>626.79999999999995</c:v>
                </c:pt>
                <c:pt idx="77">
                  <c:v>626.79999999999995</c:v>
                </c:pt>
                <c:pt idx="78">
                  <c:v>626.79999999999995</c:v>
                </c:pt>
                <c:pt idx="79">
                  <c:v>626.79999999999995</c:v>
                </c:pt>
                <c:pt idx="80">
                  <c:v>626.79999999999995</c:v>
                </c:pt>
                <c:pt idx="81">
                  <c:v>626.79999999999995</c:v>
                </c:pt>
                <c:pt idx="82">
                  <c:v>626.79999999999995</c:v>
                </c:pt>
                <c:pt idx="83">
                  <c:v>626.79999999999995</c:v>
                </c:pt>
                <c:pt idx="84">
                  <c:v>626.79999999999995</c:v>
                </c:pt>
                <c:pt idx="85">
                  <c:v>626.79999999999995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3B-714D-90B6-A814C74729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142527"/>
        <c:axId val="1032144175"/>
      </c:lineChart>
      <c:catAx>
        <c:axId val="103214252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32144175"/>
        <c:crosses val="autoZero"/>
        <c:auto val="1"/>
        <c:lblAlgn val="ctr"/>
        <c:lblOffset val="100"/>
        <c:noMultiLvlLbl val="0"/>
      </c:catAx>
      <c:valAx>
        <c:axId val="1032144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32142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Foglio2!$G$1</c:f>
              <c:strCache>
                <c:ptCount val="1"/>
                <c:pt idx="0">
                  <c:v>Errore relativo RoundUP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Foglio2!$G$2:$G$81</c:f>
              <c:numCache>
                <c:formatCode>General</c:formatCode>
                <c:ptCount val="80"/>
                <c:pt idx="0">
                  <c:v>0.71764705882352897</c:v>
                </c:pt>
                <c:pt idx="1">
                  <c:v>1.07317073170731</c:v>
                </c:pt>
                <c:pt idx="2">
                  <c:v>0.76190476190476097</c:v>
                </c:pt>
                <c:pt idx="3">
                  <c:v>0.74117647058823499</c:v>
                </c:pt>
                <c:pt idx="4">
                  <c:v>0.75</c:v>
                </c:pt>
                <c:pt idx="5">
                  <c:v>1.1219512195121899</c:v>
                </c:pt>
                <c:pt idx="6">
                  <c:v>0.43195266272189298</c:v>
                </c:pt>
                <c:pt idx="7">
                  <c:v>0.77380952380952295</c:v>
                </c:pt>
                <c:pt idx="8">
                  <c:v>0.68235294117647005</c:v>
                </c:pt>
                <c:pt idx="9">
                  <c:v>0.78571428571428503</c:v>
                </c:pt>
                <c:pt idx="10">
                  <c:v>0.67857142857142805</c:v>
                </c:pt>
                <c:pt idx="11">
                  <c:v>0.452380952380952</c:v>
                </c:pt>
                <c:pt idx="12">
                  <c:v>0.452380952380952</c:v>
                </c:pt>
                <c:pt idx="13">
                  <c:v>0.82142857142857095</c:v>
                </c:pt>
                <c:pt idx="14">
                  <c:v>0.75</c:v>
                </c:pt>
                <c:pt idx="15">
                  <c:v>0.67857142857142805</c:v>
                </c:pt>
                <c:pt idx="16">
                  <c:v>0.78571428571428503</c:v>
                </c:pt>
                <c:pt idx="17">
                  <c:v>0.41176470588235198</c:v>
                </c:pt>
                <c:pt idx="18">
                  <c:v>0.72619047619047605</c:v>
                </c:pt>
                <c:pt idx="19">
                  <c:v>0.79761904761904701</c:v>
                </c:pt>
                <c:pt idx="20">
                  <c:v>1.1219512195121899</c:v>
                </c:pt>
                <c:pt idx="21">
                  <c:v>0.78571428571428503</c:v>
                </c:pt>
                <c:pt idx="22">
                  <c:v>1.07317073170731</c:v>
                </c:pt>
                <c:pt idx="23">
                  <c:v>0.72619047619047605</c:v>
                </c:pt>
                <c:pt idx="24">
                  <c:v>0.05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1.2380952380952299</c:v>
                </c:pt>
                <c:pt idx="29">
                  <c:v>1.38095238095238</c:v>
                </c:pt>
                <c:pt idx="30">
                  <c:v>0</c:v>
                </c:pt>
                <c:pt idx="31">
                  <c:v>0.5</c:v>
                </c:pt>
                <c:pt idx="32">
                  <c:v>0</c:v>
                </c:pt>
                <c:pt idx="33">
                  <c:v>0.38095238095237999</c:v>
                </c:pt>
                <c:pt idx="34">
                  <c:v>0</c:v>
                </c:pt>
                <c:pt idx="35">
                  <c:v>0.71428571428571397</c:v>
                </c:pt>
                <c:pt idx="36">
                  <c:v>0.05</c:v>
                </c:pt>
                <c:pt idx="37">
                  <c:v>0.35</c:v>
                </c:pt>
                <c:pt idx="38">
                  <c:v>1.0476190476190399</c:v>
                </c:pt>
                <c:pt idx="39">
                  <c:v>1.1428571428571399</c:v>
                </c:pt>
                <c:pt idx="40">
                  <c:v>0.476190476190476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0.43786982248520701</c:v>
                </c:pt>
                <c:pt idx="45">
                  <c:v>0.45562130177514698</c:v>
                </c:pt>
                <c:pt idx="46">
                  <c:v>1.07317073170731</c:v>
                </c:pt>
                <c:pt idx="47">
                  <c:v>1.09756097560975</c:v>
                </c:pt>
                <c:pt idx="48">
                  <c:v>1.09756097560975</c:v>
                </c:pt>
                <c:pt idx="49">
                  <c:v>1</c:v>
                </c:pt>
                <c:pt idx="50">
                  <c:v>0.44047619047619002</c:v>
                </c:pt>
                <c:pt idx="51">
                  <c:v>0.45833333333333298</c:v>
                </c:pt>
                <c:pt idx="52">
                  <c:v>0.452380952380952</c:v>
                </c:pt>
                <c:pt idx="53">
                  <c:v>0.398809523809523</c:v>
                </c:pt>
                <c:pt idx="54">
                  <c:v>1.0487805160663899</c:v>
                </c:pt>
                <c:pt idx="55">
                  <c:v>1.17073170731707</c:v>
                </c:pt>
                <c:pt idx="56">
                  <c:v>0.73809523809523803</c:v>
                </c:pt>
                <c:pt idx="57">
                  <c:v>1.0243902439024299</c:v>
                </c:pt>
                <c:pt idx="58">
                  <c:v>0.75</c:v>
                </c:pt>
                <c:pt idx="59">
                  <c:v>1.2195121951219501</c:v>
                </c:pt>
                <c:pt idx="60">
                  <c:v>0.42857142857142799</c:v>
                </c:pt>
                <c:pt idx="61">
                  <c:v>0.43786982248520701</c:v>
                </c:pt>
                <c:pt idx="62">
                  <c:v>0.44047619047619002</c:v>
                </c:pt>
                <c:pt idx="63">
                  <c:v>0.47023809523809501</c:v>
                </c:pt>
                <c:pt idx="64">
                  <c:v>1.07317073170731</c:v>
                </c:pt>
                <c:pt idx="65">
                  <c:v>0.69411764705882295</c:v>
                </c:pt>
                <c:pt idx="66">
                  <c:v>1.0487804878048701</c:v>
                </c:pt>
                <c:pt idx="67">
                  <c:v>1.02380952380952</c:v>
                </c:pt>
                <c:pt idx="68">
                  <c:v>1.09756097560975</c:v>
                </c:pt>
                <c:pt idx="69">
                  <c:v>0.8</c:v>
                </c:pt>
                <c:pt idx="70">
                  <c:v>0.452380952380952</c:v>
                </c:pt>
                <c:pt idx="71">
                  <c:v>0.426035502958579</c:v>
                </c:pt>
                <c:pt idx="72">
                  <c:v>0.43195266272189298</c:v>
                </c:pt>
                <c:pt idx="73">
                  <c:v>0.43786982248520701</c:v>
                </c:pt>
                <c:pt idx="74">
                  <c:v>1.0487804878048701</c:v>
                </c:pt>
                <c:pt idx="75">
                  <c:v>1.1219512195121899</c:v>
                </c:pt>
                <c:pt idx="76">
                  <c:v>1.09756097560975</c:v>
                </c:pt>
                <c:pt idx="77">
                  <c:v>1</c:v>
                </c:pt>
                <c:pt idx="78">
                  <c:v>0.47928994082840198</c:v>
                </c:pt>
                <c:pt idx="79">
                  <c:v>0.47023809523809501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6F-C042-93DF-5AD7D79CB3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959505743"/>
        <c:axId val="1452630768"/>
      </c:lineChart>
      <c:catAx>
        <c:axId val="9595057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52630768"/>
        <c:crosses val="autoZero"/>
        <c:auto val="1"/>
        <c:lblAlgn val="ctr"/>
        <c:lblOffset val="100"/>
        <c:noMultiLvlLbl val="0"/>
      </c:catAx>
      <c:valAx>
        <c:axId val="1452630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59505743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Confronto</a:t>
            </a:r>
            <a:r>
              <a:rPr lang="it-IT" baseline="0"/>
              <a:t> Errori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Foglio2!$G$1</c:f>
              <c:strCache>
                <c:ptCount val="1"/>
                <c:pt idx="0">
                  <c:v>Errore relativo RoundUP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Foglio2!$G$2:$G$81</c:f>
              <c:numCache>
                <c:formatCode>General</c:formatCode>
                <c:ptCount val="80"/>
                <c:pt idx="0">
                  <c:v>0.71764705882352897</c:v>
                </c:pt>
                <c:pt idx="1">
                  <c:v>1.07317073170731</c:v>
                </c:pt>
                <c:pt idx="2">
                  <c:v>0.76190476190476097</c:v>
                </c:pt>
                <c:pt idx="3">
                  <c:v>0.74117647058823499</c:v>
                </c:pt>
                <c:pt idx="4">
                  <c:v>0.75</c:v>
                </c:pt>
                <c:pt idx="5">
                  <c:v>1.1219512195121899</c:v>
                </c:pt>
                <c:pt idx="6">
                  <c:v>0.43195266272189298</c:v>
                </c:pt>
                <c:pt idx="7">
                  <c:v>0.77380952380952295</c:v>
                </c:pt>
                <c:pt idx="8">
                  <c:v>0.68235294117647005</c:v>
                </c:pt>
                <c:pt idx="9">
                  <c:v>0.78571428571428503</c:v>
                </c:pt>
                <c:pt idx="10">
                  <c:v>0.67857142857142805</c:v>
                </c:pt>
                <c:pt idx="11">
                  <c:v>0.452380952380952</c:v>
                </c:pt>
                <c:pt idx="12">
                  <c:v>0.452380952380952</c:v>
                </c:pt>
                <c:pt idx="13">
                  <c:v>0.82142857142857095</c:v>
                </c:pt>
                <c:pt idx="14">
                  <c:v>0.75</c:v>
                </c:pt>
                <c:pt idx="15">
                  <c:v>0.67857142857142805</c:v>
                </c:pt>
                <c:pt idx="16">
                  <c:v>0.78571428571428503</c:v>
                </c:pt>
                <c:pt idx="17">
                  <c:v>0.41176470588235198</c:v>
                </c:pt>
                <c:pt idx="18">
                  <c:v>0.72619047619047605</c:v>
                </c:pt>
                <c:pt idx="19">
                  <c:v>0.79761904761904701</c:v>
                </c:pt>
                <c:pt idx="20">
                  <c:v>1.1219512195121899</c:v>
                </c:pt>
                <c:pt idx="21">
                  <c:v>0.78571428571428503</c:v>
                </c:pt>
                <c:pt idx="22">
                  <c:v>1.07317073170731</c:v>
                </c:pt>
                <c:pt idx="23">
                  <c:v>0.72619047619047605</c:v>
                </c:pt>
                <c:pt idx="24">
                  <c:v>0.05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1.2380952380952299</c:v>
                </c:pt>
                <c:pt idx="29">
                  <c:v>1.38095238095238</c:v>
                </c:pt>
                <c:pt idx="30">
                  <c:v>0</c:v>
                </c:pt>
                <c:pt idx="31">
                  <c:v>0.5</c:v>
                </c:pt>
                <c:pt idx="32">
                  <c:v>0</c:v>
                </c:pt>
                <c:pt idx="33">
                  <c:v>0.38095238095237999</c:v>
                </c:pt>
                <c:pt idx="34">
                  <c:v>0</c:v>
                </c:pt>
                <c:pt idx="35">
                  <c:v>0.71428571428571397</c:v>
                </c:pt>
                <c:pt idx="36">
                  <c:v>0.05</c:v>
                </c:pt>
                <c:pt idx="37">
                  <c:v>0.35</c:v>
                </c:pt>
                <c:pt idx="38">
                  <c:v>1.0476190476190399</c:v>
                </c:pt>
                <c:pt idx="39">
                  <c:v>1.1428571428571399</c:v>
                </c:pt>
                <c:pt idx="40">
                  <c:v>0.476190476190476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0.43786982248520701</c:v>
                </c:pt>
                <c:pt idx="45">
                  <c:v>0.45562130177514698</c:v>
                </c:pt>
                <c:pt idx="46">
                  <c:v>1.07317073170731</c:v>
                </c:pt>
                <c:pt idx="47">
                  <c:v>1.09756097560975</c:v>
                </c:pt>
                <c:pt idx="48">
                  <c:v>1.09756097560975</c:v>
                </c:pt>
                <c:pt idx="49">
                  <c:v>1</c:v>
                </c:pt>
                <c:pt idx="50">
                  <c:v>0.44047619047619002</c:v>
                </c:pt>
                <c:pt idx="51">
                  <c:v>0.45833333333333298</c:v>
                </c:pt>
                <c:pt idx="52">
                  <c:v>0.452380952380952</c:v>
                </c:pt>
                <c:pt idx="53">
                  <c:v>0.398809523809523</c:v>
                </c:pt>
                <c:pt idx="54">
                  <c:v>1.0487805160663899</c:v>
                </c:pt>
                <c:pt idx="55">
                  <c:v>1.17073170731707</c:v>
                </c:pt>
                <c:pt idx="56">
                  <c:v>0.73809523809523803</c:v>
                </c:pt>
                <c:pt idx="57">
                  <c:v>1.0243902439024299</c:v>
                </c:pt>
                <c:pt idx="58">
                  <c:v>0.75</c:v>
                </c:pt>
                <c:pt idx="59">
                  <c:v>1.2195121951219501</c:v>
                </c:pt>
                <c:pt idx="60">
                  <c:v>0.42857142857142799</c:v>
                </c:pt>
                <c:pt idx="61">
                  <c:v>0.43786982248520701</c:v>
                </c:pt>
                <c:pt idx="62">
                  <c:v>0.44047619047619002</c:v>
                </c:pt>
                <c:pt idx="63">
                  <c:v>0.47023809523809501</c:v>
                </c:pt>
                <c:pt idx="64">
                  <c:v>1.07317073170731</c:v>
                </c:pt>
                <c:pt idx="65">
                  <c:v>0.69411764705882295</c:v>
                </c:pt>
                <c:pt idx="66">
                  <c:v>1.0487804878048701</c:v>
                </c:pt>
                <c:pt idx="67">
                  <c:v>1.02380952380952</c:v>
                </c:pt>
                <c:pt idx="68">
                  <c:v>1.09756097560975</c:v>
                </c:pt>
                <c:pt idx="69">
                  <c:v>0.8</c:v>
                </c:pt>
                <c:pt idx="70">
                  <c:v>0.452380952380952</c:v>
                </c:pt>
                <c:pt idx="71">
                  <c:v>0.426035502958579</c:v>
                </c:pt>
                <c:pt idx="72">
                  <c:v>0.43195266272189298</c:v>
                </c:pt>
                <c:pt idx="73">
                  <c:v>0.43786982248520701</c:v>
                </c:pt>
                <c:pt idx="74">
                  <c:v>1.0487804878048701</c:v>
                </c:pt>
                <c:pt idx="75">
                  <c:v>1.1219512195121899</c:v>
                </c:pt>
                <c:pt idx="76">
                  <c:v>1.09756097560975</c:v>
                </c:pt>
                <c:pt idx="77">
                  <c:v>1</c:v>
                </c:pt>
                <c:pt idx="78">
                  <c:v>0.47928994082840198</c:v>
                </c:pt>
                <c:pt idx="79">
                  <c:v>0.47023809523809501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D1-B24A-82FC-916D40C75BBF}"/>
            </c:ext>
          </c:extLst>
        </c:ser>
        <c:ser>
          <c:idx val="1"/>
          <c:order val="1"/>
          <c:tx>
            <c:strRef>
              <c:f>Foglio2!$H$1</c:f>
              <c:strCache>
                <c:ptCount val="1"/>
                <c:pt idx="0">
                  <c:v>Errore Relativo branch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Foglio2!$H$2:$H$81</c:f>
              <c:numCache>
                <c:formatCode>General</c:formatCode>
                <c:ptCount val="80"/>
                <c:pt idx="0">
                  <c:v>0.71764705882352897</c:v>
                </c:pt>
                <c:pt idx="1">
                  <c:v>1.07317073170731</c:v>
                </c:pt>
                <c:pt idx="2">
                  <c:v>0.76190476190476097</c:v>
                </c:pt>
                <c:pt idx="3">
                  <c:v>0.74117647058823499</c:v>
                </c:pt>
                <c:pt idx="4">
                  <c:v>0.75</c:v>
                </c:pt>
                <c:pt idx="5">
                  <c:v>1.1219512195121899</c:v>
                </c:pt>
                <c:pt idx="6">
                  <c:v>0.43195266272189298</c:v>
                </c:pt>
                <c:pt idx="7">
                  <c:v>0.77380952380952295</c:v>
                </c:pt>
                <c:pt idx="8">
                  <c:v>0.68235294117647005</c:v>
                </c:pt>
                <c:pt idx="9">
                  <c:v>0.78571428571428503</c:v>
                </c:pt>
                <c:pt idx="10">
                  <c:v>0.67857142857142805</c:v>
                </c:pt>
                <c:pt idx="11">
                  <c:v>0.452380952380952</c:v>
                </c:pt>
                <c:pt idx="12">
                  <c:v>0.452380952380952</c:v>
                </c:pt>
                <c:pt idx="13">
                  <c:v>0.82142857142857095</c:v>
                </c:pt>
                <c:pt idx="14">
                  <c:v>0.75</c:v>
                </c:pt>
                <c:pt idx="15">
                  <c:v>0.67857142857142805</c:v>
                </c:pt>
                <c:pt idx="16">
                  <c:v>0.78571428571428503</c:v>
                </c:pt>
                <c:pt idx="17">
                  <c:v>0.41176470588235198</c:v>
                </c:pt>
                <c:pt idx="18">
                  <c:v>0.72619047619047605</c:v>
                </c:pt>
                <c:pt idx="19">
                  <c:v>0.79761904761904701</c:v>
                </c:pt>
                <c:pt idx="20">
                  <c:v>1.1219512195121899</c:v>
                </c:pt>
                <c:pt idx="21">
                  <c:v>0.78571428571428503</c:v>
                </c:pt>
                <c:pt idx="22">
                  <c:v>1.07317073170731</c:v>
                </c:pt>
                <c:pt idx="23">
                  <c:v>0.72619047619047605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0.19047619047618999</c:v>
                </c:pt>
                <c:pt idx="29">
                  <c:v>9.5238095238095205E-2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1.0476190476190399</c:v>
                </c:pt>
                <c:pt idx="39">
                  <c:v>1.1428571428571399</c:v>
                </c:pt>
                <c:pt idx="40">
                  <c:v>9.5238095238095205E-2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0.43786982248520701</c:v>
                </c:pt>
                <c:pt idx="45">
                  <c:v>0.45562130177514698</c:v>
                </c:pt>
                <c:pt idx="46">
                  <c:v>1.07317073170731</c:v>
                </c:pt>
                <c:pt idx="47">
                  <c:v>1.09756097560975</c:v>
                </c:pt>
                <c:pt idx="48">
                  <c:v>1.09756097560975</c:v>
                </c:pt>
                <c:pt idx="49">
                  <c:v>1</c:v>
                </c:pt>
                <c:pt idx="50">
                  <c:v>0.44047619047619002</c:v>
                </c:pt>
                <c:pt idx="51">
                  <c:v>0.45833333333333298</c:v>
                </c:pt>
                <c:pt idx="52">
                  <c:v>0.452380952380952</c:v>
                </c:pt>
                <c:pt idx="53">
                  <c:v>0.398809523809523</c:v>
                </c:pt>
                <c:pt idx="54">
                  <c:v>1.0487805160663899</c:v>
                </c:pt>
                <c:pt idx="55">
                  <c:v>1.17073170731707</c:v>
                </c:pt>
                <c:pt idx="56">
                  <c:v>0.73809523809523803</c:v>
                </c:pt>
                <c:pt idx="57">
                  <c:v>1.0243902439024299</c:v>
                </c:pt>
                <c:pt idx="58">
                  <c:v>0.75</c:v>
                </c:pt>
                <c:pt idx="59">
                  <c:v>1.2195121951219501</c:v>
                </c:pt>
                <c:pt idx="60">
                  <c:v>0.42857142857142799</c:v>
                </c:pt>
                <c:pt idx="61">
                  <c:v>0.43786982248520701</c:v>
                </c:pt>
                <c:pt idx="62">
                  <c:v>0.44047619047619002</c:v>
                </c:pt>
                <c:pt idx="63">
                  <c:v>0.47023809523809501</c:v>
                </c:pt>
                <c:pt idx="64">
                  <c:v>1.07317073170731</c:v>
                </c:pt>
                <c:pt idx="65">
                  <c:v>0.69411764705882295</c:v>
                </c:pt>
                <c:pt idx="66">
                  <c:v>1.0487804878048701</c:v>
                </c:pt>
                <c:pt idx="67">
                  <c:v>1.02380952380952</c:v>
                </c:pt>
                <c:pt idx="68">
                  <c:v>1.09756097560975</c:v>
                </c:pt>
                <c:pt idx="69">
                  <c:v>0.8</c:v>
                </c:pt>
                <c:pt idx="70">
                  <c:v>0.452380952380952</c:v>
                </c:pt>
                <c:pt idx="71">
                  <c:v>0.426035502958579</c:v>
                </c:pt>
                <c:pt idx="72">
                  <c:v>0.43195266272189298</c:v>
                </c:pt>
                <c:pt idx="73">
                  <c:v>0.43786982248520701</c:v>
                </c:pt>
                <c:pt idx="74">
                  <c:v>1.0487804878048701</c:v>
                </c:pt>
                <c:pt idx="75">
                  <c:v>1.1219512195121899</c:v>
                </c:pt>
                <c:pt idx="76">
                  <c:v>1.09756097560975</c:v>
                </c:pt>
                <c:pt idx="77">
                  <c:v>1</c:v>
                </c:pt>
                <c:pt idx="78">
                  <c:v>0.47928994082840198</c:v>
                </c:pt>
                <c:pt idx="79">
                  <c:v>0.47023809523809501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D1-B24A-82FC-916D40C75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7405120"/>
        <c:axId val="1627896320"/>
      </c:lineChart>
      <c:catAx>
        <c:axId val="1877405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27896320"/>
        <c:crosses val="autoZero"/>
        <c:auto val="1"/>
        <c:lblAlgn val="ctr"/>
        <c:lblOffset val="100"/>
        <c:noMultiLvlLbl val="0"/>
      </c:catAx>
      <c:valAx>
        <c:axId val="162789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7740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Tempi</a:t>
            </a:r>
          </a:p>
        </c:rich>
      </c:tx>
      <c:layout>
        <c:manualLayout>
          <c:xMode val="edge"/>
          <c:yMode val="edge"/>
          <c:x val="0.37236428171154301"/>
          <c:y val="1.6177626088354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Foglio2!$I$1</c:f>
              <c:strCache>
                <c:ptCount val="1"/>
                <c:pt idx="0">
                  <c:v>Tempo generazione Colonne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Foglio2!$I$2:$I$81</c:f>
              <c:numCache>
                <c:formatCode>General</c:formatCode>
                <c:ptCount val="80"/>
                <c:pt idx="0">
                  <c:v>60372</c:v>
                </c:pt>
                <c:pt idx="1">
                  <c:v>7645</c:v>
                </c:pt>
                <c:pt idx="2">
                  <c:v>62148</c:v>
                </c:pt>
                <c:pt idx="3">
                  <c:v>50873</c:v>
                </c:pt>
                <c:pt idx="4">
                  <c:v>30755</c:v>
                </c:pt>
                <c:pt idx="5">
                  <c:v>9063</c:v>
                </c:pt>
                <c:pt idx="6">
                  <c:v>80535</c:v>
                </c:pt>
                <c:pt idx="7">
                  <c:v>36671</c:v>
                </c:pt>
                <c:pt idx="8">
                  <c:v>27080</c:v>
                </c:pt>
                <c:pt idx="9">
                  <c:v>30990</c:v>
                </c:pt>
                <c:pt idx="10">
                  <c:v>50549</c:v>
                </c:pt>
                <c:pt idx="11">
                  <c:v>113056</c:v>
                </c:pt>
                <c:pt idx="12">
                  <c:v>138531</c:v>
                </c:pt>
                <c:pt idx="13">
                  <c:v>38463</c:v>
                </c:pt>
                <c:pt idx="14">
                  <c:v>37994</c:v>
                </c:pt>
                <c:pt idx="15">
                  <c:v>32159</c:v>
                </c:pt>
                <c:pt idx="16">
                  <c:v>40600</c:v>
                </c:pt>
                <c:pt idx="17">
                  <c:v>69241</c:v>
                </c:pt>
                <c:pt idx="18">
                  <c:v>64660</c:v>
                </c:pt>
                <c:pt idx="19">
                  <c:v>40038</c:v>
                </c:pt>
                <c:pt idx="20">
                  <c:v>13321</c:v>
                </c:pt>
                <c:pt idx="21">
                  <c:v>45955</c:v>
                </c:pt>
                <c:pt idx="22">
                  <c:v>12549</c:v>
                </c:pt>
                <c:pt idx="23">
                  <c:v>44666</c:v>
                </c:pt>
                <c:pt idx="24">
                  <c:v>1669</c:v>
                </c:pt>
                <c:pt idx="25">
                  <c:v>1952</c:v>
                </c:pt>
                <c:pt idx="26">
                  <c:v>2687</c:v>
                </c:pt>
                <c:pt idx="27">
                  <c:v>1854</c:v>
                </c:pt>
                <c:pt idx="28">
                  <c:v>1826</c:v>
                </c:pt>
                <c:pt idx="29">
                  <c:v>2928</c:v>
                </c:pt>
                <c:pt idx="30">
                  <c:v>2804</c:v>
                </c:pt>
                <c:pt idx="31">
                  <c:v>2410</c:v>
                </c:pt>
                <c:pt idx="32">
                  <c:v>1678</c:v>
                </c:pt>
                <c:pt idx="33">
                  <c:v>1794</c:v>
                </c:pt>
                <c:pt idx="34">
                  <c:v>3368</c:v>
                </c:pt>
                <c:pt idx="35">
                  <c:v>2260</c:v>
                </c:pt>
                <c:pt idx="36">
                  <c:v>2307</c:v>
                </c:pt>
                <c:pt idx="37">
                  <c:v>2681</c:v>
                </c:pt>
                <c:pt idx="38">
                  <c:v>2149</c:v>
                </c:pt>
                <c:pt idx="39">
                  <c:v>1923</c:v>
                </c:pt>
                <c:pt idx="40">
                  <c:v>2506</c:v>
                </c:pt>
                <c:pt idx="41">
                  <c:v>1869</c:v>
                </c:pt>
                <c:pt idx="42">
                  <c:v>1903</c:v>
                </c:pt>
                <c:pt idx="43">
                  <c:v>1714</c:v>
                </c:pt>
                <c:pt idx="44">
                  <c:v>223025</c:v>
                </c:pt>
                <c:pt idx="45">
                  <c:v>85154</c:v>
                </c:pt>
                <c:pt idx="46">
                  <c:v>7327</c:v>
                </c:pt>
                <c:pt idx="47">
                  <c:v>11511</c:v>
                </c:pt>
                <c:pt idx="48">
                  <c:v>8759</c:v>
                </c:pt>
                <c:pt idx="49">
                  <c:v>10267</c:v>
                </c:pt>
                <c:pt idx="50">
                  <c:v>82728</c:v>
                </c:pt>
                <c:pt idx="51">
                  <c:v>84416</c:v>
                </c:pt>
                <c:pt idx="52">
                  <c:v>223997</c:v>
                </c:pt>
                <c:pt idx="53">
                  <c:v>167841</c:v>
                </c:pt>
                <c:pt idx="54">
                  <c:v>11066</c:v>
                </c:pt>
                <c:pt idx="55">
                  <c:v>11268</c:v>
                </c:pt>
                <c:pt idx="56">
                  <c:v>34920</c:v>
                </c:pt>
                <c:pt idx="57">
                  <c:v>11868</c:v>
                </c:pt>
                <c:pt idx="58">
                  <c:v>33816</c:v>
                </c:pt>
                <c:pt idx="59">
                  <c:v>12648</c:v>
                </c:pt>
                <c:pt idx="60">
                  <c:v>98732</c:v>
                </c:pt>
                <c:pt idx="61">
                  <c:v>94402</c:v>
                </c:pt>
                <c:pt idx="62">
                  <c:v>89162</c:v>
                </c:pt>
                <c:pt idx="63">
                  <c:v>82125</c:v>
                </c:pt>
                <c:pt idx="64">
                  <c:v>8076</c:v>
                </c:pt>
                <c:pt idx="65">
                  <c:v>57765</c:v>
                </c:pt>
                <c:pt idx="66">
                  <c:v>8071</c:v>
                </c:pt>
                <c:pt idx="67">
                  <c:v>18260</c:v>
                </c:pt>
                <c:pt idx="68">
                  <c:v>11173</c:v>
                </c:pt>
                <c:pt idx="69">
                  <c:v>54330</c:v>
                </c:pt>
                <c:pt idx="70">
                  <c:v>177244</c:v>
                </c:pt>
                <c:pt idx="71">
                  <c:v>172729</c:v>
                </c:pt>
                <c:pt idx="72">
                  <c:v>166822</c:v>
                </c:pt>
                <c:pt idx="73">
                  <c:v>86100</c:v>
                </c:pt>
                <c:pt idx="74">
                  <c:v>7126</c:v>
                </c:pt>
                <c:pt idx="75">
                  <c:v>9240</c:v>
                </c:pt>
                <c:pt idx="76">
                  <c:v>9150</c:v>
                </c:pt>
                <c:pt idx="77">
                  <c:v>10407</c:v>
                </c:pt>
                <c:pt idx="78">
                  <c:v>159094</c:v>
                </c:pt>
                <c:pt idx="79">
                  <c:v>157104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0D-7C46-BE4C-F516CBF2063F}"/>
            </c:ext>
          </c:extLst>
        </c:ser>
        <c:ser>
          <c:idx val="1"/>
          <c:order val="1"/>
          <c:tx>
            <c:strRef>
              <c:f>Foglio2!$J$1</c:f>
              <c:strCache>
                <c:ptCount val="1"/>
                <c:pt idx="0">
                  <c:v>Tempo Soluzione migliorata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Foglio2!$J$2:$J$81</c:f>
              <c:numCache>
                <c:formatCode>General</c:formatCode>
                <c:ptCount val="80"/>
                <c:pt idx="0">
                  <c:v>319886</c:v>
                </c:pt>
                <c:pt idx="1">
                  <c:v>341567</c:v>
                </c:pt>
                <c:pt idx="2">
                  <c:v>329540</c:v>
                </c:pt>
                <c:pt idx="3">
                  <c:v>332431</c:v>
                </c:pt>
                <c:pt idx="4">
                  <c:v>352882</c:v>
                </c:pt>
                <c:pt idx="5">
                  <c:v>366619</c:v>
                </c:pt>
                <c:pt idx="6">
                  <c:v>323374</c:v>
                </c:pt>
                <c:pt idx="7">
                  <c:v>344304</c:v>
                </c:pt>
                <c:pt idx="8">
                  <c:v>329893</c:v>
                </c:pt>
                <c:pt idx="9">
                  <c:v>348508</c:v>
                </c:pt>
                <c:pt idx="10">
                  <c:v>331217</c:v>
                </c:pt>
                <c:pt idx="11">
                  <c:v>326008</c:v>
                </c:pt>
                <c:pt idx="12">
                  <c:v>313634</c:v>
                </c:pt>
                <c:pt idx="13">
                  <c:v>336290</c:v>
                </c:pt>
                <c:pt idx="14">
                  <c:v>329882</c:v>
                </c:pt>
                <c:pt idx="15">
                  <c:v>363294</c:v>
                </c:pt>
                <c:pt idx="16">
                  <c:v>346629</c:v>
                </c:pt>
                <c:pt idx="17">
                  <c:v>332536</c:v>
                </c:pt>
                <c:pt idx="18">
                  <c:v>322175</c:v>
                </c:pt>
                <c:pt idx="19">
                  <c:v>329296</c:v>
                </c:pt>
                <c:pt idx="20">
                  <c:v>360046</c:v>
                </c:pt>
                <c:pt idx="21">
                  <c:v>330690</c:v>
                </c:pt>
                <c:pt idx="22">
                  <c:v>355337</c:v>
                </c:pt>
                <c:pt idx="23">
                  <c:v>327010</c:v>
                </c:pt>
                <c:pt idx="24">
                  <c:v>1675</c:v>
                </c:pt>
                <c:pt idx="25">
                  <c:v>1953</c:v>
                </c:pt>
                <c:pt idx="26">
                  <c:v>2688</c:v>
                </c:pt>
                <c:pt idx="27">
                  <c:v>1855</c:v>
                </c:pt>
                <c:pt idx="28">
                  <c:v>61040</c:v>
                </c:pt>
                <c:pt idx="29">
                  <c:v>220424</c:v>
                </c:pt>
                <c:pt idx="30">
                  <c:v>2805</c:v>
                </c:pt>
                <c:pt idx="31">
                  <c:v>2587</c:v>
                </c:pt>
                <c:pt idx="32">
                  <c:v>1679</c:v>
                </c:pt>
                <c:pt idx="33">
                  <c:v>13113</c:v>
                </c:pt>
                <c:pt idx="34">
                  <c:v>3369</c:v>
                </c:pt>
                <c:pt idx="35">
                  <c:v>12325</c:v>
                </c:pt>
                <c:pt idx="36">
                  <c:v>2340</c:v>
                </c:pt>
                <c:pt idx="37">
                  <c:v>2685</c:v>
                </c:pt>
                <c:pt idx="38">
                  <c:v>374464</c:v>
                </c:pt>
                <c:pt idx="39">
                  <c:v>372049</c:v>
                </c:pt>
                <c:pt idx="40">
                  <c:v>165559</c:v>
                </c:pt>
                <c:pt idx="41">
                  <c:v>1870</c:v>
                </c:pt>
                <c:pt idx="42">
                  <c:v>1907</c:v>
                </c:pt>
                <c:pt idx="43">
                  <c:v>1715</c:v>
                </c:pt>
                <c:pt idx="44">
                  <c:v>304041</c:v>
                </c:pt>
                <c:pt idx="45">
                  <c:v>316792</c:v>
                </c:pt>
                <c:pt idx="46">
                  <c:v>349484</c:v>
                </c:pt>
                <c:pt idx="47">
                  <c:v>342815</c:v>
                </c:pt>
                <c:pt idx="48">
                  <c:v>360079</c:v>
                </c:pt>
                <c:pt idx="49">
                  <c:v>345499</c:v>
                </c:pt>
                <c:pt idx="50">
                  <c:v>325266</c:v>
                </c:pt>
                <c:pt idx="51">
                  <c:v>321752</c:v>
                </c:pt>
                <c:pt idx="52">
                  <c:v>310323</c:v>
                </c:pt>
                <c:pt idx="53">
                  <c:v>322644</c:v>
                </c:pt>
                <c:pt idx="54">
                  <c:v>353902</c:v>
                </c:pt>
                <c:pt idx="55">
                  <c:v>345952</c:v>
                </c:pt>
                <c:pt idx="56">
                  <c:v>336080</c:v>
                </c:pt>
                <c:pt idx="57">
                  <c:v>345324</c:v>
                </c:pt>
                <c:pt idx="58">
                  <c:v>340941</c:v>
                </c:pt>
                <c:pt idx="59">
                  <c:v>374355</c:v>
                </c:pt>
                <c:pt idx="60">
                  <c:v>321910</c:v>
                </c:pt>
                <c:pt idx="61">
                  <c:v>316352</c:v>
                </c:pt>
                <c:pt idx="62">
                  <c:v>333849</c:v>
                </c:pt>
                <c:pt idx="63">
                  <c:v>320955</c:v>
                </c:pt>
                <c:pt idx="64">
                  <c:v>381994</c:v>
                </c:pt>
                <c:pt idx="65">
                  <c:v>329889</c:v>
                </c:pt>
                <c:pt idx="66">
                  <c:v>362509</c:v>
                </c:pt>
                <c:pt idx="67">
                  <c:v>372048</c:v>
                </c:pt>
                <c:pt idx="68">
                  <c:v>349982</c:v>
                </c:pt>
                <c:pt idx="69">
                  <c:v>364113</c:v>
                </c:pt>
                <c:pt idx="70">
                  <c:v>308129</c:v>
                </c:pt>
                <c:pt idx="71">
                  <c:v>308980</c:v>
                </c:pt>
                <c:pt idx="72">
                  <c:v>311448</c:v>
                </c:pt>
                <c:pt idx="73">
                  <c:v>319453</c:v>
                </c:pt>
                <c:pt idx="74">
                  <c:v>360276</c:v>
                </c:pt>
                <c:pt idx="75">
                  <c:v>369137</c:v>
                </c:pt>
                <c:pt idx="76">
                  <c:v>351544</c:v>
                </c:pt>
                <c:pt idx="77">
                  <c:v>352625</c:v>
                </c:pt>
                <c:pt idx="78">
                  <c:v>311723</c:v>
                </c:pt>
                <c:pt idx="79">
                  <c:v>323623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0D-7C46-BE4C-F516CBF2063F}"/>
            </c:ext>
          </c:extLst>
        </c:ser>
        <c:ser>
          <c:idx val="2"/>
          <c:order val="2"/>
          <c:tx>
            <c:strRef>
              <c:f>Foglio2!$K$1</c:f>
              <c:strCache>
                <c:ptCount val="1"/>
                <c:pt idx="0">
                  <c:v>Tempo Terminazione Algoritmo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Foglio2!$K$2:$K$81</c:f>
              <c:numCache>
                <c:formatCode>General</c:formatCode>
                <c:ptCount val="80"/>
                <c:pt idx="0">
                  <c:v>319886</c:v>
                </c:pt>
                <c:pt idx="1">
                  <c:v>341567</c:v>
                </c:pt>
                <c:pt idx="2">
                  <c:v>329540</c:v>
                </c:pt>
                <c:pt idx="3">
                  <c:v>332431</c:v>
                </c:pt>
                <c:pt idx="4">
                  <c:v>352882</c:v>
                </c:pt>
                <c:pt idx="5">
                  <c:v>366619</c:v>
                </c:pt>
                <c:pt idx="6">
                  <c:v>323374</c:v>
                </c:pt>
                <c:pt idx="7">
                  <c:v>344304</c:v>
                </c:pt>
                <c:pt idx="8">
                  <c:v>329893</c:v>
                </c:pt>
                <c:pt idx="9">
                  <c:v>348508</c:v>
                </c:pt>
                <c:pt idx="10">
                  <c:v>331217</c:v>
                </c:pt>
                <c:pt idx="11">
                  <c:v>326008</c:v>
                </c:pt>
                <c:pt idx="12">
                  <c:v>313634</c:v>
                </c:pt>
                <c:pt idx="13">
                  <c:v>336290</c:v>
                </c:pt>
                <c:pt idx="14">
                  <c:v>329882</c:v>
                </c:pt>
                <c:pt idx="15">
                  <c:v>363294</c:v>
                </c:pt>
                <c:pt idx="16">
                  <c:v>346629</c:v>
                </c:pt>
                <c:pt idx="17">
                  <c:v>332536</c:v>
                </c:pt>
                <c:pt idx="18">
                  <c:v>322175</c:v>
                </c:pt>
                <c:pt idx="19">
                  <c:v>329296</c:v>
                </c:pt>
                <c:pt idx="20">
                  <c:v>360046</c:v>
                </c:pt>
                <c:pt idx="21">
                  <c:v>330690</c:v>
                </c:pt>
                <c:pt idx="22">
                  <c:v>355337</c:v>
                </c:pt>
                <c:pt idx="23">
                  <c:v>327010</c:v>
                </c:pt>
                <c:pt idx="24">
                  <c:v>1677</c:v>
                </c:pt>
                <c:pt idx="25">
                  <c:v>1953</c:v>
                </c:pt>
                <c:pt idx="26">
                  <c:v>2688</c:v>
                </c:pt>
                <c:pt idx="27">
                  <c:v>1855</c:v>
                </c:pt>
                <c:pt idx="28">
                  <c:v>359078</c:v>
                </c:pt>
                <c:pt idx="29">
                  <c:v>362601</c:v>
                </c:pt>
                <c:pt idx="30">
                  <c:v>2805</c:v>
                </c:pt>
                <c:pt idx="31">
                  <c:v>2601</c:v>
                </c:pt>
                <c:pt idx="32">
                  <c:v>1679</c:v>
                </c:pt>
                <c:pt idx="33">
                  <c:v>355844</c:v>
                </c:pt>
                <c:pt idx="34">
                  <c:v>3369</c:v>
                </c:pt>
                <c:pt idx="35">
                  <c:v>402774</c:v>
                </c:pt>
                <c:pt idx="36">
                  <c:v>2346</c:v>
                </c:pt>
                <c:pt idx="37">
                  <c:v>2688</c:v>
                </c:pt>
                <c:pt idx="38">
                  <c:v>374464</c:v>
                </c:pt>
                <c:pt idx="39">
                  <c:v>372049</c:v>
                </c:pt>
                <c:pt idx="40">
                  <c:v>388528</c:v>
                </c:pt>
                <c:pt idx="41">
                  <c:v>1870</c:v>
                </c:pt>
                <c:pt idx="42">
                  <c:v>1907</c:v>
                </c:pt>
                <c:pt idx="43">
                  <c:v>1715</c:v>
                </c:pt>
                <c:pt idx="44">
                  <c:v>304041</c:v>
                </c:pt>
                <c:pt idx="45">
                  <c:v>316792</c:v>
                </c:pt>
                <c:pt idx="46">
                  <c:v>349484</c:v>
                </c:pt>
                <c:pt idx="47">
                  <c:v>342815</c:v>
                </c:pt>
                <c:pt idx="48">
                  <c:v>360079</c:v>
                </c:pt>
                <c:pt idx="49">
                  <c:v>345499</c:v>
                </c:pt>
                <c:pt idx="50">
                  <c:v>325266</c:v>
                </c:pt>
                <c:pt idx="51">
                  <c:v>321752</c:v>
                </c:pt>
                <c:pt idx="52">
                  <c:v>310323</c:v>
                </c:pt>
                <c:pt idx="53">
                  <c:v>322644</c:v>
                </c:pt>
                <c:pt idx="54">
                  <c:v>353902</c:v>
                </c:pt>
                <c:pt idx="55">
                  <c:v>345952</c:v>
                </c:pt>
                <c:pt idx="56">
                  <c:v>336080</c:v>
                </c:pt>
                <c:pt idx="57">
                  <c:v>345324</c:v>
                </c:pt>
                <c:pt idx="58">
                  <c:v>340941</c:v>
                </c:pt>
                <c:pt idx="59">
                  <c:v>374355</c:v>
                </c:pt>
                <c:pt idx="60">
                  <c:v>321910</c:v>
                </c:pt>
                <c:pt idx="61">
                  <c:v>316352</c:v>
                </c:pt>
                <c:pt idx="62">
                  <c:v>333849</c:v>
                </c:pt>
                <c:pt idx="63">
                  <c:v>320955</c:v>
                </c:pt>
                <c:pt idx="64">
                  <c:v>381994</c:v>
                </c:pt>
                <c:pt idx="65">
                  <c:v>329889</c:v>
                </c:pt>
                <c:pt idx="66">
                  <c:v>362509</c:v>
                </c:pt>
                <c:pt idx="67">
                  <c:v>372048</c:v>
                </c:pt>
                <c:pt idx="68">
                  <c:v>349982</c:v>
                </c:pt>
                <c:pt idx="69">
                  <c:v>364113</c:v>
                </c:pt>
                <c:pt idx="70">
                  <c:v>308129</c:v>
                </c:pt>
                <c:pt idx="71">
                  <c:v>308980</c:v>
                </c:pt>
                <c:pt idx="72">
                  <c:v>311448</c:v>
                </c:pt>
                <c:pt idx="73">
                  <c:v>319453</c:v>
                </c:pt>
                <c:pt idx="74">
                  <c:v>360276</c:v>
                </c:pt>
                <c:pt idx="75">
                  <c:v>369137</c:v>
                </c:pt>
                <c:pt idx="76">
                  <c:v>351544</c:v>
                </c:pt>
                <c:pt idx="77">
                  <c:v>352625</c:v>
                </c:pt>
                <c:pt idx="78">
                  <c:v>311723</c:v>
                </c:pt>
                <c:pt idx="79">
                  <c:v>323623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0D-7C46-BE4C-F516CBF20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905616"/>
        <c:axId val="2118428624"/>
      </c:lineChart>
      <c:catAx>
        <c:axId val="2118905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428624"/>
        <c:crosses val="autoZero"/>
        <c:auto val="1"/>
        <c:lblAlgn val="ctr"/>
        <c:lblOffset val="100"/>
        <c:noMultiLvlLbl val="0"/>
      </c:catAx>
      <c:valAx>
        <c:axId val="211842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90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25000"/>
            <a:lumOff val="7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25000"/>
            <a:lumOff val="7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cap="all" spc="15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A287D-9B70-3A45-8693-95AA16182F49}" type="datetimeFigureOut">
              <a:rPr lang="it-IT" smtClean="0"/>
              <a:t>15/07/22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6F27C-4769-4B4B-BFB9-A967358458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16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6F27C-4769-4B4B-BFB9-A967358458F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47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ink.springer.com/article/10.1007/BF0022629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or.dei.unibo.it/library/bpplib" TargetMode="External"/><Relationship Id="rId2" Type="http://schemas.openxmlformats.org/officeDocument/2006/relationships/hyperlink" Target="https://github.com/kobero98/progettoAMOD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17A24-F68E-F80C-9367-E21AADB5F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511" y="2325512"/>
            <a:ext cx="9330267" cy="1646302"/>
          </a:xfrm>
        </p:spPr>
        <p:txBody>
          <a:bodyPr/>
          <a:lstStyle/>
          <a:p>
            <a:r>
              <a:rPr lang="it-IT" dirty="0"/>
              <a:t>Progetto A.M.O.D.</a:t>
            </a:r>
            <a:br>
              <a:rPr lang="it-IT" dirty="0"/>
            </a:br>
            <a:r>
              <a:rPr lang="it-IT" dirty="0"/>
              <a:t>Cutting Stock </a:t>
            </a:r>
            <a:r>
              <a:rPr lang="it-IT" dirty="0" err="1"/>
              <a:t>Problem</a:t>
            </a:r>
            <a:r>
              <a:rPr lang="it-IT" dirty="0"/>
              <a:t> Solver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6932E6-781F-AF38-2F7A-0D107B92E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511" y="3971811"/>
            <a:ext cx="9330267" cy="1096899"/>
          </a:xfrm>
        </p:spPr>
        <p:txBody>
          <a:bodyPr/>
          <a:lstStyle/>
          <a:p>
            <a:r>
              <a:rPr lang="it-IT" dirty="0"/>
              <a:t>Matteo Federico</a:t>
            </a:r>
          </a:p>
          <a:p>
            <a:r>
              <a:rPr lang="it-IT" dirty="0"/>
              <a:t>0321569</a:t>
            </a:r>
          </a:p>
        </p:txBody>
      </p:sp>
    </p:spTree>
    <p:extLst>
      <p:ext uri="{BB962C8B-B14F-4D97-AF65-F5344CB8AC3E}">
        <p14:creationId xmlns:p14="http://schemas.microsoft.com/office/powerpoint/2010/main" val="10464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1ECAC52-16ED-EEA2-812B-1DB7B986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it-IT" dirty="0"/>
              <a:t>Meccanismo Round 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7A4214-D774-3E5C-9CCB-167285559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volta trovato la soluzione del Rilassamento Lineare per trovare una possibile soluzione del PLI si può decidere di arrotondare per difetto ogni variabile frazionaria e ottenere una soluzione sicuramente ammissibile di cui però non si hanno garanzie che sia  l’effettivo ottimo del problema di Programmazione Lineare Intera</a:t>
            </a:r>
          </a:p>
        </p:txBody>
      </p:sp>
    </p:spTree>
    <p:extLst>
      <p:ext uri="{BB962C8B-B14F-4D97-AF65-F5344CB8AC3E}">
        <p14:creationId xmlns:p14="http://schemas.microsoft.com/office/powerpoint/2010/main" val="107145282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61FB194-F13B-ADD2-1F4D-EBC1341168E1}"/>
              </a:ext>
            </a:extLst>
          </p:cNvPr>
          <p:cNvSpPr txBox="1">
            <a:spLocks/>
          </p:cNvSpPr>
          <p:nvPr/>
        </p:nvSpPr>
        <p:spPr>
          <a:xfrm>
            <a:off x="104125" y="392491"/>
            <a:ext cx="5612747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it-IT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Meccanismo </a:t>
            </a:r>
          </a:p>
          <a:p>
            <a:pPr>
              <a:spcAft>
                <a:spcPts val="600"/>
              </a:spcAft>
            </a:pPr>
            <a:r>
              <a:rPr lang="it-IT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Branch-and-Bound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99202185-7C93-09B6-DBC8-349205A53F1D}"/>
              </a:ext>
            </a:extLst>
          </p:cNvPr>
          <p:cNvSpPr txBox="1">
            <a:spLocks/>
          </p:cNvSpPr>
          <p:nvPr/>
        </p:nvSpPr>
        <p:spPr>
          <a:xfrm>
            <a:off x="673754" y="2160590"/>
            <a:ext cx="3973943" cy="4583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volta trovata la soluzione del Rilassamento si opera tramite una strategia di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-and-bound per provare ad ottenere una soluzione che si avvicini più possibile all’ottimo del problema</a:t>
            </a:r>
          </a:p>
          <a:p>
            <a:pPr>
              <a:lnSpc>
                <a:spcPct val="90000"/>
              </a:lnSpc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Essendo un problema con un numero enorme di variabili e con variabili che possono assumere qualsiasi valore intero positivo, il metodo di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-and-bound viene limitato all’esecuzione di un massimo di 3 minuti per ogni istanza di problema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D124C3B-3776-D369-A275-587F7F4C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030" y="972608"/>
            <a:ext cx="4285441" cy="4900269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5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C110A00F-7D82-9330-D890-7255C065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it-IT" dirty="0"/>
              <a:t>Istanze di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3FF6FD-5A25-1428-EC67-18FE84B1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700" dirty="0"/>
              <a:t>Trami il sito del gruppo di Ricerca Operativa dell’università di Bologna ho potuto ottenere delle istanze del problema C.P.S.</a:t>
            </a:r>
          </a:p>
          <a:p>
            <a:pPr>
              <a:lnSpc>
                <a:spcPct val="90000"/>
              </a:lnSpc>
            </a:pPr>
            <a:r>
              <a:rPr lang="it-IT" sz="1700" dirty="0"/>
              <a:t>Ho utilizzato le due classi di istanze usate da E. </a:t>
            </a:r>
            <a:r>
              <a:rPr lang="it-IT" sz="1700" dirty="0" err="1"/>
              <a:t>Falkenauer</a:t>
            </a:r>
            <a:r>
              <a:rPr lang="it-IT" sz="1700" dirty="0"/>
              <a:t> in</a:t>
            </a:r>
            <a:r>
              <a:rPr lang="it-IT" sz="1700" b="1" dirty="0"/>
              <a:t> </a:t>
            </a:r>
            <a:r>
              <a:rPr lang="it-IT" sz="1700" b="1" dirty="0">
                <a:hlinkClick r:id="rId2"/>
              </a:rPr>
              <a:t>A hybrid grouping genetic algorithm for bin packing</a:t>
            </a:r>
            <a:r>
              <a:rPr lang="it-IT" sz="1700" dirty="0"/>
              <a:t>. </a:t>
            </a:r>
            <a:r>
              <a:rPr lang="it-IT" sz="1700" i="1" dirty="0"/>
              <a:t>Journal of </a:t>
            </a:r>
            <a:r>
              <a:rPr lang="it-IT" sz="1700" i="1" dirty="0" err="1"/>
              <a:t>Heuristics</a:t>
            </a:r>
            <a:r>
              <a:rPr lang="it-IT" sz="1700" dirty="0"/>
              <a:t> (1996). </a:t>
            </a:r>
          </a:p>
          <a:p>
            <a:pPr>
              <a:lnSpc>
                <a:spcPct val="90000"/>
              </a:lnSpc>
            </a:pPr>
            <a:r>
              <a:rPr lang="it-IT" sz="1700" dirty="0"/>
              <a:t>La prima classe composta da 80 istanze, caratterizza da una distribuzione uniforme delle taglie degli oggetti, con il numero di oggetti che varia tra i 120 e i 1000 e la lunghezza del rullo è di 150</a:t>
            </a:r>
          </a:p>
          <a:p>
            <a:pPr>
              <a:lnSpc>
                <a:spcPct val="90000"/>
              </a:lnSpc>
            </a:pPr>
            <a:r>
              <a:rPr lang="it-IT" sz="1700" dirty="0"/>
              <a:t>La seconda classe composta da 80 istanze, ognuna di esse caratterizzata da gruppi di tre oggetti (2 piccoli e uno grande) che devono essere assegnate allo stesso bin per ogni </a:t>
            </a:r>
            <a:r>
              <a:rPr lang="it-IT" sz="1700" dirty="0" err="1"/>
              <a:t>packing</a:t>
            </a:r>
            <a:r>
              <a:rPr lang="it-IT" sz="1700" dirty="0"/>
              <a:t> ottimo, il numero di oggetti varia tra i 60 e 501,la lunghezza del rullo è di 1000</a:t>
            </a:r>
          </a:p>
        </p:txBody>
      </p:sp>
    </p:spTree>
    <p:extLst>
      <p:ext uri="{BB962C8B-B14F-4D97-AF65-F5344CB8AC3E}">
        <p14:creationId xmlns:p14="http://schemas.microsoft.com/office/powerpoint/2010/main" val="2771814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DFBCD-974A-0518-BE1B-78D32D8B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Prima Classe: </a:t>
            </a:r>
            <a:r>
              <a:rPr lang="it-IT" dirty="0" err="1"/>
              <a:t>Falkenaur_U</a:t>
            </a:r>
            <a:br>
              <a:rPr lang="it-IT" dirty="0"/>
            </a:br>
            <a:r>
              <a:rPr lang="it-IT" dirty="0"/>
              <a:t>Colonne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BF9277-9350-2856-645F-4B9078B8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media l’algoritmo genera 211 colonne e impiega solo 3,487 secondi per generarle e trovare la soluzione Ottima delle  Rilassamento Lineare</a:t>
            </a:r>
          </a:p>
          <a:p>
            <a:r>
              <a:rPr lang="it-IT" dirty="0"/>
              <a:t>In tutte e 80 le istanze le colonne trovate sono sufficienti per poter trovare la soluzione ottima del problema di PLI</a:t>
            </a:r>
          </a:p>
          <a:p>
            <a:r>
              <a:rPr lang="it-IT" dirty="0"/>
              <a:t>In nessuna delle 80 istanze la soluzione trovata applicando il Round UP della soluzione ottima del PL porta ad ottenere la soluzione del PLI</a:t>
            </a:r>
          </a:p>
          <a:p>
            <a:r>
              <a:rPr lang="it-IT" dirty="0"/>
              <a:t>Il minimo errore relativo che si va a commettere è pari al 3% e il massimo è pari al 56%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569821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E8A7E4D-BF47-20CD-9E82-73FE1F614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01" y="2424520"/>
            <a:ext cx="5151865" cy="2235162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90AF6842-3291-62F8-829B-943E3A3E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29" y="2466968"/>
            <a:ext cx="5499981" cy="21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2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1B61C3-3ED0-3B19-9E3E-23A5A0C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09" y="0"/>
            <a:ext cx="4203045" cy="1375608"/>
          </a:xfrm>
        </p:spPr>
        <p:txBody>
          <a:bodyPr anchor="ctr">
            <a:norm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Branch</a:t>
            </a:r>
            <a:r>
              <a:rPr lang="it-IT" dirty="0">
                <a:solidFill>
                  <a:schemeClr val="bg1"/>
                </a:solidFill>
              </a:rPr>
              <a:t>-and-</a:t>
            </a:r>
            <a:r>
              <a:rPr lang="it-IT" dirty="0" err="1">
                <a:solidFill>
                  <a:schemeClr val="bg1"/>
                </a:solidFill>
              </a:rPr>
              <a:t>Bound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0446AC-FC99-93B4-083E-252540E9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09" y="1640606"/>
            <a:ext cx="3973943" cy="368490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21 istanze ( 26.25% ) si ha un miglioramento della soluzione trovata</a:t>
            </a:r>
          </a:p>
          <a:p>
            <a:r>
              <a:rPr lang="it-IT" dirty="0">
                <a:solidFill>
                  <a:schemeClr val="bg1"/>
                </a:solidFill>
              </a:rPr>
              <a:t>In 18 dei casi riesce a trovare esattamente la soluzione Ottima del PLI</a:t>
            </a:r>
          </a:p>
          <a:p>
            <a:r>
              <a:rPr lang="it-IT" dirty="0">
                <a:solidFill>
                  <a:schemeClr val="bg1"/>
                </a:solidFill>
              </a:rPr>
              <a:t>In questi casi la media per trovare il punto di ottimo è di 88 secondi </a:t>
            </a:r>
          </a:p>
          <a:p>
            <a:r>
              <a:rPr lang="it-IT" dirty="0">
                <a:solidFill>
                  <a:schemeClr val="bg1"/>
                </a:solidFill>
              </a:rPr>
              <a:t>il massimo tempo impiegato per trovare l’ottimo è di 295 secondi 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FB5A10-FD3B-A5BC-3209-59305F3AE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370" y="1885014"/>
            <a:ext cx="6591021" cy="319608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8397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89BDB-6A52-79A1-6C30-9ED88401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Confronto sul tempo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FF37CCD-E890-DA69-6512-DA407E397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95614"/>
              </p:ext>
            </p:extLst>
          </p:nvPr>
        </p:nvGraphicFramePr>
        <p:xfrm>
          <a:off x="862065" y="1930400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312269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7DFBCD-974A-0518-BE1B-78D32D8B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Seconda Classe: </a:t>
            </a:r>
            <a:r>
              <a:rPr lang="it-IT" dirty="0" err="1"/>
              <a:t>Falkenaur_T</a:t>
            </a:r>
            <a:br>
              <a:rPr lang="it-IT" dirty="0"/>
            </a:br>
            <a:r>
              <a:rPr lang="it-IT" dirty="0"/>
              <a:t>Colonne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BF9277-9350-2856-645F-4B9078B8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media l’algoritmo genera 620 colonne, impiegando 46 secondi per generarle e trovare la soluzione Ottima delle  Rilassamento Lineare</a:t>
            </a:r>
          </a:p>
          <a:p>
            <a:r>
              <a:rPr lang="it-IT" dirty="0"/>
              <a:t>In 63 istanze le colonne trovate, non sono sufficienti per poter trovare la soluzione ottima del problema di PLI</a:t>
            </a:r>
          </a:p>
          <a:p>
            <a:r>
              <a:rPr lang="it-IT" dirty="0"/>
              <a:t>In una sola delle 80 istanze la soluzione trovata applicando il Round UP della soluzione ottima del PL porta ad ottenere la soluzione del PLI</a:t>
            </a:r>
          </a:p>
          <a:p>
            <a:r>
              <a:rPr lang="it-IT" dirty="0"/>
              <a:t>in 9 istanze vi è un miglioramento applicando l’algoritmo di </a:t>
            </a:r>
            <a:r>
              <a:rPr lang="it-IT" dirty="0" err="1"/>
              <a:t>Branch</a:t>
            </a:r>
            <a:r>
              <a:rPr lang="it-IT" dirty="0"/>
              <a:t>-and-Bound della soluzione Ottima </a:t>
            </a:r>
          </a:p>
        </p:txBody>
      </p:sp>
    </p:spTree>
    <p:extLst>
      <p:ext uri="{BB962C8B-B14F-4D97-AF65-F5344CB8AC3E}">
        <p14:creationId xmlns:p14="http://schemas.microsoft.com/office/powerpoint/2010/main" val="245411720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4E363F80-4604-C243-5A76-28F911CF3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426709"/>
              </p:ext>
            </p:extLst>
          </p:nvPr>
        </p:nvGraphicFramePr>
        <p:xfrm>
          <a:off x="6081305" y="1294870"/>
          <a:ext cx="5604291" cy="392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B7602B6E-BF08-8F5D-4616-1BD33FB41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878520"/>
              </p:ext>
            </p:extLst>
          </p:nvPr>
        </p:nvGraphicFramePr>
        <p:xfrm>
          <a:off x="681162" y="1294870"/>
          <a:ext cx="5370729" cy="392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921997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1B61C3-3ED0-3B19-9E3E-23A5A0C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Branch</a:t>
            </a:r>
            <a:r>
              <a:rPr lang="it-IT" dirty="0">
                <a:solidFill>
                  <a:schemeClr val="bg1"/>
                </a:solidFill>
              </a:rPr>
              <a:t>-and-</a:t>
            </a:r>
            <a:r>
              <a:rPr lang="it-IT">
                <a:solidFill>
                  <a:schemeClr val="bg1"/>
                </a:solidFill>
              </a:rPr>
              <a:t>Bound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0446AC-FC99-93B4-083E-252540E9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>
                <a:solidFill>
                  <a:schemeClr val="bg1"/>
                </a:solidFill>
              </a:rPr>
              <a:t>In una sola istanza riesce a trovare esattamente la soluzione Ottima del PLI</a:t>
            </a:r>
          </a:p>
          <a:p>
            <a:pPr>
              <a:lnSpc>
                <a:spcPct val="90000"/>
              </a:lnSpc>
            </a:pPr>
            <a:r>
              <a:rPr lang="it-IT" dirty="0">
                <a:solidFill>
                  <a:schemeClr val="bg1"/>
                </a:solidFill>
              </a:rPr>
              <a:t>il massimo tempo impiegato per trovare l’ottimo è di 295 secondi </a:t>
            </a:r>
          </a:p>
          <a:p>
            <a:pPr>
              <a:lnSpc>
                <a:spcPct val="90000"/>
              </a:lnSpc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69BBFF89-F51D-1556-750B-9F00A1C258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089196"/>
              </p:ext>
            </p:extLst>
          </p:nvPr>
        </p:nvGraphicFramePr>
        <p:xfrm>
          <a:off x="5538137" y="1506537"/>
          <a:ext cx="5672660" cy="3929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92438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C2D058-C98F-2973-0BE7-DA2F0105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Obiettivo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A38D07-1066-4D73-11BC-727E3D38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Risoluzione del problema di cutting stock utilizzando l’algoritmo di generazione delle colonne utilizzando la tecnica di Round-UP per passare dalla soluzione del rilassamento lineare alla soluzione Intera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Miglioramento della soluzione Ottenuta con il Round-UP utilizzando una tecnica di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-and-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sul problema ottenuto dall’algoritmo di generazione colonne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Confronto prestazionale tra i due metodi, in particolare analizzare i tempi di completamento e la distanza tra la soluzione ottima e la soluzione trovata dalle due tecniche su istanze di cui si conosce la Soluzione Ottima Intera</a:t>
            </a:r>
          </a:p>
        </p:txBody>
      </p:sp>
    </p:spTree>
    <p:extLst>
      <p:ext uri="{BB962C8B-B14F-4D97-AF65-F5344CB8AC3E}">
        <p14:creationId xmlns:p14="http://schemas.microsoft.com/office/powerpoint/2010/main" val="6514703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89BDB-6A52-79A1-6C30-9ED88401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Confronto sul tempo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A802191C-F32B-72AB-754C-3AF796C65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345131"/>
              </p:ext>
            </p:extLst>
          </p:nvPr>
        </p:nvGraphicFramePr>
        <p:xfrm>
          <a:off x="422032" y="1294228"/>
          <a:ext cx="9505740" cy="428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88174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1E6C5-AE02-EA7A-8885-F6A053E5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7622C9-A3E4-66E1-5108-1AEB4D4E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L’applicazione del </a:t>
            </a:r>
            <a:r>
              <a:rPr lang="it-IT" dirty="0" err="1"/>
              <a:t>branch</a:t>
            </a:r>
            <a:r>
              <a:rPr lang="it-IT" dirty="0"/>
              <a:t>-and-bound, dopo aver utilizzato l’algoritmo di generazione delle colonne, è efficace se il numero di colonne è contenuto.</a:t>
            </a:r>
          </a:p>
          <a:p>
            <a:r>
              <a:rPr lang="it-IT" dirty="0"/>
              <a:t>Per tutte le istanze analizzate di cui il numero di colonne generate superasse le 250 colonne generate, L’applicazione del </a:t>
            </a:r>
            <a:r>
              <a:rPr lang="it-IT" dirty="0" err="1"/>
              <a:t>branch</a:t>
            </a:r>
            <a:r>
              <a:rPr lang="it-IT" dirty="0"/>
              <a:t>-and-Bound non ha prodotto migliorie, al contrario su istanze minori di 250 colonne generate il 38% di essi ha avuto un miglioramento. </a:t>
            </a:r>
          </a:p>
          <a:p>
            <a:r>
              <a:rPr lang="it-IT" dirty="0"/>
              <a:t>Ovviamente, più si aumenta il tempo di computazione più aumentano le possibilità di migliorare la soluzione obbiettivo </a:t>
            </a:r>
          </a:p>
          <a:p>
            <a:r>
              <a:rPr lang="it-IT" dirty="0"/>
              <a:t>Per tanto per un singolo problema potrebbe aver senso applicare l’algoritmo con un tempo non eccessivamente alto per migliorare la soluzione obbiettivo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404267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BB477-1F5F-6400-DFE4-C391994C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Miglioramenti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058404-6F85-6E6D-CEA2-B592DBB7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it-IT" dirty="0"/>
              <a:t>Verificare il rapporto che intercorre tra il tempo totale di computazione e il numero di colonne generate </a:t>
            </a:r>
          </a:p>
          <a:p>
            <a:pPr>
              <a:buFont typeface="Wingdings" pitchFamily="2" charset="2"/>
              <a:buChar char="§"/>
            </a:pPr>
            <a:r>
              <a:rPr lang="it-IT" dirty="0"/>
              <a:t>Quali migliorie porta l’ </a:t>
            </a:r>
            <a:r>
              <a:rPr lang="it-IT" dirty="0" err="1"/>
              <a:t>introduzzione</a:t>
            </a:r>
            <a:r>
              <a:rPr lang="it-IT" dirty="0"/>
              <a:t> delle diseguaglianze valide, generate ipoteticamente attraverso i tagli di </a:t>
            </a:r>
            <a:r>
              <a:rPr lang="it-IT" dirty="0" err="1"/>
              <a:t>Gomory</a:t>
            </a:r>
            <a:r>
              <a:rPr lang="it-IT" dirty="0"/>
              <a:t> per migliorare le prestazioni del </a:t>
            </a:r>
            <a:r>
              <a:rPr lang="it-IT" dirty="0" err="1"/>
              <a:t>Branch</a:t>
            </a:r>
            <a:r>
              <a:rPr lang="it-IT" dirty="0"/>
              <a:t>-and-Bound e implementare quindi un </a:t>
            </a:r>
            <a:r>
              <a:rPr lang="it-IT" dirty="0" err="1"/>
              <a:t>Branch</a:t>
            </a:r>
            <a:r>
              <a:rPr lang="it-IT" dirty="0"/>
              <a:t>-and-</a:t>
            </a:r>
            <a:r>
              <a:rPr lang="it-IT" dirty="0" err="1"/>
              <a:t>Cut</a:t>
            </a:r>
            <a:r>
              <a:rPr lang="it-IT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it-IT" dirty="0"/>
              <a:t>Provare a confrontare il metodo di generazione delle colonne con </a:t>
            </a:r>
            <a:r>
              <a:rPr lang="it-IT" dirty="0" err="1"/>
              <a:t>branch</a:t>
            </a:r>
            <a:r>
              <a:rPr lang="it-IT" dirty="0"/>
              <a:t> and bound e il secondo modello proposto nel paper: «A new liner programming </a:t>
            </a:r>
            <a:r>
              <a:rPr lang="it-IT" dirty="0" err="1"/>
              <a:t>approch</a:t>
            </a:r>
            <a:r>
              <a:rPr lang="it-IT" dirty="0"/>
              <a:t> to the cutting stock </a:t>
            </a:r>
            <a:r>
              <a:rPr lang="it-IT" dirty="0" err="1"/>
              <a:t>problem</a:t>
            </a:r>
            <a:r>
              <a:rPr lang="it-IT" dirty="0"/>
              <a:t>» di Harald </a:t>
            </a:r>
            <a:r>
              <a:rPr lang="it-IT" dirty="0" err="1"/>
              <a:t>Dyckhoff</a:t>
            </a:r>
            <a:r>
              <a:rPr lang="it-IT" dirty="0"/>
              <a:t>  del 1981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325375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B9A9C-A561-F2AF-E9CA-F5DD575B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Grazie dell’attenzione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0E3881-CD6C-D6B8-6671-2C0FE909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Link utili:</a:t>
            </a:r>
          </a:p>
          <a:p>
            <a:pPr lvl="1"/>
            <a:r>
              <a:rPr lang="it-IT" dirty="0"/>
              <a:t>GitHub: </a:t>
            </a:r>
            <a:r>
              <a:rPr lang="it-IT" dirty="0">
                <a:hlinkClick r:id="rId2"/>
              </a:rPr>
              <a:t>https://github.com/kobero98/progettoAMOD.git</a:t>
            </a:r>
            <a:endParaRPr lang="it-IT" dirty="0"/>
          </a:p>
          <a:p>
            <a:pPr lvl="1"/>
            <a:r>
              <a:rPr lang="it-IT" dirty="0"/>
              <a:t>Sito dell’università di bologna per le istanze di CSP: </a:t>
            </a:r>
            <a:r>
              <a:rPr lang="it-IT" dirty="0">
                <a:hlinkClick r:id="rId3"/>
              </a:rPr>
              <a:t>http://or.dei.unibo.it/library/bpplib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573819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7B3642-960D-E776-BE63-D7114B72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906" y="230464"/>
            <a:ext cx="8094131" cy="1222601"/>
          </a:xfrm>
        </p:spPr>
        <p:txBody>
          <a:bodyPr>
            <a:normAutofit/>
          </a:bodyPr>
          <a:lstStyle/>
          <a:p>
            <a: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Cutting Stock </a:t>
            </a:r>
            <a:r>
              <a:rPr lang="it-IT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it-IT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D621B4-8173-29B1-A31B-C742F4226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6870" y="1581728"/>
            <a:ext cx="4631895" cy="4704772"/>
          </a:xfrm>
        </p:spPr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problema nasce in ambito industriale nel voler Tagliare un qualunque materiale di dimensione standard, che può essere un rullo di carta o di lamiera, in pezzi di dimensioni specificate riducendo al minimo lo spreco di materiale.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un problema di Ottimizzazione matematica che può essere formulato come problema di programmazione lineare Intera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Rientra nei problemi NP-Hard riducibile al problema di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Esistono versioni di questo problema multidimensionale che non saranno trattate nella presentazione</a:t>
            </a:r>
          </a:p>
        </p:txBody>
      </p:sp>
      <p:pic>
        <p:nvPicPr>
          <p:cNvPr id="6" name="Immagine 5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FC245770-FFF5-B8B5-F110-C0D12BE8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20" y="2088329"/>
            <a:ext cx="2997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7514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6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4" name="Rectangle 8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8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6" name="Isosceles Triangle 8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541628A-8E01-E8BE-4AE3-CCF080DF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Cutting Pattern </a:t>
            </a:r>
            <a:r>
              <a:rPr lang="en-US" sz="4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Ammissibili</a:t>
            </a:r>
            <a:endParaRPr 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7E566C-4672-5422-C0B9-C64330D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89"/>
            <a:ext cx="3973943" cy="432593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 la dimensione di un rullo di carta e dato un vettore di dimensione </a:t>
            </a:r>
            <a:r>
              <a:rPr lang="it-IT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contenete le dimensioni dei tagli in cui siamo interessati dividere il rullo allora chiameremo Cutting Pattern Ammissibile  un qualunque vettore di dimensione </a:t>
            </a:r>
            <a:r>
              <a:rPr lang="it-IT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intera tale che la componente di indice </a:t>
            </a: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indichi il numero di segmenti relativi al taglio in posizione i del vettore dei tagli</a:t>
            </a:r>
          </a:p>
          <a:p>
            <a:pPr>
              <a:lnSpc>
                <a:spcPct val="90000"/>
              </a:lnSpc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Ovviamente il prodotto vettore  tra il vettore delle dimensioni e un qualunque Cutting Pattern Ammissibile non può superare la dimensione del Rullo</a:t>
            </a:r>
          </a:p>
        </p:txBody>
      </p:sp>
      <p:sp>
        <p:nvSpPr>
          <p:cNvPr id="107" name="Isosceles Triangle 8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7BC9F0C9-9F04-2898-224F-5B688B447A7E}"/>
                  </a:ext>
                </a:extLst>
              </p:cNvPr>
              <p:cNvSpPr txBox="1"/>
              <p:nvPr/>
            </p:nvSpPr>
            <p:spPr>
              <a:xfrm>
                <a:off x="4996721" y="5112346"/>
                <a:ext cx="711540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è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it-IT" sz="2000" b="0" dirty="0">
                  <a:ea typeface="Cambria Math" panose="02040503050406030204" pitchFamily="18" charset="0"/>
                </a:endParaRPr>
              </a:p>
              <a:p>
                <a:r>
                  <a:rPr lang="it-IT" dirty="0"/>
                  <a:t>	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7BC9F0C9-9F04-2898-224F-5B688B447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21" y="5112346"/>
                <a:ext cx="7115405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Segnaposto contenuto 29">
            <a:extLst>
              <a:ext uri="{FF2B5EF4-FFF2-40B4-BE49-F238E27FC236}">
                <a16:creationId xmlns:a16="http://schemas.microsoft.com/office/drawing/2014/main" id="{76FDD809-0BA8-A214-01C3-F6A46D7578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3934" y="836348"/>
            <a:ext cx="4118735" cy="3881437"/>
          </a:xfrm>
        </p:spPr>
      </p:pic>
    </p:spTree>
    <p:extLst>
      <p:ext uri="{BB962C8B-B14F-4D97-AF65-F5344CB8AC3E}">
        <p14:creationId xmlns:p14="http://schemas.microsoft.com/office/powerpoint/2010/main" val="77689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AE8BDE-8966-3153-498C-67024F59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Formulazione del Problema</a:t>
            </a: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1D9BD07-607D-D0CB-3EE5-C3FA3B2A4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6266" y="609601"/>
                <a:ext cx="6335734" cy="51756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Sia </a:t>
                </a:r>
                <a:r>
                  <a:rPr lang="el-GR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</a:t>
                </a:r>
                <a:r>
                  <a:rPr lang="it-IT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l’insieme di tutti i Cutting pattern ammissibili, sia L la dimensione del rullo da tagliare e siano </a:t>
                </a:r>
                <a:r>
                  <a:rPr lang="it-IT" dirty="0" err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it-IT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D i due vettori di dimensione </a:t>
                </a:r>
                <a:r>
                  <a:rPr lang="it-IT" dirty="0" err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it-IT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che indicano rispettivamente la dimensione dei tagli e la </a:t>
                </a:r>
                <a:r>
                  <a:rPr lang="it-IT" dirty="0" err="1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quantita</a:t>
                </a:r>
                <a:r>
                  <a:rPr lang="it-IT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che si necessita </a:t>
                </a:r>
                <a:endParaRPr lang="it-IT" i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b="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2400" b="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it-IT" sz="2400" b="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it-IT" sz="2400" b="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b="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it-IT" sz="2400" b="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it-IT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it-IT" sz="2400" b="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b="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it-IT" sz="2400" b="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it-IT" sz="2400" b="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sz="2400" b="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b="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it-IT" sz="2400" b="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2400" b="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2400" b="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it-IT" sz="2400" b="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2400" b="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it-IT" sz="2400" b="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24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it-IT" sz="2400" b="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ℤ</m:t>
                                      </m:r>
                                    </m:e>
                                    <m:sub>
                                      <m:r>
                                        <a:rPr lang="it-IT" sz="2400" b="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≥0</m:t>
                                      </m:r>
                                    </m:sub>
                                  </m:sSub>
                                  <m:r>
                                    <a:rPr lang="it-IT" sz="2400" b="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∀</m:t>
                                  </m:r>
                                  <m:r>
                                    <a:rPr lang="it-IT" sz="2400" b="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sz="2400" b="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it-IT" sz="2400" b="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it-IT" sz="2400" b="0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Essendo </a:t>
                </a:r>
                <a:r>
                  <a:rPr lang="el-GR" b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τ</a:t>
                </a:r>
                <a:r>
                  <a:rPr lang="it-IT" b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it-IT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un insieme molto grande e essendo che il vettore delle variabili x ha la stessa dimensione del insieme </a:t>
                </a:r>
                <a:r>
                  <a:rPr lang="el-GR" b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τ</a:t>
                </a:r>
                <a:r>
                  <a:rPr lang="it-IT" b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it-IT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allora il problema può non essere trattabile a causa del numero enorme di variabili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1D9BD07-607D-D0CB-3EE5-C3FA3B2A4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6266" y="609601"/>
                <a:ext cx="6335734" cy="5175624"/>
              </a:xfrm>
              <a:blipFill>
                <a:blip r:embed="rId2"/>
                <a:stretch>
                  <a:fillRect l="-1400" r="-4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800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C578B9-B9DD-61A9-195A-3763540E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204" y="248648"/>
            <a:ext cx="5444586" cy="1320800"/>
          </a:xfrm>
        </p:spPr>
        <p:txBody>
          <a:bodyPr anchor="ctr">
            <a:noAutofit/>
          </a:bodyPr>
          <a:lstStyle/>
          <a:p>
            <a:r>
              <a:rPr lang="it-I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di generazione colonne</a:t>
            </a:r>
          </a:p>
        </p:txBody>
      </p:sp>
      <p:pic>
        <p:nvPicPr>
          <p:cNvPr id="20" name="Picture 19" descr="Immagine che contiene uomo, persona, tuta&#10;&#10;Descrizione generata automaticamente">
            <a:extLst>
              <a:ext uri="{FF2B5EF4-FFF2-40B4-BE49-F238E27FC236}">
                <a16:creationId xmlns:a16="http://schemas.microsoft.com/office/drawing/2014/main" id="{4F11389D-8AA5-FC3E-63B3-6AF70FA143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7" b="527"/>
          <a:stretch/>
        </p:blipFill>
        <p:spPr>
          <a:xfrm>
            <a:off x="462929" y="1285726"/>
            <a:ext cx="3251701" cy="4133502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EF698A-CC57-E050-1FCF-F793BFCBC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203" y="1811673"/>
            <a:ext cx="5444586" cy="42883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L'approccio alla generazione delle colonne applicato al Cutting Stock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stato sperimentato da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Gilmore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Gomory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una serie di articoli pubblicati negli anni ‘60.</a:t>
            </a:r>
            <a:endParaRPr lang="it-IT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Gilmore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Gomory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hanno dimostrato che questo approccio è garantito per convergere verso la soluzione ottimale (frazionale), senza dover enumerare tutti i possibili schemi in anticipo.</a:t>
            </a:r>
          </a:p>
          <a:p>
            <a:pPr>
              <a:lnSpc>
                <a:spcPct val="9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L’idea di base è quella di risolvere il problema Rilassato che utilizza solo un numero limitato di pattern, inseguito tramite un Oracolo si può sapere se la soluzione è ottima oppure bisogna inserire un nuovo Pattern che verrà restituito dall’oracolo e si risolve il problema rilassato con il nuovo Pattern si itera la procedura fino a che l’oracolo non ci dice che abbiamo trovato la soluzione Ottima</a:t>
            </a:r>
          </a:p>
        </p:txBody>
      </p:sp>
    </p:spTree>
    <p:extLst>
      <p:ext uri="{BB962C8B-B14F-4D97-AF65-F5344CB8AC3E}">
        <p14:creationId xmlns:p14="http://schemas.microsoft.com/office/powerpoint/2010/main" val="320119198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64CEA92-FD49-D785-B4BB-83FD43494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1123" y="108285"/>
                <a:ext cx="6867194" cy="6268451"/>
              </a:xfrm>
            </p:spPr>
            <p:txBody>
              <a:bodyPr anchor="ctr">
                <a:normAutofit fontScale="925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it-IT" dirty="0"/>
                  <a:t>Creazione dei primi </a:t>
                </a:r>
                <a:r>
                  <a:rPr lang="it-IT" dirty="0" err="1"/>
                  <a:t>N</a:t>
                </a:r>
                <a:r>
                  <a:rPr lang="it-IT" dirty="0"/>
                  <a:t> pattern: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𝑃𝑎𝑡𝑡𝑒𝑟𝑛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𝑃𝑎𝑡𝑡𝑒𝑟𝑛</m:t>
                        </m:r>
                      </m:e>
                      <m:sub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it-IT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𝑎𝑙𝑡𝑟𝑖𝑚𝑒𝑛𝑡𝑖</m:t>
                            </m:r>
                          </m:e>
                        </m:eqArr>
                      </m:e>
                    </m:d>
                  </m:oMath>
                </a14:m>
                <a:endParaRPr lang="it-IT" sz="1800" dirty="0"/>
              </a:p>
              <a:p>
                <a:pPr>
                  <a:buFont typeface="+mj-lt"/>
                  <a:buAutoNum type="arabicPeriod"/>
                </a:pPr>
                <a:r>
                  <a:rPr lang="it-IT" dirty="0"/>
                  <a:t>Risolvere il rilassamento del problema sia x* la soluzione di esso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𝑟𝑙</m:t>
                        </m:r>
                      </m:sup>
                    </m:sSup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eqArr>
                      <m:eqArrPr>
                        <m:ctrlPr>
                          <a:rPr lang="it-I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𝑃𝑎𝑡𝑡𝑒𝑟𝑛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it-I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it-IT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𝑃𝑎𝑡𝑡𝑒𝑟𝑛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it-I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it-I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it-I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  <m:e>
                        <m:sSub>
                          <m:sSubPr>
                            <m:ctrlP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b>
                            <m:r>
                              <a:rPr lang="it-IT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sub>
                        </m:sSub>
                        <m:r>
                          <a:rPr lang="it-I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∀</m:t>
                        </m:r>
                        <m:r>
                          <a:rPr lang="it-I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t-IT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𝑃𝑎𝑡𝑡𝑒𝑟𝑛</m:t>
                        </m:r>
                      </m:e>
                    </m:eqArr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it-IT" dirty="0"/>
                  <a:t>Trovare la soluzione del duale y*	</a:t>
                </a:r>
              </a:p>
              <a:p>
                <a:pPr lvl="1">
                  <a:buFont typeface="+mj-lt"/>
                  <a:buAutoNum type="arabicPeriod"/>
                </a:pPr>
                <a:endParaRPr lang="it-IT" sz="1800" dirty="0"/>
              </a:p>
              <a:p>
                <a:pPr>
                  <a:buFont typeface="+mj-lt"/>
                  <a:buAutoNum type="arabicPeriod"/>
                </a:pPr>
                <a:r>
                  <a:rPr lang="it-IT" dirty="0"/>
                  <a:t>Risolvere il problema di pricing:	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nary>
                      <m:naryPr>
                        <m:chr m:val="∑"/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nary>
                      <m:naryPr>
                        <m:chr m:val="∑"/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1800" dirty="0"/>
              </a:p>
              <a:p>
                <a:pPr>
                  <a:buFont typeface="+mj-lt"/>
                  <a:buAutoNum type="arabicPeriod"/>
                </a:pPr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it-IT" dirty="0"/>
                  <a:t>&lt;1: 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it-IT" sz="1800" dirty="0"/>
                  <a:t> x* è soluzione Ottima del rilassamento e non esistono pattern che la migliorano </a:t>
                </a:r>
              </a:p>
              <a:p>
                <a:pPr>
                  <a:buFont typeface="+mj-lt"/>
                  <a:buAutoNum type="arabicPeriod"/>
                </a:pPr>
                <a:r>
                  <a:rPr lang="it-IT" dirty="0"/>
                  <a:t>Altrimenti </a:t>
                </a:r>
              </a:p>
              <a:p>
                <a:pPr lvl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𝑃𝑎𝑡𝑡𝑒𝑟𝑛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𝑃𝑎𝑡𝑡𝑒𝑟𝑛</m:t>
                    </m:r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it-IT" sz="1800" dirty="0"/>
              </a:p>
              <a:p>
                <a:pPr lvl="1">
                  <a:buFont typeface="+mj-lt"/>
                  <a:buAutoNum type="arabicPeriod"/>
                </a:pPr>
                <a:r>
                  <a:rPr lang="it-IT" sz="1800" dirty="0"/>
                  <a:t>Goto 2</a:t>
                </a:r>
              </a:p>
              <a:p>
                <a:pPr marL="457200" lvl="1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64CEA92-FD49-D785-B4BB-83FD43494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23" y="108285"/>
                <a:ext cx="6867194" cy="6268451"/>
              </a:xfrm>
              <a:blipFill>
                <a:blip r:embed="rId2"/>
                <a:stretch>
                  <a:fillRect l="-185" t="-260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E12848B-16E7-5B32-07D2-44E636E5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7122" y="963677"/>
            <a:ext cx="4520037" cy="4351866"/>
          </a:xfrm>
        </p:spPr>
        <p:txBody>
          <a:bodyPr anchor="ctr">
            <a:noAutofit/>
          </a:bodyPr>
          <a:lstStyle/>
          <a:p>
            <a:r>
              <a:rPr lang="it-IT" sz="4800" dirty="0">
                <a:solidFill>
                  <a:schemeClr val="bg1"/>
                </a:solidFill>
              </a:rPr>
              <a:t>Idea dell’algoritmo e definizione dell’Oracolo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FADAAD-17C3-267B-81C2-F67EC30D67DE}"/>
              </a:ext>
            </a:extLst>
          </p:cNvPr>
          <p:cNvSpPr txBox="1"/>
          <p:nvPr/>
        </p:nvSpPr>
        <p:spPr>
          <a:xfrm>
            <a:off x="491123" y="6204634"/>
            <a:ext cx="6867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L’oracolo è svolto dal Problema di pricing, che è un semplice problema di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9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E12848B-16E7-5B32-07D2-44E636E54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676" y="-367014"/>
            <a:ext cx="4525670" cy="174235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Implementation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98FA4F-11A9-2550-5754-F6E60235E28A}"/>
              </a:ext>
            </a:extLst>
          </p:cNvPr>
          <p:cNvSpPr txBox="1"/>
          <p:nvPr/>
        </p:nvSpPr>
        <p:spPr>
          <a:xfrm>
            <a:off x="5419498" y="1326072"/>
            <a:ext cx="42169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L’implementazione è realizzata tramite una serie di oggetti tra cui i principali sono: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lettoreCuttingPlain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cui ha il compito di convertire un qualsiasi file contenete di dati dell’istanza in un oggetto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CuttingStockInstance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CuttingStockInstance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è l’oggetto contenente i vettori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D e la size dell’oggetto</a:t>
            </a:r>
          </a:p>
          <a:p>
            <a:pPr marL="285750" indent="-285750">
              <a:buFont typeface="Wingdings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CuttingStock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è l’oggetto che implementa l’effettivo algoritmo di generazione colonne</a:t>
            </a:r>
          </a:p>
          <a:p>
            <a:r>
              <a:rPr lang="it-IT" dirty="0"/>
              <a:t> 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3326CE-E545-4B3E-02B8-D8212CF82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74" t="14" r="9816" b="-14"/>
          <a:stretch/>
        </p:blipFill>
        <p:spPr>
          <a:xfrm>
            <a:off x="3175" y="12125"/>
            <a:ext cx="5241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43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olo 4">
            <a:extLst>
              <a:ext uri="{FF2B5EF4-FFF2-40B4-BE49-F238E27FC236}">
                <a16:creationId xmlns:a16="http://schemas.microsoft.com/office/drawing/2014/main" id="{8467C668-37FA-EB82-501B-07F441BB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058" y="0"/>
            <a:ext cx="4622421" cy="129441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2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FCF5E1E-15BB-1D57-AD81-66BBA3823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6"/>
          <a:stretch/>
        </p:blipFill>
        <p:spPr>
          <a:xfrm>
            <a:off x="5937" y="-9803"/>
            <a:ext cx="4763558" cy="687895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50C95F6-88DA-3054-3848-5666FEBDC158}"/>
              </a:ext>
            </a:extLst>
          </p:cNvPr>
          <p:cNvSpPr txBox="1"/>
          <p:nvPr/>
        </p:nvSpPr>
        <p:spPr>
          <a:xfrm>
            <a:off x="5012229" y="1250331"/>
            <a:ext cx="3920711" cy="52937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metodi che implementano la vera logica dell’algoritmo sono: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Solve()</a:t>
            </a:r>
          </a:p>
          <a:p>
            <a:pPr marL="457200"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 implementa l’effettivo algoritmo di generazione colonne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branchboundNotRecursive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 si occupa dopo che è stato chiamato il metodo solve di effettuare l’implementazione dell’algoritmo di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-and-Bound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Algoritmo()</a:t>
            </a:r>
          </a:p>
          <a:p>
            <a:pPr marL="457200" lvl="2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metodo ha il compito di inizializzare il sistema e chiamare gli altri due metodi per risolvere l’istanza data</a:t>
            </a:r>
          </a:p>
        </p:txBody>
      </p:sp>
    </p:spTree>
    <p:extLst>
      <p:ext uri="{BB962C8B-B14F-4D97-AF65-F5344CB8AC3E}">
        <p14:creationId xmlns:p14="http://schemas.microsoft.com/office/powerpoint/2010/main" val="1670990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Sfaccetta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2834</TotalTime>
  <Words>1531</Words>
  <Application>Microsoft Macintosh PowerPoint</Application>
  <PresentationFormat>Widescreen</PresentationFormat>
  <Paragraphs>114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Sfaccettatura</vt:lpstr>
      <vt:lpstr>Progetto A.M.O.D. Cutting Stock Problem Solver</vt:lpstr>
      <vt:lpstr>Obiettivo</vt:lpstr>
      <vt:lpstr>Cutting Stock Problem</vt:lpstr>
      <vt:lpstr>Cutting Pattern Ammissibili</vt:lpstr>
      <vt:lpstr>Formulazione del Problema</vt:lpstr>
      <vt:lpstr>Algoritmo di generazione colonne</vt:lpstr>
      <vt:lpstr>Idea dell’algoritmo e definizione dell’Oracolo </vt:lpstr>
      <vt:lpstr>Python Implementation</vt:lpstr>
      <vt:lpstr>Python  Implementation 2</vt:lpstr>
      <vt:lpstr>Meccanismo Round UP</vt:lpstr>
      <vt:lpstr>Presentazione standard di PowerPoint</vt:lpstr>
      <vt:lpstr>Istanze di Testing</vt:lpstr>
      <vt:lpstr>Prima Classe: Falkenaur_U Colonne</vt:lpstr>
      <vt:lpstr>Presentazione standard di PowerPoint</vt:lpstr>
      <vt:lpstr>Branch-and-Bound</vt:lpstr>
      <vt:lpstr>Confronto sul tempo  </vt:lpstr>
      <vt:lpstr>Seconda Classe: Falkenaur_T Colonne</vt:lpstr>
      <vt:lpstr>Presentazione standard di PowerPoint</vt:lpstr>
      <vt:lpstr>Branch-and-Bound</vt:lpstr>
      <vt:lpstr>Confronto sul tempo  </vt:lpstr>
      <vt:lpstr>Conclusioni</vt:lpstr>
      <vt:lpstr>Miglioramenti futuri</vt:lpstr>
      <vt:lpstr>Grazie dell’attenzione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A.M.O.D. Cutting Stock Problem Solver</dc:title>
  <dc:creator>matteo federico</dc:creator>
  <cp:lastModifiedBy>matteo federico</cp:lastModifiedBy>
  <cp:revision>6</cp:revision>
  <dcterms:created xsi:type="dcterms:W3CDTF">2022-06-21T17:02:18Z</dcterms:created>
  <dcterms:modified xsi:type="dcterms:W3CDTF">2022-07-16T08:40:57Z</dcterms:modified>
</cp:coreProperties>
</file>