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p:scale>
          <a:sx n="88" d="100"/>
          <a:sy n="88" d="100"/>
        </p:scale>
        <p:origin x="28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95D3F-CAFF-4CD9-A6C8-85B7F13BC86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E28AC51-DCED-4C68-871A-C20F105E684C}">
      <dgm:prSet/>
      <dgm:spPr/>
      <dgm:t>
        <a:bodyPr/>
        <a:lstStyle/>
        <a:p>
          <a:r>
            <a:rPr lang="it-IT"/>
            <a:t>Lo stack architetturale utilizzato è composto da:</a:t>
          </a:r>
          <a:endParaRPr lang="en-US"/>
        </a:p>
      </dgm:t>
    </dgm:pt>
    <dgm:pt modelId="{E7DECC7C-8355-4F56-B4EB-0770142F1266}" type="parTrans" cxnId="{523FC663-1CE9-4A5D-BB0A-0BD30BC95690}">
      <dgm:prSet/>
      <dgm:spPr/>
      <dgm:t>
        <a:bodyPr/>
        <a:lstStyle/>
        <a:p>
          <a:endParaRPr lang="en-US"/>
        </a:p>
      </dgm:t>
    </dgm:pt>
    <dgm:pt modelId="{CC601447-BC71-4AE4-A205-BE199DA30A11}" type="sibTrans" cxnId="{523FC663-1CE9-4A5D-BB0A-0BD30BC95690}">
      <dgm:prSet/>
      <dgm:spPr/>
      <dgm:t>
        <a:bodyPr/>
        <a:lstStyle/>
        <a:p>
          <a:endParaRPr lang="en-US"/>
        </a:p>
      </dgm:t>
    </dgm:pt>
    <dgm:pt modelId="{109CCBF4-85DD-4D93-BE85-D1C2E6151C59}">
      <dgm:prSet/>
      <dgm:spPr/>
      <dgm:t>
        <a:bodyPr/>
        <a:lstStyle/>
        <a:p>
          <a:r>
            <a:rPr lang="it-IT"/>
            <a:t>Apache NIFI: per il pre-processamento e l’ingestion dei dati</a:t>
          </a:r>
          <a:endParaRPr lang="en-US"/>
        </a:p>
      </dgm:t>
    </dgm:pt>
    <dgm:pt modelId="{0CFFAE4F-CCF6-402A-8A06-8ED7447A5AEE}" type="parTrans" cxnId="{CD043AF4-6877-4638-8DC4-84FEE26414E7}">
      <dgm:prSet/>
      <dgm:spPr/>
      <dgm:t>
        <a:bodyPr/>
        <a:lstStyle/>
        <a:p>
          <a:endParaRPr lang="en-US"/>
        </a:p>
      </dgm:t>
    </dgm:pt>
    <dgm:pt modelId="{DB938C2F-FB47-4672-9688-B25B83436306}" type="sibTrans" cxnId="{CD043AF4-6877-4638-8DC4-84FEE26414E7}">
      <dgm:prSet/>
      <dgm:spPr/>
      <dgm:t>
        <a:bodyPr/>
        <a:lstStyle/>
        <a:p>
          <a:endParaRPr lang="en-US"/>
        </a:p>
      </dgm:t>
    </dgm:pt>
    <dgm:pt modelId="{5AAC4453-89B1-4F46-BB9C-AC020072779D}">
      <dgm:prSet/>
      <dgm:spPr/>
      <dgm:t>
        <a:bodyPr/>
        <a:lstStyle/>
        <a:p>
          <a:r>
            <a:rPr lang="it-IT" dirty="0"/>
            <a:t>Apache HDFS: come file system distribuito, utilizzato come </a:t>
          </a:r>
          <a:r>
            <a:rPr lang="it-IT" dirty="0" err="1"/>
            <a:t>datalake</a:t>
          </a:r>
          <a:r>
            <a:rPr lang="it-IT" dirty="0"/>
            <a:t>, per mantenere sia il nostro dataset sia i risultati dello stage di elaborazione</a:t>
          </a:r>
          <a:endParaRPr lang="en-US" dirty="0"/>
        </a:p>
      </dgm:t>
    </dgm:pt>
    <dgm:pt modelId="{48AD3898-34A9-4B6A-9CCD-8C85B94BEFB2}" type="parTrans" cxnId="{55AAB6CA-829A-4830-B40B-8CE845EA0E2F}">
      <dgm:prSet/>
      <dgm:spPr/>
      <dgm:t>
        <a:bodyPr/>
        <a:lstStyle/>
        <a:p>
          <a:endParaRPr lang="en-US"/>
        </a:p>
      </dgm:t>
    </dgm:pt>
    <dgm:pt modelId="{3FB046F1-A53A-48DA-889D-7378DD141AA8}" type="sibTrans" cxnId="{55AAB6CA-829A-4830-B40B-8CE845EA0E2F}">
      <dgm:prSet/>
      <dgm:spPr/>
      <dgm:t>
        <a:bodyPr/>
        <a:lstStyle/>
        <a:p>
          <a:endParaRPr lang="en-US"/>
        </a:p>
      </dgm:t>
    </dgm:pt>
    <dgm:pt modelId="{93CC2870-B4AC-49C0-BF9B-9D1C8FF17C6C}">
      <dgm:prSet/>
      <dgm:spPr/>
      <dgm:t>
        <a:bodyPr/>
        <a:lstStyle/>
        <a:p>
          <a:r>
            <a:rPr lang="it-IT" dirty="0"/>
            <a:t>Apache Spark: come sistema per l'elaborazione del dataset, in particolare utilizzando come framework client la libreria </a:t>
          </a:r>
          <a:r>
            <a:rPr lang="it-IT" dirty="0" err="1"/>
            <a:t>pyspark</a:t>
          </a:r>
          <a:r>
            <a:rPr lang="it-IT" dirty="0"/>
            <a:t> di </a:t>
          </a:r>
          <a:r>
            <a:rPr lang="it-IT" dirty="0" err="1"/>
            <a:t>python</a:t>
          </a:r>
          <a:r>
            <a:rPr lang="it-IT" dirty="0"/>
            <a:t> </a:t>
          </a:r>
          <a:endParaRPr lang="en-US" dirty="0"/>
        </a:p>
      </dgm:t>
    </dgm:pt>
    <dgm:pt modelId="{472ACBE2-497C-4585-BDB9-747A88345E66}" type="parTrans" cxnId="{17C626FF-E596-4DBA-9B4B-2AEA56550907}">
      <dgm:prSet/>
      <dgm:spPr/>
      <dgm:t>
        <a:bodyPr/>
        <a:lstStyle/>
        <a:p>
          <a:endParaRPr lang="en-US"/>
        </a:p>
      </dgm:t>
    </dgm:pt>
    <dgm:pt modelId="{1ED4BBE6-80FB-4CFA-AB49-93988B5887F4}" type="sibTrans" cxnId="{17C626FF-E596-4DBA-9B4B-2AEA56550907}">
      <dgm:prSet/>
      <dgm:spPr/>
      <dgm:t>
        <a:bodyPr/>
        <a:lstStyle/>
        <a:p>
          <a:endParaRPr lang="en-US"/>
        </a:p>
      </dgm:t>
    </dgm:pt>
    <dgm:pt modelId="{31833089-6684-4C6D-81B3-437C8F148B9E}">
      <dgm:prSet/>
      <dgm:spPr/>
      <dgm:t>
        <a:bodyPr/>
        <a:lstStyle/>
        <a:p>
          <a:r>
            <a:rPr lang="it-IT" dirty="0" err="1"/>
            <a:t>MongoDB</a:t>
          </a:r>
          <a:r>
            <a:rPr lang="it-IT" dirty="0"/>
            <a:t>: come database </a:t>
          </a:r>
          <a:r>
            <a:rPr lang="it-IT" dirty="0" err="1"/>
            <a:t>NoSQL</a:t>
          </a:r>
          <a:r>
            <a:rPr lang="it-IT" dirty="0"/>
            <a:t> a documenti, dove caricare il risultato delle query</a:t>
          </a:r>
          <a:endParaRPr lang="en-US" dirty="0"/>
        </a:p>
      </dgm:t>
    </dgm:pt>
    <dgm:pt modelId="{5E9B55D4-46B9-4D62-B102-75193CD752AE}" type="parTrans" cxnId="{F3875DF9-BB46-4722-B844-DB1AD0B0233B}">
      <dgm:prSet/>
      <dgm:spPr/>
      <dgm:t>
        <a:bodyPr/>
        <a:lstStyle/>
        <a:p>
          <a:endParaRPr lang="en-US"/>
        </a:p>
      </dgm:t>
    </dgm:pt>
    <dgm:pt modelId="{D2B19AE6-A3BC-46BC-826A-69B9C9EE436C}" type="sibTrans" cxnId="{F3875DF9-BB46-4722-B844-DB1AD0B0233B}">
      <dgm:prSet/>
      <dgm:spPr/>
      <dgm:t>
        <a:bodyPr/>
        <a:lstStyle/>
        <a:p>
          <a:endParaRPr lang="en-US"/>
        </a:p>
      </dgm:t>
    </dgm:pt>
    <dgm:pt modelId="{8DA4722C-1237-45B9-834D-577C34D1DD62}">
      <dgm:prSet/>
      <dgm:spPr/>
      <dgm:t>
        <a:bodyPr/>
        <a:lstStyle/>
        <a:p>
          <a:r>
            <a:rPr lang="it-IT"/>
            <a:t>Grafana: come framework per la visualizzazione delle query in formato grafico</a:t>
          </a:r>
          <a:endParaRPr lang="en-US"/>
        </a:p>
      </dgm:t>
    </dgm:pt>
    <dgm:pt modelId="{9C83663D-ED09-43FD-8E42-7AE80BDCA2FA}" type="parTrans" cxnId="{8788B560-3467-4B88-A005-39E5140A85EA}">
      <dgm:prSet/>
      <dgm:spPr/>
      <dgm:t>
        <a:bodyPr/>
        <a:lstStyle/>
        <a:p>
          <a:endParaRPr lang="en-US"/>
        </a:p>
      </dgm:t>
    </dgm:pt>
    <dgm:pt modelId="{B6C38932-9233-4F4B-AF6B-4BC809F6BFBD}" type="sibTrans" cxnId="{8788B560-3467-4B88-A005-39E5140A85EA}">
      <dgm:prSet/>
      <dgm:spPr/>
      <dgm:t>
        <a:bodyPr/>
        <a:lstStyle/>
        <a:p>
          <a:endParaRPr lang="en-US"/>
        </a:p>
      </dgm:t>
    </dgm:pt>
    <dgm:pt modelId="{73CA4302-DCA4-1246-B9EC-DA48A4908F59}" type="pres">
      <dgm:prSet presAssocID="{3FC95D3F-CAFF-4CD9-A6C8-85B7F13BC86E}" presName="vert0" presStyleCnt="0">
        <dgm:presLayoutVars>
          <dgm:dir/>
          <dgm:animOne val="branch"/>
          <dgm:animLvl val="lvl"/>
        </dgm:presLayoutVars>
      </dgm:prSet>
      <dgm:spPr/>
    </dgm:pt>
    <dgm:pt modelId="{B05E8FEA-261B-2D4C-8FB6-3DC23F7DDAB8}" type="pres">
      <dgm:prSet presAssocID="{EE28AC51-DCED-4C68-871A-C20F105E684C}" presName="thickLine" presStyleLbl="alignNode1" presStyleIdx="0" presStyleCnt="1"/>
      <dgm:spPr/>
    </dgm:pt>
    <dgm:pt modelId="{6CB9C8EF-8366-6543-A584-73C5745B2A57}" type="pres">
      <dgm:prSet presAssocID="{EE28AC51-DCED-4C68-871A-C20F105E684C}" presName="horz1" presStyleCnt="0"/>
      <dgm:spPr/>
    </dgm:pt>
    <dgm:pt modelId="{819C09DF-A968-1E4F-9258-361432FC3724}" type="pres">
      <dgm:prSet presAssocID="{EE28AC51-DCED-4C68-871A-C20F105E684C}" presName="tx1" presStyleLbl="revTx" presStyleIdx="0" presStyleCnt="6"/>
      <dgm:spPr/>
    </dgm:pt>
    <dgm:pt modelId="{8B9B09FF-F438-9743-A322-D34982C010DB}" type="pres">
      <dgm:prSet presAssocID="{EE28AC51-DCED-4C68-871A-C20F105E684C}" presName="vert1" presStyleCnt="0"/>
      <dgm:spPr/>
    </dgm:pt>
    <dgm:pt modelId="{223F98B3-3979-0D4F-819F-35D3BDBBE42A}" type="pres">
      <dgm:prSet presAssocID="{109CCBF4-85DD-4D93-BE85-D1C2E6151C59}" presName="vertSpace2a" presStyleCnt="0"/>
      <dgm:spPr/>
    </dgm:pt>
    <dgm:pt modelId="{0CD2BDD4-A182-574C-89D8-84F1483C4670}" type="pres">
      <dgm:prSet presAssocID="{109CCBF4-85DD-4D93-BE85-D1C2E6151C59}" presName="horz2" presStyleCnt="0"/>
      <dgm:spPr/>
    </dgm:pt>
    <dgm:pt modelId="{FF0823E8-3A17-9D48-8943-D3D0C394F24E}" type="pres">
      <dgm:prSet presAssocID="{109CCBF4-85DD-4D93-BE85-D1C2E6151C59}" presName="horzSpace2" presStyleCnt="0"/>
      <dgm:spPr/>
    </dgm:pt>
    <dgm:pt modelId="{63D2E492-C65B-A34C-B0F5-77824BFF49FB}" type="pres">
      <dgm:prSet presAssocID="{109CCBF4-85DD-4D93-BE85-D1C2E6151C59}" presName="tx2" presStyleLbl="revTx" presStyleIdx="1" presStyleCnt="6"/>
      <dgm:spPr/>
    </dgm:pt>
    <dgm:pt modelId="{CA942032-DD8A-9043-9399-9EA41C78FC23}" type="pres">
      <dgm:prSet presAssocID="{109CCBF4-85DD-4D93-BE85-D1C2E6151C59}" presName="vert2" presStyleCnt="0"/>
      <dgm:spPr/>
    </dgm:pt>
    <dgm:pt modelId="{7D339A42-9421-AF48-97BE-717E65E3F47F}" type="pres">
      <dgm:prSet presAssocID="{109CCBF4-85DD-4D93-BE85-D1C2E6151C59}" presName="thinLine2b" presStyleLbl="callout" presStyleIdx="0" presStyleCnt="5"/>
      <dgm:spPr/>
    </dgm:pt>
    <dgm:pt modelId="{37E372E3-ACBE-1141-8D02-168D5F84AE47}" type="pres">
      <dgm:prSet presAssocID="{109CCBF4-85DD-4D93-BE85-D1C2E6151C59}" presName="vertSpace2b" presStyleCnt="0"/>
      <dgm:spPr/>
    </dgm:pt>
    <dgm:pt modelId="{8A583AC5-686F-794D-B3F3-C2DDE61BB354}" type="pres">
      <dgm:prSet presAssocID="{5AAC4453-89B1-4F46-BB9C-AC020072779D}" presName="horz2" presStyleCnt="0"/>
      <dgm:spPr/>
    </dgm:pt>
    <dgm:pt modelId="{0BB4A1ED-5B3B-734C-8A9C-E6E580D644F7}" type="pres">
      <dgm:prSet presAssocID="{5AAC4453-89B1-4F46-BB9C-AC020072779D}" presName="horzSpace2" presStyleCnt="0"/>
      <dgm:spPr/>
    </dgm:pt>
    <dgm:pt modelId="{3F019F3F-FC85-4A45-B293-7ECD72D2B03D}" type="pres">
      <dgm:prSet presAssocID="{5AAC4453-89B1-4F46-BB9C-AC020072779D}" presName="tx2" presStyleLbl="revTx" presStyleIdx="2" presStyleCnt="6"/>
      <dgm:spPr/>
    </dgm:pt>
    <dgm:pt modelId="{F5814C95-0FB5-E949-8865-6B756FF0FDC0}" type="pres">
      <dgm:prSet presAssocID="{5AAC4453-89B1-4F46-BB9C-AC020072779D}" presName="vert2" presStyleCnt="0"/>
      <dgm:spPr/>
    </dgm:pt>
    <dgm:pt modelId="{F1DE7648-AD99-FA41-A786-5BA0EBE19C96}" type="pres">
      <dgm:prSet presAssocID="{5AAC4453-89B1-4F46-BB9C-AC020072779D}" presName="thinLine2b" presStyleLbl="callout" presStyleIdx="1" presStyleCnt="5"/>
      <dgm:spPr/>
    </dgm:pt>
    <dgm:pt modelId="{3D9F30E1-F92B-734C-A19F-3E4C0554C933}" type="pres">
      <dgm:prSet presAssocID="{5AAC4453-89B1-4F46-BB9C-AC020072779D}" presName="vertSpace2b" presStyleCnt="0"/>
      <dgm:spPr/>
    </dgm:pt>
    <dgm:pt modelId="{85EC5C7E-E280-4741-8632-343515F9DBFE}" type="pres">
      <dgm:prSet presAssocID="{93CC2870-B4AC-49C0-BF9B-9D1C8FF17C6C}" presName="horz2" presStyleCnt="0"/>
      <dgm:spPr/>
    </dgm:pt>
    <dgm:pt modelId="{C969EF73-C699-E948-AF92-10A9ECD791D1}" type="pres">
      <dgm:prSet presAssocID="{93CC2870-B4AC-49C0-BF9B-9D1C8FF17C6C}" presName="horzSpace2" presStyleCnt="0"/>
      <dgm:spPr/>
    </dgm:pt>
    <dgm:pt modelId="{3EEDA518-1AFB-654C-A83B-2AE516E66EF6}" type="pres">
      <dgm:prSet presAssocID="{93CC2870-B4AC-49C0-BF9B-9D1C8FF17C6C}" presName="tx2" presStyleLbl="revTx" presStyleIdx="3" presStyleCnt="6"/>
      <dgm:spPr/>
    </dgm:pt>
    <dgm:pt modelId="{DDC0A9BE-541D-2E47-B8E2-C8598D2B5CCB}" type="pres">
      <dgm:prSet presAssocID="{93CC2870-B4AC-49C0-BF9B-9D1C8FF17C6C}" presName="vert2" presStyleCnt="0"/>
      <dgm:spPr/>
    </dgm:pt>
    <dgm:pt modelId="{EA5C5E96-8C5D-DD4C-B44C-27E6EEAF8F04}" type="pres">
      <dgm:prSet presAssocID="{93CC2870-B4AC-49C0-BF9B-9D1C8FF17C6C}" presName="thinLine2b" presStyleLbl="callout" presStyleIdx="2" presStyleCnt="5"/>
      <dgm:spPr/>
    </dgm:pt>
    <dgm:pt modelId="{819B1A93-5C48-994A-834C-AACC26595318}" type="pres">
      <dgm:prSet presAssocID="{93CC2870-B4AC-49C0-BF9B-9D1C8FF17C6C}" presName="vertSpace2b" presStyleCnt="0"/>
      <dgm:spPr/>
    </dgm:pt>
    <dgm:pt modelId="{D7D80E95-C573-D749-8C67-E3231DA90026}" type="pres">
      <dgm:prSet presAssocID="{31833089-6684-4C6D-81B3-437C8F148B9E}" presName="horz2" presStyleCnt="0"/>
      <dgm:spPr/>
    </dgm:pt>
    <dgm:pt modelId="{0083EA24-2283-9D49-8D93-A16511F7B855}" type="pres">
      <dgm:prSet presAssocID="{31833089-6684-4C6D-81B3-437C8F148B9E}" presName="horzSpace2" presStyleCnt="0"/>
      <dgm:spPr/>
    </dgm:pt>
    <dgm:pt modelId="{31007023-6A2B-1848-8978-77E1002D8A17}" type="pres">
      <dgm:prSet presAssocID="{31833089-6684-4C6D-81B3-437C8F148B9E}" presName="tx2" presStyleLbl="revTx" presStyleIdx="4" presStyleCnt="6"/>
      <dgm:spPr/>
    </dgm:pt>
    <dgm:pt modelId="{FA709E79-9C6A-224C-9D08-D7D2FCF8F105}" type="pres">
      <dgm:prSet presAssocID="{31833089-6684-4C6D-81B3-437C8F148B9E}" presName="vert2" presStyleCnt="0"/>
      <dgm:spPr/>
    </dgm:pt>
    <dgm:pt modelId="{AAA8EED0-2486-5C46-A182-7716D9E8B0DC}" type="pres">
      <dgm:prSet presAssocID="{31833089-6684-4C6D-81B3-437C8F148B9E}" presName="thinLine2b" presStyleLbl="callout" presStyleIdx="3" presStyleCnt="5"/>
      <dgm:spPr/>
    </dgm:pt>
    <dgm:pt modelId="{0F8C56CA-89F2-A741-A0A1-1A00734DE2FB}" type="pres">
      <dgm:prSet presAssocID="{31833089-6684-4C6D-81B3-437C8F148B9E}" presName="vertSpace2b" presStyleCnt="0"/>
      <dgm:spPr/>
    </dgm:pt>
    <dgm:pt modelId="{24F7A411-EE54-024F-B20F-BE936BE065B8}" type="pres">
      <dgm:prSet presAssocID="{8DA4722C-1237-45B9-834D-577C34D1DD62}" presName="horz2" presStyleCnt="0"/>
      <dgm:spPr/>
    </dgm:pt>
    <dgm:pt modelId="{40C83864-B555-6142-948F-96E784DA5609}" type="pres">
      <dgm:prSet presAssocID="{8DA4722C-1237-45B9-834D-577C34D1DD62}" presName="horzSpace2" presStyleCnt="0"/>
      <dgm:spPr/>
    </dgm:pt>
    <dgm:pt modelId="{5839CDC5-F1A2-B74F-A25B-1AC5DA5A063D}" type="pres">
      <dgm:prSet presAssocID="{8DA4722C-1237-45B9-834D-577C34D1DD62}" presName="tx2" presStyleLbl="revTx" presStyleIdx="5" presStyleCnt="6"/>
      <dgm:spPr/>
    </dgm:pt>
    <dgm:pt modelId="{6EB815C9-7802-E64B-8762-B57DC0DCF078}" type="pres">
      <dgm:prSet presAssocID="{8DA4722C-1237-45B9-834D-577C34D1DD62}" presName="vert2" presStyleCnt="0"/>
      <dgm:spPr/>
    </dgm:pt>
    <dgm:pt modelId="{2D0CAB47-5BD6-884F-B261-B10A04F2EC8A}" type="pres">
      <dgm:prSet presAssocID="{8DA4722C-1237-45B9-834D-577C34D1DD62}" presName="thinLine2b" presStyleLbl="callout" presStyleIdx="4" presStyleCnt="5"/>
      <dgm:spPr/>
    </dgm:pt>
    <dgm:pt modelId="{530A0786-B5A7-CC4A-8546-8747D168E807}" type="pres">
      <dgm:prSet presAssocID="{8DA4722C-1237-45B9-834D-577C34D1DD62}" presName="vertSpace2b" presStyleCnt="0"/>
      <dgm:spPr/>
    </dgm:pt>
  </dgm:ptLst>
  <dgm:cxnLst>
    <dgm:cxn modelId="{4F6C7515-564A-5340-A9CC-1AC0399629F6}" type="presOf" srcId="{31833089-6684-4C6D-81B3-437C8F148B9E}" destId="{31007023-6A2B-1848-8978-77E1002D8A17}" srcOrd="0" destOrd="0" presId="urn:microsoft.com/office/officeart/2008/layout/LinedList"/>
    <dgm:cxn modelId="{D06BF11A-39B6-7647-9150-8C5BE14FDB6D}" type="presOf" srcId="{3FC95D3F-CAFF-4CD9-A6C8-85B7F13BC86E}" destId="{73CA4302-DCA4-1246-B9EC-DA48A4908F59}" srcOrd="0" destOrd="0" presId="urn:microsoft.com/office/officeart/2008/layout/LinedList"/>
    <dgm:cxn modelId="{DDF7BD36-9BB3-1E42-9A2F-422A98816F4A}" type="presOf" srcId="{8DA4722C-1237-45B9-834D-577C34D1DD62}" destId="{5839CDC5-F1A2-B74F-A25B-1AC5DA5A063D}" srcOrd="0" destOrd="0" presId="urn:microsoft.com/office/officeart/2008/layout/LinedList"/>
    <dgm:cxn modelId="{0E788B4F-3379-2847-95B5-F0A7E9A49A74}" type="presOf" srcId="{93CC2870-B4AC-49C0-BF9B-9D1C8FF17C6C}" destId="{3EEDA518-1AFB-654C-A83B-2AE516E66EF6}" srcOrd="0" destOrd="0" presId="urn:microsoft.com/office/officeart/2008/layout/LinedList"/>
    <dgm:cxn modelId="{E0F9B152-EB5D-B742-803F-30634628F04B}" type="presOf" srcId="{5AAC4453-89B1-4F46-BB9C-AC020072779D}" destId="{3F019F3F-FC85-4A45-B293-7ECD72D2B03D}" srcOrd="0" destOrd="0" presId="urn:microsoft.com/office/officeart/2008/layout/LinedList"/>
    <dgm:cxn modelId="{241A1C5C-841D-6B46-ABA4-CDC99A5F81E1}" type="presOf" srcId="{EE28AC51-DCED-4C68-871A-C20F105E684C}" destId="{819C09DF-A968-1E4F-9258-361432FC3724}" srcOrd="0" destOrd="0" presId="urn:microsoft.com/office/officeart/2008/layout/LinedList"/>
    <dgm:cxn modelId="{8788B560-3467-4B88-A005-39E5140A85EA}" srcId="{EE28AC51-DCED-4C68-871A-C20F105E684C}" destId="{8DA4722C-1237-45B9-834D-577C34D1DD62}" srcOrd="4" destOrd="0" parTransId="{9C83663D-ED09-43FD-8E42-7AE80BDCA2FA}" sibTransId="{B6C38932-9233-4F4B-AF6B-4BC809F6BFBD}"/>
    <dgm:cxn modelId="{523FC663-1CE9-4A5D-BB0A-0BD30BC95690}" srcId="{3FC95D3F-CAFF-4CD9-A6C8-85B7F13BC86E}" destId="{EE28AC51-DCED-4C68-871A-C20F105E684C}" srcOrd="0" destOrd="0" parTransId="{E7DECC7C-8355-4F56-B4EB-0770142F1266}" sibTransId="{CC601447-BC71-4AE4-A205-BE199DA30A11}"/>
    <dgm:cxn modelId="{58794B74-48C5-9C41-B3D9-84357574104E}" type="presOf" srcId="{109CCBF4-85DD-4D93-BE85-D1C2E6151C59}" destId="{63D2E492-C65B-A34C-B0F5-77824BFF49FB}" srcOrd="0" destOrd="0" presId="urn:microsoft.com/office/officeart/2008/layout/LinedList"/>
    <dgm:cxn modelId="{55AAB6CA-829A-4830-B40B-8CE845EA0E2F}" srcId="{EE28AC51-DCED-4C68-871A-C20F105E684C}" destId="{5AAC4453-89B1-4F46-BB9C-AC020072779D}" srcOrd="1" destOrd="0" parTransId="{48AD3898-34A9-4B6A-9CCD-8C85B94BEFB2}" sibTransId="{3FB046F1-A53A-48DA-889D-7378DD141AA8}"/>
    <dgm:cxn modelId="{CD043AF4-6877-4638-8DC4-84FEE26414E7}" srcId="{EE28AC51-DCED-4C68-871A-C20F105E684C}" destId="{109CCBF4-85DD-4D93-BE85-D1C2E6151C59}" srcOrd="0" destOrd="0" parTransId="{0CFFAE4F-CCF6-402A-8A06-8ED7447A5AEE}" sibTransId="{DB938C2F-FB47-4672-9688-B25B83436306}"/>
    <dgm:cxn modelId="{F3875DF9-BB46-4722-B844-DB1AD0B0233B}" srcId="{EE28AC51-DCED-4C68-871A-C20F105E684C}" destId="{31833089-6684-4C6D-81B3-437C8F148B9E}" srcOrd="3" destOrd="0" parTransId="{5E9B55D4-46B9-4D62-B102-75193CD752AE}" sibTransId="{D2B19AE6-A3BC-46BC-826A-69B9C9EE436C}"/>
    <dgm:cxn modelId="{17C626FF-E596-4DBA-9B4B-2AEA56550907}" srcId="{EE28AC51-DCED-4C68-871A-C20F105E684C}" destId="{93CC2870-B4AC-49C0-BF9B-9D1C8FF17C6C}" srcOrd="2" destOrd="0" parTransId="{472ACBE2-497C-4585-BDB9-747A88345E66}" sibTransId="{1ED4BBE6-80FB-4CFA-AB49-93988B5887F4}"/>
    <dgm:cxn modelId="{E9426A13-EDBD-8944-B942-FEB5E469937E}" type="presParOf" srcId="{73CA4302-DCA4-1246-B9EC-DA48A4908F59}" destId="{B05E8FEA-261B-2D4C-8FB6-3DC23F7DDAB8}" srcOrd="0" destOrd="0" presId="urn:microsoft.com/office/officeart/2008/layout/LinedList"/>
    <dgm:cxn modelId="{CF5695BC-79F0-824E-A77F-DE9F441316D0}" type="presParOf" srcId="{73CA4302-DCA4-1246-B9EC-DA48A4908F59}" destId="{6CB9C8EF-8366-6543-A584-73C5745B2A57}" srcOrd="1" destOrd="0" presId="urn:microsoft.com/office/officeart/2008/layout/LinedList"/>
    <dgm:cxn modelId="{EAFBF648-EB3A-5E4A-AE5D-F3C2C61446A1}" type="presParOf" srcId="{6CB9C8EF-8366-6543-A584-73C5745B2A57}" destId="{819C09DF-A968-1E4F-9258-361432FC3724}" srcOrd="0" destOrd="0" presId="urn:microsoft.com/office/officeart/2008/layout/LinedList"/>
    <dgm:cxn modelId="{D998B28C-26BA-D241-AE4F-C3DFBB572CB2}" type="presParOf" srcId="{6CB9C8EF-8366-6543-A584-73C5745B2A57}" destId="{8B9B09FF-F438-9743-A322-D34982C010DB}" srcOrd="1" destOrd="0" presId="urn:microsoft.com/office/officeart/2008/layout/LinedList"/>
    <dgm:cxn modelId="{4D1CCEBB-EC48-8242-8829-3CB690DC9B71}" type="presParOf" srcId="{8B9B09FF-F438-9743-A322-D34982C010DB}" destId="{223F98B3-3979-0D4F-819F-35D3BDBBE42A}" srcOrd="0" destOrd="0" presId="urn:microsoft.com/office/officeart/2008/layout/LinedList"/>
    <dgm:cxn modelId="{30D6E0B5-68EE-9F46-A14F-03F530D4BF0E}" type="presParOf" srcId="{8B9B09FF-F438-9743-A322-D34982C010DB}" destId="{0CD2BDD4-A182-574C-89D8-84F1483C4670}" srcOrd="1" destOrd="0" presId="urn:microsoft.com/office/officeart/2008/layout/LinedList"/>
    <dgm:cxn modelId="{B90E18F9-AF1F-E549-8859-251AD912D11B}" type="presParOf" srcId="{0CD2BDD4-A182-574C-89D8-84F1483C4670}" destId="{FF0823E8-3A17-9D48-8943-D3D0C394F24E}" srcOrd="0" destOrd="0" presId="urn:microsoft.com/office/officeart/2008/layout/LinedList"/>
    <dgm:cxn modelId="{8D8D342D-B757-AA46-8BD0-441E12798D6E}" type="presParOf" srcId="{0CD2BDD4-A182-574C-89D8-84F1483C4670}" destId="{63D2E492-C65B-A34C-B0F5-77824BFF49FB}" srcOrd="1" destOrd="0" presId="urn:microsoft.com/office/officeart/2008/layout/LinedList"/>
    <dgm:cxn modelId="{E4A46752-0F55-6F41-ACFA-06EA196EAF43}" type="presParOf" srcId="{0CD2BDD4-A182-574C-89D8-84F1483C4670}" destId="{CA942032-DD8A-9043-9399-9EA41C78FC23}" srcOrd="2" destOrd="0" presId="urn:microsoft.com/office/officeart/2008/layout/LinedList"/>
    <dgm:cxn modelId="{94981D9B-6364-7A4F-82A2-B1F287858EC0}" type="presParOf" srcId="{8B9B09FF-F438-9743-A322-D34982C010DB}" destId="{7D339A42-9421-AF48-97BE-717E65E3F47F}" srcOrd="2" destOrd="0" presId="urn:microsoft.com/office/officeart/2008/layout/LinedList"/>
    <dgm:cxn modelId="{C3B3DDCF-EACC-CD47-9182-D30FBEFFE4BC}" type="presParOf" srcId="{8B9B09FF-F438-9743-A322-D34982C010DB}" destId="{37E372E3-ACBE-1141-8D02-168D5F84AE47}" srcOrd="3" destOrd="0" presId="urn:microsoft.com/office/officeart/2008/layout/LinedList"/>
    <dgm:cxn modelId="{9878F801-AA8A-7346-909B-E8656DD0BB7F}" type="presParOf" srcId="{8B9B09FF-F438-9743-A322-D34982C010DB}" destId="{8A583AC5-686F-794D-B3F3-C2DDE61BB354}" srcOrd="4" destOrd="0" presId="urn:microsoft.com/office/officeart/2008/layout/LinedList"/>
    <dgm:cxn modelId="{9F1AF454-F319-A44D-803F-D355D0DFC08E}" type="presParOf" srcId="{8A583AC5-686F-794D-B3F3-C2DDE61BB354}" destId="{0BB4A1ED-5B3B-734C-8A9C-E6E580D644F7}" srcOrd="0" destOrd="0" presId="urn:microsoft.com/office/officeart/2008/layout/LinedList"/>
    <dgm:cxn modelId="{395B2F31-FA5D-AE49-855F-8CCCC82F5092}" type="presParOf" srcId="{8A583AC5-686F-794D-B3F3-C2DDE61BB354}" destId="{3F019F3F-FC85-4A45-B293-7ECD72D2B03D}" srcOrd="1" destOrd="0" presId="urn:microsoft.com/office/officeart/2008/layout/LinedList"/>
    <dgm:cxn modelId="{FEFBFA6C-FFF5-C64A-B861-CEA901E3E1B3}" type="presParOf" srcId="{8A583AC5-686F-794D-B3F3-C2DDE61BB354}" destId="{F5814C95-0FB5-E949-8865-6B756FF0FDC0}" srcOrd="2" destOrd="0" presId="urn:microsoft.com/office/officeart/2008/layout/LinedList"/>
    <dgm:cxn modelId="{50B86876-13FE-0F44-9FD7-17909567DCF3}" type="presParOf" srcId="{8B9B09FF-F438-9743-A322-D34982C010DB}" destId="{F1DE7648-AD99-FA41-A786-5BA0EBE19C96}" srcOrd="5" destOrd="0" presId="urn:microsoft.com/office/officeart/2008/layout/LinedList"/>
    <dgm:cxn modelId="{44BB1DC4-B81C-BE49-B177-93C0C03CB727}" type="presParOf" srcId="{8B9B09FF-F438-9743-A322-D34982C010DB}" destId="{3D9F30E1-F92B-734C-A19F-3E4C0554C933}" srcOrd="6" destOrd="0" presId="urn:microsoft.com/office/officeart/2008/layout/LinedList"/>
    <dgm:cxn modelId="{CD4560CA-3628-8144-BE4D-FB163C8D0851}" type="presParOf" srcId="{8B9B09FF-F438-9743-A322-D34982C010DB}" destId="{85EC5C7E-E280-4741-8632-343515F9DBFE}" srcOrd="7" destOrd="0" presId="urn:microsoft.com/office/officeart/2008/layout/LinedList"/>
    <dgm:cxn modelId="{AA0F4ED8-0AB1-A740-A111-EF85738DDB22}" type="presParOf" srcId="{85EC5C7E-E280-4741-8632-343515F9DBFE}" destId="{C969EF73-C699-E948-AF92-10A9ECD791D1}" srcOrd="0" destOrd="0" presId="urn:microsoft.com/office/officeart/2008/layout/LinedList"/>
    <dgm:cxn modelId="{EB93968E-34FD-8D4A-8997-3DB407A350B9}" type="presParOf" srcId="{85EC5C7E-E280-4741-8632-343515F9DBFE}" destId="{3EEDA518-1AFB-654C-A83B-2AE516E66EF6}" srcOrd="1" destOrd="0" presId="urn:microsoft.com/office/officeart/2008/layout/LinedList"/>
    <dgm:cxn modelId="{1B3BBB12-EBB0-5C42-B013-E4E54B2EFD4E}" type="presParOf" srcId="{85EC5C7E-E280-4741-8632-343515F9DBFE}" destId="{DDC0A9BE-541D-2E47-B8E2-C8598D2B5CCB}" srcOrd="2" destOrd="0" presId="urn:microsoft.com/office/officeart/2008/layout/LinedList"/>
    <dgm:cxn modelId="{7E4B88A0-C838-9843-B5A4-5D33066DA268}" type="presParOf" srcId="{8B9B09FF-F438-9743-A322-D34982C010DB}" destId="{EA5C5E96-8C5D-DD4C-B44C-27E6EEAF8F04}" srcOrd="8" destOrd="0" presId="urn:microsoft.com/office/officeart/2008/layout/LinedList"/>
    <dgm:cxn modelId="{C36956C8-A292-E34B-A9B7-D83F8CB205A0}" type="presParOf" srcId="{8B9B09FF-F438-9743-A322-D34982C010DB}" destId="{819B1A93-5C48-994A-834C-AACC26595318}" srcOrd="9" destOrd="0" presId="urn:microsoft.com/office/officeart/2008/layout/LinedList"/>
    <dgm:cxn modelId="{B6C448BE-5F7F-CE4D-976D-7A6B9F30BF73}" type="presParOf" srcId="{8B9B09FF-F438-9743-A322-D34982C010DB}" destId="{D7D80E95-C573-D749-8C67-E3231DA90026}" srcOrd="10" destOrd="0" presId="urn:microsoft.com/office/officeart/2008/layout/LinedList"/>
    <dgm:cxn modelId="{103957FC-CD2F-6541-A4AD-B0EAE2F1FC1D}" type="presParOf" srcId="{D7D80E95-C573-D749-8C67-E3231DA90026}" destId="{0083EA24-2283-9D49-8D93-A16511F7B855}" srcOrd="0" destOrd="0" presId="urn:microsoft.com/office/officeart/2008/layout/LinedList"/>
    <dgm:cxn modelId="{63F36F9A-34F3-F243-B9BF-5F42DA9957E9}" type="presParOf" srcId="{D7D80E95-C573-D749-8C67-E3231DA90026}" destId="{31007023-6A2B-1848-8978-77E1002D8A17}" srcOrd="1" destOrd="0" presId="urn:microsoft.com/office/officeart/2008/layout/LinedList"/>
    <dgm:cxn modelId="{B8A26178-CFC9-F642-ABB7-D57014A648DF}" type="presParOf" srcId="{D7D80E95-C573-D749-8C67-E3231DA90026}" destId="{FA709E79-9C6A-224C-9D08-D7D2FCF8F105}" srcOrd="2" destOrd="0" presId="urn:microsoft.com/office/officeart/2008/layout/LinedList"/>
    <dgm:cxn modelId="{8F036E8A-5472-634E-99EA-45F774A9BAE9}" type="presParOf" srcId="{8B9B09FF-F438-9743-A322-D34982C010DB}" destId="{AAA8EED0-2486-5C46-A182-7716D9E8B0DC}" srcOrd="11" destOrd="0" presId="urn:microsoft.com/office/officeart/2008/layout/LinedList"/>
    <dgm:cxn modelId="{B0486073-69E5-7143-B9B2-98DA8AA92B57}" type="presParOf" srcId="{8B9B09FF-F438-9743-A322-D34982C010DB}" destId="{0F8C56CA-89F2-A741-A0A1-1A00734DE2FB}" srcOrd="12" destOrd="0" presId="urn:microsoft.com/office/officeart/2008/layout/LinedList"/>
    <dgm:cxn modelId="{BB909B2B-8944-E648-BFF3-44D0703F87FF}" type="presParOf" srcId="{8B9B09FF-F438-9743-A322-D34982C010DB}" destId="{24F7A411-EE54-024F-B20F-BE936BE065B8}" srcOrd="13" destOrd="0" presId="urn:microsoft.com/office/officeart/2008/layout/LinedList"/>
    <dgm:cxn modelId="{5525D690-7CB6-304C-80F8-E3B39E9CDD1B}" type="presParOf" srcId="{24F7A411-EE54-024F-B20F-BE936BE065B8}" destId="{40C83864-B555-6142-948F-96E784DA5609}" srcOrd="0" destOrd="0" presId="urn:microsoft.com/office/officeart/2008/layout/LinedList"/>
    <dgm:cxn modelId="{1693001C-0902-D148-A186-655788F168A4}" type="presParOf" srcId="{24F7A411-EE54-024F-B20F-BE936BE065B8}" destId="{5839CDC5-F1A2-B74F-A25B-1AC5DA5A063D}" srcOrd="1" destOrd="0" presId="urn:microsoft.com/office/officeart/2008/layout/LinedList"/>
    <dgm:cxn modelId="{D40226FA-6966-5244-BEE0-765FC77848FE}" type="presParOf" srcId="{24F7A411-EE54-024F-B20F-BE936BE065B8}" destId="{6EB815C9-7802-E64B-8762-B57DC0DCF078}" srcOrd="2" destOrd="0" presId="urn:microsoft.com/office/officeart/2008/layout/LinedList"/>
    <dgm:cxn modelId="{78EF828E-B07D-8641-AD89-CA353A6AE571}" type="presParOf" srcId="{8B9B09FF-F438-9743-A322-D34982C010DB}" destId="{2D0CAB47-5BD6-884F-B261-B10A04F2EC8A}" srcOrd="14" destOrd="0" presId="urn:microsoft.com/office/officeart/2008/layout/LinedList"/>
    <dgm:cxn modelId="{214FBFF6-35D2-DF4E-9937-930665F2F1AA}" type="presParOf" srcId="{8B9B09FF-F438-9743-A322-D34982C010DB}" destId="{530A0786-B5A7-CC4A-8546-8747D168E807}"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E8FEA-261B-2D4C-8FB6-3DC23F7DDAB8}">
      <dsp:nvSpPr>
        <dsp:cNvPr id="0" name=""/>
        <dsp:cNvSpPr/>
      </dsp:nvSpPr>
      <dsp:spPr>
        <a:xfrm>
          <a:off x="0" y="0"/>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C09DF-A968-1E4F-9258-361432FC3724}">
      <dsp:nvSpPr>
        <dsp:cNvPr id="0" name=""/>
        <dsp:cNvSpPr/>
      </dsp:nvSpPr>
      <dsp:spPr>
        <a:xfrm>
          <a:off x="0" y="0"/>
          <a:ext cx="1234681" cy="584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it-IT" sz="1500" kern="1200"/>
            <a:t>Lo stack architetturale utilizzato è composto da:</a:t>
          </a:r>
          <a:endParaRPr lang="en-US" sz="1500" kern="1200"/>
        </a:p>
      </dsp:txBody>
      <dsp:txXfrm>
        <a:off x="0" y="0"/>
        <a:ext cx="1234681" cy="5843468"/>
      </dsp:txXfrm>
    </dsp:sp>
    <dsp:sp modelId="{63D2E492-C65B-A34C-B0F5-77824BFF49FB}">
      <dsp:nvSpPr>
        <dsp:cNvPr id="0" name=""/>
        <dsp:cNvSpPr/>
      </dsp:nvSpPr>
      <dsp:spPr>
        <a:xfrm>
          <a:off x="1327282" y="55067"/>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a:t>Apache NIFI: per il pre-processamento e l’ingestion dei dati</a:t>
          </a:r>
          <a:endParaRPr lang="en-US" sz="1600" kern="1200"/>
        </a:p>
      </dsp:txBody>
      <dsp:txXfrm>
        <a:off x="1327282" y="55067"/>
        <a:ext cx="4846126" cy="1101356"/>
      </dsp:txXfrm>
    </dsp:sp>
    <dsp:sp modelId="{7D339A42-9421-AF48-97BE-717E65E3F47F}">
      <dsp:nvSpPr>
        <dsp:cNvPr id="0" name=""/>
        <dsp:cNvSpPr/>
      </dsp:nvSpPr>
      <dsp:spPr>
        <a:xfrm>
          <a:off x="1234681" y="1156424"/>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19F3F-FC85-4A45-B293-7ECD72D2B03D}">
      <dsp:nvSpPr>
        <dsp:cNvPr id="0" name=""/>
        <dsp:cNvSpPr/>
      </dsp:nvSpPr>
      <dsp:spPr>
        <a:xfrm>
          <a:off x="1327282" y="1211492"/>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Apache HDFS: come file system distribuito, utilizzato come </a:t>
          </a:r>
          <a:r>
            <a:rPr lang="it-IT" sz="1600" kern="1200" dirty="0" err="1"/>
            <a:t>datalake</a:t>
          </a:r>
          <a:r>
            <a:rPr lang="it-IT" sz="1600" kern="1200" dirty="0"/>
            <a:t>, per mantenere sia il nostro dataset sia i risultati dello stage di elaborazione</a:t>
          </a:r>
          <a:endParaRPr lang="en-US" sz="1600" kern="1200" dirty="0"/>
        </a:p>
      </dsp:txBody>
      <dsp:txXfrm>
        <a:off x="1327282" y="1211492"/>
        <a:ext cx="4846126" cy="1101356"/>
      </dsp:txXfrm>
    </dsp:sp>
    <dsp:sp modelId="{F1DE7648-AD99-FA41-A786-5BA0EBE19C96}">
      <dsp:nvSpPr>
        <dsp:cNvPr id="0" name=""/>
        <dsp:cNvSpPr/>
      </dsp:nvSpPr>
      <dsp:spPr>
        <a:xfrm>
          <a:off x="1234681" y="2312849"/>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EDA518-1AFB-654C-A83B-2AE516E66EF6}">
      <dsp:nvSpPr>
        <dsp:cNvPr id="0" name=""/>
        <dsp:cNvSpPr/>
      </dsp:nvSpPr>
      <dsp:spPr>
        <a:xfrm>
          <a:off x="1327282" y="2367917"/>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Apache Spark: come sistema per l'elaborazione del dataset, in particolare utilizzando come framework client la libreria </a:t>
          </a:r>
          <a:r>
            <a:rPr lang="it-IT" sz="1600" kern="1200" dirty="0" err="1"/>
            <a:t>pyspark</a:t>
          </a:r>
          <a:r>
            <a:rPr lang="it-IT" sz="1600" kern="1200" dirty="0"/>
            <a:t> di </a:t>
          </a:r>
          <a:r>
            <a:rPr lang="it-IT" sz="1600" kern="1200" dirty="0" err="1"/>
            <a:t>python</a:t>
          </a:r>
          <a:r>
            <a:rPr lang="it-IT" sz="1600" kern="1200" dirty="0"/>
            <a:t> </a:t>
          </a:r>
          <a:endParaRPr lang="en-US" sz="1600" kern="1200" dirty="0"/>
        </a:p>
      </dsp:txBody>
      <dsp:txXfrm>
        <a:off x="1327282" y="2367917"/>
        <a:ext cx="4846126" cy="1101356"/>
      </dsp:txXfrm>
    </dsp:sp>
    <dsp:sp modelId="{EA5C5E96-8C5D-DD4C-B44C-27E6EEAF8F04}">
      <dsp:nvSpPr>
        <dsp:cNvPr id="0" name=""/>
        <dsp:cNvSpPr/>
      </dsp:nvSpPr>
      <dsp:spPr>
        <a:xfrm>
          <a:off x="1234681" y="3469274"/>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007023-6A2B-1848-8978-77E1002D8A17}">
      <dsp:nvSpPr>
        <dsp:cNvPr id="0" name=""/>
        <dsp:cNvSpPr/>
      </dsp:nvSpPr>
      <dsp:spPr>
        <a:xfrm>
          <a:off x="1327282" y="3524342"/>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err="1"/>
            <a:t>MongoDB</a:t>
          </a:r>
          <a:r>
            <a:rPr lang="it-IT" sz="1600" kern="1200" dirty="0"/>
            <a:t>: come database </a:t>
          </a:r>
          <a:r>
            <a:rPr lang="it-IT" sz="1600" kern="1200" dirty="0" err="1"/>
            <a:t>NoSQL</a:t>
          </a:r>
          <a:r>
            <a:rPr lang="it-IT" sz="1600" kern="1200" dirty="0"/>
            <a:t> a documenti, dove caricare il risultato delle query</a:t>
          </a:r>
          <a:endParaRPr lang="en-US" sz="1600" kern="1200" dirty="0"/>
        </a:p>
      </dsp:txBody>
      <dsp:txXfrm>
        <a:off x="1327282" y="3524342"/>
        <a:ext cx="4846126" cy="1101356"/>
      </dsp:txXfrm>
    </dsp:sp>
    <dsp:sp modelId="{AAA8EED0-2486-5C46-A182-7716D9E8B0DC}">
      <dsp:nvSpPr>
        <dsp:cNvPr id="0" name=""/>
        <dsp:cNvSpPr/>
      </dsp:nvSpPr>
      <dsp:spPr>
        <a:xfrm>
          <a:off x="1234681" y="4625699"/>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9CDC5-F1A2-B74F-A25B-1AC5DA5A063D}">
      <dsp:nvSpPr>
        <dsp:cNvPr id="0" name=""/>
        <dsp:cNvSpPr/>
      </dsp:nvSpPr>
      <dsp:spPr>
        <a:xfrm>
          <a:off x="1327282" y="4680767"/>
          <a:ext cx="4846126" cy="110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a:t>Grafana: come framework per la visualizzazione delle query in formato grafico</a:t>
          </a:r>
          <a:endParaRPr lang="en-US" sz="1600" kern="1200"/>
        </a:p>
      </dsp:txBody>
      <dsp:txXfrm>
        <a:off x="1327282" y="4680767"/>
        <a:ext cx="4846126" cy="1101356"/>
      </dsp:txXfrm>
    </dsp:sp>
    <dsp:sp modelId="{2D0CAB47-5BD6-884F-B261-B10A04F2EC8A}">
      <dsp:nvSpPr>
        <dsp:cNvPr id="0" name=""/>
        <dsp:cNvSpPr/>
      </dsp:nvSpPr>
      <dsp:spPr>
        <a:xfrm>
          <a:off x="1234681" y="5782123"/>
          <a:ext cx="493872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9466A-6D6B-3842-9189-FD7334BA2BB9}" type="datetimeFigureOut">
              <a:rPr lang="it-IT" smtClean="0"/>
              <a:t>13/06/23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129C1-3B39-2041-B013-FD57365FC5A0}" type="slidenum">
              <a:rPr lang="it-IT" smtClean="0"/>
              <a:t>‹N›</a:t>
            </a:fld>
            <a:endParaRPr lang="it-IT"/>
          </a:p>
        </p:txBody>
      </p:sp>
    </p:spTree>
    <p:extLst>
      <p:ext uri="{BB962C8B-B14F-4D97-AF65-F5344CB8AC3E}">
        <p14:creationId xmlns:p14="http://schemas.microsoft.com/office/powerpoint/2010/main" val="368079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6F129C1-3B39-2041-B013-FD57365FC5A0}" type="slidenum">
              <a:rPr lang="it-IT" smtClean="0"/>
              <a:t>3</a:t>
            </a:fld>
            <a:endParaRPr lang="it-IT"/>
          </a:p>
        </p:txBody>
      </p:sp>
    </p:spTree>
    <p:extLst>
      <p:ext uri="{BB962C8B-B14F-4D97-AF65-F5344CB8AC3E}">
        <p14:creationId xmlns:p14="http://schemas.microsoft.com/office/powerpoint/2010/main" val="210517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6/13/23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75992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09806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51273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3106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5470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2078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49760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7947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98961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34251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6/13/23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15141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6/13/23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6336204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e.uniroma2.it/courses/sabd2223/project/out500_combined+header.csv"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7" name="Rectangle 5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9"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0" name="Freeform: Shape 59">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Freeform: Shape 60">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olo 1">
            <a:extLst>
              <a:ext uri="{FF2B5EF4-FFF2-40B4-BE49-F238E27FC236}">
                <a16:creationId xmlns:a16="http://schemas.microsoft.com/office/drawing/2014/main" id="{05424876-E6DA-F5EF-4DBA-862EF1CE8CDA}"/>
              </a:ext>
            </a:extLst>
          </p:cNvPr>
          <p:cNvSpPr>
            <a:spLocks noGrp="1"/>
          </p:cNvSpPr>
          <p:nvPr>
            <p:ph type="ctrTitle"/>
          </p:nvPr>
        </p:nvSpPr>
        <p:spPr>
          <a:xfrm>
            <a:off x="1005653" y="744909"/>
            <a:ext cx="4798447" cy="3155419"/>
          </a:xfrm>
        </p:spPr>
        <p:txBody>
          <a:bodyPr anchor="b">
            <a:normAutofit/>
          </a:bodyPr>
          <a:lstStyle/>
          <a:p>
            <a:pPr algn="l">
              <a:lnSpc>
                <a:spcPct val="90000"/>
              </a:lnSpc>
            </a:pPr>
            <a:r>
              <a:rPr lang="it-IT" sz="5400"/>
              <a:t>Progetto:</a:t>
            </a:r>
            <a:br>
              <a:rPr lang="it-IT" sz="5400"/>
            </a:br>
            <a:r>
              <a:rPr lang="it-IT" sz="5400"/>
              <a:t>Sistemi e architetture per Big Data</a:t>
            </a:r>
          </a:p>
        </p:txBody>
      </p:sp>
      <p:sp>
        <p:nvSpPr>
          <p:cNvPr id="3" name="Sottotitolo 2">
            <a:extLst>
              <a:ext uri="{FF2B5EF4-FFF2-40B4-BE49-F238E27FC236}">
                <a16:creationId xmlns:a16="http://schemas.microsoft.com/office/drawing/2014/main" id="{E42329F0-4302-8C10-4E79-F4B50E6D57D0}"/>
              </a:ext>
            </a:extLst>
          </p:cNvPr>
          <p:cNvSpPr>
            <a:spLocks noGrp="1"/>
          </p:cNvSpPr>
          <p:nvPr>
            <p:ph type="subTitle" idx="1"/>
          </p:nvPr>
        </p:nvSpPr>
        <p:spPr>
          <a:xfrm>
            <a:off x="1012785" y="4074784"/>
            <a:ext cx="4798446" cy="2054306"/>
          </a:xfrm>
        </p:spPr>
        <p:txBody>
          <a:bodyPr anchor="t">
            <a:normAutofit/>
          </a:bodyPr>
          <a:lstStyle/>
          <a:p>
            <a:pPr algn="l"/>
            <a:r>
              <a:rPr lang="it-IT" sz="2200"/>
              <a:t>Matteo Federico 0321569</a:t>
            </a:r>
          </a:p>
          <a:p>
            <a:pPr algn="l"/>
            <a:r>
              <a:rPr lang="it-IT" sz="2200"/>
              <a:t>Elisa Verza 0311317 </a:t>
            </a:r>
          </a:p>
          <a:p>
            <a:pPr algn="l"/>
            <a:endParaRPr lang="it-IT" sz="2200"/>
          </a:p>
        </p:txBody>
      </p:sp>
      <p:pic>
        <p:nvPicPr>
          <p:cNvPr id="4" name="Picture 3" descr="Immagine che contiene schermata, arte, luce&#10;&#10;Descrizione generata automaticamente">
            <a:extLst>
              <a:ext uri="{FF2B5EF4-FFF2-40B4-BE49-F238E27FC236}">
                <a16:creationId xmlns:a16="http://schemas.microsoft.com/office/drawing/2014/main" id="{48CE50D0-7133-8720-0DA9-D0263137BA9F}"/>
              </a:ext>
            </a:extLst>
          </p:cNvPr>
          <p:cNvPicPr>
            <a:picLocks noChangeAspect="1"/>
          </p:cNvPicPr>
          <p:nvPr/>
        </p:nvPicPr>
        <p:blipFill rotWithShape="1">
          <a:blip r:embed="rId2"/>
          <a:srcRect l="22400" r="23397"/>
          <a:stretch/>
        </p:blipFill>
        <p:spPr>
          <a:xfrm>
            <a:off x="5996628" y="10"/>
            <a:ext cx="6195372" cy="6857990"/>
          </a:xfrm>
          <a:prstGeom prst="rect">
            <a:avLst/>
          </a:prstGeom>
        </p:spPr>
      </p:pic>
      <p:grpSp>
        <p:nvGrpSpPr>
          <p:cNvPr id="69"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70" name="Straight Connector 69">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73"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4"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6" name="Freeform: Shape 75">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5" name="Freeform: Shape 74">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7596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279EFC-5B0C-AF87-8323-1DE3ABD978A7}"/>
              </a:ext>
            </a:extLst>
          </p:cNvPr>
          <p:cNvSpPr>
            <a:spLocks noGrp="1"/>
          </p:cNvSpPr>
          <p:nvPr>
            <p:ph type="title"/>
          </p:nvPr>
        </p:nvSpPr>
        <p:spPr>
          <a:xfrm>
            <a:off x="2375946" y="94898"/>
            <a:ext cx="10246090" cy="1471193"/>
          </a:xfrm>
        </p:spPr>
        <p:txBody>
          <a:bodyPr>
            <a:normAutofit/>
          </a:bodyPr>
          <a:lstStyle/>
          <a:p>
            <a:r>
              <a:rPr lang="it-IT" dirty="0"/>
              <a:t>Query 3</a:t>
            </a:r>
          </a:p>
        </p:txBody>
      </p:sp>
      <p:pic>
        <p:nvPicPr>
          <p:cNvPr id="7" name="Graphic 6" descr="Help">
            <a:extLst>
              <a:ext uri="{FF2B5EF4-FFF2-40B4-BE49-F238E27FC236}">
                <a16:creationId xmlns:a16="http://schemas.microsoft.com/office/drawing/2014/main" id="{408D11E5-AD52-9D93-889E-590ABE327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222" y="2201483"/>
            <a:ext cx="3808151" cy="3808151"/>
          </a:xfrm>
          <a:prstGeom prst="rect">
            <a:avLst/>
          </a:prstGeom>
        </p:spPr>
      </p:pic>
      <p:sp>
        <p:nvSpPr>
          <p:cNvPr id="3" name="Segnaposto contenuto 2">
            <a:extLst>
              <a:ext uri="{FF2B5EF4-FFF2-40B4-BE49-F238E27FC236}">
                <a16:creationId xmlns:a16="http://schemas.microsoft.com/office/drawing/2014/main" id="{E449C53B-122E-AC46-3BC5-E3E526089FD5}"/>
              </a:ext>
            </a:extLst>
          </p:cNvPr>
          <p:cNvSpPr>
            <a:spLocks noGrp="1"/>
          </p:cNvSpPr>
          <p:nvPr>
            <p:ph idx="1"/>
          </p:nvPr>
        </p:nvSpPr>
        <p:spPr>
          <a:xfrm>
            <a:off x="4591316" y="1524925"/>
            <a:ext cx="6880260" cy="3808150"/>
          </a:xfrm>
        </p:spPr>
        <p:txBody>
          <a:bodyPr>
            <a:normAutofit/>
          </a:bodyPr>
          <a:lstStyle/>
          <a:p>
            <a:pPr marL="0" indent="0">
              <a:buNone/>
            </a:pPr>
            <a:r>
              <a:rPr lang="it-IT" dirty="0"/>
              <a:t>La Terza Query </a:t>
            </a:r>
          </a:p>
          <a:p>
            <a:pPr marL="0" indent="0">
              <a:buNone/>
            </a:pPr>
            <a:r>
              <a:rPr lang="it-IT" dirty="0"/>
              <a:t> </a:t>
            </a:r>
          </a:p>
        </p:txBody>
      </p:sp>
    </p:spTree>
    <p:extLst>
      <p:ext uri="{BB962C8B-B14F-4D97-AF65-F5344CB8AC3E}">
        <p14:creationId xmlns:p14="http://schemas.microsoft.com/office/powerpoint/2010/main" val="75634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F4F46-81BF-2C12-F2DF-727CD87AF6D4}"/>
              </a:ext>
            </a:extLst>
          </p:cNvPr>
          <p:cNvSpPr>
            <a:spLocks noGrp="1"/>
          </p:cNvSpPr>
          <p:nvPr>
            <p:ph type="title"/>
          </p:nvPr>
        </p:nvSpPr>
        <p:spPr>
          <a:xfrm>
            <a:off x="2198687" y="10749"/>
            <a:ext cx="3988369" cy="1281022"/>
          </a:xfrm>
        </p:spPr>
        <p:txBody>
          <a:bodyPr>
            <a:normAutofit/>
          </a:bodyPr>
          <a:lstStyle/>
          <a:p>
            <a:r>
              <a:rPr lang="it-IT" dirty="0"/>
              <a:t>Query 1</a:t>
            </a:r>
          </a:p>
        </p:txBody>
      </p:sp>
      <p:sp>
        <p:nvSpPr>
          <p:cNvPr id="3" name="Segnaposto contenuto 2">
            <a:extLst>
              <a:ext uri="{FF2B5EF4-FFF2-40B4-BE49-F238E27FC236}">
                <a16:creationId xmlns:a16="http://schemas.microsoft.com/office/drawing/2014/main" id="{8C3A04C1-05E0-D56F-7F44-359984C8BCB2}"/>
              </a:ext>
            </a:extLst>
          </p:cNvPr>
          <p:cNvSpPr>
            <a:spLocks noGrp="1"/>
          </p:cNvSpPr>
          <p:nvPr>
            <p:ph idx="1"/>
          </p:nvPr>
        </p:nvSpPr>
        <p:spPr>
          <a:xfrm>
            <a:off x="1583029" y="1372753"/>
            <a:ext cx="4217089" cy="4805884"/>
          </a:xfrm>
        </p:spPr>
        <p:txBody>
          <a:bodyPr>
            <a:noAutofit/>
          </a:bodyPr>
          <a:lstStyle/>
          <a:p>
            <a:pPr marL="0" indent="0">
              <a:buNone/>
            </a:pPr>
            <a:r>
              <a:rPr lang="it-IT" sz="2400" dirty="0"/>
              <a:t>La query è stata risolta applicando una strategia di «divide et impera» ovvero abbiamo pensato che dovevano essere effettuate delle azioni preliminari comune a tutte e 4 le richieste e poi in fasi separate stabilire i tre valori richiesti per poi unirli insieme con un operazione di join! </a:t>
            </a:r>
          </a:p>
        </p:txBody>
      </p:sp>
      <p:pic>
        <p:nvPicPr>
          <p:cNvPr id="5" name="Immagine 4" descr="Immagine che contiene diagramma, design, linea, Parallelo&#10;&#10;Descrizione generata automaticamente">
            <a:extLst>
              <a:ext uri="{FF2B5EF4-FFF2-40B4-BE49-F238E27FC236}">
                <a16:creationId xmlns:a16="http://schemas.microsoft.com/office/drawing/2014/main" id="{EA8FD1A9-7F12-83EE-9669-36815105383B}"/>
              </a:ext>
            </a:extLst>
          </p:cNvPr>
          <p:cNvPicPr>
            <a:picLocks noChangeAspect="1"/>
          </p:cNvPicPr>
          <p:nvPr/>
        </p:nvPicPr>
        <p:blipFill>
          <a:blip r:embed="rId2"/>
          <a:stretch>
            <a:fillRect/>
          </a:stretch>
        </p:blipFill>
        <p:spPr>
          <a:xfrm>
            <a:off x="5819157" y="488001"/>
            <a:ext cx="6282265" cy="5716862"/>
          </a:xfrm>
          <a:prstGeom prst="rect">
            <a:avLst/>
          </a:prstGeom>
        </p:spPr>
      </p:pic>
    </p:spTree>
    <p:extLst>
      <p:ext uri="{BB962C8B-B14F-4D97-AF65-F5344CB8AC3E}">
        <p14:creationId xmlns:p14="http://schemas.microsoft.com/office/powerpoint/2010/main" val="266851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E89D5D-5713-BB76-D525-0AEAA4D36F8D}"/>
              </a:ext>
            </a:extLst>
          </p:cNvPr>
          <p:cNvSpPr>
            <a:spLocks noGrp="1"/>
          </p:cNvSpPr>
          <p:nvPr>
            <p:ph type="title"/>
          </p:nvPr>
        </p:nvSpPr>
        <p:spPr/>
        <p:txBody>
          <a:bodyPr/>
          <a:lstStyle/>
          <a:p>
            <a:pPr algn="ctr"/>
            <a:r>
              <a:rPr lang="it-IT"/>
              <a:t>Obbiettivo</a:t>
            </a:r>
            <a:endParaRPr lang="it-IT" dirty="0"/>
          </a:p>
        </p:txBody>
      </p:sp>
      <p:sp>
        <p:nvSpPr>
          <p:cNvPr id="3" name="Segnaposto contenuto 2">
            <a:extLst>
              <a:ext uri="{FF2B5EF4-FFF2-40B4-BE49-F238E27FC236}">
                <a16:creationId xmlns:a16="http://schemas.microsoft.com/office/drawing/2014/main" id="{373EB579-C6AE-5D19-78E0-DBFA0C66C59C}"/>
              </a:ext>
            </a:extLst>
          </p:cNvPr>
          <p:cNvSpPr>
            <a:spLocks noGrp="1"/>
          </p:cNvSpPr>
          <p:nvPr>
            <p:ph idx="1"/>
          </p:nvPr>
        </p:nvSpPr>
        <p:spPr/>
        <p:txBody>
          <a:bodyPr>
            <a:normAutofit fontScale="92500" lnSpcReduction="10000"/>
          </a:bodyPr>
          <a:lstStyle/>
          <a:p>
            <a:pPr marL="0" indent="0" algn="l">
              <a:buNone/>
            </a:pPr>
            <a:r>
              <a:rPr lang="it-IT" dirty="0"/>
              <a:t>L’obbiettivo del progetto è riuscire a rispondere a 3 query su un dataset messo a disposizione. Inoltre, da specifica, dovevamo rispettare i seguenti vincoli:</a:t>
            </a:r>
          </a:p>
          <a:p>
            <a:pPr algn="l">
              <a:buFont typeface="Arial" panose="020B0604020202020204" pitchFamily="34" charset="0"/>
              <a:buChar char="•"/>
            </a:pPr>
            <a:r>
              <a:rPr lang="it-IT" b="0" i="0" u="none" strike="noStrike" dirty="0">
                <a:solidFill>
                  <a:srgbClr val="1F2328"/>
                </a:solidFill>
                <a:effectLst/>
                <a:latin typeface="-apple-system"/>
              </a:rPr>
              <a:t>Il dataset deve essere inserito all'interno dell'HDFS</a:t>
            </a:r>
          </a:p>
          <a:p>
            <a:pPr algn="l">
              <a:buFont typeface="Arial" panose="020B0604020202020204" pitchFamily="34" charset="0"/>
              <a:buChar char="•"/>
            </a:pPr>
            <a:r>
              <a:rPr lang="it-IT" b="0" i="0" u="none" strike="noStrike" dirty="0">
                <a:solidFill>
                  <a:srgbClr val="1F2328"/>
                </a:solidFill>
                <a:effectLst/>
                <a:latin typeface="-apple-system"/>
              </a:rPr>
              <a:t>Il risultato delle query va inserito all'interno di un Database </a:t>
            </a:r>
            <a:r>
              <a:rPr lang="it-IT" b="0" i="0" u="none" strike="noStrike" dirty="0" err="1">
                <a:solidFill>
                  <a:srgbClr val="1F2328"/>
                </a:solidFill>
                <a:effectLst/>
                <a:latin typeface="-apple-system"/>
              </a:rPr>
              <a:t>NoSQL</a:t>
            </a:r>
            <a:endParaRPr lang="it-IT" b="0" i="0" u="none" strike="noStrike" dirty="0">
              <a:solidFill>
                <a:srgbClr val="1F2328"/>
              </a:solidFill>
              <a:effectLst/>
              <a:latin typeface="-apple-system"/>
            </a:endParaRPr>
          </a:p>
          <a:p>
            <a:pPr algn="l">
              <a:buFont typeface="Arial" panose="020B0604020202020204" pitchFamily="34" charset="0"/>
              <a:buChar char="•"/>
            </a:pPr>
            <a:r>
              <a:rPr lang="it-IT" b="0" i="0" u="none" strike="noStrike" dirty="0">
                <a:solidFill>
                  <a:srgbClr val="1F2328"/>
                </a:solidFill>
                <a:effectLst/>
                <a:latin typeface="-apple-system"/>
              </a:rPr>
              <a:t>Le query devono essere processate con la tecnica del Batch Processing</a:t>
            </a:r>
          </a:p>
          <a:p>
            <a:pPr algn="l">
              <a:buFont typeface="Arial" panose="020B0604020202020204" pitchFamily="34" charset="0"/>
              <a:buChar char="•"/>
            </a:pPr>
            <a:r>
              <a:rPr lang="it-IT" b="0" i="0" u="none" strike="noStrike" dirty="0">
                <a:solidFill>
                  <a:srgbClr val="1F2328"/>
                </a:solidFill>
                <a:effectLst/>
                <a:latin typeface="-apple-system"/>
              </a:rPr>
              <a:t>Bisogna processare i dati utilizzando il framework Apache Spark</a:t>
            </a:r>
          </a:p>
          <a:p>
            <a:pPr algn="l">
              <a:buFont typeface="Arial" panose="020B0604020202020204" pitchFamily="34" charset="0"/>
              <a:buChar char="•"/>
            </a:pPr>
            <a:r>
              <a:rPr lang="it-IT" b="0" i="0" u="none" strike="noStrike" dirty="0">
                <a:solidFill>
                  <a:srgbClr val="1F2328"/>
                </a:solidFill>
                <a:effectLst/>
                <a:latin typeface="-apple-system"/>
              </a:rPr>
              <a:t>Fornire una rappresentazione grafica dei risultati delle query utilizzando un framework di visualizzazione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70856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olo 1">
            <a:extLst>
              <a:ext uri="{FF2B5EF4-FFF2-40B4-BE49-F238E27FC236}">
                <a16:creationId xmlns:a16="http://schemas.microsoft.com/office/drawing/2014/main" id="{96B4A1BC-A5DA-3AAD-CF6C-527DE2A79654}"/>
              </a:ext>
            </a:extLst>
          </p:cNvPr>
          <p:cNvSpPr>
            <a:spLocks noGrp="1"/>
          </p:cNvSpPr>
          <p:nvPr>
            <p:ph type="title"/>
          </p:nvPr>
        </p:nvSpPr>
        <p:spPr>
          <a:xfrm>
            <a:off x="1198182" y="559813"/>
            <a:ext cx="3980254" cy="5577934"/>
          </a:xfrm>
        </p:spPr>
        <p:txBody>
          <a:bodyPr>
            <a:normAutofit/>
          </a:bodyPr>
          <a:lstStyle/>
          <a:p>
            <a:r>
              <a:rPr lang="it-IT" dirty="0"/>
              <a:t>Architettura</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Segnaposto contenuto 2">
            <a:extLst>
              <a:ext uri="{FF2B5EF4-FFF2-40B4-BE49-F238E27FC236}">
                <a16:creationId xmlns:a16="http://schemas.microsoft.com/office/drawing/2014/main" id="{2C3D449F-62DD-A674-4F64-A6D7F09E9770}"/>
              </a:ext>
            </a:extLst>
          </p:cNvPr>
          <p:cNvGraphicFramePr>
            <a:graphicFrameLocks noGrp="1"/>
          </p:cNvGraphicFramePr>
          <p:nvPr>
            <p:ph idx="1"/>
            <p:extLst>
              <p:ext uri="{D42A27DB-BD31-4B8C-83A1-F6EECF244321}">
                <p14:modId xmlns:p14="http://schemas.microsoft.com/office/powerpoint/2010/main" val="1392343002"/>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924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3" name="Rectangle 9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5" name="Top Left">
            <a:extLst>
              <a:ext uri="{FF2B5EF4-FFF2-40B4-BE49-F238E27FC236}">
                <a16:creationId xmlns:a16="http://schemas.microsoft.com/office/drawing/2014/main" id="{9A36C00A-A726-4F7B-8B36-95103394BB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6" name="Freeform: Shape 95">
              <a:extLst>
                <a:ext uri="{FF2B5EF4-FFF2-40B4-BE49-F238E27FC236}">
                  <a16:creationId xmlns:a16="http://schemas.microsoft.com/office/drawing/2014/main" id="{049E1D96-8DC7-46D4-B8D1-B723A5D6C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Freeform: Shape 96">
              <a:extLst>
                <a:ext uri="{FF2B5EF4-FFF2-40B4-BE49-F238E27FC236}">
                  <a16:creationId xmlns:a16="http://schemas.microsoft.com/office/drawing/2014/main" id="{C40480E3-5BF0-4007-8834-B1C42CC58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A303112F-39B9-40AF-B7AD-FC780BEAE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3DED06CF-341E-471E-95A3-64BF03A7E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7A152284-F78F-4F98-B194-51EDD6ADB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F0ECB95-F1DD-4B03-8B55-13BAD234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EB1D8D6C-3A13-49CB-821B-27BE1E938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9E7F05D2-76A1-4B72-929E-B298B1BC93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olo 1">
            <a:extLst>
              <a:ext uri="{FF2B5EF4-FFF2-40B4-BE49-F238E27FC236}">
                <a16:creationId xmlns:a16="http://schemas.microsoft.com/office/drawing/2014/main" id="{40298D81-60AF-F796-28D5-6C6F37A0D8BD}"/>
              </a:ext>
            </a:extLst>
          </p:cNvPr>
          <p:cNvSpPr>
            <a:spLocks noGrp="1"/>
          </p:cNvSpPr>
          <p:nvPr>
            <p:ph type="title"/>
          </p:nvPr>
        </p:nvSpPr>
        <p:spPr>
          <a:xfrm>
            <a:off x="2215498" y="-254339"/>
            <a:ext cx="4795282" cy="2616928"/>
          </a:xfrm>
        </p:spPr>
        <p:txBody>
          <a:bodyPr anchor="ctr">
            <a:normAutofit/>
          </a:bodyPr>
          <a:lstStyle/>
          <a:p>
            <a:r>
              <a:rPr lang="it-IT" dirty="0"/>
              <a:t>Architettura </a:t>
            </a:r>
          </a:p>
        </p:txBody>
      </p:sp>
      <p:sp>
        <p:nvSpPr>
          <p:cNvPr id="9" name="Content Placeholder 8">
            <a:extLst>
              <a:ext uri="{FF2B5EF4-FFF2-40B4-BE49-F238E27FC236}">
                <a16:creationId xmlns:a16="http://schemas.microsoft.com/office/drawing/2014/main" id="{F8DB2C79-8888-3D55-D5E6-92B1022C8C31}"/>
              </a:ext>
            </a:extLst>
          </p:cNvPr>
          <p:cNvSpPr>
            <a:spLocks noGrp="1"/>
          </p:cNvSpPr>
          <p:nvPr>
            <p:ph idx="1"/>
          </p:nvPr>
        </p:nvSpPr>
        <p:spPr>
          <a:xfrm>
            <a:off x="6173787" y="-59738"/>
            <a:ext cx="4977905" cy="2616328"/>
          </a:xfrm>
        </p:spPr>
        <p:txBody>
          <a:bodyPr anchor="ctr">
            <a:normAutofit/>
          </a:bodyPr>
          <a:lstStyle/>
          <a:p>
            <a:pPr>
              <a:lnSpc>
                <a:spcPct val="100000"/>
              </a:lnSpc>
              <a:buFont typeface="Arial" panose="020B0604020202020204" pitchFamily="34" charset="0"/>
              <a:buChar char="•"/>
            </a:pPr>
            <a:r>
              <a:rPr lang="en-US" sz="1600" dirty="0"/>
              <a:t>Il Sistema </a:t>
            </a:r>
            <a:r>
              <a:rPr lang="en-US" sz="1600" dirty="0" err="1"/>
              <a:t>è</a:t>
            </a:r>
            <a:r>
              <a:rPr lang="en-US" sz="1600" dirty="0"/>
              <a:t> </a:t>
            </a:r>
            <a:r>
              <a:rPr lang="en-US" sz="1600" dirty="0" err="1"/>
              <a:t>stato</a:t>
            </a:r>
            <a:r>
              <a:rPr lang="en-US" sz="1600" dirty="0"/>
              <a:t> </a:t>
            </a:r>
            <a:r>
              <a:rPr lang="en-US" sz="1600" dirty="0" err="1"/>
              <a:t>concepito</a:t>
            </a:r>
            <a:r>
              <a:rPr lang="en-US" sz="1600" dirty="0"/>
              <a:t> per </a:t>
            </a:r>
            <a:r>
              <a:rPr lang="en-US" sz="1600" dirty="0" err="1"/>
              <a:t>essere</a:t>
            </a:r>
            <a:r>
              <a:rPr lang="en-US" sz="1600" dirty="0"/>
              <a:t> </a:t>
            </a:r>
            <a:r>
              <a:rPr lang="en-US" sz="1600" dirty="0" err="1"/>
              <a:t>eseguito</a:t>
            </a:r>
            <a:r>
              <a:rPr lang="en-US" sz="1600" dirty="0"/>
              <a:t> in </a:t>
            </a:r>
            <a:r>
              <a:rPr lang="en-US" sz="1600" dirty="0" err="1"/>
              <a:t>ambiente</a:t>
            </a:r>
            <a:r>
              <a:rPr lang="en-US" sz="1600" dirty="0"/>
              <a:t> </a:t>
            </a:r>
            <a:r>
              <a:rPr lang="en-US" sz="1600" dirty="0" err="1"/>
              <a:t>contenerizzato</a:t>
            </a:r>
            <a:r>
              <a:rPr lang="en-US" sz="1600" dirty="0"/>
              <a:t>, </a:t>
            </a:r>
            <a:r>
              <a:rPr lang="en-US" sz="1600" dirty="0" err="1"/>
              <a:t>nel</a:t>
            </a:r>
            <a:r>
              <a:rPr lang="en-US" sz="1600" dirty="0"/>
              <a:t> </a:t>
            </a:r>
            <a:r>
              <a:rPr lang="en-US" sz="1600" dirty="0" err="1"/>
              <a:t>particolare</a:t>
            </a:r>
            <a:r>
              <a:rPr lang="en-US" sz="1600" dirty="0"/>
              <a:t> Docker.</a:t>
            </a:r>
          </a:p>
          <a:p>
            <a:pPr>
              <a:lnSpc>
                <a:spcPct val="100000"/>
              </a:lnSpc>
              <a:buFont typeface="Arial" panose="020B0604020202020204" pitchFamily="34" charset="0"/>
              <a:buChar char="•"/>
            </a:pPr>
            <a:r>
              <a:rPr lang="en-US" sz="1600" dirty="0"/>
              <a:t>I container </a:t>
            </a:r>
            <a:r>
              <a:rPr lang="en-US" sz="1600" dirty="0" err="1"/>
              <a:t>tra</a:t>
            </a:r>
            <a:r>
              <a:rPr lang="en-US" sz="1600" dirty="0"/>
              <a:t> </a:t>
            </a:r>
            <a:r>
              <a:rPr lang="en-US" sz="1600" dirty="0" err="1"/>
              <a:t>loro</a:t>
            </a:r>
            <a:r>
              <a:rPr lang="en-US" sz="1600" dirty="0"/>
              <a:t> </a:t>
            </a:r>
            <a:r>
              <a:rPr lang="en-US" sz="1600" dirty="0" err="1"/>
              <a:t>sono</a:t>
            </a:r>
            <a:r>
              <a:rPr lang="en-US" sz="1600" dirty="0"/>
              <a:t> </a:t>
            </a:r>
            <a:r>
              <a:rPr lang="en-US" sz="1600" dirty="0" err="1"/>
              <a:t>connessi</a:t>
            </a:r>
            <a:r>
              <a:rPr lang="en-US" sz="1600" dirty="0"/>
              <a:t> </a:t>
            </a:r>
            <a:r>
              <a:rPr lang="en-US" sz="1600" dirty="0" err="1"/>
              <a:t>tramite</a:t>
            </a:r>
            <a:r>
              <a:rPr lang="en-US" sz="1600" dirty="0"/>
              <a:t> </a:t>
            </a:r>
            <a:r>
              <a:rPr lang="en-US" sz="1600" dirty="0" err="1"/>
              <a:t>una</a:t>
            </a:r>
            <a:r>
              <a:rPr lang="en-US" sz="1600" dirty="0"/>
              <a:t> rete </a:t>
            </a:r>
            <a:r>
              <a:rPr lang="en-US" sz="1600" dirty="0" err="1"/>
              <a:t>che</a:t>
            </a:r>
            <a:r>
              <a:rPr lang="en-US" sz="1600" dirty="0"/>
              <a:t> </a:t>
            </a:r>
            <a:r>
              <a:rPr lang="en-US" sz="1600" dirty="0" err="1"/>
              <a:t>permette</a:t>
            </a:r>
            <a:r>
              <a:rPr lang="en-US" sz="1600" dirty="0"/>
              <a:t> il passaggio di </a:t>
            </a:r>
            <a:r>
              <a:rPr lang="en-US" sz="1600" dirty="0" err="1"/>
              <a:t>dati</a:t>
            </a:r>
            <a:r>
              <a:rPr lang="en-US" sz="1600" dirty="0"/>
              <a:t> </a:t>
            </a:r>
            <a:r>
              <a:rPr lang="en-US" sz="1600" dirty="0" err="1"/>
              <a:t>tra</a:t>
            </a:r>
            <a:r>
              <a:rPr lang="en-US" sz="1600" dirty="0"/>
              <a:t> I </a:t>
            </a:r>
            <a:r>
              <a:rPr lang="en-US" sz="1600" dirty="0" err="1"/>
              <a:t>vari</a:t>
            </a:r>
            <a:r>
              <a:rPr lang="en-US" sz="1600" dirty="0"/>
              <a:t> </a:t>
            </a:r>
            <a:r>
              <a:rPr lang="en-US" sz="1600" dirty="0" err="1"/>
              <a:t>servizi</a:t>
            </a:r>
            <a:r>
              <a:rPr lang="en-US" sz="1600" dirty="0"/>
              <a:t>.</a:t>
            </a:r>
          </a:p>
          <a:p>
            <a:pPr>
              <a:lnSpc>
                <a:spcPct val="100000"/>
              </a:lnSpc>
              <a:buFont typeface="Arial" panose="020B0604020202020204" pitchFamily="34" charset="0"/>
              <a:buChar char="•"/>
            </a:pPr>
            <a:r>
              <a:rPr lang="en-US" sz="1600" dirty="0" err="1"/>
              <a:t>Inoltre</a:t>
            </a:r>
            <a:r>
              <a:rPr lang="en-US" sz="1600" dirty="0"/>
              <a:t> tutti </a:t>
            </a:r>
            <a:r>
              <a:rPr lang="en-US" sz="1600" dirty="0" err="1"/>
              <a:t>i</a:t>
            </a:r>
            <a:r>
              <a:rPr lang="en-US" sz="1600" dirty="0"/>
              <a:t> </a:t>
            </a:r>
            <a:r>
              <a:rPr lang="en-US" sz="1600" dirty="0" err="1"/>
              <a:t>servizi</a:t>
            </a:r>
            <a:r>
              <a:rPr lang="en-US" sz="1600" dirty="0"/>
              <a:t> </a:t>
            </a:r>
            <a:r>
              <a:rPr lang="en-US" sz="1600" dirty="0" err="1"/>
              <a:t>espongono</a:t>
            </a:r>
            <a:r>
              <a:rPr lang="en-US" sz="1600" dirty="0"/>
              <a:t> verso </a:t>
            </a:r>
            <a:r>
              <a:rPr lang="en-US" sz="1600" dirty="0" err="1"/>
              <a:t>l’esterno</a:t>
            </a:r>
            <a:r>
              <a:rPr lang="en-US" sz="1600" dirty="0"/>
              <a:t> </a:t>
            </a:r>
            <a:r>
              <a:rPr lang="en-US" sz="1600" dirty="0" err="1"/>
              <a:t>una</a:t>
            </a:r>
            <a:r>
              <a:rPr lang="en-US" sz="1600" dirty="0"/>
              <a:t> Web Interface per </a:t>
            </a:r>
            <a:r>
              <a:rPr lang="en-US" sz="1600" dirty="0" err="1"/>
              <a:t>monitorare</a:t>
            </a:r>
            <a:r>
              <a:rPr lang="en-US" sz="1600" dirty="0"/>
              <a:t> il </a:t>
            </a:r>
            <a:r>
              <a:rPr lang="en-US" sz="1600" dirty="0" err="1"/>
              <a:t>loro</a:t>
            </a:r>
            <a:r>
              <a:rPr lang="en-US" sz="1600" dirty="0"/>
              <a:t> </a:t>
            </a:r>
            <a:r>
              <a:rPr lang="en-US" sz="1600" dirty="0" err="1"/>
              <a:t>stato</a:t>
            </a:r>
            <a:r>
              <a:rPr lang="en-US" sz="1600" dirty="0"/>
              <a:t> di </a:t>
            </a:r>
            <a:r>
              <a:rPr lang="en-US" sz="1600" dirty="0" err="1"/>
              <a:t>attività</a:t>
            </a:r>
            <a:endParaRPr lang="en-US" sz="1600" dirty="0"/>
          </a:p>
        </p:txBody>
      </p:sp>
      <p:pic>
        <p:nvPicPr>
          <p:cNvPr id="5" name="Segnaposto contenuto 4" descr="Immagine che contiene diagramma&#10;&#10;Descrizione generata automaticamente">
            <a:extLst>
              <a:ext uri="{FF2B5EF4-FFF2-40B4-BE49-F238E27FC236}">
                <a16:creationId xmlns:a16="http://schemas.microsoft.com/office/drawing/2014/main" id="{503336AD-A6A0-BBF3-1BA4-5320D988C8B8}"/>
              </a:ext>
            </a:extLst>
          </p:cNvPr>
          <p:cNvPicPr>
            <a:picLocks noChangeAspect="1"/>
          </p:cNvPicPr>
          <p:nvPr/>
        </p:nvPicPr>
        <p:blipFill rotWithShape="1">
          <a:blip r:embed="rId2"/>
          <a:srcRect t="3634" b="19944"/>
          <a:stretch/>
        </p:blipFill>
        <p:spPr>
          <a:xfrm>
            <a:off x="-21702" y="2391251"/>
            <a:ext cx="12188610" cy="4471149"/>
          </a:xfrm>
          <a:prstGeom prst="rect">
            <a:avLst/>
          </a:prstGeom>
        </p:spPr>
      </p:pic>
      <p:grpSp>
        <p:nvGrpSpPr>
          <p:cNvPr id="105" name="Bottom Right">
            <a:extLst>
              <a:ext uri="{FF2B5EF4-FFF2-40B4-BE49-F238E27FC236}">
                <a16:creationId xmlns:a16="http://schemas.microsoft.com/office/drawing/2014/main" id="{BC215AF5-FFA9-4C85-8878-F43035AB8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06" name="Graphic 157">
              <a:extLst>
                <a:ext uri="{FF2B5EF4-FFF2-40B4-BE49-F238E27FC236}">
                  <a16:creationId xmlns:a16="http://schemas.microsoft.com/office/drawing/2014/main" id="{EB338286-5DC1-4463-87E2-4388674EC7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8" name="Freeform: Shape 107">
                <a:extLst>
                  <a:ext uri="{FF2B5EF4-FFF2-40B4-BE49-F238E27FC236}">
                    <a16:creationId xmlns:a16="http://schemas.microsoft.com/office/drawing/2014/main" id="{8A6607C6-EA90-4F34-8B8F-56691A42F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87F6E48-7CA3-452B-8C3E-88B9AF76EF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D38220CD-53DE-405B-A58D-2FA422A2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75E166A3-1086-43DA-920F-D5C97183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30446995-E7D9-4F39-9C86-12056CDE3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D932DF78-C4CC-412F-B5AB-20D6F0395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B5DDC2F2-5D70-49F7-AB51-1642E7B4F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7" name="Freeform: Shape 106">
              <a:extLst>
                <a:ext uri="{FF2B5EF4-FFF2-40B4-BE49-F238E27FC236}">
                  <a16:creationId xmlns:a16="http://schemas.microsoft.com/office/drawing/2014/main" id="{7396055B-908F-4FDA-9BDC-EF69168B2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9872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olo 1">
            <a:extLst>
              <a:ext uri="{FF2B5EF4-FFF2-40B4-BE49-F238E27FC236}">
                <a16:creationId xmlns:a16="http://schemas.microsoft.com/office/drawing/2014/main" id="{B4BF9DD3-DEF9-D06F-7573-B643860C13B2}"/>
              </a:ext>
            </a:extLst>
          </p:cNvPr>
          <p:cNvSpPr>
            <a:spLocks noGrp="1"/>
          </p:cNvSpPr>
          <p:nvPr>
            <p:ph type="title"/>
          </p:nvPr>
        </p:nvSpPr>
        <p:spPr>
          <a:xfrm>
            <a:off x="1198182" y="559813"/>
            <a:ext cx="3988369" cy="2236864"/>
          </a:xfrm>
        </p:spPr>
        <p:txBody>
          <a:bodyPr>
            <a:normAutofit/>
          </a:bodyPr>
          <a:lstStyle/>
          <a:p>
            <a:r>
              <a:rPr lang="it-IT" dirty="0"/>
              <a:t>Il Dataset</a:t>
            </a:r>
          </a:p>
        </p:txBody>
      </p:sp>
      <p:sp>
        <p:nvSpPr>
          <p:cNvPr id="3" name="Segnaposto contenuto 2">
            <a:extLst>
              <a:ext uri="{FF2B5EF4-FFF2-40B4-BE49-F238E27FC236}">
                <a16:creationId xmlns:a16="http://schemas.microsoft.com/office/drawing/2014/main" id="{2029936F-6F97-9F3B-4DEA-528B0989D5B8}"/>
              </a:ext>
            </a:extLst>
          </p:cNvPr>
          <p:cNvSpPr>
            <a:spLocks noGrp="1"/>
          </p:cNvSpPr>
          <p:nvPr>
            <p:ph idx="1"/>
          </p:nvPr>
        </p:nvSpPr>
        <p:spPr>
          <a:xfrm>
            <a:off x="1185756" y="2217825"/>
            <a:ext cx="4910244" cy="3895262"/>
          </a:xfrm>
        </p:spPr>
        <p:txBody>
          <a:bodyPr>
            <a:normAutofit/>
          </a:bodyPr>
          <a:lstStyle/>
          <a:p>
            <a:pPr marL="0" indent="0">
              <a:lnSpc>
                <a:spcPct val="100000"/>
              </a:lnSpc>
              <a:buNone/>
            </a:pPr>
            <a:r>
              <a:rPr lang="it-IT" sz="1800" dirty="0"/>
              <a:t>il dataset è stato messo a disposizione al seguente indirizzo:</a:t>
            </a:r>
          </a:p>
          <a:p>
            <a:pPr marL="0" indent="0">
              <a:lnSpc>
                <a:spcPct val="100000"/>
              </a:lnSpc>
              <a:buNone/>
            </a:pPr>
            <a:r>
              <a:rPr lang="it-IT" sz="1800" b="0" i="0" u="none" strike="noStrike" dirty="0">
                <a:effectLst/>
                <a:latin typeface="-apple-system"/>
                <a:hlinkClick r:id="rId2"/>
              </a:rPr>
              <a:t>http://www.ce.uniroma2.it/courses/sabd2223/project/out500_combined+header.csv</a:t>
            </a:r>
            <a:endParaRPr lang="it-IT" sz="1800" b="0" i="0" u="none" strike="noStrike" dirty="0">
              <a:effectLst/>
              <a:latin typeface="-apple-system"/>
            </a:endParaRPr>
          </a:p>
          <a:p>
            <a:pPr marL="0" indent="0">
              <a:lnSpc>
                <a:spcPct val="100000"/>
              </a:lnSpc>
              <a:buNone/>
            </a:pPr>
            <a:r>
              <a:rPr lang="it-IT" sz="1800" dirty="0">
                <a:latin typeface="-apple-system"/>
              </a:rPr>
              <a:t>È preso da un dataset più ampio messo a disposizione dall’azienda fintech Infront Financial Technology, per l’evento «Call for Grand Challenge Solution» di </a:t>
            </a:r>
            <a:r>
              <a:rPr lang="it-IT" sz="1800" dirty="0" err="1">
                <a:latin typeface="-apple-system"/>
              </a:rPr>
              <a:t>debs</a:t>
            </a:r>
            <a:r>
              <a:rPr lang="it-IT" sz="1800" dirty="0">
                <a:latin typeface="-apple-system"/>
              </a:rPr>
              <a:t>. Il dataset è un file csv contenente 39 colonne. Ma per rispondere alle Query solo 5 sono state le colonne effettivamente utilizzate: ID, </a:t>
            </a:r>
            <a:r>
              <a:rPr lang="it-IT" sz="1800" dirty="0" err="1">
                <a:latin typeface="-apple-system"/>
              </a:rPr>
              <a:t>SecType</a:t>
            </a:r>
            <a:r>
              <a:rPr lang="it-IT" sz="1800" dirty="0">
                <a:latin typeface="-apple-system"/>
              </a:rPr>
              <a:t>, Last, Trading Time, Trading Date</a:t>
            </a:r>
            <a:endParaRPr lang="it-IT" sz="1800" dirty="0"/>
          </a:p>
        </p:txBody>
      </p:sp>
      <p:pic>
        <p:nvPicPr>
          <p:cNvPr id="7" name="Graphic 6" descr="Database">
            <a:extLst>
              <a:ext uri="{FF2B5EF4-FFF2-40B4-BE49-F238E27FC236}">
                <a16:creationId xmlns:a16="http://schemas.microsoft.com/office/drawing/2014/main" id="{67BA5B3A-5305-9947-1917-EBF1C802E0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8067" y="567942"/>
            <a:ext cx="5716862" cy="5716862"/>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5916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olo 1">
            <a:extLst>
              <a:ext uri="{FF2B5EF4-FFF2-40B4-BE49-F238E27FC236}">
                <a16:creationId xmlns:a16="http://schemas.microsoft.com/office/drawing/2014/main" id="{CE279EFC-5B0C-AF87-8323-1DE3ABD978A7}"/>
              </a:ext>
            </a:extLst>
          </p:cNvPr>
          <p:cNvSpPr>
            <a:spLocks noGrp="1"/>
          </p:cNvSpPr>
          <p:nvPr>
            <p:ph type="title"/>
          </p:nvPr>
        </p:nvSpPr>
        <p:spPr>
          <a:xfrm>
            <a:off x="2375946" y="94898"/>
            <a:ext cx="10246090" cy="1471193"/>
          </a:xfrm>
        </p:spPr>
        <p:txBody>
          <a:bodyPr>
            <a:normAutofit/>
          </a:bodyPr>
          <a:lstStyle/>
          <a:p>
            <a:r>
              <a:rPr lang="it-IT" dirty="0"/>
              <a:t>Query 1</a:t>
            </a:r>
          </a:p>
        </p:txBody>
      </p:sp>
      <p:pic>
        <p:nvPicPr>
          <p:cNvPr id="7" name="Graphic 6" descr="Help">
            <a:extLst>
              <a:ext uri="{FF2B5EF4-FFF2-40B4-BE49-F238E27FC236}">
                <a16:creationId xmlns:a16="http://schemas.microsoft.com/office/drawing/2014/main" id="{408D11E5-AD52-9D93-889E-590ABE327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222" y="2201483"/>
            <a:ext cx="3808151" cy="3808151"/>
          </a:xfrm>
          <a:prstGeom prst="rect">
            <a:avLst/>
          </a:prstGeom>
        </p:spPr>
      </p:pic>
      <p:grpSp>
        <p:nvGrpSpPr>
          <p:cNvPr id="2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egnaposto contenuto 2">
            <a:extLst>
              <a:ext uri="{FF2B5EF4-FFF2-40B4-BE49-F238E27FC236}">
                <a16:creationId xmlns:a16="http://schemas.microsoft.com/office/drawing/2014/main" id="{E449C53B-122E-AC46-3BC5-E3E526089FD5}"/>
              </a:ext>
            </a:extLst>
          </p:cNvPr>
          <p:cNvSpPr>
            <a:spLocks noGrp="1"/>
          </p:cNvSpPr>
          <p:nvPr>
            <p:ph idx="1"/>
          </p:nvPr>
        </p:nvSpPr>
        <p:spPr>
          <a:xfrm>
            <a:off x="4710307" y="2468795"/>
            <a:ext cx="6880260" cy="3808150"/>
          </a:xfrm>
        </p:spPr>
        <p:txBody>
          <a:bodyPr>
            <a:normAutofit lnSpcReduction="10000"/>
          </a:bodyPr>
          <a:lstStyle/>
          <a:p>
            <a:pPr marL="0" indent="0">
              <a:buNone/>
            </a:pPr>
            <a:r>
              <a:rPr lang="it-IT" dirty="0"/>
              <a:t>La prima query chiedeva che per ogni giorno, per ogni, per ogni azione avvenute sul mercato francese si dovesse trovare il valore dell’offerta minima, il valore dell’offerta massima, la media di tutte le offerte e il numero di valori per quell’azione.</a:t>
            </a:r>
          </a:p>
          <a:p>
            <a:pPr marL="0" indent="0">
              <a:buNone/>
            </a:pPr>
            <a:r>
              <a:rPr lang="it-IT" dirty="0"/>
              <a:t> </a:t>
            </a:r>
          </a:p>
        </p:txBody>
      </p:sp>
    </p:spTree>
    <p:extLst>
      <p:ext uri="{BB962C8B-B14F-4D97-AF65-F5344CB8AC3E}">
        <p14:creationId xmlns:p14="http://schemas.microsoft.com/office/powerpoint/2010/main" val="205955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olo 1">
            <a:extLst>
              <a:ext uri="{FF2B5EF4-FFF2-40B4-BE49-F238E27FC236}">
                <a16:creationId xmlns:a16="http://schemas.microsoft.com/office/drawing/2014/main" id="{BC8F4F46-81BF-2C12-F2DF-727CD87AF6D4}"/>
              </a:ext>
            </a:extLst>
          </p:cNvPr>
          <p:cNvSpPr>
            <a:spLocks noGrp="1"/>
          </p:cNvSpPr>
          <p:nvPr>
            <p:ph type="title"/>
          </p:nvPr>
        </p:nvSpPr>
        <p:spPr>
          <a:xfrm>
            <a:off x="2198687" y="10749"/>
            <a:ext cx="3988369" cy="1281022"/>
          </a:xfrm>
        </p:spPr>
        <p:txBody>
          <a:bodyPr>
            <a:normAutofit/>
          </a:bodyPr>
          <a:lstStyle/>
          <a:p>
            <a:r>
              <a:rPr lang="it-IT" dirty="0"/>
              <a:t>Query 1</a:t>
            </a:r>
          </a:p>
        </p:txBody>
      </p:sp>
      <p:sp>
        <p:nvSpPr>
          <p:cNvPr id="3" name="Segnaposto contenuto 2">
            <a:extLst>
              <a:ext uri="{FF2B5EF4-FFF2-40B4-BE49-F238E27FC236}">
                <a16:creationId xmlns:a16="http://schemas.microsoft.com/office/drawing/2014/main" id="{8C3A04C1-05E0-D56F-7F44-359984C8BCB2}"/>
              </a:ext>
            </a:extLst>
          </p:cNvPr>
          <p:cNvSpPr>
            <a:spLocks noGrp="1"/>
          </p:cNvSpPr>
          <p:nvPr>
            <p:ph idx="1"/>
          </p:nvPr>
        </p:nvSpPr>
        <p:spPr>
          <a:xfrm>
            <a:off x="1583029" y="1372753"/>
            <a:ext cx="4217089" cy="4805884"/>
          </a:xfrm>
        </p:spPr>
        <p:txBody>
          <a:bodyPr>
            <a:noAutofit/>
          </a:bodyPr>
          <a:lstStyle/>
          <a:p>
            <a:pPr marL="0" indent="0">
              <a:buNone/>
            </a:pPr>
            <a:r>
              <a:rPr lang="it-IT" sz="2400" dirty="0"/>
              <a:t>La query è stata risolta applicando una strategia di «divide et impera» ovvero abbiamo pensato che dovevano essere effettuate delle azioni preliminari comune a tutte e 4 le richieste e poi in fasi separate stabilire i tre valori richiesti per poi unirli insieme con un operazione di join! </a:t>
            </a:r>
          </a:p>
        </p:txBody>
      </p:sp>
      <p:pic>
        <p:nvPicPr>
          <p:cNvPr id="5" name="Immagine 4" descr="Immagine che contiene diagramma, design, linea, Parallelo&#10;&#10;Descrizione generata automaticamente">
            <a:extLst>
              <a:ext uri="{FF2B5EF4-FFF2-40B4-BE49-F238E27FC236}">
                <a16:creationId xmlns:a16="http://schemas.microsoft.com/office/drawing/2014/main" id="{EA8FD1A9-7F12-83EE-9669-36815105383B}"/>
              </a:ext>
            </a:extLst>
          </p:cNvPr>
          <p:cNvPicPr>
            <a:picLocks noChangeAspect="1"/>
          </p:cNvPicPr>
          <p:nvPr/>
        </p:nvPicPr>
        <p:blipFill>
          <a:blip r:embed="rId2"/>
          <a:stretch>
            <a:fillRect/>
          </a:stretch>
        </p:blipFill>
        <p:spPr>
          <a:xfrm>
            <a:off x="5819157" y="488001"/>
            <a:ext cx="6282265" cy="5716862"/>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723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279EFC-5B0C-AF87-8323-1DE3ABD978A7}"/>
              </a:ext>
            </a:extLst>
          </p:cNvPr>
          <p:cNvSpPr>
            <a:spLocks noGrp="1"/>
          </p:cNvSpPr>
          <p:nvPr>
            <p:ph type="title"/>
          </p:nvPr>
        </p:nvSpPr>
        <p:spPr>
          <a:xfrm>
            <a:off x="2375946" y="94898"/>
            <a:ext cx="10246090" cy="1471193"/>
          </a:xfrm>
        </p:spPr>
        <p:txBody>
          <a:bodyPr>
            <a:normAutofit/>
          </a:bodyPr>
          <a:lstStyle/>
          <a:p>
            <a:r>
              <a:rPr lang="it-IT" dirty="0"/>
              <a:t>Query 2</a:t>
            </a:r>
          </a:p>
        </p:txBody>
      </p:sp>
      <p:pic>
        <p:nvPicPr>
          <p:cNvPr id="7" name="Graphic 6" descr="Help">
            <a:extLst>
              <a:ext uri="{FF2B5EF4-FFF2-40B4-BE49-F238E27FC236}">
                <a16:creationId xmlns:a16="http://schemas.microsoft.com/office/drawing/2014/main" id="{408D11E5-AD52-9D93-889E-590ABE327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222" y="2201483"/>
            <a:ext cx="3808151" cy="3808151"/>
          </a:xfrm>
          <a:prstGeom prst="rect">
            <a:avLst/>
          </a:prstGeom>
        </p:spPr>
      </p:pic>
      <p:sp>
        <p:nvSpPr>
          <p:cNvPr id="3" name="Segnaposto contenuto 2">
            <a:extLst>
              <a:ext uri="{FF2B5EF4-FFF2-40B4-BE49-F238E27FC236}">
                <a16:creationId xmlns:a16="http://schemas.microsoft.com/office/drawing/2014/main" id="{E449C53B-122E-AC46-3BC5-E3E526089FD5}"/>
              </a:ext>
            </a:extLst>
          </p:cNvPr>
          <p:cNvSpPr>
            <a:spLocks noGrp="1"/>
          </p:cNvSpPr>
          <p:nvPr>
            <p:ph idx="1"/>
          </p:nvPr>
        </p:nvSpPr>
        <p:spPr>
          <a:xfrm>
            <a:off x="4649373" y="1162509"/>
            <a:ext cx="6880260" cy="3808150"/>
          </a:xfrm>
        </p:spPr>
        <p:txBody>
          <a:bodyPr>
            <a:normAutofit/>
          </a:bodyPr>
          <a:lstStyle/>
          <a:p>
            <a:pPr marL="0" indent="0">
              <a:buNone/>
            </a:pPr>
            <a:r>
              <a:rPr lang="it-IT" dirty="0"/>
              <a:t>La seconda Query </a:t>
            </a:r>
          </a:p>
          <a:p>
            <a:pPr marL="0" indent="0">
              <a:buNone/>
            </a:pPr>
            <a:r>
              <a:rPr lang="it-IT" dirty="0"/>
              <a:t> </a:t>
            </a:r>
          </a:p>
        </p:txBody>
      </p:sp>
    </p:spTree>
    <p:extLst>
      <p:ext uri="{BB962C8B-B14F-4D97-AF65-F5344CB8AC3E}">
        <p14:creationId xmlns:p14="http://schemas.microsoft.com/office/powerpoint/2010/main" val="223357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F4F46-81BF-2C12-F2DF-727CD87AF6D4}"/>
              </a:ext>
            </a:extLst>
          </p:cNvPr>
          <p:cNvSpPr>
            <a:spLocks noGrp="1"/>
          </p:cNvSpPr>
          <p:nvPr>
            <p:ph type="title"/>
          </p:nvPr>
        </p:nvSpPr>
        <p:spPr>
          <a:xfrm>
            <a:off x="2198687" y="10749"/>
            <a:ext cx="3988369" cy="1281022"/>
          </a:xfrm>
        </p:spPr>
        <p:txBody>
          <a:bodyPr>
            <a:normAutofit/>
          </a:bodyPr>
          <a:lstStyle/>
          <a:p>
            <a:r>
              <a:rPr lang="it-IT" dirty="0"/>
              <a:t>Query 1</a:t>
            </a:r>
          </a:p>
        </p:txBody>
      </p:sp>
      <p:sp>
        <p:nvSpPr>
          <p:cNvPr id="3" name="Segnaposto contenuto 2">
            <a:extLst>
              <a:ext uri="{FF2B5EF4-FFF2-40B4-BE49-F238E27FC236}">
                <a16:creationId xmlns:a16="http://schemas.microsoft.com/office/drawing/2014/main" id="{8C3A04C1-05E0-D56F-7F44-359984C8BCB2}"/>
              </a:ext>
            </a:extLst>
          </p:cNvPr>
          <p:cNvSpPr>
            <a:spLocks noGrp="1"/>
          </p:cNvSpPr>
          <p:nvPr>
            <p:ph idx="1"/>
          </p:nvPr>
        </p:nvSpPr>
        <p:spPr>
          <a:xfrm>
            <a:off x="1583029" y="1372753"/>
            <a:ext cx="4217089" cy="4805884"/>
          </a:xfrm>
        </p:spPr>
        <p:txBody>
          <a:bodyPr>
            <a:noAutofit/>
          </a:bodyPr>
          <a:lstStyle/>
          <a:p>
            <a:pPr marL="0" indent="0">
              <a:buNone/>
            </a:pPr>
            <a:r>
              <a:rPr lang="it-IT" sz="2400" dirty="0"/>
              <a:t>La query è stata risolta applicando una strategia di «divide et impera» ovvero abbiamo pensato che dovevano essere effettuate delle azioni preliminari comune a tutte e 4 le richieste e poi in fasi separate stabilire i tre valori richiesti per poi unirli insieme con un operazione di join! </a:t>
            </a:r>
          </a:p>
        </p:txBody>
      </p:sp>
      <p:pic>
        <p:nvPicPr>
          <p:cNvPr id="5" name="Immagine 4" descr="Immagine che contiene diagramma, design, linea, Parallelo&#10;&#10;Descrizione generata automaticamente">
            <a:extLst>
              <a:ext uri="{FF2B5EF4-FFF2-40B4-BE49-F238E27FC236}">
                <a16:creationId xmlns:a16="http://schemas.microsoft.com/office/drawing/2014/main" id="{EA8FD1A9-7F12-83EE-9669-36815105383B}"/>
              </a:ext>
            </a:extLst>
          </p:cNvPr>
          <p:cNvPicPr>
            <a:picLocks noChangeAspect="1"/>
          </p:cNvPicPr>
          <p:nvPr/>
        </p:nvPicPr>
        <p:blipFill>
          <a:blip r:embed="rId2"/>
          <a:stretch>
            <a:fillRect/>
          </a:stretch>
        </p:blipFill>
        <p:spPr>
          <a:xfrm>
            <a:off x="5819157" y="488001"/>
            <a:ext cx="6282265" cy="5716862"/>
          </a:xfrm>
          <a:prstGeom prst="rect">
            <a:avLst/>
          </a:prstGeom>
        </p:spPr>
      </p:pic>
    </p:spTree>
    <p:extLst>
      <p:ext uri="{BB962C8B-B14F-4D97-AF65-F5344CB8AC3E}">
        <p14:creationId xmlns:p14="http://schemas.microsoft.com/office/powerpoint/2010/main" val="3336342379"/>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302C"/>
      </a:dk2>
      <a:lt2>
        <a:srgbClr val="F0F3F2"/>
      </a:lt2>
      <a:accent1>
        <a:srgbClr val="C34D6C"/>
      </a:accent1>
      <a:accent2>
        <a:srgbClr val="B13B8C"/>
      </a:accent2>
      <a:accent3>
        <a:srgbClr val="B74DC3"/>
      </a:accent3>
      <a:accent4>
        <a:srgbClr val="753DB2"/>
      </a:accent4>
      <a:accent5>
        <a:srgbClr val="554DC3"/>
      </a:accent5>
      <a:accent6>
        <a:srgbClr val="3B64B1"/>
      </a:accent6>
      <a:hlink>
        <a:srgbClr val="5D3FBF"/>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560</Words>
  <Application>Microsoft Macintosh PowerPoint</Application>
  <PresentationFormat>Widescreen</PresentationFormat>
  <Paragraphs>41</Paragraphs>
  <Slides>11</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11</vt:i4>
      </vt:variant>
    </vt:vector>
  </HeadingPairs>
  <TitlesOfParts>
    <vt:vector size="19" baseType="lpstr">
      <vt:lpstr>-apple-system</vt:lpstr>
      <vt:lpstr>Arial</vt:lpstr>
      <vt:lpstr>Avenir Next LT Pro</vt:lpstr>
      <vt:lpstr>AvenirNext LT Pro Medium</vt:lpstr>
      <vt:lpstr>Calibri</vt:lpstr>
      <vt:lpstr>Rockwell</vt:lpstr>
      <vt:lpstr>Segoe UI</vt:lpstr>
      <vt:lpstr>ExploreVTI</vt:lpstr>
      <vt:lpstr>Progetto: Sistemi e architetture per Big Data</vt:lpstr>
      <vt:lpstr>Obbiettivo</vt:lpstr>
      <vt:lpstr>Architettura</vt:lpstr>
      <vt:lpstr>Architettura </vt:lpstr>
      <vt:lpstr>Il Dataset</vt:lpstr>
      <vt:lpstr>Query 1</vt:lpstr>
      <vt:lpstr>Query 1</vt:lpstr>
      <vt:lpstr>Query 2</vt:lpstr>
      <vt:lpstr>Query 1</vt:lpstr>
      <vt:lpstr>Query 3</vt:lpstr>
      <vt:lpstr>Query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Sistemi e architetture per Big Data</dc:title>
  <dc:creator>matteo federico</dc:creator>
  <cp:lastModifiedBy>matteo federico</cp:lastModifiedBy>
  <cp:revision>3</cp:revision>
  <dcterms:created xsi:type="dcterms:W3CDTF">2023-06-13T08:29:41Z</dcterms:created>
  <dcterms:modified xsi:type="dcterms:W3CDTF">2023-06-13T09:28:38Z</dcterms:modified>
</cp:coreProperties>
</file>