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8"/>
  </p:notes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7" r:id="rId14"/>
    <p:sldId id="270" r:id="rId15"/>
    <p:sldId id="272" r:id="rId16"/>
    <p:sldId id="273"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96D48-28BD-AE92-8C56-D9291BE598FE}" v="124" dt="2023-06-13T09:57:54.164"/>
    <p1510:client id="{78ED7516-F882-18DF-C087-059820BDA186}" v="37" dt="2023-06-13T18:19:20.942"/>
    <p1510:client id="{7D2723EB-1EA8-368A-9656-44E8A2785ABF}" v="30" dt="2023-06-15T08:48:42.843"/>
    <p1510:client id="{8F1FF637-5A15-CC81-0F03-9805E920B99E}" v="34" dt="2023-06-14T09:33:00.356"/>
    <p1510:client id="{ACE10758-7319-CF3A-87DB-3B416FFBB214}" v="1649" dt="2023-06-13T11:57:47.403"/>
    <p1510:client id="{AEEC8CE6-F2B5-109D-DF7D-A8D5AC56C22B}" v="27" dt="2023-06-13T12:25:09.024"/>
    <p1510:client id="{C9358E2D-3C9C-FC0C-B282-583F5EEF6547}" v="355" dt="2023-06-13T17:13:14.204"/>
    <p1510:client id="{CF688461-BD37-EA15-9E40-599936C76434}" v="1180" dt="2023-06-13T12:15:26.857"/>
    <p1510:client id="{D09E052F-EE09-E42D-EB35-A606041EDBB6}" v="157" dt="2023-06-14T17:57:42.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95D3F-CAFF-4CD9-A6C8-85B7F13BC86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E28AC51-DCED-4C68-871A-C20F105E684C}">
      <dgm:prSet/>
      <dgm:spPr/>
      <dgm:t>
        <a:bodyPr/>
        <a:lstStyle/>
        <a:p>
          <a:endParaRPr lang="it-IT"/>
        </a:p>
      </dgm:t>
    </dgm:pt>
    <dgm:pt modelId="{E7DECC7C-8355-4F56-B4EB-0770142F1266}" type="parTrans" cxnId="{523FC663-1CE9-4A5D-BB0A-0BD30BC95690}">
      <dgm:prSet/>
      <dgm:spPr/>
      <dgm:t>
        <a:bodyPr/>
        <a:lstStyle/>
        <a:p>
          <a:endParaRPr lang="en-US"/>
        </a:p>
      </dgm:t>
    </dgm:pt>
    <dgm:pt modelId="{CC601447-BC71-4AE4-A205-BE199DA30A11}" type="sibTrans" cxnId="{523FC663-1CE9-4A5D-BB0A-0BD30BC95690}">
      <dgm:prSet/>
      <dgm:spPr/>
      <dgm:t>
        <a:bodyPr/>
        <a:lstStyle/>
        <a:p>
          <a:endParaRPr lang="en-US"/>
        </a:p>
      </dgm:t>
    </dgm:pt>
    <dgm:pt modelId="{109CCBF4-85DD-4D93-BE85-D1C2E6151C59}">
      <dgm:prSet/>
      <dgm:spPr/>
      <dgm:t>
        <a:bodyPr/>
        <a:lstStyle/>
        <a:p>
          <a:r>
            <a:rPr lang="it-IT"/>
            <a:t>Apache NIFI: per il </a:t>
          </a:r>
          <a:r>
            <a:rPr lang="it-IT" err="1"/>
            <a:t>pre</a:t>
          </a:r>
          <a:r>
            <a:rPr lang="it-IT"/>
            <a:t>-processamento e l’</a:t>
          </a:r>
          <a:r>
            <a:rPr lang="it-IT" err="1"/>
            <a:t>ingestion</a:t>
          </a:r>
          <a:r>
            <a:rPr lang="it-IT"/>
            <a:t> dei dati</a:t>
          </a:r>
          <a:endParaRPr lang="en-US"/>
        </a:p>
      </dgm:t>
    </dgm:pt>
    <dgm:pt modelId="{0CFFAE4F-CCF6-402A-8A06-8ED7447A5AEE}" type="parTrans" cxnId="{CD043AF4-6877-4638-8DC4-84FEE26414E7}">
      <dgm:prSet/>
      <dgm:spPr/>
      <dgm:t>
        <a:bodyPr/>
        <a:lstStyle/>
        <a:p>
          <a:endParaRPr lang="en-US"/>
        </a:p>
      </dgm:t>
    </dgm:pt>
    <dgm:pt modelId="{DB938C2F-FB47-4672-9688-B25B83436306}" type="sibTrans" cxnId="{CD043AF4-6877-4638-8DC4-84FEE26414E7}">
      <dgm:prSet/>
      <dgm:spPr/>
      <dgm:t>
        <a:bodyPr/>
        <a:lstStyle/>
        <a:p>
          <a:endParaRPr lang="en-US"/>
        </a:p>
      </dgm:t>
    </dgm:pt>
    <dgm:pt modelId="{5AAC4453-89B1-4F46-BB9C-AC020072779D}">
      <dgm:prSet/>
      <dgm:spPr/>
      <dgm:t>
        <a:bodyPr/>
        <a:lstStyle/>
        <a:p>
          <a:r>
            <a:rPr lang="it-IT"/>
            <a:t>Apache HDFS: come file system distribuito, utilizzato come </a:t>
          </a:r>
          <a:r>
            <a:rPr lang="it-IT" err="1"/>
            <a:t>datalake</a:t>
          </a:r>
          <a:r>
            <a:rPr lang="it-IT"/>
            <a:t>, per mantenere sia il nostro dataset sia i risultati dello stage di elaborazione</a:t>
          </a:r>
          <a:endParaRPr lang="en-US"/>
        </a:p>
      </dgm:t>
    </dgm:pt>
    <dgm:pt modelId="{48AD3898-34A9-4B6A-9CCD-8C85B94BEFB2}" type="parTrans" cxnId="{55AAB6CA-829A-4830-B40B-8CE845EA0E2F}">
      <dgm:prSet/>
      <dgm:spPr/>
      <dgm:t>
        <a:bodyPr/>
        <a:lstStyle/>
        <a:p>
          <a:endParaRPr lang="en-US"/>
        </a:p>
      </dgm:t>
    </dgm:pt>
    <dgm:pt modelId="{3FB046F1-A53A-48DA-889D-7378DD141AA8}" type="sibTrans" cxnId="{55AAB6CA-829A-4830-B40B-8CE845EA0E2F}">
      <dgm:prSet/>
      <dgm:spPr/>
      <dgm:t>
        <a:bodyPr/>
        <a:lstStyle/>
        <a:p>
          <a:endParaRPr lang="en-US"/>
        </a:p>
      </dgm:t>
    </dgm:pt>
    <dgm:pt modelId="{93CC2870-B4AC-49C0-BF9B-9D1C8FF17C6C}">
      <dgm:prSet/>
      <dgm:spPr/>
      <dgm:t>
        <a:bodyPr/>
        <a:lstStyle/>
        <a:p>
          <a:pPr rtl="0"/>
          <a:r>
            <a:rPr lang="it-IT"/>
            <a:t>Apache Spark: come sistema per l'elaborazione del dataset, in particolare utilizzando come framework client la libreria </a:t>
          </a:r>
          <a:r>
            <a:rPr lang="it-IT" err="1"/>
            <a:t>pyspark</a:t>
          </a:r>
          <a:r>
            <a:rPr lang="it-IT"/>
            <a:t> di </a:t>
          </a:r>
          <a:r>
            <a:rPr lang="it-IT" err="1"/>
            <a:t>python</a:t>
          </a:r>
          <a:r>
            <a:rPr lang="it-IT">
              <a:latin typeface="Rockwell"/>
            </a:rPr>
            <a:t> </a:t>
          </a:r>
          <a:endParaRPr lang="en-US"/>
        </a:p>
      </dgm:t>
    </dgm:pt>
    <dgm:pt modelId="{472ACBE2-497C-4585-BDB9-747A88345E66}" type="parTrans" cxnId="{17C626FF-E596-4DBA-9B4B-2AEA56550907}">
      <dgm:prSet/>
      <dgm:spPr/>
      <dgm:t>
        <a:bodyPr/>
        <a:lstStyle/>
        <a:p>
          <a:endParaRPr lang="en-US"/>
        </a:p>
      </dgm:t>
    </dgm:pt>
    <dgm:pt modelId="{1ED4BBE6-80FB-4CFA-AB49-93988B5887F4}" type="sibTrans" cxnId="{17C626FF-E596-4DBA-9B4B-2AEA56550907}">
      <dgm:prSet/>
      <dgm:spPr/>
      <dgm:t>
        <a:bodyPr/>
        <a:lstStyle/>
        <a:p>
          <a:endParaRPr lang="en-US"/>
        </a:p>
      </dgm:t>
    </dgm:pt>
    <dgm:pt modelId="{31833089-6684-4C6D-81B3-437C8F148B9E}">
      <dgm:prSet/>
      <dgm:spPr/>
      <dgm:t>
        <a:bodyPr/>
        <a:lstStyle/>
        <a:p>
          <a:r>
            <a:rPr lang="it-IT" err="1"/>
            <a:t>MongoDB</a:t>
          </a:r>
          <a:r>
            <a:rPr lang="it-IT"/>
            <a:t>: come database </a:t>
          </a:r>
          <a:r>
            <a:rPr lang="it-IT" err="1"/>
            <a:t>NoSQL</a:t>
          </a:r>
          <a:r>
            <a:rPr lang="it-IT"/>
            <a:t> a documenti, dove caricare il risultato delle query</a:t>
          </a:r>
          <a:endParaRPr lang="en-US"/>
        </a:p>
      </dgm:t>
    </dgm:pt>
    <dgm:pt modelId="{5E9B55D4-46B9-4D62-B102-75193CD752AE}" type="parTrans" cxnId="{F3875DF9-BB46-4722-B844-DB1AD0B0233B}">
      <dgm:prSet/>
      <dgm:spPr/>
      <dgm:t>
        <a:bodyPr/>
        <a:lstStyle/>
        <a:p>
          <a:endParaRPr lang="en-US"/>
        </a:p>
      </dgm:t>
    </dgm:pt>
    <dgm:pt modelId="{D2B19AE6-A3BC-46BC-826A-69B9C9EE436C}" type="sibTrans" cxnId="{F3875DF9-BB46-4722-B844-DB1AD0B0233B}">
      <dgm:prSet/>
      <dgm:spPr/>
      <dgm:t>
        <a:bodyPr/>
        <a:lstStyle/>
        <a:p>
          <a:endParaRPr lang="en-US"/>
        </a:p>
      </dgm:t>
    </dgm:pt>
    <dgm:pt modelId="{8DA4722C-1237-45B9-834D-577C34D1DD62}">
      <dgm:prSet/>
      <dgm:spPr/>
      <dgm:t>
        <a:bodyPr/>
        <a:lstStyle/>
        <a:p>
          <a:r>
            <a:rPr lang="it-IT" err="1"/>
            <a:t>Grafana</a:t>
          </a:r>
          <a:r>
            <a:rPr lang="it-IT"/>
            <a:t>: come framework per la visualizzazione delle query in formato grafico</a:t>
          </a:r>
          <a:endParaRPr lang="en-US"/>
        </a:p>
      </dgm:t>
    </dgm:pt>
    <dgm:pt modelId="{9C83663D-ED09-43FD-8E42-7AE80BDCA2FA}" type="parTrans" cxnId="{8788B560-3467-4B88-A005-39E5140A85EA}">
      <dgm:prSet/>
      <dgm:spPr/>
      <dgm:t>
        <a:bodyPr/>
        <a:lstStyle/>
        <a:p>
          <a:endParaRPr lang="en-US"/>
        </a:p>
      </dgm:t>
    </dgm:pt>
    <dgm:pt modelId="{B6C38932-9233-4F4B-AF6B-4BC809F6BFBD}" type="sibTrans" cxnId="{8788B560-3467-4B88-A005-39E5140A85EA}">
      <dgm:prSet/>
      <dgm:spPr/>
      <dgm:t>
        <a:bodyPr/>
        <a:lstStyle/>
        <a:p>
          <a:endParaRPr lang="en-US"/>
        </a:p>
      </dgm:t>
    </dgm:pt>
    <dgm:pt modelId="{73CA4302-DCA4-1246-B9EC-DA48A4908F59}" type="pres">
      <dgm:prSet presAssocID="{3FC95D3F-CAFF-4CD9-A6C8-85B7F13BC86E}" presName="vert0" presStyleCnt="0">
        <dgm:presLayoutVars>
          <dgm:dir/>
          <dgm:animOne val="branch"/>
          <dgm:animLvl val="lvl"/>
        </dgm:presLayoutVars>
      </dgm:prSet>
      <dgm:spPr/>
    </dgm:pt>
    <dgm:pt modelId="{B05E8FEA-261B-2D4C-8FB6-3DC23F7DDAB8}" type="pres">
      <dgm:prSet presAssocID="{EE28AC51-DCED-4C68-871A-C20F105E684C}" presName="thickLine" presStyleLbl="alignNode1" presStyleIdx="0" presStyleCnt="1"/>
      <dgm:spPr/>
    </dgm:pt>
    <dgm:pt modelId="{6CB9C8EF-8366-6543-A584-73C5745B2A57}" type="pres">
      <dgm:prSet presAssocID="{EE28AC51-DCED-4C68-871A-C20F105E684C}" presName="horz1" presStyleCnt="0"/>
      <dgm:spPr/>
    </dgm:pt>
    <dgm:pt modelId="{819C09DF-A968-1E4F-9258-361432FC3724}" type="pres">
      <dgm:prSet presAssocID="{EE28AC51-DCED-4C68-871A-C20F105E684C}" presName="tx1" presStyleLbl="revTx" presStyleIdx="0" presStyleCnt="6"/>
      <dgm:spPr/>
    </dgm:pt>
    <dgm:pt modelId="{8B9B09FF-F438-9743-A322-D34982C010DB}" type="pres">
      <dgm:prSet presAssocID="{EE28AC51-DCED-4C68-871A-C20F105E684C}" presName="vert1" presStyleCnt="0"/>
      <dgm:spPr/>
    </dgm:pt>
    <dgm:pt modelId="{223F98B3-3979-0D4F-819F-35D3BDBBE42A}" type="pres">
      <dgm:prSet presAssocID="{109CCBF4-85DD-4D93-BE85-D1C2E6151C59}" presName="vertSpace2a" presStyleCnt="0"/>
      <dgm:spPr/>
    </dgm:pt>
    <dgm:pt modelId="{0CD2BDD4-A182-574C-89D8-84F1483C4670}" type="pres">
      <dgm:prSet presAssocID="{109CCBF4-85DD-4D93-BE85-D1C2E6151C59}" presName="horz2" presStyleCnt="0"/>
      <dgm:spPr/>
    </dgm:pt>
    <dgm:pt modelId="{FF0823E8-3A17-9D48-8943-D3D0C394F24E}" type="pres">
      <dgm:prSet presAssocID="{109CCBF4-85DD-4D93-BE85-D1C2E6151C59}" presName="horzSpace2" presStyleCnt="0"/>
      <dgm:spPr/>
    </dgm:pt>
    <dgm:pt modelId="{63D2E492-C65B-A34C-B0F5-77824BFF49FB}" type="pres">
      <dgm:prSet presAssocID="{109CCBF4-85DD-4D93-BE85-D1C2E6151C59}" presName="tx2" presStyleLbl="revTx" presStyleIdx="1" presStyleCnt="6"/>
      <dgm:spPr/>
    </dgm:pt>
    <dgm:pt modelId="{CA942032-DD8A-9043-9399-9EA41C78FC23}" type="pres">
      <dgm:prSet presAssocID="{109CCBF4-85DD-4D93-BE85-D1C2E6151C59}" presName="vert2" presStyleCnt="0"/>
      <dgm:spPr/>
    </dgm:pt>
    <dgm:pt modelId="{7D339A42-9421-AF48-97BE-717E65E3F47F}" type="pres">
      <dgm:prSet presAssocID="{109CCBF4-85DD-4D93-BE85-D1C2E6151C59}" presName="thinLine2b" presStyleLbl="callout" presStyleIdx="0" presStyleCnt="5"/>
      <dgm:spPr/>
    </dgm:pt>
    <dgm:pt modelId="{37E372E3-ACBE-1141-8D02-168D5F84AE47}" type="pres">
      <dgm:prSet presAssocID="{109CCBF4-85DD-4D93-BE85-D1C2E6151C59}" presName="vertSpace2b" presStyleCnt="0"/>
      <dgm:spPr/>
    </dgm:pt>
    <dgm:pt modelId="{8A583AC5-686F-794D-B3F3-C2DDE61BB354}" type="pres">
      <dgm:prSet presAssocID="{5AAC4453-89B1-4F46-BB9C-AC020072779D}" presName="horz2" presStyleCnt="0"/>
      <dgm:spPr/>
    </dgm:pt>
    <dgm:pt modelId="{0BB4A1ED-5B3B-734C-8A9C-E6E580D644F7}" type="pres">
      <dgm:prSet presAssocID="{5AAC4453-89B1-4F46-BB9C-AC020072779D}" presName="horzSpace2" presStyleCnt="0"/>
      <dgm:spPr/>
    </dgm:pt>
    <dgm:pt modelId="{3F019F3F-FC85-4A45-B293-7ECD72D2B03D}" type="pres">
      <dgm:prSet presAssocID="{5AAC4453-89B1-4F46-BB9C-AC020072779D}" presName="tx2" presStyleLbl="revTx" presStyleIdx="2" presStyleCnt="6"/>
      <dgm:spPr/>
    </dgm:pt>
    <dgm:pt modelId="{F5814C95-0FB5-E949-8865-6B756FF0FDC0}" type="pres">
      <dgm:prSet presAssocID="{5AAC4453-89B1-4F46-BB9C-AC020072779D}" presName="vert2" presStyleCnt="0"/>
      <dgm:spPr/>
    </dgm:pt>
    <dgm:pt modelId="{F1DE7648-AD99-FA41-A786-5BA0EBE19C96}" type="pres">
      <dgm:prSet presAssocID="{5AAC4453-89B1-4F46-BB9C-AC020072779D}" presName="thinLine2b" presStyleLbl="callout" presStyleIdx="1" presStyleCnt="5"/>
      <dgm:spPr/>
    </dgm:pt>
    <dgm:pt modelId="{3D9F30E1-F92B-734C-A19F-3E4C0554C933}" type="pres">
      <dgm:prSet presAssocID="{5AAC4453-89B1-4F46-BB9C-AC020072779D}" presName="vertSpace2b" presStyleCnt="0"/>
      <dgm:spPr/>
    </dgm:pt>
    <dgm:pt modelId="{85EC5C7E-E280-4741-8632-343515F9DBFE}" type="pres">
      <dgm:prSet presAssocID="{93CC2870-B4AC-49C0-BF9B-9D1C8FF17C6C}" presName="horz2" presStyleCnt="0"/>
      <dgm:spPr/>
    </dgm:pt>
    <dgm:pt modelId="{C969EF73-C699-E948-AF92-10A9ECD791D1}" type="pres">
      <dgm:prSet presAssocID="{93CC2870-B4AC-49C0-BF9B-9D1C8FF17C6C}" presName="horzSpace2" presStyleCnt="0"/>
      <dgm:spPr/>
    </dgm:pt>
    <dgm:pt modelId="{3EEDA518-1AFB-654C-A83B-2AE516E66EF6}" type="pres">
      <dgm:prSet presAssocID="{93CC2870-B4AC-49C0-BF9B-9D1C8FF17C6C}" presName="tx2" presStyleLbl="revTx" presStyleIdx="3" presStyleCnt="6"/>
      <dgm:spPr/>
    </dgm:pt>
    <dgm:pt modelId="{DDC0A9BE-541D-2E47-B8E2-C8598D2B5CCB}" type="pres">
      <dgm:prSet presAssocID="{93CC2870-B4AC-49C0-BF9B-9D1C8FF17C6C}" presName="vert2" presStyleCnt="0"/>
      <dgm:spPr/>
    </dgm:pt>
    <dgm:pt modelId="{EA5C5E96-8C5D-DD4C-B44C-27E6EEAF8F04}" type="pres">
      <dgm:prSet presAssocID="{93CC2870-B4AC-49C0-BF9B-9D1C8FF17C6C}" presName="thinLine2b" presStyleLbl="callout" presStyleIdx="2" presStyleCnt="5"/>
      <dgm:spPr/>
    </dgm:pt>
    <dgm:pt modelId="{819B1A93-5C48-994A-834C-AACC26595318}" type="pres">
      <dgm:prSet presAssocID="{93CC2870-B4AC-49C0-BF9B-9D1C8FF17C6C}" presName="vertSpace2b" presStyleCnt="0"/>
      <dgm:spPr/>
    </dgm:pt>
    <dgm:pt modelId="{D7D80E95-C573-D749-8C67-E3231DA90026}" type="pres">
      <dgm:prSet presAssocID="{31833089-6684-4C6D-81B3-437C8F148B9E}" presName="horz2" presStyleCnt="0"/>
      <dgm:spPr/>
    </dgm:pt>
    <dgm:pt modelId="{0083EA24-2283-9D49-8D93-A16511F7B855}" type="pres">
      <dgm:prSet presAssocID="{31833089-6684-4C6D-81B3-437C8F148B9E}" presName="horzSpace2" presStyleCnt="0"/>
      <dgm:spPr/>
    </dgm:pt>
    <dgm:pt modelId="{31007023-6A2B-1848-8978-77E1002D8A17}" type="pres">
      <dgm:prSet presAssocID="{31833089-6684-4C6D-81B3-437C8F148B9E}" presName="tx2" presStyleLbl="revTx" presStyleIdx="4" presStyleCnt="6"/>
      <dgm:spPr/>
    </dgm:pt>
    <dgm:pt modelId="{FA709E79-9C6A-224C-9D08-D7D2FCF8F105}" type="pres">
      <dgm:prSet presAssocID="{31833089-6684-4C6D-81B3-437C8F148B9E}" presName="vert2" presStyleCnt="0"/>
      <dgm:spPr/>
    </dgm:pt>
    <dgm:pt modelId="{AAA8EED0-2486-5C46-A182-7716D9E8B0DC}" type="pres">
      <dgm:prSet presAssocID="{31833089-6684-4C6D-81B3-437C8F148B9E}" presName="thinLine2b" presStyleLbl="callout" presStyleIdx="3" presStyleCnt="5"/>
      <dgm:spPr/>
    </dgm:pt>
    <dgm:pt modelId="{0F8C56CA-89F2-A741-A0A1-1A00734DE2FB}" type="pres">
      <dgm:prSet presAssocID="{31833089-6684-4C6D-81B3-437C8F148B9E}" presName="vertSpace2b" presStyleCnt="0"/>
      <dgm:spPr/>
    </dgm:pt>
    <dgm:pt modelId="{24F7A411-EE54-024F-B20F-BE936BE065B8}" type="pres">
      <dgm:prSet presAssocID="{8DA4722C-1237-45B9-834D-577C34D1DD62}" presName="horz2" presStyleCnt="0"/>
      <dgm:spPr/>
    </dgm:pt>
    <dgm:pt modelId="{40C83864-B555-6142-948F-96E784DA5609}" type="pres">
      <dgm:prSet presAssocID="{8DA4722C-1237-45B9-834D-577C34D1DD62}" presName="horzSpace2" presStyleCnt="0"/>
      <dgm:spPr/>
    </dgm:pt>
    <dgm:pt modelId="{5839CDC5-F1A2-B74F-A25B-1AC5DA5A063D}" type="pres">
      <dgm:prSet presAssocID="{8DA4722C-1237-45B9-834D-577C34D1DD62}" presName="tx2" presStyleLbl="revTx" presStyleIdx="5" presStyleCnt="6"/>
      <dgm:spPr/>
    </dgm:pt>
    <dgm:pt modelId="{6EB815C9-7802-E64B-8762-B57DC0DCF078}" type="pres">
      <dgm:prSet presAssocID="{8DA4722C-1237-45B9-834D-577C34D1DD62}" presName="vert2" presStyleCnt="0"/>
      <dgm:spPr/>
    </dgm:pt>
    <dgm:pt modelId="{2D0CAB47-5BD6-884F-B261-B10A04F2EC8A}" type="pres">
      <dgm:prSet presAssocID="{8DA4722C-1237-45B9-834D-577C34D1DD62}" presName="thinLine2b" presStyleLbl="callout" presStyleIdx="4" presStyleCnt="5"/>
      <dgm:spPr/>
    </dgm:pt>
    <dgm:pt modelId="{530A0786-B5A7-CC4A-8546-8747D168E807}" type="pres">
      <dgm:prSet presAssocID="{8DA4722C-1237-45B9-834D-577C34D1DD62}" presName="vertSpace2b" presStyleCnt="0"/>
      <dgm:spPr/>
    </dgm:pt>
  </dgm:ptLst>
  <dgm:cxnLst>
    <dgm:cxn modelId="{4F6C7515-564A-5340-A9CC-1AC0399629F6}" type="presOf" srcId="{31833089-6684-4C6D-81B3-437C8F148B9E}" destId="{31007023-6A2B-1848-8978-77E1002D8A17}" srcOrd="0" destOrd="0" presId="urn:microsoft.com/office/officeart/2008/layout/LinedList"/>
    <dgm:cxn modelId="{D06BF11A-39B6-7647-9150-8C5BE14FDB6D}" type="presOf" srcId="{3FC95D3F-CAFF-4CD9-A6C8-85B7F13BC86E}" destId="{73CA4302-DCA4-1246-B9EC-DA48A4908F59}" srcOrd="0" destOrd="0" presId="urn:microsoft.com/office/officeart/2008/layout/LinedList"/>
    <dgm:cxn modelId="{DDF7BD36-9BB3-1E42-9A2F-422A98816F4A}" type="presOf" srcId="{8DA4722C-1237-45B9-834D-577C34D1DD62}" destId="{5839CDC5-F1A2-B74F-A25B-1AC5DA5A063D}" srcOrd="0" destOrd="0" presId="urn:microsoft.com/office/officeart/2008/layout/LinedList"/>
    <dgm:cxn modelId="{241A1C5C-841D-6B46-ABA4-CDC99A5F81E1}" type="presOf" srcId="{EE28AC51-DCED-4C68-871A-C20F105E684C}" destId="{819C09DF-A968-1E4F-9258-361432FC3724}" srcOrd="0" destOrd="0" presId="urn:microsoft.com/office/officeart/2008/layout/LinedList"/>
    <dgm:cxn modelId="{8788B560-3467-4B88-A005-39E5140A85EA}" srcId="{EE28AC51-DCED-4C68-871A-C20F105E684C}" destId="{8DA4722C-1237-45B9-834D-577C34D1DD62}" srcOrd="4" destOrd="0" parTransId="{9C83663D-ED09-43FD-8E42-7AE80BDCA2FA}" sibTransId="{B6C38932-9233-4F4B-AF6B-4BC809F6BFBD}"/>
    <dgm:cxn modelId="{523FC663-1CE9-4A5D-BB0A-0BD30BC95690}" srcId="{3FC95D3F-CAFF-4CD9-A6C8-85B7F13BC86E}" destId="{EE28AC51-DCED-4C68-871A-C20F105E684C}" srcOrd="0" destOrd="0" parTransId="{E7DECC7C-8355-4F56-B4EB-0770142F1266}" sibTransId="{CC601447-BC71-4AE4-A205-BE199DA30A11}"/>
    <dgm:cxn modelId="{0E788B4F-3379-2847-95B5-F0A7E9A49A74}" type="presOf" srcId="{93CC2870-B4AC-49C0-BF9B-9D1C8FF17C6C}" destId="{3EEDA518-1AFB-654C-A83B-2AE516E66EF6}" srcOrd="0" destOrd="0" presId="urn:microsoft.com/office/officeart/2008/layout/LinedList"/>
    <dgm:cxn modelId="{E0F9B152-EB5D-B742-803F-30634628F04B}" type="presOf" srcId="{5AAC4453-89B1-4F46-BB9C-AC020072779D}" destId="{3F019F3F-FC85-4A45-B293-7ECD72D2B03D}" srcOrd="0" destOrd="0" presId="urn:microsoft.com/office/officeart/2008/layout/LinedList"/>
    <dgm:cxn modelId="{58794B74-48C5-9C41-B3D9-84357574104E}" type="presOf" srcId="{109CCBF4-85DD-4D93-BE85-D1C2E6151C59}" destId="{63D2E492-C65B-A34C-B0F5-77824BFF49FB}" srcOrd="0" destOrd="0" presId="urn:microsoft.com/office/officeart/2008/layout/LinedList"/>
    <dgm:cxn modelId="{55AAB6CA-829A-4830-B40B-8CE845EA0E2F}" srcId="{EE28AC51-DCED-4C68-871A-C20F105E684C}" destId="{5AAC4453-89B1-4F46-BB9C-AC020072779D}" srcOrd="1" destOrd="0" parTransId="{48AD3898-34A9-4B6A-9CCD-8C85B94BEFB2}" sibTransId="{3FB046F1-A53A-48DA-889D-7378DD141AA8}"/>
    <dgm:cxn modelId="{CD043AF4-6877-4638-8DC4-84FEE26414E7}" srcId="{EE28AC51-DCED-4C68-871A-C20F105E684C}" destId="{109CCBF4-85DD-4D93-BE85-D1C2E6151C59}" srcOrd="0" destOrd="0" parTransId="{0CFFAE4F-CCF6-402A-8A06-8ED7447A5AEE}" sibTransId="{DB938C2F-FB47-4672-9688-B25B83436306}"/>
    <dgm:cxn modelId="{F3875DF9-BB46-4722-B844-DB1AD0B0233B}" srcId="{EE28AC51-DCED-4C68-871A-C20F105E684C}" destId="{31833089-6684-4C6D-81B3-437C8F148B9E}" srcOrd="3" destOrd="0" parTransId="{5E9B55D4-46B9-4D62-B102-75193CD752AE}" sibTransId="{D2B19AE6-A3BC-46BC-826A-69B9C9EE436C}"/>
    <dgm:cxn modelId="{17C626FF-E596-4DBA-9B4B-2AEA56550907}" srcId="{EE28AC51-DCED-4C68-871A-C20F105E684C}" destId="{93CC2870-B4AC-49C0-BF9B-9D1C8FF17C6C}" srcOrd="2" destOrd="0" parTransId="{472ACBE2-497C-4585-BDB9-747A88345E66}" sibTransId="{1ED4BBE6-80FB-4CFA-AB49-93988B5887F4}"/>
    <dgm:cxn modelId="{E9426A13-EDBD-8944-B942-FEB5E469937E}" type="presParOf" srcId="{73CA4302-DCA4-1246-B9EC-DA48A4908F59}" destId="{B05E8FEA-261B-2D4C-8FB6-3DC23F7DDAB8}" srcOrd="0" destOrd="0" presId="urn:microsoft.com/office/officeart/2008/layout/LinedList"/>
    <dgm:cxn modelId="{CF5695BC-79F0-824E-A77F-DE9F441316D0}" type="presParOf" srcId="{73CA4302-DCA4-1246-B9EC-DA48A4908F59}" destId="{6CB9C8EF-8366-6543-A584-73C5745B2A57}" srcOrd="1" destOrd="0" presId="urn:microsoft.com/office/officeart/2008/layout/LinedList"/>
    <dgm:cxn modelId="{EAFBF648-EB3A-5E4A-AE5D-F3C2C61446A1}" type="presParOf" srcId="{6CB9C8EF-8366-6543-A584-73C5745B2A57}" destId="{819C09DF-A968-1E4F-9258-361432FC3724}" srcOrd="0" destOrd="0" presId="urn:microsoft.com/office/officeart/2008/layout/LinedList"/>
    <dgm:cxn modelId="{D998B28C-26BA-D241-AE4F-C3DFBB572CB2}" type="presParOf" srcId="{6CB9C8EF-8366-6543-A584-73C5745B2A57}" destId="{8B9B09FF-F438-9743-A322-D34982C010DB}" srcOrd="1" destOrd="0" presId="urn:microsoft.com/office/officeart/2008/layout/LinedList"/>
    <dgm:cxn modelId="{4D1CCEBB-EC48-8242-8829-3CB690DC9B71}" type="presParOf" srcId="{8B9B09FF-F438-9743-A322-D34982C010DB}" destId="{223F98B3-3979-0D4F-819F-35D3BDBBE42A}" srcOrd="0" destOrd="0" presId="urn:microsoft.com/office/officeart/2008/layout/LinedList"/>
    <dgm:cxn modelId="{30D6E0B5-68EE-9F46-A14F-03F530D4BF0E}" type="presParOf" srcId="{8B9B09FF-F438-9743-A322-D34982C010DB}" destId="{0CD2BDD4-A182-574C-89D8-84F1483C4670}" srcOrd="1" destOrd="0" presId="urn:microsoft.com/office/officeart/2008/layout/LinedList"/>
    <dgm:cxn modelId="{B90E18F9-AF1F-E549-8859-251AD912D11B}" type="presParOf" srcId="{0CD2BDD4-A182-574C-89D8-84F1483C4670}" destId="{FF0823E8-3A17-9D48-8943-D3D0C394F24E}" srcOrd="0" destOrd="0" presId="urn:microsoft.com/office/officeart/2008/layout/LinedList"/>
    <dgm:cxn modelId="{8D8D342D-B757-AA46-8BD0-441E12798D6E}" type="presParOf" srcId="{0CD2BDD4-A182-574C-89D8-84F1483C4670}" destId="{63D2E492-C65B-A34C-B0F5-77824BFF49FB}" srcOrd="1" destOrd="0" presId="urn:microsoft.com/office/officeart/2008/layout/LinedList"/>
    <dgm:cxn modelId="{E4A46752-0F55-6F41-ACFA-06EA196EAF43}" type="presParOf" srcId="{0CD2BDD4-A182-574C-89D8-84F1483C4670}" destId="{CA942032-DD8A-9043-9399-9EA41C78FC23}" srcOrd="2" destOrd="0" presId="urn:microsoft.com/office/officeart/2008/layout/LinedList"/>
    <dgm:cxn modelId="{94981D9B-6364-7A4F-82A2-B1F287858EC0}" type="presParOf" srcId="{8B9B09FF-F438-9743-A322-D34982C010DB}" destId="{7D339A42-9421-AF48-97BE-717E65E3F47F}" srcOrd="2" destOrd="0" presId="urn:microsoft.com/office/officeart/2008/layout/LinedList"/>
    <dgm:cxn modelId="{C3B3DDCF-EACC-CD47-9182-D30FBEFFE4BC}" type="presParOf" srcId="{8B9B09FF-F438-9743-A322-D34982C010DB}" destId="{37E372E3-ACBE-1141-8D02-168D5F84AE47}" srcOrd="3" destOrd="0" presId="urn:microsoft.com/office/officeart/2008/layout/LinedList"/>
    <dgm:cxn modelId="{9878F801-AA8A-7346-909B-E8656DD0BB7F}" type="presParOf" srcId="{8B9B09FF-F438-9743-A322-D34982C010DB}" destId="{8A583AC5-686F-794D-B3F3-C2DDE61BB354}" srcOrd="4" destOrd="0" presId="urn:microsoft.com/office/officeart/2008/layout/LinedList"/>
    <dgm:cxn modelId="{9F1AF454-F319-A44D-803F-D355D0DFC08E}" type="presParOf" srcId="{8A583AC5-686F-794D-B3F3-C2DDE61BB354}" destId="{0BB4A1ED-5B3B-734C-8A9C-E6E580D644F7}" srcOrd="0" destOrd="0" presId="urn:microsoft.com/office/officeart/2008/layout/LinedList"/>
    <dgm:cxn modelId="{395B2F31-FA5D-AE49-855F-8CCCC82F5092}" type="presParOf" srcId="{8A583AC5-686F-794D-B3F3-C2DDE61BB354}" destId="{3F019F3F-FC85-4A45-B293-7ECD72D2B03D}" srcOrd="1" destOrd="0" presId="urn:microsoft.com/office/officeart/2008/layout/LinedList"/>
    <dgm:cxn modelId="{FEFBFA6C-FFF5-C64A-B861-CEA901E3E1B3}" type="presParOf" srcId="{8A583AC5-686F-794D-B3F3-C2DDE61BB354}" destId="{F5814C95-0FB5-E949-8865-6B756FF0FDC0}" srcOrd="2" destOrd="0" presId="urn:microsoft.com/office/officeart/2008/layout/LinedList"/>
    <dgm:cxn modelId="{50B86876-13FE-0F44-9FD7-17909567DCF3}" type="presParOf" srcId="{8B9B09FF-F438-9743-A322-D34982C010DB}" destId="{F1DE7648-AD99-FA41-A786-5BA0EBE19C96}" srcOrd="5" destOrd="0" presId="urn:microsoft.com/office/officeart/2008/layout/LinedList"/>
    <dgm:cxn modelId="{44BB1DC4-B81C-BE49-B177-93C0C03CB727}" type="presParOf" srcId="{8B9B09FF-F438-9743-A322-D34982C010DB}" destId="{3D9F30E1-F92B-734C-A19F-3E4C0554C933}" srcOrd="6" destOrd="0" presId="urn:microsoft.com/office/officeart/2008/layout/LinedList"/>
    <dgm:cxn modelId="{CD4560CA-3628-8144-BE4D-FB163C8D0851}" type="presParOf" srcId="{8B9B09FF-F438-9743-A322-D34982C010DB}" destId="{85EC5C7E-E280-4741-8632-343515F9DBFE}" srcOrd="7" destOrd="0" presId="urn:microsoft.com/office/officeart/2008/layout/LinedList"/>
    <dgm:cxn modelId="{AA0F4ED8-0AB1-A740-A111-EF85738DDB22}" type="presParOf" srcId="{85EC5C7E-E280-4741-8632-343515F9DBFE}" destId="{C969EF73-C699-E948-AF92-10A9ECD791D1}" srcOrd="0" destOrd="0" presId="urn:microsoft.com/office/officeart/2008/layout/LinedList"/>
    <dgm:cxn modelId="{EB93968E-34FD-8D4A-8997-3DB407A350B9}" type="presParOf" srcId="{85EC5C7E-E280-4741-8632-343515F9DBFE}" destId="{3EEDA518-1AFB-654C-A83B-2AE516E66EF6}" srcOrd="1" destOrd="0" presId="urn:microsoft.com/office/officeart/2008/layout/LinedList"/>
    <dgm:cxn modelId="{1B3BBB12-EBB0-5C42-B013-E4E54B2EFD4E}" type="presParOf" srcId="{85EC5C7E-E280-4741-8632-343515F9DBFE}" destId="{DDC0A9BE-541D-2E47-B8E2-C8598D2B5CCB}" srcOrd="2" destOrd="0" presId="urn:microsoft.com/office/officeart/2008/layout/LinedList"/>
    <dgm:cxn modelId="{7E4B88A0-C838-9843-B5A4-5D33066DA268}" type="presParOf" srcId="{8B9B09FF-F438-9743-A322-D34982C010DB}" destId="{EA5C5E96-8C5D-DD4C-B44C-27E6EEAF8F04}" srcOrd="8" destOrd="0" presId="urn:microsoft.com/office/officeart/2008/layout/LinedList"/>
    <dgm:cxn modelId="{C36956C8-A292-E34B-A9B7-D83F8CB205A0}" type="presParOf" srcId="{8B9B09FF-F438-9743-A322-D34982C010DB}" destId="{819B1A93-5C48-994A-834C-AACC26595318}" srcOrd="9" destOrd="0" presId="urn:microsoft.com/office/officeart/2008/layout/LinedList"/>
    <dgm:cxn modelId="{B6C448BE-5F7F-CE4D-976D-7A6B9F30BF73}" type="presParOf" srcId="{8B9B09FF-F438-9743-A322-D34982C010DB}" destId="{D7D80E95-C573-D749-8C67-E3231DA90026}" srcOrd="10" destOrd="0" presId="urn:microsoft.com/office/officeart/2008/layout/LinedList"/>
    <dgm:cxn modelId="{103957FC-CD2F-6541-A4AD-B0EAE2F1FC1D}" type="presParOf" srcId="{D7D80E95-C573-D749-8C67-E3231DA90026}" destId="{0083EA24-2283-9D49-8D93-A16511F7B855}" srcOrd="0" destOrd="0" presId="urn:microsoft.com/office/officeart/2008/layout/LinedList"/>
    <dgm:cxn modelId="{63F36F9A-34F3-F243-B9BF-5F42DA9957E9}" type="presParOf" srcId="{D7D80E95-C573-D749-8C67-E3231DA90026}" destId="{31007023-6A2B-1848-8978-77E1002D8A17}" srcOrd="1" destOrd="0" presId="urn:microsoft.com/office/officeart/2008/layout/LinedList"/>
    <dgm:cxn modelId="{B8A26178-CFC9-F642-ABB7-D57014A648DF}" type="presParOf" srcId="{D7D80E95-C573-D749-8C67-E3231DA90026}" destId="{FA709E79-9C6A-224C-9D08-D7D2FCF8F105}" srcOrd="2" destOrd="0" presId="urn:microsoft.com/office/officeart/2008/layout/LinedList"/>
    <dgm:cxn modelId="{8F036E8A-5472-634E-99EA-45F774A9BAE9}" type="presParOf" srcId="{8B9B09FF-F438-9743-A322-D34982C010DB}" destId="{AAA8EED0-2486-5C46-A182-7716D9E8B0DC}" srcOrd="11" destOrd="0" presId="urn:microsoft.com/office/officeart/2008/layout/LinedList"/>
    <dgm:cxn modelId="{B0486073-69E5-7143-B9B2-98DA8AA92B57}" type="presParOf" srcId="{8B9B09FF-F438-9743-A322-D34982C010DB}" destId="{0F8C56CA-89F2-A741-A0A1-1A00734DE2FB}" srcOrd="12" destOrd="0" presId="urn:microsoft.com/office/officeart/2008/layout/LinedList"/>
    <dgm:cxn modelId="{BB909B2B-8944-E648-BFF3-44D0703F87FF}" type="presParOf" srcId="{8B9B09FF-F438-9743-A322-D34982C010DB}" destId="{24F7A411-EE54-024F-B20F-BE936BE065B8}" srcOrd="13" destOrd="0" presId="urn:microsoft.com/office/officeart/2008/layout/LinedList"/>
    <dgm:cxn modelId="{5525D690-7CB6-304C-80F8-E3B39E9CDD1B}" type="presParOf" srcId="{24F7A411-EE54-024F-B20F-BE936BE065B8}" destId="{40C83864-B555-6142-948F-96E784DA5609}" srcOrd="0" destOrd="0" presId="urn:microsoft.com/office/officeart/2008/layout/LinedList"/>
    <dgm:cxn modelId="{1693001C-0902-D148-A186-655788F168A4}" type="presParOf" srcId="{24F7A411-EE54-024F-B20F-BE936BE065B8}" destId="{5839CDC5-F1A2-B74F-A25B-1AC5DA5A063D}" srcOrd="1" destOrd="0" presId="urn:microsoft.com/office/officeart/2008/layout/LinedList"/>
    <dgm:cxn modelId="{D40226FA-6966-5244-BEE0-765FC77848FE}" type="presParOf" srcId="{24F7A411-EE54-024F-B20F-BE936BE065B8}" destId="{6EB815C9-7802-E64B-8762-B57DC0DCF078}" srcOrd="2" destOrd="0" presId="urn:microsoft.com/office/officeart/2008/layout/LinedList"/>
    <dgm:cxn modelId="{78EF828E-B07D-8641-AD89-CA353A6AE571}" type="presParOf" srcId="{8B9B09FF-F438-9743-A322-D34982C010DB}" destId="{2D0CAB47-5BD6-884F-B261-B10A04F2EC8A}" srcOrd="14" destOrd="0" presId="urn:microsoft.com/office/officeart/2008/layout/LinedList"/>
    <dgm:cxn modelId="{214FBFF6-35D2-DF4E-9937-930665F2F1AA}" type="presParOf" srcId="{8B9B09FF-F438-9743-A322-D34982C010DB}" destId="{530A0786-B5A7-CC4A-8546-8747D168E807}"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E8FEA-261B-2D4C-8FB6-3DC23F7DDAB8}">
      <dsp:nvSpPr>
        <dsp:cNvPr id="0" name=""/>
        <dsp:cNvSpPr/>
      </dsp:nvSpPr>
      <dsp:spPr>
        <a:xfrm>
          <a:off x="0" y="0"/>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C09DF-A968-1E4F-9258-361432FC3724}">
      <dsp:nvSpPr>
        <dsp:cNvPr id="0" name=""/>
        <dsp:cNvSpPr/>
      </dsp:nvSpPr>
      <dsp:spPr>
        <a:xfrm>
          <a:off x="0" y="0"/>
          <a:ext cx="1234681" cy="584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it-IT" sz="6500" kern="1200"/>
        </a:p>
      </dsp:txBody>
      <dsp:txXfrm>
        <a:off x="0" y="0"/>
        <a:ext cx="1234681" cy="5843468"/>
      </dsp:txXfrm>
    </dsp:sp>
    <dsp:sp modelId="{63D2E492-C65B-A34C-B0F5-77824BFF49FB}">
      <dsp:nvSpPr>
        <dsp:cNvPr id="0" name=""/>
        <dsp:cNvSpPr/>
      </dsp:nvSpPr>
      <dsp:spPr>
        <a:xfrm>
          <a:off x="1327282" y="55067"/>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a:t>Apache NIFI: per il </a:t>
          </a:r>
          <a:r>
            <a:rPr lang="it-IT" sz="1600" kern="1200" err="1"/>
            <a:t>pre</a:t>
          </a:r>
          <a:r>
            <a:rPr lang="it-IT" sz="1600" kern="1200"/>
            <a:t>-processamento e l’</a:t>
          </a:r>
          <a:r>
            <a:rPr lang="it-IT" sz="1600" kern="1200" err="1"/>
            <a:t>ingestion</a:t>
          </a:r>
          <a:r>
            <a:rPr lang="it-IT" sz="1600" kern="1200"/>
            <a:t> dei dati</a:t>
          </a:r>
          <a:endParaRPr lang="en-US" sz="1600" kern="1200"/>
        </a:p>
      </dsp:txBody>
      <dsp:txXfrm>
        <a:off x="1327282" y="55067"/>
        <a:ext cx="4846126" cy="1101356"/>
      </dsp:txXfrm>
    </dsp:sp>
    <dsp:sp modelId="{7D339A42-9421-AF48-97BE-717E65E3F47F}">
      <dsp:nvSpPr>
        <dsp:cNvPr id="0" name=""/>
        <dsp:cNvSpPr/>
      </dsp:nvSpPr>
      <dsp:spPr>
        <a:xfrm>
          <a:off x="1234681" y="1156424"/>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19F3F-FC85-4A45-B293-7ECD72D2B03D}">
      <dsp:nvSpPr>
        <dsp:cNvPr id="0" name=""/>
        <dsp:cNvSpPr/>
      </dsp:nvSpPr>
      <dsp:spPr>
        <a:xfrm>
          <a:off x="1327282" y="1211492"/>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a:t>Apache HDFS: come file system distribuito, utilizzato come </a:t>
          </a:r>
          <a:r>
            <a:rPr lang="it-IT" sz="1600" kern="1200" err="1"/>
            <a:t>datalake</a:t>
          </a:r>
          <a:r>
            <a:rPr lang="it-IT" sz="1600" kern="1200"/>
            <a:t>, per mantenere sia il nostro dataset sia i risultati dello stage di elaborazione</a:t>
          </a:r>
          <a:endParaRPr lang="en-US" sz="1600" kern="1200"/>
        </a:p>
      </dsp:txBody>
      <dsp:txXfrm>
        <a:off x="1327282" y="1211492"/>
        <a:ext cx="4846126" cy="1101356"/>
      </dsp:txXfrm>
    </dsp:sp>
    <dsp:sp modelId="{F1DE7648-AD99-FA41-A786-5BA0EBE19C96}">
      <dsp:nvSpPr>
        <dsp:cNvPr id="0" name=""/>
        <dsp:cNvSpPr/>
      </dsp:nvSpPr>
      <dsp:spPr>
        <a:xfrm>
          <a:off x="1234681" y="2312849"/>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EDA518-1AFB-654C-A83B-2AE516E66EF6}">
      <dsp:nvSpPr>
        <dsp:cNvPr id="0" name=""/>
        <dsp:cNvSpPr/>
      </dsp:nvSpPr>
      <dsp:spPr>
        <a:xfrm>
          <a:off x="1327282" y="2367917"/>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it-IT" sz="1600" kern="1200"/>
            <a:t>Apache Spark: come sistema per l'elaborazione del dataset, in particolare utilizzando come framework client la libreria </a:t>
          </a:r>
          <a:r>
            <a:rPr lang="it-IT" sz="1600" kern="1200" err="1"/>
            <a:t>pyspark</a:t>
          </a:r>
          <a:r>
            <a:rPr lang="it-IT" sz="1600" kern="1200"/>
            <a:t> di </a:t>
          </a:r>
          <a:r>
            <a:rPr lang="it-IT" sz="1600" kern="1200" err="1"/>
            <a:t>python</a:t>
          </a:r>
          <a:r>
            <a:rPr lang="it-IT" sz="1600" kern="1200">
              <a:latin typeface="Rockwell"/>
            </a:rPr>
            <a:t> </a:t>
          </a:r>
          <a:endParaRPr lang="en-US" sz="1600" kern="1200"/>
        </a:p>
      </dsp:txBody>
      <dsp:txXfrm>
        <a:off x="1327282" y="2367917"/>
        <a:ext cx="4846126" cy="1101356"/>
      </dsp:txXfrm>
    </dsp:sp>
    <dsp:sp modelId="{EA5C5E96-8C5D-DD4C-B44C-27E6EEAF8F04}">
      <dsp:nvSpPr>
        <dsp:cNvPr id="0" name=""/>
        <dsp:cNvSpPr/>
      </dsp:nvSpPr>
      <dsp:spPr>
        <a:xfrm>
          <a:off x="1234681" y="3469274"/>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007023-6A2B-1848-8978-77E1002D8A17}">
      <dsp:nvSpPr>
        <dsp:cNvPr id="0" name=""/>
        <dsp:cNvSpPr/>
      </dsp:nvSpPr>
      <dsp:spPr>
        <a:xfrm>
          <a:off x="1327282" y="3524342"/>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err="1"/>
            <a:t>MongoDB</a:t>
          </a:r>
          <a:r>
            <a:rPr lang="it-IT" sz="1600" kern="1200"/>
            <a:t>: come database </a:t>
          </a:r>
          <a:r>
            <a:rPr lang="it-IT" sz="1600" kern="1200" err="1"/>
            <a:t>NoSQL</a:t>
          </a:r>
          <a:r>
            <a:rPr lang="it-IT" sz="1600" kern="1200"/>
            <a:t> a documenti, dove caricare il risultato delle query</a:t>
          </a:r>
          <a:endParaRPr lang="en-US" sz="1600" kern="1200"/>
        </a:p>
      </dsp:txBody>
      <dsp:txXfrm>
        <a:off x="1327282" y="3524342"/>
        <a:ext cx="4846126" cy="1101356"/>
      </dsp:txXfrm>
    </dsp:sp>
    <dsp:sp modelId="{AAA8EED0-2486-5C46-A182-7716D9E8B0DC}">
      <dsp:nvSpPr>
        <dsp:cNvPr id="0" name=""/>
        <dsp:cNvSpPr/>
      </dsp:nvSpPr>
      <dsp:spPr>
        <a:xfrm>
          <a:off x="1234681" y="4625699"/>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9CDC5-F1A2-B74F-A25B-1AC5DA5A063D}">
      <dsp:nvSpPr>
        <dsp:cNvPr id="0" name=""/>
        <dsp:cNvSpPr/>
      </dsp:nvSpPr>
      <dsp:spPr>
        <a:xfrm>
          <a:off x="1327282" y="4680767"/>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err="1"/>
            <a:t>Grafana</a:t>
          </a:r>
          <a:r>
            <a:rPr lang="it-IT" sz="1600" kern="1200"/>
            <a:t>: come framework per la visualizzazione delle query in formato grafico</a:t>
          </a:r>
          <a:endParaRPr lang="en-US" sz="1600" kern="1200"/>
        </a:p>
      </dsp:txBody>
      <dsp:txXfrm>
        <a:off x="1327282" y="4680767"/>
        <a:ext cx="4846126" cy="1101356"/>
      </dsp:txXfrm>
    </dsp:sp>
    <dsp:sp modelId="{2D0CAB47-5BD6-884F-B261-B10A04F2EC8A}">
      <dsp:nvSpPr>
        <dsp:cNvPr id="0" name=""/>
        <dsp:cNvSpPr/>
      </dsp:nvSpPr>
      <dsp:spPr>
        <a:xfrm>
          <a:off x="1234681" y="5782123"/>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9466A-6D6B-3842-9189-FD7334BA2BB9}" type="datetimeFigureOut">
              <a:rPr lang="it-IT" smtClean="0"/>
              <a:t>15/06/2023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129C1-3B39-2041-B013-FD57365FC5A0}" type="slidenum">
              <a:rPr lang="it-IT" smtClean="0"/>
              <a:t>‹N›</a:t>
            </a:fld>
            <a:endParaRPr lang="it-IT"/>
          </a:p>
        </p:txBody>
      </p:sp>
    </p:spTree>
    <p:extLst>
      <p:ext uri="{BB962C8B-B14F-4D97-AF65-F5344CB8AC3E}">
        <p14:creationId xmlns:p14="http://schemas.microsoft.com/office/powerpoint/2010/main" val="368079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F129C1-3B39-2041-B013-FD57365FC5A0}" type="slidenum">
              <a:rPr lang="it-IT" smtClean="0"/>
              <a:t>3</a:t>
            </a:fld>
            <a:endParaRPr lang="it-IT"/>
          </a:p>
        </p:txBody>
      </p:sp>
    </p:spTree>
    <p:extLst>
      <p:ext uri="{BB962C8B-B14F-4D97-AF65-F5344CB8AC3E}">
        <p14:creationId xmlns:p14="http://schemas.microsoft.com/office/powerpoint/2010/main" val="210517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7599274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0980675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51273050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310634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547036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207879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4976089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794712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9896175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3425140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6/15/2023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15141846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6/15/2023</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6336204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e.uniroma2.it/courses/sabd2223/project/out500_combined+header.csv" TargetMode="Externa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7" name="Rectangle 5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9"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0" name="Freeform: Shape 59">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1" name="Freeform: Shape 60">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05424876-E6DA-F5EF-4DBA-862EF1CE8CDA}"/>
              </a:ext>
            </a:extLst>
          </p:cNvPr>
          <p:cNvSpPr>
            <a:spLocks noGrp="1"/>
          </p:cNvSpPr>
          <p:nvPr>
            <p:ph type="ctrTitle"/>
          </p:nvPr>
        </p:nvSpPr>
        <p:spPr>
          <a:xfrm>
            <a:off x="1005653" y="744909"/>
            <a:ext cx="4798447" cy="3155419"/>
          </a:xfrm>
        </p:spPr>
        <p:txBody>
          <a:bodyPr anchor="b">
            <a:normAutofit/>
          </a:bodyPr>
          <a:lstStyle/>
          <a:p>
            <a:pPr algn="l">
              <a:lnSpc>
                <a:spcPct val="90000"/>
              </a:lnSpc>
            </a:pPr>
            <a:r>
              <a:rPr lang="it-IT" sz="5400"/>
              <a:t>Progetto:</a:t>
            </a:r>
            <a:br>
              <a:rPr lang="it-IT" sz="5400"/>
            </a:br>
            <a:r>
              <a:rPr lang="it-IT" sz="5400"/>
              <a:t>Sistemi e architetture per Big Data</a:t>
            </a:r>
          </a:p>
        </p:txBody>
      </p:sp>
      <p:sp>
        <p:nvSpPr>
          <p:cNvPr id="3" name="Sottotitolo 2">
            <a:extLst>
              <a:ext uri="{FF2B5EF4-FFF2-40B4-BE49-F238E27FC236}">
                <a16:creationId xmlns:a16="http://schemas.microsoft.com/office/drawing/2014/main" id="{E42329F0-4302-8C10-4E79-F4B50E6D57D0}"/>
              </a:ext>
            </a:extLst>
          </p:cNvPr>
          <p:cNvSpPr>
            <a:spLocks noGrp="1"/>
          </p:cNvSpPr>
          <p:nvPr>
            <p:ph type="subTitle" idx="1"/>
          </p:nvPr>
        </p:nvSpPr>
        <p:spPr>
          <a:xfrm>
            <a:off x="1012785" y="4074784"/>
            <a:ext cx="4798446" cy="2054306"/>
          </a:xfrm>
        </p:spPr>
        <p:txBody>
          <a:bodyPr anchor="t">
            <a:normAutofit/>
          </a:bodyPr>
          <a:lstStyle/>
          <a:p>
            <a:pPr algn="l"/>
            <a:r>
              <a:rPr lang="it-IT" sz="2200"/>
              <a:t>Matteo Federico 0321569</a:t>
            </a:r>
          </a:p>
          <a:p>
            <a:pPr algn="l"/>
            <a:r>
              <a:rPr lang="it-IT" sz="2200"/>
              <a:t>Elisa Verza 0311317 </a:t>
            </a:r>
          </a:p>
          <a:p>
            <a:pPr algn="l"/>
            <a:endParaRPr lang="it-IT" sz="2200"/>
          </a:p>
        </p:txBody>
      </p:sp>
      <p:pic>
        <p:nvPicPr>
          <p:cNvPr id="4" name="Picture 3" descr="Immagine che contiene schermata, arte, luce&#10;&#10;Descrizione generata automaticamente">
            <a:extLst>
              <a:ext uri="{FF2B5EF4-FFF2-40B4-BE49-F238E27FC236}">
                <a16:creationId xmlns:a16="http://schemas.microsoft.com/office/drawing/2014/main" id="{48CE50D0-7133-8720-0DA9-D0263137BA9F}"/>
              </a:ext>
            </a:extLst>
          </p:cNvPr>
          <p:cNvPicPr>
            <a:picLocks noChangeAspect="1"/>
          </p:cNvPicPr>
          <p:nvPr/>
        </p:nvPicPr>
        <p:blipFill rotWithShape="1">
          <a:blip r:embed="rId2"/>
          <a:srcRect l="22400" r="23397"/>
          <a:stretch/>
        </p:blipFill>
        <p:spPr>
          <a:xfrm>
            <a:off x="6093390" y="10"/>
            <a:ext cx="6098610" cy="6857990"/>
          </a:xfrm>
          <a:prstGeom prst="rect">
            <a:avLst/>
          </a:prstGeom>
        </p:spPr>
      </p:pic>
      <p:grpSp>
        <p:nvGrpSpPr>
          <p:cNvPr id="73"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4"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6" name="Freeform: Shape 75">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5" name="Freeform: Shape 74">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egnaposto numero diapositiva 4">
            <a:extLst>
              <a:ext uri="{FF2B5EF4-FFF2-40B4-BE49-F238E27FC236}">
                <a16:creationId xmlns:a16="http://schemas.microsoft.com/office/drawing/2014/main" id="{2C5FE3CC-D7A4-296B-1B39-CFBE19A703A4}"/>
              </a:ext>
            </a:extLst>
          </p:cNvPr>
          <p:cNvSpPr>
            <a:spLocks noGrp="1"/>
          </p:cNvSpPr>
          <p:nvPr>
            <p:ph type="sldNum" sz="quarter" idx="12"/>
          </p:nvPr>
        </p:nvSpPr>
        <p:spPr>
          <a:xfrm>
            <a:off x="48381" y="302"/>
            <a:ext cx="1447800" cy="365125"/>
          </a:xfrm>
        </p:spPr>
        <p:txBody>
          <a:bodyPr/>
          <a:lstStyle/>
          <a:p>
            <a:fld id="{73B850FF-6169-4056-8077-06FFA93A5366}" type="slidenum">
              <a:rPr lang="en-US" sz="1200" dirty="0" smtClean="0">
                <a:cs typeface="Segoe UI Semilight"/>
              </a:rPr>
              <a:t>1</a:t>
            </a:fld>
            <a:endParaRPr lang="it-IT" sz="1400" dirty="0">
              <a:cs typeface="Segoe UI Semilight"/>
            </a:endParaRPr>
          </a:p>
        </p:txBody>
      </p:sp>
    </p:spTree>
    <p:extLst>
      <p:ext uri="{BB962C8B-B14F-4D97-AF65-F5344CB8AC3E}">
        <p14:creationId xmlns:p14="http://schemas.microsoft.com/office/powerpoint/2010/main" val="47596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par>
                          <p:cTn id="8" fill="hold">
                            <p:stCondLst>
                              <p:cond delay="7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00"/>
                                        <p:tgtEl>
                                          <p:spTgt spid="3">
                                            <p:txEl>
                                              <p:pRg st="0" end="0"/>
                                            </p:txEl>
                                          </p:spTgt>
                                        </p:tgtEl>
                                      </p:cBhvr>
                                    </p:animEffect>
                                  </p:childTnLst>
                                </p:cTn>
                              </p:par>
                              <p:par>
                                <p:cTn id="12" presetID="10" presetClass="entr" presetSubtype="0" fill="hold" grpId="0" nodeType="withEffect">
                                  <p:stCondLst>
                                    <p:cond delay="0"/>
                                  </p:stCondLst>
                                  <p:iterate>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79EFC-5B0C-AF87-8323-1DE3ABD978A7}"/>
              </a:ext>
            </a:extLst>
          </p:cNvPr>
          <p:cNvSpPr>
            <a:spLocks noGrp="1"/>
          </p:cNvSpPr>
          <p:nvPr>
            <p:ph type="title"/>
          </p:nvPr>
        </p:nvSpPr>
        <p:spPr>
          <a:xfrm>
            <a:off x="2375946" y="94898"/>
            <a:ext cx="10246090" cy="1471193"/>
          </a:xfrm>
        </p:spPr>
        <p:txBody>
          <a:bodyPr>
            <a:normAutofit/>
          </a:bodyPr>
          <a:lstStyle/>
          <a:p>
            <a:r>
              <a:rPr lang="it-IT"/>
              <a:t>Query 2</a:t>
            </a:r>
          </a:p>
        </p:txBody>
      </p:sp>
      <p:pic>
        <p:nvPicPr>
          <p:cNvPr id="7" name="Graphic 6" descr="Help">
            <a:extLst>
              <a:ext uri="{FF2B5EF4-FFF2-40B4-BE49-F238E27FC236}">
                <a16:creationId xmlns:a16="http://schemas.microsoft.com/office/drawing/2014/main" id="{408D11E5-AD52-9D93-889E-590ABE327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22" y="2201483"/>
            <a:ext cx="3808151" cy="3808151"/>
          </a:xfrm>
          <a:prstGeom prst="rect">
            <a:avLst/>
          </a:prstGeom>
        </p:spPr>
      </p:pic>
      <p:sp>
        <p:nvSpPr>
          <p:cNvPr id="3" name="Segnaposto contenuto 2">
            <a:extLst>
              <a:ext uri="{FF2B5EF4-FFF2-40B4-BE49-F238E27FC236}">
                <a16:creationId xmlns:a16="http://schemas.microsoft.com/office/drawing/2014/main" id="{E449C53B-122E-AC46-3BC5-E3E526089FD5}"/>
              </a:ext>
            </a:extLst>
          </p:cNvPr>
          <p:cNvSpPr>
            <a:spLocks noGrp="1"/>
          </p:cNvSpPr>
          <p:nvPr>
            <p:ph idx="1"/>
          </p:nvPr>
        </p:nvSpPr>
        <p:spPr>
          <a:xfrm>
            <a:off x="5051939" y="2010773"/>
            <a:ext cx="6894637" cy="4181962"/>
          </a:xfrm>
        </p:spPr>
        <p:txBody>
          <a:bodyPr vert="horz" lIns="91440" tIns="45720" rIns="91440" bIns="45720" rtlCol="0" anchor="t">
            <a:normAutofit lnSpcReduction="10000"/>
          </a:bodyPr>
          <a:lstStyle/>
          <a:p>
            <a:pPr marL="0" indent="0">
              <a:buNone/>
            </a:pPr>
            <a:r>
              <a:rPr lang="it-IT">
                <a:cs typeface="Segoe UI"/>
              </a:rPr>
              <a:t>La</a:t>
            </a:r>
            <a:r>
              <a:rPr lang="it-IT">
                <a:ea typeface="+mn-lt"/>
                <a:cs typeface="+mn-lt"/>
              </a:rPr>
              <a:t> seconda query chiede di trovare per ogni giorno, per ogni azione la media e la deviazione standard della variazione del prezzo di vendita su finestre temporali di un'ora, infine farne una classifica e trovare per ogni giorno una lista delle cinque azioni che hanno ottenuto la migliore e la peggiore variazione media.</a:t>
            </a:r>
            <a:r>
              <a:rPr lang="it-IT">
                <a:cs typeface="Segoe UI"/>
              </a:rPr>
              <a:t> </a:t>
            </a:r>
          </a:p>
          <a:p>
            <a:pPr marL="0" indent="0">
              <a:buNone/>
            </a:pPr>
            <a:r>
              <a:rPr lang="it-IT"/>
              <a:t> </a:t>
            </a:r>
          </a:p>
        </p:txBody>
      </p:sp>
      <p:sp>
        <p:nvSpPr>
          <p:cNvPr id="4" name="Segnaposto numero diapositiva 3">
            <a:extLst>
              <a:ext uri="{FF2B5EF4-FFF2-40B4-BE49-F238E27FC236}">
                <a16:creationId xmlns:a16="http://schemas.microsoft.com/office/drawing/2014/main" id="{7CD28E0F-5CA1-BC78-C400-CCCB15F112E0}"/>
              </a:ext>
            </a:extLst>
          </p:cNvPr>
          <p:cNvSpPr>
            <a:spLocks noGrp="1"/>
          </p:cNvSpPr>
          <p:nvPr>
            <p:ph type="sldNum" sz="quarter" idx="12"/>
          </p:nvPr>
        </p:nvSpPr>
        <p:spPr/>
        <p:txBody>
          <a:bodyPr/>
          <a:lstStyle/>
          <a:p>
            <a:fld id="{73B850FF-6169-4056-8077-06FFA93A5366}" type="slidenum">
              <a:rPr lang="en-US" sz="1200" dirty="0" smtClean="0">
                <a:cs typeface="Segoe UI Semilight"/>
              </a:rPr>
              <a:t>10</a:t>
            </a:fld>
            <a:endParaRPr lang="it-IT" sz="1200" dirty="0">
              <a:cs typeface="Segoe UI Semilight"/>
            </a:endParaRPr>
          </a:p>
        </p:txBody>
      </p:sp>
    </p:spTree>
    <p:extLst>
      <p:ext uri="{BB962C8B-B14F-4D97-AF65-F5344CB8AC3E}">
        <p14:creationId xmlns:p14="http://schemas.microsoft.com/office/powerpoint/2010/main" val="223357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F4F46-81BF-2C12-F2DF-727CD87AF6D4}"/>
              </a:ext>
            </a:extLst>
          </p:cNvPr>
          <p:cNvSpPr>
            <a:spLocks noGrp="1"/>
          </p:cNvSpPr>
          <p:nvPr>
            <p:ph type="title"/>
          </p:nvPr>
        </p:nvSpPr>
        <p:spPr>
          <a:xfrm>
            <a:off x="1452926" y="-939"/>
            <a:ext cx="3988369" cy="1281022"/>
          </a:xfrm>
        </p:spPr>
        <p:txBody>
          <a:bodyPr>
            <a:normAutofit/>
          </a:bodyPr>
          <a:lstStyle/>
          <a:p>
            <a:pPr algn="ctr"/>
            <a:r>
              <a:rPr lang="it-IT"/>
              <a:t>Query 2</a:t>
            </a:r>
          </a:p>
        </p:txBody>
      </p:sp>
      <p:sp>
        <p:nvSpPr>
          <p:cNvPr id="3" name="Segnaposto contenuto 2">
            <a:extLst>
              <a:ext uri="{FF2B5EF4-FFF2-40B4-BE49-F238E27FC236}">
                <a16:creationId xmlns:a16="http://schemas.microsoft.com/office/drawing/2014/main" id="{8C3A04C1-05E0-D56F-7F44-359984C8BCB2}"/>
              </a:ext>
            </a:extLst>
          </p:cNvPr>
          <p:cNvSpPr>
            <a:spLocks noGrp="1"/>
          </p:cNvSpPr>
          <p:nvPr>
            <p:ph idx="1"/>
          </p:nvPr>
        </p:nvSpPr>
        <p:spPr>
          <a:xfrm>
            <a:off x="418464" y="1200225"/>
            <a:ext cx="5381343" cy="5376530"/>
          </a:xfrm>
        </p:spPr>
        <p:txBody>
          <a:bodyPr vert="horz" lIns="91440" tIns="45720" rIns="91440" bIns="45720" rtlCol="0" anchor="t">
            <a:noAutofit/>
          </a:bodyPr>
          <a:lstStyle/>
          <a:p>
            <a:pPr marL="0" indent="0">
              <a:buNone/>
            </a:pPr>
            <a:r>
              <a:rPr lang="it-IT" sz="2400" dirty="0"/>
              <a:t>La query è stata risolta applicando al dataset una serie di operazioni di raggruppamenti per chiave e applicando delle trasformazioni sul valore:</a:t>
            </a:r>
          </a:p>
          <a:p>
            <a:pPr marL="0" indent="0" algn="ctr">
              <a:buNone/>
            </a:pPr>
            <a:r>
              <a:rPr lang="it-IT" sz="2400" dirty="0">
                <a:ea typeface="+mn-lt"/>
                <a:cs typeface="+mn-lt"/>
              </a:rPr>
              <a:t>(data/ora/ID, ultimo valore orario)</a:t>
            </a:r>
          </a:p>
          <a:p>
            <a:pPr marL="0" indent="0" algn="ctr">
              <a:buNone/>
            </a:pPr>
            <a:endParaRPr lang="it-IT" sz="2400">
              <a:ea typeface="+mn-lt"/>
              <a:cs typeface="+mn-lt"/>
            </a:endParaRPr>
          </a:p>
          <a:p>
            <a:pPr marL="0" indent="0" algn="ctr">
              <a:buNone/>
            </a:pPr>
            <a:r>
              <a:rPr lang="it-IT" sz="2400" dirty="0">
                <a:ea typeface="+mn-lt"/>
                <a:cs typeface="+mn-lt"/>
              </a:rPr>
              <a:t>  (data/ID, variazioni orarie)</a:t>
            </a:r>
          </a:p>
          <a:p>
            <a:pPr marL="0" indent="0">
              <a:buNone/>
            </a:pPr>
            <a:r>
              <a:rPr lang="it-IT" sz="2400" dirty="0">
                <a:cs typeface="Segoe UI"/>
              </a:rPr>
              <a:t>Abbiamo poi calcolato le statistiche e, ordinando i risultati per media abbiamo ottenuto classifica con i migliori e peggiori 5.</a:t>
            </a:r>
          </a:p>
        </p:txBody>
      </p:sp>
      <p:sp>
        <p:nvSpPr>
          <p:cNvPr id="4" name="Freccia in giù 3">
            <a:extLst>
              <a:ext uri="{FF2B5EF4-FFF2-40B4-BE49-F238E27FC236}">
                <a16:creationId xmlns:a16="http://schemas.microsoft.com/office/drawing/2014/main" id="{31B57A82-3EED-BEFC-109E-20B8EE0F1E74}"/>
              </a:ext>
            </a:extLst>
          </p:cNvPr>
          <p:cNvSpPr/>
          <p:nvPr/>
        </p:nvSpPr>
        <p:spPr>
          <a:xfrm>
            <a:off x="2656691" y="3862739"/>
            <a:ext cx="488830" cy="5175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6" descr="Immagine che contiene diagramma&#10;&#10;Descrizione generata automaticamente">
            <a:extLst>
              <a:ext uri="{FF2B5EF4-FFF2-40B4-BE49-F238E27FC236}">
                <a16:creationId xmlns:a16="http://schemas.microsoft.com/office/drawing/2014/main" id="{83793F72-2063-3850-905C-3FD6BF6A29EF}"/>
              </a:ext>
            </a:extLst>
          </p:cNvPr>
          <p:cNvPicPr>
            <a:picLocks noChangeAspect="1"/>
          </p:cNvPicPr>
          <p:nvPr/>
        </p:nvPicPr>
        <p:blipFill>
          <a:blip r:embed="rId2"/>
          <a:stretch>
            <a:fillRect/>
          </a:stretch>
        </p:blipFill>
        <p:spPr>
          <a:xfrm>
            <a:off x="5739813" y="1801744"/>
            <a:ext cx="6380671" cy="3254511"/>
          </a:xfrm>
          <a:prstGeom prst="rect">
            <a:avLst/>
          </a:prstGeom>
        </p:spPr>
      </p:pic>
      <p:sp>
        <p:nvSpPr>
          <p:cNvPr id="5" name="Segnaposto numero diapositiva 4">
            <a:extLst>
              <a:ext uri="{FF2B5EF4-FFF2-40B4-BE49-F238E27FC236}">
                <a16:creationId xmlns:a16="http://schemas.microsoft.com/office/drawing/2014/main" id="{6FFCE920-4DDC-8F50-C48F-3D2A25818E3A}"/>
              </a:ext>
            </a:extLst>
          </p:cNvPr>
          <p:cNvSpPr>
            <a:spLocks noGrp="1"/>
          </p:cNvSpPr>
          <p:nvPr>
            <p:ph type="sldNum" sz="quarter" idx="12"/>
          </p:nvPr>
        </p:nvSpPr>
        <p:spPr/>
        <p:txBody>
          <a:bodyPr/>
          <a:lstStyle/>
          <a:p>
            <a:fld id="{73B850FF-6169-4056-8077-06FFA93A5366}" type="slidenum">
              <a:rPr lang="en-US" sz="1200" dirty="0" smtClean="0">
                <a:cs typeface="Segoe UI Semilight"/>
              </a:rPr>
              <a:t>11</a:t>
            </a:fld>
            <a:endParaRPr lang="it-IT" sz="1200" dirty="0">
              <a:cs typeface="Segoe UI Semilight"/>
            </a:endParaRPr>
          </a:p>
        </p:txBody>
      </p:sp>
    </p:spTree>
    <p:extLst>
      <p:ext uri="{BB962C8B-B14F-4D97-AF65-F5344CB8AC3E}">
        <p14:creationId xmlns:p14="http://schemas.microsoft.com/office/powerpoint/2010/main" val="3336342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79EFC-5B0C-AF87-8323-1DE3ABD978A7}"/>
              </a:ext>
            </a:extLst>
          </p:cNvPr>
          <p:cNvSpPr>
            <a:spLocks noGrp="1"/>
          </p:cNvSpPr>
          <p:nvPr>
            <p:ph type="title"/>
          </p:nvPr>
        </p:nvSpPr>
        <p:spPr>
          <a:xfrm>
            <a:off x="2375946" y="94898"/>
            <a:ext cx="10246090" cy="1471193"/>
          </a:xfrm>
        </p:spPr>
        <p:txBody>
          <a:bodyPr>
            <a:normAutofit/>
          </a:bodyPr>
          <a:lstStyle/>
          <a:p>
            <a:r>
              <a:rPr lang="it-IT"/>
              <a:t>Query 3</a:t>
            </a:r>
          </a:p>
        </p:txBody>
      </p:sp>
      <p:pic>
        <p:nvPicPr>
          <p:cNvPr id="7" name="Graphic 6" descr="Help">
            <a:extLst>
              <a:ext uri="{FF2B5EF4-FFF2-40B4-BE49-F238E27FC236}">
                <a16:creationId xmlns:a16="http://schemas.microsoft.com/office/drawing/2014/main" id="{408D11E5-AD52-9D93-889E-590ABE327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22" y="2201483"/>
            <a:ext cx="3808151" cy="3808151"/>
          </a:xfrm>
          <a:prstGeom prst="rect">
            <a:avLst/>
          </a:prstGeom>
        </p:spPr>
      </p:pic>
      <p:sp>
        <p:nvSpPr>
          <p:cNvPr id="3" name="Segnaposto contenuto 2">
            <a:extLst>
              <a:ext uri="{FF2B5EF4-FFF2-40B4-BE49-F238E27FC236}">
                <a16:creationId xmlns:a16="http://schemas.microsoft.com/office/drawing/2014/main" id="{E449C53B-122E-AC46-3BC5-E3E526089FD5}"/>
              </a:ext>
            </a:extLst>
          </p:cNvPr>
          <p:cNvSpPr>
            <a:spLocks noGrp="1"/>
          </p:cNvSpPr>
          <p:nvPr>
            <p:ph idx="1"/>
          </p:nvPr>
        </p:nvSpPr>
        <p:spPr>
          <a:xfrm>
            <a:off x="4576939" y="2344434"/>
            <a:ext cx="7311580" cy="3017396"/>
          </a:xfrm>
        </p:spPr>
        <p:txBody>
          <a:bodyPr vert="horz" lIns="91440" tIns="45720" rIns="91440" bIns="45720" rtlCol="0" anchor="t">
            <a:normAutofit/>
          </a:bodyPr>
          <a:lstStyle/>
          <a:p>
            <a:pPr>
              <a:buNone/>
            </a:pPr>
            <a:r>
              <a:rPr lang="it-IT">
                <a:ea typeface="+mn-lt"/>
                <a:cs typeface="+mn-lt"/>
              </a:rPr>
              <a:t>  La terza query richiedeva di calcolare il 25esimo, 50-esimo e 75-esimo percentile per mercato (Francia, Amsterdam, Francoforte) sulla la variazione di prezzo giornaliera delle singole azioni.</a:t>
            </a:r>
            <a:endParaRPr lang="it-IT">
              <a:cs typeface="Segoe UI"/>
            </a:endParaRPr>
          </a:p>
          <a:p>
            <a:pPr marL="0" indent="0">
              <a:buNone/>
            </a:pPr>
            <a:r>
              <a:rPr lang="it-IT"/>
              <a:t> </a:t>
            </a:r>
          </a:p>
        </p:txBody>
      </p:sp>
      <p:sp>
        <p:nvSpPr>
          <p:cNvPr id="4" name="Segnaposto numero diapositiva 3">
            <a:extLst>
              <a:ext uri="{FF2B5EF4-FFF2-40B4-BE49-F238E27FC236}">
                <a16:creationId xmlns:a16="http://schemas.microsoft.com/office/drawing/2014/main" id="{E2B47942-DD92-0822-8858-6479846BB658}"/>
              </a:ext>
            </a:extLst>
          </p:cNvPr>
          <p:cNvSpPr>
            <a:spLocks noGrp="1"/>
          </p:cNvSpPr>
          <p:nvPr>
            <p:ph type="sldNum" sz="quarter" idx="12"/>
          </p:nvPr>
        </p:nvSpPr>
        <p:spPr/>
        <p:txBody>
          <a:bodyPr/>
          <a:lstStyle/>
          <a:p>
            <a:fld id="{73B850FF-6169-4056-8077-06FFA93A5366}" type="slidenum">
              <a:rPr lang="en-US" sz="1200" dirty="0" smtClean="0">
                <a:cs typeface="Segoe UI Semilight"/>
              </a:rPr>
              <a:t>12</a:t>
            </a:fld>
            <a:endParaRPr lang="it-IT" sz="1200" dirty="0">
              <a:cs typeface="Segoe UI Semilight"/>
            </a:endParaRPr>
          </a:p>
        </p:txBody>
      </p:sp>
    </p:spTree>
    <p:extLst>
      <p:ext uri="{BB962C8B-B14F-4D97-AF65-F5344CB8AC3E}">
        <p14:creationId xmlns:p14="http://schemas.microsoft.com/office/powerpoint/2010/main" val="75634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F4F46-81BF-2C12-F2DF-727CD87AF6D4}"/>
              </a:ext>
            </a:extLst>
          </p:cNvPr>
          <p:cNvSpPr>
            <a:spLocks noGrp="1"/>
          </p:cNvSpPr>
          <p:nvPr>
            <p:ph type="title"/>
          </p:nvPr>
        </p:nvSpPr>
        <p:spPr>
          <a:xfrm>
            <a:off x="904725" y="53881"/>
            <a:ext cx="3988369" cy="1281022"/>
          </a:xfrm>
        </p:spPr>
        <p:txBody>
          <a:bodyPr>
            <a:normAutofit/>
          </a:bodyPr>
          <a:lstStyle/>
          <a:p>
            <a:pPr algn="ctr"/>
            <a:r>
              <a:rPr lang="it-IT"/>
              <a:t>Query 3</a:t>
            </a:r>
          </a:p>
        </p:txBody>
      </p:sp>
      <p:sp>
        <p:nvSpPr>
          <p:cNvPr id="3" name="Segnaposto contenuto 2">
            <a:extLst>
              <a:ext uri="{FF2B5EF4-FFF2-40B4-BE49-F238E27FC236}">
                <a16:creationId xmlns:a16="http://schemas.microsoft.com/office/drawing/2014/main" id="{8C3A04C1-05E0-D56F-7F44-359984C8BCB2}"/>
              </a:ext>
            </a:extLst>
          </p:cNvPr>
          <p:cNvSpPr>
            <a:spLocks noGrp="1"/>
          </p:cNvSpPr>
          <p:nvPr>
            <p:ph idx="1"/>
          </p:nvPr>
        </p:nvSpPr>
        <p:spPr>
          <a:xfrm>
            <a:off x="418464" y="1200225"/>
            <a:ext cx="4964710" cy="4992789"/>
          </a:xfrm>
        </p:spPr>
        <p:txBody>
          <a:bodyPr vert="horz" lIns="91440" tIns="45720" rIns="91440" bIns="45720" rtlCol="0" anchor="t">
            <a:noAutofit/>
          </a:bodyPr>
          <a:lstStyle/>
          <a:p>
            <a:pPr marL="0" indent="0">
              <a:buNone/>
            </a:pPr>
            <a:r>
              <a:rPr lang="it-IT" sz="2400">
                <a:cs typeface="Segoe UI"/>
              </a:rPr>
              <a:t>Per la terza query abbiamo preso il primo e l'ultimo valore giornaliero delle singole azioni per calcolarne la variazione giornaliera. Sono state filtrate le entry che non avevano due orari per giornata e raggruppate le restanti per mercato. A questo punto abbiamo calcolato i percentili.</a:t>
            </a:r>
          </a:p>
          <a:p>
            <a:pPr marL="0" indent="0">
              <a:buNone/>
            </a:pPr>
            <a:r>
              <a:rPr lang="it-IT" sz="2400">
                <a:cs typeface="Segoe UI"/>
              </a:rPr>
              <a:t>Da notare che sono presenti solo azioni del mercato di Parigi.</a:t>
            </a:r>
          </a:p>
        </p:txBody>
      </p:sp>
      <p:pic>
        <p:nvPicPr>
          <p:cNvPr id="5" name="Immagine 6" descr="Immagine che contiene diagramma&#10;&#10;Descrizione generata automaticamente">
            <a:extLst>
              <a:ext uri="{FF2B5EF4-FFF2-40B4-BE49-F238E27FC236}">
                <a16:creationId xmlns:a16="http://schemas.microsoft.com/office/drawing/2014/main" id="{7C024DA0-8076-748A-8F1C-633780D2F6D7}"/>
              </a:ext>
            </a:extLst>
          </p:cNvPr>
          <p:cNvPicPr>
            <a:picLocks noChangeAspect="1"/>
          </p:cNvPicPr>
          <p:nvPr/>
        </p:nvPicPr>
        <p:blipFill>
          <a:blip r:embed="rId2"/>
          <a:stretch>
            <a:fillRect/>
          </a:stretch>
        </p:blipFill>
        <p:spPr>
          <a:xfrm>
            <a:off x="5587042" y="1534087"/>
            <a:ext cx="6395049" cy="4479940"/>
          </a:xfrm>
          <a:prstGeom prst="rect">
            <a:avLst/>
          </a:prstGeom>
        </p:spPr>
      </p:pic>
      <p:sp>
        <p:nvSpPr>
          <p:cNvPr id="4" name="Segnaposto numero diapositiva 3">
            <a:extLst>
              <a:ext uri="{FF2B5EF4-FFF2-40B4-BE49-F238E27FC236}">
                <a16:creationId xmlns:a16="http://schemas.microsoft.com/office/drawing/2014/main" id="{85E8F5FB-6CA1-04CB-E0B3-FEC3E6811BFF}"/>
              </a:ext>
            </a:extLst>
          </p:cNvPr>
          <p:cNvSpPr>
            <a:spLocks noGrp="1"/>
          </p:cNvSpPr>
          <p:nvPr>
            <p:ph type="sldNum" sz="quarter" idx="12"/>
          </p:nvPr>
        </p:nvSpPr>
        <p:spPr/>
        <p:txBody>
          <a:bodyPr/>
          <a:lstStyle/>
          <a:p>
            <a:fld id="{73B850FF-6169-4056-8077-06FFA93A5366}" type="slidenum">
              <a:rPr lang="en-US" sz="1200" dirty="0" smtClean="0">
                <a:cs typeface="Segoe UI Semilight"/>
              </a:rPr>
              <a:t>13</a:t>
            </a:fld>
            <a:endParaRPr lang="it-IT" sz="1200" dirty="0">
              <a:cs typeface="Segoe UI Semilight"/>
            </a:endParaRPr>
          </a:p>
        </p:txBody>
      </p:sp>
    </p:spTree>
    <p:extLst>
      <p:ext uri="{BB962C8B-B14F-4D97-AF65-F5344CB8AC3E}">
        <p14:creationId xmlns:p14="http://schemas.microsoft.com/office/powerpoint/2010/main" val="495458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3" name="Rectangle 24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4" name="Rectangle 24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85"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52" name="Freeform: Shape 251">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53" name="Freeform: Shape 252">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4" name="Freeform: Shape 253">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5" name="Freeform: Shape 254">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DFFCD692-9580-0076-06AA-EDB21F00494E}"/>
              </a:ext>
            </a:extLst>
          </p:cNvPr>
          <p:cNvSpPr>
            <a:spLocks noGrp="1"/>
          </p:cNvSpPr>
          <p:nvPr>
            <p:ph type="title"/>
          </p:nvPr>
        </p:nvSpPr>
        <p:spPr>
          <a:xfrm>
            <a:off x="1198181" y="168425"/>
            <a:ext cx="4795282" cy="2091782"/>
          </a:xfrm>
        </p:spPr>
        <p:txBody>
          <a:bodyPr vert="horz" lIns="91440" tIns="45720" rIns="91440" bIns="45720" rtlCol="0" anchor="ctr">
            <a:normAutofit/>
          </a:bodyPr>
          <a:lstStyle/>
          <a:p>
            <a:r>
              <a:rPr lang="en-US" kern="1200">
                <a:solidFill>
                  <a:schemeClr val="tx2"/>
                </a:solidFill>
                <a:latin typeface="+mj-lt"/>
                <a:ea typeface="+mj-ea"/>
                <a:cs typeface="+mj-cs"/>
              </a:rPr>
              <a:t>Analisi delle performance</a:t>
            </a:r>
          </a:p>
        </p:txBody>
      </p:sp>
      <p:sp>
        <p:nvSpPr>
          <p:cNvPr id="7" name="CasellaDiTesto 6">
            <a:extLst>
              <a:ext uri="{FF2B5EF4-FFF2-40B4-BE49-F238E27FC236}">
                <a16:creationId xmlns:a16="http://schemas.microsoft.com/office/drawing/2014/main" id="{D1AF5A0D-8C03-33D3-B64E-32BD583A2C92}"/>
              </a:ext>
            </a:extLst>
          </p:cNvPr>
          <p:cNvSpPr txBox="1"/>
          <p:nvPr/>
        </p:nvSpPr>
        <p:spPr>
          <a:xfrm>
            <a:off x="6173444" y="169025"/>
            <a:ext cx="4977905" cy="209118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buClr>
                <a:schemeClr val="accent5"/>
              </a:buClr>
            </a:pPr>
            <a:r>
              <a:rPr lang="en-US" dirty="0" err="1">
                <a:solidFill>
                  <a:schemeClr val="tx2"/>
                </a:solidFill>
              </a:rPr>
              <a:t>Abbiamo</a:t>
            </a:r>
            <a:r>
              <a:rPr lang="en-US" dirty="0">
                <a:solidFill>
                  <a:schemeClr val="tx2"/>
                </a:solidFill>
              </a:rPr>
              <a:t> </a:t>
            </a:r>
            <a:r>
              <a:rPr lang="en-US" dirty="0" err="1">
                <a:solidFill>
                  <a:schemeClr val="tx2"/>
                </a:solidFill>
              </a:rPr>
              <a:t>eseguito</a:t>
            </a:r>
            <a:r>
              <a:rPr lang="en-US" dirty="0">
                <a:solidFill>
                  <a:schemeClr val="tx2"/>
                </a:solidFill>
              </a:rPr>
              <a:t> </a:t>
            </a:r>
            <a:r>
              <a:rPr lang="en-US" dirty="0" err="1">
                <a:solidFill>
                  <a:schemeClr val="tx2"/>
                </a:solidFill>
              </a:rPr>
              <a:t>un'analisi</a:t>
            </a:r>
            <a:r>
              <a:rPr lang="en-US" dirty="0">
                <a:solidFill>
                  <a:schemeClr val="tx2"/>
                </a:solidFill>
              </a:rPr>
              <a:t> </a:t>
            </a:r>
            <a:r>
              <a:rPr lang="en-US" dirty="0" err="1">
                <a:solidFill>
                  <a:schemeClr val="tx2"/>
                </a:solidFill>
              </a:rPr>
              <a:t>dei</a:t>
            </a:r>
            <a:r>
              <a:rPr lang="en-US" dirty="0">
                <a:solidFill>
                  <a:schemeClr val="tx2"/>
                </a:solidFill>
              </a:rPr>
              <a:t> tempi di </a:t>
            </a:r>
            <a:r>
              <a:rPr lang="en-US" dirty="0" err="1">
                <a:solidFill>
                  <a:schemeClr val="tx2"/>
                </a:solidFill>
              </a:rPr>
              <a:t>esecuzione</a:t>
            </a:r>
            <a:r>
              <a:rPr lang="en-US" dirty="0">
                <a:solidFill>
                  <a:schemeClr val="tx2"/>
                </a:solidFill>
              </a:rPr>
              <a:t> al </a:t>
            </a:r>
            <a:r>
              <a:rPr lang="en-US" dirty="0" err="1">
                <a:solidFill>
                  <a:schemeClr val="tx2"/>
                </a:solidFill>
              </a:rPr>
              <a:t>variare</a:t>
            </a:r>
            <a:r>
              <a:rPr lang="en-US" dirty="0">
                <a:solidFill>
                  <a:schemeClr val="tx2"/>
                </a:solidFill>
              </a:rPr>
              <a:t> del </a:t>
            </a:r>
            <a:r>
              <a:rPr lang="en-US" dirty="0" err="1">
                <a:solidFill>
                  <a:schemeClr val="tx2"/>
                </a:solidFill>
              </a:rPr>
              <a:t>numero</a:t>
            </a:r>
            <a:r>
              <a:rPr lang="en-US" dirty="0">
                <a:solidFill>
                  <a:schemeClr val="tx2"/>
                </a:solidFill>
              </a:rPr>
              <a:t> di nodi.</a:t>
            </a:r>
            <a:endParaRPr lang="it-IT" dirty="0">
              <a:solidFill>
                <a:schemeClr val="tx2"/>
              </a:solidFill>
            </a:endParaRPr>
          </a:p>
          <a:p>
            <a:pPr>
              <a:lnSpc>
                <a:spcPct val="110000"/>
              </a:lnSpc>
              <a:spcAft>
                <a:spcPts val="600"/>
              </a:spcAft>
            </a:pPr>
            <a:r>
              <a:rPr lang="en-US" dirty="0">
                <a:solidFill>
                  <a:schemeClr val="tx2"/>
                </a:solidFill>
              </a:rPr>
              <a:t>La </a:t>
            </a:r>
            <a:r>
              <a:rPr lang="en-US" dirty="0" err="1">
                <a:solidFill>
                  <a:schemeClr val="tx2"/>
                </a:solidFill>
              </a:rPr>
              <a:t>dimensione</a:t>
            </a:r>
            <a:r>
              <a:rPr lang="en-US" dirty="0">
                <a:solidFill>
                  <a:schemeClr val="tx2"/>
                </a:solidFill>
              </a:rPr>
              <a:t> </a:t>
            </a:r>
            <a:r>
              <a:rPr lang="en-US" dirty="0" err="1">
                <a:solidFill>
                  <a:schemeClr val="tx2"/>
                </a:solidFill>
              </a:rPr>
              <a:t>ridotta</a:t>
            </a:r>
            <a:r>
              <a:rPr lang="en-US" dirty="0">
                <a:solidFill>
                  <a:schemeClr val="tx2"/>
                </a:solidFill>
              </a:rPr>
              <a:t> del dataset </a:t>
            </a:r>
            <a:r>
              <a:rPr lang="en-US" dirty="0" err="1">
                <a:solidFill>
                  <a:schemeClr val="tx2"/>
                </a:solidFill>
              </a:rPr>
              <a:t>provoca</a:t>
            </a:r>
            <a:r>
              <a:rPr lang="en-US" dirty="0">
                <a:solidFill>
                  <a:schemeClr val="tx2"/>
                </a:solidFill>
              </a:rPr>
              <a:t> </a:t>
            </a:r>
            <a:r>
              <a:rPr lang="en-US" dirty="0" err="1">
                <a:solidFill>
                  <a:schemeClr val="tx2"/>
                </a:solidFill>
              </a:rPr>
              <a:t>che</a:t>
            </a:r>
            <a:r>
              <a:rPr lang="en-US" dirty="0">
                <a:solidFill>
                  <a:schemeClr val="tx2"/>
                </a:solidFill>
              </a:rPr>
              <a:t> </a:t>
            </a:r>
            <a:r>
              <a:rPr lang="en-US" dirty="0" err="1">
                <a:solidFill>
                  <a:schemeClr val="tx2"/>
                </a:solidFill>
              </a:rPr>
              <a:t>l'overhead</a:t>
            </a:r>
            <a:r>
              <a:rPr lang="en-US" dirty="0">
                <a:solidFill>
                  <a:schemeClr val="tx2"/>
                </a:solidFill>
              </a:rPr>
              <a:t> di </a:t>
            </a:r>
            <a:r>
              <a:rPr lang="en-US" dirty="0" err="1">
                <a:solidFill>
                  <a:schemeClr val="tx2"/>
                </a:solidFill>
              </a:rPr>
              <a:t>comunicazione</a:t>
            </a:r>
            <a:r>
              <a:rPr lang="en-US" dirty="0">
                <a:solidFill>
                  <a:schemeClr val="tx2"/>
                </a:solidFill>
              </a:rPr>
              <a:t> </a:t>
            </a:r>
            <a:r>
              <a:rPr lang="en-US" dirty="0" err="1">
                <a:solidFill>
                  <a:schemeClr val="tx2"/>
                </a:solidFill>
              </a:rPr>
              <a:t>superi</a:t>
            </a:r>
            <a:r>
              <a:rPr lang="en-US" dirty="0">
                <a:solidFill>
                  <a:schemeClr val="tx2"/>
                </a:solidFill>
              </a:rPr>
              <a:t> il </a:t>
            </a:r>
            <a:r>
              <a:rPr lang="en-US" dirty="0" err="1">
                <a:solidFill>
                  <a:schemeClr val="tx2"/>
                </a:solidFill>
              </a:rPr>
              <a:t>vantaggio</a:t>
            </a:r>
            <a:r>
              <a:rPr lang="en-US" dirty="0">
                <a:solidFill>
                  <a:schemeClr val="tx2"/>
                </a:solidFill>
              </a:rPr>
              <a:t> </a:t>
            </a:r>
            <a:r>
              <a:rPr lang="en-US" dirty="0" err="1">
                <a:solidFill>
                  <a:schemeClr val="tx2"/>
                </a:solidFill>
              </a:rPr>
              <a:t>ottenuto</a:t>
            </a:r>
            <a:r>
              <a:rPr lang="en-US" dirty="0">
                <a:solidFill>
                  <a:schemeClr val="tx2"/>
                </a:solidFill>
              </a:rPr>
              <a:t> </a:t>
            </a:r>
            <a:r>
              <a:rPr lang="en-US" dirty="0" err="1">
                <a:solidFill>
                  <a:schemeClr val="tx2"/>
                </a:solidFill>
              </a:rPr>
              <a:t>dalla</a:t>
            </a:r>
            <a:r>
              <a:rPr lang="en-US" dirty="0">
                <a:solidFill>
                  <a:schemeClr val="tx2"/>
                </a:solidFill>
              </a:rPr>
              <a:t> </a:t>
            </a:r>
            <a:r>
              <a:rPr lang="en-US" dirty="0" err="1">
                <a:solidFill>
                  <a:schemeClr val="tx2"/>
                </a:solidFill>
              </a:rPr>
              <a:t>maggior</a:t>
            </a:r>
            <a:r>
              <a:rPr lang="en-US" dirty="0">
                <a:solidFill>
                  <a:schemeClr val="tx2"/>
                </a:solidFill>
              </a:rPr>
              <a:t> </a:t>
            </a:r>
            <a:r>
              <a:rPr lang="en-US" dirty="0" err="1">
                <a:solidFill>
                  <a:schemeClr val="tx2"/>
                </a:solidFill>
              </a:rPr>
              <a:t>parallelizzazione</a:t>
            </a:r>
            <a:r>
              <a:rPr lang="en-US" dirty="0">
                <a:solidFill>
                  <a:schemeClr val="tx2"/>
                </a:solidFill>
              </a:rPr>
              <a:t>.</a:t>
            </a:r>
            <a:endParaRPr lang="it-IT">
              <a:solidFill>
                <a:schemeClr val="tx2"/>
              </a:solidFill>
              <a:cs typeface="Segoe UI"/>
            </a:endParaRPr>
          </a:p>
        </p:txBody>
      </p:sp>
      <p:pic>
        <p:nvPicPr>
          <p:cNvPr id="6" name="Immagine 6" descr="Immagine che contiene grafico&#10;&#10;Descrizione generata automaticamente">
            <a:extLst>
              <a:ext uri="{FF2B5EF4-FFF2-40B4-BE49-F238E27FC236}">
                <a16:creationId xmlns:a16="http://schemas.microsoft.com/office/drawing/2014/main" id="{A0D9128E-393D-05BA-380B-9634A2EC3B0F}"/>
              </a:ext>
            </a:extLst>
          </p:cNvPr>
          <p:cNvPicPr>
            <a:picLocks noChangeAspect="1"/>
          </p:cNvPicPr>
          <p:nvPr/>
        </p:nvPicPr>
        <p:blipFill>
          <a:blip r:embed="rId2"/>
          <a:stretch>
            <a:fillRect/>
          </a:stretch>
        </p:blipFill>
        <p:spPr>
          <a:xfrm>
            <a:off x="951722" y="2396732"/>
            <a:ext cx="10337962" cy="3902579"/>
          </a:xfrm>
          <a:prstGeom prst="rect">
            <a:avLst/>
          </a:prstGeom>
        </p:spPr>
      </p:pic>
      <p:grpSp>
        <p:nvGrpSpPr>
          <p:cNvPr id="286"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2" name="Freeform: Shape 261">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87"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5" name="Freeform: Shape 264">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4" name="Freeform: Shape 263">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numero diapositiva 3">
            <a:extLst>
              <a:ext uri="{FF2B5EF4-FFF2-40B4-BE49-F238E27FC236}">
                <a16:creationId xmlns:a16="http://schemas.microsoft.com/office/drawing/2014/main" id="{F45B7408-2947-89EF-EFAF-D74C213682A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sz="1200" dirty="0" smtClean="0">
                <a:cs typeface="Segoe UI Semilight"/>
              </a:rPr>
              <a:pPr>
                <a:spcAft>
                  <a:spcPts val="600"/>
                </a:spcAft>
              </a:pPr>
              <a:t>14</a:t>
            </a:fld>
            <a:endParaRPr lang="en-US" sz="1200" dirty="0">
              <a:cs typeface="Segoe UI Semilight"/>
            </a:endParaRPr>
          </a:p>
        </p:txBody>
      </p:sp>
    </p:spTree>
    <p:extLst>
      <p:ext uri="{BB962C8B-B14F-4D97-AF65-F5344CB8AC3E}">
        <p14:creationId xmlns:p14="http://schemas.microsoft.com/office/powerpoint/2010/main" val="17463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3BA3B1-BD93-021C-45B2-51452A5BB577}"/>
              </a:ext>
            </a:extLst>
          </p:cNvPr>
          <p:cNvSpPr>
            <a:spLocks noGrp="1"/>
          </p:cNvSpPr>
          <p:nvPr>
            <p:ph type="title"/>
          </p:nvPr>
        </p:nvSpPr>
        <p:spPr/>
        <p:txBody>
          <a:bodyPr/>
          <a:lstStyle/>
          <a:p>
            <a:r>
              <a:rPr lang="it-IT"/>
              <a:t>Analisi delle performance</a:t>
            </a:r>
          </a:p>
        </p:txBody>
      </p:sp>
      <p:sp>
        <p:nvSpPr>
          <p:cNvPr id="3" name="Segnaposto contenuto 2">
            <a:extLst>
              <a:ext uri="{FF2B5EF4-FFF2-40B4-BE49-F238E27FC236}">
                <a16:creationId xmlns:a16="http://schemas.microsoft.com/office/drawing/2014/main" id="{5A9EC94B-1889-2914-4F3B-08C6DC0131D5}"/>
              </a:ext>
            </a:extLst>
          </p:cNvPr>
          <p:cNvSpPr>
            <a:spLocks noGrp="1"/>
          </p:cNvSpPr>
          <p:nvPr>
            <p:ph idx="1"/>
          </p:nvPr>
        </p:nvSpPr>
        <p:spPr>
          <a:xfrm>
            <a:off x="838200" y="1696229"/>
            <a:ext cx="10515600" cy="1533376"/>
          </a:xfrm>
        </p:spPr>
        <p:txBody>
          <a:bodyPr vert="horz" lIns="91440" tIns="45720" rIns="91440" bIns="45720" rtlCol="0" anchor="t">
            <a:normAutofit/>
          </a:bodyPr>
          <a:lstStyle/>
          <a:p>
            <a:pPr marL="0" indent="0">
              <a:buNone/>
            </a:pPr>
            <a:r>
              <a:rPr lang="it-IT">
                <a:cs typeface="Segoe UI"/>
              </a:rPr>
              <a:t>Abbiamo infine risposto alle stesse query usando </a:t>
            </a:r>
            <a:r>
              <a:rPr lang="it-IT" err="1">
                <a:cs typeface="Segoe UI"/>
              </a:rPr>
              <a:t>spark</a:t>
            </a:r>
            <a:r>
              <a:rPr lang="it-IT">
                <a:cs typeface="Segoe UI"/>
              </a:rPr>
              <a:t> SQL confrontandole con i tempi di esecuzione delle query implementate con RDD.</a:t>
            </a:r>
          </a:p>
        </p:txBody>
      </p:sp>
      <p:sp>
        <p:nvSpPr>
          <p:cNvPr id="4" name="Segnaposto numero diapositiva 3">
            <a:extLst>
              <a:ext uri="{FF2B5EF4-FFF2-40B4-BE49-F238E27FC236}">
                <a16:creationId xmlns:a16="http://schemas.microsoft.com/office/drawing/2014/main" id="{235D794E-D9CB-A424-BE8A-979DD92959B5}"/>
              </a:ext>
            </a:extLst>
          </p:cNvPr>
          <p:cNvSpPr>
            <a:spLocks noGrp="1"/>
          </p:cNvSpPr>
          <p:nvPr>
            <p:ph type="sldNum" sz="quarter" idx="12"/>
          </p:nvPr>
        </p:nvSpPr>
        <p:spPr/>
        <p:txBody>
          <a:bodyPr/>
          <a:lstStyle/>
          <a:p>
            <a:fld id="{73B850FF-6169-4056-8077-06FFA93A5366}" type="slidenum">
              <a:rPr lang="en-US" sz="1200" smtClean="0"/>
              <a:t>15</a:t>
            </a:fld>
            <a:endParaRPr lang="en-US" sz="1200"/>
          </a:p>
        </p:txBody>
      </p:sp>
      <p:grpSp>
        <p:nvGrpSpPr>
          <p:cNvPr id="21" name="Gruppo 20">
            <a:extLst>
              <a:ext uri="{FF2B5EF4-FFF2-40B4-BE49-F238E27FC236}">
                <a16:creationId xmlns:a16="http://schemas.microsoft.com/office/drawing/2014/main" id="{D62FBD14-D37C-F8F1-8219-9DC7E7566367}"/>
              </a:ext>
            </a:extLst>
          </p:cNvPr>
          <p:cNvGrpSpPr/>
          <p:nvPr/>
        </p:nvGrpSpPr>
        <p:grpSpPr>
          <a:xfrm>
            <a:off x="6603270" y="3706545"/>
            <a:ext cx="5008321" cy="992038"/>
            <a:chOff x="3325232" y="3404620"/>
            <a:chExt cx="5008321" cy="992038"/>
          </a:xfrm>
        </p:grpSpPr>
        <p:sp>
          <p:nvSpPr>
            <p:cNvPr id="6" name="Ovale 5">
              <a:extLst>
                <a:ext uri="{FF2B5EF4-FFF2-40B4-BE49-F238E27FC236}">
                  <a16:creationId xmlns:a16="http://schemas.microsoft.com/office/drawing/2014/main" id="{53A6D65F-34AB-2DC1-CD78-6B8C98B060C1}"/>
                </a:ext>
              </a:extLst>
            </p:cNvPr>
            <p:cNvSpPr/>
            <p:nvPr/>
          </p:nvSpPr>
          <p:spPr>
            <a:xfrm>
              <a:off x="3464630" y="3404621"/>
              <a:ext cx="992037" cy="99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20365DEC-95EE-A176-1E7A-A9C0EEC5D99C}"/>
                </a:ext>
              </a:extLst>
            </p:cNvPr>
            <p:cNvSpPr txBox="1"/>
            <p:nvPr/>
          </p:nvSpPr>
          <p:spPr>
            <a:xfrm>
              <a:off x="3325232" y="3580274"/>
              <a:ext cx="1255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cs typeface="Segoe UI"/>
                </a:rPr>
                <a:t>Query2</a:t>
              </a:r>
              <a:endParaRPr lang="it-IT"/>
            </a:p>
            <a:p>
              <a:pPr algn="ctr"/>
              <a:r>
                <a:rPr lang="it-IT">
                  <a:cs typeface="Segoe UI"/>
                </a:rPr>
                <a:t> RDD </a:t>
              </a:r>
              <a:endParaRPr lang="it-IT"/>
            </a:p>
          </p:txBody>
        </p:sp>
        <p:sp>
          <p:nvSpPr>
            <p:cNvPr id="7" name="Freccia a destra 6">
              <a:extLst>
                <a:ext uri="{FF2B5EF4-FFF2-40B4-BE49-F238E27FC236}">
                  <a16:creationId xmlns:a16="http://schemas.microsoft.com/office/drawing/2014/main" id="{D3326769-CDE7-1DB9-9D71-35DF33F72CC8}"/>
                </a:ext>
              </a:extLst>
            </p:cNvPr>
            <p:cNvSpPr/>
            <p:nvPr/>
          </p:nvSpPr>
          <p:spPr>
            <a:xfrm>
              <a:off x="4780783" y="3783433"/>
              <a:ext cx="1984075" cy="230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F40F7713-8A5B-5502-60E8-40B85879BD70}"/>
                </a:ext>
              </a:extLst>
            </p:cNvPr>
            <p:cNvSpPr/>
            <p:nvPr/>
          </p:nvSpPr>
          <p:spPr>
            <a:xfrm>
              <a:off x="7217120" y="3404620"/>
              <a:ext cx="992037" cy="99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8CD6630-F36C-1787-32C9-81F97C04B8E0}"/>
                </a:ext>
              </a:extLst>
            </p:cNvPr>
            <p:cNvSpPr txBox="1"/>
            <p:nvPr/>
          </p:nvSpPr>
          <p:spPr>
            <a:xfrm>
              <a:off x="7077722" y="3580273"/>
              <a:ext cx="1255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cs typeface="Segoe UI"/>
                </a:rPr>
                <a:t>Query2</a:t>
              </a:r>
              <a:endParaRPr lang="it-IT"/>
            </a:p>
            <a:p>
              <a:pPr algn="ctr"/>
              <a:r>
                <a:rPr lang="it-IT">
                  <a:cs typeface="Segoe UI"/>
                </a:rPr>
                <a:t>SQL</a:t>
              </a:r>
              <a:endParaRPr lang="it-IT"/>
            </a:p>
          </p:txBody>
        </p:sp>
      </p:grpSp>
      <p:grpSp>
        <p:nvGrpSpPr>
          <p:cNvPr id="20" name="Gruppo 19">
            <a:extLst>
              <a:ext uri="{FF2B5EF4-FFF2-40B4-BE49-F238E27FC236}">
                <a16:creationId xmlns:a16="http://schemas.microsoft.com/office/drawing/2014/main" id="{A8AF927C-6100-06EE-98A4-9A1AB231AB24}"/>
              </a:ext>
            </a:extLst>
          </p:cNvPr>
          <p:cNvGrpSpPr/>
          <p:nvPr/>
        </p:nvGrpSpPr>
        <p:grpSpPr>
          <a:xfrm>
            <a:off x="722930" y="3706544"/>
            <a:ext cx="5008321" cy="992038"/>
            <a:chOff x="392250" y="3994091"/>
            <a:chExt cx="5008321" cy="992038"/>
          </a:xfrm>
        </p:grpSpPr>
        <p:sp>
          <p:nvSpPr>
            <p:cNvPr id="10" name="Ovale 9">
              <a:extLst>
                <a:ext uri="{FF2B5EF4-FFF2-40B4-BE49-F238E27FC236}">
                  <a16:creationId xmlns:a16="http://schemas.microsoft.com/office/drawing/2014/main" id="{299A52DD-4F07-2F06-2AE9-65B3D060789C}"/>
                </a:ext>
              </a:extLst>
            </p:cNvPr>
            <p:cNvSpPr/>
            <p:nvPr/>
          </p:nvSpPr>
          <p:spPr>
            <a:xfrm>
              <a:off x="531648" y="3994092"/>
              <a:ext cx="992037" cy="99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47F78B28-0CA8-F922-7EFE-FC0F34D4493E}"/>
                </a:ext>
              </a:extLst>
            </p:cNvPr>
            <p:cNvSpPr txBox="1"/>
            <p:nvPr/>
          </p:nvSpPr>
          <p:spPr>
            <a:xfrm>
              <a:off x="392250" y="4169745"/>
              <a:ext cx="1255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cs typeface="Segoe UI"/>
                </a:rPr>
                <a:t>Query1 RDD </a:t>
              </a:r>
            </a:p>
          </p:txBody>
        </p:sp>
        <p:sp>
          <p:nvSpPr>
            <p:cNvPr id="12" name="Freccia a destra 11">
              <a:extLst>
                <a:ext uri="{FF2B5EF4-FFF2-40B4-BE49-F238E27FC236}">
                  <a16:creationId xmlns:a16="http://schemas.microsoft.com/office/drawing/2014/main" id="{9CEB26E0-D1D1-3C49-7667-EE4CBA11C276}"/>
                </a:ext>
              </a:extLst>
            </p:cNvPr>
            <p:cNvSpPr/>
            <p:nvPr/>
          </p:nvSpPr>
          <p:spPr>
            <a:xfrm>
              <a:off x="1847801" y="4372904"/>
              <a:ext cx="1984075" cy="230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EF5182ED-502B-5D41-8450-61E485E775CD}"/>
                </a:ext>
              </a:extLst>
            </p:cNvPr>
            <p:cNvSpPr/>
            <p:nvPr/>
          </p:nvSpPr>
          <p:spPr>
            <a:xfrm>
              <a:off x="4284138" y="3994091"/>
              <a:ext cx="992037" cy="99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asellaDiTesto 13">
              <a:extLst>
                <a:ext uri="{FF2B5EF4-FFF2-40B4-BE49-F238E27FC236}">
                  <a16:creationId xmlns:a16="http://schemas.microsoft.com/office/drawing/2014/main" id="{49AC3B46-6087-6B9C-5E44-CBBA902A9FC1}"/>
                </a:ext>
              </a:extLst>
            </p:cNvPr>
            <p:cNvSpPr txBox="1"/>
            <p:nvPr/>
          </p:nvSpPr>
          <p:spPr>
            <a:xfrm>
              <a:off x="4144740" y="4169744"/>
              <a:ext cx="1255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cs typeface="Segoe UI"/>
                </a:rPr>
                <a:t>Query1</a:t>
              </a:r>
              <a:endParaRPr lang="it-IT"/>
            </a:p>
            <a:p>
              <a:pPr algn="ctr"/>
              <a:r>
                <a:rPr lang="it-IT">
                  <a:cs typeface="Segoe UI"/>
                </a:rPr>
                <a:t>SQL</a:t>
              </a:r>
              <a:endParaRPr lang="it-IT"/>
            </a:p>
          </p:txBody>
        </p:sp>
      </p:grpSp>
      <p:sp>
        <p:nvSpPr>
          <p:cNvPr id="15" name="Ovale 14">
            <a:extLst>
              <a:ext uri="{FF2B5EF4-FFF2-40B4-BE49-F238E27FC236}">
                <a16:creationId xmlns:a16="http://schemas.microsoft.com/office/drawing/2014/main" id="{1D9655F9-52F3-DE22-51BC-C0F2C60ADB37}"/>
              </a:ext>
            </a:extLst>
          </p:cNvPr>
          <p:cNvSpPr/>
          <p:nvPr/>
        </p:nvSpPr>
        <p:spPr>
          <a:xfrm>
            <a:off x="3910328" y="5417451"/>
            <a:ext cx="992037" cy="99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226ADA10-4AA1-43FA-B34F-AB526FB3612A}"/>
              </a:ext>
            </a:extLst>
          </p:cNvPr>
          <p:cNvSpPr txBox="1"/>
          <p:nvPr/>
        </p:nvSpPr>
        <p:spPr>
          <a:xfrm>
            <a:off x="3770930" y="5593104"/>
            <a:ext cx="1255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cs typeface="Segoe UI"/>
              </a:rPr>
              <a:t>Query3</a:t>
            </a:r>
            <a:endParaRPr lang="it-IT"/>
          </a:p>
          <a:p>
            <a:pPr algn="ctr"/>
            <a:r>
              <a:rPr lang="it-IT">
                <a:cs typeface="Segoe UI"/>
              </a:rPr>
              <a:t> RDD </a:t>
            </a:r>
            <a:endParaRPr lang="it-IT"/>
          </a:p>
        </p:txBody>
      </p:sp>
      <p:sp>
        <p:nvSpPr>
          <p:cNvPr id="17" name="Freccia a destra 16">
            <a:extLst>
              <a:ext uri="{FF2B5EF4-FFF2-40B4-BE49-F238E27FC236}">
                <a16:creationId xmlns:a16="http://schemas.microsoft.com/office/drawing/2014/main" id="{B0F7C145-D509-2C8D-AA82-D98FE0CAB3BA}"/>
              </a:ext>
            </a:extLst>
          </p:cNvPr>
          <p:cNvSpPr/>
          <p:nvPr/>
        </p:nvSpPr>
        <p:spPr>
          <a:xfrm>
            <a:off x="5226481" y="5796263"/>
            <a:ext cx="1984075" cy="230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77CB8A71-C241-CCFC-55E1-89A56EC4D803}"/>
              </a:ext>
            </a:extLst>
          </p:cNvPr>
          <p:cNvSpPr/>
          <p:nvPr/>
        </p:nvSpPr>
        <p:spPr>
          <a:xfrm>
            <a:off x="7662818" y="5417450"/>
            <a:ext cx="992037" cy="99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36424BB3-C9F8-BC57-EBF9-EDE50A1DE55F}"/>
              </a:ext>
            </a:extLst>
          </p:cNvPr>
          <p:cNvSpPr txBox="1"/>
          <p:nvPr/>
        </p:nvSpPr>
        <p:spPr>
          <a:xfrm>
            <a:off x="7523420" y="5593103"/>
            <a:ext cx="1255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cs typeface="Segoe UI"/>
              </a:rPr>
              <a:t>Query3</a:t>
            </a:r>
            <a:endParaRPr lang="it-IT"/>
          </a:p>
          <a:p>
            <a:pPr algn="ctr"/>
            <a:r>
              <a:rPr lang="it-IT">
                <a:cs typeface="Segoe UI"/>
              </a:rPr>
              <a:t>SQL</a:t>
            </a:r>
            <a:endParaRPr lang="it-IT"/>
          </a:p>
        </p:txBody>
      </p:sp>
      <p:sp>
        <p:nvSpPr>
          <p:cNvPr id="22" name="CasellaDiTesto 21">
            <a:extLst>
              <a:ext uri="{FF2B5EF4-FFF2-40B4-BE49-F238E27FC236}">
                <a16:creationId xmlns:a16="http://schemas.microsoft.com/office/drawing/2014/main" id="{303242A8-722E-04B3-A45C-7AB231F5E0F6}"/>
              </a:ext>
            </a:extLst>
          </p:cNvPr>
          <p:cNvSpPr txBox="1"/>
          <p:nvPr/>
        </p:nvSpPr>
        <p:spPr>
          <a:xfrm>
            <a:off x="2659224" y="3756304"/>
            <a:ext cx="948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dirty="0">
                <a:cs typeface="Segoe UI"/>
              </a:rPr>
              <a:t>54.5%</a:t>
            </a:r>
            <a:endParaRPr lang="it-IT" dirty="0"/>
          </a:p>
        </p:txBody>
      </p:sp>
      <p:sp>
        <p:nvSpPr>
          <p:cNvPr id="23" name="CasellaDiTesto 22">
            <a:extLst>
              <a:ext uri="{FF2B5EF4-FFF2-40B4-BE49-F238E27FC236}">
                <a16:creationId xmlns:a16="http://schemas.microsoft.com/office/drawing/2014/main" id="{EA118F24-90DC-A73D-2D3E-22FF90824B9C}"/>
              </a:ext>
            </a:extLst>
          </p:cNvPr>
          <p:cNvSpPr txBox="1"/>
          <p:nvPr/>
        </p:nvSpPr>
        <p:spPr>
          <a:xfrm>
            <a:off x="8599714" y="3763347"/>
            <a:ext cx="10589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dirty="0">
                <a:cs typeface="Segoe UI"/>
              </a:rPr>
              <a:t>317.4%</a:t>
            </a:r>
            <a:endParaRPr lang="it-IT" dirty="0"/>
          </a:p>
        </p:txBody>
      </p:sp>
      <p:sp>
        <p:nvSpPr>
          <p:cNvPr id="24" name="CasellaDiTesto 23">
            <a:extLst>
              <a:ext uri="{FF2B5EF4-FFF2-40B4-BE49-F238E27FC236}">
                <a16:creationId xmlns:a16="http://schemas.microsoft.com/office/drawing/2014/main" id="{2BA5431E-DA34-7780-8191-CCBCF208847F}"/>
              </a:ext>
            </a:extLst>
          </p:cNvPr>
          <p:cNvSpPr txBox="1"/>
          <p:nvPr/>
        </p:nvSpPr>
        <p:spPr>
          <a:xfrm>
            <a:off x="5737152" y="5505060"/>
            <a:ext cx="9858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dirty="0">
                <a:cs typeface="Segoe UI"/>
              </a:rPr>
              <a:t>291.3%</a:t>
            </a:r>
            <a:endParaRPr lang="it-IT" dirty="0"/>
          </a:p>
        </p:txBody>
      </p:sp>
    </p:spTree>
    <p:extLst>
      <p:ext uri="{BB962C8B-B14F-4D97-AF65-F5344CB8AC3E}">
        <p14:creationId xmlns:p14="http://schemas.microsoft.com/office/powerpoint/2010/main" val="4071576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6"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olo 1">
            <a:extLst>
              <a:ext uri="{FF2B5EF4-FFF2-40B4-BE49-F238E27FC236}">
                <a16:creationId xmlns:a16="http://schemas.microsoft.com/office/drawing/2014/main" id="{009B611B-E63E-9764-0B8F-F08791892231}"/>
              </a:ext>
            </a:extLst>
          </p:cNvPr>
          <p:cNvSpPr>
            <a:spLocks noGrp="1"/>
          </p:cNvSpPr>
          <p:nvPr>
            <p:ph type="title"/>
          </p:nvPr>
        </p:nvSpPr>
        <p:spPr>
          <a:xfrm>
            <a:off x="2426260" y="145522"/>
            <a:ext cx="5605358" cy="1664573"/>
          </a:xfrm>
        </p:spPr>
        <p:txBody>
          <a:bodyPr>
            <a:normAutofit/>
          </a:bodyPr>
          <a:lstStyle/>
          <a:p>
            <a:r>
              <a:rPr lang="it-IT"/>
              <a:t>Grafana</a:t>
            </a:r>
          </a:p>
        </p:txBody>
      </p:sp>
      <p:sp>
        <p:nvSpPr>
          <p:cNvPr id="3" name="Segnaposto contenuto 2">
            <a:extLst>
              <a:ext uri="{FF2B5EF4-FFF2-40B4-BE49-F238E27FC236}">
                <a16:creationId xmlns:a16="http://schemas.microsoft.com/office/drawing/2014/main" id="{99E12806-366B-7C5A-0977-A31ECEC21043}"/>
              </a:ext>
            </a:extLst>
          </p:cNvPr>
          <p:cNvSpPr>
            <a:spLocks noGrp="1"/>
          </p:cNvSpPr>
          <p:nvPr>
            <p:ph idx="1"/>
          </p:nvPr>
        </p:nvSpPr>
        <p:spPr>
          <a:xfrm>
            <a:off x="1577852" y="1807425"/>
            <a:ext cx="5604997" cy="4305661"/>
          </a:xfrm>
        </p:spPr>
        <p:txBody>
          <a:bodyPr vert="horz" lIns="91440" tIns="45720" rIns="91440" bIns="45720" rtlCol="0" anchor="t">
            <a:normAutofit fontScale="92500"/>
          </a:bodyPr>
          <a:lstStyle/>
          <a:p>
            <a:pPr marL="0" indent="0">
              <a:buNone/>
            </a:pPr>
            <a:endParaRPr lang="it-IT" sz="2400">
              <a:cs typeface="Segoe UI"/>
            </a:endParaRPr>
          </a:p>
          <a:p>
            <a:pPr marL="0" indent="0">
              <a:buNone/>
            </a:pPr>
            <a:r>
              <a:rPr lang="it-IT" sz="2400" dirty="0">
                <a:cs typeface="Segoe UI"/>
              </a:rPr>
              <a:t>È possibile accedere ad una visualizzazione grafica dei risultati ottenuti dalle query tramite il framework </a:t>
            </a:r>
            <a:r>
              <a:rPr lang="it-IT" sz="2400" dirty="0" err="1">
                <a:cs typeface="Segoe UI"/>
              </a:rPr>
              <a:t>Grafana</a:t>
            </a:r>
            <a:r>
              <a:rPr lang="it-IT" sz="2400" dirty="0">
                <a:cs typeface="Segoe UI"/>
              </a:rPr>
              <a:t>, che abbiamo utilizzato per creare 3 dashboard ad hoc per le 3 query e proiettare delle infografiche sui dati.</a:t>
            </a:r>
          </a:p>
          <a:p>
            <a:pPr marL="0" indent="0">
              <a:buNone/>
            </a:pPr>
            <a:endParaRPr lang="it-IT" sz="2400">
              <a:cs typeface="Segoe UI"/>
            </a:endParaRPr>
          </a:p>
          <a:p>
            <a:pPr marL="0" indent="0">
              <a:buNone/>
            </a:pPr>
            <a:r>
              <a:rPr lang="it-IT" sz="2400" dirty="0">
                <a:cs typeface="Segoe UI"/>
              </a:rPr>
              <a:t>Per accedere alla vista delle dashboards: </a:t>
            </a:r>
            <a:r>
              <a:rPr lang="it-IT" sz="2400" dirty="0">
                <a:cs typeface="Segoe UI"/>
                <a:hlinkClick r:id="rId2"/>
              </a:rPr>
              <a:t>http://localhost:3000/</a:t>
            </a:r>
            <a:endParaRPr lang="it-IT" sz="2400"/>
          </a:p>
        </p:txBody>
      </p:sp>
      <p:pic>
        <p:nvPicPr>
          <p:cNvPr id="6" name="Picture 5" descr="Grafici finanziari su un display scuro">
            <a:extLst>
              <a:ext uri="{FF2B5EF4-FFF2-40B4-BE49-F238E27FC236}">
                <a16:creationId xmlns:a16="http://schemas.microsoft.com/office/drawing/2014/main" id="{80D34AD0-E0D3-D7B7-9A47-C49A2AA95A45}"/>
              </a:ext>
            </a:extLst>
          </p:cNvPr>
          <p:cNvPicPr>
            <a:picLocks noChangeAspect="1"/>
          </p:cNvPicPr>
          <p:nvPr/>
        </p:nvPicPr>
        <p:blipFill rotWithShape="1">
          <a:blip r:embed="rId3"/>
          <a:srcRect l="25678" r="28724"/>
          <a:stretch/>
        </p:blipFill>
        <p:spPr>
          <a:xfrm>
            <a:off x="7188594" y="10"/>
            <a:ext cx="5003406" cy="6857990"/>
          </a:xfrm>
          <a:prstGeom prst="rect">
            <a:avLst/>
          </a:prstGeom>
        </p:spPr>
      </p:pic>
      <p:grpSp>
        <p:nvGrpSpPr>
          <p:cNvPr id="67"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3"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numero diapositiva 3">
            <a:extLst>
              <a:ext uri="{FF2B5EF4-FFF2-40B4-BE49-F238E27FC236}">
                <a16:creationId xmlns:a16="http://schemas.microsoft.com/office/drawing/2014/main" id="{4E1E0018-97CD-A77C-431E-93A57892BF6E}"/>
              </a:ext>
            </a:extLst>
          </p:cNvPr>
          <p:cNvSpPr>
            <a:spLocks noGrp="1"/>
          </p:cNvSpPr>
          <p:nvPr>
            <p:ph type="sldNum" sz="quarter" idx="12"/>
          </p:nvPr>
        </p:nvSpPr>
        <p:spPr>
          <a:xfrm>
            <a:off x="133048" y="-35983"/>
            <a:ext cx="1447800" cy="365125"/>
          </a:xfrm>
        </p:spPr>
        <p:txBody>
          <a:bodyPr>
            <a:normAutofit/>
          </a:bodyPr>
          <a:lstStyle/>
          <a:p>
            <a:pPr>
              <a:spcAft>
                <a:spcPts val="600"/>
              </a:spcAft>
            </a:pPr>
            <a:fld id="{73B850FF-6169-4056-8077-06FFA93A5366}" type="slidenum">
              <a:rPr lang="en-US" sz="1200"/>
              <a:pPr>
                <a:spcAft>
                  <a:spcPts val="600"/>
                </a:spcAft>
              </a:pPr>
              <a:t>16</a:t>
            </a:fld>
            <a:endParaRPr lang="en-US" sz="1200"/>
          </a:p>
        </p:txBody>
      </p:sp>
    </p:spTree>
    <p:extLst>
      <p:ext uri="{BB962C8B-B14F-4D97-AF65-F5344CB8AC3E}">
        <p14:creationId xmlns:p14="http://schemas.microsoft.com/office/powerpoint/2010/main" val="72691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E89D5D-5713-BB76-D525-0AEAA4D36F8D}"/>
              </a:ext>
            </a:extLst>
          </p:cNvPr>
          <p:cNvSpPr>
            <a:spLocks noGrp="1"/>
          </p:cNvSpPr>
          <p:nvPr>
            <p:ph type="title"/>
          </p:nvPr>
        </p:nvSpPr>
        <p:spPr/>
        <p:txBody>
          <a:bodyPr/>
          <a:lstStyle/>
          <a:p>
            <a:pPr algn="ctr"/>
            <a:r>
              <a:rPr lang="it-IT"/>
              <a:t>Obbiettivo</a:t>
            </a:r>
          </a:p>
        </p:txBody>
      </p:sp>
      <p:sp>
        <p:nvSpPr>
          <p:cNvPr id="3" name="Segnaposto contenuto 2">
            <a:extLst>
              <a:ext uri="{FF2B5EF4-FFF2-40B4-BE49-F238E27FC236}">
                <a16:creationId xmlns:a16="http://schemas.microsoft.com/office/drawing/2014/main" id="{373EB579-C6AE-5D19-78E0-DBFA0C66C59C}"/>
              </a:ext>
            </a:extLst>
          </p:cNvPr>
          <p:cNvSpPr>
            <a:spLocks noGrp="1"/>
          </p:cNvSpPr>
          <p:nvPr>
            <p:ph idx="1"/>
          </p:nvPr>
        </p:nvSpPr>
        <p:spPr/>
        <p:txBody>
          <a:bodyPr vert="horz" lIns="91440" tIns="45720" rIns="91440" bIns="45720" rtlCol="0" anchor="t">
            <a:normAutofit fontScale="92500" lnSpcReduction="10000"/>
          </a:bodyPr>
          <a:lstStyle/>
          <a:p>
            <a:pPr marL="0" indent="0" algn="l">
              <a:buNone/>
            </a:pPr>
            <a:r>
              <a:rPr lang="it-IT"/>
              <a:t>L’obbiettivo del progetto è riuscire a rispondere a 3 query su un dataset messo a disposizione. Inoltre, da specifica, dovevamo rispettare i seguenti vincoli:</a:t>
            </a:r>
          </a:p>
          <a:p>
            <a:pPr algn="l">
              <a:buFont typeface="Arial" panose="020B0604020202020204" pitchFamily="34" charset="0"/>
              <a:buChar char="•"/>
            </a:pPr>
            <a:r>
              <a:rPr lang="it-IT" b="0" i="0" u="none" strike="noStrike">
                <a:solidFill>
                  <a:srgbClr val="1F2328"/>
                </a:solidFill>
                <a:effectLst/>
                <a:latin typeface="-apple-system"/>
              </a:rPr>
              <a:t>Il dataset deve essere inserito all'interno dell'HDFS</a:t>
            </a:r>
          </a:p>
          <a:p>
            <a:pPr algn="l">
              <a:buFont typeface="Arial" panose="020B0604020202020204" pitchFamily="34" charset="0"/>
              <a:buChar char="•"/>
            </a:pPr>
            <a:r>
              <a:rPr lang="it-IT" b="0" i="0" u="none" strike="noStrike">
                <a:solidFill>
                  <a:srgbClr val="1F2328"/>
                </a:solidFill>
                <a:effectLst/>
                <a:latin typeface="-apple-system"/>
              </a:rPr>
              <a:t>Il risultato delle query va inserito all'interno di un Database </a:t>
            </a:r>
            <a:r>
              <a:rPr lang="it-IT" b="0" i="0" u="none" strike="noStrike" err="1">
                <a:solidFill>
                  <a:srgbClr val="1F2328"/>
                </a:solidFill>
                <a:effectLst/>
                <a:latin typeface="-apple-system"/>
              </a:rPr>
              <a:t>NoSQL</a:t>
            </a:r>
            <a:endParaRPr lang="it-IT" b="0" i="0" u="none" strike="noStrike">
              <a:solidFill>
                <a:srgbClr val="1F2328"/>
              </a:solidFill>
              <a:effectLst/>
              <a:latin typeface="-apple-system"/>
            </a:endParaRPr>
          </a:p>
          <a:p>
            <a:pPr algn="l">
              <a:buFont typeface="Arial" panose="020B0604020202020204" pitchFamily="34" charset="0"/>
              <a:buChar char="•"/>
            </a:pPr>
            <a:r>
              <a:rPr lang="it-IT" b="0" i="0" u="none" strike="noStrike">
                <a:solidFill>
                  <a:srgbClr val="1F2328"/>
                </a:solidFill>
                <a:effectLst/>
                <a:latin typeface="-apple-system"/>
              </a:rPr>
              <a:t>Le query devono essere processate con la tecnica del Batch Processing</a:t>
            </a:r>
          </a:p>
          <a:p>
            <a:pPr algn="l">
              <a:buFont typeface="Arial" panose="020B0604020202020204" pitchFamily="34" charset="0"/>
              <a:buChar char="•"/>
            </a:pPr>
            <a:r>
              <a:rPr lang="it-IT" b="0" i="0" u="none" strike="noStrike">
                <a:solidFill>
                  <a:srgbClr val="1F2328"/>
                </a:solidFill>
                <a:effectLst/>
                <a:latin typeface="-apple-system"/>
              </a:rPr>
              <a:t>Bisogna processare i dati utilizzando il framework Apache Spark</a:t>
            </a:r>
          </a:p>
          <a:p>
            <a:pPr algn="l">
              <a:buFont typeface="Arial" panose="020B0604020202020204" pitchFamily="34" charset="0"/>
              <a:buChar char="•"/>
            </a:pPr>
            <a:r>
              <a:rPr lang="it-IT" b="0" i="0" u="none" strike="noStrike">
                <a:solidFill>
                  <a:srgbClr val="1F2328"/>
                </a:solidFill>
                <a:effectLst/>
                <a:latin typeface="-apple-system"/>
              </a:rPr>
              <a:t>Fornire una rappresentazione grafica dei risultati delle query utilizzando un framework di visualizzazione</a:t>
            </a:r>
          </a:p>
          <a:p>
            <a:pPr marL="0" indent="0">
              <a:buNone/>
            </a:pPr>
            <a:endParaRPr lang="it-IT"/>
          </a:p>
          <a:p>
            <a:pPr marL="0" indent="0">
              <a:buNone/>
            </a:pPr>
            <a:endParaRPr lang="it-IT"/>
          </a:p>
        </p:txBody>
      </p:sp>
      <p:sp>
        <p:nvSpPr>
          <p:cNvPr id="4" name="Segnaposto numero diapositiva 3">
            <a:extLst>
              <a:ext uri="{FF2B5EF4-FFF2-40B4-BE49-F238E27FC236}">
                <a16:creationId xmlns:a16="http://schemas.microsoft.com/office/drawing/2014/main" id="{32A7241B-D50B-4397-FD22-78BFAC4DE8EA}"/>
              </a:ext>
            </a:extLst>
          </p:cNvPr>
          <p:cNvSpPr>
            <a:spLocks noGrp="1"/>
          </p:cNvSpPr>
          <p:nvPr>
            <p:ph type="sldNum" sz="quarter" idx="12"/>
          </p:nvPr>
        </p:nvSpPr>
        <p:spPr/>
        <p:txBody>
          <a:bodyPr/>
          <a:lstStyle/>
          <a:p>
            <a:fld id="{73B850FF-6169-4056-8077-06FFA93A5366}" type="slidenum">
              <a:rPr lang="en-US" sz="1200" smtClean="0"/>
              <a:t>2</a:t>
            </a:fld>
            <a:endParaRPr lang="it-IT" sz="1200"/>
          </a:p>
        </p:txBody>
      </p:sp>
    </p:spTree>
    <p:extLst>
      <p:ext uri="{BB962C8B-B14F-4D97-AF65-F5344CB8AC3E}">
        <p14:creationId xmlns:p14="http://schemas.microsoft.com/office/powerpoint/2010/main" val="2708568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olo 1">
            <a:extLst>
              <a:ext uri="{FF2B5EF4-FFF2-40B4-BE49-F238E27FC236}">
                <a16:creationId xmlns:a16="http://schemas.microsoft.com/office/drawing/2014/main" id="{96B4A1BC-A5DA-3AAD-CF6C-527DE2A79654}"/>
              </a:ext>
            </a:extLst>
          </p:cNvPr>
          <p:cNvSpPr>
            <a:spLocks noGrp="1"/>
          </p:cNvSpPr>
          <p:nvPr>
            <p:ph type="title"/>
          </p:nvPr>
        </p:nvSpPr>
        <p:spPr>
          <a:xfrm>
            <a:off x="594333" y="344153"/>
            <a:ext cx="3980254" cy="5577934"/>
          </a:xfrm>
        </p:spPr>
        <p:txBody>
          <a:bodyPr>
            <a:normAutofit/>
          </a:bodyPr>
          <a:lstStyle/>
          <a:p>
            <a:pPr algn="ctr"/>
            <a:r>
              <a:rPr lang="it-IT"/>
              <a:t>Architettura</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Segnaposto contenuto 2">
            <a:extLst>
              <a:ext uri="{FF2B5EF4-FFF2-40B4-BE49-F238E27FC236}">
                <a16:creationId xmlns:a16="http://schemas.microsoft.com/office/drawing/2014/main" id="{2C3D449F-62DD-A674-4F64-A6D7F09E9770}"/>
              </a:ext>
            </a:extLst>
          </p:cNvPr>
          <p:cNvGraphicFramePr>
            <a:graphicFrameLocks noGrp="1"/>
          </p:cNvGraphicFramePr>
          <p:nvPr>
            <p:ph idx="1"/>
            <p:extLst>
              <p:ext uri="{D42A27DB-BD31-4B8C-83A1-F6EECF244321}">
                <p14:modId xmlns:p14="http://schemas.microsoft.com/office/powerpoint/2010/main" val="1392343002"/>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Immagine 38" descr="Immagine che contiene logo&#10;&#10;Descrizione generata automaticamente">
            <a:extLst>
              <a:ext uri="{FF2B5EF4-FFF2-40B4-BE49-F238E27FC236}">
                <a16:creationId xmlns:a16="http://schemas.microsoft.com/office/drawing/2014/main" id="{5C669FD0-2148-3E65-B89F-8FF21FF46BB1}"/>
              </a:ext>
            </a:extLst>
          </p:cNvPr>
          <p:cNvPicPr>
            <a:picLocks noChangeAspect="1"/>
          </p:cNvPicPr>
          <p:nvPr/>
        </p:nvPicPr>
        <p:blipFill>
          <a:blip r:embed="rId8"/>
          <a:stretch>
            <a:fillRect/>
          </a:stretch>
        </p:blipFill>
        <p:spPr>
          <a:xfrm>
            <a:off x="4839419" y="414067"/>
            <a:ext cx="1808672" cy="897148"/>
          </a:xfrm>
          <a:prstGeom prst="rect">
            <a:avLst/>
          </a:prstGeom>
        </p:spPr>
      </p:pic>
      <p:pic>
        <p:nvPicPr>
          <p:cNvPr id="40" name="Immagine 40" descr="Immagine che contiene logo&#10;&#10;Descrizione generata automaticamente">
            <a:extLst>
              <a:ext uri="{FF2B5EF4-FFF2-40B4-BE49-F238E27FC236}">
                <a16:creationId xmlns:a16="http://schemas.microsoft.com/office/drawing/2014/main" id="{F7B6971F-A16E-F2F3-EB9D-5F9A49C99DBA}"/>
              </a:ext>
            </a:extLst>
          </p:cNvPr>
          <p:cNvPicPr>
            <a:picLocks noChangeAspect="1"/>
          </p:cNvPicPr>
          <p:nvPr/>
        </p:nvPicPr>
        <p:blipFill>
          <a:blip r:embed="rId9"/>
          <a:stretch>
            <a:fillRect/>
          </a:stretch>
        </p:blipFill>
        <p:spPr>
          <a:xfrm>
            <a:off x="4767532" y="2786332"/>
            <a:ext cx="1966824" cy="997790"/>
          </a:xfrm>
          <a:prstGeom prst="rect">
            <a:avLst/>
          </a:prstGeom>
        </p:spPr>
      </p:pic>
      <p:pic>
        <p:nvPicPr>
          <p:cNvPr id="42" name="Immagine 42" descr="Immagine che contiene logo&#10;&#10;Descrizione generata automaticamente">
            <a:extLst>
              <a:ext uri="{FF2B5EF4-FFF2-40B4-BE49-F238E27FC236}">
                <a16:creationId xmlns:a16="http://schemas.microsoft.com/office/drawing/2014/main" id="{6A42B4DA-4DA3-EB27-290F-42ECE7740308}"/>
              </a:ext>
            </a:extLst>
          </p:cNvPr>
          <p:cNvPicPr>
            <a:picLocks noChangeAspect="1"/>
          </p:cNvPicPr>
          <p:nvPr/>
        </p:nvPicPr>
        <p:blipFill>
          <a:blip r:embed="rId10"/>
          <a:stretch>
            <a:fillRect/>
          </a:stretch>
        </p:blipFill>
        <p:spPr>
          <a:xfrm>
            <a:off x="5011947" y="4928557"/>
            <a:ext cx="1463616" cy="738998"/>
          </a:xfrm>
          <a:prstGeom prst="rect">
            <a:avLst/>
          </a:prstGeom>
        </p:spPr>
      </p:pic>
      <p:pic>
        <p:nvPicPr>
          <p:cNvPr id="43" name="Immagine 43" descr="Immagine che contiene logo&#10;&#10;Descrizione generata automaticamente">
            <a:extLst>
              <a:ext uri="{FF2B5EF4-FFF2-40B4-BE49-F238E27FC236}">
                <a16:creationId xmlns:a16="http://schemas.microsoft.com/office/drawing/2014/main" id="{A6403DF4-4E47-EAEC-EB4D-4329A52092BB}"/>
              </a:ext>
            </a:extLst>
          </p:cNvPr>
          <p:cNvPicPr>
            <a:picLocks noChangeAspect="1"/>
          </p:cNvPicPr>
          <p:nvPr/>
        </p:nvPicPr>
        <p:blipFill>
          <a:blip r:embed="rId11"/>
          <a:stretch>
            <a:fillRect/>
          </a:stretch>
        </p:blipFill>
        <p:spPr>
          <a:xfrm>
            <a:off x="4940061" y="1166003"/>
            <a:ext cx="1607389" cy="1549880"/>
          </a:xfrm>
          <a:prstGeom prst="rect">
            <a:avLst/>
          </a:prstGeom>
        </p:spPr>
      </p:pic>
      <p:pic>
        <p:nvPicPr>
          <p:cNvPr id="44" name="Immagine 44" descr="Immagine che contiene logo&#10;&#10;Descrizione generata automaticamente">
            <a:extLst>
              <a:ext uri="{FF2B5EF4-FFF2-40B4-BE49-F238E27FC236}">
                <a16:creationId xmlns:a16="http://schemas.microsoft.com/office/drawing/2014/main" id="{A88A0627-A23E-7765-B8BE-98CC82D0E96D}"/>
              </a:ext>
            </a:extLst>
          </p:cNvPr>
          <p:cNvPicPr>
            <a:picLocks noChangeAspect="1"/>
          </p:cNvPicPr>
          <p:nvPr/>
        </p:nvPicPr>
        <p:blipFill>
          <a:blip r:embed="rId12"/>
          <a:stretch>
            <a:fillRect/>
          </a:stretch>
        </p:blipFill>
        <p:spPr>
          <a:xfrm>
            <a:off x="4839419" y="3877944"/>
            <a:ext cx="1808672" cy="582979"/>
          </a:xfrm>
          <a:prstGeom prst="rect">
            <a:avLst/>
          </a:prstGeom>
        </p:spPr>
      </p:pic>
      <p:sp>
        <p:nvSpPr>
          <p:cNvPr id="56" name="Segnaposto numero diapositiva 55">
            <a:extLst>
              <a:ext uri="{FF2B5EF4-FFF2-40B4-BE49-F238E27FC236}">
                <a16:creationId xmlns:a16="http://schemas.microsoft.com/office/drawing/2014/main" id="{E9FB7254-9353-4C1D-C587-4D16C21423E1}"/>
              </a:ext>
            </a:extLst>
          </p:cNvPr>
          <p:cNvSpPr>
            <a:spLocks noGrp="1"/>
          </p:cNvSpPr>
          <p:nvPr>
            <p:ph type="sldNum" sz="quarter" idx="12"/>
          </p:nvPr>
        </p:nvSpPr>
        <p:spPr>
          <a:xfrm>
            <a:off x="84667" y="302"/>
            <a:ext cx="1447800" cy="365125"/>
          </a:xfrm>
        </p:spPr>
        <p:txBody>
          <a:bodyPr/>
          <a:lstStyle/>
          <a:p>
            <a:fld id="{73B850FF-6169-4056-8077-06FFA93A5366}" type="slidenum">
              <a:rPr lang="en-US" sz="1200" dirty="0" smtClean="0"/>
              <a:t>3</a:t>
            </a:fld>
            <a:endParaRPr lang="it-IT" sz="1200"/>
          </a:p>
        </p:txBody>
      </p:sp>
    </p:spTree>
    <p:extLst>
      <p:ext uri="{BB962C8B-B14F-4D97-AF65-F5344CB8AC3E}">
        <p14:creationId xmlns:p14="http://schemas.microsoft.com/office/powerpoint/2010/main" val="2209248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1+#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1+#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1+#ppt_w/2"/>
                                          </p:val>
                                        </p:tav>
                                        <p:tav tm="100000">
                                          <p:val>
                                            <p:strVal val="#ppt_x"/>
                                          </p:val>
                                        </p:tav>
                                      </p:tavLst>
                                    </p:anim>
                                    <p:anim calcmode="lin" valueType="num">
                                      <p:cBhvr additive="base">
                                        <p:cTn id="24" dur="5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1+#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3" name="Rectangle 9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95" name="Top Left">
            <a:extLst>
              <a:ext uri="{FF2B5EF4-FFF2-40B4-BE49-F238E27FC236}">
                <a16:creationId xmlns:a16="http://schemas.microsoft.com/office/drawing/2014/main" id="{9A36C00A-A726-4F7B-8B36-95103394BB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6" name="Freeform: Shape 95">
              <a:extLst>
                <a:ext uri="{FF2B5EF4-FFF2-40B4-BE49-F238E27FC236}">
                  <a16:creationId xmlns:a16="http://schemas.microsoft.com/office/drawing/2014/main" id="{049E1D96-8DC7-46D4-B8D1-B723A5D6C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97" name="Freeform: Shape 96">
              <a:extLst>
                <a:ext uri="{FF2B5EF4-FFF2-40B4-BE49-F238E27FC236}">
                  <a16:creationId xmlns:a16="http://schemas.microsoft.com/office/drawing/2014/main" id="{C40480E3-5BF0-4007-8834-B1C42CC58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A303112F-39B9-40AF-B7AD-FC780BEAE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3DED06CF-341E-471E-95A3-64BF03A7E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7A152284-F78F-4F98-B194-51EDD6ADB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F0ECB95-F1DD-4B03-8B55-13BAD234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EB1D8D6C-3A13-49CB-821B-27BE1E938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9E7F05D2-76A1-4B72-929E-B298B1BC93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40298D81-60AF-F796-28D5-6C6F37A0D8BD}"/>
              </a:ext>
            </a:extLst>
          </p:cNvPr>
          <p:cNvSpPr>
            <a:spLocks noGrp="1"/>
          </p:cNvSpPr>
          <p:nvPr>
            <p:ph type="title"/>
          </p:nvPr>
        </p:nvSpPr>
        <p:spPr>
          <a:xfrm>
            <a:off x="2215498" y="-254339"/>
            <a:ext cx="4795282" cy="2616928"/>
          </a:xfrm>
        </p:spPr>
        <p:txBody>
          <a:bodyPr anchor="ctr">
            <a:normAutofit/>
          </a:bodyPr>
          <a:lstStyle/>
          <a:p>
            <a:r>
              <a:rPr lang="it-IT"/>
              <a:t>Architettura </a:t>
            </a:r>
          </a:p>
        </p:txBody>
      </p:sp>
      <p:sp>
        <p:nvSpPr>
          <p:cNvPr id="9" name="Content Placeholder 8">
            <a:extLst>
              <a:ext uri="{FF2B5EF4-FFF2-40B4-BE49-F238E27FC236}">
                <a16:creationId xmlns:a16="http://schemas.microsoft.com/office/drawing/2014/main" id="{F8DB2C79-8888-3D55-D5E6-92B1022C8C31}"/>
              </a:ext>
            </a:extLst>
          </p:cNvPr>
          <p:cNvSpPr>
            <a:spLocks noGrp="1"/>
          </p:cNvSpPr>
          <p:nvPr>
            <p:ph idx="1"/>
          </p:nvPr>
        </p:nvSpPr>
        <p:spPr>
          <a:xfrm>
            <a:off x="6173787" y="-59738"/>
            <a:ext cx="4977905" cy="2616328"/>
          </a:xfrm>
        </p:spPr>
        <p:txBody>
          <a:bodyPr anchor="ctr">
            <a:normAutofit/>
          </a:bodyPr>
          <a:lstStyle/>
          <a:p>
            <a:pPr>
              <a:lnSpc>
                <a:spcPct val="100000"/>
              </a:lnSpc>
              <a:buFont typeface="Arial" panose="020B0604020202020204" pitchFamily="34" charset="0"/>
              <a:buChar char="•"/>
            </a:pPr>
            <a:r>
              <a:rPr lang="en-US" sz="1600"/>
              <a:t>Il Sistema è </a:t>
            </a:r>
            <a:r>
              <a:rPr lang="en-US" sz="1600" err="1"/>
              <a:t>stato</a:t>
            </a:r>
            <a:r>
              <a:rPr lang="en-US" sz="1600"/>
              <a:t> </a:t>
            </a:r>
            <a:r>
              <a:rPr lang="en-US" sz="1600" err="1"/>
              <a:t>concepito</a:t>
            </a:r>
            <a:r>
              <a:rPr lang="en-US" sz="1600"/>
              <a:t> per </a:t>
            </a:r>
            <a:r>
              <a:rPr lang="en-US" sz="1600" err="1"/>
              <a:t>essere</a:t>
            </a:r>
            <a:r>
              <a:rPr lang="en-US" sz="1600"/>
              <a:t> </a:t>
            </a:r>
            <a:r>
              <a:rPr lang="en-US" sz="1600" err="1"/>
              <a:t>eseguito</a:t>
            </a:r>
            <a:r>
              <a:rPr lang="en-US" sz="1600"/>
              <a:t> in </a:t>
            </a:r>
            <a:r>
              <a:rPr lang="en-US" sz="1600" err="1"/>
              <a:t>ambiente</a:t>
            </a:r>
            <a:r>
              <a:rPr lang="en-US" sz="1600"/>
              <a:t> </a:t>
            </a:r>
            <a:r>
              <a:rPr lang="en-US" sz="1600" err="1"/>
              <a:t>contenerizzato</a:t>
            </a:r>
            <a:r>
              <a:rPr lang="en-US" sz="1600"/>
              <a:t>, </a:t>
            </a:r>
            <a:r>
              <a:rPr lang="en-US" sz="1600" err="1"/>
              <a:t>nel</a:t>
            </a:r>
            <a:r>
              <a:rPr lang="en-US" sz="1600"/>
              <a:t> </a:t>
            </a:r>
            <a:r>
              <a:rPr lang="en-US" sz="1600" err="1"/>
              <a:t>particolare</a:t>
            </a:r>
            <a:r>
              <a:rPr lang="en-US" sz="1600"/>
              <a:t> Docker.</a:t>
            </a:r>
          </a:p>
          <a:p>
            <a:pPr>
              <a:lnSpc>
                <a:spcPct val="100000"/>
              </a:lnSpc>
              <a:buFont typeface="Arial" panose="020B0604020202020204" pitchFamily="34" charset="0"/>
              <a:buChar char="•"/>
            </a:pPr>
            <a:r>
              <a:rPr lang="en-US" sz="1600"/>
              <a:t>I container </a:t>
            </a:r>
            <a:r>
              <a:rPr lang="en-US" sz="1600" err="1"/>
              <a:t>tra</a:t>
            </a:r>
            <a:r>
              <a:rPr lang="en-US" sz="1600"/>
              <a:t> loro </a:t>
            </a:r>
            <a:r>
              <a:rPr lang="en-US" sz="1600" err="1"/>
              <a:t>sono</a:t>
            </a:r>
            <a:r>
              <a:rPr lang="en-US" sz="1600"/>
              <a:t> </a:t>
            </a:r>
            <a:r>
              <a:rPr lang="en-US" sz="1600" err="1"/>
              <a:t>connessi</a:t>
            </a:r>
            <a:r>
              <a:rPr lang="en-US" sz="1600"/>
              <a:t> </a:t>
            </a:r>
            <a:r>
              <a:rPr lang="en-US" sz="1600" err="1"/>
              <a:t>tramite</a:t>
            </a:r>
            <a:r>
              <a:rPr lang="en-US" sz="1600"/>
              <a:t> </a:t>
            </a:r>
            <a:r>
              <a:rPr lang="en-US" sz="1600" err="1"/>
              <a:t>una</a:t>
            </a:r>
            <a:r>
              <a:rPr lang="en-US" sz="1600"/>
              <a:t> rete </a:t>
            </a:r>
            <a:r>
              <a:rPr lang="en-US" sz="1600" err="1"/>
              <a:t>che</a:t>
            </a:r>
            <a:r>
              <a:rPr lang="en-US" sz="1600"/>
              <a:t> </a:t>
            </a:r>
            <a:r>
              <a:rPr lang="en-US" sz="1600" err="1"/>
              <a:t>permette</a:t>
            </a:r>
            <a:r>
              <a:rPr lang="en-US" sz="1600"/>
              <a:t> il passaggio di </a:t>
            </a:r>
            <a:r>
              <a:rPr lang="en-US" sz="1600" err="1"/>
              <a:t>dati</a:t>
            </a:r>
            <a:r>
              <a:rPr lang="en-US" sz="1600"/>
              <a:t> </a:t>
            </a:r>
            <a:r>
              <a:rPr lang="en-US" sz="1600" err="1"/>
              <a:t>tra</a:t>
            </a:r>
            <a:r>
              <a:rPr lang="en-US" sz="1600"/>
              <a:t> I </a:t>
            </a:r>
            <a:r>
              <a:rPr lang="en-US" sz="1600" err="1"/>
              <a:t>vari</a:t>
            </a:r>
            <a:r>
              <a:rPr lang="en-US" sz="1600"/>
              <a:t> </a:t>
            </a:r>
            <a:r>
              <a:rPr lang="en-US" sz="1600" err="1"/>
              <a:t>servizi</a:t>
            </a:r>
            <a:r>
              <a:rPr lang="en-US" sz="1600"/>
              <a:t>.</a:t>
            </a:r>
          </a:p>
          <a:p>
            <a:pPr>
              <a:lnSpc>
                <a:spcPct val="100000"/>
              </a:lnSpc>
              <a:buFont typeface="Arial" panose="020B0604020202020204" pitchFamily="34" charset="0"/>
              <a:buChar char="•"/>
            </a:pPr>
            <a:r>
              <a:rPr lang="en-US" sz="1600" err="1"/>
              <a:t>Inoltre</a:t>
            </a:r>
            <a:r>
              <a:rPr lang="en-US" sz="1600"/>
              <a:t> tutti </a:t>
            </a:r>
            <a:r>
              <a:rPr lang="en-US" sz="1600" err="1"/>
              <a:t>i</a:t>
            </a:r>
            <a:r>
              <a:rPr lang="en-US" sz="1600"/>
              <a:t> </a:t>
            </a:r>
            <a:r>
              <a:rPr lang="en-US" sz="1600" err="1"/>
              <a:t>servizi</a:t>
            </a:r>
            <a:r>
              <a:rPr lang="en-US" sz="1600"/>
              <a:t> </a:t>
            </a:r>
            <a:r>
              <a:rPr lang="en-US" sz="1600" err="1"/>
              <a:t>espongono</a:t>
            </a:r>
            <a:r>
              <a:rPr lang="en-US" sz="1600"/>
              <a:t> verso </a:t>
            </a:r>
            <a:r>
              <a:rPr lang="en-US" sz="1600" err="1"/>
              <a:t>l’esterno</a:t>
            </a:r>
            <a:r>
              <a:rPr lang="en-US" sz="1600"/>
              <a:t> </a:t>
            </a:r>
            <a:r>
              <a:rPr lang="en-US" sz="1600" err="1"/>
              <a:t>una</a:t>
            </a:r>
            <a:r>
              <a:rPr lang="en-US" sz="1600"/>
              <a:t> Web Interface per </a:t>
            </a:r>
            <a:r>
              <a:rPr lang="en-US" sz="1600" err="1"/>
              <a:t>monitorare</a:t>
            </a:r>
            <a:r>
              <a:rPr lang="en-US" sz="1600"/>
              <a:t> il loro </a:t>
            </a:r>
            <a:r>
              <a:rPr lang="en-US" sz="1600" err="1"/>
              <a:t>stato</a:t>
            </a:r>
            <a:r>
              <a:rPr lang="en-US" sz="1600"/>
              <a:t> di </a:t>
            </a:r>
            <a:r>
              <a:rPr lang="en-US" sz="1600" err="1"/>
              <a:t>attività</a:t>
            </a:r>
            <a:endParaRPr lang="en-US" sz="1600"/>
          </a:p>
        </p:txBody>
      </p:sp>
      <p:grpSp>
        <p:nvGrpSpPr>
          <p:cNvPr id="105" name="Bottom Right">
            <a:extLst>
              <a:ext uri="{FF2B5EF4-FFF2-40B4-BE49-F238E27FC236}">
                <a16:creationId xmlns:a16="http://schemas.microsoft.com/office/drawing/2014/main" id="{BC215AF5-FFA9-4C85-8878-F43035AB8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6" name="Graphic 157">
              <a:extLst>
                <a:ext uri="{FF2B5EF4-FFF2-40B4-BE49-F238E27FC236}">
                  <a16:creationId xmlns:a16="http://schemas.microsoft.com/office/drawing/2014/main" id="{EB338286-5DC1-4463-87E2-4388674EC7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8" name="Freeform: Shape 107">
                <a:extLst>
                  <a:ext uri="{FF2B5EF4-FFF2-40B4-BE49-F238E27FC236}">
                    <a16:creationId xmlns:a16="http://schemas.microsoft.com/office/drawing/2014/main" id="{8A6607C6-EA90-4F34-8B8F-56691A42F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87F6E48-7CA3-452B-8C3E-88B9AF76EF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D38220CD-53DE-405B-A58D-2FA422A2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75E166A3-1086-43DA-920F-D5C97183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30446995-E7D9-4F39-9C86-12056CDE3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D932DF78-C4CC-412F-B5AB-20D6F0395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B5DDC2F2-5D70-49F7-AB51-1642E7B4F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7" name="Freeform: Shape 106">
              <a:extLst>
                <a:ext uri="{FF2B5EF4-FFF2-40B4-BE49-F238E27FC236}">
                  <a16:creationId xmlns:a16="http://schemas.microsoft.com/office/drawing/2014/main" id="{7396055B-908F-4FDA-9BDC-EF69168B2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1" name="Immagine 11" descr="Immagine che contiene diagramma&#10;&#10;Descrizione generata automaticamente">
            <a:extLst>
              <a:ext uri="{FF2B5EF4-FFF2-40B4-BE49-F238E27FC236}">
                <a16:creationId xmlns:a16="http://schemas.microsoft.com/office/drawing/2014/main" id="{ED3CC8B2-06DF-9ACC-9C53-5E2D620E3009}"/>
              </a:ext>
            </a:extLst>
          </p:cNvPr>
          <p:cNvPicPr>
            <a:picLocks noChangeAspect="1"/>
          </p:cNvPicPr>
          <p:nvPr/>
        </p:nvPicPr>
        <p:blipFill rotWithShape="1">
          <a:blip r:embed="rId2"/>
          <a:srcRect t="1530" r="119" b="18657"/>
          <a:stretch/>
        </p:blipFill>
        <p:spPr>
          <a:xfrm>
            <a:off x="5658" y="2237626"/>
            <a:ext cx="12190508" cy="4621770"/>
          </a:xfrm>
          <a:prstGeom prst="rect">
            <a:avLst/>
          </a:prstGeom>
        </p:spPr>
      </p:pic>
      <p:sp>
        <p:nvSpPr>
          <p:cNvPr id="3" name="CasellaDiTesto 2">
            <a:extLst>
              <a:ext uri="{FF2B5EF4-FFF2-40B4-BE49-F238E27FC236}">
                <a16:creationId xmlns:a16="http://schemas.microsoft.com/office/drawing/2014/main" id="{D194A158-1BEE-6DDB-ACBE-7A1B5BACC53F}"/>
              </a:ext>
            </a:extLst>
          </p:cNvPr>
          <p:cNvSpPr txBox="1"/>
          <p:nvPr/>
        </p:nvSpPr>
        <p:spPr>
          <a:xfrm>
            <a:off x="3702512" y="4257409"/>
            <a:ext cx="11830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cs typeface="Segoe UI"/>
              </a:rPr>
              <a:t>localhost:8443</a:t>
            </a:r>
            <a:endParaRPr lang="it-IT"/>
          </a:p>
        </p:txBody>
      </p:sp>
      <p:sp>
        <p:nvSpPr>
          <p:cNvPr id="6" name="CasellaDiTesto 5">
            <a:extLst>
              <a:ext uri="{FF2B5EF4-FFF2-40B4-BE49-F238E27FC236}">
                <a16:creationId xmlns:a16="http://schemas.microsoft.com/office/drawing/2014/main" id="{13176910-5EAC-4B1E-72E2-5E638CB0558A}"/>
              </a:ext>
            </a:extLst>
          </p:cNvPr>
          <p:cNvSpPr txBox="1"/>
          <p:nvPr/>
        </p:nvSpPr>
        <p:spPr>
          <a:xfrm>
            <a:off x="7931020" y="2876938"/>
            <a:ext cx="1181877" cy="575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7" name="CasellaDiTesto 6">
            <a:extLst>
              <a:ext uri="{FF2B5EF4-FFF2-40B4-BE49-F238E27FC236}">
                <a16:creationId xmlns:a16="http://schemas.microsoft.com/office/drawing/2014/main" id="{2C2DC917-4EEB-2C9B-F965-3D3201728E40}"/>
              </a:ext>
            </a:extLst>
          </p:cNvPr>
          <p:cNvSpPr txBox="1"/>
          <p:nvPr/>
        </p:nvSpPr>
        <p:spPr>
          <a:xfrm>
            <a:off x="6931353" y="4264501"/>
            <a:ext cx="11818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cs typeface="Segoe UI"/>
              </a:rPr>
              <a:t>localhost:9870</a:t>
            </a:r>
          </a:p>
        </p:txBody>
      </p:sp>
      <p:sp>
        <p:nvSpPr>
          <p:cNvPr id="8" name="CasellaDiTesto 7">
            <a:extLst>
              <a:ext uri="{FF2B5EF4-FFF2-40B4-BE49-F238E27FC236}">
                <a16:creationId xmlns:a16="http://schemas.microsoft.com/office/drawing/2014/main" id="{3804E99A-EFC5-8BE9-758B-0C291C5D14FB}"/>
              </a:ext>
            </a:extLst>
          </p:cNvPr>
          <p:cNvSpPr txBox="1"/>
          <p:nvPr/>
        </p:nvSpPr>
        <p:spPr>
          <a:xfrm>
            <a:off x="10371944" y="4263328"/>
            <a:ext cx="11818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cs typeface="Segoe UI"/>
              </a:rPr>
              <a:t>localhost:9090</a:t>
            </a:r>
          </a:p>
        </p:txBody>
      </p:sp>
      <p:sp>
        <p:nvSpPr>
          <p:cNvPr id="10" name="CasellaDiTesto 9">
            <a:extLst>
              <a:ext uri="{FF2B5EF4-FFF2-40B4-BE49-F238E27FC236}">
                <a16:creationId xmlns:a16="http://schemas.microsoft.com/office/drawing/2014/main" id="{5197B140-1120-A84C-A217-1B55481FC550}"/>
              </a:ext>
            </a:extLst>
          </p:cNvPr>
          <p:cNvSpPr txBox="1"/>
          <p:nvPr/>
        </p:nvSpPr>
        <p:spPr>
          <a:xfrm>
            <a:off x="539004" y="5887967"/>
            <a:ext cx="12502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cs typeface="Segoe UI"/>
              </a:rPr>
              <a:t>localhost:8081</a:t>
            </a:r>
          </a:p>
        </p:txBody>
      </p:sp>
      <p:sp>
        <p:nvSpPr>
          <p:cNvPr id="12" name="CasellaDiTesto 11">
            <a:extLst>
              <a:ext uri="{FF2B5EF4-FFF2-40B4-BE49-F238E27FC236}">
                <a16:creationId xmlns:a16="http://schemas.microsoft.com/office/drawing/2014/main" id="{E760B2F5-F8B2-22CB-E63B-182DF0832E1F}"/>
              </a:ext>
            </a:extLst>
          </p:cNvPr>
          <p:cNvSpPr txBox="1"/>
          <p:nvPr/>
        </p:nvSpPr>
        <p:spPr>
          <a:xfrm>
            <a:off x="4111240" y="5813245"/>
            <a:ext cx="12224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cs typeface="Segoe UI"/>
              </a:rPr>
              <a:t>localhost:3000</a:t>
            </a:r>
          </a:p>
        </p:txBody>
      </p:sp>
      <p:sp>
        <p:nvSpPr>
          <p:cNvPr id="4" name="Segnaposto numero diapositiva 3">
            <a:extLst>
              <a:ext uri="{FF2B5EF4-FFF2-40B4-BE49-F238E27FC236}">
                <a16:creationId xmlns:a16="http://schemas.microsoft.com/office/drawing/2014/main" id="{08813972-8FD2-5332-E176-D1B161B9B053}"/>
              </a:ext>
            </a:extLst>
          </p:cNvPr>
          <p:cNvSpPr>
            <a:spLocks noGrp="1"/>
          </p:cNvSpPr>
          <p:nvPr>
            <p:ph type="sldNum" sz="quarter" idx="12"/>
          </p:nvPr>
        </p:nvSpPr>
        <p:spPr>
          <a:xfrm>
            <a:off x="120953" y="302"/>
            <a:ext cx="1447800" cy="365125"/>
          </a:xfrm>
        </p:spPr>
        <p:txBody>
          <a:bodyPr/>
          <a:lstStyle/>
          <a:p>
            <a:fld id="{73B850FF-6169-4056-8077-06FFA93A5366}" type="slidenum">
              <a:rPr lang="en-US" sz="1200" smtClean="0"/>
              <a:t>4</a:t>
            </a:fld>
            <a:endParaRPr lang="it-IT" sz="1200"/>
          </a:p>
        </p:txBody>
      </p:sp>
    </p:spTree>
    <p:extLst>
      <p:ext uri="{BB962C8B-B14F-4D97-AF65-F5344CB8AC3E}">
        <p14:creationId xmlns:p14="http://schemas.microsoft.com/office/powerpoint/2010/main" val="2898720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B4BF9DD3-DEF9-D06F-7573-B643860C13B2}"/>
              </a:ext>
            </a:extLst>
          </p:cNvPr>
          <p:cNvSpPr>
            <a:spLocks noGrp="1"/>
          </p:cNvSpPr>
          <p:nvPr>
            <p:ph type="title"/>
          </p:nvPr>
        </p:nvSpPr>
        <p:spPr>
          <a:xfrm>
            <a:off x="1198182" y="559813"/>
            <a:ext cx="3988369" cy="2236864"/>
          </a:xfrm>
        </p:spPr>
        <p:txBody>
          <a:bodyPr>
            <a:normAutofit/>
          </a:bodyPr>
          <a:lstStyle/>
          <a:p>
            <a:r>
              <a:rPr lang="it-IT"/>
              <a:t>Il Dataset</a:t>
            </a:r>
          </a:p>
        </p:txBody>
      </p:sp>
      <p:sp>
        <p:nvSpPr>
          <p:cNvPr id="3" name="Segnaposto contenuto 2">
            <a:extLst>
              <a:ext uri="{FF2B5EF4-FFF2-40B4-BE49-F238E27FC236}">
                <a16:creationId xmlns:a16="http://schemas.microsoft.com/office/drawing/2014/main" id="{2029936F-6F97-9F3B-4DEA-528B0989D5B8}"/>
              </a:ext>
            </a:extLst>
          </p:cNvPr>
          <p:cNvSpPr>
            <a:spLocks noGrp="1"/>
          </p:cNvSpPr>
          <p:nvPr>
            <p:ph idx="1"/>
          </p:nvPr>
        </p:nvSpPr>
        <p:spPr>
          <a:xfrm>
            <a:off x="1185756" y="2217825"/>
            <a:ext cx="4910244" cy="3895262"/>
          </a:xfrm>
        </p:spPr>
        <p:txBody>
          <a:bodyPr>
            <a:normAutofit/>
          </a:bodyPr>
          <a:lstStyle/>
          <a:p>
            <a:pPr marL="0" indent="0">
              <a:lnSpc>
                <a:spcPct val="100000"/>
              </a:lnSpc>
              <a:buNone/>
            </a:pPr>
            <a:r>
              <a:rPr lang="it-IT" sz="1800"/>
              <a:t>il dataset è stato messo a disposizione al seguente indirizzo:</a:t>
            </a:r>
          </a:p>
          <a:p>
            <a:pPr marL="0" indent="0">
              <a:lnSpc>
                <a:spcPct val="100000"/>
              </a:lnSpc>
              <a:buNone/>
            </a:pPr>
            <a:r>
              <a:rPr lang="it-IT" sz="1800" b="0" i="0" u="none" strike="noStrike">
                <a:effectLst/>
                <a:latin typeface="-apple-system"/>
                <a:hlinkClick r:id="rId2"/>
              </a:rPr>
              <a:t>http://www.ce.uniroma2.it/courses/sabd2223/project/out500_combined+header.csv</a:t>
            </a:r>
            <a:endParaRPr lang="it-IT" sz="1800" b="0" i="0" u="none" strike="noStrike">
              <a:effectLst/>
              <a:latin typeface="-apple-system"/>
            </a:endParaRPr>
          </a:p>
          <a:p>
            <a:pPr marL="0" indent="0">
              <a:lnSpc>
                <a:spcPct val="100000"/>
              </a:lnSpc>
              <a:buNone/>
            </a:pPr>
            <a:r>
              <a:rPr lang="it-IT" sz="1800">
                <a:latin typeface="-apple-system"/>
              </a:rPr>
              <a:t>È preso da un dataset più ampio messo a disposizione dall’azienda fintech Infront Financial Technology, per l’evento «Call for Grand Challenge Solution» di </a:t>
            </a:r>
            <a:r>
              <a:rPr lang="it-IT" sz="1800" err="1">
                <a:latin typeface="-apple-system"/>
              </a:rPr>
              <a:t>debs</a:t>
            </a:r>
            <a:r>
              <a:rPr lang="it-IT" sz="1800">
                <a:latin typeface="-apple-system"/>
              </a:rPr>
              <a:t>. Il dataset è un file csv contenente 39 colonne. Ma per rispondere alle Query solo 5 sono state le colonne effettivamente utilizzate: ID, </a:t>
            </a:r>
            <a:r>
              <a:rPr lang="it-IT" sz="1800" err="1">
                <a:latin typeface="-apple-system"/>
              </a:rPr>
              <a:t>SecType</a:t>
            </a:r>
            <a:r>
              <a:rPr lang="it-IT" sz="1800">
                <a:latin typeface="-apple-system"/>
              </a:rPr>
              <a:t>, Last, Trading Time, Trading Date</a:t>
            </a:r>
            <a:endParaRPr lang="it-IT" sz="1800"/>
          </a:p>
        </p:txBody>
      </p:sp>
      <p:pic>
        <p:nvPicPr>
          <p:cNvPr id="7" name="Graphic 6" descr="Database">
            <a:extLst>
              <a:ext uri="{FF2B5EF4-FFF2-40B4-BE49-F238E27FC236}">
                <a16:creationId xmlns:a16="http://schemas.microsoft.com/office/drawing/2014/main" id="{67BA5B3A-5305-9947-1917-EBF1C802E0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8067" y="567942"/>
            <a:ext cx="5716862" cy="5716862"/>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numero diapositiva 3">
            <a:extLst>
              <a:ext uri="{FF2B5EF4-FFF2-40B4-BE49-F238E27FC236}">
                <a16:creationId xmlns:a16="http://schemas.microsoft.com/office/drawing/2014/main" id="{FF4039A2-2C1F-5BA7-FA61-457CF352C9A1}"/>
              </a:ext>
            </a:extLst>
          </p:cNvPr>
          <p:cNvSpPr>
            <a:spLocks noGrp="1"/>
          </p:cNvSpPr>
          <p:nvPr>
            <p:ph type="sldNum" sz="quarter" idx="12"/>
          </p:nvPr>
        </p:nvSpPr>
        <p:spPr/>
        <p:txBody>
          <a:bodyPr/>
          <a:lstStyle/>
          <a:p>
            <a:fld id="{73B850FF-6169-4056-8077-06FFA93A5366}" type="slidenum">
              <a:rPr lang="en-US" sz="1200" dirty="0" smtClean="0">
                <a:cs typeface="Segoe UI Semilight"/>
              </a:rPr>
              <a:t>5</a:t>
            </a:fld>
            <a:endParaRPr lang="it-IT"/>
          </a:p>
        </p:txBody>
      </p:sp>
    </p:spTree>
    <p:extLst>
      <p:ext uri="{BB962C8B-B14F-4D97-AF65-F5344CB8AC3E}">
        <p14:creationId xmlns:p14="http://schemas.microsoft.com/office/powerpoint/2010/main" val="19591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0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1" name="Rectangle 1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2"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14" name="Freeform: Shape 11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15" name="Freeform: Shape 11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EA6FE287-F656-7268-0EAC-CBAE81287079}"/>
              </a:ext>
            </a:extLst>
          </p:cNvPr>
          <p:cNvSpPr>
            <a:spLocks noGrp="1"/>
          </p:cNvSpPr>
          <p:nvPr>
            <p:ph type="title"/>
          </p:nvPr>
        </p:nvSpPr>
        <p:spPr>
          <a:xfrm>
            <a:off x="1198182" y="559813"/>
            <a:ext cx="10246090" cy="1471193"/>
          </a:xfrm>
        </p:spPr>
        <p:txBody>
          <a:bodyPr>
            <a:normAutofit/>
          </a:bodyPr>
          <a:lstStyle/>
          <a:p>
            <a:r>
              <a:rPr lang="it-IT" err="1"/>
              <a:t>Ingestion</a:t>
            </a:r>
            <a:r>
              <a:rPr lang="it-IT"/>
              <a:t> e </a:t>
            </a:r>
            <a:r>
              <a:rPr lang="it-IT" err="1"/>
              <a:t>pre</a:t>
            </a:r>
            <a:r>
              <a:rPr lang="it-IT"/>
              <a:t>-processing</a:t>
            </a:r>
          </a:p>
        </p:txBody>
      </p:sp>
      <p:sp>
        <p:nvSpPr>
          <p:cNvPr id="104" name="Segnaposto contenuto 2">
            <a:extLst>
              <a:ext uri="{FF2B5EF4-FFF2-40B4-BE49-F238E27FC236}">
                <a16:creationId xmlns:a16="http://schemas.microsoft.com/office/drawing/2014/main" id="{DEDBB5DE-5812-2E98-969A-CF85CF7BEC66}"/>
              </a:ext>
            </a:extLst>
          </p:cNvPr>
          <p:cNvSpPr>
            <a:spLocks noGrp="1"/>
          </p:cNvSpPr>
          <p:nvPr>
            <p:ph idx="1"/>
          </p:nvPr>
        </p:nvSpPr>
        <p:spPr>
          <a:xfrm>
            <a:off x="1037795" y="2384474"/>
            <a:ext cx="4810872" cy="3728613"/>
          </a:xfrm>
        </p:spPr>
        <p:txBody>
          <a:bodyPr vert="horz" lIns="91440" tIns="45720" rIns="91440" bIns="45720" rtlCol="0">
            <a:normAutofit/>
          </a:bodyPr>
          <a:lstStyle/>
          <a:p>
            <a:pPr marL="0" indent="0">
              <a:buNone/>
            </a:pPr>
            <a:r>
              <a:rPr lang="it-IT" sz="1800">
                <a:cs typeface="Segoe UI"/>
              </a:rPr>
              <a:t>Tutte le query hanno in comune la necessità di non utilizzare il completo dataset ma solo un numero limitato di colonne, inoltre un campo vuoto o invalido in quest' ultime, rende </a:t>
            </a:r>
            <a:r>
              <a:rPr lang="it-IT" sz="1800" u="sng">
                <a:cs typeface="Segoe UI"/>
              </a:rPr>
              <a:t>l'elemento</a:t>
            </a:r>
            <a:r>
              <a:rPr lang="it-IT" sz="1800">
                <a:cs typeface="Segoe UI"/>
              </a:rPr>
              <a:t> da eliminare.</a:t>
            </a:r>
          </a:p>
          <a:p>
            <a:pPr marL="0" indent="0">
              <a:buNone/>
            </a:pPr>
            <a:r>
              <a:rPr lang="it-IT" sz="1800">
                <a:cs typeface="Segoe UI"/>
              </a:rPr>
              <a:t>Per tanto abbiamo deciso di applicare delle operazioni di pre-processamento, utilizzando Apache NIFI.</a:t>
            </a:r>
          </a:p>
          <a:p>
            <a:pPr marL="0" indent="0">
              <a:buNone/>
            </a:pPr>
            <a:r>
              <a:rPr lang="it-IT" sz="1800">
                <a:cs typeface="Segoe UI"/>
              </a:rPr>
              <a:t>Inoltre NIFI ha permesso sia di prendere il dataset dal server esterno e memorizzare il file, dopo il pre-processamento su HDFS.</a:t>
            </a:r>
          </a:p>
        </p:txBody>
      </p:sp>
      <p:grpSp>
        <p:nvGrpSpPr>
          <p:cNvPr id="14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24" name="Freeform: Shape 12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4"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7" name="Freeform: Shape 12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6" name="Freeform: Shape 12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numero diapositiva 3">
            <a:extLst>
              <a:ext uri="{FF2B5EF4-FFF2-40B4-BE49-F238E27FC236}">
                <a16:creationId xmlns:a16="http://schemas.microsoft.com/office/drawing/2014/main" id="{75AEE200-B14E-FEF1-3F55-79685B75C55A}"/>
              </a:ext>
            </a:extLst>
          </p:cNvPr>
          <p:cNvSpPr>
            <a:spLocks noGrp="1"/>
          </p:cNvSpPr>
          <p:nvPr>
            <p:ph type="sldNum" sz="quarter" idx="12"/>
          </p:nvPr>
        </p:nvSpPr>
        <p:spPr>
          <a:xfrm>
            <a:off x="9906000" y="6356350"/>
            <a:ext cx="1447800" cy="365125"/>
          </a:xfrm>
        </p:spPr>
        <p:txBody>
          <a:bodyPr>
            <a:normAutofit/>
          </a:bodyPr>
          <a:lstStyle/>
          <a:p>
            <a:pPr>
              <a:spcAft>
                <a:spcPts val="600"/>
              </a:spcAft>
            </a:pPr>
            <a:fld id="{73B850FF-6169-4056-8077-06FFA93A5366}" type="slidenum">
              <a:rPr lang="en-US" sz="1200" dirty="0" smtClean="0">
                <a:cs typeface="Segoe UI Semilight"/>
              </a:rPr>
              <a:pPr>
                <a:spcAft>
                  <a:spcPts val="600"/>
                </a:spcAft>
              </a:pPr>
              <a:t>6</a:t>
            </a:fld>
            <a:endParaRPr lang="en-US" sz="1200" dirty="0">
              <a:cs typeface="Segoe UI Semilight"/>
            </a:endParaRPr>
          </a:p>
        </p:txBody>
      </p:sp>
      <p:pic>
        <p:nvPicPr>
          <p:cNvPr id="84" name="Immagine 6" descr="Immagine che contiene diagramma&#10;&#10;Descrizione generata automaticamente">
            <a:extLst>
              <a:ext uri="{FF2B5EF4-FFF2-40B4-BE49-F238E27FC236}">
                <a16:creationId xmlns:a16="http://schemas.microsoft.com/office/drawing/2014/main" id="{40FFB911-05E9-332D-1059-BB745C1A3F04}"/>
              </a:ext>
            </a:extLst>
          </p:cNvPr>
          <p:cNvPicPr>
            <a:picLocks noChangeAspect="1"/>
          </p:cNvPicPr>
          <p:nvPr/>
        </p:nvPicPr>
        <p:blipFill>
          <a:blip r:embed="rId2"/>
          <a:stretch>
            <a:fillRect/>
          </a:stretch>
        </p:blipFill>
        <p:spPr>
          <a:xfrm>
            <a:off x="5737196" y="2898500"/>
            <a:ext cx="6358104" cy="2169744"/>
          </a:xfrm>
          <a:prstGeom prst="rect">
            <a:avLst/>
          </a:prstGeom>
        </p:spPr>
      </p:pic>
    </p:spTree>
    <p:extLst>
      <p:ext uri="{BB962C8B-B14F-4D97-AF65-F5344CB8AC3E}">
        <p14:creationId xmlns:p14="http://schemas.microsoft.com/office/powerpoint/2010/main" val="377531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8" name="Rectangle 15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0"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1" name="Freeform: Shape 160">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62" name="Freeform: Shape 161">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90415D4B-6AA6-569A-007D-47119F8C37EC}"/>
              </a:ext>
            </a:extLst>
          </p:cNvPr>
          <p:cNvSpPr>
            <a:spLocks noGrp="1"/>
          </p:cNvSpPr>
          <p:nvPr>
            <p:ph type="title"/>
          </p:nvPr>
        </p:nvSpPr>
        <p:spPr>
          <a:xfrm>
            <a:off x="2233910" y="-2440"/>
            <a:ext cx="6733048" cy="2236864"/>
          </a:xfrm>
        </p:spPr>
        <p:txBody>
          <a:bodyPr vert="horz" lIns="91440" tIns="45720" rIns="91440" bIns="45720" rtlCol="0" anchor="ctr">
            <a:normAutofit/>
          </a:bodyPr>
          <a:lstStyle/>
          <a:p>
            <a:r>
              <a:rPr lang="en-US" kern="1200">
                <a:solidFill>
                  <a:schemeClr val="tx2"/>
                </a:solidFill>
                <a:latin typeface="+mj-lt"/>
                <a:ea typeface="+mj-ea"/>
                <a:cs typeface="+mj-cs"/>
              </a:rPr>
              <a:t>Ingestion dei dati</a:t>
            </a:r>
          </a:p>
        </p:txBody>
      </p:sp>
      <p:sp>
        <p:nvSpPr>
          <p:cNvPr id="10" name="CasellaDiTesto 9">
            <a:extLst>
              <a:ext uri="{FF2B5EF4-FFF2-40B4-BE49-F238E27FC236}">
                <a16:creationId xmlns:a16="http://schemas.microsoft.com/office/drawing/2014/main" id="{68289BDB-FA4F-BAE5-7F1C-348E88D32B87}"/>
              </a:ext>
            </a:extLst>
          </p:cNvPr>
          <p:cNvSpPr txBox="1"/>
          <p:nvPr/>
        </p:nvSpPr>
        <p:spPr>
          <a:xfrm>
            <a:off x="1748008" y="1668139"/>
            <a:ext cx="9692014" cy="31576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5"/>
              </a:buClr>
            </a:pPr>
            <a:r>
              <a:rPr lang="en-US">
                <a:solidFill>
                  <a:schemeClr val="tx2"/>
                </a:solidFill>
              </a:rPr>
              <a:t>NIFI è </a:t>
            </a:r>
            <a:r>
              <a:rPr lang="en-US" err="1">
                <a:solidFill>
                  <a:schemeClr val="tx2"/>
                </a:solidFill>
              </a:rPr>
              <a:t>stato</a:t>
            </a:r>
            <a:r>
              <a:rPr lang="en-US">
                <a:solidFill>
                  <a:schemeClr val="tx2"/>
                </a:solidFill>
              </a:rPr>
              <a:t> </a:t>
            </a:r>
            <a:r>
              <a:rPr lang="en-US" err="1">
                <a:solidFill>
                  <a:schemeClr val="tx2"/>
                </a:solidFill>
              </a:rPr>
              <a:t>utilizzato</a:t>
            </a:r>
            <a:r>
              <a:rPr lang="en-US">
                <a:solidFill>
                  <a:schemeClr val="tx2"/>
                </a:solidFill>
              </a:rPr>
              <a:t> </a:t>
            </a:r>
            <a:r>
              <a:rPr lang="en-US" err="1">
                <a:solidFill>
                  <a:schemeClr val="tx2"/>
                </a:solidFill>
              </a:rPr>
              <a:t>anche</a:t>
            </a:r>
            <a:r>
              <a:rPr lang="en-US">
                <a:solidFill>
                  <a:schemeClr val="tx2"/>
                </a:solidFill>
              </a:rPr>
              <a:t> per </a:t>
            </a:r>
            <a:r>
              <a:rPr lang="en-US" err="1">
                <a:solidFill>
                  <a:schemeClr val="tx2"/>
                </a:solidFill>
              </a:rPr>
              <a:t>poter</a:t>
            </a:r>
            <a:r>
              <a:rPr lang="en-US">
                <a:solidFill>
                  <a:schemeClr val="tx2"/>
                </a:solidFill>
              </a:rPr>
              <a:t> </a:t>
            </a:r>
            <a:r>
              <a:rPr lang="en-US" err="1">
                <a:solidFill>
                  <a:schemeClr val="tx2"/>
                </a:solidFill>
              </a:rPr>
              <a:t>inserire</a:t>
            </a:r>
            <a:r>
              <a:rPr lang="en-US">
                <a:solidFill>
                  <a:schemeClr val="tx2"/>
                </a:solidFill>
              </a:rPr>
              <a:t> </a:t>
            </a:r>
            <a:r>
              <a:rPr lang="en-US" err="1">
                <a:solidFill>
                  <a:schemeClr val="tx2"/>
                </a:solidFill>
              </a:rPr>
              <a:t>all'interno</a:t>
            </a:r>
            <a:r>
              <a:rPr lang="en-US">
                <a:solidFill>
                  <a:schemeClr val="tx2"/>
                </a:solidFill>
              </a:rPr>
              <a:t> di MongoDB </a:t>
            </a:r>
            <a:r>
              <a:rPr lang="en-US" err="1">
                <a:solidFill>
                  <a:schemeClr val="tx2"/>
                </a:solidFill>
              </a:rPr>
              <a:t>i</a:t>
            </a:r>
            <a:r>
              <a:rPr lang="en-US">
                <a:solidFill>
                  <a:schemeClr val="tx2"/>
                </a:solidFill>
              </a:rPr>
              <a:t> file </a:t>
            </a:r>
            <a:r>
              <a:rPr lang="en-US" err="1">
                <a:solidFill>
                  <a:schemeClr val="tx2"/>
                </a:solidFill>
              </a:rPr>
              <a:t>contenenti</a:t>
            </a:r>
            <a:r>
              <a:rPr lang="en-US">
                <a:solidFill>
                  <a:schemeClr val="tx2"/>
                </a:solidFill>
              </a:rPr>
              <a:t> </a:t>
            </a:r>
            <a:r>
              <a:rPr lang="en-US" err="1">
                <a:solidFill>
                  <a:schemeClr val="tx2"/>
                </a:solidFill>
              </a:rPr>
              <a:t>i</a:t>
            </a:r>
            <a:r>
              <a:rPr lang="en-US">
                <a:solidFill>
                  <a:schemeClr val="tx2"/>
                </a:solidFill>
              </a:rPr>
              <a:t> </a:t>
            </a:r>
            <a:r>
              <a:rPr lang="en-US" err="1">
                <a:solidFill>
                  <a:schemeClr val="tx2"/>
                </a:solidFill>
              </a:rPr>
              <a:t>risultati</a:t>
            </a:r>
            <a:r>
              <a:rPr lang="en-US">
                <a:solidFill>
                  <a:schemeClr val="tx2"/>
                </a:solidFill>
              </a:rPr>
              <a:t> </a:t>
            </a:r>
            <a:r>
              <a:rPr lang="en-US" err="1">
                <a:solidFill>
                  <a:schemeClr val="tx2"/>
                </a:solidFill>
              </a:rPr>
              <a:t>dell'elaborazione</a:t>
            </a:r>
            <a:r>
              <a:rPr lang="en-US">
                <a:solidFill>
                  <a:schemeClr val="tx2"/>
                </a:solidFill>
              </a:rPr>
              <a:t> </a:t>
            </a:r>
            <a:r>
              <a:rPr lang="en-US" err="1">
                <a:solidFill>
                  <a:schemeClr val="tx2"/>
                </a:solidFill>
              </a:rPr>
              <a:t>delle</a:t>
            </a:r>
            <a:r>
              <a:rPr lang="en-US">
                <a:solidFill>
                  <a:schemeClr val="tx2"/>
                </a:solidFill>
              </a:rPr>
              <a:t> query</a:t>
            </a:r>
            <a:endParaRPr lang="it-IT">
              <a:solidFill>
                <a:schemeClr val="tx2"/>
              </a:solidFill>
            </a:endParaRPr>
          </a:p>
        </p:txBody>
      </p:sp>
      <p:pic>
        <p:nvPicPr>
          <p:cNvPr id="5" name="Immagine 5" descr="Immagine che contiene tavolo&#10;&#10;Descrizione generata automaticamente">
            <a:extLst>
              <a:ext uri="{FF2B5EF4-FFF2-40B4-BE49-F238E27FC236}">
                <a16:creationId xmlns:a16="http://schemas.microsoft.com/office/drawing/2014/main" id="{451547E2-5BC6-9D2C-32D4-D79FBF9157D5}"/>
              </a:ext>
            </a:extLst>
          </p:cNvPr>
          <p:cNvPicPr>
            <a:picLocks noGrp="1" noChangeAspect="1"/>
          </p:cNvPicPr>
          <p:nvPr>
            <p:ph idx="1"/>
          </p:nvPr>
        </p:nvPicPr>
        <p:blipFill>
          <a:blip r:embed="rId2"/>
          <a:stretch>
            <a:fillRect/>
          </a:stretch>
        </p:blipFill>
        <p:spPr>
          <a:xfrm>
            <a:off x="668399" y="2968651"/>
            <a:ext cx="10774238" cy="3016489"/>
          </a:xfrm>
          <a:prstGeom prst="rect">
            <a:avLst/>
          </a:prstGeom>
        </p:spPr>
      </p:pic>
      <p:grpSp>
        <p:nvGrpSpPr>
          <p:cNvPr id="170"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1" name="Freeform: Shape 170">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2"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4" name="Freeform: Shape 173">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3" name="Freeform: Shape 172">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numero diapositiva 3">
            <a:extLst>
              <a:ext uri="{FF2B5EF4-FFF2-40B4-BE49-F238E27FC236}">
                <a16:creationId xmlns:a16="http://schemas.microsoft.com/office/drawing/2014/main" id="{70B1AB80-911E-2439-63B7-94617520D4FE}"/>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sz="1200" dirty="0" smtClean="0">
                <a:cs typeface="Segoe UI Semilight"/>
              </a:rPr>
              <a:pPr>
                <a:spcAft>
                  <a:spcPts val="600"/>
                </a:spcAft>
              </a:pPr>
              <a:t>7</a:t>
            </a:fld>
            <a:endParaRPr lang="en-US" sz="1200" dirty="0">
              <a:cs typeface="Segoe UI Semilight"/>
            </a:endParaRPr>
          </a:p>
        </p:txBody>
      </p:sp>
      <p:sp>
        <p:nvSpPr>
          <p:cNvPr id="8" name="CasellaDiTesto 7">
            <a:extLst>
              <a:ext uri="{FF2B5EF4-FFF2-40B4-BE49-F238E27FC236}">
                <a16:creationId xmlns:a16="http://schemas.microsoft.com/office/drawing/2014/main" id="{A42AF44B-34F5-4C34-0F50-D1B923E36A1D}"/>
              </a:ext>
            </a:extLst>
          </p:cNvPr>
          <p:cNvSpPr txBox="1"/>
          <p:nvPr/>
        </p:nvSpPr>
        <p:spPr>
          <a:xfrm>
            <a:off x="4660776" y="2056660"/>
            <a:ext cx="38765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cs typeface="Segoe UI"/>
            </a:endParaRPr>
          </a:p>
        </p:txBody>
      </p:sp>
    </p:spTree>
    <p:extLst>
      <p:ext uri="{BB962C8B-B14F-4D97-AF65-F5344CB8AC3E}">
        <p14:creationId xmlns:p14="http://schemas.microsoft.com/office/powerpoint/2010/main" val="255606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CE279EFC-5B0C-AF87-8323-1DE3ABD978A7}"/>
              </a:ext>
            </a:extLst>
          </p:cNvPr>
          <p:cNvSpPr>
            <a:spLocks noGrp="1"/>
          </p:cNvSpPr>
          <p:nvPr>
            <p:ph type="title"/>
          </p:nvPr>
        </p:nvSpPr>
        <p:spPr>
          <a:xfrm>
            <a:off x="2375946" y="94898"/>
            <a:ext cx="10246090" cy="1471193"/>
          </a:xfrm>
        </p:spPr>
        <p:txBody>
          <a:bodyPr>
            <a:normAutofit/>
          </a:bodyPr>
          <a:lstStyle/>
          <a:p>
            <a:r>
              <a:rPr lang="it-IT"/>
              <a:t>Query 1</a:t>
            </a:r>
          </a:p>
        </p:txBody>
      </p:sp>
      <p:pic>
        <p:nvPicPr>
          <p:cNvPr id="7" name="Graphic 6" descr="Help">
            <a:extLst>
              <a:ext uri="{FF2B5EF4-FFF2-40B4-BE49-F238E27FC236}">
                <a16:creationId xmlns:a16="http://schemas.microsoft.com/office/drawing/2014/main" id="{408D11E5-AD52-9D93-889E-590ABE327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22" y="2201483"/>
            <a:ext cx="3808151" cy="3808151"/>
          </a:xfrm>
          <a:prstGeom prst="rect">
            <a:avLst/>
          </a:prstGeom>
        </p:spPr>
      </p:pic>
      <p:grpSp>
        <p:nvGrpSpPr>
          <p:cNvPr id="2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egnaposto contenuto 2">
            <a:extLst>
              <a:ext uri="{FF2B5EF4-FFF2-40B4-BE49-F238E27FC236}">
                <a16:creationId xmlns:a16="http://schemas.microsoft.com/office/drawing/2014/main" id="{E449C53B-122E-AC46-3BC5-E3E526089FD5}"/>
              </a:ext>
            </a:extLst>
          </p:cNvPr>
          <p:cNvSpPr>
            <a:spLocks noGrp="1"/>
          </p:cNvSpPr>
          <p:nvPr>
            <p:ph idx="1"/>
          </p:nvPr>
        </p:nvSpPr>
        <p:spPr>
          <a:xfrm>
            <a:off x="4710307" y="2468795"/>
            <a:ext cx="6880260" cy="3808150"/>
          </a:xfrm>
        </p:spPr>
        <p:txBody>
          <a:bodyPr>
            <a:normAutofit lnSpcReduction="10000"/>
          </a:bodyPr>
          <a:lstStyle/>
          <a:p>
            <a:pPr marL="0" indent="0">
              <a:buNone/>
            </a:pPr>
            <a:r>
              <a:rPr lang="it-IT"/>
              <a:t>La prima query chiedeva che per ogni giorno, per ogni, per ogni azione avvenute sul mercato francese si dovesse trovare il valore dell’offerta minima, il valore dell’offerta massima, la media di tutte le offerte e il numero di valori per quell’azione.</a:t>
            </a:r>
          </a:p>
          <a:p>
            <a:pPr marL="0" indent="0">
              <a:buNone/>
            </a:pPr>
            <a:r>
              <a:rPr lang="it-IT"/>
              <a:t> </a:t>
            </a:r>
          </a:p>
        </p:txBody>
      </p:sp>
      <p:sp>
        <p:nvSpPr>
          <p:cNvPr id="4" name="Segnaposto numero diapositiva 3">
            <a:extLst>
              <a:ext uri="{FF2B5EF4-FFF2-40B4-BE49-F238E27FC236}">
                <a16:creationId xmlns:a16="http://schemas.microsoft.com/office/drawing/2014/main" id="{7344EC9E-88E9-FD39-3594-995DF477A9C9}"/>
              </a:ext>
            </a:extLst>
          </p:cNvPr>
          <p:cNvSpPr>
            <a:spLocks noGrp="1"/>
          </p:cNvSpPr>
          <p:nvPr>
            <p:ph type="sldNum" sz="quarter" idx="12"/>
          </p:nvPr>
        </p:nvSpPr>
        <p:spPr/>
        <p:txBody>
          <a:bodyPr/>
          <a:lstStyle/>
          <a:p>
            <a:fld id="{73B850FF-6169-4056-8077-06FFA93A5366}" type="slidenum">
              <a:rPr lang="en-US" sz="1200" dirty="0" smtClean="0">
                <a:cs typeface="Segoe UI Semilight"/>
              </a:rPr>
              <a:t>8</a:t>
            </a:fld>
            <a:endParaRPr lang="it-IT" sz="1200" dirty="0">
              <a:cs typeface="Segoe UI Semilight"/>
            </a:endParaRPr>
          </a:p>
        </p:txBody>
      </p:sp>
    </p:spTree>
    <p:extLst>
      <p:ext uri="{BB962C8B-B14F-4D97-AF65-F5344CB8AC3E}">
        <p14:creationId xmlns:p14="http://schemas.microsoft.com/office/powerpoint/2010/main" val="205955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olo 1">
            <a:extLst>
              <a:ext uri="{FF2B5EF4-FFF2-40B4-BE49-F238E27FC236}">
                <a16:creationId xmlns:a16="http://schemas.microsoft.com/office/drawing/2014/main" id="{BC8F4F46-81BF-2C12-F2DF-727CD87AF6D4}"/>
              </a:ext>
            </a:extLst>
          </p:cNvPr>
          <p:cNvSpPr>
            <a:spLocks noGrp="1"/>
          </p:cNvSpPr>
          <p:nvPr>
            <p:ph type="title"/>
          </p:nvPr>
        </p:nvSpPr>
        <p:spPr>
          <a:xfrm>
            <a:off x="2198687" y="10749"/>
            <a:ext cx="3988369" cy="1281022"/>
          </a:xfrm>
        </p:spPr>
        <p:txBody>
          <a:bodyPr>
            <a:normAutofit/>
          </a:bodyPr>
          <a:lstStyle/>
          <a:p>
            <a:r>
              <a:rPr lang="it-IT"/>
              <a:t>Query 1</a:t>
            </a:r>
          </a:p>
        </p:txBody>
      </p:sp>
      <p:sp>
        <p:nvSpPr>
          <p:cNvPr id="3" name="Segnaposto contenuto 2">
            <a:extLst>
              <a:ext uri="{FF2B5EF4-FFF2-40B4-BE49-F238E27FC236}">
                <a16:creationId xmlns:a16="http://schemas.microsoft.com/office/drawing/2014/main" id="{8C3A04C1-05E0-D56F-7F44-359984C8BCB2}"/>
              </a:ext>
            </a:extLst>
          </p:cNvPr>
          <p:cNvSpPr>
            <a:spLocks noGrp="1"/>
          </p:cNvSpPr>
          <p:nvPr>
            <p:ph idx="1"/>
          </p:nvPr>
        </p:nvSpPr>
        <p:spPr>
          <a:xfrm>
            <a:off x="1583029" y="1372753"/>
            <a:ext cx="4217089" cy="4805884"/>
          </a:xfrm>
        </p:spPr>
        <p:txBody>
          <a:bodyPr>
            <a:noAutofit/>
          </a:bodyPr>
          <a:lstStyle/>
          <a:p>
            <a:pPr marL="0" indent="0">
              <a:buNone/>
            </a:pPr>
            <a:r>
              <a:rPr lang="it-IT" sz="2400"/>
              <a:t>La query è stata risolta applicando una strategia di «divide et impera» ovvero abbiamo pensato che dovevano essere effettuate delle azioni preliminari comune a tutte e 4 le richieste e poi in fasi separate stabilire i tre valori richiesti per poi unirli insieme con un operazione di join! </a:t>
            </a:r>
          </a:p>
        </p:txBody>
      </p:sp>
      <p:pic>
        <p:nvPicPr>
          <p:cNvPr id="5" name="Immagine 4" descr="Immagine che contiene diagramma, design, linea, Parallelo&#10;&#10;Descrizione generata automaticamente">
            <a:extLst>
              <a:ext uri="{FF2B5EF4-FFF2-40B4-BE49-F238E27FC236}">
                <a16:creationId xmlns:a16="http://schemas.microsoft.com/office/drawing/2014/main" id="{EA8FD1A9-7F12-83EE-9669-36815105383B}"/>
              </a:ext>
            </a:extLst>
          </p:cNvPr>
          <p:cNvPicPr>
            <a:picLocks noChangeAspect="1"/>
          </p:cNvPicPr>
          <p:nvPr/>
        </p:nvPicPr>
        <p:blipFill>
          <a:blip r:embed="rId2"/>
          <a:stretch>
            <a:fillRect/>
          </a:stretch>
        </p:blipFill>
        <p:spPr>
          <a:xfrm>
            <a:off x="5819157" y="488001"/>
            <a:ext cx="6282265" cy="5716862"/>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numero diapositiva 3">
            <a:extLst>
              <a:ext uri="{FF2B5EF4-FFF2-40B4-BE49-F238E27FC236}">
                <a16:creationId xmlns:a16="http://schemas.microsoft.com/office/drawing/2014/main" id="{B969EF82-2CCB-7596-8213-0978B31A0C12}"/>
              </a:ext>
            </a:extLst>
          </p:cNvPr>
          <p:cNvSpPr>
            <a:spLocks noGrp="1"/>
          </p:cNvSpPr>
          <p:nvPr>
            <p:ph type="sldNum" sz="quarter" idx="12"/>
          </p:nvPr>
        </p:nvSpPr>
        <p:spPr/>
        <p:txBody>
          <a:bodyPr/>
          <a:lstStyle/>
          <a:p>
            <a:fld id="{73B850FF-6169-4056-8077-06FFA93A5366}" type="slidenum">
              <a:rPr lang="en-US" sz="1200" dirty="0" smtClean="0">
                <a:cs typeface="Segoe UI Semilight"/>
              </a:rPr>
              <a:t>9</a:t>
            </a:fld>
            <a:endParaRPr lang="it-IT" sz="1200" dirty="0">
              <a:cs typeface="Segoe UI Semilight"/>
            </a:endParaRPr>
          </a:p>
        </p:txBody>
      </p:sp>
    </p:spTree>
    <p:extLst>
      <p:ext uri="{BB962C8B-B14F-4D97-AF65-F5344CB8AC3E}">
        <p14:creationId xmlns:p14="http://schemas.microsoft.com/office/powerpoint/2010/main" val="20723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xploreVTI">
  <a:themeElements>
    <a:clrScheme name="AnalogousFromDarkSeedLeftStep">
      <a:dk1>
        <a:srgbClr val="000000"/>
      </a:dk1>
      <a:lt1>
        <a:srgbClr val="FFFFFF"/>
      </a:lt1>
      <a:dk2>
        <a:srgbClr val="1B302C"/>
      </a:dk2>
      <a:lt2>
        <a:srgbClr val="F0F3F2"/>
      </a:lt2>
      <a:accent1>
        <a:srgbClr val="C34D6C"/>
      </a:accent1>
      <a:accent2>
        <a:srgbClr val="B13B8C"/>
      </a:accent2>
      <a:accent3>
        <a:srgbClr val="B74DC3"/>
      </a:accent3>
      <a:accent4>
        <a:srgbClr val="753DB2"/>
      </a:accent4>
      <a:accent5>
        <a:srgbClr val="554DC3"/>
      </a:accent5>
      <a:accent6>
        <a:srgbClr val="3B64B1"/>
      </a:accent6>
      <a:hlink>
        <a:srgbClr val="5D3F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Notes>
  <HiddenSlides>0</HiddenSlide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ExploreVTI</vt:lpstr>
      <vt:lpstr>Progetto: Sistemi e architetture per Big Data</vt:lpstr>
      <vt:lpstr>Obbiettivo</vt:lpstr>
      <vt:lpstr>Architettura</vt:lpstr>
      <vt:lpstr>Architettura </vt:lpstr>
      <vt:lpstr>Il Dataset</vt:lpstr>
      <vt:lpstr>Ingestion e pre-processing</vt:lpstr>
      <vt:lpstr>Ingestion dei dati</vt:lpstr>
      <vt:lpstr>Query 1</vt:lpstr>
      <vt:lpstr>Query 1</vt:lpstr>
      <vt:lpstr>Query 2</vt:lpstr>
      <vt:lpstr>Query 2</vt:lpstr>
      <vt:lpstr>Query 3</vt:lpstr>
      <vt:lpstr>Query 3</vt:lpstr>
      <vt:lpstr>Analisi delle performance</vt:lpstr>
      <vt:lpstr>Analisi delle performance</vt:lpstr>
      <vt:lpstr>Grafana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Sistemi e architetture per Big Data</dc:title>
  <dc:creator>matteo federico</dc:creator>
  <cp:revision>144</cp:revision>
  <dcterms:created xsi:type="dcterms:W3CDTF">2023-06-13T08:29:41Z</dcterms:created>
  <dcterms:modified xsi:type="dcterms:W3CDTF">2023-06-15T08:49:08Z</dcterms:modified>
</cp:coreProperties>
</file>