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2" r:id="rId3"/>
    <p:sldId id="264" r:id="rId4"/>
    <p:sldId id="259" r:id="rId5"/>
    <p:sldId id="260" r:id="rId6"/>
    <p:sldId id="261" r:id="rId7"/>
    <p:sldId id="265" r:id="rId8"/>
    <p:sldId id="266" r:id="rId9"/>
  </p:sldIdLst>
  <p:sldSz cx="10080625" cy="7559675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id-ID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id-ID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id-ID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1E51165C-4610-4B5C-82CE-6065D2736B5C}" type="slidenum">
              <a:t>‹#›</a:t>
            </a:fld>
            <a:endParaRPr lang="id-ID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453461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id-ID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id-ID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id-ID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id-ID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id-ID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id-ID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id-ID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id-ID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2DEA99EE-F588-4CBF-AE3D-BB376F9E5F8A}" type="slidenum"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74000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id-ID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1237197"/>
            <a:ext cx="856853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3970580"/>
            <a:ext cx="7560469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A891C90-C30B-4AD5-B4C7-0C9A3C54B0F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1814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02E7E18-CF14-4B8E-B29E-25787A833D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2203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8" y="402483"/>
            <a:ext cx="2173635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4" y="402483"/>
            <a:ext cx="6394896" cy="64064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5D23EDE-BA44-44DF-B9CA-AEA3B4835A0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369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F5DE1C-D279-482B-90D5-4A542F1E151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64617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1884671"/>
            <a:ext cx="869453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5059035"/>
            <a:ext cx="869453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01652C9-75B4-408A-873F-2BB4D71047A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3110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2012414"/>
            <a:ext cx="4284266" cy="47965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2012414"/>
            <a:ext cx="4284266" cy="47965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18483B5-8DB0-4CF7-A6F7-15055251D9F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6106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402484"/>
            <a:ext cx="8694539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1853171"/>
            <a:ext cx="4264576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2761381"/>
            <a:ext cx="4264576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7" y="1853171"/>
            <a:ext cx="4285579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7" y="2761381"/>
            <a:ext cx="4285579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958592C-294F-4722-A9CC-D7CB14390D6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28194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C0ED7B-8DC7-4E84-94C4-F712460C6D9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72028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FB30F3-1B60-4928-A643-7FF0751236E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7604851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1088455"/>
            <a:ext cx="510331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CC43799-B7D5-4E51-A579-5B125963015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38017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1088455"/>
            <a:ext cx="5103316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B005FE8-8735-4324-A3FE-9B0B46115F7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48023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402484"/>
            <a:ext cx="869453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2012414"/>
            <a:ext cx="869453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7006700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7006700"/>
            <a:ext cx="340221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7006700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C459BEAC-36B5-4809-B308-663F6F8347E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434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Diffie</a:t>
            </a:r>
            <a:r>
              <a:rPr lang="en-US" dirty="0"/>
              <a:t>-Hellman</a:t>
            </a:r>
          </a:p>
        </p:txBody>
      </p:sp>
    </p:spTree>
    <p:extLst>
      <p:ext uri="{BB962C8B-B14F-4D97-AF65-F5344CB8AC3E}">
        <p14:creationId xmlns:p14="http://schemas.microsoft.com/office/powerpoint/2010/main" val="2138634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 question of key exchange was one of the first problems addressed by a cryptographic protocol. This was prior to the invention of public key cryptography.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Diffie</a:t>
            </a:r>
            <a:r>
              <a:rPr lang="en-US" dirty="0"/>
              <a:t>-Hellman key agreement protocol (1976) was the first practical method for establishing a shared secret over an unsecured communication channel.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point is to agree on a key that two parties can use for a symmetric encryption, in such a way that an eavesdropper cannot obtain the key.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560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5865" y="1206787"/>
            <a:ext cx="5708892" cy="3752672"/>
          </a:xfrm>
          <a:prstGeom prst="rect">
            <a:avLst/>
          </a:prstGeom>
        </p:spPr>
      </p:pic>
      <p:pic>
        <p:nvPicPr>
          <p:cNvPr id="5" name="Picture 5" descr="A^b\bmod\,p = g^{ab}\bmod\,p = g^{ba}\bmod\,p = B^a\bmod\,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532" y="6100376"/>
            <a:ext cx="6669559" cy="38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689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043" y="402482"/>
            <a:ext cx="8694539" cy="1348825"/>
          </a:xfrm>
        </p:spPr>
        <p:txBody>
          <a:bodyPr/>
          <a:lstStyle/>
          <a:p>
            <a:r>
              <a:rPr lang="en-US" dirty="0"/>
              <a:t>Cryptographic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043" y="2012414"/>
            <a:ext cx="8694539" cy="489983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non-secret values in </a:t>
            </a:r>
            <a:r>
              <a:rPr lang="en-US" dirty="0">
                <a:solidFill>
                  <a:srgbClr val="0070C0"/>
                </a:solidFill>
              </a:rPr>
              <a:t>blue</a:t>
            </a:r>
            <a:r>
              <a:rPr lang="en-US" dirty="0"/>
              <a:t>, and secret values in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Alice and Bob agree to use a modulus </a:t>
            </a:r>
            <a:r>
              <a:rPr lang="en-US" i="1" dirty="0">
                <a:solidFill>
                  <a:srgbClr val="0070C0"/>
                </a:solidFill>
              </a:rPr>
              <a:t>p </a:t>
            </a:r>
            <a:r>
              <a:rPr lang="en-US" dirty="0"/>
              <a:t>= </a:t>
            </a:r>
            <a:r>
              <a:rPr lang="en-US" dirty="0">
                <a:solidFill>
                  <a:srgbClr val="0070C0"/>
                </a:solidFill>
              </a:rPr>
              <a:t>23</a:t>
            </a:r>
            <a:r>
              <a:rPr lang="en-US" dirty="0"/>
              <a:t> and base </a:t>
            </a:r>
            <a:r>
              <a:rPr lang="en-US" i="1" dirty="0">
                <a:solidFill>
                  <a:srgbClr val="0070C0"/>
                </a:solidFill>
              </a:rPr>
              <a:t>g </a:t>
            </a:r>
            <a:r>
              <a:rPr lang="en-US" dirty="0"/>
              <a:t>= </a:t>
            </a:r>
            <a:r>
              <a:rPr lang="en-US" dirty="0">
                <a:solidFill>
                  <a:srgbClr val="0070C0"/>
                </a:solidFill>
              </a:rPr>
              <a:t>5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Alice chooses a secret integer a = 6, then sends Bob </a:t>
            </a:r>
            <a:r>
              <a:rPr lang="en-US" i="1" dirty="0">
                <a:solidFill>
                  <a:srgbClr val="0070C0"/>
                </a:solidFill>
              </a:rPr>
              <a:t>A = </a:t>
            </a:r>
            <a:r>
              <a:rPr lang="en-US" i="1" dirty="0" err="1">
                <a:solidFill>
                  <a:srgbClr val="0070C0"/>
                </a:solidFill>
              </a:rPr>
              <a:t>g</a:t>
            </a:r>
            <a:r>
              <a:rPr lang="en-US" i="1" baseline="30000" dirty="0" err="1">
                <a:solidFill>
                  <a:srgbClr val="FF0000"/>
                </a:solidFill>
              </a:rPr>
              <a:t>a</a:t>
            </a:r>
            <a:r>
              <a:rPr lang="en-US" dirty="0"/>
              <a:t> mod </a:t>
            </a:r>
            <a:r>
              <a:rPr lang="en-US" i="1" dirty="0">
                <a:solidFill>
                  <a:srgbClr val="0070C0"/>
                </a:solidFill>
              </a:rPr>
              <a:t>p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70C0"/>
                </a:solidFill>
              </a:rPr>
              <a:t>  A</a:t>
            </a:r>
            <a:r>
              <a:rPr lang="en-US" i="1" dirty="0"/>
              <a:t> = </a:t>
            </a:r>
            <a:r>
              <a:rPr lang="en-US" dirty="0">
                <a:solidFill>
                  <a:srgbClr val="0070C0"/>
                </a:solidFill>
              </a:rPr>
              <a:t>5</a:t>
            </a:r>
            <a:r>
              <a:rPr lang="en-US" baseline="30000" dirty="0">
                <a:solidFill>
                  <a:srgbClr val="FF0000"/>
                </a:solidFill>
              </a:rPr>
              <a:t>6</a:t>
            </a:r>
            <a:r>
              <a:rPr lang="en-US" i="1" dirty="0"/>
              <a:t> </a:t>
            </a:r>
            <a:r>
              <a:rPr lang="en-US" dirty="0"/>
              <a:t>mod </a:t>
            </a:r>
            <a:r>
              <a:rPr lang="en-US" dirty="0">
                <a:solidFill>
                  <a:srgbClr val="0070C0"/>
                </a:solidFill>
              </a:rPr>
              <a:t>23</a:t>
            </a:r>
            <a:r>
              <a:rPr lang="en-US" dirty="0"/>
              <a:t> = </a:t>
            </a:r>
            <a:r>
              <a:rPr lang="en-US" dirty="0">
                <a:solidFill>
                  <a:srgbClr val="0070C0"/>
                </a:solidFill>
              </a:rPr>
              <a:t>8</a:t>
            </a:r>
          </a:p>
          <a:p>
            <a:pPr marL="0" indent="0">
              <a:buNone/>
            </a:pPr>
            <a:r>
              <a:rPr lang="en-US" dirty="0"/>
              <a:t>Bob chooses a secret integer b = 15, then sends Alice </a:t>
            </a:r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en-US" dirty="0"/>
              <a:t> = </a:t>
            </a:r>
            <a:r>
              <a:rPr lang="en-US" i="1" dirty="0" err="1">
                <a:solidFill>
                  <a:srgbClr val="0070C0"/>
                </a:solidFill>
              </a:rPr>
              <a:t>g</a:t>
            </a:r>
            <a:r>
              <a:rPr lang="en-US" baseline="30000" dirty="0" err="1">
                <a:solidFill>
                  <a:srgbClr val="FF0000"/>
                </a:solidFill>
              </a:rPr>
              <a:t>b</a:t>
            </a:r>
            <a:r>
              <a:rPr lang="en-US" dirty="0"/>
              <a:t> mod </a:t>
            </a:r>
            <a:r>
              <a:rPr lang="en-US" i="1" dirty="0">
                <a:solidFill>
                  <a:srgbClr val="0070C0"/>
                </a:solidFill>
              </a:rPr>
              <a:t>p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B</a:t>
            </a:r>
            <a:r>
              <a:rPr lang="en-US" dirty="0"/>
              <a:t> = </a:t>
            </a:r>
            <a:r>
              <a:rPr lang="en-US" dirty="0">
                <a:solidFill>
                  <a:srgbClr val="0070C0"/>
                </a:solidFill>
              </a:rPr>
              <a:t>5</a:t>
            </a:r>
            <a:r>
              <a:rPr lang="en-US" baseline="30000" dirty="0">
                <a:solidFill>
                  <a:srgbClr val="FF0000"/>
                </a:solidFill>
              </a:rPr>
              <a:t>15</a:t>
            </a:r>
            <a:r>
              <a:rPr lang="en-US" dirty="0"/>
              <a:t> mod </a:t>
            </a:r>
            <a:r>
              <a:rPr lang="en-US" dirty="0">
                <a:solidFill>
                  <a:srgbClr val="0070C0"/>
                </a:solidFill>
              </a:rPr>
              <a:t>23</a:t>
            </a:r>
            <a:r>
              <a:rPr lang="en-US" dirty="0"/>
              <a:t> = </a:t>
            </a:r>
            <a:r>
              <a:rPr lang="en-US" dirty="0">
                <a:solidFill>
                  <a:srgbClr val="0070C0"/>
                </a:solidFill>
              </a:rPr>
              <a:t>19</a:t>
            </a:r>
          </a:p>
          <a:p>
            <a:pPr marL="0" indent="0">
              <a:buNone/>
            </a:pPr>
            <a:r>
              <a:rPr lang="en-US" dirty="0"/>
              <a:t>Alice computes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 = </a:t>
            </a:r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en-US" baseline="30000" dirty="0">
                <a:solidFill>
                  <a:srgbClr val="FF0000"/>
                </a:solidFill>
              </a:rPr>
              <a:t>a</a:t>
            </a:r>
            <a:r>
              <a:rPr lang="en-US" dirty="0"/>
              <a:t> mod </a:t>
            </a:r>
            <a:r>
              <a:rPr lang="en-US" dirty="0">
                <a:solidFill>
                  <a:srgbClr val="0070C0"/>
                </a:solidFill>
              </a:rPr>
              <a:t>p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s</a:t>
            </a:r>
            <a:r>
              <a:rPr lang="en-US" dirty="0"/>
              <a:t> = </a:t>
            </a:r>
            <a:r>
              <a:rPr lang="en-US" dirty="0">
                <a:solidFill>
                  <a:srgbClr val="0070C0"/>
                </a:solidFill>
              </a:rPr>
              <a:t>19</a:t>
            </a:r>
            <a:r>
              <a:rPr lang="en-US" baseline="30000" dirty="0">
                <a:solidFill>
                  <a:srgbClr val="FF0000"/>
                </a:solidFill>
              </a:rPr>
              <a:t>6</a:t>
            </a:r>
            <a:r>
              <a:rPr lang="en-US" dirty="0"/>
              <a:t> mod </a:t>
            </a:r>
            <a:r>
              <a:rPr lang="en-US" dirty="0">
                <a:solidFill>
                  <a:srgbClr val="0070C0"/>
                </a:solidFill>
              </a:rPr>
              <a:t>23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  <a:p>
            <a:pPr marL="0" indent="0">
              <a:buNone/>
            </a:pPr>
            <a:r>
              <a:rPr lang="en-US" dirty="0"/>
              <a:t>Bob computes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 = </a:t>
            </a:r>
            <a:r>
              <a:rPr lang="en-US" dirty="0">
                <a:solidFill>
                  <a:srgbClr val="0070C0"/>
                </a:solidFill>
              </a:rPr>
              <a:t>A</a:t>
            </a:r>
            <a:r>
              <a:rPr lang="en-US" baseline="30000" dirty="0">
                <a:solidFill>
                  <a:srgbClr val="FF0000"/>
                </a:solidFill>
              </a:rPr>
              <a:t>b</a:t>
            </a:r>
            <a:r>
              <a:rPr lang="en-US" dirty="0"/>
              <a:t> mod </a:t>
            </a:r>
            <a:r>
              <a:rPr lang="en-US" dirty="0">
                <a:solidFill>
                  <a:srgbClr val="0070C0"/>
                </a:solidFill>
              </a:rPr>
              <a:t>p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s</a:t>
            </a:r>
            <a:r>
              <a:rPr lang="en-US" dirty="0"/>
              <a:t> = </a:t>
            </a:r>
            <a:r>
              <a:rPr lang="en-US" dirty="0">
                <a:solidFill>
                  <a:srgbClr val="0070C0"/>
                </a:solidFill>
              </a:rPr>
              <a:t>8</a:t>
            </a:r>
            <a:r>
              <a:rPr lang="en-US" baseline="30000" dirty="0">
                <a:solidFill>
                  <a:srgbClr val="FF0000"/>
                </a:solidFill>
              </a:rPr>
              <a:t>15</a:t>
            </a:r>
            <a:r>
              <a:rPr lang="en-US" dirty="0"/>
              <a:t> mod </a:t>
            </a:r>
            <a:r>
              <a:rPr lang="en-US" dirty="0">
                <a:solidFill>
                  <a:srgbClr val="0070C0"/>
                </a:solidFill>
              </a:rPr>
              <a:t>23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Alice and Bob now share a secret (the number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312" y="4259006"/>
            <a:ext cx="44481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043" y="402483"/>
            <a:ext cx="8694539" cy="775388"/>
          </a:xfrm>
        </p:spPr>
        <p:txBody>
          <a:bodyPr>
            <a:normAutofit/>
          </a:bodyPr>
          <a:lstStyle/>
          <a:p>
            <a:r>
              <a:rPr lang="en-US" dirty="0"/>
              <a:t>Secrecy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043" y="1177871"/>
            <a:ext cx="8694539" cy="590485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The chart below depicts who knows what, again with non-secret values in </a:t>
            </a:r>
            <a:r>
              <a:rPr lang="en-US" dirty="0">
                <a:solidFill>
                  <a:srgbClr val="0070C0"/>
                </a:solidFill>
              </a:rPr>
              <a:t>blue</a:t>
            </a:r>
            <a:r>
              <a:rPr lang="en-US" dirty="0"/>
              <a:t>, and secret values in </a:t>
            </a:r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dirty="0"/>
              <a:t>. Here Eve is an </a:t>
            </a:r>
            <a:r>
              <a:rPr lang="en-US" i="1" dirty="0"/>
              <a:t>eavesdropper</a:t>
            </a:r>
            <a:r>
              <a:rPr lang="en-US" dirty="0"/>
              <a:t>—she watches what is sent between Alice and Bob, but she does not alter the contents of their communications.</a:t>
            </a:r>
          </a:p>
          <a:p>
            <a:r>
              <a:rPr lang="en-US" i="1" dirty="0">
                <a:solidFill>
                  <a:srgbClr val="0070C0"/>
                </a:solidFill>
              </a:rPr>
              <a:t>g</a:t>
            </a:r>
            <a:r>
              <a:rPr lang="en-US" dirty="0"/>
              <a:t> = public (prime) base, known to Alice, Bob, and Eve. </a:t>
            </a:r>
            <a:r>
              <a:rPr lang="en-US" i="1" dirty="0">
                <a:solidFill>
                  <a:srgbClr val="0070C0"/>
                </a:solidFill>
              </a:rPr>
              <a:t>g</a:t>
            </a:r>
            <a:r>
              <a:rPr lang="en-US" dirty="0"/>
              <a:t> = </a:t>
            </a:r>
            <a:r>
              <a:rPr lang="en-US" dirty="0">
                <a:solidFill>
                  <a:srgbClr val="0070C0"/>
                </a:solidFill>
              </a:rPr>
              <a:t>5</a:t>
            </a:r>
          </a:p>
          <a:p>
            <a:r>
              <a:rPr lang="en-US" i="1" dirty="0">
                <a:solidFill>
                  <a:srgbClr val="0070C0"/>
                </a:solidFill>
              </a:rPr>
              <a:t>p</a:t>
            </a:r>
            <a:r>
              <a:rPr lang="en-US" dirty="0"/>
              <a:t> = public (prime) modulus, known to Alice, Bob, and Eve. </a:t>
            </a:r>
            <a:r>
              <a:rPr lang="en-US" i="1" dirty="0">
                <a:solidFill>
                  <a:srgbClr val="0070C0"/>
                </a:solidFill>
              </a:rPr>
              <a:t>p</a:t>
            </a:r>
            <a:r>
              <a:rPr lang="en-US" dirty="0"/>
              <a:t> = </a:t>
            </a:r>
            <a:r>
              <a:rPr lang="en-US" dirty="0">
                <a:solidFill>
                  <a:srgbClr val="0070C0"/>
                </a:solidFill>
              </a:rPr>
              <a:t>23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a</a:t>
            </a:r>
            <a:r>
              <a:rPr lang="en-US" dirty="0"/>
              <a:t> = Alice's private key, known only to Alice. </a:t>
            </a:r>
            <a:r>
              <a:rPr lang="en-US" b="1" i="1" dirty="0">
                <a:solidFill>
                  <a:srgbClr val="FF0000"/>
                </a:solidFill>
              </a:rPr>
              <a:t>a</a:t>
            </a:r>
            <a:r>
              <a:rPr lang="en-US" dirty="0"/>
              <a:t> = </a:t>
            </a:r>
            <a:r>
              <a:rPr lang="en-US" b="1" dirty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b="1" i="1" dirty="0">
                <a:solidFill>
                  <a:srgbClr val="FF0000"/>
                </a:solidFill>
              </a:rPr>
              <a:t>b</a:t>
            </a:r>
            <a:r>
              <a:rPr lang="en-US" dirty="0"/>
              <a:t> = Bob's private key known only to Bob. </a:t>
            </a:r>
            <a:r>
              <a:rPr lang="en-US" b="1" i="1" dirty="0">
                <a:solidFill>
                  <a:srgbClr val="FF0000"/>
                </a:solidFill>
              </a:rPr>
              <a:t>b</a:t>
            </a:r>
            <a:r>
              <a:rPr lang="en-US" dirty="0"/>
              <a:t> = </a:t>
            </a:r>
            <a:r>
              <a:rPr lang="en-US" b="1" dirty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i="1" dirty="0">
                <a:solidFill>
                  <a:srgbClr val="0070C0"/>
                </a:solidFill>
              </a:rPr>
              <a:t>A</a:t>
            </a:r>
            <a:r>
              <a:rPr lang="en-US" dirty="0"/>
              <a:t> = Alice's public key, known to Alice, Bob, and Eve. </a:t>
            </a:r>
            <a:r>
              <a:rPr lang="en-US" i="1" dirty="0">
                <a:solidFill>
                  <a:srgbClr val="0070C0"/>
                </a:solidFill>
              </a:rPr>
              <a:t>A</a:t>
            </a:r>
            <a:r>
              <a:rPr lang="en-US" dirty="0"/>
              <a:t> = </a:t>
            </a:r>
            <a:r>
              <a:rPr lang="en-US" i="1" dirty="0" err="1">
                <a:solidFill>
                  <a:srgbClr val="0070C0"/>
                </a:solidFill>
              </a:rPr>
              <a:t>g</a:t>
            </a:r>
            <a:r>
              <a:rPr lang="en-US" b="1" i="1" baseline="30000" dirty="0" err="1">
                <a:solidFill>
                  <a:srgbClr val="FF0000"/>
                </a:solidFill>
              </a:rPr>
              <a:t>a</a:t>
            </a:r>
            <a:r>
              <a:rPr lang="en-US" dirty="0"/>
              <a:t> mod </a:t>
            </a:r>
            <a:r>
              <a:rPr lang="en-US" i="1" dirty="0">
                <a:solidFill>
                  <a:srgbClr val="0070C0"/>
                </a:solidFill>
              </a:rPr>
              <a:t>p</a:t>
            </a:r>
            <a:r>
              <a:rPr lang="en-US" dirty="0"/>
              <a:t> = </a:t>
            </a:r>
            <a:r>
              <a:rPr lang="en-US" dirty="0">
                <a:solidFill>
                  <a:srgbClr val="0070C0"/>
                </a:solidFill>
              </a:rPr>
              <a:t>8</a:t>
            </a:r>
          </a:p>
          <a:p>
            <a:r>
              <a:rPr lang="en-US" i="1" dirty="0">
                <a:solidFill>
                  <a:srgbClr val="0070C0"/>
                </a:solidFill>
              </a:rPr>
              <a:t>B</a:t>
            </a:r>
            <a:r>
              <a:rPr lang="en-US" dirty="0"/>
              <a:t> = Bob's public key, known to Alice, Bob, and Eve. </a:t>
            </a:r>
            <a:r>
              <a:rPr lang="en-US" i="1" dirty="0">
                <a:solidFill>
                  <a:srgbClr val="0070C0"/>
                </a:solidFill>
              </a:rPr>
              <a:t>B</a:t>
            </a:r>
            <a:r>
              <a:rPr lang="en-US" dirty="0"/>
              <a:t> = </a:t>
            </a:r>
            <a:r>
              <a:rPr lang="en-US" i="1" dirty="0" err="1">
                <a:solidFill>
                  <a:srgbClr val="0070C0"/>
                </a:solidFill>
              </a:rPr>
              <a:t>g</a:t>
            </a:r>
            <a:r>
              <a:rPr lang="en-US" b="1" i="1" baseline="30000" dirty="0" err="1">
                <a:solidFill>
                  <a:srgbClr val="FF0000"/>
                </a:solidFill>
              </a:rPr>
              <a:t>b</a:t>
            </a:r>
            <a:r>
              <a:rPr lang="en-US" dirty="0"/>
              <a:t> mod </a:t>
            </a:r>
            <a:r>
              <a:rPr lang="en-US" i="1" dirty="0">
                <a:solidFill>
                  <a:srgbClr val="0070C0"/>
                </a:solidFill>
              </a:rPr>
              <a:t>p</a:t>
            </a:r>
            <a:r>
              <a:rPr lang="en-US" dirty="0"/>
              <a:t> = </a:t>
            </a:r>
            <a:r>
              <a:rPr lang="en-US" dirty="0">
                <a:solidFill>
                  <a:srgbClr val="0070C0"/>
                </a:solidFill>
              </a:rPr>
              <a:t>19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Now </a:t>
            </a:r>
            <a:r>
              <a:rPr lang="en-US" b="1" i="1" dirty="0"/>
              <a:t>s</a:t>
            </a:r>
            <a:r>
              <a:rPr lang="en-US" dirty="0"/>
              <a:t> is the shared secret key and it is known to both Alice and Bob, but </a:t>
            </a:r>
            <a:r>
              <a:rPr lang="en-US" i="1" dirty="0"/>
              <a:t>not</a:t>
            </a:r>
            <a:r>
              <a:rPr lang="en-US" dirty="0"/>
              <a:t> to Eve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236" y="3602874"/>
            <a:ext cx="69056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215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043" y="5470430"/>
            <a:ext cx="8694539" cy="1461188"/>
          </a:xfrm>
        </p:spPr>
        <p:txBody>
          <a:bodyPr/>
          <a:lstStyle/>
          <a:p>
            <a:r>
              <a:rPr lang="en-US" dirty="0"/>
              <a:t>Demo Program</a:t>
            </a:r>
          </a:p>
        </p:txBody>
      </p:sp>
    </p:spTree>
    <p:extLst>
      <p:ext uri="{BB962C8B-B14F-4D97-AF65-F5344CB8AC3E}">
        <p14:creationId xmlns:p14="http://schemas.microsoft.com/office/powerpoint/2010/main" val="2031601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err="1"/>
              <a:t>Elliptic</a:t>
            </a:r>
            <a:r>
              <a:rPr lang="id-ID" dirty="0"/>
              <a:t> </a:t>
            </a:r>
            <a:r>
              <a:rPr lang="id-ID" dirty="0" err="1"/>
              <a:t>Curve</a:t>
            </a:r>
            <a:r>
              <a:rPr lang="id-ID" dirty="0"/>
              <a:t> </a:t>
            </a:r>
            <a:r>
              <a:rPr lang="id-ID" dirty="0" err="1"/>
              <a:t>Cryptography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15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88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</TotalTime>
  <Words>224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DejaVu Sans</vt:lpstr>
      <vt:lpstr>Droid Sans Fallback</vt:lpstr>
      <vt:lpstr>FreeSans</vt:lpstr>
      <vt:lpstr>Liberation Sans</vt:lpstr>
      <vt:lpstr>Liberation Serif</vt:lpstr>
      <vt:lpstr>Trebuchet MS</vt:lpstr>
      <vt:lpstr>Office Theme</vt:lpstr>
      <vt:lpstr>Diffie-Hellman</vt:lpstr>
      <vt:lpstr>PowerPoint Presentation</vt:lpstr>
      <vt:lpstr>PowerPoint Presentation</vt:lpstr>
      <vt:lpstr>Cryptographic explanation</vt:lpstr>
      <vt:lpstr>Secrecy chart</vt:lpstr>
      <vt:lpstr>Demo Program</vt:lpstr>
      <vt:lpstr>Elliptic Curve Cryptography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Dede Iskandar</dc:creator>
  <cp:lastModifiedBy>Dede Iskandar</cp:lastModifiedBy>
  <cp:revision>14</cp:revision>
  <dcterms:created xsi:type="dcterms:W3CDTF">2016-03-21T08:17:06Z</dcterms:created>
  <dcterms:modified xsi:type="dcterms:W3CDTF">2016-04-03T19:54:50Z</dcterms:modified>
</cp:coreProperties>
</file>