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2.png" ContentType="image/png"/>
  <Override PartName="/ppt/media/image8.jpeg" ContentType="image/jpeg"/>
  <Override PartName="/ppt/media/image10.jpeg" ContentType="image/jpeg"/>
  <Override PartName="/ppt/media/image7.jpeg" ContentType="image/jpeg"/>
  <Override PartName="/ppt/media/image18.png" ContentType="image/png"/>
  <Override PartName="/ppt/media/image13.png" ContentType="image/png"/>
  <Override PartName="/ppt/media/image19.jpeg" ContentType="image/jpeg"/>
  <Override PartName="/ppt/media/image17.png" ContentType="image/png"/>
  <Override PartName="/ppt/media/image16.png" ContentType="image/png"/>
  <Override PartName="/ppt/media/image15.png" ContentType="image/png"/>
  <Override PartName="/ppt/media/image5.jpeg" ContentType="image/jpeg"/>
  <Override PartName="/ppt/media/image14.png" ContentType="image/png"/>
  <Override PartName="/ppt/media/image1.png" ContentType="image/png"/>
  <Override PartName="/ppt/media/image3.png" ContentType="image/png"/>
  <Override PartName="/ppt/media/image4.jpeg" ContentType="image/jpeg"/>
  <Override PartName="/ppt/media/image2.png" ContentType="image/png"/>
  <Override PartName="/ppt/media/image6.jpeg" ContentType="image/jpeg"/>
  <Override PartName="/ppt/media/image9.jpeg" ContentType="image/jpeg"/>
  <Override PartName="/ppt/media/image1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64720" y="442800"/>
            <a:ext cx="7954920" cy="109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215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3968640"/>
            <a:ext cx="8229240" cy="215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64720" y="442800"/>
            <a:ext cx="7954920" cy="109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215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215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57200" y="3968640"/>
            <a:ext cx="4015800" cy="215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674240" y="3968640"/>
            <a:ext cx="4015800" cy="215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64720" y="442800"/>
            <a:ext cx="7954920" cy="109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215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215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215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457200" y="3968640"/>
            <a:ext cx="2649600" cy="215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3239640" y="3968640"/>
            <a:ext cx="2649600" cy="215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6022080" y="3968640"/>
            <a:ext cx="2649600" cy="215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64720" y="442800"/>
            <a:ext cx="7954920" cy="109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>
              <a:spcBef>
                <a:spcPts val="598"/>
              </a:spcBef>
              <a:tabLst>
                <a:tab algn="l" pos="0"/>
                <a:tab algn="l" pos="448920"/>
                <a:tab algn="l" pos="898200"/>
                <a:tab algn="l" pos="1347480"/>
                <a:tab algn="l" pos="1796760"/>
                <a:tab algn="l" pos="2246040"/>
                <a:tab algn="l" pos="2695320"/>
                <a:tab algn="l" pos="3144600"/>
                <a:tab algn="l" pos="3593880"/>
                <a:tab algn="l" pos="4043160"/>
                <a:tab algn="l" pos="449244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64720" y="442800"/>
            <a:ext cx="7954920" cy="109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64720" y="442800"/>
            <a:ext cx="7954920" cy="109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64720" y="442800"/>
            <a:ext cx="7954920" cy="109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864720" y="442800"/>
            <a:ext cx="7954920" cy="508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>
              <a:spcBef>
                <a:spcPts val="598"/>
              </a:spcBef>
              <a:tabLst>
                <a:tab algn="l" pos="0"/>
                <a:tab algn="l" pos="448920"/>
                <a:tab algn="l" pos="898200"/>
                <a:tab algn="l" pos="1347480"/>
                <a:tab algn="l" pos="1796760"/>
                <a:tab algn="l" pos="2246040"/>
                <a:tab algn="l" pos="2695320"/>
                <a:tab algn="l" pos="3144600"/>
                <a:tab algn="l" pos="3593880"/>
                <a:tab algn="l" pos="4043160"/>
                <a:tab algn="l" pos="449244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64720" y="442800"/>
            <a:ext cx="7954920" cy="109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215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968640"/>
            <a:ext cx="4015800" cy="215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64720" y="442800"/>
            <a:ext cx="7954920" cy="109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215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74240" y="3968640"/>
            <a:ext cx="4015800" cy="215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64720" y="442800"/>
            <a:ext cx="7954920" cy="109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215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215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968640"/>
            <a:ext cx="8229240" cy="215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1847880" y="6363000"/>
            <a:ext cx="342720" cy="25704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0" y="0"/>
            <a:ext cx="9142200" cy="6856200"/>
          </a:xfrm>
          <a:custGeom>
            <a:avLst/>
            <a:gdLst/>
            <a:ahLst/>
            <a:rect l="l" t="t" r="r" b="b"/>
            <a:pathLst>
              <a:path w="13487400" h="7581900">
                <a:moveTo>
                  <a:pt x="12083732" y="0"/>
                </a:moveTo>
                <a:lnTo>
                  <a:pt x="3320440" y="0"/>
                </a:lnTo>
                <a:lnTo>
                  <a:pt x="0" y="826719"/>
                </a:lnTo>
                <a:lnTo>
                  <a:pt x="0" y="4931460"/>
                </a:lnTo>
                <a:lnTo>
                  <a:pt x="702690" y="7581900"/>
                </a:lnTo>
                <a:lnTo>
                  <a:pt x="11045558" y="7581900"/>
                </a:lnTo>
                <a:lnTo>
                  <a:pt x="13487400" y="6973925"/>
                </a:lnTo>
                <a:lnTo>
                  <a:pt x="13487400" y="5294325"/>
                </a:lnTo>
                <a:lnTo>
                  <a:pt x="1208373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864720" y="442800"/>
            <a:ext cx="7954920" cy="109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Click to edit the title text format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3" name="CustomShape 3"/>
          <p:cNvSpPr/>
          <p:nvPr/>
        </p:nvSpPr>
        <p:spPr>
          <a:xfrm>
            <a:off x="3401640" y="122400"/>
            <a:ext cx="4659480" cy="325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r">
              <a:lnSpc>
                <a:spcPct val="95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rgbClr val="000099"/>
                </a:solidFill>
                <a:latin typeface="Times New Roman"/>
              </a:rPr>
              <a:t>Firewalls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5072400" y="6451560"/>
            <a:ext cx="703440" cy="459720"/>
            <a:chOff x="5072400" y="6451560"/>
            <a:chExt cx="703440" cy="459720"/>
          </a:xfrm>
        </p:grpSpPr>
        <p:sp>
          <p:nvSpPr>
            <p:cNvPr id="5" name="CustomShape 5"/>
            <p:cNvSpPr/>
            <p:nvPr/>
          </p:nvSpPr>
          <p:spPr>
            <a:xfrm>
              <a:off x="5072400" y="6451560"/>
              <a:ext cx="703440" cy="442440"/>
            </a:xfrm>
            <a:custGeom>
              <a:avLst/>
              <a:gdLst/>
              <a:ahLst/>
              <a:rect l="0" t="0" r="r" b="b"/>
              <a:pathLst>
                <a:path w="1956" h="1231">
                  <a:moveTo>
                    <a:pt x="7" y="0"/>
                  </a:moveTo>
                  <a:lnTo>
                    <a:pt x="8" y="0"/>
                  </a:lnTo>
                  <a:cubicBezTo>
                    <a:pt x="7" y="0"/>
                    <a:pt x="5" y="0"/>
                    <a:pt x="4" y="1"/>
                  </a:cubicBezTo>
                  <a:cubicBezTo>
                    <a:pt x="3" y="2"/>
                    <a:pt x="2" y="3"/>
                    <a:pt x="1" y="4"/>
                  </a:cubicBezTo>
                  <a:cubicBezTo>
                    <a:pt x="0" y="5"/>
                    <a:pt x="0" y="7"/>
                    <a:pt x="0" y="8"/>
                  </a:cubicBezTo>
                  <a:lnTo>
                    <a:pt x="0" y="1222"/>
                  </a:lnTo>
                  <a:lnTo>
                    <a:pt x="0" y="1222"/>
                  </a:lnTo>
                  <a:cubicBezTo>
                    <a:pt x="0" y="1223"/>
                    <a:pt x="0" y="1225"/>
                    <a:pt x="1" y="1226"/>
                  </a:cubicBezTo>
                  <a:cubicBezTo>
                    <a:pt x="2" y="1227"/>
                    <a:pt x="3" y="1228"/>
                    <a:pt x="4" y="1229"/>
                  </a:cubicBezTo>
                  <a:cubicBezTo>
                    <a:pt x="5" y="1230"/>
                    <a:pt x="7" y="1230"/>
                    <a:pt x="8" y="1230"/>
                  </a:cubicBezTo>
                  <a:lnTo>
                    <a:pt x="1947" y="1230"/>
                  </a:lnTo>
                  <a:lnTo>
                    <a:pt x="1947" y="1230"/>
                  </a:lnTo>
                  <a:cubicBezTo>
                    <a:pt x="1948" y="1230"/>
                    <a:pt x="1950" y="1230"/>
                    <a:pt x="1951" y="1229"/>
                  </a:cubicBezTo>
                  <a:cubicBezTo>
                    <a:pt x="1952" y="1228"/>
                    <a:pt x="1953" y="1227"/>
                    <a:pt x="1954" y="1226"/>
                  </a:cubicBezTo>
                  <a:cubicBezTo>
                    <a:pt x="1955" y="1225"/>
                    <a:pt x="1955" y="1223"/>
                    <a:pt x="1955" y="1222"/>
                  </a:cubicBezTo>
                  <a:lnTo>
                    <a:pt x="1955" y="7"/>
                  </a:lnTo>
                  <a:lnTo>
                    <a:pt x="1955" y="8"/>
                  </a:lnTo>
                  <a:lnTo>
                    <a:pt x="1955" y="8"/>
                  </a:lnTo>
                  <a:cubicBezTo>
                    <a:pt x="1955" y="7"/>
                    <a:pt x="1955" y="5"/>
                    <a:pt x="1954" y="4"/>
                  </a:cubicBezTo>
                  <a:cubicBezTo>
                    <a:pt x="1953" y="3"/>
                    <a:pt x="1952" y="2"/>
                    <a:pt x="1951" y="1"/>
                  </a:cubicBezTo>
                  <a:cubicBezTo>
                    <a:pt x="1950" y="0"/>
                    <a:pt x="1948" y="0"/>
                    <a:pt x="1947" y="0"/>
                  </a:cubicBezTo>
                  <a:lnTo>
                    <a:pt x="7" y="0"/>
                  </a:lnTo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6"/>
            <p:cNvSpPr/>
            <p:nvPr/>
          </p:nvSpPr>
          <p:spPr>
            <a:xfrm>
              <a:off x="5072400" y="6451560"/>
              <a:ext cx="703440" cy="459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>
              <a:spAutoFit/>
            </a:bodyPr>
            <a:p>
              <a:fld id="{B1C61E58-3D64-40AB-8C55-30BECA7BC108}" type="slidenum">
                <a:rPr b="0" lang="en-US" sz="2400" spc="-1" strike="noStrike">
                  <a:solidFill>
                    <a:srgbClr val="000000"/>
                  </a:solidFill>
                  <a:latin typeface="Times New Roman"/>
                </a:rPr>
                <a:t>&lt;number&gt;</a:t>
              </a:fld>
              <a:endParaRPr b="0" lang="en-US" sz="2400" spc="-1" strike="noStrike">
                <a:solidFill>
                  <a:srgbClr val="000000"/>
                </a:solidFill>
                <a:latin typeface="Times New Roman"/>
              </a:endParaRPr>
            </a:p>
          </p:txBody>
        </p:sp>
      </p:grpSp>
      <p:sp>
        <p:nvSpPr>
          <p:cNvPr id="7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Click to edit the outline text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format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2" marL="1143000" indent="-228600">
              <a:spcBef>
                <a:spcPts val="499"/>
              </a:spcBef>
              <a:buClr>
                <a:srgbClr val="aecf00"/>
              </a:buClr>
              <a:buFont typeface="Times New Roman"/>
              <a:buChar char="-"/>
              <a:tabLst>
                <a:tab algn="l" pos="204480"/>
                <a:tab algn="l" pos="653760"/>
                <a:tab algn="l" pos="1103040"/>
                <a:tab algn="l" pos="1552320"/>
                <a:tab algn="l" pos="2001600"/>
                <a:tab algn="l" pos="2450880"/>
                <a:tab algn="l" pos="2900160"/>
                <a:tab algn="l" pos="3349440"/>
                <a:tab algn="l" pos="3798720"/>
                <a:tab algn="l" pos="4248000"/>
                <a:tab algn="l" pos="4697280"/>
                <a:tab algn="l" pos="5146560"/>
                <a:tab algn="l" pos="5595840"/>
                <a:tab algn="l" pos="6045120"/>
                <a:tab algn="l" pos="6494400"/>
                <a:tab algn="l" pos="6943680"/>
                <a:tab algn="l" pos="7392960"/>
                <a:tab algn="l" pos="7842240"/>
                <a:tab algn="l" pos="8291160"/>
                <a:tab algn="l" pos="87404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3" marL="1600200" indent="-228600">
              <a:spcBef>
                <a:spcPts val="448"/>
              </a:spcBef>
              <a:buClr>
                <a:srgbClr val="aecf00"/>
              </a:buClr>
              <a:buFont typeface="Times New Roman"/>
              <a:buChar char="•"/>
              <a:tabLst>
                <a:tab algn="l" pos="196560"/>
                <a:tab algn="l" pos="645840"/>
                <a:tab algn="l" pos="1095120"/>
                <a:tab algn="l" pos="1544400"/>
                <a:tab algn="l" pos="1993680"/>
                <a:tab algn="l" pos="2442960"/>
                <a:tab algn="l" pos="2892240"/>
                <a:tab algn="l" pos="3341520"/>
                <a:tab algn="l" pos="3790800"/>
                <a:tab algn="l" pos="4240080"/>
                <a:tab algn="l" pos="4689360"/>
                <a:tab algn="l" pos="5138640"/>
                <a:tab algn="l" pos="5587920"/>
                <a:tab algn="l" pos="6037200"/>
                <a:tab algn="l" pos="6486480"/>
                <a:tab algn="l" pos="6935760"/>
                <a:tab algn="l" pos="7385040"/>
                <a:tab algn="l" pos="7833960"/>
                <a:tab algn="l" pos="8283240"/>
                <a:tab algn="l" pos="87325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lvl="4" marL="2057400" indent="-228600">
              <a:spcBef>
                <a:spcPts val="400"/>
              </a:spcBef>
              <a:buClr>
                <a:srgbClr val="aecf00"/>
              </a:buClr>
              <a:buFont typeface="Times New Roman"/>
              <a:buChar char="–"/>
              <a:tabLst>
                <a:tab algn="l" pos="188640"/>
                <a:tab algn="l" pos="637920"/>
                <a:tab algn="l" pos="1087200"/>
                <a:tab algn="l" pos="1536480"/>
                <a:tab algn="l" pos="1985760"/>
                <a:tab algn="l" pos="2435040"/>
                <a:tab algn="l" pos="2884320"/>
                <a:tab algn="l" pos="3333600"/>
                <a:tab algn="l" pos="3782880"/>
                <a:tab algn="l" pos="4232160"/>
                <a:tab algn="l" pos="4681440"/>
                <a:tab algn="l" pos="5130720"/>
                <a:tab algn="l" pos="5580000"/>
                <a:tab algn="l" pos="6029280"/>
                <a:tab algn="l" pos="6478560"/>
                <a:tab algn="l" pos="6927840"/>
                <a:tab algn="l" pos="7376760"/>
                <a:tab algn="l" pos="7826040"/>
                <a:tab algn="l" pos="8275320"/>
                <a:tab algn="l" pos="87246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Fifth Outline Level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 lvl="5" marL="2057400" indent="-228600">
              <a:spcBef>
                <a:spcPts val="400"/>
              </a:spcBef>
              <a:buClr>
                <a:srgbClr val="aecf00"/>
              </a:buClr>
              <a:buFont typeface="Times New Roman"/>
              <a:buChar char="–"/>
              <a:tabLst>
                <a:tab algn="l" pos="188640"/>
                <a:tab algn="l" pos="637920"/>
                <a:tab algn="l" pos="1087200"/>
                <a:tab algn="l" pos="1536480"/>
                <a:tab algn="l" pos="1985760"/>
                <a:tab algn="l" pos="2435040"/>
                <a:tab algn="l" pos="2884320"/>
                <a:tab algn="l" pos="3333600"/>
                <a:tab algn="l" pos="3782880"/>
                <a:tab algn="l" pos="4232160"/>
                <a:tab algn="l" pos="4681440"/>
                <a:tab algn="l" pos="5130720"/>
                <a:tab algn="l" pos="5580000"/>
                <a:tab algn="l" pos="6029280"/>
                <a:tab algn="l" pos="6478560"/>
                <a:tab algn="l" pos="6927840"/>
                <a:tab algn="l" pos="7376760"/>
                <a:tab algn="l" pos="7826040"/>
                <a:tab algn="l" pos="8275320"/>
                <a:tab algn="l" pos="87246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Sixth Outline Level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 lvl="6" marL="2057400" indent="-228600">
              <a:spcBef>
                <a:spcPts val="400"/>
              </a:spcBef>
              <a:buClr>
                <a:srgbClr val="aecf00"/>
              </a:buClr>
              <a:buFont typeface="Times New Roman"/>
              <a:buChar char="–"/>
              <a:tabLst>
                <a:tab algn="l" pos="188640"/>
                <a:tab algn="l" pos="637920"/>
                <a:tab algn="l" pos="1087200"/>
                <a:tab algn="l" pos="1536480"/>
                <a:tab algn="l" pos="1985760"/>
                <a:tab algn="l" pos="2435040"/>
                <a:tab algn="l" pos="2884320"/>
                <a:tab algn="l" pos="3333600"/>
                <a:tab algn="l" pos="3782880"/>
                <a:tab algn="l" pos="4232160"/>
                <a:tab algn="l" pos="4681440"/>
                <a:tab algn="l" pos="5130720"/>
                <a:tab algn="l" pos="5580000"/>
                <a:tab algn="l" pos="6029280"/>
                <a:tab algn="l" pos="6478560"/>
                <a:tab algn="l" pos="6927840"/>
                <a:tab algn="l" pos="7376760"/>
                <a:tab algn="l" pos="7826040"/>
                <a:tab algn="l" pos="8275320"/>
                <a:tab algn="l" pos="87246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Seventh Outline Level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 lvl="7" marL="2057400" indent="-228600">
              <a:spcBef>
                <a:spcPts val="400"/>
              </a:spcBef>
              <a:buClr>
                <a:srgbClr val="aecf00"/>
              </a:buClr>
              <a:buFont typeface="Times New Roman"/>
              <a:buChar char="–"/>
              <a:tabLst>
                <a:tab algn="l" pos="188640"/>
                <a:tab algn="l" pos="637920"/>
                <a:tab algn="l" pos="1087200"/>
                <a:tab algn="l" pos="1536480"/>
                <a:tab algn="l" pos="1985760"/>
                <a:tab algn="l" pos="2435040"/>
                <a:tab algn="l" pos="2884320"/>
                <a:tab algn="l" pos="3333600"/>
                <a:tab algn="l" pos="3782880"/>
                <a:tab algn="l" pos="4232160"/>
                <a:tab algn="l" pos="4681440"/>
                <a:tab algn="l" pos="5130720"/>
                <a:tab algn="l" pos="5580000"/>
                <a:tab algn="l" pos="6029280"/>
                <a:tab algn="l" pos="6478560"/>
                <a:tab algn="l" pos="6927840"/>
                <a:tab algn="l" pos="7376760"/>
                <a:tab algn="l" pos="7826040"/>
                <a:tab algn="l" pos="8275320"/>
                <a:tab algn="l" pos="87246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Eighth Outline Level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 lvl="8" marL="2057400" indent="-228600">
              <a:spcBef>
                <a:spcPts val="400"/>
              </a:spcBef>
              <a:buClr>
                <a:srgbClr val="aecf00"/>
              </a:buClr>
              <a:buFont typeface="Times New Roman"/>
              <a:buChar char="–"/>
              <a:tabLst>
                <a:tab algn="l" pos="188640"/>
                <a:tab algn="l" pos="637920"/>
                <a:tab algn="l" pos="1087200"/>
                <a:tab algn="l" pos="1536480"/>
                <a:tab algn="l" pos="1985760"/>
                <a:tab algn="l" pos="2435040"/>
                <a:tab algn="l" pos="2884320"/>
                <a:tab algn="l" pos="3333600"/>
                <a:tab algn="l" pos="3782880"/>
                <a:tab algn="l" pos="4232160"/>
                <a:tab algn="l" pos="4681440"/>
                <a:tab algn="l" pos="5130720"/>
                <a:tab algn="l" pos="5580000"/>
                <a:tab algn="l" pos="6029280"/>
                <a:tab algn="l" pos="6478560"/>
                <a:tab algn="l" pos="6927840"/>
                <a:tab algn="l" pos="7376760"/>
                <a:tab algn="l" pos="7826040"/>
                <a:tab algn="l" pos="8275320"/>
                <a:tab algn="l" pos="87246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Ninth Outline Level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624600" y="6438960"/>
            <a:ext cx="1204200" cy="257040"/>
            <a:chOff x="624600" y="6438960"/>
            <a:chExt cx="1204200" cy="257040"/>
          </a:xfrm>
        </p:grpSpPr>
        <p:sp>
          <p:nvSpPr>
            <p:cNvPr id="9" name="CustomShape 9"/>
            <p:cNvSpPr/>
            <p:nvPr/>
          </p:nvSpPr>
          <p:spPr>
            <a:xfrm>
              <a:off x="624600" y="6438960"/>
              <a:ext cx="1204200" cy="25704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0" name="" descr=""/>
            <p:cNvPicPr/>
            <p:nvPr/>
          </p:nvPicPr>
          <p:blipFill>
            <a:blip r:embed="rId3"/>
            <a:stretch/>
          </p:blipFill>
          <p:spPr>
            <a:xfrm>
              <a:off x="658440" y="6462000"/>
              <a:ext cx="1054080" cy="216720"/>
            </a:xfrm>
            <a:prstGeom prst="rect">
              <a:avLst/>
            </a:prstGeom>
            <a:ln>
              <a:noFill/>
            </a:ln>
          </p:spPr>
        </p:pic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://www.kdg.be/" TargetMode="External"/><Relationship Id="rId2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5" Type="http://schemas.openxmlformats.org/officeDocument/2006/relationships/image" Target="../media/image7.jpeg"/><Relationship Id="rId6" Type="http://schemas.openxmlformats.org/officeDocument/2006/relationships/image" Target="../media/image8.jpeg"/><Relationship Id="rId7" Type="http://schemas.openxmlformats.org/officeDocument/2006/relationships/image" Target="../media/image9.jpeg"/><Relationship Id="rId8" Type="http://schemas.openxmlformats.org/officeDocument/2006/relationships/image" Target="../media/image10.jpeg"/><Relationship Id="rId9" Type="http://schemas.openxmlformats.org/officeDocument/2006/relationships/image" Target="../media/image11.jpeg"/><Relationship Id="rId10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863640" y="2298600"/>
            <a:ext cx="7772400" cy="114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97000"/>
              </a:lnSpc>
              <a:tabLst>
                <a:tab algn="l" pos="0"/>
                <a:tab algn="l" pos="448920"/>
                <a:tab algn="l" pos="898200"/>
                <a:tab algn="l" pos="1347480"/>
                <a:tab algn="l" pos="1796760"/>
                <a:tab algn="l" pos="2246040"/>
                <a:tab algn="l" pos="2695320"/>
                <a:tab algn="l" pos="3144600"/>
                <a:tab algn="l" pos="3593880"/>
                <a:tab algn="l" pos="4043160"/>
                <a:tab algn="l" pos="449244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1" lang="en-GB" sz="2800" spc="-1" strike="noStrike">
                <a:solidFill>
                  <a:srgbClr val="000000"/>
                </a:solidFill>
                <a:latin typeface="Arial Narrow"/>
              </a:rPr>
              <a:t>Netwerken 3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1346400" y="3454560"/>
            <a:ext cx="6781680" cy="175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Autofit/>
          </a:bodyPr>
          <a:p>
            <a:pPr algn="ctr">
              <a:spcBef>
                <a:spcPts val="598"/>
              </a:spcBef>
              <a:tabLst>
                <a:tab algn="l" pos="0"/>
                <a:tab algn="l" pos="448920"/>
                <a:tab algn="l" pos="898200"/>
                <a:tab algn="l" pos="1347480"/>
                <a:tab algn="l" pos="1796760"/>
                <a:tab algn="l" pos="2246040"/>
                <a:tab algn="l" pos="2695320"/>
                <a:tab algn="l" pos="3144600"/>
                <a:tab algn="l" pos="3593880"/>
                <a:tab algn="l" pos="4043160"/>
                <a:tab algn="l" pos="449244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Firewalls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Source Routing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77" name="TextShape 2"/>
          <p:cNvSpPr txBox="1"/>
          <p:nvPr/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Route van een pakket aangeven binnen een pakket 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Handig bij regelen verkeer/bandbreedte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Soort GPS die de ideale route aangeeft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!ip IN,OUT sourceroute – any any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1151280" y="3310560"/>
            <a:ext cx="5085360" cy="3047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Actieve FTP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Aanvraag naar FTP server op poort 21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Data vanuit FTP server vanuit poort 20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Alles vanuit poort 20 mag binnen naar alle hogere poorten!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1567080" y="3664440"/>
            <a:ext cx="4679640" cy="2020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Passieve FTP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Aanvraag naar FTP server op poort 21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Server stuurt voor data random poort waarop client moet connecteren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1392480" y="2963160"/>
            <a:ext cx="5324040" cy="2775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DNS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457200" y="1604520"/>
            <a:ext cx="8229240" cy="4711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UDP poort 53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Gewone client aanvragen aan DNS server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Externe DNS server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2" marL="1143000" indent="-228600">
              <a:spcBef>
                <a:spcPts val="499"/>
              </a:spcBef>
              <a:buClr>
                <a:srgbClr val="aecf00"/>
              </a:buClr>
              <a:buFont typeface="Times New Roman"/>
              <a:buChar char="-"/>
              <a:tabLst>
                <a:tab algn="l" pos="204480"/>
                <a:tab algn="l" pos="653760"/>
                <a:tab algn="l" pos="1103040"/>
                <a:tab algn="l" pos="1552320"/>
                <a:tab algn="l" pos="2001600"/>
                <a:tab algn="l" pos="2450880"/>
                <a:tab algn="l" pos="2900160"/>
                <a:tab algn="l" pos="3349440"/>
                <a:tab algn="l" pos="3798720"/>
                <a:tab algn="l" pos="4248000"/>
                <a:tab algn="l" pos="4697280"/>
                <a:tab algn="l" pos="5146560"/>
                <a:tab algn="l" pos="5595840"/>
                <a:tab algn="l" pos="6045120"/>
                <a:tab algn="l" pos="6494400"/>
                <a:tab algn="l" pos="6943680"/>
                <a:tab algn="l" pos="7392960"/>
                <a:tab algn="l" pos="7842240"/>
                <a:tab algn="l" pos="8291160"/>
                <a:tab algn="l" pos="87404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Beperken welke externe DNS servers toegelaten zijn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3" marL="1600200" indent="-228600">
              <a:spcBef>
                <a:spcPts val="448"/>
              </a:spcBef>
              <a:buClr>
                <a:srgbClr val="aecf00"/>
              </a:buClr>
              <a:buFont typeface="Times New Roman"/>
              <a:buChar char="•"/>
              <a:tabLst>
                <a:tab algn="l" pos="196560"/>
                <a:tab algn="l" pos="645840"/>
                <a:tab algn="l" pos="1095120"/>
                <a:tab algn="l" pos="1544400"/>
                <a:tab algn="l" pos="1993680"/>
                <a:tab algn="l" pos="2442960"/>
                <a:tab algn="l" pos="2892240"/>
                <a:tab algn="l" pos="3341520"/>
                <a:tab algn="l" pos="3790800"/>
                <a:tab algn="l" pos="4240080"/>
                <a:tab algn="l" pos="4689360"/>
                <a:tab algn="l" pos="5138640"/>
                <a:tab algn="l" pos="5587920"/>
                <a:tab algn="l" pos="6037200"/>
                <a:tab algn="l" pos="6486480"/>
                <a:tab algn="l" pos="6935760"/>
                <a:tab algn="l" pos="7385040"/>
                <a:tab algn="l" pos="7833960"/>
                <a:tab algn="l" pos="8283240"/>
                <a:tab algn="l" pos="87325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Anders alle UDP vanuit poort 53 toegelaten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lvl="2" marL="1143000" indent="-228600">
              <a:spcBef>
                <a:spcPts val="499"/>
              </a:spcBef>
              <a:buClr>
                <a:srgbClr val="aecf00"/>
              </a:buClr>
              <a:buFont typeface="Times New Roman"/>
              <a:buChar char="-"/>
              <a:tabLst>
                <a:tab algn="l" pos="204480"/>
                <a:tab algn="l" pos="653760"/>
                <a:tab algn="l" pos="1103040"/>
                <a:tab algn="l" pos="1552320"/>
                <a:tab algn="l" pos="2001600"/>
                <a:tab algn="l" pos="2450880"/>
                <a:tab algn="l" pos="2900160"/>
                <a:tab algn="l" pos="3349440"/>
                <a:tab algn="l" pos="3798720"/>
                <a:tab algn="l" pos="4248000"/>
                <a:tab algn="l" pos="4697280"/>
                <a:tab algn="l" pos="5146560"/>
                <a:tab algn="l" pos="5595840"/>
                <a:tab algn="l" pos="6045120"/>
                <a:tab algn="l" pos="6494400"/>
                <a:tab algn="l" pos="6943680"/>
                <a:tab algn="l" pos="7392960"/>
                <a:tab algn="l" pos="7842240"/>
                <a:tab algn="l" pos="8291160"/>
                <a:tab algn="l" pos="87404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UDP OUT gt 1023 53 any 8.8.8.8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Interne DNS servers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2" marL="1143000" indent="-228600">
              <a:spcBef>
                <a:spcPts val="499"/>
              </a:spcBef>
              <a:buClr>
                <a:srgbClr val="aecf00"/>
              </a:buClr>
              <a:buFont typeface="Times New Roman"/>
              <a:buChar char="-"/>
              <a:tabLst>
                <a:tab algn="l" pos="204480"/>
                <a:tab algn="l" pos="653760"/>
                <a:tab algn="l" pos="1103040"/>
                <a:tab algn="l" pos="1552320"/>
                <a:tab algn="l" pos="2001600"/>
                <a:tab algn="l" pos="2450880"/>
                <a:tab algn="l" pos="2900160"/>
                <a:tab algn="l" pos="3349440"/>
                <a:tab algn="l" pos="3798720"/>
                <a:tab algn="l" pos="4248000"/>
                <a:tab algn="l" pos="4697280"/>
                <a:tab algn="l" pos="5146560"/>
                <a:tab algn="l" pos="5595840"/>
                <a:tab algn="l" pos="6045120"/>
                <a:tab algn="l" pos="6494400"/>
                <a:tab algn="l" pos="6943680"/>
                <a:tab algn="l" pos="7392960"/>
                <a:tab algn="l" pos="7842240"/>
                <a:tab algn="l" pos="8291160"/>
                <a:tab algn="l" pos="87404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Beperken welke externe DNS servers parents zijn van jouw DNS server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2" marL="1143000" indent="-228600">
              <a:spcBef>
                <a:spcPts val="499"/>
              </a:spcBef>
              <a:buClr>
                <a:srgbClr val="aecf00"/>
              </a:buClr>
              <a:buFont typeface="Times New Roman"/>
              <a:buChar char="-"/>
              <a:tabLst>
                <a:tab algn="l" pos="204480"/>
                <a:tab algn="l" pos="653760"/>
                <a:tab algn="l" pos="1103040"/>
                <a:tab algn="l" pos="1552320"/>
                <a:tab algn="l" pos="2001600"/>
                <a:tab algn="l" pos="2450880"/>
                <a:tab algn="l" pos="2900160"/>
                <a:tab algn="l" pos="3349440"/>
                <a:tab algn="l" pos="3798720"/>
                <a:tab algn="l" pos="4248000"/>
                <a:tab algn="l" pos="4697280"/>
                <a:tab algn="l" pos="5146560"/>
                <a:tab algn="l" pos="5595840"/>
                <a:tab algn="l" pos="6045120"/>
                <a:tab algn="l" pos="6494400"/>
                <a:tab algn="l" pos="6943680"/>
                <a:tab algn="l" pos="7392960"/>
                <a:tab algn="l" pos="7842240"/>
                <a:tab algn="l" pos="8291160"/>
                <a:tab algn="l" pos="87404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TCP SYN,IN any 53 8.8.8.8 200.2.2.2/32 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TCP poort 53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Enkel voor zone transfers (doorgeven naam-ip tabellen tussen DNS servers onderling)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Statustabel (vereenvoudigd)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457200" y="1604520"/>
            <a:ext cx="8229240" cy="5401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Verstuurd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TCP </a:t>
            </a:r>
            <a:r>
              <a:rPr b="0" lang="en-US" sz="2400" spc="-1" strike="noStrike">
                <a:solidFill>
                  <a:srgbClr val="ff3333"/>
                </a:solidFill>
                <a:latin typeface="Times New Roman"/>
              </a:rPr>
              <a:t>SYN_SENT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src=192.168.1.34 dst=172.16.2.23 sport=1054 dport=21 [</a:t>
            </a:r>
            <a:r>
              <a:rPr b="0" lang="en-US" sz="2400" spc="-1" strike="noStrike">
                <a:solidFill>
                  <a:srgbClr val="ff3333"/>
                </a:solidFill>
                <a:latin typeface="Times New Roman"/>
              </a:rPr>
              <a:t>UNREPLIED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]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Terug Verwacht: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src=172.16.2.23 dst=192.168.1.34 sport=21dport=1054 use=1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Goedgekeurd (SYN is bevestigd)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TCP </a:t>
            </a:r>
            <a:r>
              <a:rPr b="0" lang="en-US" sz="2400" spc="-1" strike="noStrike">
                <a:solidFill>
                  <a:srgbClr val="ff3333"/>
                </a:solidFill>
                <a:latin typeface="Times New Roman"/>
              </a:rPr>
              <a:t>ESTABLISHED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src=192.168.1.34 dst=172.16.2.23 sport=1054 dport=21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src=172.16.2.23 dst=192.168.1.34 sport=21 dport=1054 [</a:t>
            </a:r>
            <a:r>
              <a:rPr b="0" lang="en-US" sz="2400" spc="-1" strike="noStrike">
                <a:solidFill>
                  <a:srgbClr val="ff3333"/>
                </a:solidFill>
                <a:latin typeface="Times New Roman"/>
              </a:rPr>
              <a:t>ASSURED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] use=1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Cisco reflexive (stateful) access list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457200" y="1604520"/>
            <a:ext cx="8229240" cy="4565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spcBef>
                <a:spcPts val="598"/>
              </a:spcBef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interface FastEthernet 0/0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spcBef>
                <a:spcPts val="598"/>
              </a:spcBef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ip access-group INKOMEND in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spcBef>
                <a:spcPts val="598"/>
              </a:spcBef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ip access-group UITGAAND out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spcBef>
                <a:spcPts val="598"/>
              </a:spcBef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spcBef>
                <a:spcPts val="598"/>
              </a:spcBef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ip access-list extended UITGAAND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spcBef>
                <a:spcPts val="598"/>
              </a:spcBef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permit tcp any any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reflect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TCPVERKEER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spcBef>
                <a:spcPts val="598"/>
              </a:spcBef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spcBef>
                <a:spcPts val="598"/>
              </a:spcBef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ip access-list extended INKOMEND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spcBef>
                <a:spcPts val="598"/>
              </a:spcBef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permit icmp any any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spcBef>
                <a:spcPts val="598"/>
              </a:spcBef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deny udp any any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spcBef>
                <a:spcPts val="598"/>
              </a:spcBef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evaluate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TCPVERKEER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Stateful met iptables TCP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SYN=NEW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iptables -A OUTPUT -p tcp </a:t>
            </a:r>
            <a:r>
              <a:rPr b="1" lang="en-US" sz="2400" spc="-1" strike="noStrike">
                <a:solidFill>
                  <a:srgbClr val="800000"/>
                </a:solidFill>
                <a:latin typeface="Times New Roman"/>
              </a:rPr>
              <a:t>-m state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--state NEW,ESTABLISHED -j ACCEPT</a:t>
            </a:r>
            <a:br/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Speciale optie RELATED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Laat ook foutberichten (ICMP) door in verband met de verbinding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2" marL="1143000" indent="-228600">
              <a:spcBef>
                <a:spcPts val="499"/>
              </a:spcBef>
              <a:buClr>
                <a:srgbClr val="aecf00"/>
              </a:buClr>
              <a:buFont typeface="Times New Roman"/>
              <a:buChar char="-"/>
              <a:tabLst>
                <a:tab algn="l" pos="204480"/>
                <a:tab algn="l" pos="653760"/>
                <a:tab algn="l" pos="1103040"/>
                <a:tab algn="l" pos="1552320"/>
                <a:tab algn="l" pos="2001600"/>
                <a:tab algn="l" pos="2450880"/>
                <a:tab algn="l" pos="2900160"/>
                <a:tab algn="l" pos="3349440"/>
                <a:tab algn="l" pos="3798720"/>
                <a:tab algn="l" pos="4248000"/>
                <a:tab algn="l" pos="4697280"/>
                <a:tab algn="l" pos="5146560"/>
                <a:tab algn="l" pos="5595840"/>
                <a:tab algn="l" pos="6045120"/>
                <a:tab algn="l" pos="6494400"/>
                <a:tab algn="l" pos="6943680"/>
                <a:tab algn="l" pos="7392960"/>
                <a:tab algn="l" pos="7842240"/>
                <a:tab algn="l" pos="8291160"/>
                <a:tab algn="l" pos="87404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bv website opvragen maar poort werd geblokkeerd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Stateful met iptables UDP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UDP kan nooit stateful zijn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UDP is bij iptables pseudo stateful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bv DNS aanvraag poort 53 waar is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hlinkClick r:id="rId1"/>
              </a:rPr>
              <a:t>www.kdg.be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?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iptables verwacht binnen x tijd een antwoord op die vraag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Red LAN/ Blue LAN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Red LAN DMZ (traag)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Blue LAN intern (snel)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1968840" y="2577960"/>
            <a:ext cx="3768840" cy="3387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If God is dead, who will save the Queen?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Logging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1415520" y="2127600"/>
            <a:ext cx="5351040" cy="4013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 flipH="1">
            <a:off x="2738160" y="3815280"/>
            <a:ext cx="4325760" cy="3244320"/>
          </a:xfrm>
          <a:prstGeom prst="rect">
            <a:avLst/>
          </a:prstGeom>
          <a:ln>
            <a:noFill/>
          </a:ln>
        </p:spPr>
      </p:pic>
      <p:pic>
        <p:nvPicPr>
          <p:cNvPr id="50" name="" descr=""/>
          <p:cNvPicPr/>
          <p:nvPr/>
        </p:nvPicPr>
        <p:blipFill>
          <a:blip r:embed="rId2"/>
          <a:stretch/>
        </p:blipFill>
        <p:spPr>
          <a:xfrm>
            <a:off x="321480" y="1909440"/>
            <a:ext cx="1752120" cy="1067760"/>
          </a:xfrm>
          <a:prstGeom prst="rect">
            <a:avLst/>
          </a:prstGeom>
          <a:ln>
            <a:noFill/>
          </a:ln>
        </p:spPr>
      </p:pic>
      <p:pic>
        <p:nvPicPr>
          <p:cNvPr id="51" name="" descr=""/>
          <p:cNvPicPr/>
          <p:nvPr/>
        </p:nvPicPr>
        <p:blipFill>
          <a:blip r:embed="rId3"/>
          <a:stretch/>
        </p:blipFill>
        <p:spPr>
          <a:xfrm>
            <a:off x="2325600" y="1909440"/>
            <a:ext cx="1752120" cy="1067760"/>
          </a:xfrm>
          <a:prstGeom prst="rect">
            <a:avLst/>
          </a:prstGeom>
          <a:ln>
            <a:noFill/>
          </a:ln>
        </p:spPr>
      </p:pic>
      <p:pic>
        <p:nvPicPr>
          <p:cNvPr id="52" name="" descr=""/>
          <p:cNvPicPr/>
          <p:nvPr/>
        </p:nvPicPr>
        <p:blipFill>
          <a:blip r:embed="rId4"/>
          <a:stretch/>
        </p:blipFill>
        <p:spPr>
          <a:xfrm>
            <a:off x="4267800" y="1884960"/>
            <a:ext cx="1752120" cy="1067760"/>
          </a:xfrm>
          <a:prstGeom prst="rect">
            <a:avLst/>
          </a:prstGeom>
          <a:ln>
            <a:noFill/>
          </a:ln>
        </p:spPr>
      </p:pic>
      <p:pic>
        <p:nvPicPr>
          <p:cNvPr id="53" name="" descr=""/>
          <p:cNvPicPr/>
          <p:nvPr/>
        </p:nvPicPr>
        <p:blipFill>
          <a:blip r:embed="rId5"/>
          <a:stretch/>
        </p:blipFill>
        <p:spPr>
          <a:xfrm>
            <a:off x="6445080" y="1872360"/>
            <a:ext cx="1752120" cy="1067760"/>
          </a:xfrm>
          <a:prstGeom prst="rect">
            <a:avLst/>
          </a:prstGeom>
          <a:ln>
            <a:noFill/>
          </a:ln>
        </p:spPr>
      </p:pic>
      <p:pic>
        <p:nvPicPr>
          <p:cNvPr id="54" name="" descr=""/>
          <p:cNvPicPr/>
          <p:nvPr/>
        </p:nvPicPr>
        <p:blipFill>
          <a:blip r:embed="rId6"/>
          <a:stretch/>
        </p:blipFill>
        <p:spPr>
          <a:xfrm>
            <a:off x="321840" y="3431160"/>
            <a:ext cx="1752120" cy="1067760"/>
          </a:xfrm>
          <a:prstGeom prst="rect">
            <a:avLst/>
          </a:prstGeom>
          <a:ln>
            <a:noFill/>
          </a:ln>
        </p:spPr>
      </p:pic>
      <p:pic>
        <p:nvPicPr>
          <p:cNvPr id="55" name="" descr=""/>
          <p:cNvPicPr/>
          <p:nvPr/>
        </p:nvPicPr>
        <p:blipFill>
          <a:blip r:embed="rId7"/>
          <a:stretch/>
        </p:blipFill>
        <p:spPr>
          <a:xfrm>
            <a:off x="2424960" y="3319560"/>
            <a:ext cx="1752120" cy="1067760"/>
          </a:xfrm>
          <a:prstGeom prst="rect">
            <a:avLst/>
          </a:prstGeom>
          <a:ln>
            <a:noFill/>
          </a:ln>
        </p:spPr>
      </p:pic>
      <p:pic>
        <p:nvPicPr>
          <p:cNvPr id="56" name="" descr=""/>
          <p:cNvPicPr/>
          <p:nvPr/>
        </p:nvPicPr>
        <p:blipFill>
          <a:blip r:embed="rId8"/>
          <a:stretch/>
        </p:blipFill>
        <p:spPr>
          <a:xfrm>
            <a:off x="4552200" y="3282480"/>
            <a:ext cx="1752120" cy="1067760"/>
          </a:xfrm>
          <a:prstGeom prst="rect">
            <a:avLst/>
          </a:prstGeom>
          <a:ln>
            <a:noFill/>
          </a:ln>
        </p:spPr>
      </p:pic>
      <p:pic>
        <p:nvPicPr>
          <p:cNvPr id="57" name="" descr=""/>
          <p:cNvPicPr/>
          <p:nvPr/>
        </p:nvPicPr>
        <p:blipFill>
          <a:blip r:embed="rId9"/>
          <a:stretch/>
        </p:blipFill>
        <p:spPr>
          <a:xfrm>
            <a:off x="6692760" y="3319920"/>
            <a:ext cx="1752120" cy="1067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Standaard TCP/IP pakket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59" name="TextShape 2"/>
          <p:cNvSpPr txBox="1"/>
          <p:nvPr/>
        </p:nvSpPr>
        <p:spPr>
          <a:xfrm>
            <a:off x="457200" y="1604520"/>
            <a:ext cx="4015800" cy="452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Bron_IP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DHCP/Fixed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Bron_Poort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"random" 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gt 1023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Bron_Mac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Ingebakken in kaart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TextShape 3"/>
          <p:cNvSpPr txBox="1"/>
          <p:nvPr/>
        </p:nvSpPr>
        <p:spPr>
          <a:xfrm>
            <a:off x="4674240" y="1604520"/>
            <a:ext cx="4015800" cy="452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Doel_IP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DNS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Doel_Poort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Well-known: 80, 21,..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lt 1023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Doel_Mac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binnen LAN: ARP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buiten LAN: Mac gateway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Standaard TCP conversatie opstarten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457200" y="1604520"/>
            <a:ext cx="4015800" cy="452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Client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verbinding aanvragen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SYN ---&gt;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ACK ---&gt;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TextShape 3"/>
          <p:cNvSpPr txBox="1"/>
          <p:nvPr/>
        </p:nvSpPr>
        <p:spPr>
          <a:xfrm>
            <a:off x="4674240" y="1604520"/>
            <a:ext cx="4015800" cy="452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Server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verbinding toestaan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&lt;------ SYN-ACK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data sturen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Verbinding Stoppen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65" name="TextShape 2"/>
          <p:cNvSpPr txBox="1"/>
          <p:nvPr/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FIN of RST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Wat als iemand dat in jouw plaats stuurt?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Met vals (gespoofed) serveradres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Iedereen kan alle verbindingen stoppen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2" marL="1143000" indent="-228600">
              <a:spcBef>
                <a:spcPts val="499"/>
              </a:spcBef>
              <a:buClr>
                <a:srgbClr val="aecf00"/>
              </a:buClr>
              <a:buFont typeface="Times New Roman"/>
              <a:buChar char="-"/>
              <a:tabLst>
                <a:tab algn="l" pos="204480"/>
                <a:tab algn="l" pos="653760"/>
                <a:tab algn="l" pos="1103040"/>
                <a:tab algn="l" pos="1552320"/>
                <a:tab algn="l" pos="2001600"/>
                <a:tab algn="l" pos="2450880"/>
                <a:tab algn="l" pos="2900160"/>
                <a:tab algn="l" pos="3349440"/>
                <a:tab algn="l" pos="3798720"/>
                <a:tab algn="l" pos="4248000"/>
                <a:tab algn="l" pos="4697280"/>
                <a:tab algn="l" pos="5146560"/>
                <a:tab algn="l" pos="5595840"/>
                <a:tab algn="l" pos="6045120"/>
                <a:tab algn="l" pos="6494400"/>
                <a:tab algn="l" pos="6943680"/>
                <a:tab algn="l" pos="7392960"/>
                <a:tab algn="l" pos="7842240"/>
                <a:tab algn="l" pos="8291160"/>
                <a:tab algn="l" pos="87404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ook vanuit interne clients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Verhinderen door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stateful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te werken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2" marL="1143000" indent="-228600">
              <a:spcBef>
                <a:spcPts val="499"/>
              </a:spcBef>
              <a:buClr>
                <a:srgbClr val="aecf00"/>
              </a:buClr>
              <a:buFont typeface="Times New Roman"/>
              <a:buChar char="-"/>
              <a:tabLst>
                <a:tab algn="l" pos="204480"/>
                <a:tab algn="l" pos="653760"/>
                <a:tab algn="l" pos="1103040"/>
                <a:tab algn="l" pos="1552320"/>
                <a:tab algn="l" pos="2001600"/>
                <a:tab algn="l" pos="2450880"/>
                <a:tab algn="l" pos="2900160"/>
                <a:tab algn="l" pos="3349440"/>
                <a:tab algn="l" pos="3798720"/>
                <a:tab algn="l" pos="4248000"/>
                <a:tab algn="l" pos="4697280"/>
                <a:tab algn="l" pos="5146560"/>
                <a:tab algn="l" pos="5595840"/>
                <a:tab algn="l" pos="6045120"/>
                <a:tab algn="l" pos="6494400"/>
                <a:tab algn="l" pos="6943680"/>
                <a:tab algn="l" pos="7392960"/>
                <a:tab algn="l" pos="7842240"/>
                <a:tab algn="l" pos="8291160"/>
                <a:tab algn="l" pos="87404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status bijhouden van elke verbinding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2" marL="1143000" indent="-228600">
              <a:spcBef>
                <a:spcPts val="499"/>
              </a:spcBef>
              <a:buClr>
                <a:srgbClr val="aecf00"/>
              </a:buClr>
              <a:buFont typeface="Times New Roman"/>
              <a:buChar char="-"/>
              <a:tabLst>
                <a:tab algn="l" pos="204480"/>
                <a:tab algn="l" pos="653760"/>
                <a:tab algn="l" pos="1103040"/>
                <a:tab algn="l" pos="1552320"/>
                <a:tab algn="l" pos="2001600"/>
                <a:tab algn="l" pos="2450880"/>
                <a:tab algn="l" pos="2900160"/>
                <a:tab algn="l" pos="3349440"/>
                <a:tab algn="l" pos="3798720"/>
                <a:tab algn="l" pos="4248000"/>
                <a:tab algn="l" pos="4697280"/>
                <a:tab algn="l" pos="5146560"/>
                <a:tab algn="l" pos="5595840"/>
                <a:tab algn="l" pos="6045120"/>
                <a:tab algn="l" pos="6494400"/>
                <a:tab algn="l" pos="6943680"/>
                <a:tab algn="l" pos="7392960"/>
                <a:tab algn="l" pos="7842240"/>
                <a:tab algn="l" pos="8291160"/>
                <a:tab algn="l" pos="87404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ook sequence numbers bijhouden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2" marL="1143000" indent="-228600">
              <a:spcBef>
                <a:spcPts val="499"/>
              </a:spcBef>
              <a:buClr>
                <a:srgbClr val="aecf00"/>
              </a:buClr>
              <a:buFont typeface="Times New Roman"/>
              <a:buChar char="-"/>
              <a:tabLst>
                <a:tab algn="l" pos="204480"/>
                <a:tab algn="l" pos="653760"/>
                <a:tab algn="l" pos="1103040"/>
                <a:tab algn="l" pos="1552320"/>
                <a:tab algn="l" pos="2001600"/>
                <a:tab algn="l" pos="2450880"/>
                <a:tab algn="l" pos="2900160"/>
                <a:tab algn="l" pos="3349440"/>
                <a:tab algn="l" pos="3798720"/>
                <a:tab algn="l" pos="4248000"/>
                <a:tab algn="l" pos="4697280"/>
                <a:tab algn="l" pos="5146560"/>
                <a:tab algn="l" pos="5595840"/>
                <a:tab algn="l" pos="6045120"/>
                <a:tab algn="l" pos="6494400"/>
                <a:tab algn="l" pos="6943680"/>
                <a:tab algn="l" pos="7392960"/>
                <a:tab algn="l" pos="7842240"/>
                <a:tab algn="l" pos="8291160"/>
                <a:tab algn="l" pos="87404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timeout in milliseconden voor elke verbinding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" descr=""/>
          <p:cNvPicPr/>
          <p:nvPr/>
        </p:nvPicPr>
        <p:blipFill>
          <a:blip r:embed="rId1"/>
          <a:stretch/>
        </p:blipFill>
        <p:spPr>
          <a:xfrm>
            <a:off x="1617120" y="804600"/>
            <a:ext cx="5878080" cy="6053400"/>
          </a:xfrm>
          <a:prstGeom prst="rect">
            <a:avLst/>
          </a:prstGeom>
          <a:ln>
            <a:noFill/>
          </a:ln>
        </p:spPr>
      </p:pic>
      <p:sp>
        <p:nvSpPr>
          <p:cNvPr id="67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Voorbeeldnetwerk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</p:spTree>
  </p:cSld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HTTP aanvraag naar jouw webserver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69" name="TextShape 2"/>
          <p:cNvSpPr txBox="1"/>
          <p:nvPr/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TCP SYN, IN gt 1023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80 any 200.2.2.2/32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70" name="" descr=""/>
          <p:cNvPicPr/>
          <p:nvPr/>
        </p:nvPicPr>
        <p:blipFill>
          <a:blip r:embed="rId1"/>
          <a:stretch/>
        </p:blipFill>
        <p:spPr>
          <a:xfrm>
            <a:off x="1238400" y="2442960"/>
            <a:ext cx="5333760" cy="2741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Standaard: Anti spoofing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72" name="TextShape 2"/>
          <p:cNvSpPr txBox="1"/>
          <p:nvPr/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Niemand kan vanuit internet 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hetzelfde adres hebben als een intern adres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!any IN elke poort elke poort 200.2.2.0/24 200.2.2.0/24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ICMP redirect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74" name="TextShape 2"/>
          <p:cNvSpPr txBox="1"/>
          <p:nvPr/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Foutbericht dat zegt dat je langs een andere route moet gaan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Misbruik: Zelf ICMP redirect sturen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2" marL="1143000" indent="-228600">
              <a:spcBef>
                <a:spcPts val="499"/>
              </a:spcBef>
              <a:buClr>
                <a:srgbClr val="aecf00"/>
              </a:buClr>
              <a:buFont typeface="Times New Roman"/>
              <a:buChar char="-"/>
              <a:tabLst>
                <a:tab algn="l" pos="204480"/>
                <a:tab algn="l" pos="653760"/>
                <a:tab algn="l" pos="1103040"/>
                <a:tab algn="l" pos="1552320"/>
                <a:tab algn="l" pos="2001600"/>
                <a:tab algn="l" pos="2450880"/>
                <a:tab algn="l" pos="2900160"/>
                <a:tab algn="l" pos="3349440"/>
                <a:tab algn="l" pos="3798720"/>
                <a:tab algn="l" pos="4248000"/>
                <a:tab algn="l" pos="4697280"/>
                <a:tab algn="l" pos="5146560"/>
                <a:tab algn="l" pos="5595840"/>
                <a:tab algn="l" pos="6045120"/>
                <a:tab algn="l" pos="6494400"/>
                <a:tab algn="l" pos="6943680"/>
                <a:tab algn="l" pos="7392960"/>
                <a:tab algn="l" pos="7842240"/>
                <a:tab algn="l" pos="8291160"/>
                <a:tab algn="l" pos="87404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Alle communicatie langs jou laten lopen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75" name="" descr=""/>
          <p:cNvPicPr/>
          <p:nvPr/>
        </p:nvPicPr>
        <p:blipFill>
          <a:blip r:embed="rId1"/>
          <a:stretch/>
        </p:blipFill>
        <p:spPr>
          <a:xfrm>
            <a:off x="1189800" y="3088080"/>
            <a:ext cx="6684840" cy="3051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1533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2021-09-22T09:29:12Z</dcterms:modified>
  <cp:revision>112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">
    <vt:lpwstr>Jan Celis</vt:lpwstr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