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8" r:id="rId2"/>
    <p:sldId id="279" r:id="rId3"/>
    <p:sldId id="280" r:id="rId4"/>
    <p:sldId id="281" r:id="rId5"/>
    <p:sldId id="282" r:id="rId6"/>
    <p:sldId id="283" r:id="rId7"/>
    <p:sldId id="257" r:id="rId8"/>
    <p:sldId id="258" r:id="rId9"/>
    <p:sldId id="261" r:id="rId10"/>
    <p:sldId id="259" r:id="rId11"/>
    <p:sldId id="266" r:id="rId12"/>
    <p:sldId id="265" r:id="rId13"/>
    <p:sldId id="284" r:id="rId14"/>
    <p:sldId id="267" r:id="rId15"/>
    <p:sldId id="268" r:id="rId16"/>
    <p:sldId id="269" r:id="rId17"/>
    <p:sldId id="270" r:id="rId18"/>
    <p:sldId id="271" r:id="rId19"/>
    <p:sldId id="285" r:id="rId20"/>
    <p:sldId id="272" r:id="rId21"/>
    <p:sldId id="273" r:id="rId22"/>
    <p:sldId id="292" r:id="rId23"/>
    <p:sldId id="286" r:id="rId24"/>
    <p:sldId id="274" r:id="rId25"/>
    <p:sldId id="276" r:id="rId26"/>
    <p:sldId id="287" r:id="rId27"/>
    <p:sldId id="293" r:id="rId28"/>
    <p:sldId id="288" r:id="rId29"/>
    <p:sldId id="275" r:id="rId30"/>
    <p:sldId id="289"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66C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3" autoAdjust="0"/>
    <p:restoredTop sz="94660"/>
  </p:normalViewPr>
  <p:slideViewPr>
    <p:cSldViewPr snapToGrid="0">
      <p:cViewPr varScale="1">
        <p:scale>
          <a:sx n="69" d="100"/>
          <a:sy n="69" d="100"/>
        </p:scale>
        <p:origin x="-92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DDA96-1AC4-4263-804B-D5814C1FA1C8}" type="datetimeFigureOut">
              <a:rPr lang="en-GB" smtClean="0"/>
              <a:t>15/10/2018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20C90-BD36-418F-AE13-62535FEB40E5}" type="slidenum">
              <a:rPr lang="en-GB" smtClean="0"/>
              <a:t>‹#›</a:t>
            </a:fld>
            <a:endParaRPr lang="en-GB"/>
          </a:p>
        </p:txBody>
      </p:sp>
    </p:spTree>
    <p:extLst>
      <p:ext uri="{BB962C8B-B14F-4D97-AF65-F5344CB8AC3E}">
        <p14:creationId xmlns:p14="http://schemas.microsoft.com/office/powerpoint/2010/main" val="193031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7</a:t>
            </a:fld>
            <a:endParaRPr lang="en-GB"/>
          </a:p>
        </p:txBody>
      </p:sp>
    </p:spTree>
    <p:extLst>
      <p:ext uri="{BB962C8B-B14F-4D97-AF65-F5344CB8AC3E}">
        <p14:creationId xmlns:p14="http://schemas.microsoft.com/office/powerpoint/2010/main" val="4255934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17</a:t>
            </a:fld>
            <a:endParaRPr lang="en-GB"/>
          </a:p>
        </p:txBody>
      </p:sp>
    </p:spTree>
    <p:extLst>
      <p:ext uri="{BB962C8B-B14F-4D97-AF65-F5344CB8AC3E}">
        <p14:creationId xmlns:p14="http://schemas.microsoft.com/office/powerpoint/2010/main" val="354678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18</a:t>
            </a:fld>
            <a:endParaRPr lang="en-GB"/>
          </a:p>
        </p:txBody>
      </p:sp>
    </p:spTree>
    <p:extLst>
      <p:ext uri="{BB962C8B-B14F-4D97-AF65-F5344CB8AC3E}">
        <p14:creationId xmlns:p14="http://schemas.microsoft.com/office/powerpoint/2010/main" val="6558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20</a:t>
            </a:fld>
            <a:endParaRPr lang="en-GB"/>
          </a:p>
        </p:txBody>
      </p:sp>
    </p:spTree>
    <p:extLst>
      <p:ext uri="{BB962C8B-B14F-4D97-AF65-F5344CB8AC3E}">
        <p14:creationId xmlns:p14="http://schemas.microsoft.com/office/powerpoint/2010/main" val="169846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21</a:t>
            </a:fld>
            <a:endParaRPr lang="en-GB"/>
          </a:p>
        </p:txBody>
      </p:sp>
    </p:spTree>
    <p:extLst>
      <p:ext uri="{BB962C8B-B14F-4D97-AF65-F5344CB8AC3E}">
        <p14:creationId xmlns:p14="http://schemas.microsoft.com/office/powerpoint/2010/main" val="36689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22</a:t>
            </a:fld>
            <a:endParaRPr lang="en-GB"/>
          </a:p>
        </p:txBody>
      </p:sp>
    </p:spTree>
    <p:extLst>
      <p:ext uri="{BB962C8B-B14F-4D97-AF65-F5344CB8AC3E}">
        <p14:creationId xmlns:p14="http://schemas.microsoft.com/office/powerpoint/2010/main" val="1190721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24</a:t>
            </a:fld>
            <a:endParaRPr lang="en-GB"/>
          </a:p>
        </p:txBody>
      </p:sp>
    </p:spTree>
    <p:extLst>
      <p:ext uri="{BB962C8B-B14F-4D97-AF65-F5344CB8AC3E}">
        <p14:creationId xmlns:p14="http://schemas.microsoft.com/office/powerpoint/2010/main" val="2692866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25</a:t>
            </a:fld>
            <a:endParaRPr lang="en-GB"/>
          </a:p>
        </p:txBody>
      </p:sp>
    </p:spTree>
    <p:extLst>
      <p:ext uri="{BB962C8B-B14F-4D97-AF65-F5344CB8AC3E}">
        <p14:creationId xmlns:p14="http://schemas.microsoft.com/office/powerpoint/2010/main" val="147956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27</a:t>
            </a:fld>
            <a:endParaRPr lang="en-GB"/>
          </a:p>
        </p:txBody>
      </p:sp>
    </p:spTree>
    <p:extLst>
      <p:ext uri="{BB962C8B-B14F-4D97-AF65-F5344CB8AC3E}">
        <p14:creationId xmlns:p14="http://schemas.microsoft.com/office/powerpoint/2010/main" val="27025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29</a:t>
            </a:fld>
            <a:endParaRPr lang="en-GB"/>
          </a:p>
        </p:txBody>
      </p:sp>
    </p:spTree>
    <p:extLst>
      <p:ext uri="{BB962C8B-B14F-4D97-AF65-F5344CB8AC3E}">
        <p14:creationId xmlns:p14="http://schemas.microsoft.com/office/powerpoint/2010/main" val="154727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8</a:t>
            </a:fld>
            <a:endParaRPr lang="en-GB"/>
          </a:p>
        </p:txBody>
      </p:sp>
    </p:spTree>
    <p:extLst>
      <p:ext uri="{BB962C8B-B14F-4D97-AF65-F5344CB8AC3E}">
        <p14:creationId xmlns:p14="http://schemas.microsoft.com/office/powerpoint/2010/main" val="100376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9</a:t>
            </a:fld>
            <a:endParaRPr lang="en-GB"/>
          </a:p>
        </p:txBody>
      </p:sp>
    </p:spTree>
    <p:extLst>
      <p:ext uri="{BB962C8B-B14F-4D97-AF65-F5344CB8AC3E}">
        <p14:creationId xmlns:p14="http://schemas.microsoft.com/office/powerpoint/2010/main" val="389911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10</a:t>
            </a:fld>
            <a:endParaRPr lang="en-GB"/>
          </a:p>
        </p:txBody>
      </p:sp>
    </p:spTree>
    <p:extLst>
      <p:ext uri="{BB962C8B-B14F-4D97-AF65-F5344CB8AC3E}">
        <p14:creationId xmlns:p14="http://schemas.microsoft.com/office/powerpoint/2010/main" val="2932645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11</a:t>
            </a:fld>
            <a:endParaRPr lang="en-GB"/>
          </a:p>
        </p:txBody>
      </p:sp>
    </p:spTree>
    <p:extLst>
      <p:ext uri="{BB962C8B-B14F-4D97-AF65-F5344CB8AC3E}">
        <p14:creationId xmlns:p14="http://schemas.microsoft.com/office/powerpoint/2010/main" val="290206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12</a:t>
            </a:fld>
            <a:endParaRPr lang="en-GB"/>
          </a:p>
        </p:txBody>
      </p:sp>
    </p:spTree>
    <p:extLst>
      <p:ext uri="{BB962C8B-B14F-4D97-AF65-F5344CB8AC3E}">
        <p14:creationId xmlns:p14="http://schemas.microsoft.com/office/powerpoint/2010/main" val="2715038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14</a:t>
            </a:fld>
            <a:endParaRPr lang="en-GB"/>
          </a:p>
        </p:txBody>
      </p:sp>
    </p:spTree>
    <p:extLst>
      <p:ext uri="{BB962C8B-B14F-4D97-AF65-F5344CB8AC3E}">
        <p14:creationId xmlns:p14="http://schemas.microsoft.com/office/powerpoint/2010/main" val="169661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15</a:t>
            </a:fld>
            <a:endParaRPr lang="en-GB"/>
          </a:p>
        </p:txBody>
      </p:sp>
    </p:spTree>
    <p:extLst>
      <p:ext uri="{BB962C8B-B14F-4D97-AF65-F5344CB8AC3E}">
        <p14:creationId xmlns:p14="http://schemas.microsoft.com/office/powerpoint/2010/main" val="89586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20C90-BD36-418F-AE13-62535FEB40E5}" type="slidenum">
              <a:rPr lang="en-GB" smtClean="0"/>
              <a:t>16</a:t>
            </a:fld>
            <a:endParaRPr lang="en-GB"/>
          </a:p>
        </p:txBody>
      </p:sp>
    </p:spTree>
    <p:extLst>
      <p:ext uri="{BB962C8B-B14F-4D97-AF65-F5344CB8AC3E}">
        <p14:creationId xmlns:p14="http://schemas.microsoft.com/office/powerpoint/2010/main" val="148345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6E3996-06B8-467F-AF87-D250FA3C73B6}" type="datetimeFigureOut">
              <a:rPr lang="en-GB" smtClean="0"/>
              <a:t>15/10/2018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263365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6E3996-06B8-467F-AF87-D250FA3C73B6}" type="datetimeFigureOut">
              <a:rPr lang="en-GB" smtClean="0"/>
              <a:t>15/10/2018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163142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6E3996-06B8-467F-AF87-D250FA3C73B6}" type="datetimeFigureOut">
              <a:rPr lang="en-GB" smtClean="0"/>
              <a:t>15/10/2018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315263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6E3996-06B8-467F-AF87-D250FA3C73B6}" type="datetimeFigureOut">
              <a:rPr lang="en-GB" smtClean="0"/>
              <a:t>15/10/2018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426121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E3996-06B8-467F-AF87-D250FA3C73B6}" type="datetimeFigureOut">
              <a:rPr lang="en-GB" smtClean="0"/>
              <a:t>15/10/2018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32865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6E3996-06B8-467F-AF87-D250FA3C73B6}" type="datetimeFigureOut">
              <a:rPr lang="en-GB" smtClean="0"/>
              <a:t>15/10/2018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425805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6E3996-06B8-467F-AF87-D250FA3C73B6}" type="datetimeFigureOut">
              <a:rPr lang="en-GB" smtClean="0"/>
              <a:t>15/10/2018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189644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6E3996-06B8-467F-AF87-D250FA3C73B6}" type="datetimeFigureOut">
              <a:rPr lang="en-GB" smtClean="0"/>
              <a:t>15/10/2018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174876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E3996-06B8-467F-AF87-D250FA3C73B6}" type="datetimeFigureOut">
              <a:rPr lang="en-GB" smtClean="0"/>
              <a:t>15/10/2018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45015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E3996-06B8-467F-AF87-D250FA3C73B6}" type="datetimeFigureOut">
              <a:rPr lang="en-GB" smtClean="0"/>
              <a:t>15/10/2018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168753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E3996-06B8-467F-AF87-D250FA3C73B6}" type="datetimeFigureOut">
              <a:rPr lang="en-GB" smtClean="0"/>
              <a:t>15/10/2018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2214F7-45E6-4EBB-997B-4B6DD9C17EE3}" type="slidenum">
              <a:rPr lang="en-GB" smtClean="0"/>
              <a:t>‹#›</a:t>
            </a:fld>
            <a:endParaRPr lang="en-GB"/>
          </a:p>
        </p:txBody>
      </p:sp>
    </p:spTree>
    <p:extLst>
      <p:ext uri="{BB962C8B-B14F-4D97-AF65-F5344CB8AC3E}">
        <p14:creationId xmlns:p14="http://schemas.microsoft.com/office/powerpoint/2010/main" val="81004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E3996-06B8-467F-AF87-D250FA3C73B6}" type="datetimeFigureOut">
              <a:rPr lang="en-GB" smtClean="0"/>
              <a:t>15/10/2018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214F7-45E6-4EBB-997B-4B6DD9C17EE3}" type="slidenum">
              <a:rPr lang="en-GB" smtClean="0"/>
              <a:t>‹#›</a:t>
            </a:fld>
            <a:endParaRPr lang="en-GB"/>
          </a:p>
        </p:txBody>
      </p:sp>
    </p:spTree>
    <p:extLst>
      <p:ext uri="{BB962C8B-B14F-4D97-AF65-F5344CB8AC3E}">
        <p14:creationId xmlns:p14="http://schemas.microsoft.com/office/powerpoint/2010/main" val="3593829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990600"/>
            <a:ext cx="7543800" cy="3970318"/>
          </a:xfrm>
          <a:prstGeom prst="rect">
            <a:avLst/>
          </a:prstGeom>
          <a:noFill/>
        </p:spPr>
        <p:txBody>
          <a:bodyPr wrap="square" rtlCol="0">
            <a:spAutoFit/>
          </a:bodyPr>
          <a:lstStyle/>
          <a:p>
            <a:r>
              <a:rPr lang="en-US" sz="3600" b="1" dirty="0"/>
              <a:t>Sudoku</a:t>
            </a:r>
            <a:r>
              <a:rPr lang="en-US" sz="3600" dirty="0"/>
              <a:t>  is a logic- based, combinatorial number-placement puzzle. The objective is to fill a 9×9 cell with digits so that each column, each row, and each of the nine 3×3 block that compose the cell contains all of the digits from 1 to 9.</a:t>
            </a:r>
          </a:p>
        </p:txBody>
      </p:sp>
    </p:spTree>
    <p:extLst>
      <p:ext uri="{BB962C8B-B14F-4D97-AF65-F5344CB8AC3E}">
        <p14:creationId xmlns:p14="http://schemas.microsoft.com/office/powerpoint/2010/main" val="321551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rgbClr val="FFFF00"/>
          </a:solidFill>
        </p:spPr>
        <p:txBody>
          <a:bodyPr wrap="square" rtlCol="0">
            <a:spAutoFit/>
          </a:bodyPr>
          <a:lstStyle/>
          <a:p>
            <a:r>
              <a:rPr lang="en-US" dirty="0" smtClean="0"/>
              <a:t>     7</a:t>
            </a:r>
            <a:endParaRPr lang="en-GB" dirty="0"/>
          </a:p>
        </p:txBody>
      </p:sp>
      <p:sp>
        <p:nvSpPr>
          <p:cNvPr id="13" name="TextBox 12"/>
          <p:cNvSpPr txBox="1"/>
          <p:nvPr/>
        </p:nvSpPr>
        <p:spPr>
          <a:xfrm>
            <a:off x="448996" y="470658"/>
            <a:ext cx="733864" cy="369332"/>
          </a:xfrm>
          <a:prstGeom prst="rect">
            <a:avLst/>
          </a:prstGeom>
          <a:solidFill>
            <a:srgbClr val="00FFFF"/>
          </a:solidFill>
        </p:spPr>
        <p:txBody>
          <a:bodyPr wrap="square" rtlCol="0">
            <a:spAutoFit/>
          </a:bodyPr>
          <a:lstStyle/>
          <a:p>
            <a:r>
              <a:rPr lang="en-US" dirty="0" smtClean="0"/>
              <a:t>     4</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rgbClr val="FFFF00"/>
          </a:solidFill>
        </p:spPr>
        <p:txBody>
          <a:bodyPr wrap="square" rtlCol="0">
            <a:spAutoFit/>
          </a:bodyPr>
          <a:lstStyle/>
          <a:p>
            <a:r>
              <a:rPr lang="en-US" dirty="0" smtClean="0"/>
              <a:t>    6</a:t>
            </a:r>
            <a:endParaRPr lang="en-GB" dirty="0"/>
          </a:p>
        </p:txBody>
      </p:sp>
      <p:sp>
        <p:nvSpPr>
          <p:cNvPr id="17" name="TextBox 16"/>
          <p:cNvSpPr txBox="1"/>
          <p:nvPr/>
        </p:nvSpPr>
        <p:spPr>
          <a:xfrm>
            <a:off x="2968282" y="1097280"/>
            <a:ext cx="745587" cy="369332"/>
          </a:xfrm>
          <a:prstGeom prst="rect">
            <a:avLst/>
          </a:prstGeom>
          <a:solidFill>
            <a:srgbClr val="FFFF00"/>
          </a:solidFill>
        </p:spPr>
        <p:txBody>
          <a:bodyPr wrap="square" rtlCol="0">
            <a:spAutoFit/>
          </a:bodyPr>
          <a:lstStyle/>
          <a:p>
            <a:r>
              <a:rPr lang="en-US" dirty="0" smtClean="0"/>
              <a:t>    </a:t>
            </a:r>
            <a:r>
              <a:rPr lang="en-US" dirty="0"/>
              <a:t>8</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b="1" dirty="0" smtClean="0"/>
              <a:t>3</a:t>
            </a:r>
            <a:endParaRPr lang="en-GB" b="1" dirty="0"/>
          </a:p>
        </p:txBody>
      </p:sp>
      <p:sp>
        <p:nvSpPr>
          <p:cNvPr id="19" name="TextBox 18"/>
          <p:cNvSpPr txBox="1"/>
          <p:nvPr/>
        </p:nvSpPr>
        <p:spPr>
          <a:xfrm>
            <a:off x="1702192" y="1795976"/>
            <a:ext cx="745587" cy="369332"/>
          </a:xfrm>
          <a:prstGeom prst="rect">
            <a:avLst/>
          </a:prstGeom>
          <a:solidFill>
            <a:schemeClr val="bg1"/>
          </a:solidFill>
        </p:spPr>
        <p:txBody>
          <a:bodyPr wrap="square" rtlCol="0">
            <a:spAutoFit/>
          </a:bodyPr>
          <a:lstStyle/>
          <a:p>
            <a:r>
              <a:rPr lang="en-US" dirty="0" smtClean="0"/>
              <a:t>     </a:t>
            </a:r>
            <a:r>
              <a:rPr lang="en-US" b="1" dirty="0"/>
              <a:t>1</a:t>
            </a:r>
            <a:endParaRPr lang="en-GB" b="1" dirty="0"/>
          </a:p>
        </p:txBody>
      </p:sp>
      <p:sp>
        <p:nvSpPr>
          <p:cNvPr id="20" name="TextBox 19"/>
          <p:cNvSpPr txBox="1"/>
          <p:nvPr/>
        </p:nvSpPr>
        <p:spPr>
          <a:xfrm>
            <a:off x="2968281" y="1774874"/>
            <a:ext cx="745587" cy="369332"/>
          </a:xfrm>
          <a:prstGeom prst="rect">
            <a:avLst/>
          </a:prstGeom>
          <a:no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rgbClr val="00FFFF"/>
          </a:solidFill>
        </p:spPr>
        <p:txBody>
          <a:bodyPr wrap="square" rtlCol="0">
            <a:spAutoFit/>
          </a:bodyPr>
          <a:lstStyle/>
          <a:p>
            <a:r>
              <a:rPr lang="en-US" dirty="0" smtClean="0"/>
              <a:t>     1</a:t>
            </a:r>
            <a:endParaRPr lang="en-GB" dirty="0"/>
          </a:p>
        </p:txBody>
      </p:sp>
      <p:sp>
        <p:nvSpPr>
          <p:cNvPr id="22" name="TextBox 21"/>
          <p:cNvSpPr txBox="1"/>
          <p:nvPr/>
        </p:nvSpPr>
        <p:spPr>
          <a:xfrm>
            <a:off x="1706881" y="2478260"/>
            <a:ext cx="745587" cy="369332"/>
          </a:xfrm>
          <a:prstGeom prst="rect">
            <a:avLst/>
          </a:prstGeom>
          <a:solidFill>
            <a:srgbClr val="FFFF00"/>
          </a:solidFill>
        </p:spPr>
        <p:txBody>
          <a:bodyPr wrap="square" rtlCol="0">
            <a:spAutoFit/>
          </a:bodyPr>
          <a:lstStyle/>
          <a:p>
            <a:r>
              <a:rPr lang="en-US" dirty="0" smtClean="0"/>
              <a:t>     8</a:t>
            </a:r>
            <a:endParaRPr lang="en-GB" dirty="0"/>
          </a:p>
        </p:txBody>
      </p:sp>
      <p:sp>
        <p:nvSpPr>
          <p:cNvPr id="23" name="TextBox 22"/>
          <p:cNvSpPr txBox="1"/>
          <p:nvPr/>
        </p:nvSpPr>
        <p:spPr>
          <a:xfrm>
            <a:off x="2968280" y="2532186"/>
            <a:ext cx="745587" cy="369332"/>
          </a:xfrm>
          <a:prstGeom prst="rect">
            <a:avLst/>
          </a:prstGeom>
          <a:solidFill>
            <a:srgbClr val="FFFF00"/>
          </a:solidFill>
        </p:spPr>
        <p:txBody>
          <a:bodyPr wrap="square" rtlCol="0">
            <a:spAutoFit/>
          </a:bodyPr>
          <a:lstStyle/>
          <a:p>
            <a:r>
              <a:rPr lang="en-US" dirty="0" smtClean="0"/>
              <a:t>     6</a:t>
            </a:r>
            <a:endParaRPr lang="en-GB" dirty="0"/>
          </a:p>
        </p:txBody>
      </p:sp>
      <p:sp>
        <p:nvSpPr>
          <p:cNvPr id="24" name="TextBox 23"/>
          <p:cNvSpPr txBox="1"/>
          <p:nvPr/>
        </p:nvSpPr>
        <p:spPr>
          <a:xfrm>
            <a:off x="426716" y="4590760"/>
            <a:ext cx="745587" cy="369332"/>
          </a:xfrm>
          <a:prstGeom prst="rect">
            <a:avLst/>
          </a:prstGeom>
          <a:solidFill>
            <a:srgbClr val="00FFFF"/>
          </a:solidFill>
        </p:spPr>
        <p:txBody>
          <a:bodyPr wrap="square" rtlCol="0">
            <a:spAutoFit/>
          </a:bodyPr>
          <a:lstStyle/>
          <a:p>
            <a:r>
              <a:rPr lang="en-US" dirty="0" smtClean="0"/>
              <a:t>    4</a:t>
            </a:r>
            <a:endParaRPr lang="en-GB" dirty="0"/>
          </a:p>
        </p:txBody>
      </p:sp>
      <p:sp>
        <p:nvSpPr>
          <p:cNvPr id="25" name="TextBox 24"/>
          <p:cNvSpPr txBox="1"/>
          <p:nvPr/>
        </p:nvSpPr>
        <p:spPr>
          <a:xfrm>
            <a:off x="1659969" y="4612223"/>
            <a:ext cx="745587" cy="369332"/>
          </a:xfrm>
          <a:prstGeom prst="rect">
            <a:avLst/>
          </a:prstGeom>
          <a:solidFill>
            <a:srgbClr val="FFFF00"/>
          </a:solid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rgbClr val="00FFFF"/>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solidFill>
            <a:srgbClr val="FFFF00"/>
          </a:solidFill>
        </p:spPr>
        <p:txBody>
          <a:bodyPr wrap="square" rtlCol="0">
            <a:spAutoFit/>
          </a:bodyPr>
          <a:lstStyle/>
          <a:p>
            <a:r>
              <a:rPr lang="en-US" dirty="0" smtClean="0"/>
              <a:t>    7</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9</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b="1" dirty="0" smtClean="0"/>
              <a:t>3</a:t>
            </a:r>
            <a:endParaRPr lang="en-GB" b="1"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solidFill>
            <a:srgbClr val="FFFF00"/>
          </a:solid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97055" y="5988152"/>
            <a:ext cx="745587" cy="369332"/>
          </a:xfrm>
          <a:prstGeom prst="rect">
            <a:avLst/>
          </a:prstGeom>
          <a:solidFill>
            <a:schemeClr val="bg1"/>
          </a:solidFill>
        </p:spPr>
        <p:txBody>
          <a:bodyPr wrap="square" rtlCol="0">
            <a:spAutoFit/>
          </a:bodyPr>
          <a:lstStyle/>
          <a:p>
            <a:r>
              <a:rPr lang="en-US" dirty="0" smtClean="0"/>
              <a:t>     </a:t>
            </a:r>
            <a:r>
              <a:rPr lang="en-US" b="1" dirty="0"/>
              <a:t>1</a:t>
            </a:r>
            <a:endParaRPr lang="en-GB" b="1" dirty="0"/>
          </a:p>
        </p:txBody>
      </p:sp>
      <p:sp>
        <p:nvSpPr>
          <p:cNvPr id="37" name="TextBox 36"/>
          <p:cNvSpPr txBox="1"/>
          <p:nvPr/>
        </p:nvSpPr>
        <p:spPr>
          <a:xfrm>
            <a:off x="1702190" y="5948294"/>
            <a:ext cx="745587" cy="369332"/>
          </a:xfrm>
          <a:prstGeom prst="rect">
            <a:avLst/>
          </a:prstGeom>
          <a:noFill/>
        </p:spPr>
        <p:txBody>
          <a:bodyPr wrap="square" rtlCol="0">
            <a:spAutoFit/>
          </a:bodyPr>
          <a:lstStyle/>
          <a:p>
            <a:r>
              <a:rPr lang="en-US" dirty="0" smtClean="0"/>
              <a:t>     5</a:t>
            </a:r>
            <a:endParaRPr lang="en-GB" dirty="0"/>
          </a:p>
        </p:txBody>
      </p:sp>
      <p:sp>
        <p:nvSpPr>
          <p:cNvPr id="38" name="TextBox 37"/>
          <p:cNvSpPr txBox="1"/>
          <p:nvPr/>
        </p:nvSpPr>
        <p:spPr>
          <a:xfrm>
            <a:off x="3007140" y="6013269"/>
            <a:ext cx="745587" cy="369332"/>
          </a:xfrm>
          <a:prstGeom prst="rect">
            <a:avLst/>
          </a:prstGeom>
          <a:solidFill>
            <a:srgbClr val="FFFF00"/>
          </a:solidFill>
        </p:spPr>
        <p:txBody>
          <a:bodyPr wrap="square" rtlCol="0">
            <a:spAutoFit/>
          </a:bodyPr>
          <a:lstStyle/>
          <a:p>
            <a:r>
              <a:rPr lang="en-US" dirty="0" smtClean="0"/>
              <a:t>    </a:t>
            </a:r>
            <a:r>
              <a:rPr lang="en-US" b="1" dirty="0" smtClean="0"/>
              <a:t> 6</a:t>
            </a:r>
            <a:endParaRPr lang="en-GB" b="1" dirty="0"/>
          </a:p>
        </p:txBody>
      </p:sp>
      <p:graphicFrame>
        <p:nvGraphicFramePr>
          <p:cNvPr id="67" name="Table 66"/>
          <p:cNvGraphicFramePr>
            <a:graphicFrameLocks noGrp="1"/>
          </p:cNvGraphicFramePr>
          <p:nvPr>
            <p:extLst>
              <p:ext uri="{D42A27DB-BD31-4B8C-83A1-F6EECF244321}">
                <p14:modId xmlns:p14="http://schemas.microsoft.com/office/powerpoint/2010/main" val="940905620"/>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08545"/>
                <a:gridCol w="1337933"/>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5</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6</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2</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2</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7</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88" name="TextBox 87"/>
          <p:cNvSpPr txBox="1"/>
          <p:nvPr/>
        </p:nvSpPr>
        <p:spPr>
          <a:xfrm>
            <a:off x="6782968" y="4495808"/>
            <a:ext cx="745587" cy="369332"/>
          </a:xfrm>
          <a:prstGeom prst="rect">
            <a:avLst/>
          </a:prstGeom>
          <a:noFill/>
        </p:spPr>
        <p:txBody>
          <a:bodyPr wrap="square" rtlCol="0">
            <a:spAutoFit/>
          </a:bodyPr>
          <a:lstStyle/>
          <a:p>
            <a:r>
              <a:rPr lang="en-US" dirty="0" smtClean="0"/>
              <a:t>     9</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8</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7</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r>
              <a:rPr lang="en-US" dirty="0"/>
              <a:t>9</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1</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4</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4</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3</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7</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5</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6</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8</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64835" y="5237318"/>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1</a:t>
            </a:r>
            <a:endParaRPr lang="en-GB" dirty="0"/>
          </a:p>
        </p:txBody>
      </p:sp>
    </p:spTree>
    <p:extLst>
      <p:ext uri="{BB962C8B-B14F-4D97-AF65-F5344CB8AC3E}">
        <p14:creationId xmlns:p14="http://schemas.microsoft.com/office/powerpoint/2010/main" val="1575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91667E-6 -3.7037E-7 L 0.10625 0.00324 " pathEditMode="relative" rAng="0" ptsTypes="AA">
                                      <p:cBhvr>
                                        <p:cTn id="6" dur="2000" fill="hold"/>
                                        <p:tgtEl>
                                          <p:spTgt spid="13"/>
                                        </p:tgtEl>
                                        <p:attrNameLst>
                                          <p:attrName>ppt_x</p:attrName>
                                          <p:attrName>ppt_y</p:attrName>
                                        </p:attrNameLst>
                                      </p:cBhvr>
                                      <p:rCtr x="5313" y="162"/>
                                    </p:animMotion>
                                  </p:childTnLst>
                                </p:cTn>
                              </p:par>
                              <p:par>
                                <p:cTn id="7" presetID="35" presetClass="path" presetSubtype="0" accel="50000" decel="50000" fill="hold" grpId="0" nodeType="withEffect">
                                  <p:stCondLst>
                                    <p:cond delay="0"/>
                                  </p:stCondLst>
                                  <p:childTnLst>
                                    <p:animMotion origin="layout" path="M 1.66667E-6 -1.11111E-6 L -0.10078 -0.00324 " pathEditMode="relative" rAng="0" ptsTypes="AA">
                                      <p:cBhvr>
                                        <p:cTn id="8" dur="2000" fill="hold"/>
                                        <p:tgtEl>
                                          <p:spTgt spid="12"/>
                                        </p:tgtEl>
                                        <p:attrNameLst>
                                          <p:attrName>ppt_x</p:attrName>
                                          <p:attrName>ppt_y</p:attrName>
                                        </p:attrNameLst>
                                      </p:cBhvr>
                                      <p:rCtr x="-5208" y="0"/>
                                    </p:animMotion>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0" nodeType="clickEffect">
                                  <p:stCondLst>
                                    <p:cond delay="0"/>
                                  </p:stCondLst>
                                  <p:childTnLst>
                                    <p:animMotion origin="layout" path="M 3.95833E-6 7.40741E-7 L 0.10625 -0.00602 " pathEditMode="relative" rAng="0" ptsTypes="AA">
                                      <p:cBhvr>
                                        <p:cTn id="12" dur="2000" fill="hold"/>
                                        <p:tgtEl>
                                          <p:spTgt spid="21"/>
                                        </p:tgtEl>
                                        <p:attrNameLst>
                                          <p:attrName>ppt_x</p:attrName>
                                          <p:attrName>ppt_y</p:attrName>
                                        </p:attrNameLst>
                                      </p:cBhvr>
                                      <p:rCtr x="5313" y="-301"/>
                                    </p:animMotion>
                                  </p:childTnLst>
                                </p:cTn>
                              </p:par>
                              <p:par>
                                <p:cTn id="13" presetID="35" presetClass="path" presetSubtype="0" accel="50000" decel="50000" fill="hold" grpId="0" nodeType="withEffect">
                                  <p:stCondLst>
                                    <p:cond delay="0"/>
                                  </p:stCondLst>
                                  <p:childTnLst>
                                    <p:animMotion origin="layout" path="M -2.91667E-6 -4.44444E-6 L -0.1043 0.00231 " pathEditMode="relative" rAng="0" ptsTypes="AA">
                                      <p:cBhvr>
                                        <p:cTn id="14" dur="2000" fill="hold"/>
                                        <p:tgtEl>
                                          <p:spTgt spid="22"/>
                                        </p:tgtEl>
                                        <p:attrNameLst>
                                          <p:attrName>ppt_x</p:attrName>
                                          <p:attrName>ppt_y</p:attrName>
                                        </p:attrNameLst>
                                      </p:cBhvr>
                                      <p:rCtr x="-5456"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6</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19" name="TextBox 18"/>
          <p:cNvSpPr txBox="1"/>
          <p:nvPr/>
        </p:nvSpPr>
        <p:spPr>
          <a:xfrm>
            <a:off x="1702192"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20" name="TextBox 19"/>
          <p:cNvSpPr txBox="1"/>
          <p:nvPr/>
        </p:nvSpPr>
        <p:spPr>
          <a:xfrm>
            <a:off x="2968281" y="1774874"/>
            <a:ext cx="745587" cy="369332"/>
          </a:xfrm>
          <a:prstGeom prst="rect">
            <a:avLst/>
          </a:prstGeom>
          <a:no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accent2">
              <a:lumMod val="75000"/>
            </a:schemeClr>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3" name="TextBox 22"/>
          <p:cNvSpPr txBox="1"/>
          <p:nvPr/>
        </p:nvSpPr>
        <p:spPr>
          <a:xfrm>
            <a:off x="2968280" y="2532186"/>
            <a:ext cx="745587" cy="369332"/>
          </a:xfrm>
          <a:prstGeom prst="rect">
            <a:avLst/>
          </a:prstGeom>
          <a:solidFill>
            <a:srgbClr val="FFFF00"/>
          </a:solidFill>
        </p:spPr>
        <p:txBody>
          <a:bodyPr wrap="square" rtlCol="0">
            <a:spAutoFit/>
          </a:bodyPr>
          <a:lstStyle/>
          <a:p>
            <a:r>
              <a:rPr lang="en-US" dirty="0" smtClean="0"/>
              <a:t>     6</a:t>
            </a:r>
            <a:endParaRPr lang="en-GB" dirty="0"/>
          </a:p>
        </p:txBody>
      </p:sp>
      <p:sp>
        <p:nvSpPr>
          <p:cNvPr id="24" name="TextBox 23"/>
          <p:cNvSpPr txBox="1"/>
          <p:nvPr/>
        </p:nvSpPr>
        <p:spPr>
          <a:xfrm>
            <a:off x="426716" y="4590760"/>
            <a:ext cx="745587" cy="369332"/>
          </a:xfrm>
          <a:prstGeom prst="rect">
            <a:avLst/>
          </a:prstGeom>
          <a:solidFill>
            <a:srgbClr val="00FFFF"/>
          </a:solidFill>
        </p:spPr>
        <p:txBody>
          <a:bodyPr wrap="square" rtlCol="0">
            <a:spAutoFit/>
          </a:bodyPr>
          <a:lstStyle/>
          <a:p>
            <a:r>
              <a:rPr lang="en-US" dirty="0" smtClean="0"/>
              <a:t>    4</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rgbClr val="00FFFF"/>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7</a:t>
            </a:r>
            <a:endParaRPr lang="en-GB" dirty="0"/>
          </a:p>
        </p:txBody>
      </p:sp>
      <p:sp>
        <p:nvSpPr>
          <p:cNvPr id="28" name="TextBox 27"/>
          <p:cNvSpPr txBox="1"/>
          <p:nvPr/>
        </p:nvSpPr>
        <p:spPr>
          <a:xfrm>
            <a:off x="2968279" y="3176956"/>
            <a:ext cx="745587" cy="369332"/>
          </a:xfrm>
          <a:prstGeom prst="rect">
            <a:avLst/>
          </a:prstGeom>
          <a:solidFill>
            <a:srgbClr val="00B050"/>
          </a:solidFill>
        </p:spPr>
        <p:txBody>
          <a:bodyPr wrap="square" rtlCol="0">
            <a:spAutoFit/>
          </a:bodyPr>
          <a:lstStyle/>
          <a:p>
            <a:r>
              <a:rPr lang="en-US" dirty="0" smtClean="0"/>
              <a:t>     9</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solidFill>
            <a:schemeClr val="bg1"/>
          </a:solidFill>
        </p:spPr>
        <p:txBody>
          <a:bodyPr wrap="square" rtlCol="0">
            <a:spAutoFit/>
          </a:bodyPr>
          <a:lstStyle/>
          <a:p>
            <a:r>
              <a:rPr lang="en-US" dirty="0" smtClean="0"/>
              <a:t>     </a:t>
            </a:r>
            <a:r>
              <a:rPr lang="en-US" b="1" dirty="0" smtClean="0"/>
              <a:t>3</a:t>
            </a:r>
            <a:endParaRPr lang="en-GB" b="1"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26715" y="5289456"/>
            <a:ext cx="745587" cy="369332"/>
          </a:xfrm>
          <a:prstGeom prst="rect">
            <a:avLst/>
          </a:prstGeom>
          <a:solidFill>
            <a:srgbClr val="00B050"/>
          </a:solid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solidFill>
            <a:schemeClr val="accent2">
              <a:lumMod val="75000"/>
            </a:schemeClr>
          </a:solid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97055" y="5988152"/>
            <a:ext cx="745587" cy="369332"/>
          </a:xfrm>
          <a:prstGeom prst="rect">
            <a:avLst/>
          </a:prstGeom>
          <a:solidFill>
            <a:schemeClr val="bg1"/>
          </a:solidFill>
        </p:spPr>
        <p:txBody>
          <a:bodyPr wrap="square" rtlCol="0">
            <a:spAutoFit/>
          </a:bodyPr>
          <a:lstStyle/>
          <a:p>
            <a:r>
              <a:rPr lang="en-US" dirty="0" smtClean="0"/>
              <a:t>     </a:t>
            </a:r>
            <a:r>
              <a:rPr lang="en-US" b="1" dirty="0"/>
              <a:t>1</a:t>
            </a:r>
            <a:endParaRPr lang="en-GB" b="1" dirty="0"/>
          </a:p>
        </p:txBody>
      </p:sp>
      <p:sp>
        <p:nvSpPr>
          <p:cNvPr id="37" name="TextBox 36"/>
          <p:cNvSpPr txBox="1"/>
          <p:nvPr/>
        </p:nvSpPr>
        <p:spPr>
          <a:xfrm>
            <a:off x="1702190" y="5948294"/>
            <a:ext cx="745587" cy="369332"/>
          </a:xfrm>
          <a:prstGeom prst="rect">
            <a:avLst/>
          </a:prstGeom>
          <a:noFill/>
        </p:spPr>
        <p:txBody>
          <a:bodyPr wrap="square" rtlCol="0">
            <a:spAutoFit/>
          </a:bodyPr>
          <a:lstStyle/>
          <a:p>
            <a:r>
              <a:rPr lang="en-US" dirty="0" smtClean="0"/>
              <a:t>     5</a:t>
            </a:r>
            <a:endParaRPr lang="en-GB" dirty="0"/>
          </a:p>
        </p:txBody>
      </p:sp>
      <p:sp>
        <p:nvSpPr>
          <p:cNvPr id="38" name="TextBox 37"/>
          <p:cNvSpPr txBox="1"/>
          <p:nvPr/>
        </p:nvSpPr>
        <p:spPr>
          <a:xfrm>
            <a:off x="3007140" y="6013269"/>
            <a:ext cx="745587" cy="369332"/>
          </a:xfrm>
          <a:prstGeom prst="rect">
            <a:avLst/>
          </a:prstGeom>
          <a:solidFill>
            <a:srgbClr val="FFFF00"/>
          </a:solidFill>
        </p:spPr>
        <p:txBody>
          <a:bodyPr wrap="square" rtlCol="0">
            <a:spAutoFit/>
          </a:bodyPr>
          <a:lstStyle/>
          <a:p>
            <a:r>
              <a:rPr lang="en-US" dirty="0" smtClean="0"/>
              <a:t>    </a:t>
            </a:r>
            <a:r>
              <a:rPr lang="en-US" b="1" dirty="0" smtClean="0"/>
              <a:t> 6</a:t>
            </a:r>
            <a:endParaRPr lang="en-GB" b="1" dirty="0"/>
          </a:p>
        </p:txBody>
      </p:sp>
      <p:graphicFrame>
        <p:nvGraphicFramePr>
          <p:cNvPr id="67" name="Table 66"/>
          <p:cNvGraphicFramePr>
            <a:graphicFrameLocks noGrp="1"/>
          </p:cNvGraphicFramePr>
          <p:nvPr>
            <p:extLst>
              <p:ext uri="{D42A27DB-BD31-4B8C-83A1-F6EECF244321}">
                <p14:modId xmlns:p14="http://schemas.microsoft.com/office/powerpoint/2010/main" val="940905620"/>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08545"/>
                <a:gridCol w="1337933"/>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5</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6</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2</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2</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7</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88" name="TextBox 87"/>
          <p:cNvSpPr txBox="1"/>
          <p:nvPr/>
        </p:nvSpPr>
        <p:spPr>
          <a:xfrm>
            <a:off x="6782968" y="4495808"/>
            <a:ext cx="745587" cy="369332"/>
          </a:xfrm>
          <a:prstGeom prst="rect">
            <a:avLst/>
          </a:prstGeom>
          <a:noFill/>
        </p:spPr>
        <p:txBody>
          <a:bodyPr wrap="square" rtlCol="0">
            <a:spAutoFit/>
          </a:bodyPr>
          <a:lstStyle/>
          <a:p>
            <a:r>
              <a:rPr lang="en-US" dirty="0" smtClean="0"/>
              <a:t>     9</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8</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7</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r>
              <a:rPr lang="en-US" dirty="0"/>
              <a:t>9</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1</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4</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4</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3</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7</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5</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6</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8</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64835" y="5237318"/>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1</a:t>
            </a:r>
            <a:endParaRPr lang="en-GB" dirty="0"/>
          </a:p>
        </p:txBody>
      </p:sp>
    </p:spTree>
    <p:extLst>
      <p:ext uri="{BB962C8B-B14F-4D97-AF65-F5344CB8AC3E}">
        <p14:creationId xmlns:p14="http://schemas.microsoft.com/office/powerpoint/2010/main" val="31662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66667E-6 -4.81481E-6 L -0.20794 -0.00208 " pathEditMode="relative" rAng="0" ptsTypes="AA">
                                      <p:cBhvr>
                                        <p:cTn id="6" dur="2000" fill="hold"/>
                                        <p:tgtEl>
                                          <p:spTgt spid="23"/>
                                        </p:tgtEl>
                                        <p:attrNameLst>
                                          <p:attrName>ppt_x</p:attrName>
                                          <p:attrName>ppt_y</p:attrName>
                                        </p:attrNameLst>
                                      </p:cBhvr>
                                      <p:rCtr x="-10404" y="-116"/>
                                    </p:animMotion>
                                  </p:childTnLst>
                                </p:cTn>
                              </p:par>
                              <p:par>
                                <p:cTn id="7" presetID="63" presetClass="path" presetSubtype="0" accel="50000" decel="50000" fill="hold" grpId="0" nodeType="withEffect">
                                  <p:stCondLst>
                                    <p:cond delay="0"/>
                                  </p:stCondLst>
                                  <p:childTnLst>
                                    <p:animMotion origin="layout" path="M -0.00026 0.00347 L 0.20208 0.00139 " pathEditMode="relative" rAng="0" ptsTypes="AA">
                                      <p:cBhvr>
                                        <p:cTn id="8" dur="2000" fill="hold"/>
                                        <p:tgtEl>
                                          <p:spTgt spid="21"/>
                                        </p:tgtEl>
                                        <p:attrNameLst>
                                          <p:attrName>ppt_x</p:attrName>
                                          <p:attrName>ppt_y</p:attrName>
                                        </p:attrNameLst>
                                      </p:cBhvr>
                                      <p:rCtr x="10117" y="-116"/>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grpId="0" nodeType="clickEffect">
                                  <p:stCondLst>
                                    <p:cond delay="0"/>
                                  </p:stCondLst>
                                  <p:childTnLst>
                                    <p:animMotion origin="layout" path="M -2.29167E-6 -3.7037E-7 L -0.21484 -3.7037E-7 " pathEditMode="relative" rAng="0" ptsTypes="AA">
                                      <p:cBhvr>
                                        <p:cTn id="12" dur="2000" fill="hold"/>
                                        <p:tgtEl>
                                          <p:spTgt spid="35"/>
                                        </p:tgtEl>
                                        <p:attrNameLst>
                                          <p:attrName>ppt_x</p:attrName>
                                          <p:attrName>ppt_y</p:attrName>
                                        </p:attrNameLst>
                                      </p:cBhvr>
                                      <p:rCtr x="-10742" y="0"/>
                                    </p:animMotion>
                                  </p:childTnLst>
                                </p:cTn>
                              </p:par>
                              <p:par>
                                <p:cTn id="13" presetID="63" presetClass="path" presetSubtype="0" accel="50000" decel="50000" fill="hold" grpId="0" nodeType="withEffect">
                                  <p:stCondLst>
                                    <p:cond delay="0"/>
                                  </p:stCondLst>
                                  <p:childTnLst>
                                    <p:animMotion origin="layout" path="M 0.01367 -0.00278 L 0.21718 -0.00278 " pathEditMode="relative" rAng="0" ptsTypes="AA">
                                      <p:cBhvr>
                                        <p:cTn id="14" dur="2000" fill="hold"/>
                                        <p:tgtEl>
                                          <p:spTgt spid="34"/>
                                        </p:tgtEl>
                                        <p:attrNameLst>
                                          <p:attrName>ppt_x</p:attrName>
                                          <p:attrName>ppt_y</p:attrName>
                                        </p:attrNameLst>
                                      </p:cBhvr>
                                      <p:rCtr x="10169"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1.66667E-6 3.7037E-6 L -0.20912 -0.00602 " pathEditMode="relative" rAng="0" ptsTypes="AA">
                                      <p:cBhvr>
                                        <p:cTn id="18" dur="2000" fill="hold"/>
                                        <p:tgtEl>
                                          <p:spTgt spid="28"/>
                                        </p:tgtEl>
                                        <p:attrNameLst>
                                          <p:attrName>ppt_x</p:attrName>
                                          <p:attrName>ppt_y</p:attrName>
                                        </p:attrNameLst>
                                      </p:cBhvr>
                                      <p:rCtr x="-10456" y="-301"/>
                                    </p:animMotion>
                                  </p:childTnLst>
                                </p:cTn>
                              </p:par>
                              <p:par>
                                <p:cTn id="19" presetID="63" presetClass="path" presetSubtype="0" accel="50000" decel="50000" fill="hold" grpId="0" nodeType="withEffect">
                                  <p:stCondLst>
                                    <p:cond delay="0"/>
                                  </p:stCondLst>
                                  <p:childTnLst>
                                    <p:animMotion origin="layout" path="M -3.75E-6 2.22222E-6 L 0.21016 0.00602 " pathEditMode="relative" rAng="0" ptsTypes="AA">
                                      <p:cBhvr>
                                        <p:cTn id="20" dur="2000" fill="hold"/>
                                        <p:tgtEl>
                                          <p:spTgt spid="26"/>
                                        </p:tgtEl>
                                        <p:attrNameLst>
                                          <p:attrName>ppt_x</p:attrName>
                                          <p:attrName>ppt_y</p:attrName>
                                        </p:attrNameLst>
                                      </p:cBhvr>
                                      <p:rCtr x="10508"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6" grpId="0" animBg="1"/>
      <p:bldP spid="28"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a:t>
            </a:r>
            <a:r>
              <a:rPr lang="en-US" dirty="0"/>
              <a:t>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9</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6</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7</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4</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8</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9</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b="1"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Tree>
    <p:extLst>
      <p:ext uri="{BB962C8B-B14F-4D97-AF65-F5344CB8AC3E}">
        <p14:creationId xmlns:p14="http://schemas.microsoft.com/office/powerpoint/2010/main" val="2111870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28600"/>
            <a:ext cx="8077200" cy="6400800"/>
          </a:xfrm>
        </p:spPr>
        <p:txBody>
          <a:bodyPr/>
          <a:lstStyle/>
          <a:p>
            <a:pPr marL="0" indent="0">
              <a:buNone/>
            </a:pPr>
            <a:r>
              <a:rPr lang="en-US" sz="3600" dirty="0"/>
              <a:t>3. Difficulty level:</a:t>
            </a:r>
          </a:p>
          <a:p>
            <a:pPr marL="0" indent="0">
              <a:buNone/>
            </a:pPr>
            <a:r>
              <a:rPr lang="en-US" dirty="0"/>
              <a:t>	</a:t>
            </a:r>
            <a:r>
              <a:rPr lang="en-US" dirty="0" smtClean="0"/>
              <a:t>i) Easy solver: </a:t>
            </a:r>
          </a:p>
          <a:p>
            <a:pPr marL="0" indent="0">
              <a:buNone/>
            </a:pPr>
            <a:r>
              <a:rPr lang="en-US" dirty="0"/>
              <a:t>	</a:t>
            </a:r>
            <a:r>
              <a:rPr lang="en-US" dirty="0" smtClean="0"/>
              <a:t>	The easy solver will initially check if there is any cell with a single candidate. If found, the candidate will be placed there and the candidate will be removed from the candidate list of the adjacent cells(in the same block, row and column).</a:t>
            </a:r>
          </a:p>
          <a:p>
            <a:pPr marL="0" indent="0">
              <a:buNone/>
            </a:pPr>
            <a:r>
              <a:rPr lang="en-US" dirty="0"/>
              <a:t>	</a:t>
            </a:r>
            <a:r>
              <a:rPr lang="en-US" dirty="0" smtClean="0"/>
              <a:t>	The easy checker will also check if a specific candidate is found in a whole row, column or block. If found, the candidate will be placed in the cell. </a:t>
            </a:r>
            <a:endParaRPr lang="en-US" dirty="0"/>
          </a:p>
        </p:txBody>
      </p:sp>
    </p:spTree>
    <p:extLst>
      <p:ext uri="{BB962C8B-B14F-4D97-AF65-F5344CB8AC3E}">
        <p14:creationId xmlns:p14="http://schemas.microsoft.com/office/powerpoint/2010/main" val="140529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501750" y="1767965"/>
            <a:ext cx="745587" cy="369332"/>
          </a:xfrm>
          <a:prstGeom prst="rect">
            <a:avLst/>
          </a:prstGeom>
          <a:solidFill>
            <a:schemeClr val="bg1"/>
          </a:solidFill>
        </p:spPr>
        <p:txBody>
          <a:bodyPr wrap="square" rtlCol="0">
            <a:spAutoFit/>
          </a:bodyPr>
          <a:lstStyle/>
          <a:p>
            <a:r>
              <a:rPr lang="en-US" dirty="0"/>
              <a:t> </a:t>
            </a:r>
            <a:r>
              <a:rPr lang="en-US" dirty="0" smtClean="0"/>
              <a:t>   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61108" y="3892064"/>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39" name="TextBox 38"/>
          <p:cNvSpPr txBox="1"/>
          <p:nvPr/>
        </p:nvSpPr>
        <p:spPr>
          <a:xfrm>
            <a:off x="8032652" y="1671663"/>
            <a:ext cx="995429" cy="551542"/>
          </a:xfrm>
          <a:prstGeom prst="rect">
            <a:avLst/>
          </a:prstGeom>
          <a:solidFill>
            <a:srgbClr val="FFFF00"/>
          </a:solidFill>
        </p:spPr>
        <p:txBody>
          <a:bodyPr wrap="square" rtlCol="0">
            <a:spAutoFit/>
          </a:bodyPr>
          <a:lstStyle/>
          <a:p>
            <a:endParaRPr lang="en-GB" dirty="0"/>
          </a:p>
        </p:txBody>
      </p:sp>
      <p:sp>
        <p:nvSpPr>
          <p:cNvPr id="124" name="TextBox 123"/>
          <p:cNvSpPr txBox="1"/>
          <p:nvPr/>
        </p:nvSpPr>
        <p:spPr>
          <a:xfrm>
            <a:off x="4201348" y="2413225"/>
            <a:ext cx="995429" cy="551542"/>
          </a:xfrm>
          <a:prstGeom prst="rect">
            <a:avLst/>
          </a:prstGeom>
          <a:solidFill>
            <a:srgbClr val="FFFF00"/>
          </a:solidFill>
        </p:spPr>
        <p:txBody>
          <a:bodyPr wrap="square" rtlCol="0">
            <a:spAutoFit/>
          </a:bodyPr>
          <a:lstStyle/>
          <a:p>
            <a:endParaRPr lang="en-GB" dirty="0"/>
          </a:p>
        </p:txBody>
      </p:sp>
      <p:sp>
        <p:nvSpPr>
          <p:cNvPr id="125" name="TextBox 124"/>
          <p:cNvSpPr txBox="1"/>
          <p:nvPr/>
        </p:nvSpPr>
        <p:spPr>
          <a:xfrm>
            <a:off x="5440539" y="2416516"/>
            <a:ext cx="995429" cy="551542"/>
          </a:xfrm>
          <a:prstGeom prst="rect">
            <a:avLst/>
          </a:prstGeom>
          <a:solidFill>
            <a:srgbClr val="FFFF00"/>
          </a:solidFill>
        </p:spPr>
        <p:txBody>
          <a:bodyPr wrap="square" rtlCol="0">
            <a:spAutoFit/>
          </a:bodyPr>
          <a:lstStyle/>
          <a:p>
            <a:endParaRPr lang="en-GB" dirty="0"/>
          </a:p>
        </p:txBody>
      </p:sp>
      <p:sp>
        <p:nvSpPr>
          <p:cNvPr id="126" name="TextBox 125"/>
          <p:cNvSpPr txBox="1"/>
          <p:nvPr/>
        </p:nvSpPr>
        <p:spPr>
          <a:xfrm>
            <a:off x="1588405" y="4525288"/>
            <a:ext cx="995429" cy="551542"/>
          </a:xfrm>
          <a:prstGeom prst="rect">
            <a:avLst/>
          </a:prstGeom>
          <a:solidFill>
            <a:srgbClr val="FFFF00"/>
          </a:solidFill>
        </p:spPr>
        <p:txBody>
          <a:bodyPr wrap="square" rtlCol="0">
            <a:spAutoFit/>
          </a:bodyPr>
          <a:lstStyle/>
          <a:p>
            <a:endParaRPr lang="en-GB" dirty="0"/>
          </a:p>
        </p:txBody>
      </p:sp>
      <p:sp>
        <p:nvSpPr>
          <p:cNvPr id="127" name="TextBox 126"/>
          <p:cNvSpPr txBox="1"/>
          <p:nvPr/>
        </p:nvSpPr>
        <p:spPr>
          <a:xfrm>
            <a:off x="1603798" y="5229965"/>
            <a:ext cx="995429" cy="551542"/>
          </a:xfrm>
          <a:prstGeom prst="rect">
            <a:avLst/>
          </a:prstGeom>
          <a:solidFill>
            <a:srgbClr val="FFFF00"/>
          </a:solidFill>
        </p:spPr>
        <p:txBody>
          <a:bodyPr wrap="square" rtlCol="0">
            <a:spAutoFit/>
          </a:bodyPr>
          <a:lstStyle/>
          <a:p>
            <a:endParaRPr lang="en-GB" dirty="0"/>
          </a:p>
        </p:txBody>
      </p:sp>
    </p:spTree>
    <p:extLst>
      <p:ext uri="{BB962C8B-B14F-4D97-AF65-F5344CB8AC3E}">
        <p14:creationId xmlns:p14="http://schemas.microsoft.com/office/powerpoint/2010/main" val="2711244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501750" y="1767965"/>
            <a:ext cx="745587" cy="369332"/>
          </a:xfrm>
          <a:prstGeom prst="rect">
            <a:avLst/>
          </a:prstGeom>
          <a:solidFill>
            <a:schemeClr val="bg1"/>
          </a:solidFill>
        </p:spPr>
        <p:txBody>
          <a:bodyPr wrap="square" rtlCol="0">
            <a:spAutoFit/>
          </a:bodyPr>
          <a:lstStyle/>
          <a:p>
            <a:r>
              <a:rPr lang="en-US" dirty="0"/>
              <a:t> </a:t>
            </a:r>
            <a:r>
              <a:rPr lang="en-US" dirty="0" smtClean="0"/>
              <a:t>   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61108" y="3892064"/>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39" name="TextBox 38"/>
          <p:cNvSpPr txBox="1"/>
          <p:nvPr/>
        </p:nvSpPr>
        <p:spPr>
          <a:xfrm>
            <a:off x="8032652" y="1783581"/>
            <a:ext cx="995429" cy="369332"/>
          </a:xfrm>
          <a:prstGeom prst="rect">
            <a:avLst/>
          </a:prstGeom>
          <a:solidFill>
            <a:srgbClr val="FFFF00"/>
          </a:solidFill>
        </p:spPr>
        <p:txBody>
          <a:bodyPr wrap="square" rtlCol="0">
            <a:spAutoFit/>
          </a:bodyPr>
          <a:lstStyle/>
          <a:p>
            <a:r>
              <a:rPr lang="en-US" dirty="0" smtClean="0">
                <a:solidFill>
                  <a:srgbClr val="FF0000"/>
                </a:solidFill>
              </a:rPr>
              <a:t>     6</a:t>
            </a:r>
            <a:endParaRPr lang="en-GB" dirty="0">
              <a:solidFill>
                <a:srgbClr val="FF0000"/>
              </a:solidFill>
            </a:endParaRPr>
          </a:p>
        </p:txBody>
      </p:sp>
      <p:sp>
        <p:nvSpPr>
          <p:cNvPr id="124" name="TextBox 123"/>
          <p:cNvSpPr txBox="1"/>
          <p:nvPr/>
        </p:nvSpPr>
        <p:spPr>
          <a:xfrm>
            <a:off x="4201348" y="2413225"/>
            <a:ext cx="995429" cy="369332"/>
          </a:xfrm>
          <a:prstGeom prst="rect">
            <a:avLst/>
          </a:prstGeom>
          <a:solidFill>
            <a:srgbClr val="FFFF00"/>
          </a:solidFill>
        </p:spPr>
        <p:txBody>
          <a:bodyPr wrap="square" rtlCol="0">
            <a:spAutoFit/>
          </a:bodyPr>
          <a:lstStyle/>
          <a:p>
            <a:r>
              <a:rPr lang="en-US" dirty="0" smtClean="0">
                <a:solidFill>
                  <a:srgbClr val="FF0000"/>
                </a:solidFill>
              </a:rPr>
              <a:t>      2</a:t>
            </a:r>
            <a:endParaRPr lang="en-GB" dirty="0">
              <a:solidFill>
                <a:srgbClr val="FF0000"/>
              </a:solidFill>
            </a:endParaRPr>
          </a:p>
        </p:txBody>
      </p:sp>
      <p:sp>
        <p:nvSpPr>
          <p:cNvPr id="125" name="TextBox 124"/>
          <p:cNvSpPr txBox="1"/>
          <p:nvPr/>
        </p:nvSpPr>
        <p:spPr>
          <a:xfrm>
            <a:off x="5440539" y="2416516"/>
            <a:ext cx="995429" cy="369332"/>
          </a:xfrm>
          <a:prstGeom prst="rect">
            <a:avLst/>
          </a:prstGeom>
          <a:solidFill>
            <a:srgbClr val="FFFF00"/>
          </a:solidFill>
        </p:spPr>
        <p:txBody>
          <a:bodyPr wrap="square" rtlCol="0">
            <a:spAutoFit/>
          </a:bodyPr>
          <a:lstStyle/>
          <a:p>
            <a:r>
              <a:rPr lang="en-US" dirty="0" smtClean="0">
                <a:solidFill>
                  <a:srgbClr val="FF0000"/>
                </a:solidFill>
              </a:rPr>
              <a:t>       5</a:t>
            </a:r>
            <a:endParaRPr lang="en-GB" dirty="0">
              <a:solidFill>
                <a:srgbClr val="FF0000"/>
              </a:solidFill>
            </a:endParaRPr>
          </a:p>
        </p:txBody>
      </p:sp>
      <p:sp>
        <p:nvSpPr>
          <p:cNvPr id="126" name="TextBox 125"/>
          <p:cNvSpPr txBox="1"/>
          <p:nvPr/>
        </p:nvSpPr>
        <p:spPr>
          <a:xfrm>
            <a:off x="1658585" y="4594567"/>
            <a:ext cx="995429" cy="369332"/>
          </a:xfrm>
          <a:prstGeom prst="rect">
            <a:avLst/>
          </a:prstGeom>
          <a:solidFill>
            <a:srgbClr val="FFFF00"/>
          </a:solidFill>
        </p:spPr>
        <p:txBody>
          <a:bodyPr wrap="square" rtlCol="0">
            <a:spAutoFit/>
          </a:bodyPr>
          <a:lstStyle/>
          <a:p>
            <a:r>
              <a:rPr lang="en-US" dirty="0" smtClean="0">
                <a:solidFill>
                  <a:srgbClr val="FF0000"/>
                </a:solidFill>
              </a:rPr>
              <a:t>     7</a:t>
            </a:r>
            <a:endParaRPr lang="en-GB" dirty="0">
              <a:solidFill>
                <a:srgbClr val="FF0000"/>
              </a:solidFill>
            </a:endParaRPr>
          </a:p>
        </p:txBody>
      </p:sp>
      <p:sp>
        <p:nvSpPr>
          <p:cNvPr id="127" name="TextBox 126"/>
          <p:cNvSpPr txBox="1"/>
          <p:nvPr/>
        </p:nvSpPr>
        <p:spPr>
          <a:xfrm>
            <a:off x="1648547" y="5230667"/>
            <a:ext cx="995429" cy="369332"/>
          </a:xfrm>
          <a:prstGeom prst="rect">
            <a:avLst/>
          </a:prstGeom>
          <a:solidFill>
            <a:srgbClr val="FFFF00"/>
          </a:solidFill>
        </p:spPr>
        <p:txBody>
          <a:bodyPr wrap="square" rtlCol="0">
            <a:spAutoFit/>
          </a:bodyPr>
          <a:lstStyle/>
          <a:p>
            <a:r>
              <a:rPr lang="en-US" dirty="0" smtClean="0">
                <a:solidFill>
                  <a:srgbClr val="FF0000"/>
                </a:solidFill>
              </a:rPr>
              <a:t>     2</a:t>
            </a:r>
            <a:endParaRPr lang="en-GB" dirty="0">
              <a:solidFill>
                <a:srgbClr val="FF0000"/>
              </a:solidFill>
            </a:endParaRPr>
          </a:p>
        </p:txBody>
      </p:sp>
    </p:spTree>
    <p:extLst>
      <p:ext uri="{BB962C8B-B14F-4D97-AF65-F5344CB8AC3E}">
        <p14:creationId xmlns:p14="http://schemas.microsoft.com/office/powerpoint/2010/main" val="613101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96835" y="4644025"/>
            <a:ext cx="745587" cy="369332"/>
          </a:xfrm>
          <a:prstGeom prst="rect">
            <a:avLst/>
          </a:prstGeom>
          <a:solidFill>
            <a:srgbClr val="FFFF00"/>
          </a:solidFill>
        </p:spPr>
        <p:txBody>
          <a:bodyPr wrap="square" rtlCol="0">
            <a:spAutoFit/>
          </a:bodyPr>
          <a:lstStyle/>
          <a:p>
            <a:r>
              <a:rPr lang="en-US" dirty="0" smtClean="0"/>
              <a:t>    </a:t>
            </a:r>
            <a:r>
              <a:rPr lang="en-US" dirty="0">
                <a:solidFill>
                  <a:srgbClr val="FF0000"/>
                </a:solidFill>
              </a:rPr>
              <a:t>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382178" y="600228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496835" y="5290682"/>
            <a:ext cx="745587" cy="369332"/>
          </a:xfrm>
          <a:prstGeom prst="rect">
            <a:avLst/>
          </a:prstGeom>
          <a:solidFill>
            <a:srgbClr val="FFFF00"/>
          </a:solidFill>
        </p:spPr>
        <p:txBody>
          <a:bodyPr wrap="square" rtlCol="0">
            <a:spAutoFit/>
          </a:bodyPr>
          <a:lstStyle/>
          <a:p>
            <a:r>
              <a:rPr lang="en-US" dirty="0" smtClean="0">
                <a:solidFill>
                  <a:srgbClr val="FF0000"/>
                </a:solidFill>
              </a:rPr>
              <a:t>    2,9</a:t>
            </a:r>
            <a:endParaRPr lang="en-GB" dirty="0">
              <a:solidFill>
                <a:srgbClr val="FF0000"/>
              </a:solidFill>
            </a:endParaRPr>
          </a:p>
        </p:txBody>
      </p:sp>
      <p:sp>
        <p:nvSpPr>
          <p:cNvPr id="125" name="TextBox 124"/>
          <p:cNvSpPr txBox="1"/>
          <p:nvPr/>
        </p:nvSpPr>
        <p:spPr>
          <a:xfrm>
            <a:off x="1747095" y="5321089"/>
            <a:ext cx="745587" cy="369332"/>
          </a:xfrm>
          <a:prstGeom prst="rect">
            <a:avLst/>
          </a:prstGeom>
          <a:solidFill>
            <a:srgbClr val="FFFF00"/>
          </a:solidFill>
        </p:spPr>
        <p:txBody>
          <a:bodyPr wrap="square" rtlCol="0">
            <a:spAutoFit/>
          </a:bodyPr>
          <a:lstStyle/>
          <a:p>
            <a:r>
              <a:rPr lang="en-US" dirty="0" smtClean="0">
                <a:solidFill>
                  <a:srgbClr val="FF0000"/>
                </a:solidFill>
              </a:rPr>
              <a:t>    2</a:t>
            </a:r>
            <a:endParaRPr lang="en-GB" dirty="0">
              <a:solidFill>
                <a:srgbClr val="FF0000"/>
              </a:solidFill>
            </a:endParaRPr>
          </a:p>
        </p:txBody>
      </p:sp>
      <p:sp>
        <p:nvSpPr>
          <p:cNvPr id="126" name="TextBox 125"/>
          <p:cNvSpPr txBox="1"/>
          <p:nvPr/>
        </p:nvSpPr>
        <p:spPr>
          <a:xfrm>
            <a:off x="426718" y="3872750"/>
            <a:ext cx="745587" cy="369332"/>
          </a:xfrm>
          <a:prstGeom prst="rect">
            <a:avLst/>
          </a:prstGeom>
          <a:solidFill>
            <a:srgbClr val="FFFF00"/>
          </a:solidFill>
        </p:spPr>
        <p:txBody>
          <a:bodyPr wrap="square" rtlCol="0">
            <a:spAutoFit/>
          </a:bodyPr>
          <a:lstStyle/>
          <a:p>
            <a:r>
              <a:rPr lang="en-US" dirty="0" smtClean="0"/>
              <a:t>    </a:t>
            </a:r>
            <a:endParaRPr lang="en-GB" dirty="0"/>
          </a:p>
        </p:txBody>
      </p:sp>
    </p:spTree>
    <p:extLst>
      <p:ext uri="{BB962C8B-B14F-4D97-AF65-F5344CB8AC3E}">
        <p14:creationId xmlns:p14="http://schemas.microsoft.com/office/powerpoint/2010/main" val="2010130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96835" y="4644025"/>
            <a:ext cx="745587" cy="369332"/>
          </a:xfrm>
          <a:prstGeom prst="rect">
            <a:avLst/>
          </a:prstGeom>
          <a:solidFill>
            <a:srgbClr val="FFFF00"/>
          </a:solidFill>
        </p:spPr>
        <p:txBody>
          <a:bodyPr wrap="square" rtlCol="0">
            <a:spAutoFit/>
          </a:bodyPr>
          <a:lstStyle/>
          <a:p>
            <a:r>
              <a:rPr lang="en-US" dirty="0" smtClean="0"/>
              <a:t>    </a:t>
            </a:r>
            <a:r>
              <a:rPr lang="en-US" dirty="0">
                <a:solidFill>
                  <a:srgbClr val="FF0000"/>
                </a:solidFill>
              </a:rPr>
              <a:t>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382178" y="600228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496835" y="5290682"/>
            <a:ext cx="745587" cy="369332"/>
          </a:xfrm>
          <a:prstGeom prst="rect">
            <a:avLst/>
          </a:prstGeom>
          <a:solidFill>
            <a:srgbClr val="FFFF00"/>
          </a:solidFill>
        </p:spPr>
        <p:txBody>
          <a:bodyPr wrap="square" rtlCol="0">
            <a:spAutoFit/>
          </a:bodyPr>
          <a:lstStyle/>
          <a:p>
            <a:r>
              <a:rPr lang="en-US" dirty="0" smtClean="0">
                <a:solidFill>
                  <a:srgbClr val="FF0000"/>
                </a:solidFill>
              </a:rPr>
              <a:t>    9</a:t>
            </a:r>
            <a:endParaRPr lang="en-GB" dirty="0">
              <a:solidFill>
                <a:srgbClr val="FF0000"/>
              </a:solidFill>
            </a:endParaRPr>
          </a:p>
        </p:txBody>
      </p:sp>
      <p:sp>
        <p:nvSpPr>
          <p:cNvPr id="125" name="TextBox 124"/>
          <p:cNvSpPr txBox="1"/>
          <p:nvPr/>
        </p:nvSpPr>
        <p:spPr>
          <a:xfrm>
            <a:off x="1747095" y="5321089"/>
            <a:ext cx="745587" cy="369332"/>
          </a:xfrm>
          <a:prstGeom prst="rect">
            <a:avLst/>
          </a:prstGeom>
          <a:solidFill>
            <a:srgbClr val="FFFF00"/>
          </a:solidFill>
        </p:spPr>
        <p:txBody>
          <a:bodyPr wrap="square" rtlCol="0">
            <a:spAutoFit/>
          </a:bodyPr>
          <a:lstStyle/>
          <a:p>
            <a:r>
              <a:rPr lang="en-US" dirty="0" smtClean="0">
                <a:solidFill>
                  <a:srgbClr val="FF0000"/>
                </a:solidFill>
              </a:rPr>
              <a:t>    2</a:t>
            </a:r>
            <a:endParaRPr lang="en-GB" dirty="0">
              <a:solidFill>
                <a:srgbClr val="FF0000"/>
              </a:solidFill>
            </a:endParaRPr>
          </a:p>
        </p:txBody>
      </p:sp>
    </p:spTree>
    <p:extLst>
      <p:ext uri="{BB962C8B-B14F-4D97-AF65-F5344CB8AC3E}">
        <p14:creationId xmlns:p14="http://schemas.microsoft.com/office/powerpoint/2010/main" val="3221018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Tree>
    <p:extLst>
      <p:ext uri="{BB962C8B-B14F-4D97-AF65-F5344CB8AC3E}">
        <p14:creationId xmlns:p14="http://schemas.microsoft.com/office/powerpoint/2010/main" val="3052412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609600"/>
            <a:ext cx="7924800" cy="5715000"/>
          </a:xfrm>
        </p:spPr>
        <p:txBody>
          <a:bodyPr/>
          <a:lstStyle/>
          <a:p>
            <a:pPr marL="0" indent="0">
              <a:buNone/>
            </a:pPr>
            <a:r>
              <a:rPr lang="en-US" dirty="0" smtClean="0"/>
              <a:t>ii) Medium solver:</a:t>
            </a:r>
          </a:p>
          <a:p>
            <a:pPr marL="0" indent="0">
              <a:buNone/>
            </a:pPr>
            <a:r>
              <a:rPr lang="en-US" dirty="0"/>
              <a:t>	</a:t>
            </a:r>
            <a:r>
              <a:rPr lang="en-US" dirty="0" smtClean="0"/>
              <a:t>The medium solver includes all the solving algorithms of the easy solver. </a:t>
            </a:r>
          </a:p>
          <a:p>
            <a:pPr marL="0" indent="0">
              <a:buNone/>
            </a:pPr>
            <a:r>
              <a:rPr lang="en-US" dirty="0"/>
              <a:t>	</a:t>
            </a:r>
            <a:r>
              <a:rPr lang="en-US" dirty="0" smtClean="0"/>
              <a:t>Aside from those, medium solver also checks if there is any single row or column in a block with a candidate. If so, that candidate must remain there and hence, the candidate will be removed from that same row or column in the other two blocks.    </a:t>
            </a:r>
            <a:endParaRPr lang="en-US" dirty="0"/>
          </a:p>
        </p:txBody>
      </p:sp>
    </p:spTree>
    <p:extLst>
      <p:ext uri="{BB962C8B-B14F-4D97-AF65-F5344CB8AC3E}">
        <p14:creationId xmlns:p14="http://schemas.microsoft.com/office/powerpoint/2010/main" val="231843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152400"/>
            <a:ext cx="5638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76600" y="6019801"/>
            <a:ext cx="5679440" cy="584775"/>
          </a:xfrm>
          <a:prstGeom prst="rect">
            <a:avLst/>
          </a:prstGeom>
          <a:noFill/>
        </p:spPr>
        <p:txBody>
          <a:bodyPr wrap="none" rtlCol="0">
            <a:spAutoFit/>
          </a:bodyPr>
          <a:lstStyle/>
          <a:p>
            <a:r>
              <a:rPr lang="en-US" sz="3200" dirty="0"/>
              <a:t>A Sudoku puzzle (before solving) </a:t>
            </a:r>
          </a:p>
        </p:txBody>
      </p:sp>
    </p:spTree>
    <p:extLst>
      <p:ext uri="{BB962C8B-B14F-4D97-AF65-F5344CB8AC3E}">
        <p14:creationId xmlns:p14="http://schemas.microsoft.com/office/powerpoint/2010/main" val="2264652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59271" y="362387"/>
            <a:ext cx="745588" cy="369332"/>
          </a:xfrm>
          <a:prstGeom prst="rect">
            <a:avLst/>
          </a:prstGeom>
          <a:solidFill>
            <a:srgbClr val="FFFF00"/>
          </a:solidFill>
        </p:spPr>
        <p:txBody>
          <a:bodyPr wrap="square" rtlCol="0">
            <a:spAutoFit/>
          </a:bodyPr>
          <a:lstStyle/>
          <a:p>
            <a:r>
              <a:rPr lang="en-US" dirty="0" smtClean="0">
                <a:solidFill>
                  <a:srgbClr val="FF0000"/>
                </a:solidFill>
              </a:rPr>
              <a:t>   4,6</a:t>
            </a:r>
            <a:endParaRPr lang="en-GB" dirty="0">
              <a:solidFill>
                <a:srgbClr val="FF0000"/>
              </a:solidFill>
            </a:endParaRPr>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a:t>
            </a:r>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8153981" y="1783581"/>
            <a:ext cx="745588" cy="369332"/>
          </a:xfrm>
          <a:prstGeom prst="rect">
            <a:avLst/>
          </a:prstGeom>
          <a:solidFill>
            <a:srgbClr val="FFFF00"/>
          </a:solidFill>
        </p:spPr>
        <p:txBody>
          <a:bodyPr wrap="square" rtlCol="0">
            <a:spAutoFit/>
          </a:bodyPr>
          <a:lstStyle/>
          <a:p>
            <a:r>
              <a:rPr lang="en-US" dirty="0" smtClean="0">
                <a:solidFill>
                  <a:srgbClr val="FF0000"/>
                </a:solidFill>
              </a:rPr>
              <a:t> 5,6</a:t>
            </a:r>
            <a:endParaRPr lang="en-GB" dirty="0">
              <a:solidFill>
                <a:srgbClr val="FF0000"/>
              </a:solidFill>
            </a:endParaRPr>
          </a:p>
        </p:txBody>
      </p:sp>
      <p:sp>
        <p:nvSpPr>
          <p:cNvPr id="125" name="TextBox 124"/>
          <p:cNvSpPr txBox="1"/>
          <p:nvPr/>
        </p:nvSpPr>
        <p:spPr>
          <a:xfrm>
            <a:off x="10712547" y="1077966"/>
            <a:ext cx="745588" cy="369332"/>
          </a:xfrm>
          <a:prstGeom prst="rect">
            <a:avLst/>
          </a:prstGeom>
          <a:solidFill>
            <a:srgbClr val="FFFF00"/>
          </a:solidFill>
        </p:spPr>
        <p:txBody>
          <a:bodyPr wrap="square" rtlCol="0">
            <a:spAutoFit/>
          </a:bodyPr>
          <a:lstStyle/>
          <a:p>
            <a:r>
              <a:rPr lang="en-US" dirty="0" smtClean="0">
                <a:solidFill>
                  <a:srgbClr val="FF0000"/>
                </a:solidFill>
              </a:rPr>
              <a:t> 1,6</a:t>
            </a:r>
            <a:endParaRPr lang="en-GB" dirty="0">
              <a:solidFill>
                <a:srgbClr val="FF0000"/>
              </a:solidFill>
            </a:endParaRPr>
          </a:p>
        </p:txBody>
      </p:sp>
      <p:sp>
        <p:nvSpPr>
          <p:cNvPr id="126" name="TextBox 125"/>
          <p:cNvSpPr txBox="1"/>
          <p:nvPr/>
        </p:nvSpPr>
        <p:spPr>
          <a:xfrm>
            <a:off x="9489812" y="413995"/>
            <a:ext cx="745588" cy="369332"/>
          </a:xfrm>
          <a:prstGeom prst="rect">
            <a:avLst/>
          </a:prstGeom>
          <a:solidFill>
            <a:srgbClr val="FFFF00"/>
          </a:solidFill>
        </p:spPr>
        <p:txBody>
          <a:bodyPr wrap="square" rtlCol="0">
            <a:spAutoFit/>
          </a:bodyPr>
          <a:lstStyle/>
          <a:p>
            <a:r>
              <a:rPr lang="en-US" dirty="0" smtClean="0">
                <a:solidFill>
                  <a:srgbClr val="FF0000"/>
                </a:solidFill>
              </a:rPr>
              <a:t> 3,6</a:t>
            </a:r>
            <a:endParaRPr lang="en-GB" dirty="0">
              <a:solidFill>
                <a:srgbClr val="FF0000"/>
              </a:solidFill>
            </a:endParaRPr>
          </a:p>
        </p:txBody>
      </p:sp>
      <p:sp>
        <p:nvSpPr>
          <p:cNvPr id="127" name="TextBox 126"/>
          <p:cNvSpPr txBox="1"/>
          <p:nvPr/>
        </p:nvSpPr>
        <p:spPr>
          <a:xfrm>
            <a:off x="6828673" y="412324"/>
            <a:ext cx="745588" cy="369332"/>
          </a:xfrm>
          <a:prstGeom prst="rect">
            <a:avLst/>
          </a:prstGeom>
          <a:solidFill>
            <a:srgbClr val="FFFF00"/>
          </a:solidFill>
        </p:spPr>
        <p:txBody>
          <a:bodyPr wrap="square" rtlCol="0">
            <a:spAutoFit/>
          </a:bodyPr>
          <a:lstStyle/>
          <a:p>
            <a:r>
              <a:rPr lang="en-US" dirty="0" smtClean="0">
                <a:solidFill>
                  <a:srgbClr val="FF0000"/>
                </a:solidFill>
              </a:rPr>
              <a:t>1,6</a:t>
            </a:r>
            <a:endParaRPr lang="en-GB" dirty="0"/>
          </a:p>
        </p:txBody>
      </p:sp>
      <p:sp>
        <p:nvSpPr>
          <p:cNvPr id="128" name="TextBox 127"/>
          <p:cNvSpPr txBox="1"/>
          <p:nvPr/>
        </p:nvSpPr>
        <p:spPr>
          <a:xfrm>
            <a:off x="5555992" y="439127"/>
            <a:ext cx="745588" cy="369332"/>
          </a:xfrm>
          <a:prstGeom prst="rect">
            <a:avLst/>
          </a:prstGeom>
          <a:solidFill>
            <a:srgbClr val="FFFF00"/>
          </a:solidFill>
        </p:spPr>
        <p:txBody>
          <a:bodyPr wrap="square" rtlCol="0">
            <a:spAutoFit/>
          </a:bodyPr>
          <a:lstStyle/>
          <a:p>
            <a:r>
              <a:rPr lang="en-US" dirty="0" smtClean="0">
                <a:solidFill>
                  <a:srgbClr val="FF0000"/>
                </a:solidFill>
              </a:rPr>
              <a:t> 6,5</a:t>
            </a:r>
            <a:endParaRPr lang="en-GB" dirty="0">
              <a:solidFill>
                <a:srgbClr val="FF0000"/>
              </a:solidFill>
            </a:endParaRPr>
          </a:p>
        </p:txBody>
      </p:sp>
      <p:sp>
        <p:nvSpPr>
          <p:cNvPr id="129" name="TextBox 128"/>
          <p:cNvSpPr txBox="1"/>
          <p:nvPr/>
        </p:nvSpPr>
        <p:spPr>
          <a:xfrm>
            <a:off x="4245503" y="421362"/>
            <a:ext cx="745588" cy="369332"/>
          </a:xfrm>
          <a:prstGeom prst="rect">
            <a:avLst/>
          </a:prstGeom>
          <a:solidFill>
            <a:srgbClr val="FFFF00"/>
          </a:solidFill>
        </p:spPr>
        <p:txBody>
          <a:bodyPr wrap="square" rtlCol="0">
            <a:spAutoFit/>
          </a:bodyPr>
          <a:lstStyle/>
          <a:p>
            <a:r>
              <a:rPr lang="en-US" dirty="0" smtClean="0"/>
              <a:t>     </a:t>
            </a:r>
            <a:r>
              <a:rPr lang="en-US" dirty="0" smtClean="0">
                <a:solidFill>
                  <a:srgbClr val="FF0000"/>
                </a:solidFill>
              </a:rPr>
              <a:t>5,6</a:t>
            </a:r>
            <a:endParaRPr lang="en-GB" dirty="0"/>
          </a:p>
        </p:txBody>
      </p:sp>
      <p:sp>
        <p:nvSpPr>
          <p:cNvPr id="130" name="TextBox 129"/>
          <p:cNvSpPr txBox="1"/>
          <p:nvPr/>
        </p:nvSpPr>
        <p:spPr>
          <a:xfrm>
            <a:off x="1698677" y="3920698"/>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1" name="TextBox 130"/>
          <p:cNvSpPr txBox="1"/>
          <p:nvPr/>
        </p:nvSpPr>
        <p:spPr>
          <a:xfrm>
            <a:off x="3017446" y="1107413"/>
            <a:ext cx="745588" cy="369332"/>
          </a:xfrm>
          <a:prstGeom prst="rect">
            <a:avLst/>
          </a:prstGeom>
          <a:solidFill>
            <a:srgbClr val="FFFF00"/>
          </a:solidFill>
        </p:spPr>
        <p:txBody>
          <a:bodyPr wrap="square" rtlCol="0">
            <a:spAutoFit/>
          </a:bodyPr>
          <a:lstStyle/>
          <a:p>
            <a:r>
              <a:rPr lang="en-US" dirty="0" smtClean="0">
                <a:solidFill>
                  <a:srgbClr val="FF0000"/>
                </a:solidFill>
              </a:rPr>
              <a:t>    6,4</a:t>
            </a:r>
            <a:endParaRPr lang="en-GB" dirty="0">
              <a:solidFill>
                <a:srgbClr val="FF0000"/>
              </a:solidFill>
            </a:endParaRPr>
          </a:p>
        </p:txBody>
      </p:sp>
      <p:sp>
        <p:nvSpPr>
          <p:cNvPr id="132" name="TextBox 131"/>
          <p:cNvSpPr txBox="1"/>
          <p:nvPr/>
        </p:nvSpPr>
        <p:spPr>
          <a:xfrm>
            <a:off x="1720650" y="2497686"/>
            <a:ext cx="745588" cy="369332"/>
          </a:xfrm>
          <a:prstGeom prst="rect">
            <a:avLst/>
          </a:prstGeom>
          <a:solidFill>
            <a:srgbClr val="FFFF00"/>
          </a:solidFill>
        </p:spPr>
        <p:txBody>
          <a:bodyPr wrap="square" rtlCol="0">
            <a:spAutoFit/>
          </a:bodyPr>
          <a:lstStyle/>
          <a:p>
            <a:r>
              <a:rPr lang="en-US" dirty="0" smtClean="0"/>
              <a:t>  </a:t>
            </a:r>
            <a:endParaRPr lang="en-GB" dirty="0"/>
          </a:p>
        </p:txBody>
      </p:sp>
      <p:sp>
        <p:nvSpPr>
          <p:cNvPr id="133" name="TextBox 132"/>
          <p:cNvSpPr txBox="1"/>
          <p:nvPr/>
        </p:nvSpPr>
        <p:spPr>
          <a:xfrm>
            <a:off x="8162778" y="4590760"/>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4" name="TextBox 133"/>
          <p:cNvSpPr txBox="1"/>
          <p:nvPr/>
        </p:nvSpPr>
        <p:spPr>
          <a:xfrm>
            <a:off x="9471065" y="4616989"/>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5" name="TextBox 134"/>
          <p:cNvSpPr txBox="1"/>
          <p:nvPr/>
        </p:nvSpPr>
        <p:spPr>
          <a:xfrm>
            <a:off x="4245503" y="2514765"/>
            <a:ext cx="745588" cy="369332"/>
          </a:xfrm>
          <a:prstGeom prst="rect">
            <a:avLst/>
          </a:prstGeom>
          <a:solidFill>
            <a:srgbClr val="FFFF00"/>
          </a:solidFill>
        </p:spPr>
        <p:txBody>
          <a:bodyPr wrap="square" rtlCol="0">
            <a:spAutoFit/>
          </a:bodyPr>
          <a:lstStyle/>
          <a:p>
            <a:r>
              <a:rPr lang="en-US" dirty="0" smtClean="0"/>
              <a:t>     </a:t>
            </a:r>
            <a:endParaRPr lang="en-GB" dirty="0"/>
          </a:p>
        </p:txBody>
      </p:sp>
      <p:sp>
        <p:nvSpPr>
          <p:cNvPr id="136" name="TextBox 135"/>
          <p:cNvSpPr txBox="1"/>
          <p:nvPr/>
        </p:nvSpPr>
        <p:spPr>
          <a:xfrm>
            <a:off x="5622388" y="2540331"/>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7" name="TextBox 136"/>
          <p:cNvSpPr txBox="1"/>
          <p:nvPr/>
        </p:nvSpPr>
        <p:spPr>
          <a:xfrm>
            <a:off x="6815800" y="2553506"/>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8" name="TextBox 137"/>
          <p:cNvSpPr txBox="1"/>
          <p:nvPr/>
        </p:nvSpPr>
        <p:spPr>
          <a:xfrm>
            <a:off x="9484550" y="1791734"/>
            <a:ext cx="745588" cy="369332"/>
          </a:xfrm>
          <a:prstGeom prst="rect">
            <a:avLst/>
          </a:prstGeom>
          <a:solidFill>
            <a:srgbClr val="FFFF00"/>
          </a:solidFill>
        </p:spPr>
        <p:txBody>
          <a:bodyPr wrap="square" rtlCol="0">
            <a:spAutoFit/>
          </a:bodyPr>
          <a:lstStyle/>
          <a:p>
            <a:r>
              <a:rPr lang="en-US" dirty="0" smtClean="0">
                <a:solidFill>
                  <a:srgbClr val="FF0000"/>
                </a:solidFill>
              </a:rPr>
              <a:t> 5,6</a:t>
            </a:r>
            <a:endParaRPr lang="en-GB" dirty="0">
              <a:solidFill>
                <a:srgbClr val="FF0000"/>
              </a:solidFill>
            </a:endParaRPr>
          </a:p>
        </p:txBody>
      </p:sp>
    </p:spTree>
    <p:extLst>
      <p:ext uri="{BB962C8B-B14F-4D97-AF65-F5344CB8AC3E}">
        <p14:creationId xmlns:p14="http://schemas.microsoft.com/office/powerpoint/2010/main" val="14669356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59271" y="362387"/>
            <a:ext cx="745588" cy="369332"/>
          </a:xfrm>
          <a:prstGeom prst="rect">
            <a:avLst/>
          </a:prstGeom>
          <a:solidFill>
            <a:srgbClr val="FFFF00"/>
          </a:solidFill>
        </p:spPr>
        <p:txBody>
          <a:bodyPr wrap="square" rtlCol="0">
            <a:spAutoFit/>
          </a:bodyPr>
          <a:lstStyle/>
          <a:p>
            <a:r>
              <a:rPr lang="en-US" dirty="0" smtClean="0">
                <a:solidFill>
                  <a:srgbClr val="FF0000"/>
                </a:solidFill>
              </a:rPr>
              <a:t>     4</a:t>
            </a:r>
            <a:endParaRPr lang="en-GB" dirty="0">
              <a:solidFill>
                <a:srgbClr val="FF0000"/>
              </a:solidFill>
            </a:endParaRPr>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a:t>
            </a:r>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8153981" y="1783581"/>
            <a:ext cx="745588" cy="369332"/>
          </a:xfrm>
          <a:prstGeom prst="rect">
            <a:avLst/>
          </a:prstGeom>
          <a:solidFill>
            <a:srgbClr val="FFFF00"/>
          </a:solidFill>
        </p:spPr>
        <p:txBody>
          <a:bodyPr wrap="square" rtlCol="0">
            <a:spAutoFit/>
          </a:bodyPr>
          <a:lstStyle/>
          <a:p>
            <a:r>
              <a:rPr lang="en-US" dirty="0" smtClean="0">
                <a:solidFill>
                  <a:srgbClr val="FF0000"/>
                </a:solidFill>
              </a:rPr>
              <a:t> 5,6</a:t>
            </a:r>
            <a:endParaRPr lang="en-GB" dirty="0">
              <a:solidFill>
                <a:srgbClr val="FF0000"/>
              </a:solidFill>
            </a:endParaRPr>
          </a:p>
        </p:txBody>
      </p:sp>
      <p:sp>
        <p:nvSpPr>
          <p:cNvPr id="125" name="TextBox 124"/>
          <p:cNvSpPr txBox="1"/>
          <p:nvPr/>
        </p:nvSpPr>
        <p:spPr>
          <a:xfrm>
            <a:off x="10712547" y="1077966"/>
            <a:ext cx="745588" cy="369332"/>
          </a:xfrm>
          <a:prstGeom prst="rect">
            <a:avLst/>
          </a:prstGeom>
          <a:solidFill>
            <a:srgbClr val="FFFF00"/>
          </a:solidFill>
        </p:spPr>
        <p:txBody>
          <a:bodyPr wrap="square" rtlCol="0">
            <a:spAutoFit/>
          </a:bodyPr>
          <a:lstStyle/>
          <a:p>
            <a:r>
              <a:rPr lang="en-US" dirty="0" smtClean="0">
                <a:solidFill>
                  <a:srgbClr val="FF0000"/>
                </a:solidFill>
              </a:rPr>
              <a:t> 1,6</a:t>
            </a:r>
            <a:endParaRPr lang="en-GB" dirty="0">
              <a:solidFill>
                <a:srgbClr val="FF0000"/>
              </a:solidFill>
            </a:endParaRPr>
          </a:p>
        </p:txBody>
      </p:sp>
      <p:sp>
        <p:nvSpPr>
          <p:cNvPr id="126" name="TextBox 125"/>
          <p:cNvSpPr txBox="1"/>
          <p:nvPr/>
        </p:nvSpPr>
        <p:spPr>
          <a:xfrm>
            <a:off x="9489812" y="413995"/>
            <a:ext cx="745588" cy="369332"/>
          </a:xfrm>
          <a:prstGeom prst="rect">
            <a:avLst/>
          </a:prstGeom>
          <a:solidFill>
            <a:srgbClr val="FFFF00"/>
          </a:solidFill>
        </p:spPr>
        <p:txBody>
          <a:bodyPr wrap="square" rtlCol="0">
            <a:spAutoFit/>
          </a:bodyPr>
          <a:lstStyle/>
          <a:p>
            <a:r>
              <a:rPr lang="en-US" dirty="0" smtClean="0">
                <a:solidFill>
                  <a:srgbClr val="FF0000"/>
                </a:solidFill>
              </a:rPr>
              <a:t>    3</a:t>
            </a:r>
            <a:endParaRPr lang="en-GB" dirty="0">
              <a:solidFill>
                <a:srgbClr val="FF0000"/>
              </a:solidFill>
            </a:endParaRPr>
          </a:p>
        </p:txBody>
      </p:sp>
      <p:sp>
        <p:nvSpPr>
          <p:cNvPr id="127" name="TextBox 126"/>
          <p:cNvSpPr txBox="1"/>
          <p:nvPr/>
        </p:nvSpPr>
        <p:spPr>
          <a:xfrm>
            <a:off x="6828673" y="412324"/>
            <a:ext cx="745588" cy="369332"/>
          </a:xfrm>
          <a:prstGeom prst="rect">
            <a:avLst/>
          </a:prstGeom>
          <a:solidFill>
            <a:srgbClr val="FFFF00"/>
          </a:solidFill>
        </p:spPr>
        <p:txBody>
          <a:bodyPr wrap="square" rtlCol="0">
            <a:spAutoFit/>
          </a:bodyPr>
          <a:lstStyle/>
          <a:p>
            <a:r>
              <a:rPr lang="en-US" dirty="0" smtClean="0">
                <a:solidFill>
                  <a:srgbClr val="FF0000"/>
                </a:solidFill>
              </a:rPr>
              <a:t>1,6</a:t>
            </a:r>
            <a:endParaRPr lang="en-GB" dirty="0"/>
          </a:p>
        </p:txBody>
      </p:sp>
      <p:sp>
        <p:nvSpPr>
          <p:cNvPr id="128" name="TextBox 127"/>
          <p:cNvSpPr txBox="1"/>
          <p:nvPr/>
        </p:nvSpPr>
        <p:spPr>
          <a:xfrm>
            <a:off x="5555992" y="439127"/>
            <a:ext cx="745588" cy="369332"/>
          </a:xfrm>
          <a:prstGeom prst="rect">
            <a:avLst/>
          </a:prstGeom>
          <a:solidFill>
            <a:srgbClr val="FFFF00"/>
          </a:solidFill>
        </p:spPr>
        <p:txBody>
          <a:bodyPr wrap="square" rtlCol="0">
            <a:spAutoFit/>
          </a:bodyPr>
          <a:lstStyle/>
          <a:p>
            <a:r>
              <a:rPr lang="en-US" dirty="0" smtClean="0">
                <a:solidFill>
                  <a:srgbClr val="FF0000"/>
                </a:solidFill>
              </a:rPr>
              <a:t> 6,5</a:t>
            </a:r>
            <a:endParaRPr lang="en-GB" dirty="0">
              <a:solidFill>
                <a:srgbClr val="FF0000"/>
              </a:solidFill>
            </a:endParaRPr>
          </a:p>
        </p:txBody>
      </p:sp>
      <p:sp>
        <p:nvSpPr>
          <p:cNvPr id="129" name="TextBox 128"/>
          <p:cNvSpPr txBox="1"/>
          <p:nvPr/>
        </p:nvSpPr>
        <p:spPr>
          <a:xfrm>
            <a:off x="4245503" y="421362"/>
            <a:ext cx="745588" cy="369332"/>
          </a:xfrm>
          <a:prstGeom prst="rect">
            <a:avLst/>
          </a:prstGeom>
          <a:solidFill>
            <a:srgbClr val="FFFF00"/>
          </a:solidFill>
        </p:spPr>
        <p:txBody>
          <a:bodyPr wrap="square" rtlCol="0">
            <a:spAutoFit/>
          </a:bodyPr>
          <a:lstStyle/>
          <a:p>
            <a:r>
              <a:rPr lang="en-US" dirty="0" smtClean="0"/>
              <a:t>     </a:t>
            </a:r>
            <a:r>
              <a:rPr lang="en-US" dirty="0" smtClean="0">
                <a:solidFill>
                  <a:srgbClr val="FF0000"/>
                </a:solidFill>
              </a:rPr>
              <a:t>5,6</a:t>
            </a:r>
            <a:endParaRPr lang="en-GB" dirty="0"/>
          </a:p>
        </p:txBody>
      </p:sp>
      <p:sp>
        <p:nvSpPr>
          <p:cNvPr id="130" name="TextBox 129"/>
          <p:cNvSpPr txBox="1"/>
          <p:nvPr/>
        </p:nvSpPr>
        <p:spPr>
          <a:xfrm>
            <a:off x="1698677" y="3920698"/>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1" name="TextBox 130"/>
          <p:cNvSpPr txBox="1"/>
          <p:nvPr/>
        </p:nvSpPr>
        <p:spPr>
          <a:xfrm>
            <a:off x="3017446" y="1107413"/>
            <a:ext cx="745588" cy="369332"/>
          </a:xfrm>
          <a:prstGeom prst="rect">
            <a:avLst/>
          </a:prstGeom>
          <a:solidFill>
            <a:srgbClr val="FFFF00"/>
          </a:solidFill>
        </p:spPr>
        <p:txBody>
          <a:bodyPr wrap="square" rtlCol="0">
            <a:spAutoFit/>
          </a:bodyPr>
          <a:lstStyle/>
          <a:p>
            <a:r>
              <a:rPr lang="en-US" dirty="0" smtClean="0">
                <a:solidFill>
                  <a:srgbClr val="FF0000"/>
                </a:solidFill>
              </a:rPr>
              <a:t>    6,4</a:t>
            </a:r>
            <a:endParaRPr lang="en-GB" dirty="0">
              <a:solidFill>
                <a:srgbClr val="FF0000"/>
              </a:solidFill>
            </a:endParaRPr>
          </a:p>
        </p:txBody>
      </p:sp>
      <p:sp>
        <p:nvSpPr>
          <p:cNvPr id="132" name="TextBox 131"/>
          <p:cNvSpPr txBox="1"/>
          <p:nvPr/>
        </p:nvSpPr>
        <p:spPr>
          <a:xfrm>
            <a:off x="1720650" y="2497686"/>
            <a:ext cx="745588" cy="369332"/>
          </a:xfrm>
          <a:prstGeom prst="rect">
            <a:avLst/>
          </a:prstGeom>
          <a:solidFill>
            <a:srgbClr val="FFFF00"/>
          </a:solidFill>
        </p:spPr>
        <p:txBody>
          <a:bodyPr wrap="square" rtlCol="0">
            <a:spAutoFit/>
          </a:bodyPr>
          <a:lstStyle/>
          <a:p>
            <a:r>
              <a:rPr lang="en-US" dirty="0" smtClean="0"/>
              <a:t>  </a:t>
            </a:r>
            <a:endParaRPr lang="en-GB" dirty="0"/>
          </a:p>
        </p:txBody>
      </p:sp>
      <p:sp>
        <p:nvSpPr>
          <p:cNvPr id="133" name="TextBox 132"/>
          <p:cNvSpPr txBox="1"/>
          <p:nvPr/>
        </p:nvSpPr>
        <p:spPr>
          <a:xfrm>
            <a:off x="8162778" y="4590760"/>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4" name="TextBox 133"/>
          <p:cNvSpPr txBox="1"/>
          <p:nvPr/>
        </p:nvSpPr>
        <p:spPr>
          <a:xfrm>
            <a:off x="9471065" y="4616989"/>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5" name="TextBox 134"/>
          <p:cNvSpPr txBox="1"/>
          <p:nvPr/>
        </p:nvSpPr>
        <p:spPr>
          <a:xfrm>
            <a:off x="4245503" y="2514765"/>
            <a:ext cx="745588" cy="369332"/>
          </a:xfrm>
          <a:prstGeom prst="rect">
            <a:avLst/>
          </a:prstGeom>
          <a:solidFill>
            <a:srgbClr val="FFFF00"/>
          </a:solidFill>
        </p:spPr>
        <p:txBody>
          <a:bodyPr wrap="square" rtlCol="0">
            <a:spAutoFit/>
          </a:bodyPr>
          <a:lstStyle/>
          <a:p>
            <a:r>
              <a:rPr lang="en-US" dirty="0" smtClean="0"/>
              <a:t>     </a:t>
            </a:r>
            <a:endParaRPr lang="en-GB" dirty="0"/>
          </a:p>
        </p:txBody>
      </p:sp>
      <p:sp>
        <p:nvSpPr>
          <p:cNvPr id="136" name="TextBox 135"/>
          <p:cNvSpPr txBox="1"/>
          <p:nvPr/>
        </p:nvSpPr>
        <p:spPr>
          <a:xfrm>
            <a:off x="5622388" y="2540331"/>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7" name="TextBox 136"/>
          <p:cNvSpPr txBox="1"/>
          <p:nvPr/>
        </p:nvSpPr>
        <p:spPr>
          <a:xfrm>
            <a:off x="6815800" y="2553506"/>
            <a:ext cx="745588"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8" name="TextBox 137"/>
          <p:cNvSpPr txBox="1"/>
          <p:nvPr/>
        </p:nvSpPr>
        <p:spPr>
          <a:xfrm>
            <a:off x="9484550" y="1791734"/>
            <a:ext cx="745588" cy="369332"/>
          </a:xfrm>
          <a:prstGeom prst="rect">
            <a:avLst/>
          </a:prstGeom>
          <a:solidFill>
            <a:srgbClr val="FFFF00"/>
          </a:solidFill>
        </p:spPr>
        <p:txBody>
          <a:bodyPr wrap="square" rtlCol="0">
            <a:spAutoFit/>
          </a:bodyPr>
          <a:lstStyle/>
          <a:p>
            <a:r>
              <a:rPr lang="en-US" dirty="0" smtClean="0">
                <a:solidFill>
                  <a:srgbClr val="FF0000"/>
                </a:solidFill>
              </a:rPr>
              <a:t> 5,6</a:t>
            </a:r>
            <a:endParaRPr lang="en-GB" dirty="0">
              <a:solidFill>
                <a:srgbClr val="FF0000"/>
              </a:solidFill>
            </a:endParaRPr>
          </a:p>
        </p:txBody>
      </p:sp>
    </p:spTree>
    <p:extLst>
      <p:ext uri="{BB962C8B-B14F-4D97-AF65-F5344CB8AC3E}">
        <p14:creationId xmlns:p14="http://schemas.microsoft.com/office/powerpoint/2010/main" val="1884764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4</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Tree>
    <p:extLst>
      <p:ext uri="{BB962C8B-B14F-4D97-AF65-F5344CB8AC3E}">
        <p14:creationId xmlns:p14="http://schemas.microsoft.com/office/powerpoint/2010/main" val="2207400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1"/>
            <a:ext cx="8229600" cy="5592763"/>
          </a:xfrm>
        </p:spPr>
        <p:txBody>
          <a:bodyPr/>
          <a:lstStyle/>
          <a:p>
            <a:pPr marL="0" indent="0">
              <a:buNone/>
            </a:pPr>
            <a:r>
              <a:rPr lang="en-US" dirty="0" smtClean="0"/>
              <a:t>iii) Hard solver:</a:t>
            </a:r>
          </a:p>
          <a:p>
            <a:pPr marL="0" indent="0">
              <a:buNone/>
            </a:pPr>
            <a:r>
              <a:rPr lang="en-US" dirty="0"/>
              <a:t>	 The </a:t>
            </a:r>
            <a:r>
              <a:rPr lang="en-US" dirty="0" smtClean="0"/>
              <a:t>hard </a:t>
            </a:r>
            <a:r>
              <a:rPr lang="en-US" dirty="0"/>
              <a:t>solver includes all the solving algorithms of the </a:t>
            </a:r>
            <a:r>
              <a:rPr lang="en-US" dirty="0" smtClean="0"/>
              <a:t>easy and medium solvers. </a:t>
            </a:r>
          </a:p>
          <a:p>
            <a:pPr marL="0" indent="0">
              <a:buNone/>
            </a:pPr>
            <a:r>
              <a:rPr lang="en-US" dirty="0"/>
              <a:t>	</a:t>
            </a:r>
            <a:r>
              <a:rPr lang="en-US" dirty="0" smtClean="0"/>
              <a:t>Along with those, the hard solver also includes an algorithm known as “naked subset”.</a:t>
            </a:r>
          </a:p>
          <a:p>
            <a:pPr marL="0" indent="0">
              <a:buNone/>
            </a:pPr>
            <a:r>
              <a:rPr lang="en-US" dirty="0" smtClean="0"/>
              <a:t>If in a column, row or block there are exactly 2 same candidates in exactly 2 cells, then the 2 candidates can only be present in those two cells. So, the candidates will be removed from the other cells in the column, row or block. </a:t>
            </a:r>
          </a:p>
        </p:txBody>
      </p:sp>
    </p:spTree>
    <p:extLst>
      <p:ext uri="{BB962C8B-B14F-4D97-AF65-F5344CB8AC3E}">
        <p14:creationId xmlns:p14="http://schemas.microsoft.com/office/powerpoint/2010/main" val="22376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50064" y="400372"/>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404134" y="456923"/>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25" name="TextBox 124"/>
          <p:cNvSpPr txBox="1"/>
          <p:nvPr/>
        </p:nvSpPr>
        <p:spPr>
          <a:xfrm>
            <a:off x="6845027" y="385875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26" name="TextBox 125"/>
          <p:cNvSpPr txBox="1"/>
          <p:nvPr/>
        </p:nvSpPr>
        <p:spPr>
          <a:xfrm>
            <a:off x="468194" y="3210900"/>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27" name="TextBox 126"/>
          <p:cNvSpPr txBox="1"/>
          <p:nvPr/>
        </p:nvSpPr>
        <p:spPr>
          <a:xfrm>
            <a:off x="6883476" y="1800223"/>
            <a:ext cx="733864" cy="369332"/>
          </a:xfrm>
          <a:prstGeom prst="rect">
            <a:avLst/>
          </a:prstGeom>
          <a:solidFill>
            <a:srgbClr val="FFFF00"/>
          </a:solidFill>
        </p:spPr>
        <p:txBody>
          <a:bodyPr wrap="square" rtlCol="0">
            <a:spAutoFit/>
          </a:bodyPr>
          <a:lstStyle/>
          <a:p>
            <a:r>
              <a:rPr lang="en-US" dirty="0">
                <a:solidFill>
                  <a:srgbClr val="FF0000"/>
                </a:solidFill>
              </a:rPr>
              <a:t> </a:t>
            </a:r>
            <a:r>
              <a:rPr lang="en-US" dirty="0" smtClean="0">
                <a:solidFill>
                  <a:srgbClr val="FF0000"/>
                </a:solidFill>
              </a:rPr>
              <a:t>  4,7</a:t>
            </a:r>
            <a:endParaRPr lang="en-GB" dirty="0">
              <a:solidFill>
                <a:srgbClr val="FF0000"/>
              </a:solidFill>
            </a:endParaRPr>
          </a:p>
        </p:txBody>
      </p:sp>
      <p:sp>
        <p:nvSpPr>
          <p:cNvPr id="128" name="TextBox 127"/>
          <p:cNvSpPr txBox="1"/>
          <p:nvPr/>
        </p:nvSpPr>
        <p:spPr>
          <a:xfrm>
            <a:off x="9437082" y="1107497"/>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29" name="TextBox 128"/>
          <p:cNvSpPr txBox="1"/>
          <p:nvPr/>
        </p:nvSpPr>
        <p:spPr>
          <a:xfrm>
            <a:off x="8142264" y="432808"/>
            <a:ext cx="733864" cy="369332"/>
          </a:xfrm>
          <a:prstGeom prst="rect">
            <a:avLst/>
          </a:prstGeom>
          <a:solidFill>
            <a:srgbClr val="FFFF00"/>
          </a:solidFill>
        </p:spPr>
        <p:txBody>
          <a:bodyPr wrap="square" rtlCol="0">
            <a:spAutoFit/>
          </a:bodyPr>
          <a:lstStyle/>
          <a:p>
            <a:r>
              <a:rPr lang="en-US" dirty="0" smtClean="0">
                <a:solidFill>
                  <a:srgbClr val="FF0000"/>
                </a:solidFill>
              </a:rPr>
              <a:t> 4,7,8</a:t>
            </a:r>
            <a:endParaRPr lang="en-GB" dirty="0">
              <a:solidFill>
                <a:srgbClr val="FF0000"/>
              </a:solidFill>
            </a:endParaRPr>
          </a:p>
        </p:txBody>
      </p:sp>
      <p:sp>
        <p:nvSpPr>
          <p:cNvPr id="130" name="TextBox 129"/>
          <p:cNvSpPr txBox="1"/>
          <p:nvPr/>
        </p:nvSpPr>
        <p:spPr>
          <a:xfrm>
            <a:off x="5608893" y="1131559"/>
            <a:ext cx="733864" cy="369332"/>
          </a:xfrm>
          <a:prstGeom prst="rect">
            <a:avLst/>
          </a:prstGeom>
          <a:solidFill>
            <a:srgbClr val="FFFF00"/>
          </a:solidFill>
        </p:spPr>
        <p:txBody>
          <a:bodyPr wrap="square" rtlCol="0">
            <a:spAutoFit/>
          </a:bodyPr>
          <a:lstStyle/>
          <a:p>
            <a:r>
              <a:rPr lang="en-US" dirty="0">
                <a:solidFill>
                  <a:srgbClr val="FF0000"/>
                </a:solidFill>
              </a:rPr>
              <a:t> </a:t>
            </a:r>
            <a:r>
              <a:rPr lang="en-US" dirty="0" smtClean="0">
                <a:solidFill>
                  <a:srgbClr val="FF0000"/>
                </a:solidFill>
              </a:rPr>
              <a:t>  4,7</a:t>
            </a:r>
            <a:endParaRPr lang="en-GB" dirty="0">
              <a:solidFill>
                <a:srgbClr val="FF0000"/>
              </a:solidFill>
            </a:endParaRPr>
          </a:p>
        </p:txBody>
      </p:sp>
      <p:sp>
        <p:nvSpPr>
          <p:cNvPr id="131" name="TextBox 130"/>
          <p:cNvSpPr txBox="1"/>
          <p:nvPr/>
        </p:nvSpPr>
        <p:spPr>
          <a:xfrm>
            <a:off x="6899479" y="383623"/>
            <a:ext cx="773716" cy="369332"/>
          </a:xfrm>
          <a:prstGeom prst="rect">
            <a:avLst/>
          </a:prstGeom>
          <a:solidFill>
            <a:srgbClr val="FFFF00"/>
          </a:solidFill>
        </p:spPr>
        <p:txBody>
          <a:bodyPr wrap="square" rtlCol="0">
            <a:spAutoFit/>
          </a:bodyPr>
          <a:lstStyle/>
          <a:p>
            <a:r>
              <a:rPr lang="en-US" dirty="0" smtClean="0">
                <a:solidFill>
                  <a:srgbClr val="FF0000"/>
                </a:solidFill>
              </a:rPr>
              <a:t>1,4,7</a:t>
            </a:r>
            <a:endParaRPr lang="en-GB" dirty="0">
              <a:solidFill>
                <a:srgbClr val="FF0000"/>
              </a:solidFill>
            </a:endParaRPr>
          </a:p>
        </p:txBody>
      </p:sp>
      <p:sp>
        <p:nvSpPr>
          <p:cNvPr id="132" name="TextBox 131"/>
          <p:cNvSpPr txBox="1"/>
          <p:nvPr/>
        </p:nvSpPr>
        <p:spPr>
          <a:xfrm>
            <a:off x="1747409" y="451899"/>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33" name="TextBox 132"/>
          <p:cNvSpPr txBox="1"/>
          <p:nvPr/>
        </p:nvSpPr>
        <p:spPr>
          <a:xfrm>
            <a:off x="10782886" y="1805240"/>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34" name="TextBox 133"/>
          <p:cNvSpPr txBox="1"/>
          <p:nvPr/>
        </p:nvSpPr>
        <p:spPr>
          <a:xfrm>
            <a:off x="1736772" y="4644425"/>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5" name="TextBox 134"/>
          <p:cNvSpPr txBox="1"/>
          <p:nvPr/>
        </p:nvSpPr>
        <p:spPr>
          <a:xfrm>
            <a:off x="8120654" y="5358998"/>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6" name="TextBox 135"/>
          <p:cNvSpPr txBox="1"/>
          <p:nvPr/>
        </p:nvSpPr>
        <p:spPr>
          <a:xfrm>
            <a:off x="8132301" y="606095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7" name="TextBox 136"/>
          <p:cNvSpPr txBox="1"/>
          <p:nvPr/>
        </p:nvSpPr>
        <p:spPr>
          <a:xfrm>
            <a:off x="10901287" y="3222498"/>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8" name="TextBox 137"/>
          <p:cNvSpPr txBox="1"/>
          <p:nvPr/>
        </p:nvSpPr>
        <p:spPr>
          <a:xfrm>
            <a:off x="9448801" y="253218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9" name="TextBox 138"/>
          <p:cNvSpPr txBox="1"/>
          <p:nvPr/>
        </p:nvSpPr>
        <p:spPr>
          <a:xfrm>
            <a:off x="10768820" y="2534775"/>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Tree>
    <p:extLst>
      <p:ext uri="{BB962C8B-B14F-4D97-AF65-F5344CB8AC3E}">
        <p14:creationId xmlns:p14="http://schemas.microsoft.com/office/powerpoint/2010/main" val="3284570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8</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50064" y="400372"/>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1</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1</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8</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6</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24" name="TextBox 123"/>
          <p:cNvSpPr txBox="1"/>
          <p:nvPr/>
        </p:nvSpPr>
        <p:spPr>
          <a:xfrm>
            <a:off x="404134" y="456923"/>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25" name="TextBox 124"/>
          <p:cNvSpPr txBox="1"/>
          <p:nvPr/>
        </p:nvSpPr>
        <p:spPr>
          <a:xfrm>
            <a:off x="6845027" y="385875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26" name="TextBox 125"/>
          <p:cNvSpPr txBox="1"/>
          <p:nvPr/>
        </p:nvSpPr>
        <p:spPr>
          <a:xfrm>
            <a:off x="468194" y="3210900"/>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27" name="TextBox 126"/>
          <p:cNvSpPr txBox="1"/>
          <p:nvPr/>
        </p:nvSpPr>
        <p:spPr>
          <a:xfrm>
            <a:off x="6883476" y="1800223"/>
            <a:ext cx="733864" cy="369332"/>
          </a:xfrm>
          <a:prstGeom prst="rect">
            <a:avLst/>
          </a:prstGeom>
          <a:solidFill>
            <a:srgbClr val="FFFF00"/>
          </a:solidFill>
        </p:spPr>
        <p:txBody>
          <a:bodyPr wrap="square" rtlCol="0">
            <a:spAutoFit/>
          </a:bodyPr>
          <a:lstStyle/>
          <a:p>
            <a:r>
              <a:rPr lang="en-US" dirty="0">
                <a:solidFill>
                  <a:srgbClr val="FF0000"/>
                </a:solidFill>
              </a:rPr>
              <a:t> </a:t>
            </a:r>
            <a:r>
              <a:rPr lang="en-US" dirty="0" smtClean="0">
                <a:solidFill>
                  <a:srgbClr val="FF0000"/>
                </a:solidFill>
              </a:rPr>
              <a:t>  4,7</a:t>
            </a:r>
            <a:endParaRPr lang="en-GB" dirty="0">
              <a:solidFill>
                <a:srgbClr val="FF0000"/>
              </a:solidFill>
            </a:endParaRPr>
          </a:p>
        </p:txBody>
      </p:sp>
      <p:sp>
        <p:nvSpPr>
          <p:cNvPr id="128" name="TextBox 127"/>
          <p:cNvSpPr txBox="1"/>
          <p:nvPr/>
        </p:nvSpPr>
        <p:spPr>
          <a:xfrm>
            <a:off x="9437082" y="1107497"/>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29" name="TextBox 128"/>
          <p:cNvSpPr txBox="1"/>
          <p:nvPr/>
        </p:nvSpPr>
        <p:spPr>
          <a:xfrm>
            <a:off x="8185640" y="406981"/>
            <a:ext cx="733864" cy="369332"/>
          </a:xfrm>
          <a:prstGeom prst="rect">
            <a:avLst/>
          </a:prstGeom>
          <a:solidFill>
            <a:srgbClr val="FFFF00"/>
          </a:solidFill>
        </p:spPr>
        <p:txBody>
          <a:bodyPr wrap="square" rtlCol="0">
            <a:spAutoFit/>
          </a:bodyPr>
          <a:lstStyle/>
          <a:p>
            <a:r>
              <a:rPr lang="en-US" dirty="0" smtClean="0">
                <a:solidFill>
                  <a:srgbClr val="FF0000"/>
                </a:solidFill>
              </a:rPr>
              <a:t>   8</a:t>
            </a:r>
            <a:endParaRPr lang="en-GB" dirty="0">
              <a:solidFill>
                <a:srgbClr val="FF0000"/>
              </a:solidFill>
            </a:endParaRPr>
          </a:p>
        </p:txBody>
      </p:sp>
      <p:sp>
        <p:nvSpPr>
          <p:cNvPr id="130" name="TextBox 129"/>
          <p:cNvSpPr txBox="1"/>
          <p:nvPr/>
        </p:nvSpPr>
        <p:spPr>
          <a:xfrm>
            <a:off x="5608893" y="1131559"/>
            <a:ext cx="733864" cy="369332"/>
          </a:xfrm>
          <a:prstGeom prst="rect">
            <a:avLst/>
          </a:prstGeom>
          <a:solidFill>
            <a:srgbClr val="FFFF00"/>
          </a:solidFill>
        </p:spPr>
        <p:txBody>
          <a:bodyPr wrap="square" rtlCol="0">
            <a:spAutoFit/>
          </a:bodyPr>
          <a:lstStyle/>
          <a:p>
            <a:r>
              <a:rPr lang="en-US" dirty="0">
                <a:solidFill>
                  <a:srgbClr val="FF0000"/>
                </a:solidFill>
              </a:rPr>
              <a:t> </a:t>
            </a:r>
            <a:r>
              <a:rPr lang="en-US" dirty="0" smtClean="0">
                <a:solidFill>
                  <a:srgbClr val="FF0000"/>
                </a:solidFill>
              </a:rPr>
              <a:t>  4,7</a:t>
            </a:r>
            <a:endParaRPr lang="en-GB" dirty="0">
              <a:solidFill>
                <a:srgbClr val="FF0000"/>
              </a:solidFill>
            </a:endParaRPr>
          </a:p>
        </p:txBody>
      </p:sp>
      <p:sp>
        <p:nvSpPr>
          <p:cNvPr id="131" name="TextBox 130"/>
          <p:cNvSpPr txBox="1"/>
          <p:nvPr/>
        </p:nvSpPr>
        <p:spPr>
          <a:xfrm>
            <a:off x="6899479" y="383623"/>
            <a:ext cx="773716" cy="369332"/>
          </a:xfrm>
          <a:prstGeom prst="rect">
            <a:avLst/>
          </a:prstGeom>
          <a:solidFill>
            <a:srgbClr val="FFFF00"/>
          </a:solidFill>
        </p:spPr>
        <p:txBody>
          <a:bodyPr wrap="square" rtlCol="0">
            <a:spAutoFit/>
          </a:bodyPr>
          <a:lstStyle/>
          <a:p>
            <a:r>
              <a:rPr lang="en-US" dirty="0" smtClean="0">
                <a:solidFill>
                  <a:srgbClr val="FF0000"/>
                </a:solidFill>
              </a:rPr>
              <a:t>   1</a:t>
            </a:r>
            <a:endParaRPr lang="en-GB" dirty="0">
              <a:solidFill>
                <a:srgbClr val="FF0000"/>
              </a:solidFill>
            </a:endParaRPr>
          </a:p>
        </p:txBody>
      </p:sp>
      <p:sp>
        <p:nvSpPr>
          <p:cNvPr id="132" name="TextBox 131"/>
          <p:cNvSpPr txBox="1"/>
          <p:nvPr/>
        </p:nvSpPr>
        <p:spPr>
          <a:xfrm>
            <a:off x="1747409" y="451899"/>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33" name="TextBox 132"/>
          <p:cNvSpPr txBox="1"/>
          <p:nvPr/>
        </p:nvSpPr>
        <p:spPr>
          <a:xfrm>
            <a:off x="10782886" y="1805240"/>
            <a:ext cx="733864" cy="369332"/>
          </a:xfrm>
          <a:prstGeom prst="rect">
            <a:avLst/>
          </a:prstGeom>
          <a:solidFill>
            <a:srgbClr val="FFFF00"/>
          </a:solidFill>
        </p:spPr>
        <p:txBody>
          <a:bodyPr wrap="square" rtlCol="0">
            <a:spAutoFit/>
          </a:bodyPr>
          <a:lstStyle/>
          <a:p>
            <a:r>
              <a:rPr lang="en-US" dirty="0" smtClean="0">
                <a:solidFill>
                  <a:srgbClr val="FF0000"/>
                </a:solidFill>
              </a:rPr>
              <a:t> 4,7</a:t>
            </a:r>
            <a:endParaRPr lang="en-GB" dirty="0">
              <a:solidFill>
                <a:srgbClr val="FF0000"/>
              </a:solidFill>
            </a:endParaRPr>
          </a:p>
        </p:txBody>
      </p:sp>
      <p:sp>
        <p:nvSpPr>
          <p:cNvPr id="134" name="TextBox 133"/>
          <p:cNvSpPr txBox="1"/>
          <p:nvPr/>
        </p:nvSpPr>
        <p:spPr>
          <a:xfrm>
            <a:off x="1736772" y="4644425"/>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5" name="TextBox 134"/>
          <p:cNvSpPr txBox="1"/>
          <p:nvPr/>
        </p:nvSpPr>
        <p:spPr>
          <a:xfrm>
            <a:off x="8120654" y="5358998"/>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6" name="TextBox 135"/>
          <p:cNvSpPr txBox="1"/>
          <p:nvPr/>
        </p:nvSpPr>
        <p:spPr>
          <a:xfrm>
            <a:off x="8132301" y="606095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7" name="TextBox 136"/>
          <p:cNvSpPr txBox="1"/>
          <p:nvPr/>
        </p:nvSpPr>
        <p:spPr>
          <a:xfrm>
            <a:off x="10901287" y="3222498"/>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8" name="TextBox 137"/>
          <p:cNvSpPr txBox="1"/>
          <p:nvPr/>
        </p:nvSpPr>
        <p:spPr>
          <a:xfrm>
            <a:off x="9448801" y="2532186"/>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39" name="TextBox 138"/>
          <p:cNvSpPr txBox="1"/>
          <p:nvPr/>
        </p:nvSpPr>
        <p:spPr>
          <a:xfrm>
            <a:off x="10853227" y="2546099"/>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
        <p:nvSpPr>
          <p:cNvPr id="140" name="TextBox 139"/>
          <p:cNvSpPr txBox="1"/>
          <p:nvPr/>
        </p:nvSpPr>
        <p:spPr>
          <a:xfrm>
            <a:off x="5661622" y="5320208"/>
            <a:ext cx="733864" cy="369332"/>
          </a:xfrm>
          <a:prstGeom prst="rect">
            <a:avLst/>
          </a:prstGeom>
          <a:solidFill>
            <a:srgbClr val="FFFF00"/>
          </a:solidFill>
        </p:spPr>
        <p:txBody>
          <a:bodyPr wrap="square" rtlCol="0">
            <a:spAutoFit/>
          </a:bodyPr>
          <a:lstStyle/>
          <a:p>
            <a:r>
              <a:rPr lang="en-US" dirty="0" smtClean="0">
                <a:solidFill>
                  <a:srgbClr val="FF0000"/>
                </a:solidFill>
              </a:rPr>
              <a:t>     </a:t>
            </a:r>
            <a:endParaRPr lang="en-GB" dirty="0">
              <a:solidFill>
                <a:srgbClr val="FF0000"/>
              </a:solidFill>
            </a:endParaRPr>
          </a:p>
        </p:txBody>
      </p:sp>
    </p:spTree>
    <p:extLst>
      <p:ext uri="{BB962C8B-B14F-4D97-AF65-F5344CB8AC3E}">
        <p14:creationId xmlns:p14="http://schemas.microsoft.com/office/powerpoint/2010/main" val="3894231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457200"/>
            <a:ext cx="8077200" cy="5867400"/>
          </a:xfrm>
        </p:spPr>
        <p:txBody>
          <a:bodyPr/>
          <a:lstStyle/>
          <a:p>
            <a:pPr marL="0" indent="0">
              <a:buNone/>
            </a:pPr>
            <a:r>
              <a:rPr lang="en-US" dirty="0" smtClean="0"/>
              <a:t>4. Generating the puzzle:</a:t>
            </a:r>
          </a:p>
          <a:p>
            <a:pPr marL="0" indent="0">
              <a:buNone/>
            </a:pPr>
            <a:r>
              <a:rPr lang="en-US" dirty="0"/>
              <a:t>	</a:t>
            </a:r>
            <a:r>
              <a:rPr lang="en-US" dirty="0" smtClean="0"/>
              <a:t>When the user chooses the desired difficulty level, one number is randomly picked and the respective solver tries to solve it. If it is solvable, more numbers are picked one after another upto a certain limit. </a:t>
            </a:r>
          </a:p>
          <a:p>
            <a:pPr marL="0" indent="0">
              <a:buNone/>
            </a:pPr>
            <a:r>
              <a:rPr lang="en-US" dirty="0"/>
              <a:t>	</a:t>
            </a:r>
            <a:r>
              <a:rPr lang="en-US" dirty="0" smtClean="0"/>
              <a:t>If a number is picked for which the solver fails to solve using its solving algorithm, the number is placed back and another number is again randomly picked. </a:t>
            </a:r>
            <a:endParaRPr lang="en-US" dirty="0"/>
          </a:p>
        </p:txBody>
      </p:sp>
    </p:spTree>
    <p:extLst>
      <p:ext uri="{BB962C8B-B14F-4D97-AF65-F5344CB8AC3E}">
        <p14:creationId xmlns:p14="http://schemas.microsoft.com/office/powerpoint/2010/main" val="203031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48996" y="470658"/>
            <a:ext cx="733864" cy="369332"/>
          </a:xfrm>
          <a:prstGeom prst="rect">
            <a:avLst/>
          </a:prstGeom>
          <a:solidFill>
            <a:schemeClr val="bg1"/>
          </a:solidFill>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0</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a:t>
            </a:r>
            <a:r>
              <a:rPr lang="en-US" dirty="0"/>
              <a:t>0</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9067" y="3890513"/>
            <a:ext cx="745587" cy="369332"/>
          </a:xfrm>
          <a:prstGeom prst="rect">
            <a:avLst/>
          </a:prstGeom>
          <a:noFill/>
        </p:spPr>
        <p:txBody>
          <a:bodyPr wrap="square" rtlCol="0">
            <a:spAutoFit/>
          </a:bodyPr>
          <a:lstStyle/>
          <a:p>
            <a:r>
              <a:rPr lang="en-US" dirty="0" smtClean="0"/>
              <a:t>     0</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0</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0</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0</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0</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0</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0</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0</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0</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0</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0</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0</a:t>
            </a:r>
            <a:endParaRPr lang="en-GB" dirty="0"/>
          </a:p>
        </p:txBody>
      </p:sp>
      <p:graphicFrame>
        <p:nvGraphicFramePr>
          <p:cNvPr id="95" name="Table 94"/>
          <p:cNvGraphicFramePr>
            <a:graphicFrameLocks noGrp="1"/>
          </p:cNvGraphicFramePr>
          <p:nvPr>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0</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0</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0</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0</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0</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0</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0</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0</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Tree>
    <p:extLst>
      <p:ext uri="{BB962C8B-B14F-4D97-AF65-F5344CB8AC3E}">
        <p14:creationId xmlns:p14="http://schemas.microsoft.com/office/powerpoint/2010/main" val="715711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228600"/>
            <a:ext cx="8153400" cy="6096000"/>
          </a:xfrm>
        </p:spPr>
        <p:txBody>
          <a:bodyPr/>
          <a:lstStyle/>
          <a:p>
            <a:pPr marL="0" indent="0">
              <a:buNone/>
            </a:pPr>
            <a:r>
              <a:rPr lang="en-US" dirty="0" smtClean="0"/>
              <a:t>5. Navigation system:</a:t>
            </a:r>
          </a:p>
          <a:p>
            <a:pPr marL="0" indent="0">
              <a:buNone/>
            </a:pPr>
            <a:r>
              <a:rPr lang="en-US" dirty="0"/>
              <a:t>	</a:t>
            </a:r>
            <a:r>
              <a:rPr lang="en-US" dirty="0" smtClean="0"/>
              <a:t>Our navigator allows user to freely move about the Sudoku and assign values to any of the cells(except the ones initially given by the puzzle).</a:t>
            </a:r>
          </a:p>
          <a:p>
            <a:pPr marL="0" indent="0">
              <a:buNone/>
            </a:pPr>
            <a:r>
              <a:rPr lang="en-US" dirty="0"/>
              <a:t>	</a:t>
            </a:r>
            <a:r>
              <a:rPr lang="en-US" dirty="0" smtClean="0"/>
              <a:t>The navigator uses up, down, left and right arrows for the moving and takes number inputs directly from the keyboard to the cell where it is currently situated. The input can be overwritten as long as the Sudoku is not submitted by the user.</a:t>
            </a:r>
            <a:endParaRPr lang="en-US" dirty="0"/>
          </a:p>
        </p:txBody>
      </p:sp>
    </p:spTree>
    <p:extLst>
      <p:ext uri="{BB962C8B-B14F-4D97-AF65-F5344CB8AC3E}">
        <p14:creationId xmlns:p14="http://schemas.microsoft.com/office/powerpoint/2010/main" val="2606448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8424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83433" y="435665"/>
            <a:ext cx="635390" cy="369332"/>
          </a:xfrm>
          <a:prstGeom prst="rect">
            <a:avLst/>
          </a:prstGeom>
          <a:solidFill>
            <a:schemeClr val="bg1"/>
          </a:solidFill>
        </p:spPr>
        <p:txBody>
          <a:bodyPr wrap="square" rtlCol="0">
            <a:spAutoFit/>
          </a:bodyPr>
          <a:lstStyle/>
          <a:p>
            <a:r>
              <a:rPr lang="en-US" dirty="0" smtClean="0"/>
              <a:t>     4</a:t>
            </a:r>
            <a:endParaRPr lang="en-GB" dirty="0"/>
          </a:p>
        </p:txBody>
      </p:sp>
      <p:sp>
        <p:nvSpPr>
          <p:cNvPr id="13" name="TextBox 12"/>
          <p:cNvSpPr txBox="1"/>
          <p:nvPr/>
        </p:nvSpPr>
        <p:spPr>
          <a:xfrm>
            <a:off x="475955" y="400372"/>
            <a:ext cx="733864" cy="369332"/>
          </a:xfrm>
          <a:prstGeom prst="rect">
            <a:avLst/>
          </a:prstGeom>
          <a:solidFill>
            <a:schemeClr val="bg1"/>
          </a:solidFill>
          <a:ln w="76200">
            <a:solidFill>
              <a:schemeClr val="bg1"/>
            </a:solidFill>
          </a:ln>
        </p:spPr>
        <p:txBody>
          <a:bodyPr wrap="square" rtlCol="0">
            <a:spAutoFit/>
          </a:bodyPr>
          <a:lstStyle/>
          <a:p>
            <a:r>
              <a:rPr lang="en-US" dirty="0" smtClean="0"/>
              <a:t>    7</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0</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16" name="TextBox 15"/>
          <p:cNvSpPr txBox="1"/>
          <p:nvPr/>
        </p:nvSpPr>
        <p:spPr>
          <a:xfrm>
            <a:off x="1683433" y="1139423"/>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8" name="TextBox 17"/>
          <p:cNvSpPr txBox="1"/>
          <p:nvPr/>
        </p:nvSpPr>
        <p:spPr>
          <a:xfrm>
            <a:off x="436099" y="1795976"/>
            <a:ext cx="745587" cy="369332"/>
          </a:xfrm>
          <a:prstGeom prst="rect">
            <a:avLst/>
          </a:prstGeom>
          <a:solidFill>
            <a:schemeClr val="bg1"/>
          </a:solidFill>
        </p:spPr>
        <p:txBody>
          <a:bodyPr wrap="square" rtlCol="0">
            <a:spAutoFit/>
          </a:bodyPr>
          <a:lstStyle/>
          <a:p>
            <a:r>
              <a:rPr lang="en-US" dirty="0" smtClean="0"/>
              <a:t>     </a:t>
            </a:r>
            <a:r>
              <a:rPr lang="en-US" dirty="0"/>
              <a:t>1</a:t>
            </a:r>
            <a:endParaRPr lang="en-GB" dirty="0"/>
          </a:p>
        </p:txBody>
      </p:sp>
      <p:sp>
        <p:nvSpPr>
          <p:cNvPr id="19" name="TextBox 18"/>
          <p:cNvSpPr txBox="1"/>
          <p:nvPr/>
        </p:nvSpPr>
        <p:spPr>
          <a:xfrm>
            <a:off x="1651540" y="1781565"/>
            <a:ext cx="745587" cy="369332"/>
          </a:xfrm>
          <a:prstGeom prst="rect">
            <a:avLst/>
          </a:prstGeom>
          <a:solidFill>
            <a:schemeClr val="bg1"/>
          </a:solidFill>
        </p:spPr>
        <p:txBody>
          <a:bodyPr wrap="square" rtlCol="0">
            <a:spAutoFit/>
          </a:bodyPr>
          <a:lstStyle/>
          <a:p>
            <a:r>
              <a:rPr lang="en-US" dirty="0" smtClean="0"/>
              <a:t>     </a:t>
            </a:r>
            <a:r>
              <a:rPr lang="en-US" dirty="0"/>
              <a:t>3</a:t>
            </a:r>
            <a:endParaRPr lang="en-GB" dirty="0"/>
          </a:p>
        </p:txBody>
      </p:sp>
      <p:sp>
        <p:nvSpPr>
          <p:cNvPr id="20" name="TextBox 19"/>
          <p:cNvSpPr txBox="1"/>
          <p:nvPr/>
        </p:nvSpPr>
        <p:spPr>
          <a:xfrm>
            <a:off x="2968281" y="1774874"/>
            <a:ext cx="745587" cy="369332"/>
          </a:xfrm>
          <a:prstGeom prst="rect">
            <a:avLst/>
          </a:prstGeom>
          <a:solidFill>
            <a:schemeClr val="bg1"/>
          </a:solid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22" name="TextBox 21"/>
          <p:cNvSpPr txBox="1"/>
          <p:nvPr/>
        </p:nvSpPr>
        <p:spPr>
          <a:xfrm>
            <a:off x="1706881" y="2478260"/>
            <a:ext cx="745587" cy="369332"/>
          </a:xfrm>
          <a:prstGeom prst="rect">
            <a:avLst/>
          </a:prstGeom>
          <a:solidFill>
            <a:schemeClr val="bg1"/>
          </a:solidFill>
        </p:spPr>
        <p:txBody>
          <a:bodyPr wrap="square" rtlCol="0">
            <a:spAutoFit/>
          </a:bodyPr>
          <a:lstStyle/>
          <a:p>
            <a:r>
              <a:rPr lang="en-US" dirty="0" smtClean="0"/>
              <a:t>     </a:t>
            </a:r>
            <a:r>
              <a:rPr lang="en-US" dirty="0"/>
              <a:t>6</a:t>
            </a:r>
            <a:endParaRPr lang="en-GB" dirty="0"/>
          </a:p>
        </p:txBody>
      </p:sp>
      <p:sp>
        <p:nvSpPr>
          <p:cNvPr id="23" name="TextBox 22"/>
          <p:cNvSpPr txBox="1"/>
          <p:nvPr/>
        </p:nvSpPr>
        <p:spPr>
          <a:xfrm>
            <a:off x="2968280" y="2532186"/>
            <a:ext cx="745587" cy="369332"/>
          </a:xfrm>
          <a:prstGeom prst="rect">
            <a:avLst/>
          </a:prstGeom>
          <a:solidFill>
            <a:schemeClr val="bg1"/>
          </a:solidFill>
        </p:spPr>
        <p:txBody>
          <a:bodyPr wrap="square" rtlCol="0">
            <a:spAutoFit/>
          </a:bodyPr>
          <a:lstStyle/>
          <a:p>
            <a:r>
              <a:rPr lang="en-US" dirty="0" smtClean="0"/>
              <a:t>     1</a:t>
            </a:r>
            <a:endParaRPr lang="en-GB" dirty="0"/>
          </a:p>
        </p:txBody>
      </p:sp>
      <p:sp>
        <p:nvSpPr>
          <p:cNvPr id="24" name="TextBox 23"/>
          <p:cNvSpPr txBox="1"/>
          <p:nvPr/>
        </p:nvSpPr>
        <p:spPr>
          <a:xfrm>
            <a:off x="426716" y="4590760"/>
            <a:ext cx="745587" cy="369332"/>
          </a:xfrm>
          <a:prstGeom prst="rect">
            <a:avLst/>
          </a:prstGeom>
          <a:solidFill>
            <a:schemeClr val="bg1"/>
          </a:solidFill>
        </p:spPr>
        <p:txBody>
          <a:bodyPr wrap="square" rtlCol="0">
            <a:spAutoFit/>
          </a:bodyPr>
          <a:lstStyle/>
          <a:p>
            <a:r>
              <a:rPr lang="en-US" dirty="0" smtClean="0"/>
              <a:t>    3</a:t>
            </a:r>
            <a:endParaRPr lang="en-GB" dirty="0"/>
          </a:p>
        </p:txBody>
      </p:sp>
      <p:sp>
        <p:nvSpPr>
          <p:cNvPr id="25" name="TextBox 24"/>
          <p:cNvSpPr txBox="1"/>
          <p:nvPr/>
        </p:nvSpPr>
        <p:spPr>
          <a:xfrm>
            <a:off x="1659969" y="4612223"/>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solidFill>
            <a:schemeClr val="bg1"/>
          </a:solidFill>
        </p:spPr>
        <p:txBody>
          <a:bodyPr wrap="square" rtlCol="0">
            <a:spAutoFit/>
          </a:bodyPr>
          <a:lstStyle/>
          <a:p>
            <a:r>
              <a:rPr lang="en-US" dirty="0" smtClean="0"/>
              <a:t>     0</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9</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7</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0</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0</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32" name="TextBox 31"/>
          <p:cNvSpPr txBox="1"/>
          <p:nvPr/>
        </p:nvSpPr>
        <p:spPr>
          <a:xfrm>
            <a:off x="2977073" y="4585795"/>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10302" y="5988152"/>
            <a:ext cx="745587" cy="369332"/>
          </a:xfrm>
          <a:prstGeom prst="rect">
            <a:avLst/>
          </a:prstGeom>
          <a:solidFill>
            <a:schemeClr val="bg1"/>
          </a:solidFill>
        </p:spPr>
        <p:txBody>
          <a:bodyPr wrap="square" rtlCol="0">
            <a:spAutoFit/>
          </a:bodyPr>
          <a:lstStyle/>
          <a:p>
            <a:r>
              <a:rPr lang="en-US" dirty="0" smtClean="0"/>
              <a:t>     </a:t>
            </a:r>
            <a:r>
              <a:rPr lang="en-US" dirty="0"/>
              <a:t>0</a:t>
            </a:r>
            <a:endParaRPr lang="en-GB" dirty="0"/>
          </a:p>
        </p:txBody>
      </p:sp>
      <p:sp>
        <p:nvSpPr>
          <p:cNvPr id="37" name="TextBox 36"/>
          <p:cNvSpPr txBox="1"/>
          <p:nvPr/>
        </p:nvSpPr>
        <p:spPr>
          <a:xfrm>
            <a:off x="1672864" y="6002282"/>
            <a:ext cx="745587" cy="369332"/>
          </a:xfrm>
          <a:prstGeom prst="rect">
            <a:avLst/>
          </a:prstGeom>
          <a:noFill/>
        </p:spPr>
        <p:txBody>
          <a:bodyPr wrap="square" rtlCol="0">
            <a:spAutoFit/>
          </a:bodyPr>
          <a:lstStyle/>
          <a:p>
            <a:r>
              <a:rPr lang="en-US" dirty="0" smtClean="0"/>
              <a:t>     1</a:t>
            </a:r>
            <a:endParaRPr lang="en-GB" dirty="0"/>
          </a:p>
        </p:txBody>
      </p:sp>
      <p:sp>
        <p:nvSpPr>
          <p:cNvPr id="38" name="TextBox 37"/>
          <p:cNvSpPr txBox="1"/>
          <p:nvPr/>
        </p:nvSpPr>
        <p:spPr>
          <a:xfrm>
            <a:off x="2992605" y="6031901"/>
            <a:ext cx="745587" cy="369332"/>
          </a:xfrm>
          <a:prstGeom prst="rect">
            <a:avLst/>
          </a:prstGeom>
          <a:noFill/>
        </p:spPr>
        <p:txBody>
          <a:bodyPr wrap="square" rtlCol="0">
            <a:spAutoFit/>
          </a:bodyPr>
          <a:lstStyle/>
          <a:p>
            <a:r>
              <a:rPr lang="en-US" dirty="0" smtClean="0"/>
              <a:t>    </a:t>
            </a:r>
            <a:r>
              <a:rPr lang="en-US" b="1" dirty="0" smtClean="0"/>
              <a:t> </a:t>
            </a:r>
            <a:r>
              <a:rPr lang="en-US" dirty="0"/>
              <a:t>5</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594214012"/>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81920"/>
                <a:gridCol w="1264558"/>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6</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5</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8</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0</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0</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0</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0</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88" name="TextBox 87"/>
          <p:cNvSpPr txBox="1"/>
          <p:nvPr/>
        </p:nvSpPr>
        <p:spPr>
          <a:xfrm>
            <a:off x="6782968" y="4651225"/>
            <a:ext cx="745587" cy="369332"/>
          </a:xfrm>
          <a:prstGeom prst="rect">
            <a:avLst/>
          </a:prstGeom>
          <a:noFill/>
        </p:spPr>
        <p:txBody>
          <a:bodyPr wrap="square" rtlCol="0">
            <a:spAutoFit/>
          </a:bodyPr>
          <a:lstStyle/>
          <a:p>
            <a:r>
              <a:rPr lang="en-US" dirty="0" smtClean="0"/>
              <a:t>     2</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7</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0</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8</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1</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0</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3</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4</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0</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1</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0</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0</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8</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0</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85943" y="5313589"/>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0</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0</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377" name="Frame 376"/>
          <p:cNvSpPr/>
          <p:nvPr/>
        </p:nvSpPr>
        <p:spPr>
          <a:xfrm>
            <a:off x="475955" y="369836"/>
            <a:ext cx="679934" cy="43516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0" name="Frame 379"/>
          <p:cNvSpPr/>
          <p:nvPr/>
        </p:nvSpPr>
        <p:spPr>
          <a:xfrm>
            <a:off x="1737363" y="390884"/>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1" name="Frame 380"/>
          <p:cNvSpPr/>
          <p:nvPr/>
        </p:nvSpPr>
        <p:spPr>
          <a:xfrm>
            <a:off x="1759134" y="1077806"/>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2" name="Frame 381"/>
          <p:cNvSpPr/>
          <p:nvPr/>
        </p:nvSpPr>
        <p:spPr>
          <a:xfrm>
            <a:off x="1770410" y="1736237"/>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5" name="Frame 384"/>
          <p:cNvSpPr/>
          <p:nvPr/>
        </p:nvSpPr>
        <p:spPr>
          <a:xfrm>
            <a:off x="2991731" y="1748060"/>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6" name="Frame 385"/>
          <p:cNvSpPr/>
          <p:nvPr/>
        </p:nvSpPr>
        <p:spPr>
          <a:xfrm>
            <a:off x="4245503" y="1759033"/>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8" name="Frame 387"/>
          <p:cNvSpPr/>
          <p:nvPr/>
        </p:nvSpPr>
        <p:spPr>
          <a:xfrm>
            <a:off x="4245502" y="1095336"/>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0" name="Frame 389"/>
          <p:cNvSpPr/>
          <p:nvPr/>
        </p:nvSpPr>
        <p:spPr>
          <a:xfrm>
            <a:off x="4228518" y="1768057"/>
            <a:ext cx="710415" cy="4141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1" name="TextBox 390"/>
          <p:cNvSpPr txBox="1"/>
          <p:nvPr/>
        </p:nvSpPr>
        <p:spPr>
          <a:xfrm>
            <a:off x="4230263" y="1101687"/>
            <a:ext cx="733864" cy="369332"/>
          </a:xfrm>
          <a:prstGeom prst="rect">
            <a:avLst/>
          </a:prstGeom>
          <a:noFill/>
        </p:spPr>
        <p:txBody>
          <a:bodyPr wrap="square" rtlCol="0">
            <a:spAutoFit/>
          </a:bodyPr>
          <a:lstStyle/>
          <a:p>
            <a:r>
              <a:rPr lang="en-US" dirty="0" smtClean="0"/>
              <a:t>     </a:t>
            </a:r>
            <a:r>
              <a:rPr lang="en-US" dirty="0"/>
              <a:t>9</a:t>
            </a:r>
            <a:endParaRPr lang="en-GB" dirty="0"/>
          </a:p>
        </p:txBody>
      </p:sp>
    </p:spTree>
    <p:extLst>
      <p:ext uri="{BB962C8B-B14F-4D97-AF65-F5344CB8AC3E}">
        <p14:creationId xmlns:p14="http://schemas.microsoft.com/office/powerpoint/2010/main" val="298513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91667E-6 1.85185E-6 L 0.10625 -0.0007 " pathEditMode="relative" rAng="0" ptsTypes="AA">
                                      <p:cBhvr>
                                        <p:cTn id="6" dur="2000" fill="hold"/>
                                        <p:tgtEl>
                                          <p:spTgt spid="377"/>
                                        </p:tgtEl>
                                        <p:attrNameLst>
                                          <p:attrName>ppt_x</p:attrName>
                                          <p:attrName>ppt_y</p:attrName>
                                        </p:attrNameLst>
                                      </p:cBhvr>
                                      <p:rCtr x="5313"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77"/>
                                        </p:tgtEl>
                                        <p:attrNameLst>
                                          <p:attrName>style.visibility</p:attrName>
                                        </p:attrNameLst>
                                      </p:cBhvr>
                                      <p:to>
                                        <p:strVal val="hidden"/>
                                      </p:to>
                                    </p:set>
                                  </p:childTnLst>
                                </p:cTn>
                              </p:par>
                              <p:par>
                                <p:cTn id="13" presetID="42" presetClass="path" presetSubtype="0" accel="50000" decel="50000" fill="hold" grpId="1" nodeType="withEffect">
                                  <p:stCondLst>
                                    <p:cond delay="0"/>
                                  </p:stCondLst>
                                  <p:childTnLst>
                                    <p:animMotion origin="layout" path="M -4.58333E-6 2.96296E-6 L 0.00157 0.10532 " pathEditMode="relative" rAng="0" ptsTypes="AA">
                                      <p:cBhvr>
                                        <p:cTn id="14" dur="2000" fill="hold"/>
                                        <p:tgtEl>
                                          <p:spTgt spid="380"/>
                                        </p:tgtEl>
                                        <p:attrNameLst>
                                          <p:attrName>ppt_x</p:attrName>
                                          <p:attrName>ppt_y</p:attrName>
                                        </p:attrNameLst>
                                      </p:cBhvr>
                                      <p:rCtr x="78" y="525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
                                        </p:tgtEl>
                                        <p:attrNameLst>
                                          <p:attrName>style.visibility</p:attrName>
                                        </p:attrNameLst>
                                      </p:cBhvr>
                                      <p:to>
                                        <p:strVal val="visible"/>
                                      </p:to>
                                    </p:set>
                                  </p:childTnLst>
                                </p:cTn>
                              </p:par>
                              <p:par>
                                <p:cTn id="19" presetID="42" presetClass="path" presetSubtype="0" accel="50000" decel="50000" fill="hold" grpId="1" nodeType="withEffect">
                                  <p:stCondLst>
                                    <p:cond delay="0"/>
                                  </p:stCondLst>
                                  <p:childTnLst>
                                    <p:animMotion origin="layout" path="M 2.5E-6 1.48148E-6 L 0.00156 0.10532 " pathEditMode="relative" rAng="0" ptsTypes="AA">
                                      <p:cBhvr>
                                        <p:cTn id="20" dur="2000" fill="hold"/>
                                        <p:tgtEl>
                                          <p:spTgt spid="381"/>
                                        </p:tgtEl>
                                        <p:attrNameLst>
                                          <p:attrName>ppt_x</p:attrName>
                                          <p:attrName>ppt_y</p:attrName>
                                        </p:attrNameLst>
                                      </p:cBhvr>
                                      <p:rCtr x="78" y="5255"/>
                                    </p:animMotion>
                                  </p:childTnLst>
                                </p:cTn>
                              </p:par>
                              <p:par>
                                <p:cTn id="21" presetID="1" presetClass="exit" presetSubtype="0" fill="hold" grpId="2" nodeType="withEffect">
                                  <p:stCondLst>
                                    <p:cond delay="0"/>
                                  </p:stCondLst>
                                  <p:childTnLst>
                                    <p:set>
                                      <p:cBhvr>
                                        <p:cTn id="22" dur="1" fill="hold">
                                          <p:stCondLst>
                                            <p:cond delay="0"/>
                                          </p:stCondLst>
                                        </p:cTn>
                                        <p:tgtEl>
                                          <p:spTgt spid="38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2"/>
                                        </p:tgtEl>
                                        <p:attrNameLst>
                                          <p:attrName>style.visibility</p:attrName>
                                        </p:attrNameLst>
                                      </p:cBhvr>
                                      <p:to>
                                        <p:strVal val="visible"/>
                                      </p:to>
                                    </p:set>
                                  </p:childTnLst>
                                </p:cTn>
                              </p:par>
                              <p:par>
                                <p:cTn id="27" presetID="63" presetClass="path" presetSubtype="0" accel="50000" decel="50000" fill="hold" grpId="2" nodeType="withEffect">
                                  <p:stCondLst>
                                    <p:cond delay="0"/>
                                  </p:stCondLst>
                                  <p:childTnLst>
                                    <p:animMotion origin="layout" path="M 1.04167E-6 -3.33333E-6 L 0.1026 0.00301 " pathEditMode="relative" rAng="0" ptsTypes="AA">
                                      <p:cBhvr>
                                        <p:cTn id="28" dur="2000" fill="hold"/>
                                        <p:tgtEl>
                                          <p:spTgt spid="382"/>
                                        </p:tgtEl>
                                        <p:attrNameLst>
                                          <p:attrName>ppt_x</p:attrName>
                                          <p:attrName>ppt_y</p:attrName>
                                        </p:attrNameLst>
                                      </p:cBhvr>
                                      <p:rCtr x="5130" y="139"/>
                                    </p:animMotion>
                                  </p:childTnLst>
                                </p:cTn>
                              </p:par>
                              <p:par>
                                <p:cTn id="29" presetID="1" presetClass="exit" presetSubtype="0" fill="hold" grpId="2" nodeType="withEffect">
                                  <p:stCondLst>
                                    <p:cond delay="0"/>
                                  </p:stCondLst>
                                  <p:childTnLst>
                                    <p:set>
                                      <p:cBhvr>
                                        <p:cTn id="30" dur="1" fill="hold">
                                          <p:stCondLst>
                                            <p:cond delay="0"/>
                                          </p:stCondLst>
                                        </p:cTn>
                                        <p:tgtEl>
                                          <p:spTgt spid="38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5"/>
                                        </p:tgtEl>
                                        <p:attrNameLst>
                                          <p:attrName>style.visibility</p:attrName>
                                        </p:attrNameLst>
                                      </p:cBhvr>
                                      <p:to>
                                        <p:strVal val="visible"/>
                                      </p:to>
                                    </p:set>
                                  </p:childTnLst>
                                </p:cTn>
                              </p:par>
                              <p:par>
                                <p:cTn id="35" presetID="63" presetClass="path" presetSubtype="0" accel="50000" decel="50000" fill="hold" grpId="1" nodeType="withEffect">
                                  <p:stCondLst>
                                    <p:cond delay="0"/>
                                  </p:stCondLst>
                                  <p:childTnLst>
                                    <p:animMotion origin="layout" path="M 8.33333E-7 -3.7037E-6 L 0.1026 0.00301 " pathEditMode="relative" rAng="0" ptsTypes="AA">
                                      <p:cBhvr>
                                        <p:cTn id="36" dur="2000" fill="hold"/>
                                        <p:tgtEl>
                                          <p:spTgt spid="385"/>
                                        </p:tgtEl>
                                        <p:attrNameLst>
                                          <p:attrName>ppt_x</p:attrName>
                                          <p:attrName>ppt_y</p:attrName>
                                        </p:attrNameLst>
                                      </p:cBhvr>
                                      <p:rCtr x="5130" y="139"/>
                                    </p:animMotion>
                                  </p:childTnLst>
                                </p:cTn>
                              </p:par>
                              <p:par>
                                <p:cTn id="37" presetID="1" presetClass="exit" presetSubtype="0" fill="hold" grpId="3" nodeType="withEffect">
                                  <p:stCondLst>
                                    <p:cond delay="0"/>
                                  </p:stCondLst>
                                  <p:childTnLst>
                                    <p:set>
                                      <p:cBhvr>
                                        <p:cTn id="38" dur="1" fill="hold">
                                          <p:stCondLst>
                                            <p:cond delay="0"/>
                                          </p:stCondLst>
                                        </p:cTn>
                                        <p:tgtEl>
                                          <p:spTgt spid="38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6"/>
                                        </p:tgtEl>
                                        <p:attrNameLst>
                                          <p:attrName>style.visibility</p:attrName>
                                        </p:attrNameLst>
                                      </p:cBhvr>
                                      <p:to>
                                        <p:strVal val="visible"/>
                                      </p:to>
                                    </p:set>
                                  </p:childTnLst>
                                </p:cTn>
                              </p:par>
                              <p:par>
                                <p:cTn id="43" presetID="64" presetClass="path" presetSubtype="0" accel="50000" decel="50000" fill="hold" grpId="1" nodeType="withEffect">
                                  <p:stCondLst>
                                    <p:cond delay="0"/>
                                  </p:stCondLst>
                                  <p:childTnLst>
                                    <p:animMotion origin="layout" path="M -3.75E-6 -4.07407E-6 L 0.00079 -0.1 " pathEditMode="relative" rAng="0" ptsTypes="AA">
                                      <p:cBhvr>
                                        <p:cTn id="44" dur="2000" fill="hold"/>
                                        <p:tgtEl>
                                          <p:spTgt spid="386"/>
                                        </p:tgtEl>
                                        <p:attrNameLst>
                                          <p:attrName>ppt_x</p:attrName>
                                          <p:attrName>ppt_y</p:attrName>
                                        </p:attrNameLst>
                                      </p:cBhvr>
                                      <p:rCtr x="39" y="-5000"/>
                                    </p:animMotion>
                                  </p:childTnLst>
                                </p:cTn>
                              </p:par>
                              <p:par>
                                <p:cTn id="45" presetID="1" presetClass="exit" presetSubtype="0" fill="hold" grpId="2" nodeType="withEffect">
                                  <p:stCondLst>
                                    <p:cond delay="0"/>
                                  </p:stCondLst>
                                  <p:childTnLst>
                                    <p:set>
                                      <p:cBhvr>
                                        <p:cTn id="46" dur="1" fill="hold">
                                          <p:stCondLst>
                                            <p:cond delay="0"/>
                                          </p:stCondLst>
                                        </p:cTn>
                                        <p:tgtEl>
                                          <p:spTgt spid="38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8"/>
                                        </p:tgtEl>
                                        <p:attrNameLst>
                                          <p:attrName>style.visibility</p:attrName>
                                        </p:attrNameLst>
                                      </p:cBhvr>
                                      <p:to>
                                        <p:strVal val="visible"/>
                                      </p:to>
                                    </p:set>
                                  </p:childTnLst>
                                </p:cTn>
                              </p:par>
                              <p:par>
                                <p:cTn id="51" presetID="42" presetClass="path" presetSubtype="0" accel="50000" decel="50000" fill="hold" grpId="1" nodeType="withEffect">
                                  <p:stCondLst>
                                    <p:cond delay="0"/>
                                  </p:stCondLst>
                                  <p:childTnLst>
                                    <p:animMotion origin="layout" path="M -3.75E-6 -4.81481E-6 L 5E-6 0.09676 " pathEditMode="relative" rAng="0" ptsTypes="AA">
                                      <p:cBhvr>
                                        <p:cTn id="52" dur="2000" fill="hold"/>
                                        <p:tgtEl>
                                          <p:spTgt spid="388"/>
                                        </p:tgtEl>
                                        <p:attrNameLst>
                                          <p:attrName>ppt_x</p:attrName>
                                          <p:attrName>ppt_y</p:attrName>
                                        </p:attrNameLst>
                                      </p:cBhvr>
                                      <p:rCtr x="39" y="4931"/>
                                    </p:animMotion>
                                  </p:childTnLst>
                                </p:cTn>
                              </p:par>
                              <p:par>
                                <p:cTn id="53" presetID="1" presetClass="exit" presetSubtype="0" fill="hold" grpId="2" nodeType="withEffect">
                                  <p:stCondLst>
                                    <p:cond delay="0"/>
                                  </p:stCondLst>
                                  <p:childTnLst>
                                    <p:set>
                                      <p:cBhvr>
                                        <p:cTn id="54" dur="1" fill="hold">
                                          <p:stCondLst>
                                            <p:cond delay="0"/>
                                          </p:stCondLst>
                                        </p:cTn>
                                        <p:tgtEl>
                                          <p:spTgt spid="38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9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0"/>
                                        </p:tgtEl>
                                        <p:attrNameLst>
                                          <p:attrName>style.visibility</p:attrName>
                                        </p:attrNameLst>
                                      </p:cBhvr>
                                      <p:to>
                                        <p:strVal val="visible"/>
                                      </p:to>
                                    </p:set>
                                  </p:childTnLst>
                                </p:cTn>
                              </p:par>
                              <p:par>
                                <p:cTn id="65" presetID="35" presetClass="path" presetSubtype="0" accel="50000" decel="50000" fill="hold" grpId="1" nodeType="withEffect">
                                  <p:stCondLst>
                                    <p:cond delay="0"/>
                                  </p:stCondLst>
                                  <p:childTnLst>
                                    <p:animMotion origin="layout" path="M -1.45833E-6 -2.96296E-6 L -0.10144 -0.00301 " pathEditMode="relative" rAng="0" ptsTypes="AA">
                                      <p:cBhvr>
                                        <p:cTn id="66" dur="2000" fill="hold"/>
                                        <p:tgtEl>
                                          <p:spTgt spid="390"/>
                                        </p:tgtEl>
                                        <p:attrNameLst>
                                          <p:attrName>ppt_x</p:attrName>
                                          <p:attrName>ppt_y</p:attrName>
                                        </p:attrNameLst>
                                      </p:cBhvr>
                                      <p:rCtr x="-4948" y="-231"/>
                                    </p:animMotion>
                                  </p:childTnLst>
                                </p:cTn>
                              </p:par>
                              <p:par>
                                <p:cTn id="67" presetID="1" presetClass="exit" presetSubtype="0" fill="hold" grpId="2" nodeType="withEffect">
                                  <p:stCondLst>
                                    <p:cond delay="0"/>
                                  </p:stCondLst>
                                  <p:childTnLst>
                                    <p:set>
                                      <p:cBhvr>
                                        <p:cTn id="68" dur="1" fill="hold">
                                          <p:stCondLst>
                                            <p:cond delay="0"/>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377" grpId="0" animBg="1"/>
      <p:bldP spid="377" grpId="1" animBg="1"/>
      <p:bldP spid="380" grpId="0" animBg="1"/>
      <p:bldP spid="380" grpId="1" animBg="1"/>
      <p:bldP spid="380" grpId="2" animBg="1"/>
      <p:bldP spid="381" grpId="0" animBg="1"/>
      <p:bldP spid="381" grpId="1" animBg="1"/>
      <p:bldP spid="381" grpId="2" animBg="1"/>
      <p:bldP spid="382" grpId="0" animBg="1"/>
      <p:bldP spid="382" grpId="2" animBg="1"/>
      <p:bldP spid="382" grpId="3" animBg="1"/>
      <p:bldP spid="385" grpId="0" animBg="1"/>
      <p:bldP spid="385" grpId="1" animBg="1"/>
      <p:bldP spid="385" grpId="2" animBg="1"/>
      <p:bldP spid="386" grpId="0" animBg="1"/>
      <p:bldP spid="386" grpId="1" animBg="1"/>
      <p:bldP spid="386" grpId="2" animBg="1"/>
      <p:bldP spid="388" grpId="0" animBg="1"/>
      <p:bldP spid="388" grpId="1" animBg="1"/>
      <p:bldP spid="388" grpId="2" animBg="1"/>
      <p:bldP spid="390" grpId="0" animBg="1"/>
      <p:bldP spid="390" grpId="1" animBg="1"/>
      <p:bldP spid="3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7062" y="228600"/>
            <a:ext cx="5715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29001" y="6096001"/>
            <a:ext cx="5295809" cy="584775"/>
          </a:xfrm>
          <a:prstGeom prst="rect">
            <a:avLst/>
          </a:prstGeom>
          <a:noFill/>
        </p:spPr>
        <p:txBody>
          <a:bodyPr wrap="none" rtlCol="0">
            <a:spAutoFit/>
          </a:bodyPr>
          <a:lstStyle/>
          <a:p>
            <a:r>
              <a:rPr lang="en-US" sz="3200" dirty="0"/>
              <a:t>A Sudoku puzzle (after solving)</a:t>
            </a:r>
          </a:p>
        </p:txBody>
      </p:sp>
    </p:spTree>
    <p:extLst>
      <p:ext uri="{BB962C8B-B14F-4D97-AF65-F5344CB8AC3E}">
        <p14:creationId xmlns:p14="http://schemas.microsoft.com/office/powerpoint/2010/main" val="840690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04800"/>
            <a:ext cx="8077200" cy="5943600"/>
          </a:xfrm>
        </p:spPr>
        <p:txBody>
          <a:bodyPr/>
          <a:lstStyle/>
          <a:p>
            <a:pPr marL="0" indent="0">
              <a:buNone/>
            </a:pPr>
            <a:r>
              <a:rPr lang="en-US" dirty="0" smtClean="0"/>
              <a:t>6. Points and high scores:</a:t>
            </a:r>
          </a:p>
          <a:p>
            <a:pPr marL="0" indent="0">
              <a:buNone/>
            </a:pPr>
            <a:r>
              <a:rPr lang="en-US" dirty="0"/>
              <a:t>	</a:t>
            </a:r>
            <a:r>
              <a:rPr lang="en-US" dirty="0" smtClean="0"/>
              <a:t>Points are calculated by our specified equation. The parameters present in the equation are time and number of moves. </a:t>
            </a:r>
            <a:br>
              <a:rPr lang="en-US" dirty="0" smtClean="0"/>
            </a:br>
            <a:r>
              <a:rPr lang="en-US" dirty="0" smtClean="0"/>
              <a:t>The equation is: </a:t>
            </a:r>
          </a:p>
          <a:p>
            <a:pPr marL="0" indent="0">
              <a:buNone/>
            </a:pPr>
            <a:r>
              <a:rPr lang="en-US" dirty="0"/>
              <a:t>	</a:t>
            </a:r>
            <a:r>
              <a:rPr lang="en-US" dirty="0" smtClean="0"/>
              <a:t>_</a:t>
            </a:r>
            <a:r>
              <a:rPr lang="en-US" dirty="0" err="1" smtClean="0"/>
              <a:t>sc</a:t>
            </a:r>
            <a:r>
              <a:rPr lang="en-US" dirty="0" smtClean="0"/>
              <a:t> = 1000 – (</a:t>
            </a:r>
            <a:r>
              <a:rPr lang="en-US" dirty="0" err="1" smtClean="0"/>
              <a:t>sqrt</a:t>
            </a:r>
            <a:r>
              <a:rPr lang="en-US" dirty="0" smtClean="0"/>
              <a:t>(_tm)+_mv)/(level*10) </a:t>
            </a:r>
          </a:p>
          <a:p>
            <a:pPr marL="0" indent="0">
              <a:buNone/>
            </a:pPr>
            <a:r>
              <a:rPr lang="en-US" dirty="0" smtClean="0"/>
              <a:t>Where, _</a:t>
            </a:r>
            <a:r>
              <a:rPr lang="en-US" dirty="0" err="1" smtClean="0"/>
              <a:t>sc</a:t>
            </a:r>
            <a:r>
              <a:rPr lang="en-US" dirty="0" smtClean="0"/>
              <a:t> = score</a:t>
            </a:r>
            <a:br>
              <a:rPr lang="en-US" dirty="0" smtClean="0"/>
            </a:br>
            <a:r>
              <a:rPr lang="en-US" dirty="0" smtClean="0"/>
              <a:t>	   _tm= time required</a:t>
            </a:r>
          </a:p>
          <a:p>
            <a:pPr marL="0" indent="0">
              <a:buNone/>
            </a:pPr>
            <a:r>
              <a:rPr lang="en-US" dirty="0"/>
              <a:t>	</a:t>
            </a:r>
            <a:r>
              <a:rPr lang="en-US" dirty="0" smtClean="0"/>
              <a:t>   _mv=moves completed	</a:t>
            </a:r>
          </a:p>
          <a:p>
            <a:pPr marL="0" indent="0">
              <a:buNone/>
            </a:pPr>
            <a:r>
              <a:rPr lang="en-US" dirty="0" smtClean="0"/>
              <a:t>	High scores are stored in a file and it is shown as points to any users playing the game.</a:t>
            </a:r>
            <a:endParaRPr lang="en-US" dirty="0"/>
          </a:p>
        </p:txBody>
      </p:sp>
    </p:spTree>
    <p:extLst>
      <p:ext uri="{BB962C8B-B14F-4D97-AF65-F5344CB8AC3E}">
        <p14:creationId xmlns:p14="http://schemas.microsoft.com/office/powerpoint/2010/main" val="3163400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381000"/>
            <a:ext cx="8077200" cy="6019800"/>
          </a:xfrm>
        </p:spPr>
        <p:txBody>
          <a:bodyPr/>
          <a:lstStyle/>
          <a:p>
            <a:pPr marL="0" indent="0">
              <a:buNone/>
            </a:pPr>
            <a:r>
              <a:rPr lang="en-US" dirty="0" smtClean="0"/>
              <a:t>7. Save game and load game options:</a:t>
            </a:r>
          </a:p>
          <a:p>
            <a:pPr marL="0" indent="0">
              <a:buNone/>
            </a:pPr>
            <a:r>
              <a:rPr lang="en-US" dirty="0"/>
              <a:t>	</a:t>
            </a:r>
            <a:r>
              <a:rPr lang="en-US" dirty="0" smtClean="0"/>
              <a:t>The “Save game” option lets any ongoing game be saved by the user at any moment. The game will be saved in a file and can be restored at any time by using the “Load game” option.</a:t>
            </a:r>
          </a:p>
          <a:p>
            <a:pPr marL="0" indent="0">
              <a:buNone/>
            </a:pPr>
            <a:r>
              <a:rPr lang="en-US" dirty="0"/>
              <a:t>	</a:t>
            </a:r>
            <a:r>
              <a:rPr lang="en-US" dirty="0" smtClean="0"/>
              <a:t>In case of loading a game, the time and number of moves are also saved so that when the game is resumed and finished, the points will be counted exactly like it should if it was finished at one go. </a:t>
            </a:r>
            <a:endParaRPr lang="en-US" dirty="0"/>
          </a:p>
        </p:txBody>
      </p:sp>
    </p:spTree>
    <p:extLst>
      <p:ext uri="{BB962C8B-B14F-4D97-AF65-F5344CB8AC3E}">
        <p14:creationId xmlns:p14="http://schemas.microsoft.com/office/powerpoint/2010/main" val="82535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3"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92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3856"/>
            <a:ext cx="8763000" cy="595745"/>
          </a:xfrm>
        </p:spPr>
        <p:txBody>
          <a:bodyPr>
            <a:normAutofit fontScale="90000"/>
          </a:bodyPr>
          <a:lstStyle/>
          <a:p>
            <a:r>
              <a:rPr lang="en-US" dirty="0" smtClean="0"/>
              <a:t>Steps for creating a Sudoku </a:t>
            </a:r>
            <a:r>
              <a:rPr lang="en-US" sz="4700" dirty="0"/>
              <a:t>game</a:t>
            </a:r>
          </a:p>
        </p:txBody>
      </p:sp>
      <p:sp>
        <p:nvSpPr>
          <p:cNvPr id="3" name="Content Placeholder 2"/>
          <p:cNvSpPr>
            <a:spLocks noGrp="1"/>
          </p:cNvSpPr>
          <p:nvPr>
            <p:ph idx="1"/>
          </p:nvPr>
        </p:nvSpPr>
        <p:spPr>
          <a:xfrm>
            <a:off x="1752600" y="685800"/>
            <a:ext cx="8686800" cy="6019800"/>
          </a:xfrm>
        </p:spPr>
        <p:txBody>
          <a:bodyPr>
            <a:normAutofit/>
          </a:bodyPr>
          <a:lstStyle/>
          <a:p>
            <a:pPr marL="514350" indent="-514350">
              <a:buFont typeface="+mj-lt"/>
              <a:buAutoNum type="arabicPeriod"/>
            </a:pPr>
            <a:r>
              <a:rPr lang="en-US" dirty="0" smtClean="0"/>
              <a:t>Generating random numbers while placing them block-wise.</a:t>
            </a:r>
          </a:p>
          <a:p>
            <a:pPr marL="514350" indent="-514350">
              <a:buFont typeface="+mj-lt"/>
              <a:buAutoNum type="arabicPeriod"/>
            </a:pPr>
            <a:r>
              <a:rPr lang="en-US" dirty="0" smtClean="0"/>
              <a:t>Arranging the 81 generated numbers row-wise and column-wise.</a:t>
            </a:r>
          </a:p>
          <a:p>
            <a:pPr marL="514350" indent="-514350">
              <a:buFont typeface="+mj-lt"/>
              <a:buAutoNum type="arabicPeriod"/>
            </a:pPr>
            <a:r>
              <a:rPr lang="en-US" dirty="0" smtClean="0"/>
              <a:t>Creating easy, medium and hard Sudoku solvers.</a:t>
            </a:r>
          </a:p>
          <a:p>
            <a:pPr marL="514350" indent="-514350">
              <a:buFont typeface="+mj-lt"/>
              <a:buAutoNum type="arabicPeriod"/>
            </a:pPr>
            <a:r>
              <a:rPr lang="en-US" dirty="0" smtClean="0"/>
              <a:t>Generating the puzzle by randomly picking one element at a time according to the difficulty level.</a:t>
            </a:r>
          </a:p>
          <a:p>
            <a:pPr marL="514350" indent="-514350">
              <a:buFont typeface="+mj-lt"/>
              <a:buAutoNum type="arabicPeriod"/>
            </a:pPr>
            <a:r>
              <a:rPr lang="en-US" dirty="0" smtClean="0"/>
              <a:t>Letting users play the game using our navigation system. </a:t>
            </a:r>
          </a:p>
          <a:p>
            <a:pPr marL="514350" indent="-514350">
              <a:buFont typeface="+mj-lt"/>
              <a:buAutoNum type="arabicPeriod"/>
            </a:pPr>
            <a:r>
              <a:rPr lang="en-US" dirty="0" smtClean="0"/>
              <a:t>Calculating points and making high scores.</a:t>
            </a:r>
          </a:p>
          <a:p>
            <a:pPr marL="514350" indent="-514350">
              <a:buFont typeface="+mj-lt"/>
              <a:buAutoNum type="arabicPeriod"/>
            </a:pPr>
            <a:r>
              <a:rPr lang="en-US" dirty="0" smtClean="0"/>
              <a:t>Providing save game and load game options. </a:t>
            </a:r>
          </a:p>
          <a:p>
            <a:pPr marL="514350" indent="-514350">
              <a:buFont typeface="+mj-lt"/>
              <a:buAutoNum type="arabicPeriod"/>
            </a:pPr>
            <a:endParaRPr lang="en-US" dirty="0"/>
          </a:p>
        </p:txBody>
      </p:sp>
    </p:spTree>
    <p:extLst>
      <p:ext uri="{BB962C8B-B14F-4D97-AF65-F5344CB8AC3E}">
        <p14:creationId xmlns:p14="http://schemas.microsoft.com/office/powerpoint/2010/main" val="2540313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a:lstStyle/>
          <a:p>
            <a:r>
              <a:rPr lang="en-US" b="1" dirty="0" smtClean="0"/>
              <a:t>Algorithm</a:t>
            </a:r>
            <a:endParaRPr lang="en-US" b="1" dirty="0"/>
          </a:p>
        </p:txBody>
      </p:sp>
      <p:sp>
        <p:nvSpPr>
          <p:cNvPr id="3" name="Content Placeholder 2"/>
          <p:cNvSpPr>
            <a:spLocks noGrp="1"/>
          </p:cNvSpPr>
          <p:nvPr>
            <p:ph idx="1"/>
          </p:nvPr>
        </p:nvSpPr>
        <p:spPr>
          <a:xfrm>
            <a:off x="2057400" y="914400"/>
            <a:ext cx="7924800" cy="5486400"/>
          </a:xfrm>
        </p:spPr>
        <p:txBody>
          <a:bodyPr>
            <a:normAutofit/>
          </a:bodyPr>
          <a:lstStyle/>
          <a:p>
            <a:pPr marL="514350" indent="-514350">
              <a:buFont typeface="+mj-lt"/>
              <a:buAutoNum type="arabicPeriod"/>
            </a:pPr>
            <a:r>
              <a:rPr lang="en-US" dirty="0" smtClean="0"/>
              <a:t>Generating random numbers while placing them block-wise: </a:t>
            </a:r>
          </a:p>
          <a:p>
            <a:pPr marL="0" indent="0">
              <a:buNone/>
            </a:pPr>
            <a:r>
              <a:rPr lang="en-US" dirty="0" smtClean="0"/>
              <a:t>	We generate random numbers (from 1 to 9) within a block making sure there is only one of each numbers. </a:t>
            </a:r>
          </a:p>
          <a:p>
            <a:pPr marL="0" indent="0">
              <a:buNone/>
            </a:pPr>
            <a:r>
              <a:rPr lang="en-US" dirty="0"/>
              <a:t>	</a:t>
            </a:r>
            <a:r>
              <a:rPr lang="en-US" dirty="0" smtClean="0"/>
              <a:t>By the end of this, we have 81 numbers (9 of each) arranged block-wise i.e. there is one of each of the numbers in each block.</a:t>
            </a:r>
          </a:p>
          <a:p>
            <a:pPr marL="0" indent="0">
              <a:buNone/>
            </a:pPr>
            <a:endParaRPr lang="en-US" dirty="0"/>
          </a:p>
        </p:txBody>
      </p:sp>
    </p:spTree>
    <p:extLst>
      <p:ext uri="{BB962C8B-B14F-4D97-AF65-F5344CB8AC3E}">
        <p14:creationId xmlns:p14="http://schemas.microsoft.com/office/powerpoint/2010/main" val="132961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228600"/>
            <a:ext cx="7772400" cy="6248400"/>
          </a:xfrm>
        </p:spPr>
        <p:txBody>
          <a:bodyPr/>
          <a:lstStyle/>
          <a:p>
            <a:pPr marL="0" indent="0">
              <a:buNone/>
            </a:pPr>
            <a:r>
              <a:rPr lang="en-US" dirty="0"/>
              <a:t>	</a:t>
            </a:r>
            <a:endParaRPr lang="en-US" dirty="0" smtClean="0"/>
          </a:p>
          <a:p>
            <a:pPr marL="0" indent="0">
              <a:buNone/>
            </a:pPr>
            <a:r>
              <a:rPr lang="en-US" dirty="0" smtClean="0"/>
              <a:t>2. Arranging the 81 generated numbers row-wise and column-wise:</a:t>
            </a:r>
          </a:p>
          <a:p>
            <a:pPr marL="0" indent="0">
              <a:buNone/>
            </a:pPr>
            <a:r>
              <a:rPr lang="en-US" dirty="0"/>
              <a:t>	</a:t>
            </a:r>
            <a:r>
              <a:rPr lang="en-US" dirty="0" smtClean="0"/>
              <a:t>The numbers are rearranged row-wise making suitable switches between numbers within the block. This ensures that the block-wise arrangements are not hampered.</a:t>
            </a:r>
          </a:p>
          <a:p>
            <a:pPr marL="0" indent="0">
              <a:buNone/>
            </a:pPr>
            <a:r>
              <a:rPr lang="en-US" dirty="0"/>
              <a:t>	</a:t>
            </a:r>
            <a:r>
              <a:rPr lang="en-US" dirty="0" smtClean="0"/>
              <a:t>Now, the numbers are rearranged column-wise switching numbers within the block and row. This ensures that the block and row of the Sudoku are not misarranged. </a:t>
            </a:r>
            <a:endParaRPr lang="en-US" dirty="0"/>
          </a:p>
        </p:txBody>
      </p:sp>
    </p:spTree>
    <p:extLst>
      <p:ext uri="{BB962C8B-B14F-4D97-AF65-F5344CB8AC3E}">
        <p14:creationId xmlns:p14="http://schemas.microsoft.com/office/powerpoint/2010/main" val="15907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79242138"/>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TextBox 11"/>
          <p:cNvSpPr txBox="1"/>
          <p:nvPr/>
        </p:nvSpPr>
        <p:spPr>
          <a:xfrm>
            <a:off x="1672863" y="491812"/>
            <a:ext cx="745588" cy="369332"/>
          </a:xfrm>
          <a:prstGeom prst="rect">
            <a:avLst/>
          </a:prstGeom>
          <a:noFill/>
        </p:spPr>
        <p:txBody>
          <a:bodyPr wrap="square" rtlCol="0">
            <a:spAutoFit/>
          </a:bodyPr>
          <a:lstStyle/>
          <a:p>
            <a:r>
              <a:rPr lang="en-US" dirty="0" smtClean="0"/>
              <a:t>     </a:t>
            </a:r>
            <a:r>
              <a:rPr lang="en-US" dirty="0"/>
              <a:t>7</a:t>
            </a:r>
            <a:endParaRPr lang="en-GB" dirty="0"/>
          </a:p>
        </p:txBody>
      </p:sp>
      <p:sp>
        <p:nvSpPr>
          <p:cNvPr id="13" name="TextBox 12"/>
          <p:cNvSpPr txBox="1"/>
          <p:nvPr/>
        </p:nvSpPr>
        <p:spPr>
          <a:xfrm>
            <a:off x="293074" y="413995"/>
            <a:ext cx="1110150" cy="376698"/>
          </a:xfrm>
          <a:prstGeom prst="rect">
            <a:avLst/>
          </a:prstGeom>
          <a:solidFill>
            <a:srgbClr val="00FFFF"/>
          </a:solidFill>
        </p:spPr>
        <p:txBody>
          <a:bodyPr wrap="square" rtlCol="0">
            <a:spAutoFit/>
          </a:bodyPr>
          <a:lstStyle/>
          <a:p>
            <a:r>
              <a:rPr lang="en-US" dirty="0" smtClean="0"/>
              <a:t>        5</a:t>
            </a:r>
            <a:endParaRPr lang="en-GB" dirty="0"/>
          </a:p>
        </p:txBody>
      </p:sp>
      <p:sp>
        <p:nvSpPr>
          <p:cNvPr id="14" name="TextBox 13"/>
          <p:cNvSpPr txBox="1"/>
          <p:nvPr/>
        </p:nvSpPr>
        <p:spPr>
          <a:xfrm>
            <a:off x="293083" y="1167403"/>
            <a:ext cx="1120719" cy="369332"/>
          </a:xfrm>
          <a:prstGeom prst="rect">
            <a:avLst/>
          </a:prstGeom>
          <a:solidFill>
            <a:srgbClr val="FFFF00"/>
          </a:solidFill>
        </p:spPr>
        <p:txBody>
          <a:bodyPr wrap="square" rtlCol="0">
            <a:spAutoFit/>
          </a:bodyPr>
          <a:lstStyle/>
          <a:p>
            <a:r>
              <a:rPr lang="en-US" dirty="0" smtClean="0"/>
              <a:t>        4</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506144" y="1167403"/>
            <a:ext cx="1242641" cy="369332"/>
          </a:xfrm>
          <a:prstGeom prst="rect">
            <a:avLst/>
          </a:prstGeom>
          <a:solidFill>
            <a:srgbClr val="00FFFF"/>
          </a:solidFill>
        </p:spPr>
        <p:txBody>
          <a:bodyPr wrap="square" rtlCol="0">
            <a:spAutoFit/>
          </a:bodyPr>
          <a:lstStyle/>
          <a:p>
            <a:r>
              <a:rPr lang="en-US" dirty="0" smtClean="0"/>
              <a:t>         </a:t>
            </a:r>
            <a:r>
              <a:rPr lang="en-US" dirty="0"/>
              <a:t>1</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8" name="TextBox 17"/>
          <p:cNvSpPr txBox="1"/>
          <p:nvPr/>
        </p:nvSpPr>
        <p:spPr>
          <a:xfrm>
            <a:off x="436099" y="1795976"/>
            <a:ext cx="745587" cy="369332"/>
          </a:xfrm>
          <a:prstGeom prst="rect">
            <a:avLst/>
          </a:prstGeom>
          <a:noFill/>
        </p:spPr>
        <p:txBody>
          <a:bodyPr wrap="square" rtlCol="0">
            <a:spAutoFit/>
          </a:bodyPr>
          <a:lstStyle/>
          <a:p>
            <a:r>
              <a:rPr lang="en-US" dirty="0" smtClean="0"/>
              <a:t>     3</a:t>
            </a:r>
            <a:endParaRPr lang="en-GB" dirty="0"/>
          </a:p>
        </p:txBody>
      </p:sp>
      <p:sp>
        <p:nvSpPr>
          <p:cNvPr id="19" name="TextBox 18"/>
          <p:cNvSpPr txBox="1"/>
          <p:nvPr/>
        </p:nvSpPr>
        <p:spPr>
          <a:xfrm>
            <a:off x="1546277" y="1795976"/>
            <a:ext cx="1149585" cy="369332"/>
          </a:xfrm>
          <a:prstGeom prst="rect">
            <a:avLst/>
          </a:prstGeom>
          <a:solidFill>
            <a:srgbClr val="FFFF00"/>
          </a:solidFill>
        </p:spPr>
        <p:txBody>
          <a:bodyPr wrap="square" rtlCol="0">
            <a:spAutoFit/>
          </a:bodyPr>
          <a:lstStyle/>
          <a:p>
            <a:r>
              <a:rPr lang="en-US" dirty="0" smtClean="0"/>
              <a:t>        6</a:t>
            </a:r>
            <a:endParaRPr lang="en-GB" dirty="0"/>
          </a:p>
        </p:txBody>
      </p:sp>
      <p:sp>
        <p:nvSpPr>
          <p:cNvPr id="20" name="TextBox 19"/>
          <p:cNvSpPr txBox="1"/>
          <p:nvPr/>
        </p:nvSpPr>
        <p:spPr>
          <a:xfrm>
            <a:off x="2968281" y="1774874"/>
            <a:ext cx="745587" cy="369332"/>
          </a:xfrm>
          <a:prstGeom prst="rect">
            <a:avLst/>
          </a:prstGeom>
          <a:no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noFill/>
        </p:spPr>
        <p:txBody>
          <a:bodyPr wrap="square" rtlCol="0">
            <a:spAutoFit/>
          </a:bodyPr>
          <a:lstStyle/>
          <a:p>
            <a:r>
              <a:rPr lang="en-US" dirty="0" smtClean="0"/>
              <a:t>     4</a:t>
            </a:r>
            <a:endParaRPr lang="en-GB" dirty="0"/>
          </a:p>
        </p:txBody>
      </p:sp>
      <p:sp>
        <p:nvSpPr>
          <p:cNvPr id="22" name="TextBox 21"/>
          <p:cNvSpPr txBox="1"/>
          <p:nvPr/>
        </p:nvSpPr>
        <p:spPr>
          <a:xfrm>
            <a:off x="1706881" y="2478260"/>
            <a:ext cx="745587" cy="369332"/>
          </a:xfrm>
          <a:prstGeom prst="rect">
            <a:avLst/>
          </a:prstGeom>
          <a:noFill/>
        </p:spPr>
        <p:txBody>
          <a:bodyPr wrap="square" rtlCol="0">
            <a:spAutoFit/>
          </a:bodyPr>
          <a:lstStyle/>
          <a:p>
            <a:r>
              <a:rPr lang="en-US" dirty="0" smtClean="0"/>
              <a:t>     8</a:t>
            </a:r>
            <a:endParaRPr lang="en-GB" dirty="0"/>
          </a:p>
        </p:txBody>
      </p:sp>
      <p:sp>
        <p:nvSpPr>
          <p:cNvPr id="23" name="TextBox 22"/>
          <p:cNvSpPr txBox="1"/>
          <p:nvPr/>
        </p:nvSpPr>
        <p:spPr>
          <a:xfrm>
            <a:off x="2968280" y="2532186"/>
            <a:ext cx="745587" cy="369332"/>
          </a:xfrm>
          <a:prstGeom prst="rect">
            <a:avLst/>
          </a:prstGeom>
          <a:noFill/>
        </p:spPr>
        <p:txBody>
          <a:bodyPr wrap="square" rtlCol="0">
            <a:spAutoFit/>
          </a:bodyPr>
          <a:lstStyle/>
          <a:p>
            <a:r>
              <a:rPr lang="en-US" dirty="0" smtClean="0"/>
              <a:t>     6</a:t>
            </a:r>
            <a:endParaRPr lang="en-GB" dirty="0"/>
          </a:p>
        </p:txBody>
      </p:sp>
      <p:sp>
        <p:nvSpPr>
          <p:cNvPr id="24" name="TextBox 23"/>
          <p:cNvSpPr txBox="1"/>
          <p:nvPr/>
        </p:nvSpPr>
        <p:spPr>
          <a:xfrm>
            <a:off x="426716" y="4590760"/>
            <a:ext cx="745587" cy="369332"/>
          </a:xfrm>
          <a:prstGeom prst="rect">
            <a:avLst/>
          </a:prstGeom>
          <a:noFill/>
        </p:spPr>
        <p:txBody>
          <a:bodyPr wrap="square" rtlCol="0">
            <a:spAutoFit/>
          </a:bodyPr>
          <a:lstStyle/>
          <a:p>
            <a:r>
              <a:rPr lang="en-US" dirty="0" smtClean="0"/>
              <a:t>    9</a:t>
            </a:r>
            <a:endParaRPr lang="en-GB" dirty="0"/>
          </a:p>
        </p:txBody>
      </p:sp>
      <p:sp>
        <p:nvSpPr>
          <p:cNvPr id="25" name="TextBox 24"/>
          <p:cNvSpPr txBox="1"/>
          <p:nvPr/>
        </p:nvSpPr>
        <p:spPr>
          <a:xfrm>
            <a:off x="1702191" y="4513391"/>
            <a:ext cx="745587" cy="369332"/>
          </a:xfrm>
          <a:prstGeom prst="rect">
            <a:avLst/>
          </a:prstGeom>
          <a:noFill/>
        </p:spPr>
        <p:txBody>
          <a:bodyPr wrap="square" rtlCol="0">
            <a:spAutoFit/>
          </a:bodyPr>
          <a:lstStyle/>
          <a:p>
            <a:r>
              <a:rPr lang="en-US" dirty="0" smtClean="0"/>
              <a:t>     5</a:t>
            </a:r>
            <a:endParaRPr lang="en-GB" dirty="0"/>
          </a:p>
        </p:txBody>
      </p:sp>
      <p:sp>
        <p:nvSpPr>
          <p:cNvPr id="26" name="TextBox 25"/>
          <p:cNvSpPr txBox="1"/>
          <p:nvPr/>
        </p:nvSpPr>
        <p:spPr>
          <a:xfrm>
            <a:off x="426718" y="3193368"/>
            <a:ext cx="745587" cy="369332"/>
          </a:xfrm>
          <a:prstGeom prst="rect">
            <a:avLst/>
          </a:prstGeom>
          <a:noFill/>
        </p:spPr>
        <p:txBody>
          <a:bodyPr wrap="square" rtlCol="0">
            <a:spAutoFit/>
          </a:bodyPr>
          <a:lstStyle/>
          <a:p>
            <a:r>
              <a:rPr lang="en-US" dirty="0" smtClean="0"/>
              <a:t>     1</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2</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9</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7</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44832" y="4515122"/>
            <a:ext cx="745587" cy="369332"/>
          </a:xfrm>
          <a:prstGeom prst="rect">
            <a:avLst/>
          </a:prstGeom>
          <a:noFill/>
        </p:spPr>
        <p:txBody>
          <a:bodyPr wrap="square" rtlCol="0">
            <a:spAutoFit/>
          </a:bodyPr>
          <a:lstStyle/>
          <a:p>
            <a:r>
              <a:rPr lang="en-US" dirty="0" smtClean="0"/>
              <a:t>     3</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1</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4</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7</a:t>
            </a:r>
            <a:endParaRPr lang="en-GB" dirty="0"/>
          </a:p>
        </p:txBody>
      </p:sp>
      <p:sp>
        <p:nvSpPr>
          <p:cNvPr id="36" name="TextBox 35"/>
          <p:cNvSpPr txBox="1"/>
          <p:nvPr/>
        </p:nvSpPr>
        <p:spPr>
          <a:xfrm>
            <a:off x="426715" y="5988152"/>
            <a:ext cx="745587" cy="369332"/>
          </a:xfrm>
          <a:prstGeom prst="rect">
            <a:avLst/>
          </a:prstGeom>
          <a:noFill/>
        </p:spPr>
        <p:txBody>
          <a:bodyPr wrap="square" rtlCol="0">
            <a:spAutoFit/>
          </a:bodyPr>
          <a:lstStyle/>
          <a:p>
            <a:r>
              <a:rPr lang="en-US" dirty="0" smtClean="0"/>
              <a:t>     2</a:t>
            </a:r>
            <a:endParaRPr lang="en-GB" dirty="0"/>
          </a:p>
        </p:txBody>
      </p:sp>
      <p:sp>
        <p:nvSpPr>
          <p:cNvPr id="37" name="TextBox 36"/>
          <p:cNvSpPr txBox="1"/>
          <p:nvPr/>
        </p:nvSpPr>
        <p:spPr>
          <a:xfrm>
            <a:off x="1702190" y="5948294"/>
            <a:ext cx="745587" cy="369332"/>
          </a:xfrm>
          <a:prstGeom prst="rect">
            <a:avLst/>
          </a:prstGeom>
          <a:noFill/>
        </p:spPr>
        <p:txBody>
          <a:bodyPr wrap="square" rtlCol="0">
            <a:spAutoFit/>
          </a:bodyPr>
          <a:lstStyle/>
          <a:p>
            <a:r>
              <a:rPr lang="en-US" dirty="0" smtClean="0"/>
              <a:t>     8</a:t>
            </a:r>
            <a:endParaRPr lang="en-GB" dirty="0"/>
          </a:p>
        </p:txBody>
      </p:sp>
      <p:sp>
        <p:nvSpPr>
          <p:cNvPr id="38" name="TextBox 37"/>
          <p:cNvSpPr txBox="1"/>
          <p:nvPr/>
        </p:nvSpPr>
        <p:spPr>
          <a:xfrm>
            <a:off x="2968279" y="5948294"/>
            <a:ext cx="745587" cy="369332"/>
          </a:xfrm>
          <a:prstGeom prst="rect">
            <a:avLst/>
          </a:prstGeom>
          <a:noFill/>
        </p:spPr>
        <p:txBody>
          <a:bodyPr wrap="square" rtlCol="0">
            <a:spAutoFit/>
          </a:bodyPr>
          <a:lstStyle/>
          <a:p>
            <a:r>
              <a:rPr lang="en-US" dirty="0" smtClean="0"/>
              <a:t>     6</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3928440176"/>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08545"/>
                <a:gridCol w="1337933"/>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solidFill>
            <a:srgbClr val="00FFFF"/>
          </a:solidFill>
        </p:spPr>
        <p:txBody>
          <a:bodyPr wrap="square" rtlCol="0">
            <a:spAutoFit/>
          </a:bodyPr>
          <a:lstStyle/>
          <a:p>
            <a:r>
              <a:rPr lang="en-US" dirty="0" smtClean="0"/>
              <a:t>     5</a:t>
            </a:r>
            <a:endParaRPr lang="en-GB" dirty="0"/>
          </a:p>
        </p:txBody>
      </p:sp>
      <p:sp>
        <p:nvSpPr>
          <p:cNvPr id="69" name="TextBox 68"/>
          <p:cNvSpPr txBox="1"/>
          <p:nvPr/>
        </p:nvSpPr>
        <p:spPr>
          <a:xfrm>
            <a:off x="4114801" y="413995"/>
            <a:ext cx="1071479" cy="369332"/>
          </a:xfrm>
          <a:prstGeom prst="rect">
            <a:avLst/>
          </a:prstGeom>
          <a:solidFill>
            <a:srgbClr val="00FFFF"/>
          </a:solidFill>
        </p:spPr>
        <p:txBody>
          <a:bodyPr wrap="square" rtlCol="0">
            <a:spAutoFit/>
          </a:bodyPr>
          <a:lstStyle/>
          <a:p>
            <a:r>
              <a:rPr lang="en-US" dirty="0" smtClean="0"/>
              <a:t>        9</a:t>
            </a:r>
            <a:endParaRPr lang="en-GB" dirty="0"/>
          </a:p>
        </p:txBody>
      </p:sp>
      <p:sp>
        <p:nvSpPr>
          <p:cNvPr id="70" name="TextBox 69"/>
          <p:cNvSpPr txBox="1"/>
          <p:nvPr/>
        </p:nvSpPr>
        <p:spPr>
          <a:xfrm>
            <a:off x="4128864" y="1107413"/>
            <a:ext cx="1045699" cy="369332"/>
          </a:xfrm>
          <a:prstGeom prst="rect">
            <a:avLst/>
          </a:prstGeom>
          <a:solidFill>
            <a:srgbClr val="FFFF00"/>
          </a:solidFill>
        </p:spPr>
        <p:txBody>
          <a:bodyPr wrap="square" rtlCol="0">
            <a:spAutoFit/>
          </a:bodyPr>
          <a:lstStyle/>
          <a:p>
            <a:r>
              <a:rPr lang="en-US" dirty="0" smtClean="0"/>
              <a:t>       6</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383690" y="1077966"/>
            <a:ext cx="1073377" cy="369332"/>
          </a:xfrm>
          <a:prstGeom prst="rect">
            <a:avLst/>
          </a:prstGeom>
          <a:solidFill>
            <a:srgbClr val="00FFFF"/>
          </a:solidFill>
        </p:spPr>
        <p:txBody>
          <a:bodyPr wrap="square" rtlCol="0">
            <a:spAutoFit/>
          </a:bodyPr>
          <a:lstStyle/>
          <a:p>
            <a:r>
              <a:rPr lang="en-US" dirty="0" smtClean="0"/>
              <a:t>        2</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76" name="TextBox 75"/>
          <p:cNvSpPr txBox="1"/>
          <p:nvPr/>
        </p:nvSpPr>
        <p:spPr>
          <a:xfrm>
            <a:off x="4196271" y="1786039"/>
            <a:ext cx="858718" cy="369332"/>
          </a:xfrm>
          <a:prstGeom prst="rect">
            <a:avLst/>
          </a:prstGeom>
          <a:solidFill>
            <a:srgbClr val="FFFF00"/>
          </a:solidFill>
        </p:spPr>
        <p:txBody>
          <a:bodyPr wrap="square" rtlCol="0">
            <a:spAutoFit/>
          </a:bodyPr>
          <a:lstStyle/>
          <a:p>
            <a:r>
              <a:rPr lang="en-US" dirty="0" smtClean="0"/>
              <a:t>     </a:t>
            </a:r>
            <a:r>
              <a:rPr lang="en-US" dirty="0"/>
              <a:t>3</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7</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4</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5</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1</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9</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2</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6</a:t>
            </a:r>
            <a:endParaRPr lang="en-GB" dirty="0"/>
          </a:p>
        </p:txBody>
      </p:sp>
      <p:sp>
        <p:nvSpPr>
          <p:cNvPr id="88" name="TextBox 87"/>
          <p:cNvSpPr txBox="1"/>
          <p:nvPr/>
        </p:nvSpPr>
        <p:spPr>
          <a:xfrm>
            <a:off x="6782968" y="4495808"/>
            <a:ext cx="745587" cy="369332"/>
          </a:xfrm>
          <a:prstGeom prst="rect">
            <a:avLst/>
          </a:prstGeom>
          <a:noFill/>
        </p:spPr>
        <p:txBody>
          <a:bodyPr wrap="square" rtlCol="0">
            <a:spAutoFit/>
          </a:bodyPr>
          <a:lstStyle/>
          <a:p>
            <a:r>
              <a:rPr lang="en-US" dirty="0" smtClean="0"/>
              <a:t>     9</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2</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8</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7</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3797154672"/>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solidFill>
            <a:srgbClr val="00FFFF"/>
          </a:solidFill>
        </p:spPr>
        <p:txBody>
          <a:bodyPr wrap="square" rtlCol="0">
            <a:spAutoFit/>
          </a:bodyPr>
          <a:lstStyle/>
          <a:p>
            <a:r>
              <a:rPr lang="en-US" dirty="0" smtClean="0"/>
              <a:t>     </a:t>
            </a:r>
            <a:r>
              <a:rPr lang="en-US" dirty="0"/>
              <a:t>9</a:t>
            </a:r>
            <a:endParaRPr lang="en-GB" dirty="0"/>
          </a:p>
        </p:txBody>
      </p:sp>
      <p:sp>
        <p:nvSpPr>
          <p:cNvPr id="98" name="TextBox 97"/>
          <p:cNvSpPr txBox="1"/>
          <p:nvPr/>
        </p:nvSpPr>
        <p:spPr>
          <a:xfrm>
            <a:off x="8044376" y="1077966"/>
            <a:ext cx="745587" cy="369332"/>
          </a:xfrm>
          <a:prstGeom prst="rect">
            <a:avLst/>
          </a:prstGeom>
          <a:solidFill>
            <a:srgbClr val="00FFFF"/>
          </a:solid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00" name="TextBox 99"/>
          <p:cNvSpPr txBox="1"/>
          <p:nvPr/>
        </p:nvSpPr>
        <p:spPr>
          <a:xfrm>
            <a:off x="9310468" y="1077966"/>
            <a:ext cx="745587" cy="369332"/>
          </a:xfrm>
          <a:prstGeom prst="rect">
            <a:avLst/>
          </a:prstGeom>
          <a:solidFill>
            <a:srgbClr val="00FFFF"/>
          </a:solidFill>
        </p:spPr>
        <p:txBody>
          <a:bodyPr wrap="square" rtlCol="0">
            <a:spAutoFit/>
          </a:bodyPr>
          <a:lstStyle/>
          <a:p>
            <a:r>
              <a:rPr lang="en-US" dirty="0" smtClean="0"/>
              <a:t>     1</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4</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4</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3</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7</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5</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6</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8</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64835" y="5237318"/>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260123"/>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1</a:t>
            </a:r>
            <a:endParaRPr lang="en-GB" dirty="0"/>
          </a:p>
        </p:txBody>
      </p:sp>
    </p:spTree>
    <p:extLst>
      <p:ext uri="{BB962C8B-B14F-4D97-AF65-F5344CB8AC3E}">
        <p14:creationId xmlns:p14="http://schemas.microsoft.com/office/powerpoint/2010/main" val="23191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1.48148E-6 L -0.00247 0.10208 " pathEditMode="relative" rAng="0" ptsTypes="AA">
                                      <p:cBhvr>
                                        <p:cTn id="6" dur="2000" fill="hold"/>
                                        <p:tgtEl>
                                          <p:spTgt spid="13"/>
                                        </p:tgtEl>
                                        <p:attrNameLst>
                                          <p:attrName>ppt_x</p:attrName>
                                          <p:attrName>ppt_y</p:attrName>
                                        </p:attrNameLst>
                                      </p:cBhvr>
                                      <p:rCtr x="-130" y="5093"/>
                                    </p:animMotion>
                                  </p:childTnLst>
                                </p:cTn>
                              </p:par>
                              <p:par>
                                <p:cTn id="7" presetID="64" presetClass="path" presetSubtype="0" accel="50000" decel="50000" fill="hold" grpId="0" nodeType="withEffect">
                                  <p:stCondLst>
                                    <p:cond delay="0"/>
                                  </p:stCondLst>
                                  <p:childTnLst>
                                    <p:animMotion origin="layout" path="M -2.08333E-6 -7.40741E-7 L 0.00065 -0.1037 " pathEditMode="relative" rAng="0" ptsTypes="AA">
                                      <p:cBhvr>
                                        <p:cTn id="8" dur="2000" fill="hold"/>
                                        <p:tgtEl>
                                          <p:spTgt spid="14"/>
                                        </p:tgtEl>
                                        <p:attrNameLst>
                                          <p:attrName>ppt_x</p:attrName>
                                          <p:attrName>ppt_y</p:attrName>
                                        </p:attrNameLst>
                                      </p:cBhvr>
                                      <p:rCtr x="26" y="-5185"/>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95833E-6 -3.7037E-7 L -0.00195 0.09514 " pathEditMode="relative" rAng="0" ptsTypes="AA">
                                      <p:cBhvr>
                                        <p:cTn id="12" dur="2000" fill="hold"/>
                                        <p:tgtEl>
                                          <p:spTgt spid="69"/>
                                        </p:tgtEl>
                                        <p:attrNameLst>
                                          <p:attrName>ppt_x</p:attrName>
                                          <p:attrName>ppt_y</p:attrName>
                                        </p:attrNameLst>
                                      </p:cBhvr>
                                      <p:rCtr x="-104" y="4745"/>
                                    </p:animMotion>
                                  </p:childTnLst>
                                </p:cTn>
                              </p:par>
                              <p:par>
                                <p:cTn id="13" presetID="64" presetClass="path" presetSubtype="0" accel="50000" decel="50000" fill="hold" grpId="0" nodeType="withEffect">
                                  <p:stCondLst>
                                    <p:cond delay="0"/>
                                  </p:stCondLst>
                                  <p:childTnLst>
                                    <p:animMotion origin="layout" path="M -4.16667E-7 4.07407E-6 L -0.00052 -0.08889 " pathEditMode="relative" rAng="0" ptsTypes="AA">
                                      <p:cBhvr>
                                        <p:cTn id="14" dur="2000" fill="hold"/>
                                        <p:tgtEl>
                                          <p:spTgt spid="70"/>
                                        </p:tgtEl>
                                        <p:attrNameLst>
                                          <p:attrName>ppt_x</p:attrName>
                                          <p:attrName>ppt_y</p:attrName>
                                        </p:attrNameLst>
                                      </p:cBhvr>
                                      <p:rCtr x="-26" y="-4444"/>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7.40741E-7 L -0.00365 0.09653 " pathEditMode="relative" rAng="0" ptsTypes="AA">
                                      <p:cBhvr>
                                        <p:cTn id="18" dur="500" fill="hold"/>
                                        <p:tgtEl>
                                          <p:spTgt spid="16"/>
                                        </p:tgtEl>
                                        <p:attrNameLst>
                                          <p:attrName>ppt_x</p:attrName>
                                          <p:attrName>ppt_y</p:attrName>
                                        </p:attrNameLst>
                                      </p:cBhvr>
                                      <p:rCtr x="-182" y="4815"/>
                                    </p:animMotion>
                                  </p:childTnLst>
                                </p:cTn>
                              </p:par>
                              <p:par>
                                <p:cTn id="19" presetID="64" presetClass="path" presetSubtype="0" accel="50000" decel="50000" fill="hold" grpId="0" nodeType="withEffect">
                                  <p:stCondLst>
                                    <p:cond delay="0"/>
                                  </p:stCondLst>
                                  <p:childTnLst>
                                    <p:animMotion origin="layout" path="M 1.66667E-6 2.59259E-6 L -0.00156 -0.0956 " pathEditMode="relative" rAng="0" ptsTypes="AA">
                                      <p:cBhvr>
                                        <p:cTn id="20" dur="500" fill="hold"/>
                                        <p:tgtEl>
                                          <p:spTgt spid="19"/>
                                        </p:tgtEl>
                                        <p:attrNameLst>
                                          <p:attrName>ppt_x</p:attrName>
                                          <p:attrName>ppt_y</p:attrName>
                                        </p:attrNameLst>
                                      </p:cBhvr>
                                      <p:rCtr x="-78" y="-4792"/>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3.125E-6 2.22222E-6 L -0.10235 0.10278 " pathEditMode="relative" rAng="0" ptsTypes="AA">
                                      <p:cBhvr>
                                        <p:cTn id="24" dur="500" fill="hold"/>
                                        <p:tgtEl>
                                          <p:spTgt spid="72"/>
                                        </p:tgtEl>
                                        <p:attrNameLst>
                                          <p:attrName>ppt_x</p:attrName>
                                          <p:attrName>ppt_y</p:attrName>
                                        </p:attrNameLst>
                                      </p:cBhvr>
                                      <p:rCtr x="-5117" y="5139"/>
                                    </p:animMotion>
                                  </p:childTnLst>
                                </p:cTn>
                              </p:par>
                              <p:par>
                                <p:cTn id="25" presetID="64" presetClass="path" presetSubtype="0" accel="50000" decel="50000" fill="hold" grpId="0" nodeType="withEffect">
                                  <p:stCondLst>
                                    <p:cond delay="0"/>
                                  </p:stCondLst>
                                  <p:childTnLst>
                                    <p:animMotion origin="layout" path="M 3.125E-6 1.48148E-6 L 0.10494 -0.10324 " pathEditMode="relative" rAng="0" ptsTypes="AA">
                                      <p:cBhvr>
                                        <p:cTn id="26" dur="500" fill="hold"/>
                                        <p:tgtEl>
                                          <p:spTgt spid="76"/>
                                        </p:tgtEl>
                                        <p:attrNameLst>
                                          <p:attrName>ppt_x</p:attrName>
                                          <p:attrName>ppt_y</p:attrName>
                                        </p:attrNameLst>
                                      </p:cBhvr>
                                      <p:rCtr x="5247" y="-5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9" grpId="0" animBg="1"/>
      <p:bldP spid="69" grpId="0" animBg="1"/>
      <p:bldP spid="70" grpId="0" animBg="1"/>
      <p:bldP spid="72"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1613996"/>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TextBox 11"/>
          <p:cNvSpPr txBox="1"/>
          <p:nvPr/>
        </p:nvSpPr>
        <p:spPr>
          <a:xfrm>
            <a:off x="1672863" y="491812"/>
            <a:ext cx="745588" cy="369332"/>
          </a:xfrm>
          <a:prstGeom prst="rect">
            <a:avLst/>
          </a:prstGeom>
          <a:noFill/>
        </p:spPr>
        <p:txBody>
          <a:bodyPr wrap="square" rtlCol="0">
            <a:spAutoFit/>
          </a:bodyPr>
          <a:lstStyle/>
          <a:p>
            <a:r>
              <a:rPr lang="en-US" dirty="0" smtClean="0"/>
              <a:t>     7</a:t>
            </a:r>
            <a:endParaRPr lang="en-GB" dirty="0"/>
          </a:p>
        </p:txBody>
      </p:sp>
      <p:sp>
        <p:nvSpPr>
          <p:cNvPr id="13" name="TextBox 12"/>
          <p:cNvSpPr txBox="1"/>
          <p:nvPr/>
        </p:nvSpPr>
        <p:spPr>
          <a:xfrm>
            <a:off x="448996" y="470658"/>
            <a:ext cx="733864" cy="369332"/>
          </a:xfrm>
          <a:prstGeom prst="rect">
            <a:avLst/>
          </a:prstGeom>
          <a:noFill/>
        </p:spPr>
        <p:txBody>
          <a:bodyPr wrap="square" rtlCol="0">
            <a:spAutoFit/>
          </a:bodyPr>
          <a:lstStyle/>
          <a:p>
            <a:r>
              <a:rPr lang="en-US" dirty="0" smtClean="0"/>
              <a:t>     4</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noFill/>
        </p:spPr>
        <p:txBody>
          <a:bodyPr wrap="square" rtlCol="0">
            <a:spAutoFit/>
          </a:bodyPr>
          <a:lstStyle/>
          <a:p>
            <a:r>
              <a:rPr lang="en-US" dirty="0" smtClean="0"/>
              <a:t>    6</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8" name="TextBox 17"/>
          <p:cNvSpPr txBox="1"/>
          <p:nvPr/>
        </p:nvSpPr>
        <p:spPr>
          <a:xfrm>
            <a:off x="436099" y="1795976"/>
            <a:ext cx="745587" cy="369332"/>
          </a:xfrm>
          <a:prstGeom prst="rect">
            <a:avLst/>
          </a:prstGeom>
          <a:noFill/>
        </p:spPr>
        <p:txBody>
          <a:bodyPr wrap="square" rtlCol="0">
            <a:spAutoFit/>
          </a:bodyPr>
          <a:lstStyle/>
          <a:p>
            <a:r>
              <a:rPr lang="en-US" dirty="0" smtClean="0"/>
              <a:t>     3</a:t>
            </a:r>
            <a:endParaRPr lang="en-GB" dirty="0"/>
          </a:p>
        </p:txBody>
      </p:sp>
      <p:sp>
        <p:nvSpPr>
          <p:cNvPr id="19" name="TextBox 18"/>
          <p:cNvSpPr txBox="1"/>
          <p:nvPr/>
        </p:nvSpPr>
        <p:spPr>
          <a:xfrm>
            <a:off x="1702192" y="1795976"/>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20" name="TextBox 19"/>
          <p:cNvSpPr txBox="1"/>
          <p:nvPr/>
        </p:nvSpPr>
        <p:spPr>
          <a:xfrm>
            <a:off x="2968281" y="1774874"/>
            <a:ext cx="745587" cy="369332"/>
          </a:xfrm>
          <a:prstGeom prst="rect">
            <a:avLst/>
          </a:prstGeom>
          <a:no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noFill/>
        </p:spPr>
        <p:txBody>
          <a:bodyPr wrap="square" rtlCol="0">
            <a:spAutoFit/>
          </a:bodyPr>
          <a:lstStyle/>
          <a:p>
            <a:r>
              <a:rPr lang="en-US" dirty="0" smtClean="0"/>
              <a:t>     1</a:t>
            </a:r>
            <a:endParaRPr lang="en-GB" dirty="0"/>
          </a:p>
        </p:txBody>
      </p:sp>
      <p:sp>
        <p:nvSpPr>
          <p:cNvPr id="22" name="TextBox 21"/>
          <p:cNvSpPr txBox="1"/>
          <p:nvPr/>
        </p:nvSpPr>
        <p:spPr>
          <a:xfrm>
            <a:off x="1706881" y="2478260"/>
            <a:ext cx="745587" cy="369332"/>
          </a:xfrm>
          <a:prstGeom prst="rect">
            <a:avLst/>
          </a:prstGeom>
          <a:noFill/>
        </p:spPr>
        <p:txBody>
          <a:bodyPr wrap="square" rtlCol="0">
            <a:spAutoFit/>
          </a:bodyPr>
          <a:lstStyle/>
          <a:p>
            <a:r>
              <a:rPr lang="en-US" dirty="0" smtClean="0"/>
              <a:t>     8</a:t>
            </a:r>
            <a:endParaRPr lang="en-GB" dirty="0"/>
          </a:p>
        </p:txBody>
      </p:sp>
      <p:sp>
        <p:nvSpPr>
          <p:cNvPr id="23" name="TextBox 22"/>
          <p:cNvSpPr txBox="1"/>
          <p:nvPr/>
        </p:nvSpPr>
        <p:spPr>
          <a:xfrm>
            <a:off x="2968280" y="2532186"/>
            <a:ext cx="745587" cy="369332"/>
          </a:xfrm>
          <a:prstGeom prst="rect">
            <a:avLst/>
          </a:prstGeom>
          <a:noFill/>
        </p:spPr>
        <p:txBody>
          <a:bodyPr wrap="square" rtlCol="0">
            <a:spAutoFit/>
          </a:bodyPr>
          <a:lstStyle/>
          <a:p>
            <a:r>
              <a:rPr lang="en-US" dirty="0" smtClean="0"/>
              <a:t>     6</a:t>
            </a:r>
            <a:endParaRPr lang="en-GB" dirty="0"/>
          </a:p>
        </p:txBody>
      </p:sp>
      <p:sp>
        <p:nvSpPr>
          <p:cNvPr id="24" name="TextBox 23"/>
          <p:cNvSpPr txBox="1"/>
          <p:nvPr/>
        </p:nvSpPr>
        <p:spPr>
          <a:xfrm>
            <a:off x="426716" y="4590760"/>
            <a:ext cx="745587" cy="369332"/>
          </a:xfrm>
          <a:prstGeom prst="rect">
            <a:avLst/>
          </a:prstGeom>
          <a:noFill/>
        </p:spPr>
        <p:txBody>
          <a:bodyPr wrap="square" rtlCol="0">
            <a:spAutoFit/>
          </a:bodyPr>
          <a:lstStyle/>
          <a:p>
            <a:r>
              <a:rPr lang="en-US" dirty="0" smtClean="0"/>
              <a:t>    4</a:t>
            </a:r>
            <a:endParaRPr lang="en-GB" dirty="0"/>
          </a:p>
        </p:txBody>
      </p:sp>
      <p:sp>
        <p:nvSpPr>
          <p:cNvPr id="25" name="TextBox 24"/>
          <p:cNvSpPr txBox="1"/>
          <p:nvPr/>
        </p:nvSpPr>
        <p:spPr>
          <a:xfrm>
            <a:off x="1702191" y="4513391"/>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no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7</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9</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44832" y="4515122"/>
            <a:ext cx="745587" cy="369332"/>
          </a:xfrm>
          <a:prstGeom prst="rect">
            <a:avLst/>
          </a:prstGeom>
          <a:noFill/>
        </p:spPr>
        <p:txBody>
          <a:bodyPr wrap="square" rtlCol="0">
            <a:spAutoFit/>
          </a:bodyPr>
          <a:lstStyle/>
          <a:p>
            <a:r>
              <a:rPr lang="en-US" dirty="0" smtClean="0"/>
              <a:t>     3</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26715" y="598815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37" name="TextBox 36"/>
          <p:cNvSpPr txBox="1"/>
          <p:nvPr/>
        </p:nvSpPr>
        <p:spPr>
          <a:xfrm>
            <a:off x="1702190" y="5948294"/>
            <a:ext cx="745587" cy="369332"/>
          </a:xfrm>
          <a:prstGeom prst="rect">
            <a:avLst/>
          </a:prstGeom>
          <a:noFill/>
        </p:spPr>
        <p:txBody>
          <a:bodyPr wrap="square" rtlCol="0">
            <a:spAutoFit/>
          </a:bodyPr>
          <a:lstStyle/>
          <a:p>
            <a:r>
              <a:rPr lang="en-US" dirty="0" smtClean="0"/>
              <a:t>     5</a:t>
            </a:r>
            <a:endParaRPr lang="en-GB" dirty="0"/>
          </a:p>
        </p:txBody>
      </p:sp>
      <p:sp>
        <p:nvSpPr>
          <p:cNvPr id="38" name="TextBox 37"/>
          <p:cNvSpPr txBox="1"/>
          <p:nvPr/>
        </p:nvSpPr>
        <p:spPr>
          <a:xfrm>
            <a:off x="2968279" y="5948294"/>
            <a:ext cx="745587" cy="369332"/>
          </a:xfrm>
          <a:prstGeom prst="rect">
            <a:avLst/>
          </a:prstGeom>
          <a:noFill/>
        </p:spPr>
        <p:txBody>
          <a:bodyPr wrap="square" rtlCol="0">
            <a:spAutoFit/>
          </a:bodyPr>
          <a:lstStyle/>
          <a:p>
            <a:r>
              <a:rPr lang="en-US" dirty="0" smtClean="0"/>
              <a:t>     6</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940905620"/>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08545"/>
                <a:gridCol w="1337933"/>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5</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6</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2</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2</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7</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88" name="TextBox 87"/>
          <p:cNvSpPr txBox="1"/>
          <p:nvPr/>
        </p:nvSpPr>
        <p:spPr>
          <a:xfrm>
            <a:off x="6782968" y="4495808"/>
            <a:ext cx="745587" cy="369332"/>
          </a:xfrm>
          <a:prstGeom prst="rect">
            <a:avLst/>
          </a:prstGeom>
          <a:noFill/>
        </p:spPr>
        <p:txBody>
          <a:bodyPr wrap="square" rtlCol="0">
            <a:spAutoFit/>
          </a:bodyPr>
          <a:lstStyle/>
          <a:p>
            <a:r>
              <a:rPr lang="en-US" dirty="0" smtClean="0"/>
              <a:t>     9</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8</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7</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r>
              <a:rPr lang="en-US" dirty="0"/>
              <a:t>9</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1</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4</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4</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3</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7</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5</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6</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8</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64835" y="5237318"/>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1</a:t>
            </a:r>
            <a:endParaRPr lang="en-GB" dirty="0"/>
          </a:p>
        </p:txBody>
      </p:sp>
    </p:spTree>
    <p:extLst>
      <p:ext uri="{BB962C8B-B14F-4D97-AF65-F5344CB8AC3E}">
        <p14:creationId xmlns:p14="http://schemas.microsoft.com/office/powerpoint/2010/main" val="277782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0919990"/>
              </p:ext>
            </p:extLst>
          </p:nvPr>
        </p:nvGraphicFramePr>
        <p:xfrm>
          <a:off x="239152" y="225080"/>
          <a:ext cx="3770140" cy="6344535"/>
        </p:xfrm>
        <a:graphic>
          <a:graphicData uri="http://schemas.openxmlformats.org/drawingml/2006/table">
            <a:tbl>
              <a:tblPr firstRow="1" bandRow="1">
                <a:tableStyleId>{5C22544A-7EE6-4342-B048-85BDC9FD1C3A}</a:tableStyleId>
              </a:tblPr>
              <a:tblGrid>
                <a:gridCol w="1199777"/>
                <a:gridCol w="1328226"/>
                <a:gridCol w="1242137"/>
              </a:tblGrid>
              <a:tr h="69635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0602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12" name="TextBox 11"/>
          <p:cNvSpPr txBox="1"/>
          <p:nvPr/>
        </p:nvSpPr>
        <p:spPr>
          <a:xfrm>
            <a:off x="1672863" y="491812"/>
            <a:ext cx="745588" cy="369332"/>
          </a:xfrm>
          <a:prstGeom prst="rect">
            <a:avLst/>
          </a:prstGeom>
          <a:noFill/>
        </p:spPr>
        <p:txBody>
          <a:bodyPr wrap="square" rtlCol="0">
            <a:spAutoFit/>
          </a:bodyPr>
          <a:lstStyle/>
          <a:p>
            <a:r>
              <a:rPr lang="en-US" dirty="0" smtClean="0"/>
              <a:t>     7</a:t>
            </a:r>
            <a:endParaRPr lang="en-GB" dirty="0"/>
          </a:p>
        </p:txBody>
      </p:sp>
      <p:sp>
        <p:nvSpPr>
          <p:cNvPr id="13" name="TextBox 12"/>
          <p:cNvSpPr txBox="1"/>
          <p:nvPr/>
        </p:nvSpPr>
        <p:spPr>
          <a:xfrm>
            <a:off x="448996" y="470658"/>
            <a:ext cx="733864" cy="369332"/>
          </a:xfrm>
          <a:prstGeom prst="rect">
            <a:avLst/>
          </a:prstGeom>
          <a:noFill/>
        </p:spPr>
        <p:txBody>
          <a:bodyPr wrap="square" rtlCol="0">
            <a:spAutoFit/>
          </a:bodyPr>
          <a:lstStyle/>
          <a:p>
            <a:r>
              <a:rPr lang="en-US" dirty="0" smtClean="0"/>
              <a:t>     4</a:t>
            </a:r>
            <a:endParaRPr lang="en-GB" dirty="0"/>
          </a:p>
        </p:txBody>
      </p:sp>
      <p:sp>
        <p:nvSpPr>
          <p:cNvPr id="14" name="TextBox 13"/>
          <p:cNvSpPr txBox="1"/>
          <p:nvPr/>
        </p:nvSpPr>
        <p:spPr>
          <a:xfrm>
            <a:off x="436097" y="1181408"/>
            <a:ext cx="745587" cy="369332"/>
          </a:xfrm>
          <a:prstGeom prst="rect">
            <a:avLst/>
          </a:prstGeom>
          <a:noFill/>
        </p:spPr>
        <p:txBody>
          <a:bodyPr wrap="square" rtlCol="0">
            <a:spAutoFit/>
          </a:bodyPr>
          <a:lstStyle/>
          <a:p>
            <a:r>
              <a:rPr lang="en-US" dirty="0" smtClean="0"/>
              <a:t>     5</a:t>
            </a:r>
            <a:endParaRPr lang="en-GB" dirty="0"/>
          </a:p>
        </p:txBody>
      </p:sp>
      <p:sp>
        <p:nvSpPr>
          <p:cNvPr id="15" name="TextBox 14"/>
          <p:cNvSpPr txBox="1"/>
          <p:nvPr/>
        </p:nvSpPr>
        <p:spPr>
          <a:xfrm>
            <a:off x="2968283" y="41968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16" name="TextBox 15"/>
          <p:cNvSpPr txBox="1"/>
          <p:nvPr/>
        </p:nvSpPr>
        <p:spPr>
          <a:xfrm>
            <a:off x="1683433" y="1139423"/>
            <a:ext cx="745587" cy="369332"/>
          </a:xfrm>
          <a:prstGeom prst="rect">
            <a:avLst/>
          </a:prstGeom>
          <a:noFill/>
        </p:spPr>
        <p:txBody>
          <a:bodyPr wrap="square" rtlCol="0">
            <a:spAutoFit/>
          </a:bodyPr>
          <a:lstStyle/>
          <a:p>
            <a:r>
              <a:rPr lang="en-US" dirty="0" smtClean="0"/>
              <a:t>    6</a:t>
            </a:r>
            <a:endParaRPr lang="en-GB" dirty="0"/>
          </a:p>
        </p:txBody>
      </p:sp>
      <p:sp>
        <p:nvSpPr>
          <p:cNvPr id="17" name="TextBox 16"/>
          <p:cNvSpPr txBox="1"/>
          <p:nvPr/>
        </p:nvSpPr>
        <p:spPr>
          <a:xfrm>
            <a:off x="2968282" y="1097280"/>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8" name="TextBox 17"/>
          <p:cNvSpPr txBox="1"/>
          <p:nvPr/>
        </p:nvSpPr>
        <p:spPr>
          <a:xfrm>
            <a:off x="436099" y="1795976"/>
            <a:ext cx="745587" cy="369332"/>
          </a:xfrm>
          <a:prstGeom prst="rect">
            <a:avLst/>
          </a:prstGeom>
          <a:noFill/>
        </p:spPr>
        <p:txBody>
          <a:bodyPr wrap="square" rtlCol="0">
            <a:spAutoFit/>
          </a:bodyPr>
          <a:lstStyle/>
          <a:p>
            <a:r>
              <a:rPr lang="en-US" dirty="0" smtClean="0"/>
              <a:t>     3</a:t>
            </a:r>
            <a:endParaRPr lang="en-GB" dirty="0"/>
          </a:p>
        </p:txBody>
      </p:sp>
      <p:sp>
        <p:nvSpPr>
          <p:cNvPr id="19" name="TextBox 18"/>
          <p:cNvSpPr txBox="1"/>
          <p:nvPr/>
        </p:nvSpPr>
        <p:spPr>
          <a:xfrm>
            <a:off x="1702192" y="1795976"/>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20" name="TextBox 19"/>
          <p:cNvSpPr txBox="1"/>
          <p:nvPr/>
        </p:nvSpPr>
        <p:spPr>
          <a:xfrm>
            <a:off x="2968281" y="1774874"/>
            <a:ext cx="745587" cy="369332"/>
          </a:xfrm>
          <a:prstGeom prst="rect">
            <a:avLst/>
          </a:prstGeom>
          <a:noFill/>
        </p:spPr>
        <p:txBody>
          <a:bodyPr wrap="square" rtlCol="0">
            <a:spAutoFit/>
          </a:bodyPr>
          <a:lstStyle/>
          <a:p>
            <a:r>
              <a:rPr lang="en-US" dirty="0" smtClean="0"/>
              <a:t>     9</a:t>
            </a:r>
            <a:endParaRPr lang="en-GB" dirty="0"/>
          </a:p>
        </p:txBody>
      </p:sp>
      <p:sp>
        <p:nvSpPr>
          <p:cNvPr id="21" name="TextBox 20"/>
          <p:cNvSpPr txBox="1"/>
          <p:nvPr/>
        </p:nvSpPr>
        <p:spPr>
          <a:xfrm>
            <a:off x="436098" y="2494672"/>
            <a:ext cx="745587" cy="369332"/>
          </a:xfrm>
          <a:prstGeom prst="rect">
            <a:avLst/>
          </a:prstGeom>
          <a:noFill/>
        </p:spPr>
        <p:txBody>
          <a:bodyPr wrap="square" rtlCol="0">
            <a:spAutoFit/>
          </a:bodyPr>
          <a:lstStyle/>
          <a:p>
            <a:r>
              <a:rPr lang="en-US" dirty="0" smtClean="0"/>
              <a:t>     1</a:t>
            </a:r>
            <a:endParaRPr lang="en-GB" dirty="0"/>
          </a:p>
        </p:txBody>
      </p:sp>
      <p:sp>
        <p:nvSpPr>
          <p:cNvPr id="22" name="TextBox 21"/>
          <p:cNvSpPr txBox="1"/>
          <p:nvPr/>
        </p:nvSpPr>
        <p:spPr>
          <a:xfrm>
            <a:off x="1706881" y="2478260"/>
            <a:ext cx="745587" cy="369332"/>
          </a:xfrm>
          <a:prstGeom prst="rect">
            <a:avLst/>
          </a:prstGeom>
          <a:noFill/>
        </p:spPr>
        <p:txBody>
          <a:bodyPr wrap="square" rtlCol="0">
            <a:spAutoFit/>
          </a:bodyPr>
          <a:lstStyle/>
          <a:p>
            <a:r>
              <a:rPr lang="en-US" dirty="0" smtClean="0"/>
              <a:t>     8</a:t>
            </a:r>
            <a:endParaRPr lang="en-GB" dirty="0"/>
          </a:p>
        </p:txBody>
      </p:sp>
      <p:sp>
        <p:nvSpPr>
          <p:cNvPr id="23" name="TextBox 22"/>
          <p:cNvSpPr txBox="1"/>
          <p:nvPr/>
        </p:nvSpPr>
        <p:spPr>
          <a:xfrm>
            <a:off x="2968280" y="2532186"/>
            <a:ext cx="745587" cy="369332"/>
          </a:xfrm>
          <a:prstGeom prst="rect">
            <a:avLst/>
          </a:prstGeom>
          <a:noFill/>
        </p:spPr>
        <p:txBody>
          <a:bodyPr wrap="square" rtlCol="0">
            <a:spAutoFit/>
          </a:bodyPr>
          <a:lstStyle/>
          <a:p>
            <a:r>
              <a:rPr lang="en-US" dirty="0" smtClean="0"/>
              <a:t>     6</a:t>
            </a:r>
            <a:endParaRPr lang="en-GB" dirty="0"/>
          </a:p>
        </p:txBody>
      </p:sp>
      <p:sp>
        <p:nvSpPr>
          <p:cNvPr id="24" name="TextBox 23"/>
          <p:cNvSpPr txBox="1"/>
          <p:nvPr/>
        </p:nvSpPr>
        <p:spPr>
          <a:xfrm>
            <a:off x="426716" y="4590760"/>
            <a:ext cx="745587" cy="369332"/>
          </a:xfrm>
          <a:prstGeom prst="rect">
            <a:avLst/>
          </a:prstGeom>
          <a:noFill/>
        </p:spPr>
        <p:txBody>
          <a:bodyPr wrap="square" rtlCol="0">
            <a:spAutoFit/>
          </a:bodyPr>
          <a:lstStyle/>
          <a:p>
            <a:r>
              <a:rPr lang="en-US" dirty="0" smtClean="0"/>
              <a:t>    4</a:t>
            </a:r>
            <a:endParaRPr lang="en-GB" dirty="0"/>
          </a:p>
        </p:txBody>
      </p:sp>
      <p:sp>
        <p:nvSpPr>
          <p:cNvPr id="25" name="TextBox 24"/>
          <p:cNvSpPr txBox="1"/>
          <p:nvPr/>
        </p:nvSpPr>
        <p:spPr>
          <a:xfrm>
            <a:off x="1702191" y="4513391"/>
            <a:ext cx="745587" cy="369332"/>
          </a:xfrm>
          <a:prstGeom prst="rect">
            <a:avLst/>
          </a:prstGeom>
          <a:noFill/>
        </p:spPr>
        <p:txBody>
          <a:bodyPr wrap="square" rtlCol="0">
            <a:spAutoFit/>
          </a:bodyPr>
          <a:lstStyle/>
          <a:p>
            <a:r>
              <a:rPr lang="en-US" dirty="0" smtClean="0"/>
              <a:t>     7</a:t>
            </a:r>
            <a:endParaRPr lang="en-GB" dirty="0"/>
          </a:p>
        </p:txBody>
      </p:sp>
      <p:sp>
        <p:nvSpPr>
          <p:cNvPr id="26" name="TextBox 25"/>
          <p:cNvSpPr txBox="1"/>
          <p:nvPr/>
        </p:nvSpPr>
        <p:spPr>
          <a:xfrm>
            <a:off x="426718" y="3193368"/>
            <a:ext cx="745587" cy="369332"/>
          </a:xfrm>
          <a:prstGeom prst="rect">
            <a:avLst/>
          </a:prstGeom>
          <a:noFill/>
        </p:spPr>
        <p:txBody>
          <a:bodyPr wrap="square" rtlCol="0">
            <a:spAutoFit/>
          </a:bodyPr>
          <a:lstStyle/>
          <a:p>
            <a:r>
              <a:rPr lang="en-US" dirty="0" smtClean="0"/>
              <a:t>     4</a:t>
            </a:r>
            <a:endParaRPr lang="en-GB" dirty="0"/>
          </a:p>
        </p:txBody>
      </p:sp>
      <p:sp>
        <p:nvSpPr>
          <p:cNvPr id="27" name="TextBox 26"/>
          <p:cNvSpPr txBox="1"/>
          <p:nvPr/>
        </p:nvSpPr>
        <p:spPr>
          <a:xfrm>
            <a:off x="1702192" y="3176956"/>
            <a:ext cx="745587" cy="369332"/>
          </a:xfrm>
          <a:prstGeom prst="rect">
            <a:avLst/>
          </a:prstGeom>
          <a:noFill/>
        </p:spPr>
        <p:txBody>
          <a:bodyPr wrap="square" rtlCol="0">
            <a:spAutoFit/>
          </a:bodyPr>
          <a:lstStyle/>
          <a:p>
            <a:r>
              <a:rPr lang="en-US" dirty="0" smtClean="0"/>
              <a:t>    7</a:t>
            </a:r>
            <a:endParaRPr lang="en-GB" dirty="0"/>
          </a:p>
        </p:txBody>
      </p:sp>
      <p:sp>
        <p:nvSpPr>
          <p:cNvPr id="28" name="TextBox 27"/>
          <p:cNvSpPr txBox="1"/>
          <p:nvPr/>
        </p:nvSpPr>
        <p:spPr>
          <a:xfrm>
            <a:off x="2968279" y="3176956"/>
            <a:ext cx="745587" cy="369332"/>
          </a:xfrm>
          <a:prstGeom prst="rect">
            <a:avLst/>
          </a:prstGeom>
          <a:noFill/>
        </p:spPr>
        <p:txBody>
          <a:bodyPr wrap="square" rtlCol="0">
            <a:spAutoFit/>
          </a:bodyPr>
          <a:lstStyle/>
          <a:p>
            <a:r>
              <a:rPr lang="en-US" dirty="0" smtClean="0"/>
              <a:t>     9</a:t>
            </a:r>
            <a:endParaRPr lang="en-GB" dirty="0"/>
          </a:p>
        </p:txBody>
      </p:sp>
      <p:sp>
        <p:nvSpPr>
          <p:cNvPr id="29" name="TextBox 28"/>
          <p:cNvSpPr txBox="1"/>
          <p:nvPr/>
        </p:nvSpPr>
        <p:spPr>
          <a:xfrm>
            <a:off x="426717" y="3892064"/>
            <a:ext cx="745587" cy="369332"/>
          </a:xfrm>
          <a:prstGeom prst="rect">
            <a:avLst/>
          </a:prstGeom>
          <a:noFill/>
        </p:spPr>
        <p:txBody>
          <a:bodyPr wrap="square" rtlCol="0">
            <a:spAutoFit/>
          </a:bodyPr>
          <a:lstStyle/>
          <a:p>
            <a:r>
              <a:rPr lang="en-US" dirty="0" smtClean="0"/>
              <a:t>     2</a:t>
            </a:r>
            <a:endParaRPr lang="en-GB" dirty="0"/>
          </a:p>
        </p:txBody>
      </p:sp>
      <p:sp>
        <p:nvSpPr>
          <p:cNvPr id="30" name="TextBox 29"/>
          <p:cNvSpPr txBox="1"/>
          <p:nvPr/>
        </p:nvSpPr>
        <p:spPr>
          <a:xfrm>
            <a:off x="1702192" y="3835795"/>
            <a:ext cx="745587" cy="369332"/>
          </a:xfrm>
          <a:prstGeom prst="rect">
            <a:avLst/>
          </a:prstGeom>
          <a:noFill/>
        </p:spPr>
        <p:txBody>
          <a:bodyPr wrap="square" rtlCol="0">
            <a:spAutoFit/>
          </a:bodyPr>
          <a:lstStyle/>
          <a:p>
            <a:r>
              <a:rPr lang="en-US" dirty="0" smtClean="0"/>
              <a:t>     5</a:t>
            </a:r>
            <a:endParaRPr lang="en-GB" dirty="0"/>
          </a:p>
        </p:txBody>
      </p:sp>
      <p:sp>
        <p:nvSpPr>
          <p:cNvPr id="31" name="TextBox 30"/>
          <p:cNvSpPr txBox="1"/>
          <p:nvPr/>
        </p:nvSpPr>
        <p:spPr>
          <a:xfrm>
            <a:off x="2977667" y="382172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32" name="TextBox 31"/>
          <p:cNvSpPr txBox="1"/>
          <p:nvPr/>
        </p:nvSpPr>
        <p:spPr>
          <a:xfrm>
            <a:off x="2944832" y="4515122"/>
            <a:ext cx="745587" cy="369332"/>
          </a:xfrm>
          <a:prstGeom prst="rect">
            <a:avLst/>
          </a:prstGeom>
          <a:noFill/>
        </p:spPr>
        <p:txBody>
          <a:bodyPr wrap="square" rtlCol="0">
            <a:spAutoFit/>
          </a:bodyPr>
          <a:lstStyle/>
          <a:p>
            <a:r>
              <a:rPr lang="en-US" dirty="0" smtClean="0"/>
              <a:t>     3</a:t>
            </a:r>
            <a:endParaRPr lang="en-GB" dirty="0"/>
          </a:p>
        </p:txBody>
      </p:sp>
      <p:sp>
        <p:nvSpPr>
          <p:cNvPr id="33" name="TextBox 32"/>
          <p:cNvSpPr txBox="1"/>
          <p:nvPr/>
        </p:nvSpPr>
        <p:spPr>
          <a:xfrm>
            <a:off x="1702191" y="5289456"/>
            <a:ext cx="745587" cy="369332"/>
          </a:xfrm>
          <a:prstGeom prst="rect">
            <a:avLst/>
          </a:prstGeom>
          <a:noFill/>
        </p:spPr>
        <p:txBody>
          <a:bodyPr wrap="square" rtlCol="0">
            <a:spAutoFit/>
          </a:bodyPr>
          <a:lstStyle/>
          <a:p>
            <a:r>
              <a:rPr lang="en-US" dirty="0" smtClean="0"/>
              <a:t>     </a:t>
            </a:r>
            <a:r>
              <a:rPr lang="en-US" dirty="0"/>
              <a:t>2</a:t>
            </a:r>
            <a:endParaRPr lang="en-GB" dirty="0"/>
          </a:p>
        </p:txBody>
      </p:sp>
      <p:sp>
        <p:nvSpPr>
          <p:cNvPr id="34" name="TextBox 33"/>
          <p:cNvSpPr txBox="1"/>
          <p:nvPr/>
        </p:nvSpPr>
        <p:spPr>
          <a:xfrm>
            <a:off x="447823" y="5289456"/>
            <a:ext cx="745587" cy="369332"/>
          </a:xfrm>
          <a:prstGeom prst="rect">
            <a:avLst/>
          </a:prstGeom>
          <a:noFill/>
        </p:spPr>
        <p:txBody>
          <a:bodyPr wrap="square" rtlCol="0">
            <a:spAutoFit/>
          </a:bodyPr>
          <a:lstStyle/>
          <a:p>
            <a:r>
              <a:rPr lang="en-US" dirty="0" smtClean="0"/>
              <a:t>     9</a:t>
            </a:r>
            <a:endParaRPr lang="en-GB" dirty="0"/>
          </a:p>
        </p:txBody>
      </p:sp>
      <p:sp>
        <p:nvSpPr>
          <p:cNvPr id="35" name="TextBox 34"/>
          <p:cNvSpPr txBox="1"/>
          <p:nvPr/>
        </p:nvSpPr>
        <p:spPr>
          <a:xfrm>
            <a:off x="2956559" y="525663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36" name="TextBox 35"/>
          <p:cNvSpPr txBox="1"/>
          <p:nvPr/>
        </p:nvSpPr>
        <p:spPr>
          <a:xfrm>
            <a:off x="426715" y="598815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37" name="TextBox 36"/>
          <p:cNvSpPr txBox="1"/>
          <p:nvPr/>
        </p:nvSpPr>
        <p:spPr>
          <a:xfrm>
            <a:off x="1702190" y="5948294"/>
            <a:ext cx="745587" cy="369332"/>
          </a:xfrm>
          <a:prstGeom prst="rect">
            <a:avLst/>
          </a:prstGeom>
          <a:noFill/>
        </p:spPr>
        <p:txBody>
          <a:bodyPr wrap="square" rtlCol="0">
            <a:spAutoFit/>
          </a:bodyPr>
          <a:lstStyle/>
          <a:p>
            <a:r>
              <a:rPr lang="en-US" dirty="0" smtClean="0"/>
              <a:t>     5</a:t>
            </a:r>
            <a:endParaRPr lang="en-GB" dirty="0"/>
          </a:p>
        </p:txBody>
      </p:sp>
      <p:sp>
        <p:nvSpPr>
          <p:cNvPr id="38" name="TextBox 37"/>
          <p:cNvSpPr txBox="1"/>
          <p:nvPr/>
        </p:nvSpPr>
        <p:spPr>
          <a:xfrm>
            <a:off x="2968279" y="5948294"/>
            <a:ext cx="745587" cy="369332"/>
          </a:xfrm>
          <a:prstGeom prst="rect">
            <a:avLst/>
          </a:prstGeom>
          <a:noFill/>
        </p:spPr>
        <p:txBody>
          <a:bodyPr wrap="square" rtlCol="0">
            <a:spAutoFit/>
          </a:bodyPr>
          <a:lstStyle/>
          <a:p>
            <a:r>
              <a:rPr lang="en-US" dirty="0" smtClean="0"/>
              <a:t>     6</a:t>
            </a:r>
            <a:endParaRPr lang="en-GB" dirty="0"/>
          </a:p>
        </p:txBody>
      </p:sp>
      <p:graphicFrame>
        <p:nvGraphicFramePr>
          <p:cNvPr id="67" name="Table 66"/>
          <p:cNvGraphicFramePr>
            <a:graphicFrameLocks noGrp="1"/>
          </p:cNvGraphicFramePr>
          <p:nvPr>
            <p:extLst>
              <p:ext uri="{D42A27DB-BD31-4B8C-83A1-F6EECF244321}">
                <p14:modId xmlns:p14="http://schemas.microsoft.com/office/powerpoint/2010/main" val="940905620"/>
              </p:ext>
            </p:extLst>
          </p:nvPr>
        </p:nvGraphicFramePr>
        <p:xfrm>
          <a:off x="4049735" y="225087"/>
          <a:ext cx="3797693" cy="6325215"/>
        </p:xfrm>
        <a:graphic>
          <a:graphicData uri="http://schemas.openxmlformats.org/drawingml/2006/table">
            <a:tbl>
              <a:tblPr firstRow="1" bandRow="1">
                <a:tableStyleId>{5C22544A-7EE6-4342-B048-85BDC9FD1C3A}</a:tableStyleId>
              </a:tblPr>
              <a:tblGrid>
                <a:gridCol w="1208545"/>
                <a:gridCol w="1337933"/>
                <a:gridCol w="1251215"/>
              </a:tblGrid>
              <a:tr h="694231">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8" name="TextBox 67"/>
          <p:cNvSpPr txBox="1"/>
          <p:nvPr/>
        </p:nvSpPr>
        <p:spPr>
          <a:xfrm>
            <a:off x="5540327" y="400372"/>
            <a:ext cx="745588" cy="369332"/>
          </a:xfrm>
          <a:prstGeom prst="rect">
            <a:avLst/>
          </a:prstGeom>
          <a:noFill/>
        </p:spPr>
        <p:txBody>
          <a:bodyPr wrap="square" rtlCol="0">
            <a:spAutoFit/>
          </a:bodyPr>
          <a:lstStyle/>
          <a:p>
            <a:r>
              <a:rPr lang="en-US" dirty="0" smtClean="0"/>
              <a:t>     5</a:t>
            </a:r>
            <a:endParaRPr lang="en-GB" dirty="0"/>
          </a:p>
        </p:txBody>
      </p:sp>
      <p:sp>
        <p:nvSpPr>
          <p:cNvPr id="69" name="TextBox 68"/>
          <p:cNvSpPr txBox="1"/>
          <p:nvPr/>
        </p:nvSpPr>
        <p:spPr>
          <a:xfrm>
            <a:off x="4245503" y="499183"/>
            <a:ext cx="733864" cy="369332"/>
          </a:xfrm>
          <a:prstGeom prst="rect">
            <a:avLst/>
          </a:prstGeom>
          <a:noFill/>
        </p:spPr>
        <p:txBody>
          <a:bodyPr wrap="square" rtlCol="0">
            <a:spAutoFit/>
          </a:bodyPr>
          <a:lstStyle/>
          <a:p>
            <a:r>
              <a:rPr lang="en-US" dirty="0" smtClean="0"/>
              <a:t>     6</a:t>
            </a:r>
            <a:endParaRPr lang="en-GB" dirty="0"/>
          </a:p>
        </p:txBody>
      </p:sp>
      <p:sp>
        <p:nvSpPr>
          <p:cNvPr id="70" name="TextBox 69"/>
          <p:cNvSpPr txBox="1"/>
          <p:nvPr/>
        </p:nvSpPr>
        <p:spPr>
          <a:xfrm>
            <a:off x="4245503" y="1107413"/>
            <a:ext cx="745587" cy="369332"/>
          </a:xfrm>
          <a:prstGeom prst="rect">
            <a:avLst/>
          </a:prstGeom>
          <a:noFill/>
        </p:spPr>
        <p:txBody>
          <a:bodyPr wrap="square" rtlCol="0">
            <a:spAutoFit/>
          </a:bodyPr>
          <a:lstStyle/>
          <a:p>
            <a:r>
              <a:rPr lang="en-US" dirty="0" smtClean="0"/>
              <a:t>     </a:t>
            </a:r>
            <a:r>
              <a:rPr lang="en-US" dirty="0"/>
              <a:t>9</a:t>
            </a:r>
            <a:endParaRPr lang="en-GB" dirty="0"/>
          </a:p>
        </p:txBody>
      </p:sp>
      <p:sp>
        <p:nvSpPr>
          <p:cNvPr id="71" name="TextBox 70"/>
          <p:cNvSpPr txBox="1"/>
          <p:nvPr/>
        </p:nvSpPr>
        <p:spPr>
          <a:xfrm>
            <a:off x="6806419" y="40037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72" name="TextBox 71"/>
          <p:cNvSpPr txBox="1"/>
          <p:nvPr/>
        </p:nvSpPr>
        <p:spPr>
          <a:xfrm>
            <a:off x="5540328" y="1077966"/>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73" name="TextBox 72"/>
          <p:cNvSpPr txBox="1"/>
          <p:nvPr/>
        </p:nvSpPr>
        <p:spPr>
          <a:xfrm>
            <a:off x="6806418" y="1077966"/>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74" name="TextBox 73"/>
          <p:cNvSpPr txBox="1"/>
          <p:nvPr/>
        </p:nvSpPr>
        <p:spPr>
          <a:xfrm>
            <a:off x="6768318" y="1762927"/>
            <a:ext cx="745587" cy="369332"/>
          </a:xfrm>
          <a:prstGeom prst="rect">
            <a:avLst/>
          </a:prstGeom>
          <a:noFill/>
        </p:spPr>
        <p:txBody>
          <a:bodyPr wrap="square" rtlCol="0">
            <a:spAutoFit/>
          </a:bodyPr>
          <a:lstStyle/>
          <a:p>
            <a:r>
              <a:rPr lang="en-US" dirty="0" smtClean="0"/>
              <a:t>     4</a:t>
            </a:r>
            <a:endParaRPr lang="en-GB" dirty="0"/>
          </a:p>
        </p:txBody>
      </p:sp>
      <p:sp>
        <p:nvSpPr>
          <p:cNvPr id="75" name="TextBox 74"/>
          <p:cNvSpPr txBox="1"/>
          <p:nvPr/>
        </p:nvSpPr>
        <p:spPr>
          <a:xfrm>
            <a:off x="5540328" y="177666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76" name="TextBox 75"/>
          <p:cNvSpPr txBox="1"/>
          <p:nvPr/>
        </p:nvSpPr>
        <p:spPr>
          <a:xfrm>
            <a:off x="4261339" y="1786039"/>
            <a:ext cx="745587" cy="369332"/>
          </a:xfrm>
          <a:prstGeom prst="rect">
            <a:avLst/>
          </a:prstGeom>
          <a:noFill/>
        </p:spPr>
        <p:txBody>
          <a:bodyPr wrap="square" rtlCol="0">
            <a:spAutoFit/>
          </a:bodyPr>
          <a:lstStyle/>
          <a:p>
            <a:r>
              <a:rPr lang="en-US" dirty="0" smtClean="0"/>
              <a:t>     2</a:t>
            </a:r>
            <a:endParaRPr lang="en-GB" dirty="0"/>
          </a:p>
        </p:txBody>
      </p:sp>
      <p:sp>
        <p:nvSpPr>
          <p:cNvPr id="77" name="TextBox 76"/>
          <p:cNvSpPr txBox="1"/>
          <p:nvPr/>
        </p:nvSpPr>
        <p:spPr>
          <a:xfrm>
            <a:off x="4274234" y="2475358"/>
            <a:ext cx="745587" cy="369332"/>
          </a:xfrm>
          <a:prstGeom prst="rect">
            <a:avLst/>
          </a:prstGeom>
          <a:noFill/>
        </p:spPr>
        <p:txBody>
          <a:bodyPr wrap="square" rtlCol="0">
            <a:spAutoFit/>
          </a:bodyPr>
          <a:lstStyle/>
          <a:p>
            <a:r>
              <a:rPr lang="en-US" dirty="0" smtClean="0"/>
              <a:t>    2</a:t>
            </a:r>
            <a:endParaRPr lang="en-GB" dirty="0"/>
          </a:p>
        </p:txBody>
      </p:sp>
      <p:sp>
        <p:nvSpPr>
          <p:cNvPr id="78" name="TextBox 77"/>
          <p:cNvSpPr txBox="1"/>
          <p:nvPr/>
        </p:nvSpPr>
        <p:spPr>
          <a:xfrm>
            <a:off x="5545017" y="2458946"/>
            <a:ext cx="745587" cy="369332"/>
          </a:xfrm>
          <a:prstGeom prst="rect">
            <a:avLst/>
          </a:prstGeom>
          <a:noFill/>
        </p:spPr>
        <p:txBody>
          <a:bodyPr wrap="square" rtlCol="0">
            <a:spAutoFit/>
          </a:bodyPr>
          <a:lstStyle/>
          <a:p>
            <a:r>
              <a:rPr lang="en-US" dirty="0" smtClean="0"/>
              <a:t>     5</a:t>
            </a:r>
            <a:endParaRPr lang="en-GB" dirty="0"/>
          </a:p>
        </p:txBody>
      </p:sp>
      <p:sp>
        <p:nvSpPr>
          <p:cNvPr id="79" name="TextBox 78"/>
          <p:cNvSpPr txBox="1"/>
          <p:nvPr/>
        </p:nvSpPr>
        <p:spPr>
          <a:xfrm>
            <a:off x="6806416" y="2512872"/>
            <a:ext cx="745587" cy="369332"/>
          </a:xfrm>
          <a:prstGeom prst="rect">
            <a:avLst/>
          </a:prstGeom>
          <a:noFill/>
        </p:spPr>
        <p:txBody>
          <a:bodyPr wrap="square" rtlCol="0">
            <a:spAutoFit/>
          </a:bodyPr>
          <a:lstStyle/>
          <a:p>
            <a:r>
              <a:rPr lang="en-US" dirty="0" smtClean="0"/>
              <a:t>     9</a:t>
            </a:r>
            <a:endParaRPr lang="en-GB" dirty="0"/>
          </a:p>
        </p:txBody>
      </p:sp>
      <p:sp>
        <p:nvSpPr>
          <p:cNvPr id="80" name="TextBox 79"/>
          <p:cNvSpPr txBox="1"/>
          <p:nvPr/>
        </p:nvSpPr>
        <p:spPr>
          <a:xfrm>
            <a:off x="4264852" y="4571446"/>
            <a:ext cx="745587" cy="369332"/>
          </a:xfrm>
          <a:prstGeom prst="rect">
            <a:avLst/>
          </a:prstGeom>
          <a:noFill/>
        </p:spPr>
        <p:txBody>
          <a:bodyPr wrap="square" rtlCol="0">
            <a:spAutoFit/>
          </a:bodyPr>
          <a:lstStyle/>
          <a:p>
            <a:r>
              <a:rPr lang="en-US" dirty="0" smtClean="0"/>
              <a:t>    2</a:t>
            </a:r>
            <a:endParaRPr lang="en-GB" dirty="0"/>
          </a:p>
        </p:txBody>
      </p:sp>
      <p:sp>
        <p:nvSpPr>
          <p:cNvPr id="82" name="TextBox 81"/>
          <p:cNvSpPr txBox="1"/>
          <p:nvPr/>
        </p:nvSpPr>
        <p:spPr>
          <a:xfrm>
            <a:off x="4264854" y="3174054"/>
            <a:ext cx="745587" cy="369332"/>
          </a:xfrm>
          <a:prstGeom prst="rect">
            <a:avLst/>
          </a:prstGeom>
          <a:noFill/>
        </p:spPr>
        <p:txBody>
          <a:bodyPr wrap="square" rtlCol="0">
            <a:spAutoFit/>
          </a:bodyPr>
          <a:lstStyle/>
          <a:p>
            <a:r>
              <a:rPr lang="en-US" dirty="0" smtClean="0"/>
              <a:t>     3</a:t>
            </a:r>
            <a:endParaRPr lang="en-GB" dirty="0"/>
          </a:p>
        </p:txBody>
      </p:sp>
      <p:sp>
        <p:nvSpPr>
          <p:cNvPr id="83" name="TextBox 82"/>
          <p:cNvSpPr txBox="1"/>
          <p:nvPr/>
        </p:nvSpPr>
        <p:spPr>
          <a:xfrm>
            <a:off x="5540328" y="3157642"/>
            <a:ext cx="745587" cy="369332"/>
          </a:xfrm>
          <a:prstGeom prst="rect">
            <a:avLst/>
          </a:prstGeom>
          <a:noFill/>
        </p:spPr>
        <p:txBody>
          <a:bodyPr wrap="square" rtlCol="0">
            <a:spAutoFit/>
          </a:bodyPr>
          <a:lstStyle/>
          <a:p>
            <a:r>
              <a:rPr lang="en-US" dirty="0" smtClean="0"/>
              <a:t>     8</a:t>
            </a:r>
            <a:endParaRPr lang="en-GB" dirty="0"/>
          </a:p>
        </p:txBody>
      </p:sp>
      <p:sp>
        <p:nvSpPr>
          <p:cNvPr id="84" name="TextBox 83"/>
          <p:cNvSpPr txBox="1"/>
          <p:nvPr/>
        </p:nvSpPr>
        <p:spPr>
          <a:xfrm>
            <a:off x="6806415" y="3157642"/>
            <a:ext cx="745587" cy="369332"/>
          </a:xfrm>
          <a:prstGeom prst="rect">
            <a:avLst/>
          </a:prstGeom>
          <a:noFill/>
        </p:spPr>
        <p:txBody>
          <a:bodyPr wrap="square" rtlCol="0">
            <a:spAutoFit/>
          </a:bodyPr>
          <a:lstStyle/>
          <a:p>
            <a:r>
              <a:rPr lang="en-US" dirty="0" smtClean="0"/>
              <a:t>     6</a:t>
            </a:r>
            <a:endParaRPr lang="en-GB" dirty="0"/>
          </a:p>
        </p:txBody>
      </p:sp>
      <p:sp>
        <p:nvSpPr>
          <p:cNvPr id="85" name="TextBox 84"/>
          <p:cNvSpPr txBox="1"/>
          <p:nvPr/>
        </p:nvSpPr>
        <p:spPr>
          <a:xfrm>
            <a:off x="4264853" y="3872750"/>
            <a:ext cx="745587" cy="369332"/>
          </a:xfrm>
          <a:prstGeom prst="rect">
            <a:avLst/>
          </a:prstGeom>
          <a:noFill/>
        </p:spPr>
        <p:txBody>
          <a:bodyPr wrap="square" rtlCol="0">
            <a:spAutoFit/>
          </a:bodyPr>
          <a:lstStyle/>
          <a:p>
            <a:r>
              <a:rPr lang="en-US" dirty="0" smtClean="0"/>
              <a:t>     4</a:t>
            </a:r>
            <a:endParaRPr lang="en-GB" dirty="0"/>
          </a:p>
        </p:txBody>
      </p:sp>
      <p:sp>
        <p:nvSpPr>
          <p:cNvPr id="86" name="TextBox 85"/>
          <p:cNvSpPr txBox="1"/>
          <p:nvPr/>
        </p:nvSpPr>
        <p:spPr>
          <a:xfrm>
            <a:off x="5540328" y="3816481"/>
            <a:ext cx="745587" cy="369332"/>
          </a:xfrm>
          <a:prstGeom prst="rect">
            <a:avLst/>
          </a:prstGeom>
          <a:noFill/>
        </p:spPr>
        <p:txBody>
          <a:bodyPr wrap="square" rtlCol="0">
            <a:spAutoFit/>
          </a:bodyPr>
          <a:lstStyle/>
          <a:p>
            <a:r>
              <a:rPr lang="en-US" dirty="0" smtClean="0"/>
              <a:t>     7</a:t>
            </a:r>
            <a:endParaRPr lang="en-GB" dirty="0"/>
          </a:p>
        </p:txBody>
      </p:sp>
      <p:sp>
        <p:nvSpPr>
          <p:cNvPr id="87" name="TextBox 86"/>
          <p:cNvSpPr txBox="1"/>
          <p:nvPr/>
        </p:nvSpPr>
        <p:spPr>
          <a:xfrm>
            <a:off x="6815803" y="380241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88" name="TextBox 87"/>
          <p:cNvSpPr txBox="1"/>
          <p:nvPr/>
        </p:nvSpPr>
        <p:spPr>
          <a:xfrm>
            <a:off x="6782968" y="4495808"/>
            <a:ext cx="745587" cy="369332"/>
          </a:xfrm>
          <a:prstGeom prst="rect">
            <a:avLst/>
          </a:prstGeom>
          <a:noFill/>
        </p:spPr>
        <p:txBody>
          <a:bodyPr wrap="square" rtlCol="0">
            <a:spAutoFit/>
          </a:bodyPr>
          <a:lstStyle/>
          <a:p>
            <a:r>
              <a:rPr lang="en-US" dirty="0" smtClean="0"/>
              <a:t>     9</a:t>
            </a:r>
            <a:endParaRPr lang="en-GB" dirty="0"/>
          </a:p>
        </p:txBody>
      </p:sp>
      <p:sp>
        <p:nvSpPr>
          <p:cNvPr id="89" name="TextBox 88"/>
          <p:cNvSpPr txBox="1"/>
          <p:nvPr/>
        </p:nvSpPr>
        <p:spPr>
          <a:xfrm>
            <a:off x="5540327" y="5270142"/>
            <a:ext cx="745587" cy="369332"/>
          </a:xfrm>
          <a:prstGeom prst="rect">
            <a:avLst/>
          </a:prstGeom>
          <a:noFill/>
        </p:spPr>
        <p:txBody>
          <a:bodyPr wrap="square" rtlCol="0">
            <a:spAutoFit/>
          </a:bodyPr>
          <a:lstStyle/>
          <a:p>
            <a:r>
              <a:rPr lang="en-US" dirty="0" smtClean="0"/>
              <a:t>     </a:t>
            </a:r>
            <a:r>
              <a:rPr lang="en-US" dirty="0"/>
              <a:t>4</a:t>
            </a:r>
            <a:endParaRPr lang="en-GB" dirty="0"/>
          </a:p>
        </p:txBody>
      </p:sp>
      <p:sp>
        <p:nvSpPr>
          <p:cNvPr id="90" name="TextBox 89"/>
          <p:cNvSpPr txBox="1"/>
          <p:nvPr/>
        </p:nvSpPr>
        <p:spPr>
          <a:xfrm>
            <a:off x="4285959" y="5270142"/>
            <a:ext cx="745587" cy="369332"/>
          </a:xfrm>
          <a:prstGeom prst="rect">
            <a:avLst/>
          </a:prstGeom>
          <a:noFill/>
        </p:spPr>
        <p:txBody>
          <a:bodyPr wrap="square" rtlCol="0">
            <a:spAutoFit/>
          </a:bodyPr>
          <a:lstStyle/>
          <a:p>
            <a:r>
              <a:rPr lang="en-US" dirty="0" smtClean="0"/>
              <a:t>     6</a:t>
            </a:r>
            <a:endParaRPr lang="en-GB" dirty="0"/>
          </a:p>
        </p:txBody>
      </p:sp>
      <p:sp>
        <p:nvSpPr>
          <p:cNvPr id="91" name="TextBox 90"/>
          <p:cNvSpPr txBox="1"/>
          <p:nvPr/>
        </p:nvSpPr>
        <p:spPr>
          <a:xfrm>
            <a:off x="6794695" y="5237318"/>
            <a:ext cx="745587" cy="369332"/>
          </a:xfrm>
          <a:prstGeom prst="rect">
            <a:avLst/>
          </a:prstGeom>
          <a:noFill/>
        </p:spPr>
        <p:txBody>
          <a:bodyPr wrap="square" rtlCol="0">
            <a:spAutoFit/>
          </a:bodyPr>
          <a:lstStyle/>
          <a:p>
            <a:r>
              <a:rPr lang="en-US" dirty="0" smtClean="0"/>
              <a:t>     </a:t>
            </a:r>
            <a:r>
              <a:rPr lang="en-US" dirty="0"/>
              <a:t>5</a:t>
            </a:r>
            <a:endParaRPr lang="en-GB" dirty="0"/>
          </a:p>
        </p:txBody>
      </p:sp>
      <p:sp>
        <p:nvSpPr>
          <p:cNvPr id="92" name="TextBox 91"/>
          <p:cNvSpPr txBox="1"/>
          <p:nvPr/>
        </p:nvSpPr>
        <p:spPr>
          <a:xfrm>
            <a:off x="4264851" y="5968838"/>
            <a:ext cx="745587" cy="369332"/>
          </a:xfrm>
          <a:prstGeom prst="rect">
            <a:avLst/>
          </a:prstGeom>
          <a:noFill/>
        </p:spPr>
        <p:txBody>
          <a:bodyPr wrap="square" rtlCol="0">
            <a:spAutoFit/>
          </a:bodyPr>
          <a:lstStyle/>
          <a:p>
            <a:r>
              <a:rPr lang="en-US" dirty="0" smtClean="0"/>
              <a:t>     8</a:t>
            </a:r>
            <a:endParaRPr lang="en-GB" dirty="0"/>
          </a:p>
        </p:txBody>
      </p:sp>
      <p:sp>
        <p:nvSpPr>
          <p:cNvPr id="93" name="TextBox 92"/>
          <p:cNvSpPr txBox="1"/>
          <p:nvPr/>
        </p:nvSpPr>
        <p:spPr>
          <a:xfrm>
            <a:off x="5540326" y="5928980"/>
            <a:ext cx="745587" cy="369332"/>
          </a:xfrm>
          <a:prstGeom prst="rect">
            <a:avLst/>
          </a:prstGeom>
          <a:noFill/>
        </p:spPr>
        <p:txBody>
          <a:bodyPr wrap="square" rtlCol="0">
            <a:spAutoFit/>
          </a:bodyPr>
          <a:lstStyle/>
          <a:p>
            <a:r>
              <a:rPr lang="en-US" dirty="0" smtClean="0"/>
              <a:t>     </a:t>
            </a:r>
            <a:r>
              <a:rPr lang="en-US" dirty="0"/>
              <a:t>3</a:t>
            </a:r>
            <a:endParaRPr lang="en-GB" dirty="0"/>
          </a:p>
        </p:txBody>
      </p:sp>
      <p:sp>
        <p:nvSpPr>
          <p:cNvPr id="94" name="TextBox 93"/>
          <p:cNvSpPr txBox="1"/>
          <p:nvPr/>
        </p:nvSpPr>
        <p:spPr>
          <a:xfrm>
            <a:off x="6806415" y="5928980"/>
            <a:ext cx="745587" cy="369332"/>
          </a:xfrm>
          <a:prstGeom prst="rect">
            <a:avLst/>
          </a:prstGeom>
          <a:noFill/>
        </p:spPr>
        <p:txBody>
          <a:bodyPr wrap="square" rtlCol="0">
            <a:spAutoFit/>
          </a:bodyPr>
          <a:lstStyle/>
          <a:p>
            <a:r>
              <a:rPr lang="en-US" dirty="0" smtClean="0"/>
              <a:t>     </a:t>
            </a:r>
            <a:r>
              <a:rPr lang="en-US" dirty="0"/>
              <a:t>7</a:t>
            </a:r>
            <a:endParaRPr lang="en-GB" dirty="0"/>
          </a:p>
        </p:txBody>
      </p:sp>
      <p:graphicFrame>
        <p:nvGraphicFramePr>
          <p:cNvPr id="95" name="Table 94"/>
          <p:cNvGraphicFramePr>
            <a:graphicFrameLocks noGrp="1"/>
          </p:cNvGraphicFramePr>
          <p:nvPr>
            <p:extLst>
              <p:ext uri="{D42A27DB-BD31-4B8C-83A1-F6EECF244321}">
                <p14:modId xmlns:p14="http://schemas.microsoft.com/office/powerpoint/2010/main" val="1570256403"/>
              </p:ext>
            </p:extLst>
          </p:nvPr>
        </p:nvGraphicFramePr>
        <p:xfrm>
          <a:off x="7849773" y="225086"/>
          <a:ext cx="4121832" cy="6325215"/>
        </p:xfrm>
        <a:graphic>
          <a:graphicData uri="http://schemas.openxmlformats.org/drawingml/2006/table">
            <a:tbl>
              <a:tblPr firstRow="1" bandRow="1">
                <a:tableStyleId>{5C22544A-7EE6-4342-B048-85BDC9FD1C3A}</a:tableStyleId>
              </a:tblPr>
              <a:tblGrid>
                <a:gridCol w="1306994"/>
                <a:gridCol w="1446924"/>
                <a:gridCol w="1367914"/>
              </a:tblGrid>
              <a:tr h="69423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3873">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6" name="TextBox 95"/>
          <p:cNvSpPr txBox="1"/>
          <p:nvPr/>
        </p:nvSpPr>
        <p:spPr>
          <a:xfrm>
            <a:off x="9310466" y="369836"/>
            <a:ext cx="745588" cy="369332"/>
          </a:xfrm>
          <a:prstGeom prst="rect">
            <a:avLst/>
          </a:prstGeom>
          <a:noFill/>
        </p:spPr>
        <p:txBody>
          <a:bodyPr wrap="square" rtlCol="0">
            <a:spAutoFit/>
          </a:bodyPr>
          <a:lstStyle/>
          <a:p>
            <a:r>
              <a:rPr lang="en-US" dirty="0" smtClean="0"/>
              <a:t>     3</a:t>
            </a:r>
            <a:endParaRPr lang="en-GB" dirty="0"/>
          </a:p>
        </p:txBody>
      </p:sp>
      <p:sp>
        <p:nvSpPr>
          <p:cNvPr id="97" name="TextBox 96"/>
          <p:cNvSpPr txBox="1"/>
          <p:nvPr/>
        </p:nvSpPr>
        <p:spPr>
          <a:xfrm>
            <a:off x="8056099" y="400372"/>
            <a:ext cx="733864" cy="369332"/>
          </a:xfrm>
          <a:prstGeom prst="rect">
            <a:avLst/>
          </a:prstGeom>
          <a:noFill/>
        </p:spPr>
        <p:txBody>
          <a:bodyPr wrap="square" rtlCol="0">
            <a:spAutoFit/>
          </a:bodyPr>
          <a:lstStyle/>
          <a:p>
            <a:r>
              <a:rPr lang="en-US" dirty="0" smtClean="0"/>
              <a:t>     </a:t>
            </a:r>
            <a:r>
              <a:rPr lang="en-US" dirty="0"/>
              <a:t>9</a:t>
            </a:r>
            <a:endParaRPr lang="en-GB" dirty="0"/>
          </a:p>
        </p:txBody>
      </p:sp>
      <p:sp>
        <p:nvSpPr>
          <p:cNvPr id="98" name="TextBox 97"/>
          <p:cNvSpPr txBox="1"/>
          <p:nvPr/>
        </p:nvSpPr>
        <p:spPr>
          <a:xfrm>
            <a:off x="8044376" y="1077966"/>
            <a:ext cx="745587" cy="369332"/>
          </a:xfrm>
          <a:prstGeom prst="rect">
            <a:avLst/>
          </a:prstGeom>
          <a:noFill/>
        </p:spPr>
        <p:txBody>
          <a:bodyPr wrap="square" rtlCol="0">
            <a:spAutoFit/>
          </a:bodyPr>
          <a:lstStyle/>
          <a:p>
            <a:r>
              <a:rPr lang="en-US" dirty="0" smtClean="0"/>
              <a:t>     2</a:t>
            </a:r>
            <a:endParaRPr lang="en-GB" dirty="0"/>
          </a:p>
        </p:txBody>
      </p:sp>
      <p:sp>
        <p:nvSpPr>
          <p:cNvPr id="99" name="TextBox 98"/>
          <p:cNvSpPr txBox="1"/>
          <p:nvPr/>
        </p:nvSpPr>
        <p:spPr>
          <a:xfrm>
            <a:off x="10576559" y="400372"/>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00" name="TextBox 99"/>
          <p:cNvSpPr txBox="1"/>
          <p:nvPr/>
        </p:nvSpPr>
        <p:spPr>
          <a:xfrm>
            <a:off x="9310468" y="1077966"/>
            <a:ext cx="745587" cy="369332"/>
          </a:xfrm>
          <a:prstGeom prst="rect">
            <a:avLst/>
          </a:prstGeom>
          <a:noFill/>
        </p:spPr>
        <p:txBody>
          <a:bodyPr wrap="square" rtlCol="0">
            <a:spAutoFit/>
          </a:bodyPr>
          <a:lstStyle/>
          <a:p>
            <a:r>
              <a:rPr lang="en-US" dirty="0" smtClean="0"/>
              <a:t>     1</a:t>
            </a:r>
            <a:endParaRPr lang="en-GB" dirty="0"/>
          </a:p>
        </p:txBody>
      </p:sp>
      <p:sp>
        <p:nvSpPr>
          <p:cNvPr id="101" name="TextBox 100"/>
          <p:cNvSpPr txBox="1"/>
          <p:nvPr/>
        </p:nvSpPr>
        <p:spPr>
          <a:xfrm>
            <a:off x="10576558" y="1077966"/>
            <a:ext cx="745587" cy="369332"/>
          </a:xfrm>
          <a:prstGeom prst="rect">
            <a:avLst/>
          </a:prstGeom>
          <a:noFill/>
        </p:spPr>
        <p:txBody>
          <a:bodyPr wrap="square" rtlCol="0">
            <a:spAutoFit/>
          </a:bodyPr>
          <a:lstStyle/>
          <a:p>
            <a:r>
              <a:rPr lang="en-US" dirty="0" smtClean="0"/>
              <a:t>     4</a:t>
            </a:r>
            <a:endParaRPr lang="en-GB" dirty="0"/>
          </a:p>
        </p:txBody>
      </p:sp>
      <p:sp>
        <p:nvSpPr>
          <p:cNvPr id="102" name="TextBox 101"/>
          <p:cNvSpPr txBox="1"/>
          <p:nvPr/>
        </p:nvSpPr>
        <p:spPr>
          <a:xfrm>
            <a:off x="8072506" y="1776109"/>
            <a:ext cx="745587" cy="369332"/>
          </a:xfrm>
          <a:prstGeom prst="rect">
            <a:avLst/>
          </a:prstGeom>
          <a:noFill/>
        </p:spPr>
        <p:txBody>
          <a:bodyPr wrap="square" rtlCol="0">
            <a:spAutoFit/>
          </a:bodyPr>
          <a:lstStyle/>
          <a:p>
            <a:r>
              <a:rPr lang="en-US" dirty="0" smtClean="0"/>
              <a:t>     </a:t>
            </a:r>
            <a:r>
              <a:rPr lang="en-US" dirty="0"/>
              <a:t>6</a:t>
            </a:r>
            <a:endParaRPr lang="en-GB" dirty="0"/>
          </a:p>
        </p:txBody>
      </p:sp>
      <p:sp>
        <p:nvSpPr>
          <p:cNvPr id="103" name="TextBox 102"/>
          <p:cNvSpPr txBox="1"/>
          <p:nvPr/>
        </p:nvSpPr>
        <p:spPr>
          <a:xfrm>
            <a:off x="9310468" y="1776662"/>
            <a:ext cx="745587" cy="369332"/>
          </a:xfrm>
          <a:prstGeom prst="rect">
            <a:avLst/>
          </a:prstGeom>
          <a:noFill/>
        </p:spPr>
        <p:txBody>
          <a:bodyPr wrap="square" rtlCol="0">
            <a:spAutoFit/>
          </a:bodyPr>
          <a:lstStyle/>
          <a:p>
            <a:r>
              <a:rPr lang="en-US" dirty="0" smtClean="0"/>
              <a:t>     5</a:t>
            </a:r>
            <a:endParaRPr lang="en-GB" dirty="0"/>
          </a:p>
        </p:txBody>
      </p:sp>
      <p:sp>
        <p:nvSpPr>
          <p:cNvPr id="104" name="TextBox 103"/>
          <p:cNvSpPr txBox="1"/>
          <p:nvPr/>
        </p:nvSpPr>
        <p:spPr>
          <a:xfrm>
            <a:off x="10576557" y="1755560"/>
            <a:ext cx="745587" cy="369332"/>
          </a:xfrm>
          <a:prstGeom prst="rect">
            <a:avLst/>
          </a:prstGeom>
          <a:noFill/>
        </p:spPr>
        <p:txBody>
          <a:bodyPr wrap="square" rtlCol="0">
            <a:spAutoFit/>
          </a:bodyPr>
          <a:lstStyle/>
          <a:p>
            <a:r>
              <a:rPr lang="en-US" dirty="0" smtClean="0"/>
              <a:t>     </a:t>
            </a:r>
            <a:r>
              <a:rPr lang="en-US" dirty="0"/>
              <a:t>7</a:t>
            </a:r>
            <a:endParaRPr lang="en-GB" dirty="0"/>
          </a:p>
        </p:txBody>
      </p:sp>
      <p:sp>
        <p:nvSpPr>
          <p:cNvPr id="105" name="TextBox 104"/>
          <p:cNvSpPr txBox="1"/>
          <p:nvPr/>
        </p:nvSpPr>
        <p:spPr>
          <a:xfrm>
            <a:off x="8032652" y="2572383"/>
            <a:ext cx="745587" cy="369332"/>
          </a:xfrm>
          <a:prstGeom prst="rect">
            <a:avLst/>
          </a:prstGeom>
          <a:noFill/>
        </p:spPr>
        <p:txBody>
          <a:bodyPr wrap="square" rtlCol="0">
            <a:spAutoFit/>
          </a:bodyPr>
          <a:lstStyle/>
          <a:p>
            <a:r>
              <a:rPr lang="en-US" dirty="0" smtClean="0"/>
              <a:t>     4</a:t>
            </a:r>
            <a:endParaRPr lang="en-GB" dirty="0"/>
          </a:p>
        </p:txBody>
      </p:sp>
      <p:sp>
        <p:nvSpPr>
          <p:cNvPr id="106" name="TextBox 105"/>
          <p:cNvSpPr txBox="1"/>
          <p:nvPr/>
        </p:nvSpPr>
        <p:spPr>
          <a:xfrm>
            <a:off x="9303435" y="2570817"/>
            <a:ext cx="745587" cy="369332"/>
          </a:xfrm>
          <a:prstGeom prst="rect">
            <a:avLst/>
          </a:prstGeom>
          <a:noFill/>
        </p:spPr>
        <p:txBody>
          <a:bodyPr wrap="square" rtlCol="0">
            <a:spAutoFit/>
          </a:bodyPr>
          <a:lstStyle/>
          <a:p>
            <a:r>
              <a:rPr lang="en-US" dirty="0" smtClean="0"/>
              <a:t>     3</a:t>
            </a:r>
            <a:endParaRPr lang="en-GB" dirty="0"/>
          </a:p>
        </p:txBody>
      </p:sp>
      <p:sp>
        <p:nvSpPr>
          <p:cNvPr id="107" name="TextBox 106"/>
          <p:cNvSpPr txBox="1"/>
          <p:nvPr/>
        </p:nvSpPr>
        <p:spPr>
          <a:xfrm>
            <a:off x="10576556" y="2512872"/>
            <a:ext cx="745587" cy="369332"/>
          </a:xfrm>
          <a:prstGeom prst="rect">
            <a:avLst/>
          </a:prstGeom>
          <a:noFill/>
        </p:spPr>
        <p:txBody>
          <a:bodyPr wrap="square" rtlCol="0">
            <a:spAutoFit/>
          </a:bodyPr>
          <a:lstStyle/>
          <a:p>
            <a:r>
              <a:rPr lang="en-US" dirty="0" smtClean="0"/>
              <a:t>     7</a:t>
            </a:r>
            <a:endParaRPr lang="en-GB" dirty="0"/>
          </a:p>
        </p:txBody>
      </p:sp>
      <p:sp>
        <p:nvSpPr>
          <p:cNvPr id="108" name="TextBox 107"/>
          <p:cNvSpPr txBox="1"/>
          <p:nvPr/>
        </p:nvSpPr>
        <p:spPr>
          <a:xfrm>
            <a:off x="8034992" y="4571446"/>
            <a:ext cx="745587" cy="369332"/>
          </a:xfrm>
          <a:prstGeom prst="rect">
            <a:avLst/>
          </a:prstGeom>
          <a:noFill/>
        </p:spPr>
        <p:txBody>
          <a:bodyPr wrap="square" rtlCol="0">
            <a:spAutoFit/>
          </a:bodyPr>
          <a:lstStyle/>
          <a:p>
            <a:r>
              <a:rPr lang="en-US" dirty="0" smtClean="0"/>
              <a:t>     5</a:t>
            </a:r>
            <a:endParaRPr lang="en-GB" dirty="0"/>
          </a:p>
        </p:txBody>
      </p:sp>
      <p:sp>
        <p:nvSpPr>
          <p:cNvPr id="109" name="TextBox 108"/>
          <p:cNvSpPr txBox="1"/>
          <p:nvPr/>
        </p:nvSpPr>
        <p:spPr>
          <a:xfrm>
            <a:off x="9310467" y="4494077"/>
            <a:ext cx="745587" cy="369332"/>
          </a:xfrm>
          <a:prstGeom prst="rect">
            <a:avLst/>
          </a:prstGeom>
          <a:noFill/>
        </p:spPr>
        <p:txBody>
          <a:bodyPr wrap="square" rtlCol="0">
            <a:spAutoFit/>
          </a:bodyPr>
          <a:lstStyle/>
          <a:p>
            <a:r>
              <a:rPr lang="en-US" dirty="0" smtClean="0"/>
              <a:t>     6</a:t>
            </a:r>
            <a:endParaRPr lang="en-GB" dirty="0"/>
          </a:p>
        </p:txBody>
      </p:sp>
      <p:sp>
        <p:nvSpPr>
          <p:cNvPr id="110" name="TextBox 109"/>
          <p:cNvSpPr txBox="1"/>
          <p:nvPr/>
        </p:nvSpPr>
        <p:spPr>
          <a:xfrm>
            <a:off x="8034994" y="3174054"/>
            <a:ext cx="745587" cy="369332"/>
          </a:xfrm>
          <a:prstGeom prst="rect">
            <a:avLst/>
          </a:prstGeom>
          <a:noFill/>
        </p:spPr>
        <p:txBody>
          <a:bodyPr wrap="square" rtlCol="0">
            <a:spAutoFit/>
          </a:bodyPr>
          <a:lstStyle/>
          <a:p>
            <a:r>
              <a:rPr lang="en-US" dirty="0" smtClean="0"/>
              <a:t>     5</a:t>
            </a:r>
            <a:endParaRPr lang="en-GB" dirty="0"/>
          </a:p>
        </p:txBody>
      </p:sp>
      <p:sp>
        <p:nvSpPr>
          <p:cNvPr id="111" name="TextBox 110"/>
          <p:cNvSpPr txBox="1"/>
          <p:nvPr/>
        </p:nvSpPr>
        <p:spPr>
          <a:xfrm>
            <a:off x="9310468" y="3157642"/>
            <a:ext cx="745587" cy="369332"/>
          </a:xfrm>
          <a:prstGeom prst="rect">
            <a:avLst/>
          </a:prstGeom>
          <a:noFill/>
        </p:spPr>
        <p:txBody>
          <a:bodyPr wrap="square" rtlCol="0">
            <a:spAutoFit/>
          </a:bodyPr>
          <a:lstStyle/>
          <a:p>
            <a:r>
              <a:rPr lang="en-US" dirty="0" smtClean="0"/>
              <a:t>     2</a:t>
            </a:r>
            <a:endParaRPr lang="en-GB" dirty="0"/>
          </a:p>
        </p:txBody>
      </p:sp>
      <p:sp>
        <p:nvSpPr>
          <p:cNvPr id="112" name="TextBox 111"/>
          <p:cNvSpPr txBox="1"/>
          <p:nvPr/>
        </p:nvSpPr>
        <p:spPr>
          <a:xfrm>
            <a:off x="10576555" y="3157642"/>
            <a:ext cx="745587" cy="369332"/>
          </a:xfrm>
          <a:prstGeom prst="rect">
            <a:avLst/>
          </a:prstGeom>
          <a:noFill/>
        </p:spPr>
        <p:txBody>
          <a:bodyPr wrap="square" rtlCol="0">
            <a:spAutoFit/>
          </a:bodyPr>
          <a:lstStyle/>
          <a:p>
            <a:r>
              <a:rPr lang="en-US" dirty="0" smtClean="0"/>
              <a:t>     </a:t>
            </a:r>
            <a:r>
              <a:rPr lang="en-US" dirty="0"/>
              <a:t>1</a:t>
            </a:r>
            <a:endParaRPr lang="en-GB" dirty="0"/>
          </a:p>
        </p:txBody>
      </p:sp>
      <p:sp>
        <p:nvSpPr>
          <p:cNvPr id="113" name="TextBox 112"/>
          <p:cNvSpPr txBox="1"/>
          <p:nvPr/>
        </p:nvSpPr>
        <p:spPr>
          <a:xfrm>
            <a:off x="8034993" y="3872750"/>
            <a:ext cx="745587" cy="369332"/>
          </a:xfrm>
          <a:prstGeom prst="rect">
            <a:avLst/>
          </a:prstGeom>
          <a:noFill/>
        </p:spPr>
        <p:txBody>
          <a:bodyPr wrap="square" rtlCol="0">
            <a:spAutoFit/>
          </a:bodyPr>
          <a:lstStyle/>
          <a:p>
            <a:r>
              <a:rPr lang="en-US" dirty="0" smtClean="0"/>
              <a:t>     9</a:t>
            </a:r>
            <a:endParaRPr lang="en-GB" dirty="0"/>
          </a:p>
        </p:txBody>
      </p:sp>
      <p:sp>
        <p:nvSpPr>
          <p:cNvPr id="114" name="TextBox 113"/>
          <p:cNvSpPr txBox="1"/>
          <p:nvPr/>
        </p:nvSpPr>
        <p:spPr>
          <a:xfrm>
            <a:off x="9310468" y="3816481"/>
            <a:ext cx="745587" cy="369332"/>
          </a:xfrm>
          <a:prstGeom prst="rect">
            <a:avLst/>
          </a:prstGeom>
          <a:noFill/>
        </p:spPr>
        <p:txBody>
          <a:bodyPr wrap="square" rtlCol="0">
            <a:spAutoFit/>
          </a:bodyPr>
          <a:lstStyle/>
          <a:p>
            <a:r>
              <a:rPr lang="en-US" dirty="0" smtClean="0"/>
              <a:t>     6</a:t>
            </a:r>
            <a:endParaRPr lang="en-GB" dirty="0"/>
          </a:p>
        </p:txBody>
      </p:sp>
      <p:sp>
        <p:nvSpPr>
          <p:cNvPr id="115" name="TextBox 114"/>
          <p:cNvSpPr txBox="1"/>
          <p:nvPr/>
        </p:nvSpPr>
        <p:spPr>
          <a:xfrm>
            <a:off x="10585943" y="3802412"/>
            <a:ext cx="745587" cy="369332"/>
          </a:xfrm>
          <a:prstGeom prst="rect">
            <a:avLst/>
          </a:prstGeom>
          <a:noFill/>
        </p:spPr>
        <p:txBody>
          <a:bodyPr wrap="square" rtlCol="0">
            <a:spAutoFit/>
          </a:bodyPr>
          <a:lstStyle/>
          <a:p>
            <a:r>
              <a:rPr lang="en-US" dirty="0" smtClean="0"/>
              <a:t>     8</a:t>
            </a:r>
            <a:endParaRPr lang="en-GB" dirty="0"/>
          </a:p>
        </p:txBody>
      </p:sp>
      <p:sp>
        <p:nvSpPr>
          <p:cNvPr id="116" name="TextBox 115"/>
          <p:cNvSpPr txBox="1"/>
          <p:nvPr/>
        </p:nvSpPr>
        <p:spPr>
          <a:xfrm>
            <a:off x="10553108" y="4495808"/>
            <a:ext cx="745587" cy="369332"/>
          </a:xfrm>
          <a:prstGeom prst="rect">
            <a:avLst/>
          </a:prstGeom>
          <a:noFill/>
        </p:spPr>
        <p:txBody>
          <a:bodyPr wrap="square" rtlCol="0">
            <a:spAutoFit/>
          </a:bodyPr>
          <a:lstStyle/>
          <a:p>
            <a:r>
              <a:rPr lang="en-US" dirty="0" smtClean="0"/>
              <a:t>     </a:t>
            </a:r>
            <a:r>
              <a:rPr lang="en-US" dirty="0"/>
              <a:t>8</a:t>
            </a:r>
            <a:endParaRPr lang="en-GB" dirty="0"/>
          </a:p>
        </p:txBody>
      </p:sp>
      <p:sp>
        <p:nvSpPr>
          <p:cNvPr id="117" name="TextBox 116"/>
          <p:cNvSpPr txBox="1"/>
          <p:nvPr/>
        </p:nvSpPr>
        <p:spPr>
          <a:xfrm>
            <a:off x="9310467" y="5270142"/>
            <a:ext cx="745587" cy="369332"/>
          </a:xfrm>
          <a:prstGeom prst="rect">
            <a:avLst/>
          </a:prstGeom>
          <a:noFill/>
        </p:spPr>
        <p:txBody>
          <a:bodyPr wrap="square" rtlCol="0">
            <a:spAutoFit/>
          </a:bodyPr>
          <a:lstStyle/>
          <a:p>
            <a:r>
              <a:rPr lang="en-US" dirty="0" smtClean="0"/>
              <a:t>     1</a:t>
            </a:r>
            <a:endParaRPr lang="en-GB" dirty="0"/>
          </a:p>
        </p:txBody>
      </p:sp>
      <p:sp>
        <p:nvSpPr>
          <p:cNvPr id="118" name="TextBox 117"/>
          <p:cNvSpPr txBox="1"/>
          <p:nvPr/>
        </p:nvSpPr>
        <p:spPr>
          <a:xfrm>
            <a:off x="8056099" y="5270142"/>
            <a:ext cx="745587" cy="369332"/>
          </a:xfrm>
          <a:prstGeom prst="rect">
            <a:avLst/>
          </a:prstGeom>
          <a:noFill/>
        </p:spPr>
        <p:txBody>
          <a:bodyPr wrap="square" rtlCol="0">
            <a:spAutoFit/>
          </a:bodyPr>
          <a:lstStyle/>
          <a:p>
            <a:r>
              <a:rPr lang="en-US" dirty="0" smtClean="0"/>
              <a:t>     7</a:t>
            </a:r>
            <a:endParaRPr lang="en-GB" dirty="0"/>
          </a:p>
        </p:txBody>
      </p:sp>
      <p:sp>
        <p:nvSpPr>
          <p:cNvPr id="119" name="TextBox 118"/>
          <p:cNvSpPr txBox="1"/>
          <p:nvPr/>
        </p:nvSpPr>
        <p:spPr>
          <a:xfrm>
            <a:off x="10564835" y="5237318"/>
            <a:ext cx="745587" cy="369332"/>
          </a:xfrm>
          <a:prstGeom prst="rect">
            <a:avLst/>
          </a:prstGeom>
          <a:noFill/>
        </p:spPr>
        <p:txBody>
          <a:bodyPr wrap="square" rtlCol="0">
            <a:spAutoFit/>
          </a:bodyPr>
          <a:lstStyle/>
          <a:p>
            <a:r>
              <a:rPr lang="en-US" dirty="0" smtClean="0"/>
              <a:t>     3</a:t>
            </a:r>
            <a:endParaRPr lang="en-GB" dirty="0"/>
          </a:p>
        </p:txBody>
      </p:sp>
      <p:sp>
        <p:nvSpPr>
          <p:cNvPr id="120" name="TextBox 119"/>
          <p:cNvSpPr txBox="1"/>
          <p:nvPr/>
        </p:nvSpPr>
        <p:spPr>
          <a:xfrm>
            <a:off x="8034991" y="5968838"/>
            <a:ext cx="745587" cy="369332"/>
          </a:xfrm>
          <a:prstGeom prst="rect">
            <a:avLst/>
          </a:prstGeom>
          <a:noFill/>
        </p:spPr>
        <p:txBody>
          <a:bodyPr wrap="square" rtlCol="0">
            <a:spAutoFit/>
          </a:bodyPr>
          <a:lstStyle/>
          <a:p>
            <a:r>
              <a:rPr lang="en-US" dirty="0" smtClean="0"/>
              <a:t>     4</a:t>
            </a:r>
            <a:endParaRPr lang="en-GB" dirty="0"/>
          </a:p>
        </p:txBody>
      </p:sp>
      <p:sp>
        <p:nvSpPr>
          <p:cNvPr id="121" name="TextBox 120"/>
          <p:cNvSpPr txBox="1"/>
          <p:nvPr/>
        </p:nvSpPr>
        <p:spPr>
          <a:xfrm>
            <a:off x="9310466" y="5928980"/>
            <a:ext cx="745587" cy="369332"/>
          </a:xfrm>
          <a:prstGeom prst="rect">
            <a:avLst/>
          </a:prstGeom>
          <a:noFill/>
        </p:spPr>
        <p:txBody>
          <a:bodyPr wrap="square" rtlCol="0">
            <a:spAutoFit/>
          </a:bodyPr>
          <a:lstStyle/>
          <a:p>
            <a:r>
              <a:rPr lang="en-US" dirty="0" smtClean="0"/>
              <a:t>     9</a:t>
            </a:r>
            <a:endParaRPr lang="en-GB" dirty="0"/>
          </a:p>
        </p:txBody>
      </p:sp>
      <p:sp>
        <p:nvSpPr>
          <p:cNvPr id="122" name="TextBox 121"/>
          <p:cNvSpPr txBox="1"/>
          <p:nvPr/>
        </p:nvSpPr>
        <p:spPr>
          <a:xfrm>
            <a:off x="10576555" y="5928980"/>
            <a:ext cx="745587" cy="369332"/>
          </a:xfrm>
          <a:prstGeom prst="rect">
            <a:avLst/>
          </a:prstGeom>
          <a:noFill/>
        </p:spPr>
        <p:txBody>
          <a:bodyPr wrap="square" rtlCol="0">
            <a:spAutoFit/>
          </a:bodyPr>
          <a:lstStyle/>
          <a:p>
            <a:r>
              <a:rPr lang="en-US" dirty="0" smtClean="0"/>
              <a:t>     2</a:t>
            </a:r>
            <a:endParaRPr lang="en-GB" dirty="0"/>
          </a:p>
        </p:txBody>
      </p:sp>
      <p:cxnSp>
        <p:nvCxnSpPr>
          <p:cNvPr id="215" name="Straight Connector 214"/>
          <p:cNvCxnSpPr/>
          <p:nvPr/>
        </p:nvCxnSpPr>
        <p:spPr>
          <a:xfrm>
            <a:off x="7849772" y="239151"/>
            <a:ext cx="0" cy="6260123"/>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4026151"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7849772"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026151"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25083" y="2307102"/>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225083" y="4401640"/>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225083" y="239151"/>
            <a:ext cx="0" cy="6372665"/>
          </a:xfrm>
          <a:prstGeom prst="line">
            <a:avLst/>
          </a:prstGeom>
          <a:ln w="76200"/>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225083" y="6611816"/>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a:off x="225083" y="239151"/>
            <a:ext cx="11746523"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11971606" y="239151"/>
            <a:ext cx="0" cy="6260123"/>
          </a:xfrm>
          <a:prstGeom prst="line">
            <a:avLst/>
          </a:prstGeom>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1971606" y="239151"/>
            <a:ext cx="0" cy="6372665"/>
          </a:xfrm>
          <a:prstGeom prst="line">
            <a:avLst/>
          </a:prstGeom>
          <a:ln w="76200"/>
        </p:spPr>
        <p:style>
          <a:lnRef idx="1">
            <a:schemeClr val="dk1"/>
          </a:lnRef>
          <a:fillRef idx="0">
            <a:schemeClr val="dk1"/>
          </a:fillRef>
          <a:effectRef idx="0">
            <a:schemeClr val="dk1"/>
          </a:effectRef>
          <a:fontRef idx="minor">
            <a:schemeClr val="tx1"/>
          </a:fontRef>
        </p:style>
      </p:cxnSp>
      <p:sp>
        <p:nvSpPr>
          <p:cNvPr id="123" name="TextBox 122"/>
          <p:cNvSpPr txBox="1"/>
          <p:nvPr/>
        </p:nvSpPr>
        <p:spPr>
          <a:xfrm>
            <a:off x="5516876" y="4582893"/>
            <a:ext cx="745587" cy="369332"/>
          </a:xfrm>
          <a:prstGeom prst="rect">
            <a:avLst/>
          </a:prstGeom>
          <a:noFill/>
        </p:spPr>
        <p:txBody>
          <a:bodyPr wrap="square" rtlCol="0">
            <a:spAutoFit/>
          </a:bodyPr>
          <a:lstStyle/>
          <a:p>
            <a:r>
              <a:rPr lang="en-US" dirty="0" smtClean="0"/>
              <a:t>     </a:t>
            </a:r>
            <a:r>
              <a:rPr lang="en-US" dirty="0"/>
              <a:t>1</a:t>
            </a:r>
            <a:endParaRPr lang="en-GB" dirty="0"/>
          </a:p>
        </p:txBody>
      </p:sp>
    </p:spTree>
    <p:extLst>
      <p:ext uri="{BB962C8B-B14F-4D97-AF65-F5344CB8AC3E}">
        <p14:creationId xmlns:p14="http://schemas.microsoft.com/office/powerpoint/2010/main" val="437941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4391</TotalTime>
  <Words>3097</Words>
  <Application>Microsoft Office PowerPoint</Application>
  <PresentationFormat>Custom</PresentationFormat>
  <Paragraphs>1591</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Steps for creating a Sudoku game</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raiyan</dc:creator>
  <cp:lastModifiedBy>ismail - [2010]</cp:lastModifiedBy>
  <cp:revision>88</cp:revision>
  <dcterms:created xsi:type="dcterms:W3CDTF">2018-10-10T02:09:42Z</dcterms:created>
  <dcterms:modified xsi:type="dcterms:W3CDTF">2018-10-15T05:22:08Z</dcterms:modified>
</cp:coreProperties>
</file>