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7" r:id="rId3"/>
    <p:sldId id="318" r:id="rId4"/>
    <p:sldId id="258" r:id="rId5"/>
    <p:sldId id="257" r:id="rId6"/>
    <p:sldId id="296" r:id="rId7"/>
    <p:sldId id="297" r:id="rId8"/>
    <p:sldId id="298" r:id="rId9"/>
    <p:sldId id="299" r:id="rId10"/>
    <p:sldId id="261" r:id="rId11"/>
    <p:sldId id="301" r:id="rId12"/>
    <p:sldId id="302" r:id="rId13"/>
    <p:sldId id="262" r:id="rId14"/>
    <p:sldId id="303" r:id="rId15"/>
    <p:sldId id="263" r:id="rId16"/>
    <p:sldId id="304" r:id="rId17"/>
    <p:sldId id="305" r:id="rId18"/>
    <p:sldId id="264" r:id="rId19"/>
    <p:sldId id="265" r:id="rId20"/>
    <p:sldId id="308" r:id="rId21"/>
    <p:sldId id="267" r:id="rId22"/>
    <p:sldId id="311" r:id="rId23"/>
    <p:sldId id="312" r:id="rId24"/>
    <p:sldId id="313" r:id="rId25"/>
    <p:sldId id="314" r:id="rId26"/>
    <p:sldId id="315" r:id="rId27"/>
    <p:sldId id="316" r:id="rId28"/>
    <p:sldId id="310" r:id="rId29"/>
    <p:sldId id="268" r:id="rId30"/>
    <p:sldId id="269" r:id="rId31"/>
    <p:sldId id="270" r:id="rId32"/>
    <p:sldId id="271" r:id="rId33"/>
    <p:sldId id="273" r:id="rId34"/>
    <p:sldId id="275" r:id="rId35"/>
    <p:sldId id="295" r:id="rId36"/>
    <p:sldId id="276" r:id="rId37"/>
    <p:sldId id="277" r:id="rId38"/>
    <p:sldId id="280" r:id="rId39"/>
    <p:sldId id="281" r:id="rId40"/>
    <p:sldId id="284" r:id="rId41"/>
    <p:sldId id="285" r:id="rId42"/>
    <p:sldId id="286" r:id="rId43"/>
    <p:sldId id="287" r:id="rId44"/>
    <p:sldId id="288" r:id="rId45"/>
    <p:sldId id="306" r:id="rId46"/>
    <p:sldId id="289" r:id="rId47"/>
    <p:sldId id="291" r:id="rId48"/>
    <p:sldId id="293" r:id="rId49"/>
    <p:sldId id="294" r:id="rId50"/>
    <p:sldId id="307" r:id="rId51"/>
    <p:sldId id="266" r:id="rId52"/>
  </p:sldIdLst>
  <p:sldSz cx="9144000" cy="6858000" type="screen4x3"/>
  <p:notesSz cx="7104063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30"/>
    <a:srgbClr val="94278D"/>
    <a:srgbClr val="B92BD0"/>
    <a:srgbClr val="764ABC"/>
    <a:srgbClr val="FB8C00"/>
    <a:srgbClr val="BDBDBD"/>
    <a:srgbClr val="92278D"/>
    <a:srgbClr val="BB1A8D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94660" autoAdjust="0"/>
  </p:normalViewPr>
  <p:slideViewPr>
    <p:cSldViewPr>
      <p:cViewPr>
        <p:scale>
          <a:sx n="125" d="100"/>
          <a:sy n="125" d="100"/>
        </p:scale>
        <p:origin x="119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736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1FBB67-BCE7-4E5F-931D-85028583C8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025636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r" rtl="1" eaLnBrk="1" hangingPunct="1">
              <a:defRPr sz="13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B1B1B-6D05-42B9-9FF9-F13755968E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025636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r" rtl="1" eaLnBrk="1" hangingPunct="1">
              <a:defRPr sz="13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0273-0F2E-4560-83C2-5B0482C399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645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300"/>
            </a:lvl1pPr>
          </a:lstStyle>
          <a:p>
            <a:pPr>
              <a:defRPr/>
            </a:pPr>
            <a:fld id="{3029DB5A-0739-46AE-B30E-656B0FABEC7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B2CDD6-8E2D-4CA6-A312-35B8F11ACE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645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l">
              <a:defRPr sz="1300"/>
            </a:lvl1pPr>
          </a:lstStyle>
          <a:p>
            <a:pPr>
              <a:defRPr/>
            </a:pPr>
            <a:fld id="{D4680E99-F1BC-4A2A-8BA8-F91D4D2300EB}" type="datetimeFigureOut">
              <a:rPr lang="he-IL"/>
              <a:pPr>
                <a:defRPr/>
              </a:pPr>
              <a:t>ו'/תמוז/תש"ף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4D7FBD-8FEC-456E-B228-A53914FA17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C4D72-7FEB-48AB-8D7A-1575AAD70D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 smtClean="0"/>
            </a:lvl1pPr>
          </a:lstStyle>
          <a:p>
            <a:pPr>
              <a:defRPr/>
            </a:pPr>
            <a:fld id="{A5BE395D-B63C-4B3E-B928-37C4CE47B578}" type="datetimeFigureOut">
              <a:rPr lang="en-US"/>
              <a:pPr>
                <a:defRPr/>
              </a:pPr>
              <a:t>6/28/2020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A0C658-0B40-47E8-AF45-438CAE4E3C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9DA3DA-1A99-4259-95CC-13B796FBD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102AE-2020-4995-AB51-BEC8970E5C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DCBD-2D50-4A88-BE2A-BF2B3F1EE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7D922DC-9721-44A0-A3C1-400946BB9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22">
            <a:extLst>
              <a:ext uri="{FF2B5EF4-FFF2-40B4-BE49-F238E27FC236}">
                <a16:creationId xmlns:a16="http://schemas.microsoft.com/office/drawing/2014/main" id="{4C7D2DD8-1C0B-43FD-947E-162A6DEC8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59" name="Shape 123">
            <a:extLst>
              <a:ext uri="{FF2B5EF4-FFF2-40B4-BE49-F238E27FC236}">
                <a16:creationId xmlns:a16="http://schemas.microsoft.com/office/drawing/2014/main" id="{8EC9C668-3A16-458D-9BE0-37A5F4C4D1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02">
            <a:extLst>
              <a:ext uri="{FF2B5EF4-FFF2-40B4-BE49-F238E27FC236}">
                <a16:creationId xmlns:a16="http://schemas.microsoft.com/office/drawing/2014/main" id="{00105807-7ECD-44A1-A209-507580B59E3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Shape 203">
            <a:extLst>
              <a:ext uri="{FF2B5EF4-FFF2-40B4-BE49-F238E27FC236}">
                <a16:creationId xmlns:a16="http://schemas.microsoft.com/office/drawing/2014/main" id="{D4CBCCD8-7E66-4A6A-A121-E96C87B7238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220">
            <a:extLst>
              <a:ext uri="{FF2B5EF4-FFF2-40B4-BE49-F238E27FC236}">
                <a16:creationId xmlns:a16="http://schemas.microsoft.com/office/drawing/2014/main" id="{15C8C27E-AE65-4D38-8E84-DFB142A572D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Shape 221">
            <a:extLst>
              <a:ext uri="{FF2B5EF4-FFF2-40B4-BE49-F238E27FC236}">
                <a16:creationId xmlns:a16="http://schemas.microsoft.com/office/drawing/2014/main" id="{5D1C6D7A-465D-449E-8AEA-D136AB7D5D3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226">
            <a:extLst>
              <a:ext uri="{FF2B5EF4-FFF2-40B4-BE49-F238E27FC236}">
                <a16:creationId xmlns:a16="http://schemas.microsoft.com/office/drawing/2014/main" id="{104045EB-9757-4AB2-8A8E-D80C6B69BDB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Shape 227">
            <a:extLst>
              <a:ext uri="{FF2B5EF4-FFF2-40B4-BE49-F238E27FC236}">
                <a16:creationId xmlns:a16="http://schemas.microsoft.com/office/drawing/2014/main" id="{56CC44AD-461D-4934-9A20-1CA204501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hape 244">
            <a:extLst>
              <a:ext uri="{FF2B5EF4-FFF2-40B4-BE49-F238E27FC236}">
                <a16:creationId xmlns:a16="http://schemas.microsoft.com/office/drawing/2014/main" id="{B5614487-9D3C-48C3-B191-60A5FBDB017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Shape 245">
            <a:extLst>
              <a:ext uri="{FF2B5EF4-FFF2-40B4-BE49-F238E27FC236}">
                <a16:creationId xmlns:a16="http://schemas.microsoft.com/office/drawing/2014/main" id="{001F01D6-9D8B-4560-AE29-3DA685F3A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250">
            <a:extLst>
              <a:ext uri="{FF2B5EF4-FFF2-40B4-BE49-F238E27FC236}">
                <a16:creationId xmlns:a16="http://schemas.microsoft.com/office/drawing/2014/main" id="{507CDE1C-334D-4EB6-8A73-6FBE8D40F9E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Shape 251">
            <a:extLst>
              <a:ext uri="{FF2B5EF4-FFF2-40B4-BE49-F238E27FC236}">
                <a16:creationId xmlns:a16="http://schemas.microsoft.com/office/drawing/2014/main" id="{A6951E96-FF44-4F10-9DED-33CCD65E3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256">
            <a:extLst>
              <a:ext uri="{FF2B5EF4-FFF2-40B4-BE49-F238E27FC236}">
                <a16:creationId xmlns:a16="http://schemas.microsoft.com/office/drawing/2014/main" id="{34BF6766-DF14-47CA-B8EA-392DCA7CF59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Shape 257">
            <a:extLst>
              <a:ext uri="{FF2B5EF4-FFF2-40B4-BE49-F238E27FC236}">
                <a16:creationId xmlns:a16="http://schemas.microsoft.com/office/drawing/2014/main" id="{E64B8637-CB57-40A0-887F-1107C49428C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274">
            <a:extLst>
              <a:ext uri="{FF2B5EF4-FFF2-40B4-BE49-F238E27FC236}">
                <a16:creationId xmlns:a16="http://schemas.microsoft.com/office/drawing/2014/main" id="{E372855E-7BC4-4FD6-BD59-1640337895E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Shape 275">
            <a:extLst>
              <a:ext uri="{FF2B5EF4-FFF2-40B4-BE49-F238E27FC236}">
                <a16:creationId xmlns:a16="http://schemas.microsoft.com/office/drawing/2014/main" id="{A85CDDBE-48DA-4372-8AEE-8012DCFCCD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280">
            <a:extLst>
              <a:ext uri="{FF2B5EF4-FFF2-40B4-BE49-F238E27FC236}">
                <a16:creationId xmlns:a16="http://schemas.microsoft.com/office/drawing/2014/main" id="{DF8F369A-324E-4721-9F39-0C01012F256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Shape 281">
            <a:extLst>
              <a:ext uri="{FF2B5EF4-FFF2-40B4-BE49-F238E27FC236}">
                <a16:creationId xmlns:a16="http://schemas.microsoft.com/office/drawing/2014/main" id="{01A70660-3818-4B32-9ECE-D7C696D8F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280">
            <a:extLst>
              <a:ext uri="{FF2B5EF4-FFF2-40B4-BE49-F238E27FC236}">
                <a16:creationId xmlns:a16="http://schemas.microsoft.com/office/drawing/2014/main" id="{DF8F369A-324E-4721-9F39-0C01012F256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Shape 281">
            <a:extLst>
              <a:ext uri="{FF2B5EF4-FFF2-40B4-BE49-F238E27FC236}">
                <a16:creationId xmlns:a16="http://schemas.microsoft.com/office/drawing/2014/main" id="{01A70660-3818-4B32-9ECE-D7C696D8F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286">
            <a:extLst>
              <a:ext uri="{FF2B5EF4-FFF2-40B4-BE49-F238E27FC236}">
                <a16:creationId xmlns:a16="http://schemas.microsoft.com/office/drawing/2014/main" id="{940E9361-8899-49AB-8C0E-D6B0D34066A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Shape 287">
            <a:extLst>
              <a:ext uri="{FF2B5EF4-FFF2-40B4-BE49-F238E27FC236}">
                <a16:creationId xmlns:a16="http://schemas.microsoft.com/office/drawing/2014/main" id="{7AEDE36C-56EB-4E6B-B597-523180D9E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22">
            <a:extLst>
              <a:ext uri="{FF2B5EF4-FFF2-40B4-BE49-F238E27FC236}">
                <a16:creationId xmlns:a16="http://schemas.microsoft.com/office/drawing/2014/main" id="{4C7D2DD8-1C0B-43FD-947E-162A6DEC8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59" name="Shape 123">
            <a:extLst>
              <a:ext uri="{FF2B5EF4-FFF2-40B4-BE49-F238E27FC236}">
                <a16:creationId xmlns:a16="http://schemas.microsoft.com/office/drawing/2014/main" id="{8EC9C668-3A16-458D-9BE0-37A5F4C4D1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0147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298">
            <a:extLst>
              <a:ext uri="{FF2B5EF4-FFF2-40B4-BE49-F238E27FC236}">
                <a16:creationId xmlns:a16="http://schemas.microsoft.com/office/drawing/2014/main" id="{4D7A3E3B-F2B2-4D29-8BBE-C1B826F5526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Shape 299">
            <a:extLst>
              <a:ext uri="{FF2B5EF4-FFF2-40B4-BE49-F238E27FC236}">
                <a16:creationId xmlns:a16="http://schemas.microsoft.com/office/drawing/2014/main" id="{9C194368-A7BE-45F2-B8ED-A17D6A479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310">
            <a:extLst>
              <a:ext uri="{FF2B5EF4-FFF2-40B4-BE49-F238E27FC236}">
                <a16:creationId xmlns:a16="http://schemas.microsoft.com/office/drawing/2014/main" id="{EC0AE131-4E9D-4C95-83B9-C681B1BAB3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Shape 311">
            <a:extLst>
              <a:ext uri="{FF2B5EF4-FFF2-40B4-BE49-F238E27FC236}">
                <a16:creationId xmlns:a16="http://schemas.microsoft.com/office/drawing/2014/main" id="{4DC8E15D-1EDE-4E93-B24D-8496E56E9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316">
            <a:extLst>
              <a:ext uri="{FF2B5EF4-FFF2-40B4-BE49-F238E27FC236}">
                <a16:creationId xmlns:a16="http://schemas.microsoft.com/office/drawing/2014/main" id="{EF391A86-77E8-4A91-834F-C52001E18F8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Shape 317">
            <a:extLst>
              <a:ext uri="{FF2B5EF4-FFF2-40B4-BE49-F238E27FC236}">
                <a16:creationId xmlns:a16="http://schemas.microsoft.com/office/drawing/2014/main" id="{D143DC2C-DB09-441E-A75C-11120425C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28">
            <a:extLst>
              <a:ext uri="{FF2B5EF4-FFF2-40B4-BE49-F238E27FC236}">
                <a16:creationId xmlns:a16="http://schemas.microsoft.com/office/drawing/2014/main" id="{00055E08-7970-49F9-BB50-B1F331989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1507" name="Shape 129">
            <a:extLst>
              <a:ext uri="{FF2B5EF4-FFF2-40B4-BE49-F238E27FC236}">
                <a16:creationId xmlns:a16="http://schemas.microsoft.com/office/drawing/2014/main" id="{8FA126D0-E3BD-4E45-9564-79974643F22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34">
            <a:extLst>
              <a:ext uri="{FF2B5EF4-FFF2-40B4-BE49-F238E27FC236}">
                <a16:creationId xmlns:a16="http://schemas.microsoft.com/office/drawing/2014/main" id="{DDD65780-FB28-43AC-AC07-6CD282F1333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3555" name="Shape 135">
            <a:extLst>
              <a:ext uri="{FF2B5EF4-FFF2-40B4-BE49-F238E27FC236}">
                <a16:creationId xmlns:a16="http://schemas.microsoft.com/office/drawing/2014/main" id="{1D79B01B-08C0-4D22-9295-6A412560593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40">
            <a:extLst>
              <a:ext uri="{FF2B5EF4-FFF2-40B4-BE49-F238E27FC236}">
                <a16:creationId xmlns:a16="http://schemas.microsoft.com/office/drawing/2014/main" id="{77FF3182-0CC8-4704-8E6E-0A343228E95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Shape 141">
            <a:extLst>
              <a:ext uri="{FF2B5EF4-FFF2-40B4-BE49-F238E27FC236}">
                <a16:creationId xmlns:a16="http://schemas.microsoft.com/office/drawing/2014/main" id="{2222B1E7-D3EF-4CA9-A213-2E81831DF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46">
            <a:extLst>
              <a:ext uri="{FF2B5EF4-FFF2-40B4-BE49-F238E27FC236}">
                <a16:creationId xmlns:a16="http://schemas.microsoft.com/office/drawing/2014/main" id="{645ADC05-E3F8-4BE0-96E4-9F380B6A736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Shape 147">
            <a:extLst>
              <a:ext uri="{FF2B5EF4-FFF2-40B4-BE49-F238E27FC236}">
                <a16:creationId xmlns:a16="http://schemas.microsoft.com/office/drawing/2014/main" id="{9ECD34B0-54BB-4CC5-ACE4-ED83575B4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70">
            <a:extLst>
              <a:ext uri="{FF2B5EF4-FFF2-40B4-BE49-F238E27FC236}">
                <a16:creationId xmlns:a16="http://schemas.microsoft.com/office/drawing/2014/main" id="{58273234-3941-47F8-98CF-EF7F92B167D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Shape 171">
            <a:extLst>
              <a:ext uri="{FF2B5EF4-FFF2-40B4-BE49-F238E27FC236}">
                <a16:creationId xmlns:a16="http://schemas.microsoft.com/office/drawing/2014/main" id="{B189D8FC-6E99-4420-A501-1B5369782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190">
            <a:extLst>
              <a:ext uri="{FF2B5EF4-FFF2-40B4-BE49-F238E27FC236}">
                <a16:creationId xmlns:a16="http://schemas.microsoft.com/office/drawing/2014/main" id="{4BE7A4DA-8E56-48BB-B592-FA6B4F874B5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Shape 191">
            <a:extLst>
              <a:ext uri="{FF2B5EF4-FFF2-40B4-BE49-F238E27FC236}">
                <a16:creationId xmlns:a16="http://schemas.microsoft.com/office/drawing/2014/main" id="{A48FEEA6-1312-43A7-864F-0A45ADB16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96">
            <a:extLst>
              <a:ext uri="{FF2B5EF4-FFF2-40B4-BE49-F238E27FC236}">
                <a16:creationId xmlns:a16="http://schemas.microsoft.com/office/drawing/2014/main" id="{0263A4B2-FE28-4135-868A-D70D8EEE31C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Shape 197">
            <a:extLst>
              <a:ext uri="{FF2B5EF4-FFF2-40B4-BE49-F238E27FC236}">
                <a16:creationId xmlns:a16="http://schemas.microsoft.com/office/drawing/2014/main" id="{D135385C-8173-4547-A587-F5F63F4E9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10407" y="4861441"/>
            <a:ext cx="5683250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59" tIns="99059" rIns="99059" bIns="9905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6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840FC-D1BF-4D1F-8832-FA2F78142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844824"/>
            <a:ext cx="8640960" cy="4752528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15410-5B5D-47D7-A48F-6C35A9EF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8640960" cy="709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2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1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5B843FCB-67E9-4B32-8580-8E5BFA451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628775"/>
            <a:ext cx="84963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dirty="0"/>
              <a:t>Click to edit Master text styles</a:t>
            </a:r>
          </a:p>
          <a:p>
            <a:pPr lvl="1"/>
            <a:r>
              <a:rPr lang="en-US" altLang="he-IL" dirty="0"/>
              <a:t>Second level</a:t>
            </a:r>
          </a:p>
          <a:p>
            <a:pPr lvl="2"/>
            <a:r>
              <a:rPr lang="en-US" altLang="he-IL" dirty="0"/>
              <a:t>Third level</a:t>
            </a:r>
          </a:p>
          <a:p>
            <a:pPr lvl="3"/>
            <a:r>
              <a:rPr lang="en-US" altLang="he-IL" dirty="0"/>
              <a:t>Fourth level</a:t>
            </a:r>
          </a:p>
          <a:p>
            <a:pPr lvl="4"/>
            <a:r>
              <a:rPr lang="en-US" altLang="he-IL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5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i@applicolor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terial.io/desig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moxisus/redux-devtools-extens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D9715CA-8F83-456B-BEF2-5048DE7F16C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0" y="1989138"/>
            <a:ext cx="8207375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  <a:latin typeface="+mn-lt"/>
              </a:rPr>
              <a:t>Advanced Angular using </a:t>
            </a:r>
            <a:r>
              <a:rPr lang="en-US" altLang="en-US" sz="4800" dirty="0" err="1">
                <a:solidFill>
                  <a:schemeClr val="bg1"/>
                </a:solidFill>
                <a:latin typeface="+mn-lt"/>
              </a:rPr>
              <a:t>ReactiveX</a:t>
            </a:r>
            <a:r>
              <a:rPr lang="en-US" altLang="en-US" sz="4800" dirty="0">
                <a:solidFill>
                  <a:schemeClr val="bg1"/>
                </a:solidFill>
                <a:latin typeface="+mn-lt"/>
              </a:rPr>
              <a:t> and Redux</a:t>
            </a:r>
            <a:endParaRPr lang="he-IL" altLang="he-IL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9BA65-3918-440F-8E48-F55FF2E06D0A}"/>
              </a:ext>
            </a:extLst>
          </p:cNvPr>
          <p:cNvSpPr/>
          <p:nvPr/>
        </p:nvSpPr>
        <p:spPr>
          <a:xfrm>
            <a:off x="755576" y="400506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he-IL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Kobi Hari</a:t>
            </a:r>
            <a:br>
              <a:rPr lang="he-IL" altLang="he-IL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he-IL" sz="2000" dirty="0">
                <a:ln w="0"/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hari@applicolors.com</a:t>
            </a:r>
            <a:endParaRPr lang="en-US" altLang="he-IL" sz="2000" dirty="0">
              <a:ln w="0"/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00D-916B-4351-BB52-72945F268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sz="2000" dirty="0"/>
              <a:t>An Observable is lazy</a:t>
            </a:r>
          </a:p>
          <a:p>
            <a:pPr algn="l" rtl="0">
              <a:defRPr/>
            </a:pPr>
            <a:r>
              <a:rPr lang="en-US" sz="2000" dirty="0"/>
              <a:t>It does not really start unless you subscribe.</a:t>
            </a:r>
          </a:p>
          <a:p>
            <a:pPr algn="l" rtl="0">
              <a:defRPr/>
            </a:pPr>
            <a:r>
              <a:rPr lang="en-US" sz="2000" dirty="0"/>
              <a:t>In fact – the only logic you can provide into an observable is on the subscribe callback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117B2-02C7-4F7B-828D-3ACDB427B3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b="1" dirty="0">
                <a:solidFill>
                  <a:schemeClr val="tx1"/>
                </a:solidFill>
              </a:rPr>
              <a:t>Warm and Cold Observables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BB53D-2397-4521-B94F-840F8A40E458}"/>
              </a:ext>
            </a:extLst>
          </p:cNvPr>
          <p:cNvSpPr/>
          <p:nvPr/>
        </p:nvSpPr>
        <p:spPr>
          <a:xfrm>
            <a:off x="539750" y="3789040"/>
            <a:ext cx="80645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“Cold” Observable is an that relies on subscribers to start producing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D08CA-C1C1-4EA1-9645-D32E1EF73869}"/>
              </a:ext>
            </a:extLst>
          </p:cNvPr>
          <p:cNvSpPr/>
          <p:nvPr/>
        </p:nvSpPr>
        <p:spPr>
          <a:xfrm>
            <a:off x="563228" y="4437112"/>
            <a:ext cx="80645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“Warm” Observable produces the same events regardless of subscriptions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07BAB-C5B7-4B1C-81ED-34F7DEAF3FBF}"/>
              </a:ext>
            </a:extLst>
          </p:cNvPr>
          <p:cNvSpPr/>
          <p:nvPr/>
        </p:nvSpPr>
        <p:spPr>
          <a:xfrm>
            <a:off x="2195736" y="3068960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rgbClr val="E01A2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6E033-7A30-4222-AC59-FDCD9D1FFAB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05" y="1484784"/>
            <a:ext cx="1350990" cy="1303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DCFCF1-4730-42F0-A0D3-A65C9885177A}"/>
              </a:ext>
            </a:extLst>
          </p:cNvPr>
          <p:cNvSpPr/>
          <p:nvPr/>
        </p:nvSpPr>
        <p:spPr>
          <a:xfrm>
            <a:off x="2195736" y="4005064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241435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00D-916B-4351-BB52-72945F268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sz="2000" dirty="0"/>
              <a:t>You can not run any logic in an observable, except that one that decides how to treat new observers when they subscribe. </a:t>
            </a:r>
          </a:p>
          <a:p>
            <a:pPr algn="l" rtl="0">
              <a:defRPr/>
            </a:pPr>
            <a:r>
              <a:rPr lang="en-US" sz="2000" dirty="0"/>
              <a:t>This is the </a:t>
            </a:r>
            <a:r>
              <a:rPr lang="en-US" sz="2000" b="1" dirty="0"/>
              <a:t>only way to access observers </a:t>
            </a:r>
            <a:r>
              <a:rPr lang="en-US" sz="2000" dirty="0"/>
              <a:t>and raise events.</a:t>
            </a:r>
          </a:p>
          <a:p>
            <a:pPr algn="l" rtl="0">
              <a:defRPr/>
            </a:pPr>
            <a:r>
              <a:rPr lang="en-US" sz="2000" dirty="0"/>
              <a:t>Cold Observables will only execute when they are subscribed to.</a:t>
            </a:r>
          </a:p>
          <a:p>
            <a:pPr algn="l" rtl="0">
              <a:defRPr/>
            </a:pPr>
            <a:r>
              <a:rPr lang="en-US" sz="2000" dirty="0"/>
              <a:t>And they will re-execute every time they are subscribed again.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117B2-02C7-4F7B-828D-3ACDB427B3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b="1" dirty="0">
                <a:solidFill>
                  <a:schemeClr val="tx1"/>
                </a:solidFill>
              </a:rPr>
              <a:t>Demo Conclusions: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3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60F18F6-05ED-4399-892E-C52AD72550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Is it like promises?</a:t>
            </a:r>
          </a:p>
        </p:txBody>
      </p:sp>
      <p:pic>
        <p:nvPicPr>
          <p:cNvPr id="14339" name="Picture 2" descr="Image result for promise that">
            <a:extLst>
              <a:ext uri="{FF2B5EF4-FFF2-40B4-BE49-F238E27FC236}">
                <a16:creationId xmlns:a16="http://schemas.microsoft.com/office/drawing/2014/main" id="{4E25F219-6E8A-4D0F-AC9D-0CF9413EE8C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2276475"/>
            <a:ext cx="3708400" cy="286702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12EB2F-9196-4192-8A85-E3D9671E9B24}"/>
              </a:ext>
            </a:extLst>
          </p:cNvPr>
          <p:cNvSpPr/>
          <p:nvPr/>
        </p:nvSpPr>
        <p:spPr>
          <a:xfrm>
            <a:off x="395288" y="2130425"/>
            <a:ext cx="5256832" cy="354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 yes and no.</a:t>
            </a:r>
          </a:p>
          <a:p>
            <a:pPr marL="342900" indent="-342900">
              <a:lnSpc>
                <a:spcPct val="107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promise is like an observable that only throws one next, and always throws complete right after the single next.</a:t>
            </a:r>
          </a:p>
          <a:p>
            <a:pPr marL="342900" indent="-342900">
              <a:lnSpc>
                <a:spcPct val="107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 way – </a:t>
            </a:r>
            <a:r>
              <a:rPr lang="en-US" sz="2000" strike="sngStrik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rxjs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a promise that lasts forever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Segoe UI Emoji" panose="020B0502040204020203" pitchFamily="34" charset="0"/>
              </a:rPr>
              <a:t>😊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Oh and promises are not lazy… they run code as soon as the promise is created even if it is never listened to. (“then”-ed to)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A209C2B-BF16-427E-8562-7B5AC2C21B99}"/>
              </a:ext>
            </a:extLst>
          </p:cNvPr>
          <p:cNvSpPr/>
          <p:nvPr/>
        </p:nvSpPr>
        <p:spPr>
          <a:xfrm>
            <a:off x="467544" y="1124744"/>
            <a:ext cx="3240360" cy="1080120"/>
          </a:xfrm>
          <a:prstGeom prst="wedgeRoundRectCallout">
            <a:avLst>
              <a:gd name="adj1" fmla="val -46900"/>
              <a:gd name="adj2" fmla="val 940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Observables may send different events to each observer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CCBA3EF-554C-4EC6-928E-468B5EF39306}"/>
              </a:ext>
            </a:extLst>
          </p:cNvPr>
          <p:cNvSpPr/>
          <p:nvPr/>
        </p:nvSpPr>
        <p:spPr>
          <a:xfrm>
            <a:off x="2699792" y="2753445"/>
            <a:ext cx="3240360" cy="1080120"/>
          </a:xfrm>
          <a:prstGeom prst="wedgeRoundRectCallout">
            <a:avLst>
              <a:gd name="adj1" fmla="val -46900"/>
              <a:gd name="adj2" fmla="val 940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an observer is possible only in the constructor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8C0B4B0-9591-4E88-915C-F5DFE747843C}"/>
              </a:ext>
            </a:extLst>
          </p:cNvPr>
          <p:cNvSpPr/>
          <p:nvPr/>
        </p:nvSpPr>
        <p:spPr>
          <a:xfrm>
            <a:off x="4211960" y="4445748"/>
            <a:ext cx="3888432" cy="1359516"/>
          </a:xfrm>
          <a:prstGeom prst="wedgeRoundRectCallout">
            <a:avLst>
              <a:gd name="adj1" fmla="val -46900"/>
              <a:gd name="adj2" fmla="val 940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constructed observer is “read only”. You can subscribe to it, but you can not emit events</a:t>
            </a:r>
          </a:p>
        </p:txBody>
      </p:sp>
    </p:spTree>
    <p:extLst>
      <p:ext uri="{BB962C8B-B14F-4D97-AF65-F5344CB8AC3E}">
        <p14:creationId xmlns:p14="http://schemas.microsoft.com/office/powerpoint/2010/main" val="116098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A1E-EFD8-47A7-A8DF-3F7857D428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238" y="981075"/>
            <a:ext cx="8640762" cy="7096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b="1" dirty="0">
                <a:solidFill>
                  <a:schemeClr val="tx1"/>
                </a:solidFill>
              </a:rPr>
              <a:t>Subjects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EF6E1-1042-41DE-B22C-76BFA4F7A632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024"/>
            <a:ext cx="8352928" cy="3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 Subject is an observable that allows you to emit events.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BA36D5-077A-4699-AFD3-1FD64C9729BC}"/>
              </a:ext>
            </a:extLst>
          </p:cNvPr>
          <p:cNvSpPr txBox="1">
            <a:spLocks/>
          </p:cNvSpPr>
          <p:nvPr/>
        </p:nvSpPr>
        <p:spPr bwMode="auto">
          <a:xfrm>
            <a:off x="395536" y="2387982"/>
            <a:ext cx="8352928" cy="372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both an Observable and an Observer at the same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EAA8B-F95F-4073-B07D-C8E5782677D5}"/>
              </a:ext>
            </a:extLst>
          </p:cNvPr>
          <p:cNvSpPr/>
          <p:nvPr/>
        </p:nvSpPr>
        <p:spPr>
          <a:xfrm>
            <a:off x="3851920" y="2996952"/>
            <a:ext cx="1980220" cy="1476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ACD3A2-71DD-4E7C-B7FE-0E498B30C066}"/>
              </a:ext>
            </a:extLst>
          </p:cNvPr>
          <p:cNvGrpSpPr/>
          <p:nvPr/>
        </p:nvGrpSpPr>
        <p:grpSpPr>
          <a:xfrm flipH="1">
            <a:off x="5832140" y="3616028"/>
            <a:ext cx="1381347" cy="300000"/>
            <a:chOff x="2542581" y="3690584"/>
            <a:chExt cx="1381347" cy="30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1F2063-F56F-4989-B7E9-50E50CE9CCC8}"/>
                </a:ext>
              </a:extLst>
            </p:cNvPr>
            <p:cNvGrpSpPr/>
            <p:nvPr/>
          </p:nvGrpSpPr>
          <p:grpSpPr>
            <a:xfrm>
              <a:off x="3419872" y="3702552"/>
              <a:ext cx="504056" cy="288032"/>
              <a:chOff x="3275856" y="3861048"/>
              <a:chExt cx="504056" cy="28803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C6572E-31B3-4F7B-A96C-2C18E06700AF}"/>
                  </a:ext>
                </a:extLst>
              </p:cNvPr>
              <p:cNvSpPr/>
              <p:nvPr/>
            </p:nvSpPr>
            <p:spPr>
              <a:xfrm>
                <a:off x="3347864" y="3969060"/>
                <a:ext cx="432048" cy="720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0944A7D-974E-42C4-81BE-B9D10A140617}"/>
                  </a:ext>
                </a:extLst>
              </p:cNvPr>
              <p:cNvSpPr/>
              <p:nvPr/>
            </p:nvSpPr>
            <p:spPr>
              <a:xfrm>
                <a:off x="3275856" y="3861048"/>
                <a:ext cx="288032" cy="2880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2FE763-C8A6-46A5-8C9B-AD571F6BC1A3}"/>
                </a:ext>
              </a:extLst>
            </p:cNvPr>
            <p:cNvSpPr txBox="1"/>
            <p:nvPr/>
          </p:nvSpPr>
          <p:spPr>
            <a:xfrm>
              <a:off x="2542581" y="3690584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Subscribe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AE892D-F5F0-41AF-8E3F-ABD7C2E91B50}"/>
              </a:ext>
            </a:extLst>
          </p:cNvPr>
          <p:cNvGrpSpPr/>
          <p:nvPr/>
        </p:nvGrpSpPr>
        <p:grpSpPr>
          <a:xfrm>
            <a:off x="2912364" y="3140189"/>
            <a:ext cx="939556" cy="295120"/>
            <a:chOff x="2984372" y="3695464"/>
            <a:chExt cx="939556" cy="2951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C8B1DF-A10E-42AE-AE95-65DE958D29E5}"/>
                </a:ext>
              </a:extLst>
            </p:cNvPr>
            <p:cNvGrpSpPr/>
            <p:nvPr/>
          </p:nvGrpSpPr>
          <p:grpSpPr>
            <a:xfrm>
              <a:off x="3419872" y="3702552"/>
              <a:ext cx="504056" cy="288032"/>
              <a:chOff x="3275856" y="3861048"/>
              <a:chExt cx="504056" cy="288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056E85-588E-4068-893A-8279006DD46C}"/>
                  </a:ext>
                </a:extLst>
              </p:cNvPr>
              <p:cNvSpPr/>
              <p:nvPr/>
            </p:nvSpPr>
            <p:spPr>
              <a:xfrm>
                <a:off x="3347864" y="3969060"/>
                <a:ext cx="432048" cy="720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349E7D-4288-4402-ADE1-C0A2ACE31851}"/>
                  </a:ext>
                </a:extLst>
              </p:cNvPr>
              <p:cNvSpPr/>
              <p:nvPr/>
            </p:nvSpPr>
            <p:spPr>
              <a:xfrm>
                <a:off x="3275856" y="3861048"/>
                <a:ext cx="288032" cy="2880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B74D3-9F40-4C0A-8078-BBB243886DF4}"/>
                </a:ext>
              </a:extLst>
            </p:cNvPr>
            <p:cNvSpPr txBox="1"/>
            <p:nvPr/>
          </p:nvSpPr>
          <p:spPr>
            <a:xfrm>
              <a:off x="2984372" y="369546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Next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86441C-BC56-491B-B6E0-E4BFA19005F2}"/>
              </a:ext>
            </a:extLst>
          </p:cNvPr>
          <p:cNvGrpSpPr/>
          <p:nvPr/>
        </p:nvGrpSpPr>
        <p:grpSpPr>
          <a:xfrm>
            <a:off x="2576151" y="3608322"/>
            <a:ext cx="1275769" cy="292410"/>
            <a:chOff x="2648159" y="3698174"/>
            <a:chExt cx="1275769" cy="2924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51021C-83B3-47A9-ADB7-2D76E0BA5245}"/>
                </a:ext>
              </a:extLst>
            </p:cNvPr>
            <p:cNvGrpSpPr/>
            <p:nvPr/>
          </p:nvGrpSpPr>
          <p:grpSpPr>
            <a:xfrm>
              <a:off x="3419872" y="3702552"/>
              <a:ext cx="504056" cy="288032"/>
              <a:chOff x="3275856" y="3861048"/>
              <a:chExt cx="504056" cy="28803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71A7B-F3D0-4C3E-9A38-0283A7979FF0}"/>
                  </a:ext>
                </a:extLst>
              </p:cNvPr>
              <p:cNvSpPr/>
              <p:nvPr/>
            </p:nvSpPr>
            <p:spPr>
              <a:xfrm>
                <a:off x="3347864" y="3969060"/>
                <a:ext cx="432048" cy="720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F894CCD-10AE-466C-A77E-9953F4C611E9}"/>
                  </a:ext>
                </a:extLst>
              </p:cNvPr>
              <p:cNvSpPr/>
              <p:nvPr/>
            </p:nvSpPr>
            <p:spPr>
              <a:xfrm>
                <a:off x="3275856" y="3861048"/>
                <a:ext cx="288032" cy="2880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A73E4D-8B1A-4563-B544-A0A103C9028B}"/>
                </a:ext>
              </a:extLst>
            </p:cNvPr>
            <p:cNvSpPr txBox="1"/>
            <p:nvPr/>
          </p:nvSpPr>
          <p:spPr>
            <a:xfrm>
              <a:off x="2648159" y="369817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Complete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DAFEE1-7C59-4158-A0C3-6C1F91F33469}"/>
              </a:ext>
            </a:extLst>
          </p:cNvPr>
          <p:cNvGrpSpPr/>
          <p:nvPr/>
        </p:nvGrpSpPr>
        <p:grpSpPr>
          <a:xfrm>
            <a:off x="2828752" y="4073744"/>
            <a:ext cx="1023168" cy="288032"/>
            <a:chOff x="2900760" y="3702552"/>
            <a:chExt cx="1023168" cy="2880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8D3C1A7-59D1-490E-9672-2ADAD40F062A}"/>
                </a:ext>
              </a:extLst>
            </p:cNvPr>
            <p:cNvGrpSpPr/>
            <p:nvPr/>
          </p:nvGrpSpPr>
          <p:grpSpPr>
            <a:xfrm>
              <a:off x="3419872" y="3702552"/>
              <a:ext cx="504056" cy="288032"/>
              <a:chOff x="3275856" y="3861048"/>
              <a:chExt cx="504056" cy="28803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2D88C92-54CD-4EDA-BD46-41F046FAED2F}"/>
                  </a:ext>
                </a:extLst>
              </p:cNvPr>
              <p:cNvSpPr/>
              <p:nvPr/>
            </p:nvSpPr>
            <p:spPr>
              <a:xfrm>
                <a:off x="3347864" y="3969060"/>
                <a:ext cx="432048" cy="720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434E7D-D13B-4C06-975D-3277BF7C3CEC}"/>
                  </a:ext>
                </a:extLst>
              </p:cNvPr>
              <p:cNvSpPr/>
              <p:nvPr/>
            </p:nvSpPr>
            <p:spPr>
              <a:xfrm>
                <a:off x="3275856" y="3861048"/>
                <a:ext cx="288032" cy="2880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C16C1A-F244-42C9-85FD-35CE59139084}"/>
                </a:ext>
              </a:extLst>
            </p:cNvPr>
            <p:cNvSpPr txBox="1"/>
            <p:nvPr/>
          </p:nvSpPr>
          <p:spPr>
            <a:xfrm>
              <a:off x="2900760" y="3708068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9071A1-0E60-4D94-90C5-67F249217F53}"/>
              </a:ext>
            </a:extLst>
          </p:cNvPr>
          <p:cNvSpPr txBox="1">
            <a:spLocks/>
          </p:cNvSpPr>
          <p:nvPr/>
        </p:nvSpPr>
        <p:spPr bwMode="auto">
          <a:xfrm>
            <a:off x="391465" y="4994522"/>
            <a:ext cx="8496300" cy="113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When you call “next”, “complete” or “error”, it sends the event to all subscribed observers</a:t>
            </a:r>
          </a:p>
          <a:p>
            <a:pPr>
              <a:defRPr/>
            </a:pPr>
            <a:r>
              <a:rPr lang="en-US" sz="2000" dirty="0"/>
              <a:t>In a way, it is like a writeable observable</a:t>
            </a:r>
          </a:p>
          <a:p>
            <a:pPr>
              <a:defRPr/>
            </a:pPr>
            <a:r>
              <a:rPr lang="en-US" sz="2000" dirty="0"/>
              <a:t>Is it a “cold” or “warm” observable?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A1E-EFD8-47A7-A8DF-3F7857D428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238" y="981075"/>
            <a:ext cx="8640762" cy="7096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b="1" dirty="0">
                <a:solidFill>
                  <a:schemeClr val="tx1"/>
                </a:solidFill>
              </a:rPr>
              <a:t>Behavior Subject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9071A1-0E60-4D94-90C5-67F249217F53}"/>
              </a:ext>
            </a:extLst>
          </p:cNvPr>
          <p:cNvSpPr txBox="1">
            <a:spLocks/>
          </p:cNvSpPr>
          <p:nvPr/>
        </p:nvSpPr>
        <p:spPr bwMode="auto">
          <a:xfrm>
            <a:off x="323850" y="1988840"/>
            <a:ext cx="8496300" cy="113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BehaviorSubject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Subject&lt;T&gt;</a:t>
            </a:r>
          </a:p>
          <a:p>
            <a:pPr>
              <a:defRPr/>
            </a:pPr>
            <a:r>
              <a:rPr lang="en-US" sz="2000" dirty="0"/>
              <a:t>When subscribed to, it emits the latest event to the subscriber</a:t>
            </a:r>
          </a:p>
          <a:p>
            <a:pPr>
              <a:defRPr/>
            </a:pPr>
            <a:r>
              <a:rPr lang="en-US" sz="2000" dirty="0"/>
              <a:t>Ideal for storing variable state</a:t>
            </a:r>
          </a:p>
          <a:p>
            <a:pPr>
              <a:defRPr/>
            </a:pPr>
            <a:r>
              <a:rPr lang="en-US" sz="2000" dirty="0"/>
              <a:t>Requires an initial value on constructor (why?)</a:t>
            </a:r>
          </a:p>
          <a:p>
            <a:pPr>
              <a:defRPr/>
            </a:pPr>
            <a:r>
              <a:rPr lang="en-US" sz="2000" dirty="0"/>
              <a:t>Has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/>
              <a:t> property you can use to get the value of the latest event.</a:t>
            </a:r>
          </a:p>
        </p:txBody>
      </p:sp>
    </p:spTree>
    <p:extLst>
      <p:ext uri="{BB962C8B-B14F-4D97-AF65-F5344CB8AC3E}">
        <p14:creationId xmlns:p14="http://schemas.microsoft.com/office/powerpoint/2010/main" val="266587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07BAB-C5B7-4B1C-81ED-34F7DEAF3FBF}"/>
              </a:ext>
            </a:extLst>
          </p:cNvPr>
          <p:cNvSpPr/>
          <p:nvPr/>
        </p:nvSpPr>
        <p:spPr>
          <a:xfrm>
            <a:off x="2195736" y="3068960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rgbClr val="E01A2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6E033-7A30-4222-AC59-FDCD9D1FFAB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05" y="1484784"/>
            <a:ext cx="1350990" cy="1303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820B13-D9E8-444E-8C62-025FFAD2CC55}"/>
              </a:ext>
            </a:extLst>
          </p:cNvPr>
          <p:cNvSpPr/>
          <p:nvPr/>
        </p:nvSpPr>
        <p:spPr>
          <a:xfrm>
            <a:off x="2195736" y="4005064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14777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9EB1-715B-47B0-B015-240E1D666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sz="1800" dirty="0"/>
              <a:t>Consider a specific scenario</a:t>
            </a:r>
          </a:p>
          <a:p>
            <a:pPr lvl="1" algn="l" rtl="0">
              <a:defRPr/>
            </a:pPr>
            <a:r>
              <a:rPr lang="en-US" sz="1600" dirty="0"/>
              <a:t>Single service</a:t>
            </a:r>
          </a:p>
          <a:p>
            <a:pPr lvl="1" algn="l" rtl="0">
              <a:defRPr/>
            </a:pPr>
            <a:r>
              <a:rPr lang="en-US" sz="1600" dirty="0"/>
              <a:t>Component subscribes to service</a:t>
            </a:r>
          </a:p>
          <a:p>
            <a:pPr lvl="1" algn="l" rtl="0">
              <a:defRPr/>
            </a:pPr>
            <a:r>
              <a:rPr lang="en-US" sz="1600" dirty="0"/>
              <a:t>Component gets destroyed and re-created many times</a:t>
            </a:r>
          </a:p>
          <a:p>
            <a:pPr algn="l" rtl="0">
              <a:defRPr/>
            </a:pPr>
            <a:r>
              <a:rPr lang="en-US" sz="1800" dirty="0"/>
              <a:t>Service observable now points to component (in the callback)</a:t>
            </a:r>
          </a:p>
          <a:p>
            <a:pPr algn="l" rtl="0">
              <a:defRPr/>
            </a:pPr>
            <a:r>
              <a:rPr lang="en-US" sz="1800" dirty="0"/>
              <a:t>It accumulates callbacks</a:t>
            </a:r>
          </a:p>
          <a:p>
            <a:pPr algn="l" rtl="0">
              <a:defRPr/>
            </a:pPr>
            <a:r>
              <a:rPr lang="en-US" sz="1800" dirty="0"/>
              <a:t>Memory leaks</a:t>
            </a:r>
          </a:p>
          <a:p>
            <a:pPr algn="l" rtl="0">
              <a:defRPr/>
            </a:pPr>
            <a:r>
              <a:rPr lang="en-US" sz="1800" dirty="0"/>
              <a:t>Probably even more problematic: performance leaks</a:t>
            </a:r>
          </a:p>
          <a:p>
            <a:pPr algn="l" rtl="0">
              <a:defRPr/>
            </a:pPr>
            <a:r>
              <a:rPr lang="en-US" sz="1800" dirty="0"/>
              <a:t>Possibly also – problematic responses to changes</a:t>
            </a:r>
          </a:p>
          <a:p>
            <a:pPr algn="l" rtl="0">
              <a:defRPr/>
            </a:pPr>
            <a:r>
              <a:rPr lang="en-US" sz="1800" dirty="0"/>
              <a:t>Some services do not require unsubscribe:</a:t>
            </a:r>
          </a:p>
          <a:p>
            <a:pPr lvl="1" algn="l" rtl="0">
              <a:defRPr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http</a:t>
            </a:r>
          </a:p>
          <a:p>
            <a:pPr lvl="1" algn="l" rtl="0">
              <a:defRPr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activatedRoute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l" rtl="0">
              <a:defRPr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FCA76-4C3E-493F-921E-3A9C378D9D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b="1" dirty="0">
                <a:solidFill>
                  <a:schemeClr val="tx1"/>
                </a:solidFill>
              </a:rPr>
              <a:t>Unsubscribe !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6388" name="Picture 2" descr="Image result for unsubscribe">
            <a:extLst>
              <a:ext uri="{FF2B5EF4-FFF2-40B4-BE49-F238E27FC236}">
                <a16:creationId xmlns:a16="http://schemas.microsoft.com/office/drawing/2014/main" id="{EE49703F-F2EB-445E-AC01-613C16B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06203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A5A-D484-4729-AE27-2AD9D6A2F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A new method of development where you bind directly to the observables in the component.</a:t>
            </a:r>
          </a:p>
          <a:p>
            <a:pPr algn="l" rtl="0">
              <a:defRPr/>
            </a:pPr>
            <a:r>
              <a:rPr lang="en-US" dirty="0"/>
              <a:t>It Subscribes and Unsubscribes for you – which avoids memory leaks</a:t>
            </a:r>
          </a:p>
          <a:p>
            <a:pPr algn="l" rtl="0">
              <a:defRPr/>
            </a:pPr>
            <a:r>
              <a:rPr lang="en-US" dirty="0"/>
              <a:t>Also works with promises</a:t>
            </a:r>
          </a:p>
          <a:p>
            <a:pPr algn="l" rtl="0">
              <a:defRPr/>
            </a:pPr>
            <a:endParaRPr lang="en-US" dirty="0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22C4D39-F302-4E2C-87AB-B270E6B598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Async Pipe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61CBB-C58A-4A59-9561-F82E5BF0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06" y="2946446"/>
            <a:ext cx="1826850" cy="1295066"/>
          </a:xfrm>
          <a:custGeom>
            <a:avLst/>
            <a:gdLst>
              <a:gd name="connsiteX0" fmla="*/ 0 w 2038190"/>
              <a:gd name="connsiteY0" fmla="*/ 0 h 1472026"/>
              <a:gd name="connsiteX1" fmla="*/ 659015 w 2038190"/>
              <a:gd name="connsiteY1" fmla="*/ 0 h 1472026"/>
              <a:gd name="connsiteX2" fmla="*/ 1338411 w 2038190"/>
              <a:gd name="connsiteY2" fmla="*/ 0 h 1472026"/>
              <a:gd name="connsiteX3" fmla="*/ 2038190 w 2038190"/>
              <a:gd name="connsiteY3" fmla="*/ 0 h 1472026"/>
              <a:gd name="connsiteX4" fmla="*/ 2038190 w 2038190"/>
              <a:gd name="connsiteY4" fmla="*/ 505396 h 1472026"/>
              <a:gd name="connsiteX5" fmla="*/ 2038190 w 2038190"/>
              <a:gd name="connsiteY5" fmla="*/ 951910 h 1472026"/>
              <a:gd name="connsiteX6" fmla="*/ 2038190 w 2038190"/>
              <a:gd name="connsiteY6" fmla="*/ 1472026 h 1472026"/>
              <a:gd name="connsiteX7" fmla="*/ 1318030 w 2038190"/>
              <a:gd name="connsiteY7" fmla="*/ 1472026 h 1472026"/>
              <a:gd name="connsiteX8" fmla="*/ 597869 w 2038190"/>
              <a:gd name="connsiteY8" fmla="*/ 1472026 h 1472026"/>
              <a:gd name="connsiteX9" fmla="*/ 0 w 2038190"/>
              <a:gd name="connsiteY9" fmla="*/ 1472026 h 1472026"/>
              <a:gd name="connsiteX10" fmla="*/ 0 w 2038190"/>
              <a:gd name="connsiteY10" fmla="*/ 996071 h 1472026"/>
              <a:gd name="connsiteX11" fmla="*/ 0 w 2038190"/>
              <a:gd name="connsiteY11" fmla="*/ 505396 h 1472026"/>
              <a:gd name="connsiteX12" fmla="*/ 0 w 2038190"/>
              <a:gd name="connsiteY12" fmla="*/ 0 h 14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8190" h="1472026" fill="none" extrusionOk="0">
                <a:moveTo>
                  <a:pt x="0" y="0"/>
                </a:moveTo>
                <a:cubicBezTo>
                  <a:pt x="204279" y="-27707"/>
                  <a:pt x="441103" y="-2961"/>
                  <a:pt x="659015" y="0"/>
                </a:cubicBezTo>
                <a:cubicBezTo>
                  <a:pt x="876928" y="2961"/>
                  <a:pt x="1131656" y="25044"/>
                  <a:pt x="1338411" y="0"/>
                </a:cubicBezTo>
                <a:cubicBezTo>
                  <a:pt x="1545166" y="-25044"/>
                  <a:pt x="1824614" y="12900"/>
                  <a:pt x="2038190" y="0"/>
                </a:cubicBezTo>
                <a:cubicBezTo>
                  <a:pt x="2055840" y="168898"/>
                  <a:pt x="2053789" y="256343"/>
                  <a:pt x="2038190" y="505396"/>
                </a:cubicBezTo>
                <a:cubicBezTo>
                  <a:pt x="2022591" y="754449"/>
                  <a:pt x="2021209" y="797543"/>
                  <a:pt x="2038190" y="951910"/>
                </a:cubicBezTo>
                <a:cubicBezTo>
                  <a:pt x="2055171" y="1106277"/>
                  <a:pt x="2019754" y="1331010"/>
                  <a:pt x="2038190" y="1472026"/>
                </a:cubicBezTo>
                <a:cubicBezTo>
                  <a:pt x="1695637" y="1487074"/>
                  <a:pt x="1569790" y="1493498"/>
                  <a:pt x="1318030" y="1472026"/>
                </a:cubicBezTo>
                <a:cubicBezTo>
                  <a:pt x="1066270" y="1450554"/>
                  <a:pt x="827384" y="1447764"/>
                  <a:pt x="597869" y="1472026"/>
                </a:cubicBezTo>
                <a:cubicBezTo>
                  <a:pt x="368354" y="1496288"/>
                  <a:pt x="125653" y="1458835"/>
                  <a:pt x="0" y="1472026"/>
                </a:cubicBezTo>
                <a:cubicBezTo>
                  <a:pt x="2560" y="1250152"/>
                  <a:pt x="-9943" y="1094052"/>
                  <a:pt x="0" y="996071"/>
                </a:cubicBezTo>
                <a:cubicBezTo>
                  <a:pt x="9943" y="898090"/>
                  <a:pt x="15323" y="699078"/>
                  <a:pt x="0" y="505396"/>
                </a:cubicBezTo>
                <a:cubicBezTo>
                  <a:pt x="-15323" y="311714"/>
                  <a:pt x="13960" y="103420"/>
                  <a:pt x="0" y="0"/>
                </a:cubicBezTo>
                <a:close/>
              </a:path>
              <a:path w="2038190" h="1472026" stroke="0" extrusionOk="0">
                <a:moveTo>
                  <a:pt x="0" y="0"/>
                </a:moveTo>
                <a:cubicBezTo>
                  <a:pt x="161038" y="6576"/>
                  <a:pt x="456002" y="4556"/>
                  <a:pt x="659015" y="0"/>
                </a:cubicBezTo>
                <a:cubicBezTo>
                  <a:pt x="862028" y="-4556"/>
                  <a:pt x="1067174" y="7136"/>
                  <a:pt x="1277266" y="0"/>
                </a:cubicBezTo>
                <a:cubicBezTo>
                  <a:pt x="1487358" y="-7136"/>
                  <a:pt x="1767797" y="-16144"/>
                  <a:pt x="2038190" y="0"/>
                </a:cubicBezTo>
                <a:cubicBezTo>
                  <a:pt x="2033567" y="192667"/>
                  <a:pt x="2036302" y="361505"/>
                  <a:pt x="2038190" y="475955"/>
                </a:cubicBezTo>
                <a:cubicBezTo>
                  <a:pt x="2040078" y="590405"/>
                  <a:pt x="2058241" y="732902"/>
                  <a:pt x="2038190" y="937190"/>
                </a:cubicBezTo>
                <a:cubicBezTo>
                  <a:pt x="2018139" y="1141478"/>
                  <a:pt x="2034261" y="1338060"/>
                  <a:pt x="2038190" y="1472026"/>
                </a:cubicBezTo>
                <a:cubicBezTo>
                  <a:pt x="1840521" y="1438831"/>
                  <a:pt x="1515519" y="1492815"/>
                  <a:pt x="1358793" y="1472026"/>
                </a:cubicBezTo>
                <a:cubicBezTo>
                  <a:pt x="1202067" y="1451237"/>
                  <a:pt x="827190" y="1477239"/>
                  <a:pt x="638633" y="1472026"/>
                </a:cubicBezTo>
                <a:cubicBezTo>
                  <a:pt x="450076" y="1466813"/>
                  <a:pt x="263087" y="1444898"/>
                  <a:pt x="0" y="1472026"/>
                </a:cubicBezTo>
                <a:cubicBezTo>
                  <a:pt x="-20418" y="1324992"/>
                  <a:pt x="18048" y="1216505"/>
                  <a:pt x="0" y="981351"/>
                </a:cubicBezTo>
                <a:cubicBezTo>
                  <a:pt x="-18048" y="746198"/>
                  <a:pt x="14668" y="602000"/>
                  <a:pt x="0" y="505396"/>
                </a:cubicBezTo>
                <a:cubicBezTo>
                  <a:pt x="-14668" y="408793"/>
                  <a:pt x="-8441" y="168349"/>
                  <a:pt x="0" y="0"/>
                </a:cubicBezTo>
                <a:close/>
              </a:path>
            </a:pathLst>
          </a:custGeom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22E50-D9EB-4935-93C4-E270EE34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980728"/>
            <a:ext cx="8784975" cy="709960"/>
          </a:xfrm>
        </p:spPr>
        <p:txBody>
          <a:bodyPr/>
          <a:lstStyle/>
          <a:p>
            <a:r>
              <a:rPr lang="en-US" dirty="0"/>
              <a:t>We have a GitHub Repository!</a:t>
            </a:r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07690607-E791-40C8-9E85-6D579BD1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99543"/>
            <a:ext cx="648072" cy="58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DFC9E-6C57-4B0E-8838-A378EDF4423D}"/>
              </a:ext>
            </a:extLst>
          </p:cNvPr>
          <p:cNvSpPr txBox="1"/>
          <p:nvPr/>
        </p:nvSpPr>
        <p:spPr>
          <a:xfrm>
            <a:off x="1037682" y="1868598"/>
            <a:ext cx="637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Kobi2294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C00000"/>
                </a:solidFill>
              </a:rPr>
              <a:t>DevGeekWeek2020-Angular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027D2-5BB9-441E-B4A2-77658F3C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940" y="3688795"/>
            <a:ext cx="2313394" cy="1488279"/>
          </a:xfrm>
          <a:custGeom>
            <a:avLst/>
            <a:gdLst>
              <a:gd name="connsiteX0" fmla="*/ 0 w 2579524"/>
              <a:gd name="connsiteY0" fmla="*/ 0 h 1700847"/>
              <a:gd name="connsiteX1" fmla="*/ 696471 w 2579524"/>
              <a:gd name="connsiteY1" fmla="*/ 0 h 1700847"/>
              <a:gd name="connsiteX2" fmla="*/ 1367148 w 2579524"/>
              <a:gd name="connsiteY2" fmla="*/ 0 h 1700847"/>
              <a:gd name="connsiteX3" fmla="*/ 2579524 w 2579524"/>
              <a:gd name="connsiteY3" fmla="*/ 0 h 1700847"/>
              <a:gd name="connsiteX4" fmla="*/ 2579524 w 2579524"/>
              <a:gd name="connsiteY4" fmla="*/ 515924 h 1700847"/>
              <a:gd name="connsiteX5" fmla="*/ 2579524 w 2579524"/>
              <a:gd name="connsiteY5" fmla="*/ 1116890 h 1700847"/>
              <a:gd name="connsiteX6" fmla="*/ 2579524 w 2579524"/>
              <a:gd name="connsiteY6" fmla="*/ 1700847 h 1700847"/>
              <a:gd name="connsiteX7" fmla="*/ 1986233 w 2579524"/>
              <a:gd name="connsiteY7" fmla="*/ 1700847 h 1700847"/>
              <a:gd name="connsiteX8" fmla="*/ 1367148 w 2579524"/>
              <a:gd name="connsiteY8" fmla="*/ 1700847 h 1700847"/>
              <a:gd name="connsiteX9" fmla="*/ 799652 w 2579524"/>
              <a:gd name="connsiteY9" fmla="*/ 1700847 h 1700847"/>
              <a:gd name="connsiteX10" fmla="*/ 0 w 2579524"/>
              <a:gd name="connsiteY10" fmla="*/ 1700847 h 1700847"/>
              <a:gd name="connsiteX11" fmla="*/ 0 w 2579524"/>
              <a:gd name="connsiteY11" fmla="*/ 1116890 h 1700847"/>
              <a:gd name="connsiteX12" fmla="*/ 0 w 2579524"/>
              <a:gd name="connsiteY12" fmla="*/ 600966 h 1700847"/>
              <a:gd name="connsiteX13" fmla="*/ 0 w 2579524"/>
              <a:gd name="connsiteY13" fmla="*/ 0 h 170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79524" h="1700847" fill="none" extrusionOk="0">
                <a:moveTo>
                  <a:pt x="0" y="0"/>
                </a:moveTo>
                <a:cubicBezTo>
                  <a:pt x="345090" y="18205"/>
                  <a:pt x="509624" y="17093"/>
                  <a:pt x="696471" y="0"/>
                </a:cubicBezTo>
                <a:cubicBezTo>
                  <a:pt x="883318" y="-17093"/>
                  <a:pt x="1158340" y="-6414"/>
                  <a:pt x="1367148" y="0"/>
                </a:cubicBezTo>
                <a:cubicBezTo>
                  <a:pt x="1575956" y="6414"/>
                  <a:pt x="2183792" y="-25872"/>
                  <a:pt x="2579524" y="0"/>
                </a:cubicBezTo>
                <a:cubicBezTo>
                  <a:pt x="2555500" y="205153"/>
                  <a:pt x="2561831" y="284769"/>
                  <a:pt x="2579524" y="515924"/>
                </a:cubicBezTo>
                <a:cubicBezTo>
                  <a:pt x="2597217" y="747079"/>
                  <a:pt x="2576546" y="876373"/>
                  <a:pt x="2579524" y="1116890"/>
                </a:cubicBezTo>
                <a:cubicBezTo>
                  <a:pt x="2582502" y="1357407"/>
                  <a:pt x="2581529" y="1534934"/>
                  <a:pt x="2579524" y="1700847"/>
                </a:cubicBezTo>
                <a:cubicBezTo>
                  <a:pt x="2384928" y="1689032"/>
                  <a:pt x="2261072" y="1689811"/>
                  <a:pt x="1986233" y="1700847"/>
                </a:cubicBezTo>
                <a:cubicBezTo>
                  <a:pt x="1711394" y="1711883"/>
                  <a:pt x="1525516" y="1724705"/>
                  <a:pt x="1367148" y="1700847"/>
                </a:cubicBezTo>
                <a:cubicBezTo>
                  <a:pt x="1208780" y="1676989"/>
                  <a:pt x="1028803" y="1691194"/>
                  <a:pt x="799652" y="1700847"/>
                </a:cubicBezTo>
                <a:cubicBezTo>
                  <a:pt x="570501" y="1710500"/>
                  <a:pt x="309399" y="1701749"/>
                  <a:pt x="0" y="1700847"/>
                </a:cubicBezTo>
                <a:cubicBezTo>
                  <a:pt x="-7769" y="1567742"/>
                  <a:pt x="-19823" y="1408157"/>
                  <a:pt x="0" y="1116890"/>
                </a:cubicBezTo>
                <a:cubicBezTo>
                  <a:pt x="19823" y="825623"/>
                  <a:pt x="-15748" y="781484"/>
                  <a:pt x="0" y="600966"/>
                </a:cubicBezTo>
                <a:cubicBezTo>
                  <a:pt x="15748" y="420448"/>
                  <a:pt x="13385" y="208210"/>
                  <a:pt x="0" y="0"/>
                </a:cubicBezTo>
                <a:close/>
              </a:path>
              <a:path w="2579524" h="1700847" stroke="0" extrusionOk="0">
                <a:moveTo>
                  <a:pt x="0" y="0"/>
                </a:moveTo>
                <a:cubicBezTo>
                  <a:pt x="159820" y="27504"/>
                  <a:pt x="417947" y="5790"/>
                  <a:pt x="619086" y="0"/>
                </a:cubicBezTo>
                <a:cubicBezTo>
                  <a:pt x="820225" y="-5790"/>
                  <a:pt x="905527" y="8278"/>
                  <a:pt x="1186581" y="0"/>
                </a:cubicBezTo>
                <a:cubicBezTo>
                  <a:pt x="1467635" y="-8278"/>
                  <a:pt x="1536729" y="-27167"/>
                  <a:pt x="1883053" y="0"/>
                </a:cubicBezTo>
                <a:cubicBezTo>
                  <a:pt x="2229377" y="27167"/>
                  <a:pt x="2271746" y="-1017"/>
                  <a:pt x="2579524" y="0"/>
                </a:cubicBezTo>
                <a:cubicBezTo>
                  <a:pt x="2555707" y="240881"/>
                  <a:pt x="2576735" y="416426"/>
                  <a:pt x="2579524" y="549941"/>
                </a:cubicBezTo>
                <a:cubicBezTo>
                  <a:pt x="2582313" y="683456"/>
                  <a:pt x="2567034" y="911375"/>
                  <a:pt x="2579524" y="1082873"/>
                </a:cubicBezTo>
                <a:cubicBezTo>
                  <a:pt x="2592014" y="1254371"/>
                  <a:pt x="2572605" y="1530077"/>
                  <a:pt x="2579524" y="1700847"/>
                </a:cubicBezTo>
                <a:cubicBezTo>
                  <a:pt x="2262176" y="1680298"/>
                  <a:pt x="2133722" y="1695851"/>
                  <a:pt x="1934643" y="1700847"/>
                </a:cubicBezTo>
                <a:cubicBezTo>
                  <a:pt x="1735564" y="1705843"/>
                  <a:pt x="1634082" y="1673115"/>
                  <a:pt x="1367148" y="1700847"/>
                </a:cubicBezTo>
                <a:cubicBezTo>
                  <a:pt x="1100215" y="1728579"/>
                  <a:pt x="889298" y="1716210"/>
                  <a:pt x="722267" y="1700847"/>
                </a:cubicBezTo>
                <a:cubicBezTo>
                  <a:pt x="555236" y="1685484"/>
                  <a:pt x="267721" y="1682046"/>
                  <a:pt x="0" y="1700847"/>
                </a:cubicBezTo>
                <a:cubicBezTo>
                  <a:pt x="-10892" y="1479250"/>
                  <a:pt x="-10528" y="1286954"/>
                  <a:pt x="0" y="1150906"/>
                </a:cubicBezTo>
                <a:cubicBezTo>
                  <a:pt x="10528" y="1014858"/>
                  <a:pt x="18408" y="714698"/>
                  <a:pt x="0" y="600966"/>
                </a:cubicBezTo>
                <a:cubicBezTo>
                  <a:pt x="-18408" y="487234"/>
                  <a:pt x="-22256" y="263211"/>
                  <a:pt x="0" y="0"/>
                </a:cubicBezTo>
                <a:close/>
              </a:path>
            </a:pathLst>
          </a:custGeom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3E44B-D2D1-4BEE-9C52-15542AA8A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286" y="4431916"/>
            <a:ext cx="1956461" cy="1325384"/>
          </a:xfrm>
          <a:custGeom>
            <a:avLst/>
            <a:gdLst>
              <a:gd name="connsiteX0" fmla="*/ 0 w 2181529"/>
              <a:gd name="connsiteY0" fmla="*/ 0 h 1514686"/>
              <a:gd name="connsiteX1" fmla="*/ 589013 w 2181529"/>
              <a:gd name="connsiteY1" fmla="*/ 0 h 1514686"/>
              <a:gd name="connsiteX2" fmla="*/ 1156210 w 2181529"/>
              <a:gd name="connsiteY2" fmla="*/ 0 h 1514686"/>
              <a:gd name="connsiteX3" fmla="*/ 2181529 w 2181529"/>
              <a:gd name="connsiteY3" fmla="*/ 0 h 1514686"/>
              <a:gd name="connsiteX4" fmla="*/ 2181529 w 2181529"/>
              <a:gd name="connsiteY4" fmla="*/ 459455 h 1514686"/>
              <a:gd name="connsiteX5" fmla="*/ 2181529 w 2181529"/>
              <a:gd name="connsiteY5" fmla="*/ 994644 h 1514686"/>
              <a:gd name="connsiteX6" fmla="*/ 2181529 w 2181529"/>
              <a:gd name="connsiteY6" fmla="*/ 1514686 h 1514686"/>
              <a:gd name="connsiteX7" fmla="*/ 1679777 w 2181529"/>
              <a:gd name="connsiteY7" fmla="*/ 1514686 h 1514686"/>
              <a:gd name="connsiteX8" fmla="*/ 1156210 w 2181529"/>
              <a:gd name="connsiteY8" fmla="*/ 1514686 h 1514686"/>
              <a:gd name="connsiteX9" fmla="*/ 676274 w 2181529"/>
              <a:gd name="connsiteY9" fmla="*/ 1514686 h 1514686"/>
              <a:gd name="connsiteX10" fmla="*/ 0 w 2181529"/>
              <a:gd name="connsiteY10" fmla="*/ 1514686 h 1514686"/>
              <a:gd name="connsiteX11" fmla="*/ 0 w 2181529"/>
              <a:gd name="connsiteY11" fmla="*/ 994644 h 1514686"/>
              <a:gd name="connsiteX12" fmla="*/ 0 w 2181529"/>
              <a:gd name="connsiteY12" fmla="*/ 535189 h 1514686"/>
              <a:gd name="connsiteX13" fmla="*/ 0 w 2181529"/>
              <a:gd name="connsiteY13" fmla="*/ 0 h 151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1529" h="1514686" fill="none" extrusionOk="0">
                <a:moveTo>
                  <a:pt x="0" y="0"/>
                </a:moveTo>
                <a:cubicBezTo>
                  <a:pt x="212218" y="20038"/>
                  <a:pt x="419904" y="-17789"/>
                  <a:pt x="589013" y="0"/>
                </a:cubicBezTo>
                <a:cubicBezTo>
                  <a:pt x="758122" y="17789"/>
                  <a:pt x="927330" y="17901"/>
                  <a:pt x="1156210" y="0"/>
                </a:cubicBezTo>
                <a:cubicBezTo>
                  <a:pt x="1385090" y="-17901"/>
                  <a:pt x="1723751" y="49806"/>
                  <a:pt x="2181529" y="0"/>
                </a:cubicBezTo>
                <a:cubicBezTo>
                  <a:pt x="2196935" y="226877"/>
                  <a:pt x="2187570" y="283804"/>
                  <a:pt x="2181529" y="459455"/>
                </a:cubicBezTo>
                <a:cubicBezTo>
                  <a:pt x="2175488" y="635106"/>
                  <a:pt x="2201944" y="886090"/>
                  <a:pt x="2181529" y="994644"/>
                </a:cubicBezTo>
                <a:cubicBezTo>
                  <a:pt x="2161114" y="1103198"/>
                  <a:pt x="2206747" y="1409015"/>
                  <a:pt x="2181529" y="1514686"/>
                </a:cubicBezTo>
                <a:cubicBezTo>
                  <a:pt x="1969289" y="1496353"/>
                  <a:pt x="1915700" y="1526433"/>
                  <a:pt x="1679777" y="1514686"/>
                </a:cubicBezTo>
                <a:cubicBezTo>
                  <a:pt x="1443854" y="1502939"/>
                  <a:pt x="1389499" y="1511569"/>
                  <a:pt x="1156210" y="1514686"/>
                </a:cubicBezTo>
                <a:cubicBezTo>
                  <a:pt x="922921" y="1517803"/>
                  <a:pt x="831546" y="1501125"/>
                  <a:pt x="676274" y="1514686"/>
                </a:cubicBezTo>
                <a:cubicBezTo>
                  <a:pt x="521002" y="1528247"/>
                  <a:pt x="268418" y="1537940"/>
                  <a:pt x="0" y="1514686"/>
                </a:cubicBezTo>
                <a:cubicBezTo>
                  <a:pt x="4147" y="1398841"/>
                  <a:pt x="23931" y="1230435"/>
                  <a:pt x="0" y="994644"/>
                </a:cubicBezTo>
                <a:cubicBezTo>
                  <a:pt x="-23931" y="758853"/>
                  <a:pt x="20121" y="665731"/>
                  <a:pt x="0" y="535189"/>
                </a:cubicBezTo>
                <a:cubicBezTo>
                  <a:pt x="-20121" y="404647"/>
                  <a:pt x="-17786" y="215610"/>
                  <a:pt x="0" y="0"/>
                </a:cubicBezTo>
                <a:close/>
              </a:path>
              <a:path w="2181529" h="1514686" stroke="0" extrusionOk="0">
                <a:moveTo>
                  <a:pt x="0" y="0"/>
                </a:moveTo>
                <a:cubicBezTo>
                  <a:pt x="237611" y="-24340"/>
                  <a:pt x="304252" y="6457"/>
                  <a:pt x="523567" y="0"/>
                </a:cubicBezTo>
                <a:cubicBezTo>
                  <a:pt x="742882" y="-6457"/>
                  <a:pt x="767682" y="-19421"/>
                  <a:pt x="1003503" y="0"/>
                </a:cubicBezTo>
                <a:cubicBezTo>
                  <a:pt x="1239324" y="19421"/>
                  <a:pt x="1395566" y="-22159"/>
                  <a:pt x="1592516" y="0"/>
                </a:cubicBezTo>
                <a:cubicBezTo>
                  <a:pt x="1789466" y="22159"/>
                  <a:pt x="2019416" y="-773"/>
                  <a:pt x="2181529" y="0"/>
                </a:cubicBezTo>
                <a:cubicBezTo>
                  <a:pt x="2162376" y="197014"/>
                  <a:pt x="2160358" y="361081"/>
                  <a:pt x="2181529" y="489748"/>
                </a:cubicBezTo>
                <a:cubicBezTo>
                  <a:pt x="2202700" y="618415"/>
                  <a:pt x="2167695" y="834382"/>
                  <a:pt x="2181529" y="964350"/>
                </a:cubicBezTo>
                <a:cubicBezTo>
                  <a:pt x="2195363" y="1094318"/>
                  <a:pt x="2173944" y="1390995"/>
                  <a:pt x="2181529" y="1514686"/>
                </a:cubicBezTo>
                <a:cubicBezTo>
                  <a:pt x="1948981" y="1512332"/>
                  <a:pt x="1904324" y="1517468"/>
                  <a:pt x="1636147" y="1514686"/>
                </a:cubicBezTo>
                <a:cubicBezTo>
                  <a:pt x="1367970" y="1511904"/>
                  <a:pt x="1256684" y="1532103"/>
                  <a:pt x="1156210" y="1514686"/>
                </a:cubicBezTo>
                <a:cubicBezTo>
                  <a:pt x="1055736" y="1497269"/>
                  <a:pt x="759370" y="1503235"/>
                  <a:pt x="610828" y="1514686"/>
                </a:cubicBezTo>
                <a:cubicBezTo>
                  <a:pt x="462286" y="1526137"/>
                  <a:pt x="299614" y="1518137"/>
                  <a:pt x="0" y="1514686"/>
                </a:cubicBezTo>
                <a:cubicBezTo>
                  <a:pt x="-6182" y="1409071"/>
                  <a:pt x="1874" y="1163424"/>
                  <a:pt x="0" y="1024938"/>
                </a:cubicBezTo>
                <a:cubicBezTo>
                  <a:pt x="-1874" y="886452"/>
                  <a:pt x="-20643" y="723177"/>
                  <a:pt x="0" y="535189"/>
                </a:cubicBezTo>
                <a:cubicBezTo>
                  <a:pt x="20643" y="347201"/>
                  <a:pt x="2168" y="169691"/>
                  <a:pt x="0" y="0"/>
                </a:cubicBezTo>
                <a:close/>
              </a:path>
            </a:pathLst>
          </a:custGeom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56A383A-8E95-437C-9A2A-C7C4A9B7B18B}"/>
              </a:ext>
            </a:extLst>
          </p:cNvPr>
          <p:cNvSpPr/>
          <p:nvPr/>
        </p:nvSpPr>
        <p:spPr>
          <a:xfrm>
            <a:off x="3600557" y="3024467"/>
            <a:ext cx="1872789" cy="610459"/>
          </a:xfrm>
          <a:prstGeom prst="wedgeRoundRectCallout">
            <a:avLst>
              <a:gd name="adj1" fmla="val -85862"/>
              <a:gd name="adj2" fmla="val 224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Session Summary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F877109-2A79-4050-AC88-237257BCFA55}"/>
              </a:ext>
            </a:extLst>
          </p:cNvPr>
          <p:cNvSpPr/>
          <p:nvPr/>
        </p:nvSpPr>
        <p:spPr>
          <a:xfrm>
            <a:off x="4884772" y="3691667"/>
            <a:ext cx="2423531" cy="565329"/>
          </a:xfrm>
          <a:prstGeom prst="wedgeRoundRectCallout">
            <a:avLst>
              <a:gd name="adj1" fmla="val -69122"/>
              <a:gd name="adj2" fmla="val 123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Code with Commits Summary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8E96B3B-43A4-4788-B31B-B0DFDD0047FA}"/>
              </a:ext>
            </a:extLst>
          </p:cNvPr>
          <p:cNvSpPr/>
          <p:nvPr/>
        </p:nvSpPr>
        <p:spPr>
          <a:xfrm>
            <a:off x="5473346" y="4562910"/>
            <a:ext cx="2647736" cy="614164"/>
          </a:xfrm>
          <a:prstGeom prst="wedgeRoundRectCallout">
            <a:avLst>
              <a:gd name="adj1" fmla="val -65916"/>
              <a:gd name="adj2" fmla="val -197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2857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presentation</a:t>
            </a:r>
          </a:p>
          <a:p>
            <a:pPr marL="2857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Useful Links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40E6C-A45C-4F2C-A8D0-7DD2181B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624" y="5427893"/>
            <a:ext cx="1998544" cy="1126395"/>
          </a:xfrm>
          <a:custGeom>
            <a:avLst/>
            <a:gdLst>
              <a:gd name="connsiteX0" fmla="*/ 0 w 2038190"/>
              <a:gd name="connsiteY0" fmla="*/ 0 h 1472026"/>
              <a:gd name="connsiteX1" fmla="*/ 659015 w 2038190"/>
              <a:gd name="connsiteY1" fmla="*/ 0 h 1472026"/>
              <a:gd name="connsiteX2" fmla="*/ 1338411 w 2038190"/>
              <a:gd name="connsiteY2" fmla="*/ 0 h 1472026"/>
              <a:gd name="connsiteX3" fmla="*/ 2038190 w 2038190"/>
              <a:gd name="connsiteY3" fmla="*/ 0 h 1472026"/>
              <a:gd name="connsiteX4" fmla="*/ 2038190 w 2038190"/>
              <a:gd name="connsiteY4" fmla="*/ 505396 h 1472026"/>
              <a:gd name="connsiteX5" fmla="*/ 2038190 w 2038190"/>
              <a:gd name="connsiteY5" fmla="*/ 951910 h 1472026"/>
              <a:gd name="connsiteX6" fmla="*/ 2038190 w 2038190"/>
              <a:gd name="connsiteY6" fmla="*/ 1472026 h 1472026"/>
              <a:gd name="connsiteX7" fmla="*/ 1318030 w 2038190"/>
              <a:gd name="connsiteY7" fmla="*/ 1472026 h 1472026"/>
              <a:gd name="connsiteX8" fmla="*/ 597869 w 2038190"/>
              <a:gd name="connsiteY8" fmla="*/ 1472026 h 1472026"/>
              <a:gd name="connsiteX9" fmla="*/ 0 w 2038190"/>
              <a:gd name="connsiteY9" fmla="*/ 1472026 h 1472026"/>
              <a:gd name="connsiteX10" fmla="*/ 0 w 2038190"/>
              <a:gd name="connsiteY10" fmla="*/ 996071 h 1472026"/>
              <a:gd name="connsiteX11" fmla="*/ 0 w 2038190"/>
              <a:gd name="connsiteY11" fmla="*/ 505396 h 1472026"/>
              <a:gd name="connsiteX12" fmla="*/ 0 w 2038190"/>
              <a:gd name="connsiteY12" fmla="*/ 0 h 14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8190" h="1472026" fill="none" extrusionOk="0">
                <a:moveTo>
                  <a:pt x="0" y="0"/>
                </a:moveTo>
                <a:cubicBezTo>
                  <a:pt x="204279" y="-27707"/>
                  <a:pt x="441103" y="-2961"/>
                  <a:pt x="659015" y="0"/>
                </a:cubicBezTo>
                <a:cubicBezTo>
                  <a:pt x="876928" y="2961"/>
                  <a:pt x="1131656" y="25044"/>
                  <a:pt x="1338411" y="0"/>
                </a:cubicBezTo>
                <a:cubicBezTo>
                  <a:pt x="1545166" y="-25044"/>
                  <a:pt x="1824614" y="12900"/>
                  <a:pt x="2038190" y="0"/>
                </a:cubicBezTo>
                <a:cubicBezTo>
                  <a:pt x="2055840" y="168898"/>
                  <a:pt x="2053789" y="256343"/>
                  <a:pt x="2038190" y="505396"/>
                </a:cubicBezTo>
                <a:cubicBezTo>
                  <a:pt x="2022591" y="754449"/>
                  <a:pt x="2021209" y="797543"/>
                  <a:pt x="2038190" y="951910"/>
                </a:cubicBezTo>
                <a:cubicBezTo>
                  <a:pt x="2055171" y="1106277"/>
                  <a:pt x="2019754" y="1331010"/>
                  <a:pt x="2038190" y="1472026"/>
                </a:cubicBezTo>
                <a:cubicBezTo>
                  <a:pt x="1695637" y="1487074"/>
                  <a:pt x="1569790" y="1493498"/>
                  <a:pt x="1318030" y="1472026"/>
                </a:cubicBezTo>
                <a:cubicBezTo>
                  <a:pt x="1066270" y="1450554"/>
                  <a:pt x="827384" y="1447764"/>
                  <a:pt x="597869" y="1472026"/>
                </a:cubicBezTo>
                <a:cubicBezTo>
                  <a:pt x="368354" y="1496288"/>
                  <a:pt x="125653" y="1458835"/>
                  <a:pt x="0" y="1472026"/>
                </a:cubicBezTo>
                <a:cubicBezTo>
                  <a:pt x="2560" y="1250152"/>
                  <a:pt x="-9943" y="1094052"/>
                  <a:pt x="0" y="996071"/>
                </a:cubicBezTo>
                <a:cubicBezTo>
                  <a:pt x="9943" y="898090"/>
                  <a:pt x="15323" y="699078"/>
                  <a:pt x="0" y="505396"/>
                </a:cubicBezTo>
                <a:cubicBezTo>
                  <a:pt x="-15323" y="311714"/>
                  <a:pt x="13960" y="103420"/>
                  <a:pt x="0" y="0"/>
                </a:cubicBezTo>
                <a:close/>
              </a:path>
              <a:path w="2038190" h="1472026" stroke="0" extrusionOk="0">
                <a:moveTo>
                  <a:pt x="0" y="0"/>
                </a:moveTo>
                <a:cubicBezTo>
                  <a:pt x="161038" y="6576"/>
                  <a:pt x="456002" y="4556"/>
                  <a:pt x="659015" y="0"/>
                </a:cubicBezTo>
                <a:cubicBezTo>
                  <a:pt x="862028" y="-4556"/>
                  <a:pt x="1067174" y="7136"/>
                  <a:pt x="1277266" y="0"/>
                </a:cubicBezTo>
                <a:cubicBezTo>
                  <a:pt x="1487358" y="-7136"/>
                  <a:pt x="1767797" y="-16144"/>
                  <a:pt x="2038190" y="0"/>
                </a:cubicBezTo>
                <a:cubicBezTo>
                  <a:pt x="2033567" y="192667"/>
                  <a:pt x="2036302" y="361505"/>
                  <a:pt x="2038190" y="475955"/>
                </a:cubicBezTo>
                <a:cubicBezTo>
                  <a:pt x="2040078" y="590405"/>
                  <a:pt x="2058241" y="732902"/>
                  <a:pt x="2038190" y="937190"/>
                </a:cubicBezTo>
                <a:cubicBezTo>
                  <a:pt x="2018139" y="1141478"/>
                  <a:pt x="2034261" y="1338060"/>
                  <a:pt x="2038190" y="1472026"/>
                </a:cubicBezTo>
                <a:cubicBezTo>
                  <a:pt x="1840521" y="1438831"/>
                  <a:pt x="1515519" y="1492815"/>
                  <a:pt x="1358793" y="1472026"/>
                </a:cubicBezTo>
                <a:cubicBezTo>
                  <a:pt x="1202067" y="1451237"/>
                  <a:pt x="827190" y="1477239"/>
                  <a:pt x="638633" y="1472026"/>
                </a:cubicBezTo>
                <a:cubicBezTo>
                  <a:pt x="450076" y="1466813"/>
                  <a:pt x="263087" y="1444898"/>
                  <a:pt x="0" y="1472026"/>
                </a:cubicBezTo>
                <a:cubicBezTo>
                  <a:pt x="-20418" y="1324992"/>
                  <a:pt x="18048" y="1216505"/>
                  <a:pt x="0" y="981351"/>
                </a:cubicBezTo>
                <a:cubicBezTo>
                  <a:pt x="-18048" y="746198"/>
                  <a:pt x="14668" y="602000"/>
                  <a:pt x="0" y="505396"/>
                </a:cubicBezTo>
                <a:cubicBezTo>
                  <a:pt x="-14668" y="408793"/>
                  <a:pt x="-8441" y="168349"/>
                  <a:pt x="0" y="0"/>
                </a:cubicBezTo>
                <a:close/>
              </a:path>
            </a:pathLst>
          </a:custGeom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4ED630F-2449-48E1-B5CA-770AC94E1119}"/>
              </a:ext>
            </a:extLst>
          </p:cNvPr>
          <p:cNvSpPr/>
          <p:nvPr/>
        </p:nvSpPr>
        <p:spPr>
          <a:xfrm>
            <a:off x="6377451" y="5708427"/>
            <a:ext cx="1923482" cy="565329"/>
          </a:xfrm>
          <a:prstGeom prst="wedgeRoundRectCallout">
            <a:avLst>
              <a:gd name="adj1" fmla="val -75096"/>
              <a:gd name="adj2" fmla="val -24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video with the Main Demo</a:t>
            </a:r>
          </a:p>
        </p:txBody>
      </p:sp>
    </p:spTree>
    <p:extLst>
      <p:ext uri="{BB962C8B-B14F-4D97-AF65-F5344CB8AC3E}">
        <p14:creationId xmlns:p14="http://schemas.microsoft.com/office/powerpoint/2010/main" val="2144650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07BAB-C5B7-4B1C-81ED-34F7DEAF3FBF}"/>
              </a:ext>
            </a:extLst>
          </p:cNvPr>
          <p:cNvSpPr/>
          <p:nvPr/>
        </p:nvSpPr>
        <p:spPr>
          <a:xfrm>
            <a:off x="2195736" y="3068960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rgbClr val="E01A2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6E033-7A30-4222-AC59-FDCD9D1FFAB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05" y="1484784"/>
            <a:ext cx="1350990" cy="1303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820B13-D9E8-444E-8C62-025FFAD2CC55}"/>
              </a:ext>
            </a:extLst>
          </p:cNvPr>
          <p:cNvSpPr/>
          <p:nvPr/>
        </p:nvSpPr>
        <p:spPr>
          <a:xfrm>
            <a:off x="2195736" y="4112169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async pipe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176956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25">
            <a:extLst>
              <a:ext uri="{FF2B5EF4-FFF2-40B4-BE49-F238E27FC236}">
                <a16:creationId xmlns:a16="http://schemas.microsoft.com/office/drawing/2014/main" id="{D795D463-5382-440C-AAEC-00B01B72AF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auto">
          <a:xfrm>
            <a:off x="503238" y="981075"/>
            <a:ext cx="8640762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tIns="45700" bIns="45700" numCol="1" compatLnSpc="1">
            <a:prstTxWarp prst="textNoShape">
              <a:avLst/>
            </a:prstTxWarp>
          </a:bodyPr>
          <a:lstStyle/>
          <a:p>
            <a:pPr algn="l" rtl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Material Design</a:t>
            </a:r>
          </a:p>
        </p:txBody>
      </p:sp>
      <p:sp>
        <p:nvSpPr>
          <p:cNvPr id="18435" name="Shape 126">
            <a:extLst>
              <a:ext uri="{FF2B5EF4-FFF2-40B4-BE49-F238E27FC236}">
                <a16:creationId xmlns:a16="http://schemas.microsoft.com/office/drawing/2014/main" id="{AF9EB779-22DB-4E77-9A07-1BF2B4A5B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" y="2528132"/>
            <a:ext cx="746283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Consolas" panose="020B0609020204030204" pitchFamily="49" charset="0"/>
                <a:cs typeface="Calibri" panose="020F0502020204030204" pitchFamily="34" charset="0"/>
                <a:sym typeface="Calibri" panose="020F0502020204030204" pitchFamily="34" charset="0"/>
              </a:rPr>
              <a:t>@angular/material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8B253-EE59-4D88-B11E-ACF29DEC5FFD}"/>
              </a:ext>
            </a:extLst>
          </p:cNvPr>
          <p:cNvSpPr txBox="1"/>
          <p:nvPr/>
        </p:nvSpPr>
        <p:spPr>
          <a:xfrm>
            <a:off x="4240775" y="22494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B918A02-84AC-4539-A201-074E42C0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382888"/>
            <a:ext cx="1790700" cy="1790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954556-B861-484D-8F55-AE03CA97D57C}"/>
              </a:ext>
            </a:extLst>
          </p:cNvPr>
          <p:cNvSpPr txBox="1"/>
          <p:nvPr/>
        </p:nvSpPr>
        <p:spPr>
          <a:xfrm>
            <a:off x="3299197" y="398437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9692-4310-4671-A455-E29495EB33FA}"/>
              </a:ext>
            </a:extLst>
          </p:cNvPr>
          <p:cNvSpPr txBox="1"/>
          <p:nvPr/>
        </p:nvSpPr>
        <p:spPr>
          <a:xfrm>
            <a:off x="5360189" y="398437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81A32-62B9-4363-9CC7-D4B903BEE994}"/>
              </a:ext>
            </a:extLst>
          </p:cNvPr>
          <p:cNvSpPr txBox="1"/>
          <p:nvPr/>
        </p:nvSpPr>
        <p:spPr>
          <a:xfrm>
            <a:off x="1878815" y="5030491"/>
            <a:ext cx="101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9B11E-955B-455E-8406-44FE4B49EB6A}"/>
              </a:ext>
            </a:extLst>
          </p:cNvPr>
          <p:cNvSpPr txBox="1"/>
          <p:nvPr/>
        </p:nvSpPr>
        <p:spPr>
          <a:xfrm>
            <a:off x="3967757" y="50535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86F1E-A7AB-4259-BE25-BFC2064348F3}"/>
              </a:ext>
            </a:extLst>
          </p:cNvPr>
          <p:cNvSpPr txBox="1"/>
          <p:nvPr/>
        </p:nvSpPr>
        <p:spPr>
          <a:xfrm>
            <a:off x="6398670" y="5053582"/>
            <a:ext cx="101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12839C4-146E-4C65-AAF3-5E94C2A0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07" y="3653987"/>
            <a:ext cx="1362245" cy="1362245"/>
          </a:xfrm>
          <a:prstGeom prst="rect">
            <a:avLst/>
          </a:prstGeom>
        </p:spPr>
      </p:pic>
      <p:pic>
        <p:nvPicPr>
          <p:cNvPr id="9" name="Picture 8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44549E7C-6DFC-4152-9C40-B2D497238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62" y="3596895"/>
            <a:ext cx="1375045" cy="14764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F317-8897-43AC-A09C-3D85D5BB6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A set of well-defined design guidelines</a:t>
            </a:r>
          </a:p>
          <a:p>
            <a:r>
              <a:rPr lang="en-US" sz="2400" dirty="0"/>
              <a:t>Developed by Google on 2014</a:t>
            </a:r>
          </a:p>
          <a:p>
            <a:r>
              <a:rPr lang="en-US" sz="2400" dirty="0"/>
              <a:t>Summarized in a detail web site: </a:t>
            </a:r>
            <a:r>
              <a:rPr lang="en-US" sz="2400" dirty="0">
                <a:hlinkClick r:id="rId2"/>
              </a:rPr>
              <a:t>https://material.io/design/</a:t>
            </a:r>
            <a:endParaRPr lang="en-US" sz="2400" dirty="0"/>
          </a:p>
          <a:p>
            <a:r>
              <a:rPr lang="en-US" sz="2400" dirty="0"/>
              <a:t>Defines:</a:t>
            </a:r>
          </a:p>
          <a:p>
            <a:pPr lvl="1"/>
            <a:r>
              <a:rPr lang="en-US" sz="2000" dirty="0"/>
              <a:t>Color system (themes and palettes)</a:t>
            </a:r>
          </a:p>
          <a:p>
            <a:pPr lvl="1"/>
            <a:r>
              <a:rPr lang="en-US" sz="2000" dirty="0"/>
              <a:t>Icons</a:t>
            </a:r>
          </a:p>
          <a:p>
            <a:pPr lvl="1"/>
            <a:r>
              <a:rPr lang="en-US" sz="2000" dirty="0"/>
              <a:t>Fonts</a:t>
            </a:r>
          </a:p>
          <a:p>
            <a:pPr lvl="1"/>
            <a:r>
              <a:rPr lang="en-US" sz="2000" dirty="0"/>
              <a:t>Standard Margins, shadows, and corner radiuses</a:t>
            </a:r>
          </a:p>
          <a:p>
            <a:pPr lvl="1"/>
            <a:r>
              <a:rPr lang="en-US" sz="2000" dirty="0"/>
              <a:t>Animations</a:t>
            </a:r>
          </a:p>
          <a:p>
            <a:pPr lvl="1"/>
            <a:r>
              <a:rPr lang="en-US" sz="2000" dirty="0"/>
              <a:t>A set of component designs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19F2-6242-4AC3-9FFA-C17F78F9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980728"/>
            <a:ext cx="7920880" cy="709960"/>
          </a:xfrm>
        </p:spPr>
        <p:txBody>
          <a:bodyPr/>
          <a:lstStyle/>
          <a:p>
            <a:r>
              <a:rPr lang="en-US" dirty="0"/>
              <a:t>Material Design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AB24BF-72D9-44AE-A00E-76E58EF6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366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9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399125-B2B0-4738-9764-83A11E8E0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844824"/>
            <a:ext cx="4536504" cy="4752528"/>
          </a:xfrm>
        </p:spPr>
        <p:txBody>
          <a:bodyPr/>
          <a:lstStyle/>
          <a:p>
            <a:r>
              <a:rPr lang="en-US" sz="2800" dirty="0"/>
              <a:t>Themes are defined using:</a:t>
            </a:r>
          </a:p>
          <a:p>
            <a:pPr lvl="1"/>
            <a:r>
              <a:rPr lang="en-US" sz="2400" dirty="0"/>
              <a:t>A primary color palette</a:t>
            </a:r>
          </a:p>
          <a:p>
            <a:pPr lvl="1"/>
            <a:r>
              <a:rPr lang="en-US" sz="2400" dirty="0"/>
              <a:t>A Secondary (accent) color </a:t>
            </a:r>
            <a:br>
              <a:rPr lang="en-US" sz="2400" dirty="0"/>
            </a:br>
            <a:r>
              <a:rPr lang="en-US" sz="2400" dirty="0"/>
              <a:t>palette</a:t>
            </a:r>
          </a:p>
          <a:p>
            <a:pPr lvl="1"/>
            <a:r>
              <a:rPr lang="en-US" sz="2400" dirty="0"/>
              <a:t>Dark / Light</a:t>
            </a:r>
          </a:p>
          <a:p>
            <a:r>
              <a:rPr lang="en-US" sz="2800" dirty="0"/>
              <a:t>The 3 parameters yield </a:t>
            </a:r>
            <a:br>
              <a:rPr lang="en-US" sz="2800" dirty="0"/>
            </a:br>
            <a:r>
              <a:rPr lang="en-US" sz="2800" dirty="0"/>
              <a:t>a set of reusable colors:</a:t>
            </a: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26F9C-C7A6-42CE-B65B-D586233C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Color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D29A9-3BBD-443A-9334-BE9C5766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28800"/>
            <a:ext cx="3688653" cy="163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ADDDC-BEBD-4CC0-8467-9E28A250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84733"/>
            <a:ext cx="3688653" cy="31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CB234-E369-4C33-9DD1-CE1DF1FCB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00808"/>
            <a:ext cx="8640960" cy="4752528"/>
          </a:xfrm>
        </p:spPr>
        <p:txBody>
          <a:bodyPr/>
          <a:lstStyle/>
          <a:p>
            <a:r>
              <a:rPr lang="en-US" sz="2800" dirty="0"/>
              <a:t>Material Design defines how icons are to be created</a:t>
            </a:r>
          </a:p>
          <a:p>
            <a:r>
              <a:rPr lang="en-US" sz="2800" dirty="0"/>
              <a:t>It also comes with a (large) set of predefined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C48BD-7392-4EDC-80CE-54B688D5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6AC5-7777-42EA-B104-A5C80BB9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34663"/>
            <a:ext cx="4406649" cy="3087652"/>
          </a:xfrm>
          <a:custGeom>
            <a:avLst/>
            <a:gdLst>
              <a:gd name="connsiteX0" fmla="*/ 0 w 4406649"/>
              <a:gd name="connsiteY0" fmla="*/ 0 h 3087652"/>
              <a:gd name="connsiteX1" fmla="*/ 638964 w 4406649"/>
              <a:gd name="connsiteY1" fmla="*/ 0 h 3087652"/>
              <a:gd name="connsiteX2" fmla="*/ 1277928 w 4406649"/>
              <a:gd name="connsiteY2" fmla="*/ 0 h 3087652"/>
              <a:gd name="connsiteX3" fmla="*/ 1828759 w 4406649"/>
              <a:gd name="connsiteY3" fmla="*/ 0 h 3087652"/>
              <a:gd name="connsiteX4" fmla="*/ 2423657 w 4406649"/>
              <a:gd name="connsiteY4" fmla="*/ 0 h 3087652"/>
              <a:gd name="connsiteX5" fmla="*/ 2930422 w 4406649"/>
              <a:gd name="connsiteY5" fmla="*/ 0 h 3087652"/>
              <a:gd name="connsiteX6" fmla="*/ 3481253 w 4406649"/>
              <a:gd name="connsiteY6" fmla="*/ 0 h 3087652"/>
              <a:gd name="connsiteX7" fmla="*/ 4406649 w 4406649"/>
              <a:gd name="connsiteY7" fmla="*/ 0 h 3087652"/>
              <a:gd name="connsiteX8" fmla="*/ 4406649 w 4406649"/>
              <a:gd name="connsiteY8" fmla="*/ 452856 h 3087652"/>
              <a:gd name="connsiteX9" fmla="*/ 4406649 w 4406649"/>
              <a:gd name="connsiteY9" fmla="*/ 874835 h 3087652"/>
              <a:gd name="connsiteX10" fmla="*/ 4406649 w 4406649"/>
              <a:gd name="connsiteY10" fmla="*/ 1327690 h 3087652"/>
              <a:gd name="connsiteX11" fmla="*/ 4406649 w 4406649"/>
              <a:gd name="connsiteY11" fmla="*/ 1811423 h 3087652"/>
              <a:gd name="connsiteX12" fmla="*/ 4406649 w 4406649"/>
              <a:gd name="connsiteY12" fmla="*/ 2326031 h 3087652"/>
              <a:gd name="connsiteX13" fmla="*/ 4406649 w 4406649"/>
              <a:gd name="connsiteY13" fmla="*/ 3087652 h 3087652"/>
              <a:gd name="connsiteX14" fmla="*/ 3767685 w 4406649"/>
              <a:gd name="connsiteY14" fmla="*/ 3087652 h 3087652"/>
              <a:gd name="connsiteX15" fmla="*/ 3216854 w 4406649"/>
              <a:gd name="connsiteY15" fmla="*/ 3087652 h 3087652"/>
              <a:gd name="connsiteX16" fmla="*/ 2666023 w 4406649"/>
              <a:gd name="connsiteY16" fmla="*/ 3087652 h 3087652"/>
              <a:gd name="connsiteX17" fmla="*/ 2115192 w 4406649"/>
              <a:gd name="connsiteY17" fmla="*/ 3087652 h 3087652"/>
              <a:gd name="connsiteX18" fmla="*/ 1564360 w 4406649"/>
              <a:gd name="connsiteY18" fmla="*/ 3087652 h 3087652"/>
              <a:gd name="connsiteX19" fmla="*/ 1057596 w 4406649"/>
              <a:gd name="connsiteY19" fmla="*/ 3087652 h 3087652"/>
              <a:gd name="connsiteX20" fmla="*/ 0 w 4406649"/>
              <a:gd name="connsiteY20" fmla="*/ 3087652 h 3087652"/>
              <a:gd name="connsiteX21" fmla="*/ 0 w 4406649"/>
              <a:gd name="connsiteY21" fmla="*/ 2573043 h 3087652"/>
              <a:gd name="connsiteX22" fmla="*/ 0 w 4406649"/>
              <a:gd name="connsiteY22" fmla="*/ 2027558 h 3087652"/>
              <a:gd name="connsiteX23" fmla="*/ 0 w 4406649"/>
              <a:gd name="connsiteY23" fmla="*/ 1482073 h 3087652"/>
              <a:gd name="connsiteX24" fmla="*/ 0 w 4406649"/>
              <a:gd name="connsiteY24" fmla="*/ 905711 h 3087652"/>
              <a:gd name="connsiteX25" fmla="*/ 0 w 4406649"/>
              <a:gd name="connsiteY25" fmla="*/ 0 h 308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06649" h="3087652" fill="none" extrusionOk="0">
                <a:moveTo>
                  <a:pt x="0" y="0"/>
                </a:moveTo>
                <a:cubicBezTo>
                  <a:pt x="242736" y="-57738"/>
                  <a:pt x="346602" y="22447"/>
                  <a:pt x="638964" y="0"/>
                </a:cubicBezTo>
                <a:cubicBezTo>
                  <a:pt x="931326" y="-22447"/>
                  <a:pt x="1082272" y="32415"/>
                  <a:pt x="1277928" y="0"/>
                </a:cubicBezTo>
                <a:cubicBezTo>
                  <a:pt x="1473584" y="-32415"/>
                  <a:pt x="1676223" y="36340"/>
                  <a:pt x="1828759" y="0"/>
                </a:cubicBezTo>
                <a:cubicBezTo>
                  <a:pt x="1981295" y="-36340"/>
                  <a:pt x="2129459" y="17201"/>
                  <a:pt x="2423657" y="0"/>
                </a:cubicBezTo>
                <a:cubicBezTo>
                  <a:pt x="2717855" y="-17201"/>
                  <a:pt x="2730915" y="25526"/>
                  <a:pt x="2930422" y="0"/>
                </a:cubicBezTo>
                <a:cubicBezTo>
                  <a:pt x="3129929" y="-25526"/>
                  <a:pt x="3348228" y="45651"/>
                  <a:pt x="3481253" y="0"/>
                </a:cubicBezTo>
                <a:cubicBezTo>
                  <a:pt x="3614278" y="-45651"/>
                  <a:pt x="3982523" y="51956"/>
                  <a:pt x="4406649" y="0"/>
                </a:cubicBezTo>
                <a:cubicBezTo>
                  <a:pt x="4417708" y="139905"/>
                  <a:pt x="4389162" y="297777"/>
                  <a:pt x="4406649" y="452856"/>
                </a:cubicBezTo>
                <a:cubicBezTo>
                  <a:pt x="4424136" y="607935"/>
                  <a:pt x="4381835" y="705908"/>
                  <a:pt x="4406649" y="874835"/>
                </a:cubicBezTo>
                <a:cubicBezTo>
                  <a:pt x="4431463" y="1043762"/>
                  <a:pt x="4372874" y="1189628"/>
                  <a:pt x="4406649" y="1327690"/>
                </a:cubicBezTo>
                <a:cubicBezTo>
                  <a:pt x="4440424" y="1465753"/>
                  <a:pt x="4386857" y="1624371"/>
                  <a:pt x="4406649" y="1811423"/>
                </a:cubicBezTo>
                <a:cubicBezTo>
                  <a:pt x="4426441" y="1998475"/>
                  <a:pt x="4357227" y="2163803"/>
                  <a:pt x="4406649" y="2326031"/>
                </a:cubicBezTo>
                <a:cubicBezTo>
                  <a:pt x="4456071" y="2488259"/>
                  <a:pt x="4315344" y="2783984"/>
                  <a:pt x="4406649" y="3087652"/>
                </a:cubicBezTo>
                <a:cubicBezTo>
                  <a:pt x="4125072" y="3139328"/>
                  <a:pt x="3953108" y="3023458"/>
                  <a:pt x="3767685" y="3087652"/>
                </a:cubicBezTo>
                <a:cubicBezTo>
                  <a:pt x="3582262" y="3151846"/>
                  <a:pt x="3396812" y="3044524"/>
                  <a:pt x="3216854" y="3087652"/>
                </a:cubicBezTo>
                <a:cubicBezTo>
                  <a:pt x="3036896" y="3130780"/>
                  <a:pt x="2918797" y="3086761"/>
                  <a:pt x="2666023" y="3087652"/>
                </a:cubicBezTo>
                <a:cubicBezTo>
                  <a:pt x="2413249" y="3088543"/>
                  <a:pt x="2346702" y="3081158"/>
                  <a:pt x="2115192" y="3087652"/>
                </a:cubicBezTo>
                <a:cubicBezTo>
                  <a:pt x="1883682" y="3094146"/>
                  <a:pt x="1772451" y="3059582"/>
                  <a:pt x="1564360" y="3087652"/>
                </a:cubicBezTo>
                <a:cubicBezTo>
                  <a:pt x="1356269" y="3115722"/>
                  <a:pt x="1196961" y="3082565"/>
                  <a:pt x="1057596" y="3087652"/>
                </a:cubicBezTo>
                <a:cubicBezTo>
                  <a:pt x="918231" y="3092739"/>
                  <a:pt x="226519" y="3021542"/>
                  <a:pt x="0" y="3087652"/>
                </a:cubicBezTo>
                <a:cubicBezTo>
                  <a:pt x="-25068" y="2979542"/>
                  <a:pt x="26890" y="2785648"/>
                  <a:pt x="0" y="2573043"/>
                </a:cubicBezTo>
                <a:cubicBezTo>
                  <a:pt x="-26890" y="2360438"/>
                  <a:pt x="24421" y="2149899"/>
                  <a:pt x="0" y="2027558"/>
                </a:cubicBezTo>
                <a:cubicBezTo>
                  <a:pt x="-24421" y="1905218"/>
                  <a:pt x="6640" y="1620222"/>
                  <a:pt x="0" y="1482073"/>
                </a:cubicBezTo>
                <a:cubicBezTo>
                  <a:pt x="-6640" y="1343925"/>
                  <a:pt x="1742" y="1187987"/>
                  <a:pt x="0" y="905711"/>
                </a:cubicBezTo>
                <a:cubicBezTo>
                  <a:pt x="-1742" y="623435"/>
                  <a:pt x="1914" y="305099"/>
                  <a:pt x="0" y="0"/>
                </a:cubicBezTo>
                <a:close/>
              </a:path>
              <a:path w="4406649" h="3087652" stroke="0" extrusionOk="0">
                <a:moveTo>
                  <a:pt x="0" y="0"/>
                </a:moveTo>
                <a:cubicBezTo>
                  <a:pt x="135685" y="-12977"/>
                  <a:pt x="386753" y="32830"/>
                  <a:pt x="506765" y="0"/>
                </a:cubicBezTo>
                <a:cubicBezTo>
                  <a:pt x="626778" y="-32830"/>
                  <a:pt x="785238" y="29118"/>
                  <a:pt x="925396" y="0"/>
                </a:cubicBezTo>
                <a:cubicBezTo>
                  <a:pt x="1065554" y="-29118"/>
                  <a:pt x="1314031" y="68013"/>
                  <a:pt x="1564360" y="0"/>
                </a:cubicBezTo>
                <a:cubicBezTo>
                  <a:pt x="1814689" y="-68013"/>
                  <a:pt x="1876732" y="47748"/>
                  <a:pt x="2071125" y="0"/>
                </a:cubicBezTo>
                <a:cubicBezTo>
                  <a:pt x="2265518" y="-47748"/>
                  <a:pt x="2361129" y="38749"/>
                  <a:pt x="2577890" y="0"/>
                </a:cubicBezTo>
                <a:cubicBezTo>
                  <a:pt x="2794652" y="-38749"/>
                  <a:pt x="3056016" y="1053"/>
                  <a:pt x="3216854" y="0"/>
                </a:cubicBezTo>
                <a:cubicBezTo>
                  <a:pt x="3377692" y="-1053"/>
                  <a:pt x="3450294" y="37317"/>
                  <a:pt x="3679552" y="0"/>
                </a:cubicBezTo>
                <a:cubicBezTo>
                  <a:pt x="3908810" y="-37317"/>
                  <a:pt x="4254280" y="21781"/>
                  <a:pt x="4406649" y="0"/>
                </a:cubicBezTo>
                <a:cubicBezTo>
                  <a:pt x="4410026" y="164581"/>
                  <a:pt x="4359741" y="326070"/>
                  <a:pt x="4406649" y="576362"/>
                </a:cubicBezTo>
                <a:cubicBezTo>
                  <a:pt x="4453557" y="826654"/>
                  <a:pt x="4378807" y="862202"/>
                  <a:pt x="4406649" y="1029217"/>
                </a:cubicBezTo>
                <a:cubicBezTo>
                  <a:pt x="4434491" y="1196233"/>
                  <a:pt x="4392785" y="1331982"/>
                  <a:pt x="4406649" y="1543826"/>
                </a:cubicBezTo>
                <a:cubicBezTo>
                  <a:pt x="4420513" y="1755670"/>
                  <a:pt x="4354361" y="1834197"/>
                  <a:pt x="4406649" y="2089311"/>
                </a:cubicBezTo>
                <a:cubicBezTo>
                  <a:pt x="4458937" y="2344426"/>
                  <a:pt x="4389818" y="2426291"/>
                  <a:pt x="4406649" y="2511290"/>
                </a:cubicBezTo>
                <a:cubicBezTo>
                  <a:pt x="4423480" y="2596289"/>
                  <a:pt x="4367889" y="2926193"/>
                  <a:pt x="4406649" y="3087652"/>
                </a:cubicBezTo>
                <a:cubicBezTo>
                  <a:pt x="4210414" y="3107486"/>
                  <a:pt x="4116955" y="3035188"/>
                  <a:pt x="3855818" y="3087652"/>
                </a:cubicBezTo>
                <a:cubicBezTo>
                  <a:pt x="3594681" y="3140116"/>
                  <a:pt x="3491968" y="3024950"/>
                  <a:pt x="3304987" y="3087652"/>
                </a:cubicBezTo>
                <a:cubicBezTo>
                  <a:pt x="3118006" y="3150354"/>
                  <a:pt x="2963114" y="3030052"/>
                  <a:pt x="2666023" y="3087652"/>
                </a:cubicBezTo>
                <a:cubicBezTo>
                  <a:pt x="2368932" y="3145252"/>
                  <a:pt x="2249654" y="3075058"/>
                  <a:pt x="2115192" y="3087652"/>
                </a:cubicBezTo>
                <a:cubicBezTo>
                  <a:pt x="1980730" y="3100246"/>
                  <a:pt x="1805680" y="3041781"/>
                  <a:pt x="1696560" y="3087652"/>
                </a:cubicBezTo>
                <a:cubicBezTo>
                  <a:pt x="1587440" y="3133523"/>
                  <a:pt x="1461620" y="3077423"/>
                  <a:pt x="1233862" y="3087652"/>
                </a:cubicBezTo>
                <a:cubicBezTo>
                  <a:pt x="1006104" y="3097881"/>
                  <a:pt x="906629" y="3043150"/>
                  <a:pt x="594898" y="3087652"/>
                </a:cubicBezTo>
                <a:cubicBezTo>
                  <a:pt x="283167" y="3132154"/>
                  <a:pt x="121035" y="3058107"/>
                  <a:pt x="0" y="3087652"/>
                </a:cubicBezTo>
                <a:cubicBezTo>
                  <a:pt x="-8030" y="2994933"/>
                  <a:pt x="31430" y="2735521"/>
                  <a:pt x="0" y="2634796"/>
                </a:cubicBezTo>
                <a:cubicBezTo>
                  <a:pt x="-31430" y="2534071"/>
                  <a:pt x="27335" y="2260569"/>
                  <a:pt x="0" y="2151064"/>
                </a:cubicBezTo>
                <a:cubicBezTo>
                  <a:pt x="-27335" y="2041559"/>
                  <a:pt x="11864" y="1932655"/>
                  <a:pt x="0" y="1729085"/>
                </a:cubicBezTo>
                <a:cubicBezTo>
                  <a:pt x="-11864" y="1525515"/>
                  <a:pt x="5776" y="1517085"/>
                  <a:pt x="0" y="1307106"/>
                </a:cubicBezTo>
                <a:cubicBezTo>
                  <a:pt x="-5776" y="1097127"/>
                  <a:pt x="183" y="917995"/>
                  <a:pt x="0" y="761621"/>
                </a:cubicBezTo>
                <a:cubicBezTo>
                  <a:pt x="-183" y="605247"/>
                  <a:pt x="3810" y="332971"/>
                  <a:pt x="0" y="0"/>
                </a:cubicBez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5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492C20-5434-4BD4-932B-EA30A6825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implementation of Material Design as Angular Components.</a:t>
            </a:r>
          </a:p>
          <a:p>
            <a:r>
              <a:rPr lang="en-US" dirty="0"/>
              <a:t>Uses Sass to define themes and standard classes.</a:t>
            </a:r>
          </a:p>
          <a:p>
            <a:r>
              <a:rPr lang="en-US" dirty="0"/>
              <a:t>Uses another package called “CDK” to develop the components</a:t>
            </a:r>
          </a:p>
          <a:p>
            <a:r>
              <a:rPr lang="en-US" dirty="0"/>
              <a:t>We are also able to use the same package to extend the components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94BC8-5C65-4D53-9D0A-E592E795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6" y="980728"/>
            <a:ext cx="7933142" cy="709960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BC3A6DBE-5570-40DB-80EC-4F4A6336F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78387"/>
            <a:ext cx="851834" cy="9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492C20-5434-4BD4-932B-EA30A6825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Includes a large set of the “Material Design” Components including:</a:t>
            </a:r>
          </a:p>
          <a:p>
            <a:pPr lvl="1"/>
            <a:r>
              <a:rPr lang="en-US" sz="2000" dirty="0"/>
              <a:t>Form Controls</a:t>
            </a:r>
          </a:p>
          <a:p>
            <a:pPr lvl="1"/>
            <a:r>
              <a:rPr lang="en-US" sz="2000" dirty="0"/>
              <a:t>Cards and other layout components</a:t>
            </a:r>
          </a:p>
          <a:p>
            <a:pPr lvl="1"/>
            <a:r>
              <a:rPr lang="en-US" sz="2000" dirty="0"/>
              <a:t>Buttons and Indicators</a:t>
            </a:r>
          </a:p>
          <a:p>
            <a:pPr lvl="1"/>
            <a:r>
              <a:rPr lang="en-US" sz="2000" dirty="0"/>
              <a:t>Supports popups and dialogs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94BC8-5C65-4D53-9D0A-E592E795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6" y="980728"/>
            <a:ext cx="7933142" cy="709960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BC3A6DBE-5570-40DB-80EC-4F4A6336F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78387"/>
            <a:ext cx="851834" cy="914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23012-3479-44C2-990C-B25F262A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60" y="2486175"/>
            <a:ext cx="2867281" cy="3469826"/>
          </a:xfrm>
          <a:custGeom>
            <a:avLst/>
            <a:gdLst>
              <a:gd name="connsiteX0" fmla="*/ 0 w 2867281"/>
              <a:gd name="connsiteY0" fmla="*/ 0 h 3469826"/>
              <a:gd name="connsiteX1" fmla="*/ 630802 w 2867281"/>
              <a:gd name="connsiteY1" fmla="*/ 0 h 3469826"/>
              <a:gd name="connsiteX2" fmla="*/ 1232931 w 2867281"/>
              <a:gd name="connsiteY2" fmla="*/ 0 h 3469826"/>
              <a:gd name="connsiteX3" fmla="*/ 1806387 w 2867281"/>
              <a:gd name="connsiteY3" fmla="*/ 0 h 3469826"/>
              <a:gd name="connsiteX4" fmla="*/ 2867281 w 2867281"/>
              <a:gd name="connsiteY4" fmla="*/ 0 h 3469826"/>
              <a:gd name="connsiteX5" fmla="*/ 2867281 w 2867281"/>
              <a:gd name="connsiteY5" fmla="*/ 647701 h 3469826"/>
              <a:gd name="connsiteX6" fmla="*/ 2867281 w 2867281"/>
              <a:gd name="connsiteY6" fmla="*/ 1260703 h 3469826"/>
              <a:gd name="connsiteX7" fmla="*/ 2867281 w 2867281"/>
              <a:gd name="connsiteY7" fmla="*/ 1769611 h 3469826"/>
              <a:gd name="connsiteX8" fmla="*/ 2867281 w 2867281"/>
              <a:gd name="connsiteY8" fmla="*/ 2382614 h 3469826"/>
              <a:gd name="connsiteX9" fmla="*/ 2867281 w 2867281"/>
              <a:gd name="connsiteY9" fmla="*/ 2856823 h 3469826"/>
              <a:gd name="connsiteX10" fmla="*/ 2867281 w 2867281"/>
              <a:gd name="connsiteY10" fmla="*/ 3469826 h 3469826"/>
              <a:gd name="connsiteX11" fmla="*/ 2351170 w 2867281"/>
              <a:gd name="connsiteY11" fmla="*/ 3469826 h 3469826"/>
              <a:gd name="connsiteX12" fmla="*/ 1720369 w 2867281"/>
              <a:gd name="connsiteY12" fmla="*/ 3469826 h 3469826"/>
              <a:gd name="connsiteX13" fmla="*/ 1175585 w 2867281"/>
              <a:gd name="connsiteY13" fmla="*/ 3469826 h 3469826"/>
              <a:gd name="connsiteX14" fmla="*/ 544783 w 2867281"/>
              <a:gd name="connsiteY14" fmla="*/ 3469826 h 3469826"/>
              <a:gd name="connsiteX15" fmla="*/ 0 w 2867281"/>
              <a:gd name="connsiteY15" fmla="*/ 3469826 h 3469826"/>
              <a:gd name="connsiteX16" fmla="*/ 0 w 2867281"/>
              <a:gd name="connsiteY16" fmla="*/ 2995616 h 3469826"/>
              <a:gd name="connsiteX17" fmla="*/ 0 w 2867281"/>
              <a:gd name="connsiteY17" fmla="*/ 2382614 h 3469826"/>
              <a:gd name="connsiteX18" fmla="*/ 0 w 2867281"/>
              <a:gd name="connsiteY18" fmla="*/ 1908404 h 3469826"/>
              <a:gd name="connsiteX19" fmla="*/ 0 w 2867281"/>
              <a:gd name="connsiteY19" fmla="*/ 1434195 h 3469826"/>
              <a:gd name="connsiteX20" fmla="*/ 0 w 2867281"/>
              <a:gd name="connsiteY20" fmla="*/ 786494 h 3469826"/>
              <a:gd name="connsiteX21" fmla="*/ 0 w 2867281"/>
              <a:gd name="connsiteY21" fmla="*/ 0 h 346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67281" h="3469826" fill="none" extrusionOk="0">
                <a:moveTo>
                  <a:pt x="0" y="0"/>
                </a:moveTo>
                <a:cubicBezTo>
                  <a:pt x="180821" y="-20524"/>
                  <a:pt x="486296" y="47726"/>
                  <a:pt x="630802" y="0"/>
                </a:cubicBezTo>
                <a:cubicBezTo>
                  <a:pt x="775308" y="-47726"/>
                  <a:pt x="955871" y="59249"/>
                  <a:pt x="1232931" y="0"/>
                </a:cubicBezTo>
                <a:cubicBezTo>
                  <a:pt x="1509991" y="-59249"/>
                  <a:pt x="1672890" y="62831"/>
                  <a:pt x="1806387" y="0"/>
                </a:cubicBezTo>
                <a:cubicBezTo>
                  <a:pt x="1939884" y="-62831"/>
                  <a:pt x="2427286" y="46947"/>
                  <a:pt x="2867281" y="0"/>
                </a:cubicBezTo>
                <a:cubicBezTo>
                  <a:pt x="2874803" y="210952"/>
                  <a:pt x="2816222" y="514938"/>
                  <a:pt x="2867281" y="647701"/>
                </a:cubicBezTo>
                <a:cubicBezTo>
                  <a:pt x="2918340" y="780464"/>
                  <a:pt x="2804796" y="1087103"/>
                  <a:pt x="2867281" y="1260703"/>
                </a:cubicBezTo>
                <a:cubicBezTo>
                  <a:pt x="2929766" y="1434303"/>
                  <a:pt x="2821655" y="1521008"/>
                  <a:pt x="2867281" y="1769611"/>
                </a:cubicBezTo>
                <a:cubicBezTo>
                  <a:pt x="2912907" y="2018214"/>
                  <a:pt x="2838917" y="2165147"/>
                  <a:pt x="2867281" y="2382614"/>
                </a:cubicBezTo>
                <a:cubicBezTo>
                  <a:pt x="2895645" y="2600081"/>
                  <a:pt x="2818218" y="2645429"/>
                  <a:pt x="2867281" y="2856823"/>
                </a:cubicBezTo>
                <a:cubicBezTo>
                  <a:pt x="2916344" y="3068217"/>
                  <a:pt x="2801373" y="3338561"/>
                  <a:pt x="2867281" y="3469826"/>
                </a:cubicBezTo>
                <a:cubicBezTo>
                  <a:pt x="2725323" y="3526373"/>
                  <a:pt x="2487849" y="3453134"/>
                  <a:pt x="2351170" y="3469826"/>
                </a:cubicBezTo>
                <a:cubicBezTo>
                  <a:pt x="2214491" y="3486518"/>
                  <a:pt x="1936883" y="3458902"/>
                  <a:pt x="1720369" y="3469826"/>
                </a:cubicBezTo>
                <a:cubicBezTo>
                  <a:pt x="1503855" y="3480750"/>
                  <a:pt x="1391889" y="3441750"/>
                  <a:pt x="1175585" y="3469826"/>
                </a:cubicBezTo>
                <a:cubicBezTo>
                  <a:pt x="959281" y="3497902"/>
                  <a:pt x="688469" y="3464913"/>
                  <a:pt x="544783" y="3469826"/>
                </a:cubicBezTo>
                <a:cubicBezTo>
                  <a:pt x="401097" y="3474739"/>
                  <a:pt x="167938" y="3417662"/>
                  <a:pt x="0" y="3469826"/>
                </a:cubicBezTo>
                <a:cubicBezTo>
                  <a:pt x="-32411" y="3317941"/>
                  <a:pt x="16275" y="3178855"/>
                  <a:pt x="0" y="2995616"/>
                </a:cubicBezTo>
                <a:cubicBezTo>
                  <a:pt x="-16275" y="2812377"/>
                  <a:pt x="15582" y="2517818"/>
                  <a:pt x="0" y="2382614"/>
                </a:cubicBezTo>
                <a:cubicBezTo>
                  <a:pt x="-15582" y="2247410"/>
                  <a:pt x="6450" y="2097869"/>
                  <a:pt x="0" y="1908404"/>
                </a:cubicBezTo>
                <a:cubicBezTo>
                  <a:pt x="-6450" y="1718939"/>
                  <a:pt x="33965" y="1541422"/>
                  <a:pt x="0" y="1434195"/>
                </a:cubicBezTo>
                <a:cubicBezTo>
                  <a:pt x="-33965" y="1326968"/>
                  <a:pt x="31584" y="1036838"/>
                  <a:pt x="0" y="786494"/>
                </a:cubicBezTo>
                <a:cubicBezTo>
                  <a:pt x="-31584" y="536150"/>
                  <a:pt x="13023" y="317396"/>
                  <a:pt x="0" y="0"/>
                </a:cubicBezTo>
                <a:close/>
              </a:path>
              <a:path w="2867281" h="3469826" stroke="0" extrusionOk="0">
                <a:moveTo>
                  <a:pt x="0" y="0"/>
                </a:moveTo>
                <a:cubicBezTo>
                  <a:pt x="187941" y="-20536"/>
                  <a:pt x="276122" y="8183"/>
                  <a:pt x="544783" y="0"/>
                </a:cubicBezTo>
                <a:cubicBezTo>
                  <a:pt x="813444" y="-8183"/>
                  <a:pt x="917274" y="37683"/>
                  <a:pt x="1032221" y="0"/>
                </a:cubicBezTo>
                <a:cubicBezTo>
                  <a:pt x="1147168" y="-37683"/>
                  <a:pt x="1476961" y="59753"/>
                  <a:pt x="1663023" y="0"/>
                </a:cubicBezTo>
                <a:cubicBezTo>
                  <a:pt x="1849085" y="-59753"/>
                  <a:pt x="1997470" y="33858"/>
                  <a:pt x="2207806" y="0"/>
                </a:cubicBezTo>
                <a:cubicBezTo>
                  <a:pt x="2418142" y="-33858"/>
                  <a:pt x="2646917" y="77137"/>
                  <a:pt x="2867281" y="0"/>
                </a:cubicBezTo>
                <a:cubicBezTo>
                  <a:pt x="2868794" y="293699"/>
                  <a:pt x="2850002" y="425699"/>
                  <a:pt x="2867281" y="647701"/>
                </a:cubicBezTo>
                <a:cubicBezTo>
                  <a:pt x="2884560" y="869703"/>
                  <a:pt x="2852145" y="1054827"/>
                  <a:pt x="2867281" y="1226005"/>
                </a:cubicBezTo>
                <a:cubicBezTo>
                  <a:pt x="2882417" y="1397183"/>
                  <a:pt x="2803686" y="1658870"/>
                  <a:pt x="2867281" y="1804310"/>
                </a:cubicBezTo>
                <a:cubicBezTo>
                  <a:pt x="2930876" y="1949750"/>
                  <a:pt x="2830588" y="2193607"/>
                  <a:pt x="2867281" y="2313217"/>
                </a:cubicBezTo>
                <a:cubicBezTo>
                  <a:pt x="2903974" y="2432827"/>
                  <a:pt x="2815660" y="2643416"/>
                  <a:pt x="2867281" y="2822125"/>
                </a:cubicBezTo>
                <a:cubicBezTo>
                  <a:pt x="2918902" y="3000834"/>
                  <a:pt x="2851864" y="3291337"/>
                  <a:pt x="2867281" y="3469826"/>
                </a:cubicBezTo>
                <a:cubicBezTo>
                  <a:pt x="2695095" y="3470302"/>
                  <a:pt x="2538984" y="3451645"/>
                  <a:pt x="2265152" y="3469826"/>
                </a:cubicBezTo>
                <a:cubicBezTo>
                  <a:pt x="1991320" y="3488007"/>
                  <a:pt x="1920742" y="3428741"/>
                  <a:pt x="1634350" y="3469826"/>
                </a:cubicBezTo>
                <a:cubicBezTo>
                  <a:pt x="1347958" y="3510911"/>
                  <a:pt x="1291264" y="3443207"/>
                  <a:pt x="1003548" y="3469826"/>
                </a:cubicBezTo>
                <a:cubicBezTo>
                  <a:pt x="715832" y="3496445"/>
                  <a:pt x="344510" y="3459778"/>
                  <a:pt x="0" y="3469826"/>
                </a:cubicBezTo>
                <a:cubicBezTo>
                  <a:pt x="-30826" y="3279936"/>
                  <a:pt x="39318" y="3052105"/>
                  <a:pt x="0" y="2891522"/>
                </a:cubicBezTo>
                <a:cubicBezTo>
                  <a:pt x="-39318" y="2730939"/>
                  <a:pt x="46584" y="2537790"/>
                  <a:pt x="0" y="2347916"/>
                </a:cubicBezTo>
                <a:cubicBezTo>
                  <a:pt x="-46584" y="2158042"/>
                  <a:pt x="33714" y="2084519"/>
                  <a:pt x="0" y="1873706"/>
                </a:cubicBezTo>
                <a:cubicBezTo>
                  <a:pt x="-33714" y="1662893"/>
                  <a:pt x="26663" y="1617967"/>
                  <a:pt x="0" y="1364798"/>
                </a:cubicBezTo>
                <a:cubicBezTo>
                  <a:pt x="-26663" y="1111629"/>
                  <a:pt x="53250" y="987375"/>
                  <a:pt x="0" y="855890"/>
                </a:cubicBezTo>
                <a:cubicBezTo>
                  <a:pt x="-53250" y="724405"/>
                  <a:pt x="72180" y="173278"/>
                  <a:pt x="0" y="0"/>
                </a:cubicBez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D347C-3F93-4D9C-AD47-78D8D196A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252150"/>
            <a:ext cx="2867281" cy="2193012"/>
          </a:xfrm>
          <a:custGeom>
            <a:avLst/>
            <a:gdLst>
              <a:gd name="connsiteX0" fmla="*/ 0 w 2867281"/>
              <a:gd name="connsiteY0" fmla="*/ 0 h 2193012"/>
              <a:gd name="connsiteX1" fmla="*/ 516111 w 2867281"/>
              <a:gd name="connsiteY1" fmla="*/ 0 h 2193012"/>
              <a:gd name="connsiteX2" fmla="*/ 1003548 w 2867281"/>
              <a:gd name="connsiteY2" fmla="*/ 0 h 2193012"/>
              <a:gd name="connsiteX3" fmla="*/ 1634350 w 2867281"/>
              <a:gd name="connsiteY3" fmla="*/ 0 h 2193012"/>
              <a:gd name="connsiteX4" fmla="*/ 2265152 w 2867281"/>
              <a:gd name="connsiteY4" fmla="*/ 0 h 2193012"/>
              <a:gd name="connsiteX5" fmla="*/ 2867281 w 2867281"/>
              <a:gd name="connsiteY5" fmla="*/ 0 h 2193012"/>
              <a:gd name="connsiteX6" fmla="*/ 2867281 w 2867281"/>
              <a:gd name="connsiteY6" fmla="*/ 482463 h 2193012"/>
              <a:gd name="connsiteX7" fmla="*/ 2867281 w 2867281"/>
              <a:gd name="connsiteY7" fmla="*/ 1030716 h 2193012"/>
              <a:gd name="connsiteX8" fmla="*/ 2867281 w 2867281"/>
              <a:gd name="connsiteY8" fmla="*/ 1600899 h 2193012"/>
              <a:gd name="connsiteX9" fmla="*/ 2867281 w 2867281"/>
              <a:gd name="connsiteY9" fmla="*/ 2193012 h 2193012"/>
              <a:gd name="connsiteX10" fmla="*/ 2351170 w 2867281"/>
              <a:gd name="connsiteY10" fmla="*/ 2193012 h 2193012"/>
              <a:gd name="connsiteX11" fmla="*/ 1720369 w 2867281"/>
              <a:gd name="connsiteY11" fmla="*/ 2193012 h 2193012"/>
              <a:gd name="connsiteX12" fmla="*/ 1118240 w 2867281"/>
              <a:gd name="connsiteY12" fmla="*/ 2193012 h 2193012"/>
              <a:gd name="connsiteX13" fmla="*/ 573456 w 2867281"/>
              <a:gd name="connsiteY13" fmla="*/ 2193012 h 2193012"/>
              <a:gd name="connsiteX14" fmla="*/ 0 w 2867281"/>
              <a:gd name="connsiteY14" fmla="*/ 2193012 h 2193012"/>
              <a:gd name="connsiteX15" fmla="*/ 0 w 2867281"/>
              <a:gd name="connsiteY15" fmla="*/ 1600899 h 2193012"/>
              <a:gd name="connsiteX16" fmla="*/ 0 w 2867281"/>
              <a:gd name="connsiteY16" fmla="*/ 1052646 h 2193012"/>
              <a:gd name="connsiteX17" fmla="*/ 0 w 2867281"/>
              <a:gd name="connsiteY17" fmla="*/ 548253 h 2193012"/>
              <a:gd name="connsiteX18" fmla="*/ 0 w 2867281"/>
              <a:gd name="connsiteY18" fmla="*/ 0 h 21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67281" h="2193012" fill="none" extrusionOk="0">
                <a:moveTo>
                  <a:pt x="0" y="0"/>
                </a:moveTo>
                <a:cubicBezTo>
                  <a:pt x="130531" y="-50379"/>
                  <a:pt x="278392" y="11142"/>
                  <a:pt x="516111" y="0"/>
                </a:cubicBezTo>
                <a:cubicBezTo>
                  <a:pt x="753830" y="-11142"/>
                  <a:pt x="838073" y="24619"/>
                  <a:pt x="1003548" y="0"/>
                </a:cubicBezTo>
                <a:cubicBezTo>
                  <a:pt x="1169023" y="-24619"/>
                  <a:pt x="1324584" y="59478"/>
                  <a:pt x="1634350" y="0"/>
                </a:cubicBezTo>
                <a:cubicBezTo>
                  <a:pt x="1944116" y="-59478"/>
                  <a:pt x="2021496" y="60433"/>
                  <a:pt x="2265152" y="0"/>
                </a:cubicBezTo>
                <a:cubicBezTo>
                  <a:pt x="2508808" y="-60433"/>
                  <a:pt x="2736870" y="1324"/>
                  <a:pt x="2867281" y="0"/>
                </a:cubicBezTo>
                <a:cubicBezTo>
                  <a:pt x="2923319" y="222608"/>
                  <a:pt x="2857497" y="350976"/>
                  <a:pt x="2867281" y="482463"/>
                </a:cubicBezTo>
                <a:cubicBezTo>
                  <a:pt x="2877065" y="613950"/>
                  <a:pt x="2813673" y="911968"/>
                  <a:pt x="2867281" y="1030716"/>
                </a:cubicBezTo>
                <a:cubicBezTo>
                  <a:pt x="2920889" y="1149464"/>
                  <a:pt x="2854939" y="1382774"/>
                  <a:pt x="2867281" y="1600899"/>
                </a:cubicBezTo>
                <a:cubicBezTo>
                  <a:pt x="2879623" y="1819024"/>
                  <a:pt x="2831158" y="2066029"/>
                  <a:pt x="2867281" y="2193012"/>
                </a:cubicBezTo>
                <a:cubicBezTo>
                  <a:pt x="2684894" y="2217468"/>
                  <a:pt x="2454996" y="2162880"/>
                  <a:pt x="2351170" y="2193012"/>
                </a:cubicBezTo>
                <a:cubicBezTo>
                  <a:pt x="2247344" y="2223144"/>
                  <a:pt x="1936401" y="2140130"/>
                  <a:pt x="1720369" y="2193012"/>
                </a:cubicBezTo>
                <a:cubicBezTo>
                  <a:pt x="1504337" y="2245894"/>
                  <a:pt x="1346807" y="2145882"/>
                  <a:pt x="1118240" y="2193012"/>
                </a:cubicBezTo>
                <a:cubicBezTo>
                  <a:pt x="889673" y="2240142"/>
                  <a:pt x="842627" y="2167657"/>
                  <a:pt x="573456" y="2193012"/>
                </a:cubicBezTo>
                <a:cubicBezTo>
                  <a:pt x="304285" y="2218367"/>
                  <a:pt x="278192" y="2173695"/>
                  <a:pt x="0" y="2193012"/>
                </a:cubicBezTo>
                <a:cubicBezTo>
                  <a:pt x="-70540" y="1994408"/>
                  <a:pt x="236" y="1829280"/>
                  <a:pt x="0" y="1600899"/>
                </a:cubicBezTo>
                <a:cubicBezTo>
                  <a:pt x="-236" y="1372518"/>
                  <a:pt x="55324" y="1173100"/>
                  <a:pt x="0" y="1052646"/>
                </a:cubicBezTo>
                <a:cubicBezTo>
                  <a:pt x="-55324" y="932192"/>
                  <a:pt x="37311" y="687092"/>
                  <a:pt x="0" y="548253"/>
                </a:cubicBezTo>
                <a:cubicBezTo>
                  <a:pt x="-37311" y="409414"/>
                  <a:pt x="20792" y="268809"/>
                  <a:pt x="0" y="0"/>
                </a:cubicBezTo>
                <a:close/>
              </a:path>
              <a:path w="2867281" h="2193012" stroke="0" extrusionOk="0">
                <a:moveTo>
                  <a:pt x="0" y="0"/>
                </a:moveTo>
                <a:cubicBezTo>
                  <a:pt x="176630" y="-58212"/>
                  <a:pt x="328672" y="36569"/>
                  <a:pt x="573456" y="0"/>
                </a:cubicBezTo>
                <a:cubicBezTo>
                  <a:pt x="818240" y="-36569"/>
                  <a:pt x="1049846" y="14195"/>
                  <a:pt x="1204258" y="0"/>
                </a:cubicBezTo>
                <a:cubicBezTo>
                  <a:pt x="1358670" y="-14195"/>
                  <a:pt x="1504418" y="1397"/>
                  <a:pt x="1691696" y="0"/>
                </a:cubicBezTo>
                <a:cubicBezTo>
                  <a:pt x="1878974" y="-1397"/>
                  <a:pt x="2119903" y="41183"/>
                  <a:pt x="2236479" y="0"/>
                </a:cubicBezTo>
                <a:cubicBezTo>
                  <a:pt x="2353055" y="-41183"/>
                  <a:pt x="2620896" y="19718"/>
                  <a:pt x="2867281" y="0"/>
                </a:cubicBezTo>
                <a:cubicBezTo>
                  <a:pt x="2893770" y="267856"/>
                  <a:pt x="2800414" y="313117"/>
                  <a:pt x="2867281" y="592113"/>
                </a:cubicBezTo>
                <a:cubicBezTo>
                  <a:pt x="2934148" y="871109"/>
                  <a:pt x="2859037" y="1035454"/>
                  <a:pt x="2867281" y="1184226"/>
                </a:cubicBezTo>
                <a:cubicBezTo>
                  <a:pt x="2875525" y="1332998"/>
                  <a:pt x="2832438" y="1852933"/>
                  <a:pt x="2867281" y="2193012"/>
                </a:cubicBezTo>
                <a:cubicBezTo>
                  <a:pt x="2726428" y="2239918"/>
                  <a:pt x="2609574" y="2136210"/>
                  <a:pt x="2379843" y="2193012"/>
                </a:cubicBezTo>
                <a:cubicBezTo>
                  <a:pt x="2150112" y="2249814"/>
                  <a:pt x="2018130" y="2133285"/>
                  <a:pt x="1749041" y="2193012"/>
                </a:cubicBezTo>
                <a:cubicBezTo>
                  <a:pt x="1479952" y="2252739"/>
                  <a:pt x="1475637" y="2146441"/>
                  <a:pt x="1261604" y="2193012"/>
                </a:cubicBezTo>
                <a:cubicBezTo>
                  <a:pt x="1047571" y="2239583"/>
                  <a:pt x="944126" y="2136007"/>
                  <a:pt x="630802" y="2193012"/>
                </a:cubicBezTo>
                <a:cubicBezTo>
                  <a:pt x="317478" y="2250017"/>
                  <a:pt x="172179" y="2168841"/>
                  <a:pt x="0" y="2193012"/>
                </a:cubicBezTo>
                <a:cubicBezTo>
                  <a:pt x="-2095" y="2011631"/>
                  <a:pt x="5398" y="1913647"/>
                  <a:pt x="0" y="1666689"/>
                </a:cubicBezTo>
                <a:cubicBezTo>
                  <a:pt x="-5398" y="1419731"/>
                  <a:pt x="31201" y="1318498"/>
                  <a:pt x="0" y="1162296"/>
                </a:cubicBezTo>
                <a:cubicBezTo>
                  <a:pt x="-31201" y="1006094"/>
                  <a:pt x="6750" y="805444"/>
                  <a:pt x="0" y="679834"/>
                </a:cubicBezTo>
                <a:cubicBezTo>
                  <a:pt x="-6750" y="554224"/>
                  <a:pt x="53676" y="180436"/>
                  <a:pt x="0" y="0"/>
                </a:cubicBez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817117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27E08-9B5A-4064-AF00-CBFEAA321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40" y="5237833"/>
            <a:ext cx="2952328" cy="1359519"/>
          </a:xfrm>
          <a:custGeom>
            <a:avLst/>
            <a:gdLst>
              <a:gd name="connsiteX0" fmla="*/ 0 w 2952328"/>
              <a:gd name="connsiteY0" fmla="*/ 0 h 1359519"/>
              <a:gd name="connsiteX1" fmla="*/ 590466 w 2952328"/>
              <a:gd name="connsiteY1" fmla="*/ 0 h 1359519"/>
              <a:gd name="connsiteX2" fmla="*/ 1180931 w 2952328"/>
              <a:gd name="connsiteY2" fmla="*/ 0 h 1359519"/>
              <a:gd name="connsiteX3" fmla="*/ 1800920 w 2952328"/>
              <a:gd name="connsiteY3" fmla="*/ 0 h 1359519"/>
              <a:gd name="connsiteX4" fmla="*/ 2391386 w 2952328"/>
              <a:gd name="connsiteY4" fmla="*/ 0 h 1359519"/>
              <a:gd name="connsiteX5" fmla="*/ 2952328 w 2952328"/>
              <a:gd name="connsiteY5" fmla="*/ 0 h 1359519"/>
              <a:gd name="connsiteX6" fmla="*/ 2952328 w 2952328"/>
              <a:gd name="connsiteY6" fmla="*/ 439578 h 1359519"/>
              <a:gd name="connsiteX7" fmla="*/ 2952328 w 2952328"/>
              <a:gd name="connsiteY7" fmla="*/ 892751 h 1359519"/>
              <a:gd name="connsiteX8" fmla="*/ 2952328 w 2952328"/>
              <a:gd name="connsiteY8" fmla="*/ 1359519 h 1359519"/>
              <a:gd name="connsiteX9" fmla="*/ 2302816 w 2952328"/>
              <a:gd name="connsiteY9" fmla="*/ 1359519 h 1359519"/>
              <a:gd name="connsiteX10" fmla="*/ 1682827 w 2952328"/>
              <a:gd name="connsiteY10" fmla="*/ 1359519 h 1359519"/>
              <a:gd name="connsiteX11" fmla="*/ 1033315 w 2952328"/>
              <a:gd name="connsiteY11" fmla="*/ 1359519 h 1359519"/>
              <a:gd name="connsiteX12" fmla="*/ 0 w 2952328"/>
              <a:gd name="connsiteY12" fmla="*/ 1359519 h 1359519"/>
              <a:gd name="connsiteX13" fmla="*/ 0 w 2952328"/>
              <a:gd name="connsiteY13" fmla="*/ 919941 h 1359519"/>
              <a:gd name="connsiteX14" fmla="*/ 0 w 2952328"/>
              <a:gd name="connsiteY14" fmla="*/ 507554 h 1359519"/>
              <a:gd name="connsiteX15" fmla="*/ 0 w 2952328"/>
              <a:gd name="connsiteY15" fmla="*/ 0 h 13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2328" h="1359519" fill="none" extrusionOk="0">
                <a:moveTo>
                  <a:pt x="0" y="0"/>
                </a:moveTo>
                <a:cubicBezTo>
                  <a:pt x="290061" y="-51476"/>
                  <a:pt x="396044" y="28522"/>
                  <a:pt x="590466" y="0"/>
                </a:cubicBezTo>
                <a:cubicBezTo>
                  <a:pt x="784888" y="-28522"/>
                  <a:pt x="914907" y="45441"/>
                  <a:pt x="1180931" y="0"/>
                </a:cubicBezTo>
                <a:cubicBezTo>
                  <a:pt x="1446956" y="-45441"/>
                  <a:pt x="1554479" y="65587"/>
                  <a:pt x="1800920" y="0"/>
                </a:cubicBezTo>
                <a:cubicBezTo>
                  <a:pt x="2047361" y="-65587"/>
                  <a:pt x="2246958" y="26038"/>
                  <a:pt x="2391386" y="0"/>
                </a:cubicBezTo>
                <a:cubicBezTo>
                  <a:pt x="2535814" y="-26038"/>
                  <a:pt x="2764009" y="24390"/>
                  <a:pt x="2952328" y="0"/>
                </a:cubicBezTo>
                <a:cubicBezTo>
                  <a:pt x="2986558" y="203234"/>
                  <a:pt x="2926727" y="351124"/>
                  <a:pt x="2952328" y="439578"/>
                </a:cubicBezTo>
                <a:cubicBezTo>
                  <a:pt x="2977929" y="528032"/>
                  <a:pt x="2936242" y="755256"/>
                  <a:pt x="2952328" y="892751"/>
                </a:cubicBezTo>
                <a:cubicBezTo>
                  <a:pt x="2968414" y="1030246"/>
                  <a:pt x="2951457" y="1216262"/>
                  <a:pt x="2952328" y="1359519"/>
                </a:cubicBezTo>
                <a:cubicBezTo>
                  <a:pt x="2794142" y="1390611"/>
                  <a:pt x="2497630" y="1358676"/>
                  <a:pt x="2302816" y="1359519"/>
                </a:cubicBezTo>
                <a:cubicBezTo>
                  <a:pt x="2108002" y="1360362"/>
                  <a:pt x="1979069" y="1353494"/>
                  <a:pt x="1682827" y="1359519"/>
                </a:cubicBezTo>
                <a:cubicBezTo>
                  <a:pt x="1386585" y="1365544"/>
                  <a:pt x="1342232" y="1298488"/>
                  <a:pt x="1033315" y="1359519"/>
                </a:cubicBezTo>
                <a:cubicBezTo>
                  <a:pt x="724398" y="1420550"/>
                  <a:pt x="460580" y="1294896"/>
                  <a:pt x="0" y="1359519"/>
                </a:cubicBezTo>
                <a:cubicBezTo>
                  <a:pt x="-9533" y="1207102"/>
                  <a:pt x="38127" y="1064293"/>
                  <a:pt x="0" y="919941"/>
                </a:cubicBezTo>
                <a:cubicBezTo>
                  <a:pt x="-38127" y="775589"/>
                  <a:pt x="19909" y="704033"/>
                  <a:pt x="0" y="507554"/>
                </a:cubicBezTo>
                <a:cubicBezTo>
                  <a:pt x="-19909" y="311075"/>
                  <a:pt x="19885" y="143034"/>
                  <a:pt x="0" y="0"/>
                </a:cubicBezTo>
                <a:close/>
              </a:path>
              <a:path w="2952328" h="1359519" stroke="0" extrusionOk="0">
                <a:moveTo>
                  <a:pt x="0" y="0"/>
                </a:moveTo>
                <a:cubicBezTo>
                  <a:pt x="160983" y="-8598"/>
                  <a:pt x="296180" y="12268"/>
                  <a:pt x="501896" y="0"/>
                </a:cubicBezTo>
                <a:cubicBezTo>
                  <a:pt x="707612" y="-12268"/>
                  <a:pt x="937174" y="24597"/>
                  <a:pt x="1151408" y="0"/>
                </a:cubicBezTo>
                <a:cubicBezTo>
                  <a:pt x="1365642" y="-24597"/>
                  <a:pt x="1488013" y="5787"/>
                  <a:pt x="1741874" y="0"/>
                </a:cubicBezTo>
                <a:cubicBezTo>
                  <a:pt x="1995735" y="-5787"/>
                  <a:pt x="2057881" y="45014"/>
                  <a:pt x="2332339" y="0"/>
                </a:cubicBezTo>
                <a:cubicBezTo>
                  <a:pt x="2606798" y="-45014"/>
                  <a:pt x="2644802" y="53371"/>
                  <a:pt x="2952328" y="0"/>
                </a:cubicBezTo>
                <a:cubicBezTo>
                  <a:pt x="3004860" y="93642"/>
                  <a:pt x="2900815" y="299775"/>
                  <a:pt x="2952328" y="453173"/>
                </a:cubicBezTo>
                <a:cubicBezTo>
                  <a:pt x="3003841" y="606571"/>
                  <a:pt x="2926814" y="682291"/>
                  <a:pt x="2952328" y="892751"/>
                </a:cubicBezTo>
                <a:cubicBezTo>
                  <a:pt x="2977842" y="1103211"/>
                  <a:pt x="2927610" y="1223017"/>
                  <a:pt x="2952328" y="1359519"/>
                </a:cubicBezTo>
                <a:cubicBezTo>
                  <a:pt x="2696336" y="1416986"/>
                  <a:pt x="2546905" y="1340797"/>
                  <a:pt x="2332339" y="1359519"/>
                </a:cubicBezTo>
                <a:cubicBezTo>
                  <a:pt x="2117773" y="1378241"/>
                  <a:pt x="1941060" y="1307127"/>
                  <a:pt x="1712350" y="1359519"/>
                </a:cubicBezTo>
                <a:cubicBezTo>
                  <a:pt x="1483640" y="1411911"/>
                  <a:pt x="1328788" y="1310125"/>
                  <a:pt x="1121885" y="1359519"/>
                </a:cubicBezTo>
                <a:cubicBezTo>
                  <a:pt x="914982" y="1408913"/>
                  <a:pt x="817057" y="1336362"/>
                  <a:pt x="560942" y="1359519"/>
                </a:cubicBezTo>
                <a:cubicBezTo>
                  <a:pt x="304827" y="1382676"/>
                  <a:pt x="259407" y="1353707"/>
                  <a:pt x="0" y="1359519"/>
                </a:cubicBezTo>
                <a:cubicBezTo>
                  <a:pt x="-40887" y="1155169"/>
                  <a:pt x="6484" y="1078922"/>
                  <a:pt x="0" y="933536"/>
                </a:cubicBezTo>
                <a:cubicBezTo>
                  <a:pt x="-6484" y="788150"/>
                  <a:pt x="23234" y="717076"/>
                  <a:pt x="0" y="507554"/>
                </a:cubicBezTo>
                <a:cubicBezTo>
                  <a:pt x="-23234" y="298032"/>
                  <a:pt x="50261" y="125546"/>
                  <a:pt x="0" y="0"/>
                </a:cubicBez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630431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766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07BAB-C5B7-4B1C-81ED-34F7DEAF3FBF}"/>
              </a:ext>
            </a:extLst>
          </p:cNvPr>
          <p:cNvSpPr/>
          <p:nvPr/>
        </p:nvSpPr>
        <p:spPr>
          <a:xfrm>
            <a:off x="2195736" y="3068960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rgbClr val="E01A2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20B13-D9E8-444E-8C62-025FFAD2CC55}"/>
              </a:ext>
            </a:extLst>
          </p:cNvPr>
          <p:cNvSpPr/>
          <p:nvPr/>
        </p:nvSpPr>
        <p:spPr>
          <a:xfrm>
            <a:off x="2195736" y="4221088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Building UI</a:t>
            </a:r>
          </a:p>
        </p:txBody>
      </p:sp>
      <p:pic>
        <p:nvPicPr>
          <p:cNvPr id="4" name="Picture 3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F2080E4A-6DC5-4AC8-8CDD-6578E962C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3" y="1448467"/>
            <a:ext cx="1310714" cy="14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25">
            <a:extLst>
              <a:ext uri="{FF2B5EF4-FFF2-40B4-BE49-F238E27FC236}">
                <a16:creationId xmlns:a16="http://schemas.microsoft.com/office/drawing/2014/main" id="{D795D463-5382-440C-AAEC-00B01B72AF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auto">
          <a:xfrm>
            <a:off x="503238" y="981075"/>
            <a:ext cx="8640762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tIns="45700" bIns="45700" numCol="1" compatLnSpc="1">
            <a:prstTxWarp prst="textNoShape">
              <a:avLst/>
            </a:prstTxWarp>
          </a:bodyPr>
          <a:lstStyle/>
          <a:p>
            <a:pPr algn="l" rtl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Redux</a:t>
            </a:r>
          </a:p>
        </p:txBody>
      </p:sp>
      <p:sp>
        <p:nvSpPr>
          <p:cNvPr id="18435" name="Shape 126">
            <a:extLst>
              <a:ext uri="{FF2B5EF4-FFF2-40B4-BE49-F238E27FC236}">
                <a16:creationId xmlns:a16="http://schemas.microsoft.com/office/drawing/2014/main" id="{AF9EB779-22DB-4E77-9A07-1BF2B4A5B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" y="2528132"/>
            <a:ext cx="746283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Consolas" panose="020B0609020204030204" pitchFamily="49" charset="0"/>
                <a:cs typeface="Calibri" panose="020F0502020204030204" pitchFamily="34" charset="0"/>
                <a:sym typeface="Calibri" panose="020F0502020204030204" pitchFamily="34" charset="0"/>
              </a:rPr>
              <a:t>@</a:t>
            </a:r>
            <a:r>
              <a:rPr lang="en-US" altLang="en-US" sz="2800" dirty="0" err="1">
                <a:latin typeface="Consolas" panose="020B0609020204030204" pitchFamily="49" charset="0"/>
                <a:cs typeface="Calibri" panose="020F0502020204030204" pitchFamily="34" charset="0"/>
                <a:sym typeface="Calibri" panose="020F0502020204030204" pitchFamily="34" charset="0"/>
              </a:rPr>
              <a:t>ngrx</a:t>
            </a:r>
            <a:r>
              <a:rPr lang="en-US" altLang="en-US" sz="2800" dirty="0">
                <a:latin typeface="Consolas" panose="020B0609020204030204" pitchFamily="49" charset="0"/>
                <a:cs typeface="Calibri" panose="020F0502020204030204" pitchFamily="34" charset="0"/>
                <a:sym typeface="Calibri" panose="020F0502020204030204" pitchFamily="34" charset="0"/>
              </a:rPr>
              <a:t>/store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AFCBB3E-6EEE-4742-9E52-042DA1C458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62979"/>
            <a:ext cx="1625155" cy="1468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8B253-EE59-4D88-B11E-ACF29DEC5FFD}"/>
              </a:ext>
            </a:extLst>
          </p:cNvPr>
          <p:cNvSpPr txBox="1"/>
          <p:nvPr/>
        </p:nvSpPr>
        <p:spPr>
          <a:xfrm>
            <a:off x="4240775" y="22494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62F4D9B-FE28-458E-A36B-5BC188F4D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31" y="3751454"/>
            <a:ext cx="1397165" cy="1397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AA6D5-65CA-468C-8F23-7BE4B398E18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59" y="3689970"/>
            <a:ext cx="1464017" cy="1412776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B918A02-84AC-4539-A201-074E42C0F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51" y="3501008"/>
            <a:ext cx="1790700" cy="1790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EC8394-A8C3-43BC-86FA-0756EC9E3022}"/>
              </a:ext>
            </a:extLst>
          </p:cNvPr>
          <p:cNvSpPr txBox="1"/>
          <p:nvPr/>
        </p:nvSpPr>
        <p:spPr>
          <a:xfrm>
            <a:off x="2352928" y="410397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54556-B861-484D-8F55-AE03CA97D57C}"/>
              </a:ext>
            </a:extLst>
          </p:cNvPr>
          <p:cNvSpPr txBox="1"/>
          <p:nvPr/>
        </p:nvSpPr>
        <p:spPr>
          <a:xfrm>
            <a:off x="4323660" y="410249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9692-4310-4671-A455-E29495EB33FA}"/>
              </a:ext>
            </a:extLst>
          </p:cNvPr>
          <p:cNvSpPr txBox="1"/>
          <p:nvPr/>
        </p:nvSpPr>
        <p:spPr>
          <a:xfrm>
            <a:off x="6384652" y="410249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83159-BF32-43B6-B6CE-5B0ABF99F3F5}"/>
              </a:ext>
            </a:extLst>
          </p:cNvPr>
          <p:cNvSpPr txBox="1"/>
          <p:nvPr/>
        </p:nvSpPr>
        <p:spPr>
          <a:xfrm>
            <a:off x="1259632" y="517170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81A32-62B9-4363-9CC7-D4B903BEE994}"/>
              </a:ext>
            </a:extLst>
          </p:cNvPr>
          <p:cNvSpPr txBox="1"/>
          <p:nvPr/>
        </p:nvSpPr>
        <p:spPr>
          <a:xfrm>
            <a:off x="3188049" y="51454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9B11E-955B-455E-8406-44FE4B49EB6A}"/>
              </a:ext>
            </a:extLst>
          </p:cNvPr>
          <p:cNvSpPr txBox="1"/>
          <p:nvPr/>
        </p:nvSpPr>
        <p:spPr>
          <a:xfrm>
            <a:off x="4992220" y="51717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86F1E-A7AB-4259-BE25-BFC2064348F3}"/>
              </a:ext>
            </a:extLst>
          </p:cNvPr>
          <p:cNvSpPr txBox="1"/>
          <p:nvPr/>
        </p:nvSpPr>
        <p:spPr>
          <a:xfrm>
            <a:off x="7423133" y="51717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NgRX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25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>
            <a:extLst>
              <a:ext uri="{FF2B5EF4-FFF2-40B4-BE49-F238E27FC236}">
                <a16:creationId xmlns:a16="http://schemas.microsoft.com/office/drawing/2014/main" id="{DF308833-D484-4C10-A18F-3776013EB94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45700" rIns="91425" bIns="45700">
            <a:noAutofit/>
          </a:bodyPr>
          <a:lstStyle/>
          <a:p>
            <a:pPr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/>
            </a:pPr>
            <a:r>
              <a:rPr lang="en" sz="2200" dirty="0"/>
              <a:t>Understand Redux</a:t>
            </a:r>
            <a:endParaRPr sz="2200" dirty="0"/>
          </a:p>
          <a:p>
            <a:pPr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/>
            </a:pPr>
            <a:r>
              <a:rPr lang="en" sz="2200" dirty="0"/>
              <a:t>Understand how to combine Redux with Angular</a:t>
            </a:r>
            <a:endParaRPr sz="2200" dirty="0"/>
          </a:p>
          <a:p>
            <a:pPr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/>
            </a:pPr>
            <a:r>
              <a:rPr lang="en" sz="2200" dirty="0"/>
              <a:t>Understand how combining the two can improve performance</a:t>
            </a:r>
            <a:endParaRPr sz="2200" dirty="0"/>
          </a:p>
          <a:p>
            <a:pPr marL="457200" indent="0" algn="l" rtl="0">
              <a:spcBef>
                <a:spcPts val="44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200" dirty="0"/>
          </a:p>
          <a:p>
            <a:pPr marL="0" indent="0" algn="l" rtl="0">
              <a:spcBef>
                <a:spcPts val="44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200" dirty="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440"/>
              </a:spcBef>
              <a:spcAft>
                <a:spcPts val="0"/>
              </a:spcAft>
              <a:buClr>
                <a:srgbClr val="E01A26"/>
              </a:buClr>
              <a:buSzPts val="2200"/>
              <a:buFont typeface="Arial" panose="020B0604020202020204" pitchFamily="34" charset="0"/>
              <a:buNone/>
              <a:defRPr/>
            </a:pPr>
            <a:endParaRPr sz="2200" i="1" dirty="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2" name="Shape 131">
            <a:extLst>
              <a:ext uri="{FF2B5EF4-FFF2-40B4-BE49-F238E27FC236}">
                <a16:creationId xmlns:a16="http://schemas.microsoft.com/office/drawing/2014/main" id="{B8B405C8-433D-4686-911C-8AE80ABEB00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altLang="en-US" sz="4000">
                <a:solidFill>
                  <a:schemeClr val="tx1"/>
                </a:solidFill>
              </a:rPr>
              <a:t>Our Goal</a:t>
            </a:r>
            <a:endParaRPr lang="en-US" altLang="en-US" sz="4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CA273C-38AD-4743-9057-84A63473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Agenda: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3E0CB1-842B-431E-ADDA-C02E67ED044F}"/>
              </a:ext>
            </a:extLst>
          </p:cNvPr>
          <p:cNvGrpSpPr/>
          <p:nvPr/>
        </p:nvGrpSpPr>
        <p:grpSpPr>
          <a:xfrm>
            <a:off x="2077240" y="1845868"/>
            <a:ext cx="5447235" cy="1345421"/>
            <a:chOff x="2077240" y="1845868"/>
            <a:chExt cx="5447235" cy="13454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E549-F065-4036-B132-7FCBD1CB6959}"/>
                </a:ext>
              </a:extLst>
            </p:cNvPr>
            <p:cNvGrpSpPr/>
            <p:nvPr/>
          </p:nvGrpSpPr>
          <p:grpSpPr>
            <a:xfrm>
              <a:off x="6537710" y="1847997"/>
              <a:ext cx="986765" cy="1320485"/>
              <a:chOff x="6121477" y="1816776"/>
              <a:chExt cx="986765" cy="1320485"/>
            </a:xfrm>
          </p:grpSpPr>
          <p:pic>
            <p:nvPicPr>
              <p:cNvPr id="6" name="Picture 5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ADC5E9D3-CFB0-479F-9E10-C69D421AB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1477" y="1816776"/>
                <a:ext cx="986765" cy="98676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DAE131-E6B0-4C6C-9DBE-4BC1950CB838}"/>
                  </a:ext>
                </a:extLst>
              </p:cNvPr>
              <p:cNvSpPr txBox="1"/>
              <p:nvPr/>
            </p:nvSpPr>
            <p:spPr>
              <a:xfrm>
                <a:off x="6154636" y="2737151"/>
                <a:ext cx="7986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92278D"/>
                    </a:solidFill>
                  </a:rPr>
                  <a:t>RxJS</a:t>
                </a:r>
                <a:endParaRPr lang="en-US" sz="2000" dirty="0">
                  <a:solidFill>
                    <a:srgbClr val="92278D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9A83AC9-FC57-4A9A-8CE5-7BED5E022F8B}"/>
                </a:ext>
              </a:extLst>
            </p:cNvPr>
            <p:cNvGrpSpPr/>
            <p:nvPr/>
          </p:nvGrpSpPr>
          <p:grpSpPr>
            <a:xfrm>
              <a:off x="2077240" y="1845868"/>
              <a:ext cx="1495922" cy="1345421"/>
              <a:chOff x="1835696" y="1858230"/>
              <a:chExt cx="1495922" cy="134542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46C6FE-6353-49CE-B8E0-F62F3A61764D}"/>
                  </a:ext>
                </a:extLst>
              </p:cNvPr>
              <p:cNvSpPr txBox="1"/>
              <p:nvPr/>
            </p:nvSpPr>
            <p:spPr>
              <a:xfrm>
                <a:off x="1835696" y="2803541"/>
                <a:ext cx="1495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94278D"/>
                    </a:solidFill>
                  </a:rPr>
                  <a:t>Reactive X </a:t>
                </a:r>
              </a:p>
            </p:txBody>
          </p:sp>
          <p:pic>
            <p:nvPicPr>
              <p:cNvPr id="22" name="Picture 2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4DB3A070-AF62-446C-94B3-4F1D19799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7900" y="1858230"/>
                <a:ext cx="986765" cy="98676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1BE7A50-9617-4BA4-A760-B4E0D0BB6210}"/>
                </a:ext>
              </a:extLst>
            </p:cNvPr>
            <p:cNvGrpSpPr/>
            <p:nvPr/>
          </p:nvGrpSpPr>
          <p:grpSpPr>
            <a:xfrm>
              <a:off x="3563888" y="2084928"/>
              <a:ext cx="2880320" cy="863717"/>
              <a:chOff x="3563888" y="2084928"/>
              <a:chExt cx="2880320" cy="86371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441BDE5-53F3-4CA5-9408-7C4816E70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2516786"/>
                <a:ext cx="2880320" cy="0"/>
              </a:xfrm>
              <a:prstGeom prst="straightConnector1">
                <a:avLst/>
              </a:prstGeom>
              <a:ln w="28575">
                <a:solidFill>
                  <a:srgbClr val="DD033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3DD57D-7133-492B-B640-F6F8C740C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2661" y="2084928"/>
                <a:ext cx="863717" cy="863717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C5303-D7FC-4FE3-A150-37CF3ACD7342}"/>
                  </a:ext>
                </a:extLst>
              </p:cNvPr>
              <p:cNvSpPr txBox="1"/>
              <p:nvPr/>
            </p:nvSpPr>
            <p:spPr>
              <a:xfrm>
                <a:off x="3563888" y="2204864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DD0330"/>
                    </a:solidFill>
                  </a:rPr>
                  <a:t>In angular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B07501-11A0-4149-9B4D-F29EDBC0F4AF}"/>
                  </a:ext>
                </a:extLst>
              </p:cNvPr>
              <p:cNvSpPr txBox="1"/>
              <p:nvPr/>
            </p:nvSpPr>
            <p:spPr>
              <a:xfrm>
                <a:off x="5357256" y="2212442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DD0330"/>
                    </a:solidFill>
                  </a:rPr>
                  <a:t>Using…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7B9B89-85D8-4F17-96D6-0B5BA8BEB0CE}"/>
              </a:ext>
            </a:extLst>
          </p:cNvPr>
          <p:cNvGrpSpPr/>
          <p:nvPr/>
        </p:nvGrpSpPr>
        <p:grpSpPr>
          <a:xfrm>
            <a:off x="2252565" y="3374382"/>
            <a:ext cx="5330490" cy="1686503"/>
            <a:chOff x="2252565" y="3374382"/>
            <a:chExt cx="5330490" cy="168650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D46F88-4D3E-44F1-902D-E120CCC3055B}"/>
                </a:ext>
              </a:extLst>
            </p:cNvPr>
            <p:cNvGrpSpPr/>
            <p:nvPr/>
          </p:nvGrpSpPr>
          <p:grpSpPr>
            <a:xfrm>
              <a:off x="2252565" y="3394742"/>
              <a:ext cx="1167307" cy="1625107"/>
              <a:chOff x="2043840" y="3496979"/>
              <a:chExt cx="1167307" cy="1625107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B3F26DE-CA4E-46FC-AAD0-EE4D8185F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2374" y="3496979"/>
                <a:ext cx="986765" cy="98676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428D22-56CF-4CB6-A0C5-5BC2AC41A97C}"/>
                  </a:ext>
                </a:extLst>
              </p:cNvPr>
              <p:cNvSpPr txBox="1"/>
              <p:nvPr/>
            </p:nvSpPr>
            <p:spPr>
              <a:xfrm>
                <a:off x="2043840" y="4414200"/>
                <a:ext cx="11673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Material </a:t>
                </a: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Design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AAFCF6-0A4A-429E-AB5C-89CDCAEA04FC}"/>
                </a:ext>
              </a:extLst>
            </p:cNvPr>
            <p:cNvGrpSpPr/>
            <p:nvPr/>
          </p:nvGrpSpPr>
          <p:grpSpPr>
            <a:xfrm>
              <a:off x="6415748" y="3374382"/>
              <a:ext cx="1167307" cy="1686503"/>
              <a:chOff x="7126859" y="3263350"/>
              <a:chExt cx="1167307" cy="1686503"/>
            </a:xfrm>
          </p:grpSpPr>
          <p:pic>
            <p:nvPicPr>
              <p:cNvPr id="12" name="Picture 11" descr="A picture containing brick, drawing&#10;&#10;Description automatically generated">
                <a:extLst>
                  <a:ext uri="{FF2B5EF4-FFF2-40B4-BE49-F238E27FC236}">
                    <a16:creationId xmlns:a16="http://schemas.microsoft.com/office/drawing/2014/main" id="{7524B33D-BB7F-48AA-9C5E-6122E6DB3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8822" y="3263350"/>
                <a:ext cx="986765" cy="1059522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9EBDC-3B18-4A86-9EC7-BD4F981D464E}"/>
                  </a:ext>
                </a:extLst>
              </p:cNvPr>
              <p:cNvSpPr txBox="1"/>
              <p:nvPr/>
            </p:nvSpPr>
            <p:spPr>
              <a:xfrm>
                <a:off x="7126859" y="4241967"/>
                <a:ext cx="11673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B8C00"/>
                    </a:solidFill>
                  </a:rPr>
                  <a:t>Angular</a:t>
                </a:r>
                <a:br>
                  <a:rPr lang="en-US" sz="2000" dirty="0">
                    <a:solidFill>
                      <a:srgbClr val="FB8C00"/>
                    </a:solidFill>
                  </a:rPr>
                </a:br>
                <a:r>
                  <a:rPr lang="en-US" sz="2000" dirty="0">
                    <a:solidFill>
                      <a:srgbClr val="FB8C00"/>
                    </a:solidFill>
                  </a:rPr>
                  <a:t> Material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97012E-8758-4E89-86DF-14611390C130}"/>
                </a:ext>
              </a:extLst>
            </p:cNvPr>
            <p:cNvGrpSpPr/>
            <p:nvPr/>
          </p:nvGrpSpPr>
          <p:grpSpPr>
            <a:xfrm>
              <a:off x="3558778" y="3782343"/>
              <a:ext cx="2880320" cy="863717"/>
              <a:chOff x="3563888" y="2084928"/>
              <a:chExt cx="2880320" cy="863717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376513C-B655-4723-880B-61814581D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2516786"/>
                <a:ext cx="2880320" cy="0"/>
              </a:xfrm>
              <a:prstGeom prst="straightConnector1">
                <a:avLst/>
              </a:prstGeom>
              <a:ln w="28575">
                <a:solidFill>
                  <a:srgbClr val="DD033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FC92A89-4DAB-4580-9F8C-3A502F96F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2661" y="2084928"/>
                <a:ext cx="863717" cy="863717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E801B5-1E00-47B6-8D68-94469B2CD4FD}"/>
                  </a:ext>
                </a:extLst>
              </p:cNvPr>
              <p:cNvSpPr txBox="1"/>
              <p:nvPr/>
            </p:nvSpPr>
            <p:spPr>
              <a:xfrm>
                <a:off x="3563888" y="2204864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DD0330"/>
                    </a:solidFill>
                  </a:rPr>
                  <a:t>In angular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9BF510-00BC-4CF9-86C1-0C0EEE3A9E1D}"/>
                  </a:ext>
                </a:extLst>
              </p:cNvPr>
              <p:cNvSpPr txBox="1"/>
              <p:nvPr/>
            </p:nvSpPr>
            <p:spPr>
              <a:xfrm>
                <a:off x="5357256" y="2212442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DD0330"/>
                    </a:solidFill>
                  </a:rPr>
                  <a:t>Using…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965F61-58DB-46DF-9157-9A3490EF222E}"/>
              </a:ext>
            </a:extLst>
          </p:cNvPr>
          <p:cNvGrpSpPr/>
          <p:nvPr/>
        </p:nvGrpSpPr>
        <p:grpSpPr>
          <a:xfrm>
            <a:off x="2335817" y="5167574"/>
            <a:ext cx="5458199" cy="1411104"/>
            <a:chOff x="2335817" y="5167574"/>
            <a:chExt cx="5458199" cy="14111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3C22F36-1919-4B46-A713-0082FBDF291F}"/>
                </a:ext>
              </a:extLst>
            </p:cNvPr>
            <p:cNvGrpSpPr/>
            <p:nvPr/>
          </p:nvGrpSpPr>
          <p:grpSpPr>
            <a:xfrm>
              <a:off x="2335817" y="5242431"/>
              <a:ext cx="1029632" cy="1261389"/>
              <a:chOff x="2096464" y="5378505"/>
              <a:chExt cx="1029632" cy="1261389"/>
            </a:xfrm>
          </p:grpSpPr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3FEAF5B-98E9-4E51-9C01-FD1B31D52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6464" y="5378505"/>
                <a:ext cx="1029632" cy="93056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72E93E-B41F-4847-985E-E01B9627A4C0}"/>
                  </a:ext>
                </a:extLst>
              </p:cNvPr>
              <p:cNvSpPr txBox="1"/>
              <p:nvPr/>
            </p:nvSpPr>
            <p:spPr>
              <a:xfrm>
                <a:off x="2114107" y="6239784"/>
                <a:ext cx="9268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64ABC"/>
                    </a:solidFill>
                  </a:rPr>
                  <a:t>Redux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EAE50C-B24E-47D2-83D1-08AA1CC3FF1C}"/>
                </a:ext>
              </a:extLst>
            </p:cNvPr>
            <p:cNvGrpSpPr/>
            <p:nvPr/>
          </p:nvGrpSpPr>
          <p:grpSpPr>
            <a:xfrm>
              <a:off x="6283666" y="5167574"/>
              <a:ext cx="1510350" cy="1411104"/>
              <a:chOff x="6994777" y="5101407"/>
              <a:chExt cx="1510350" cy="1411104"/>
            </a:xfrm>
          </p:grpSpPr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B1F1AF6-EC4B-400D-B655-5B1442AF3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6315" y="5101407"/>
                <a:ext cx="1125406" cy="112540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B7DBAF-40F0-4B7A-AC00-A031C70442F8}"/>
                  </a:ext>
                </a:extLst>
              </p:cNvPr>
              <p:cNvSpPr txBox="1"/>
              <p:nvPr/>
            </p:nvSpPr>
            <p:spPr>
              <a:xfrm>
                <a:off x="6994777" y="6112401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rgbClr val="B92BD0"/>
                    </a:solidFill>
                  </a:rPr>
                  <a:t>NgRx</a:t>
                </a:r>
                <a:r>
                  <a:rPr lang="en-US" sz="2000" dirty="0">
                    <a:solidFill>
                      <a:srgbClr val="B92BD0"/>
                    </a:solidFill>
                  </a:rPr>
                  <a:t>/Store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E87B58-E8DE-4960-A035-E21200E8617E}"/>
                </a:ext>
              </a:extLst>
            </p:cNvPr>
            <p:cNvGrpSpPr/>
            <p:nvPr/>
          </p:nvGrpSpPr>
          <p:grpSpPr>
            <a:xfrm>
              <a:off x="3558778" y="5445413"/>
              <a:ext cx="2880320" cy="863717"/>
              <a:chOff x="3563888" y="2084928"/>
              <a:chExt cx="2880320" cy="86371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646516D-54AD-4AC7-95C5-EA9059948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2516786"/>
                <a:ext cx="2880320" cy="0"/>
              </a:xfrm>
              <a:prstGeom prst="straightConnector1">
                <a:avLst/>
              </a:prstGeom>
              <a:ln w="28575">
                <a:solidFill>
                  <a:srgbClr val="DD033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69B53927-3F6E-42E6-870A-C995484F9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2661" y="2084928"/>
                <a:ext cx="863717" cy="863717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EC52FB-7E69-4B76-9E8C-92797D843DE3}"/>
                  </a:ext>
                </a:extLst>
              </p:cNvPr>
              <p:cNvSpPr txBox="1"/>
              <p:nvPr/>
            </p:nvSpPr>
            <p:spPr>
              <a:xfrm>
                <a:off x="3563888" y="2204864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DD0330"/>
                    </a:solidFill>
                  </a:rPr>
                  <a:t>In angular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129B42-F3E5-4294-BFE3-14BF0122EB89}"/>
                  </a:ext>
                </a:extLst>
              </p:cNvPr>
              <p:cNvSpPr txBox="1"/>
              <p:nvPr/>
            </p:nvSpPr>
            <p:spPr>
              <a:xfrm>
                <a:off x="5357256" y="2212442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DD0330"/>
                    </a:solidFill>
                  </a:rPr>
                  <a:t>Using…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665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>
            <a:extLst>
              <a:ext uri="{FF2B5EF4-FFF2-40B4-BE49-F238E27FC236}">
                <a16:creationId xmlns:a16="http://schemas.microsoft.com/office/drawing/2014/main" id="{2B7813A4-648B-4BC1-BA31-BFAA4F6D007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45700" rIns="91425" bIns="45700">
            <a:noAutofit/>
          </a:bodyPr>
          <a:lstStyle/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ym typeface="Arial"/>
              </a:rPr>
              <a:t>Following our Redux lesson, our objective:</a:t>
            </a:r>
            <a:endParaRPr sz="2200" dirty="0"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  <a:defRPr/>
            </a:pPr>
            <a:r>
              <a:rPr lang="en" sz="2200" dirty="0">
                <a:sym typeface="Arial"/>
              </a:rPr>
              <a:t>Create a </a:t>
            </a:r>
            <a:r>
              <a:rPr lang="en-US" sz="2200" dirty="0">
                <a:sym typeface="Arial"/>
              </a:rPr>
              <a:t>Popup Quiz </a:t>
            </a:r>
            <a:r>
              <a:rPr lang="en" sz="2200" dirty="0">
                <a:sym typeface="Arial"/>
              </a:rPr>
              <a:t>app</a:t>
            </a:r>
            <a:endParaRPr sz="2200" dirty="0"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  <a:defRPr/>
            </a:pPr>
            <a:r>
              <a:rPr lang="en" sz="2200" dirty="0">
                <a:sym typeface="Arial"/>
              </a:rPr>
              <a:t>Entire app with chage detection strategy OnPush</a:t>
            </a:r>
            <a:endParaRPr sz="2200" dirty="0"/>
          </a:p>
          <a:p>
            <a:pPr marL="0" indent="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200" dirty="0"/>
          </a:p>
          <a:p>
            <a:pPr marL="0" indent="0" algn="l" rtl="0">
              <a:spcBef>
                <a:spcPts val="440"/>
              </a:spcBef>
              <a:spcAft>
                <a:spcPts val="0"/>
              </a:spcAft>
              <a:buClr>
                <a:srgbClr val="E01A26"/>
              </a:buClr>
              <a:buSzPts val="2200"/>
              <a:buFont typeface="Arial" panose="020B0604020202020204" pitchFamily="34" charset="0"/>
              <a:buNone/>
              <a:defRPr/>
            </a:pPr>
            <a:endParaRPr sz="2200" i="1" dirty="0">
              <a:solidFill>
                <a:srgbClr val="E01A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0" name="Shape 137">
            <a:extLst>
              <a:ext uri="{FF2B5EF4-FFF2-40B4-BE49-F238E27FC236}">
                <a16:creationId xmlns:a16="http://schemas.microsoft.com/office/drawing/2014/main" id="{AA39D5E1-F878-4AA2-BA24-9356A7159A25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sz="4400" dirty="0">
                <a:solidFill>
                  <a:schemeClr val="tx1"/>
                </a:solidFill>
              </a:rPr>
              <a:t>Our Objective</a:t>
            </a:r>
            <a:endParaRPr lang="en-US" alt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hape 144">
            <a:extLst>
              <a:ext uri="{FF2B5EF4-FFF2-40B4-BE49-F238E27FC236}">
                <a16:creationId xmlns:a16="http://schemas.microsoft.com/office/drawing/2014/main" id="{F3737563-D725-4C3F-8786-2B99D2837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844824"/>
            <a:ext cx="6120680" cy="4752528"/>
          </a:xfrm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In college at automation course we learned about Finite-state machine (FSA)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FSA is a mathematical model of computation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FSA can be in one state out of a group of final states at any given time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FSA can transition to a new state based on certain change in input</a:t>
            </a:r>
          </a:p>
        </p:txBody>
      </p:sp>
      <p:sp>
        <p:nvSpPr>
          <p:cNvPr id="24578" name="Shape 143">
            <a:extLst>
              <a:ext uri="{FF2B5EF4-FFF2-40B4-BE49-F238E27FC236}">
                <a16:creationId xmlns:a16="http://schemas.microsoft.com/office/drawing/2014/main" id="{8E87AB20-2CF0-4345-BF68-2B4C4EDF9C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What is a State</a:t>
            </a:r>
          </a:p>
        </p:txBody>
      </p:sp>
      <p:pic>
        <p:nvPicPr>
          <p:cNvPr id="24581" name="Picture 5" descr="Image result for Finite State Machine">
            <a:extLst>
              <a:ext uri="{FF2B5EF4-FFF2-40B4-BE49-F238E27FC236}">
                <a16:creationId xmlns:a16="http://schemas.microsoft.com/office/drawing/2014/main" id="{8C204D91-9BCA-4049-A690-E78BFE5F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2545"/>
            <a:ext cx="2448272" cy="20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73EC72-49C6-4291-B6A7-D6E1AC6A7357}"/>
              </a:ext>
            </a:extLst>
          </p:cNvPr>
          <p:cNvSpPr/>
          <p:nvPr/>
        </p:nvSpPr>
        <p:spPr>
          <a:xfrm>
            <a:off x="798853" y="4216427"/>
            <a:ext cx="4104456" cy="785283"/>
          </a:xfrm>
          <a:prstGeom prst="wedgeRoundRectCallout">
            <a:avLst>
              <a:gd name="adj1" fmla="val -46900"/>
              <a:gd name="adj2" fmla="val 940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>
              <a:lnSpc>
                <a:spcPct val="115000"/>
              </a:lnSpc>
              <a:buClr>
                <a:srgbClr val="595959"/>
              </a:buClr>
              <a:buSzPts val="1800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  <a:sym typeface="Arial" panose="020B0604020202020204" pitchFamily="34" charset="0"/>
              </a:rPr>
              <a:t>Can we look at our frontend application as an FSA?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1BDA7E-64D9-4212-8B38-3FBC77F10703}"/>
              </a:ext>
            </a:extLst>
          </p:cNvPr>
          <p:cNvSpPr/>
          <p:nvPr/>
        </p:nvSpPr>
        <p:spPr>
          <a:xfrm>
            <a:off x="4211960" y="5127965"/>
            <a:ext cx="4104456" cy="785283"/>
          </a:xfrm>
          <a:prstGeom prst="wedgeRoundRectCallout">
            <a:avLst>
              <a:gd name="adj1" fmla="val -46900"/>
              <a:gd name="adj2" fmla="val 940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>
              <a:lnSpc>
                <a:spcPct val="115000"/>
              </a:lnSpc>
              <a:buClr>
                <a:srgbClr val="595959"/>
              </a:buClr>
              <a:buSzPts val="1800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  <a:sym typeface="Arial" panose="020B0604020202020204" pitchFamily="34" charset="0"/>
              </a:rPr>
              <a:t>What can be the cause of a transition in state in a frontend web app?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hape 150">
            <a:extLst>
              <a:ext uri="{FF2B5EF4-FFF2-40B4-BE49-F238E27FC236}">
                <a16:creationId xmlns:a16="http://schemas.microsoft.com/office/drawing/2014/main" id="{B3492D5B-28A6-499E-A558-5680827BE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>
                <a:solidFill>
                  <a:schemeClr val="tx1"/>
                </a:solidFill>
                <a:sym typeface="Arial" panose="020B0604020202020204" pitchFamily="34" charset="0"/>
              </a:rPr>
              <a:t>In our todo app we have a component that displays the list of todo items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>
                <a:solidFill>
                  <a:schemeClr val="tx1"/>
                </a:solidFill>
                <a:sym typeface="Arial" panose="020B0604020202020204" pitchFamily="34" charset="0"/>
              </a:rPr>
              <a:t>At the beginning, the list is empty and we query the server for the list of items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>
                <a:solidFill>
                  <a:schemeClr val="tx1"/>
                </a:solidFill>
                <a:sym typeface="Arial" panose="020B0604020202020204" pitchFamily="34" charset="0"/>
              </a:rPr>
              <a:t>After the server return our response we display the list of tasks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>
                <a:solidFill>
                  <a:schemeClr val="tx1"/>
                </a:solidFill>
                <a:sym typeface="Arial" panose="020B0604020202020204" pitchFamily="34" charset="0"/>
              </a:rPr>
              <a:t>The todo list component looks like this: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6626" name="Shape 149">
            <a:extLst>
              <a:ext uri="{FF2B5EF4-FFF2-40B4-BE49-F238E27FC236}">
                <a16:creationId xmlns:a16="http://schemas.microsoft.com/office/drawing/2014/main" id="{D4197B5C-E449-4432-B903-9135014BE04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Todo App State</a:t>
            </a:r>
          </a:p>
        </p:txBody>
      </p:sp>
      <p:sp>
        <p:nvSpPr>
          <p:cNvPr id="26632" name="Shape 155">
            <a:extLst>
              <a:ext uri="{FF2B5EF4-FFF2-40B4-BE49-F238E27FC236}">
                <a16:creationId xmlns:a16="http://schemas.microsoft.com/office/drawing/2014/main" id="{5CD90E87-F4EC-4F2F-8D6A-6AC14AD6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224" y="4634706"/>
            <a:ext cx="987425" cy="254000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Shape 156">
            <a:extLst>
              <a:ext uri="{FF2B5EF4-FFF2-40B4-BE49-F238E27FC236}">
                <a16:creationId xmlns:a16="http://schemas.microsoft.com/office/drawing/2014/main" id="{36AC79A5-CD4F-42D1-86EF-78150F4E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49" y="4502149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This list is from the server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287496-6DC0-4ED5-9804-F3080DB15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48639"/>
              </p:ext>
            </p:extLst>
          </p:nvPr>
        </p:nvGraphicFramePr>
        <p:xfrm>
          <a:off x="1619672" y="4020026"/>
          <a:ext cx="136815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49630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</a:t>
                      </a: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0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 Item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7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 Item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5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 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8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hape 174">
            <a:extLst>
              <a:ext uri="{FF2B5EF4-FFF2-40B4-BE49-F238E27FC236}">
                <a16:creationId xmlns:a16="http://schemas.microsoft.com/office/drawing/2014/main" id="{43D4EBF9-7AB8-4E54-9E11-9D9EDED75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Predictable state container for JS apps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Using redux we have a single object holding the state of our app which is called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store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state in the store can be an Object, Array, Primitive but it’s highly recommended that it will be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immutable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only way to change the state is by calling a method on the store called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dispatch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400" b="1" dirty="0" err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store.dispatch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(action)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An action is a simple object describing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what happened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store decides how the state will change using a pure function called reducer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reducer answers the questions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How does the state change?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(state, action) =&gt; state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674" name="Shape 173">
            <a:extLst>
              <a:ext uri="{FF2B5EF4-FFF2-40B4-BE49-F238E27FC236}">
                <a16:creationId xmlns:a16="http://schemas.microsoft.com/office/drawing/2014/main" id="{0A80A6FB-E1C1-4D7D-8D98-6DE976EDC73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547664" y="980728"/>
            <a:ext cx="7416824" cy="7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What is Redux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A11ADDD-1ED0-4FC1-B720-C988EDDA09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936104" cy="8456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>
            <a:extLst>
              <a:ext uri="{FF2B5EF4-FFF2-40B4-BE49-F238E27FC236}">
                <a16:creationId xmlns:a16="http://schemas.microsoft.com/office/drawing/2014/main" id="{2BE12DEF-60E2-4EC1-AD96-A399542CFC4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91425" rIns="91425" bIns="91425">
            <a:noAutofit/>
          </a:bodyPr>
          <a:lstStyle/>
          <a:p>
            <a:pPr mar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Redux core concepts are: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Actions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Reducers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Store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746" name="Shape 193">
            <a:extLst>
              <a:ext uri="{FF2B5EF4-FFF2-40B4-BE49-F238E27FC236}">
                <a16:creationId xmlns:a16="http://schemas.microsoft.com/office/drawing/2014/main" id="{97AD90FA-9DD0-4943-9ACA-FCFDA8D9F375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547664" y="980728"/>
            <a:ext cx="7416824" cy="7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Redux</a:t>
            </a:r>
            <a:r>
              <a:rPr lang="en-US" altLang="en-US" b="1" dirty="0"/>
              <a:t> Core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F2633D3C-01A5-4EE8-AD39-792B880315D4}"/>
              </a:ext>
            </a:extLst>
          </p:cNvPr>
          <p:cNvSpPr/>
          <p:nvPr/>
        </p:nvSpPr>
        <p:spPr>
          <a:xfrm>
            <a:off x="2192344" y="3933056"/>
            <a:ext cx="1008112" cy="7200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Old State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5143692-2588-4F73-805D-F4AAF4BC9A79}"/>
              </a:ext>
            </a:extLst>
          </p:cNvPr>
          <p:cNvSpPr/>
          <p:nvPr/>
        </p:nvSpPr>
        <p:spPr>
          <a:xfrm>
            <a:off x="2192344" y="4869160"/>
            <a:ext cx="1008112" cy="720080"/>
          </a:xfrm>
          <a:prstGeom prst="flowChartManualIn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8CC73327-E953-48DE-8DDC-8A4091214414}"/>
              </a:ext>
            </a:extLst>
          </p:cNvPr>
          <p:cNvSpPr/>
          <p:nvPr/>
        </p:nvSpPr>
        <p:spPr>
          <a:xfrm flipH="1">
            <a:off x="3491880" y="4192390"/>
            <a:ext cx="2016224" cy="116674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Reducer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04B5D0CC-2C7E-4695-9444-CDD59EB4674A}"/>
              </a:ext>
            </a:extLst>
          </p:cNvPr>
          <p:cNvSpPr/>
          <p:nvPr/>
        </p:nvSpPr>
        <p:spPr>
          <a:xfrm>
            <a:off x="6084168" y="4415720"/>
            <a:ext cx="1008112" cy="7200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New State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AAF136-A302-4F05-9BC7-C5582E3A39AC}"/>
              </a:ext>
            </a:extLst>
          </p:cNvPr>
          <p:cNvSpPr/>
          <p:nvPr/>
        </p:nvSpPr>
        <p:spPr>
          <a:xfrm>
            <a:off x="3203848" y="4415720"/>
            <a:ext cx="723472" cy="165408"/>
          </a:xfrm>
          <a:prstGeom prst="rightArrow">
            <a:avLst/>
          </a:prstGeom>
          <a:solidFill>
            <a:srgbClr val="9537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677291-F437-4D8C-92BD-6FB5B80E8CE9}"/>
              </a:ext>
            </a:extLst>
          </p:cNvPr>
          <p:cNvSpPr/>
          <p:nvPr/>
        </p:nvSpPr>
        <p:spPr>
          <a:xfrm>
            <a:off x="3200456" y="4919776"/>
            <a:ext cx="723472" cy="165408"/>
          </a:xfrm>
          <a:prstGeom prst="rightArrow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060371-0F29-4353-9ABA-CD5DD02EC56C}"/>
              </a:ext>
            </a:extLst>
          </p:cNvPr>
          <p:cNvSpPr/>
          <p:nvPr/>
        </p:nvSpPr>
        <p:spPr>
          <a:xfrm>
            <a:off x="5508104" y="4703752"/>
            <a:ext cx="494763" cy="144016"/>
          </a:xfrm>
          <a:prstGeom prst="rightArrow">
            <a:avLst/>
          </a:prstGeom>
          <a:solidFill>
            <a:srgbClr val="9537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761F2A-7AAF-4A2F-B8C8-3BAEF2910E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936104" cy="84561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 descr="Image result for redux flow">
            <a:extLst>
              <a:ext uri="{FF2B5EF4-FFF2-40B4-BE49-F238E27FC236}">
                <a16:creationId xmlns:a16="http://schemas.microsoft.com/office/drawing/2014/main" id="{5809723B-0005-4AA6-B1A9-F9B8FDA4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1530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>
            <a:extLst>
              <a:ext uri="{FF2B5EF4-FFF2-40B4-BE49-F238E27FC236}">
                <a16:creationId xmlns:a16="http://schemas.microsoft.com/office/drawing/2014/main" id="{22E85EDC-D0DC-46D9-BBF7-36A9A0000209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91425" rIns="91425" bIns="91425">
            <a:noAutofit/>
          </a:bodyPr>
          <a:lstStyle/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18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Action</a:t>
            </a: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 is a simple JS Object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The action needs to hold the following information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  <a:defRPr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identifier of the action (string)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  <a:defRPr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data associated with the action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  <a:defRPr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example: </a:t>
            </a:r>
            <a:r>
              <a:rPr lang="en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{type: ‘SET_LOADING’, payload: true }</a:t>
            </a:r>
            <a:endParaRPr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Action creator is a pure function which returns an action</a:t>
            </a: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-US" sz="1800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The latest </a:t>
            </a:r>
            <a:r>
              <a:rPr lang="en" sz="1800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NgRx </a:t>
            </a:r>
            <a:r>
              <a:rPr lang="en-US" sz="1800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provides action creators</a:t>
            </a:r>
            <a:endParaRPr lang="en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11430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pP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" sz="16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function </a:t>
            </a:r>
            <a:r>
              <a:rPr lang="en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setIsLoading</a:t>
            </a:r>
            <a:r>
              <a:rPr lang="en" sz="16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(isLoading) {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45720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" sz="16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	return {type: ‘</a:t>
            </a:r>
            <a:r>
              <a:rPr lang="en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SET_LOADING</a:t>
            </a:r>
            <a:r>
              <a:rPr lang="en" sz="16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’, payload: </a:t>
            </a:r>
            <a:r>
              <a:rPr lang="en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isLoading</a:t>
            </a:r>
            <a:r>
              <a:rPr lang="en" sz="16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};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45720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  <a:defRPr/>
            </a:pPr>
            <a:r>
              <a:rPr lang="en" sz="16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}</a:t>
            </a:r>
            <a:endParaRPr sz="16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33794" name="Shape 199">
            <a:extLst>
              <a:ext uri="{FF2B5EF4-FFF2-40B4-BE49-F238E27FC236}">
                <a16:creationId xmlns:a16="http://schemas.microsoft.com/office/drawing/2014/main" id="{85BD4670-9963-4130-A1D2-969799CCD8A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Actions and Action creators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C69CBE2-22F0-46AF-A65D-BCB4512ED612}"/>
              </a:ext>
            </a:extLst>
          </p:cNvPr>
          <p:cNvSpPr/>
          <p:nvPr/>
        </p:nvSpPr>
        <p:spPr>
          <a:xfrm>
            <a:off x="2285746" y="4869160"/>
            <a:ext cx="4572508" cy="785283"/>
          </a:xfrm>
          <a:prstGeom prst="wedgeRoundRectCallout">
            <a:avLst>
              <a:gd name="adj1" fmla="val -46900"/>
              <a:gd name="adj2" fmla="val 940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defRPr/>
            </a:pPr>
            <a:r>
              <a:rPr lang="en-US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Which action creators do you think our Todo app requires?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hape 206">
            <a:extLst>
              <a:ext uri="{FF2B5EF4-FFF2-40B4-BE49-F238E27FC236}">
                <a16:creationId xmlns:a16="http://schemas.microsoft.com/office/drawing/2014/main" id="{3EFA6B62-A9A0-45BE-8318-DFC27E6E5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Reducers are functions that apply action to create a new state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Reducers are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pure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 functions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Reducers get the current state and action as arguments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reducer need to decide based on the action and the current state what the next state will be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state has to be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immutable.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When our state grows if we use only a single reducer the reducer will be huge so it is better to split the state to sections and also split the reducers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Redux has a function called </a:t>
            </a:r>
            <a:r>
              <a:rPr lang="en-US" altLang="en-US" sz="1800" b="1" dirty="0" err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combineReducers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 to help us split the app and make each reducer in charge of certain section of the state</a:t>
            </a:r>
          </a:p>
        </p:txBody>
      </p:sp>
      <p:sp>
        <p:nvSpPr>
          <p:cNvPr id="35842" name="Shape 205">
            <a:extLst>
              <a:ext uri="{FF2B5EF4-FFF2-40B4-BE49-F238E27FC236}">
                <a16:creationId xmlns:a16="http://schemas.microsoft.com/office/drawing/2014/main" id="{515AFE33-11D6-4174-9FB9-3F6019F0CE6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Reducers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hape 224">
            <a:extLst>
              <a:ext uri="{FF2B5EF4-FFF2-40B4-BE49-F238E27FC236}">
                <a16:creationId xmlns:a16="http://schemas.microsoft.com/office/drawing/2014/main" id="{B0B5D9C2-4ADB-487F-A640-C6F33A420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When our state grows so will our single reducer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want to split the state to logical sections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Let’s say our quiz application will need to hold information about the current user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will create another reducer that will handle the user info and combine those reducers with the </a:t>
            </a: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combineReducers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 function.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latin typeface="Calibri" panose="020F0502020204030204" pitchFamily="34" charset="0"/>
                <a:sym typeface="Arial" panose="020B0604020202020204" pitchFamily="34" charset="0"/>
              </a:rPr>
              <a:t>The latest </a:t>
            </a:r>
            <a:r>
              <a:rPr lang="en-US" altLang="en-US" sz="1800" dirty="0" err="1">
                <a:latin typeface="Calibri" panose="020F0502020204030204" pitchFamily="34" charset="0"/>
                <a:sym typeface="Arial" panose="020B0604020202020204" pitchFamily="34" charset="0"/>
              </a:rPr>
              <a:t>NgRx</a:t>
            </a:r>
            <a:r>
              <a:rPr lang="en-US" altLang="en-US" sz="1800" dirty="0">
                <a:latin typeface="Calibri" panose="020F0502020204030204" pitchFamily="34" charset="0"/>
                <a:sym typeface="Arial" panose="020B0604020202020204" pitchFamily="34" charset="0"/>
              </a:rPr>
              <a:t> has an alternative which is easier for lazy loaded feature modules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890" name="Shape 223">
            <a:extLst>
              <a:ext uri="{FF2B5EF4-FFF2-40B4-BE49-F238E27FC236}">
                <a16:creationId xmlns:a16="http://schemas.microsoft.com/office/drawing/2014/main" id="{0E770A63-F9A2-470E-B035-9B1265EEB2A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combineReducers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hape 230">
            <a:extLst>
              <a:ext uri="{FF2B5EF4-FFF2-40B4-BE49-F238E27FC236}">
                <a16:creationId xmlns:a16="http://schemas.microsoft.com/office/drawing/2014/main" id="{34CE0ACF-DD77-4D3F-B341-49361FB3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there is a single store in redux application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store holds the state of our app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to create the store we use 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createStore</a:t>
            </a:r>
            <a:endParaRPr lang="en-US" altLang="en-US" sz="22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createStore</a:t>
            </a:r>
            <a:r>
              <a:rPr lang="en-US" alt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(reducers, </a:t>
            </a:r>
            <a:r>
              <a:rPr lang="en-US" alt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initialState</a:t>
            </a:r>
            <a:r>
              <a:rPr lang="en-US" alt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need to pass to the 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createStore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 the combined reducers and optional initial state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Let’s create our store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938" name="Shape 229">
            <a:extLst>
              <a:ext uri="{FF2B5EF4-FFF2-40B4-BE49-F238E27FC236}">
                <a16:creationId xmlns:a16="http://schemas.microsoft.com/office/drawing/2014/main" id="{44CB8B13-9513-438F-8CDE-2DBA6AF6BD27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011D591-A9D3-434B-87E2-4CE289C3BD5E}"/>
              </a:ext>
            </a:extLst>
          </p:cNvPr>
          <p:cNvGrpSpPr/>
          <p:nvPr/>
        </p:nvGrpSpPr>
        <p:grpSpPr>
          <a:xfrm>
            <a:off x="2195736" y="1412776"/>
            <a:ext cx="4752528" cy="3814233"/>
            <a:chOff x="2195735" y="1628800"/>
            <a:chExt cx="4752528" cy="38142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A07BAB-C5B7-4B1C-81ED-34F7DEAF3FBF}"/>
                </a:ext>
              </a:extLst>
            </p:cNvPr>
            <p:cNvSpPr/>
            <p:nvPr/>
          </p:nvSpPr>
          <p:spPr>
            <a:xfrm>
              <a:off x="2195735" y="4673592"/>
              <a:ext cx="4752528" cy="1477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spcFirstLastPara="1" vert="horz" wrap="square" lIns="91425" tIns="45700" rIns="91425" bIns="4570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buSzPts val="1400"/>
              </a:pPr>
              <a:r>
                <a:rPr lang="en-US" sz="4400" b="1" dirty="0">
                  <a:solidFill>
                    <a:srgbClr val="E01A26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/>
                </a:rPr>
                <a:t>Reactive X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E6E033-7A30-4222-AC59-FDCD9D1F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86" y="1628800"/>
              <a:ext cx="3134027" cy="3024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hape 248">
            <a:extLst>
              <a:ext uri="{FF2B5EF4-FFF2-40B4-BE49-F238E27FC236}">
                <a16:creationId xmlns:a16="http://schemas.microsoft.com/office/drawing/2014/main" id="{81EB5D87-A4BF-49FF-B3CC-E7FFC82109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one of the strong features of redux is the ease of testing and ease of development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you have a state and the app should behave according to the state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for development purpose it’s better if we can easily examine the current state and all the actions that got us to this state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there is an easy to use browser extension: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400" u="sng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  <a:hlinkClick r:id="rId3"/>
              </a:rPr>
              <a:t>https://github.com/zalmoxisus/redux-devtools-extension</a:t>
            </a: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sym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to install the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devtool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 extension: </a:t>
            </a:r>
            <a:b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ng add @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ngrx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/store-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devtools</a:t>
            </a:r>
            <a:endParaRPr lang="en-US" altLang="en-US" sz="18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41986" name="Shape 247">
            <a:extLst>
              <a:ext uri="{FF2B5EF4-FFF2-40B4-BE49-F238E27FC236}">
                <a16:creationId xmlns:a16="http://schemas.microsoft.com/office/drawing/2014/main" id="{083E7AD7-BB77-4FA3-BC1F-E68FED9E726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Redux dev tools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>
            <a:extLst>
              <a:ext uri="{FF2B5EF4-FFF2-40B4-BE49-F238E27FC236}">
                <a16:creationId xmlns:a16="http://schemas.microsoft.com/office/drawing/2014/main" id="{05EA49FC-8A1E-4B15-A9D3-A88F0A8EC34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91425" rIns="91425" bIns="91425">
            <a:noAutofit/>
          </a:bodyPr>
          <a:lstStyle/>
          <a:p>
            <a:pPr marL="457200" indent="-387350" algn="l" rtl="0">
              <a:spcBef>
                <a:spcPts val="5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●"/>
              <a:defRPr/>
            </a:pPr>
            <a:r>
              <a:rPr lang="en" dirty="0"/>
              <a:t>Now that we know what Redux is, lets try and combine </a:t>
            </a:r>
            <a:r>
              <a:rPr lang="en-US" dirty="0"/>
              <a:t>Angular</a:t>
            </a:r>
            <a:r>
              <a:rPr lang="en" dirty="0"/>
              <a:t> and redux together using </a:t>
            </a:r>
            <a:r>
              <a:rPr lang="en" b="1" dirty="0"/>
              <a:t>@ngrx/store</a:t>
            </a:r>
            <a:endParaRPr b="1" dirty="0"/>
          </a:p>
        </p:txBody>
      </p:sp>
      <p:sp>
        <p:nvSpPr>
          <p:cNvPr id="44034" name="Shape 253">
            <a:extLst>
              <a:ext uri="{FF2B5EF4-FFF2-40B4-BE49-F238E27FC236}">
                <a16:creationId xmlns:a16="http://schemas.microsoft.com/office/drawing/2014/main" id="{116583F2-6667-4FFF-A222-9C68963353A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Combining with Angular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86D0370A-74BF-4D4A-8F5D-C2B04560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69" y="3789040"/>
            <a:ext cx="2427662" cy="242766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hape 260">
            <a:extLst>
              <a:ext uri="{FF2B5EF4-FFF2-40B4-BE49-F238E27FC236}">
                <a16:creationId xmlns:a16="http://schemas.microsoft.com/office/drawing/2014/main" id="{CFA0F945-315A-4211-B0B2-9EC0FDC32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state management for Angular applications inspired by redux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select items from the state and get them as observables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then use async pipe to display them in the components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async pipe will cause a re-render even if the component is in change strategy on push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install with ng add: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endParaRPr lang="en-US" altLang="en-US" sz="2200" b="1" dirty="0">
              <a:solidFill>
                <a:schemeClr val="tx1"/>
              </a:solidFill>
              <a:latin typeface="Calibri" panose="020F0502020204030204" pitchFamily="34" charset="0"/>
              <a:sym typeface="Arial" panose="020B0604020202020204" pitchFamily="34" charset="0"/>
            </a:endParaRPr>
          </a:p>
          <a:p>
            <a:pPr marL="114300" indent="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None/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ng add @</a:t>
            </a:r>
            <a:r>
              <a:rPr lang="en-US" alt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ngrx</a:t>
            </a: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/store</a:t>
            </a:r>
            <a:endParaRPr lang="en-US" altLang="en-US" sz="3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082" name="Shape 259">
            <a:extLst>
              <a:ext uri="{FF2B5EF4-FFF2-40B4-BE49-F238E27FC236}">
                <a16:creationId xmlns:a16="http://schemas.microsoft.com/office/drawing/2014/main" id="{9E7F7884-C139-40BB-995E-14A15D7F9DE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87624" y="980728"/>
            <a:ext cx="7776863" cy="7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What is @</a:t>
            </a:r>
            <a:r>
              <a:rPr lang="en-US" altLang="en-US" b="1" dirty="0" err="1">
                <a:solidFill>
                  <a:schemeClr val="tx1"/>
                </a:solidFill>
              </a:rPr>
              <a:t>ngrx</a:t>
            </a:r>
            <a:r>
              <a:rPr lang="en-US" altLang="en-US" b="1" dirty="0">
                <a:solidFill>
                  <a:schemeClr val="tx1"/>
                </a:solidFill>
              </a:rPr>
              <a:t>/store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C27B11D-B30B-4B97-AC85-7E8B173F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866693"/>
            <a:ext cx="936104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hape 278">
            <a:extLst>
              <a:ext uri="{FF2B5EF4-FFF2-40B4-BE49-F238E27FC236}">
                <a16:creationId xmlns:a16="http://schemas.microsoft.com/office/drawing/2014/main" id="{613615E7-7F6A-4217-A668-450664F70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Similar to how we placed routing in separate modules, we will do the same with our state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Each module which needs to add items to our state will have that logic in a store module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400" b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app-store </a:t>
            </a:r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- will contain store module for the root module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400" b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user-store - </a:t>
            </a:r>
            <a:r>
              <a:rPr lang="en-US" altLang="en-US" sz="140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will contain store module for the feature module called user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Inside each module we can split the reducers based on logical sections </a:t>
            </a:r>
            <a:endParaRPr lang="en-US" altLang="en-US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8130" name="Shape 277">
            <a:extLst>
              <a:ext uri="{FF2B5EF4-FFF2-40B4-BE49-F238E27FC236}">
                <a16:creationId xmlns:a16="http://schemas.microsoft.com/office/drawing/2014/main" id="{6BCC99E2-9510-495A-833A-0CBF82244E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Store as a Module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>
            <a:extLst>
              <a:ext uri="{FF2B5EF4-FFF2-40B4-BE49-F238E27FC236}">
                <a16:creationId xmlns:a16="http://schemas.microsoft.com/office/drawing/2014/main" id="{A72B5A98-EBE4-4734-A6FE-5B5700480F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91425" rIns="91425" bIns="91425">
            <a:noAutofit/>
          </a:bodyPr>
          <a:lstStyle/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Let’s start by implementing our actions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We will use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createAction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Arial"/>
                <a:sym typeface="Arial"/>
              </a:rPr>
              <a:t>function.</a:t>
            </a: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We will define the action payload using the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props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 function.</a:t>
            </a: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We will also use </a:t>
            </a:r>
            <a:r>
              <a:rPr lang="en-US" sz="2200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typescript grouping to group them under a single alias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0178" name="Shape 283">
            <a:extLst>
              <a:ext uri="{FF2B5EF4-FFF2-40B4-BE49-F238E27FC236}">
                <a16:creationId xmlns:a16="http://schemas.microsoft.com/office/drawing/2014/main" id="{A5F09983-7118-4F8F-8335-93F76473912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Actions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>
            <a:extLst>
              <a:ext uri="{FF2B5EF4-FFF2-40B4-BE49-F238E27FC236}">
                <a16:creationId xmlns:a16="http://schemas.microsoft.com/office/drawing/2014/main" id="{A72B5A98-EBE4-4734-A6FE-5B5700480F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lIns="91425" tIns="91425" rIns="91425" bIns="91425">
            <a:noAutofit/>
          </a:bodyPr>
          <a:lstStyle/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Selectors are used to create pre-built reusable queries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We will use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createFeatureSelector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Arial"/>
                <a:sym typeface="Arial"/>
              </a:rPr>
              <a:t>function to create a selector that queries the entire “slice” or “feature” of the store.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-US" sz="2200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We will use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createSelector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Arial"/>
                <a:sym typeface="Arial"/>
              </a:rPr>
              <a:t>function to create a selector that queries a specific piece of data from the store.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  <a:p>
            <a:pPr marL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/>
            </a:pPr>
            <a:r>
              <a:rPr lang="en" sz="2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We will also use </a:t>
            </a:r>
            <a:r>
              <a:rPr lang="en-US" sz="2200" dirty="0">
                <a:latin typeface="Calibri" panose="020F0502020204030204" pitchFamily="34" charset="0"/>
                <a:ea typeface="Arial"/>
                <a:cs typeface="Arial"/>
                <a:sym typeface="Arial"/>
              </a:rPr>
              <a:t>typescript grouping to group them under a single alias</a:t>
            </a:r>
            <a:endParaRPr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0178" name="Shape 283">
            <a:extLst>
              <a:ext uri="{FF2B5EF4-FFF2-40B4-BE49-F238E27FC236}">
                <a16:creationId xmlns:a16="http://schemas.microsoft.com/office/drawing/2014/main" id="{A5F09983-7118-4F8F-8335-93F76473912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305102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hape 290">
            <a:extLst>
              <a:ext uri="{FF2B5EF4-FFF2-40B4-BE49-F238E27FC236}">
                <a16:creationId xmlns:a16="http://schemas.microsoft.com/office/drawing/2014/main" id="{2AD0C9AB-F98D-405C-BDBA-0A41C83CE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will define an interface that describes the section of the state that the reducer is in charge of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will define our initial state</a:t>
            </a:r>
          </a:p>
          <a:p>
            <a:pPr marL="45720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Create our reducer as a pure function with using the “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/>
              </a:rPr>
              <a:t>on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” function.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pure function will use the types defined in the action file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2226" name="Shape 289">
            <a:extLst>
              <a:ext uri="{FF2B5EF4-FFF2-40B4-BE49-F238E27FC236}">
                <a16:creationId xmlns:a16="http://schemas.microsoft.com/office/drawing/2014/main" id="{F418E20E-0591-4079-B691-3716DDF23C9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Reducer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hape 302">
            <a:extLst>
              <a:ext uri="{FF2B5EF4-FFF2-40B4-BE49-F238E27FC236}">
                <a16:creationId xmlns:a16="http://schemas.microsoft.com/office/drawing/2014/main" id="{7F9ABEED-4905-4278-8295-9C75561DD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will call </a:t>
            </a:r>
            <a:r>
              <a:rPr lang="en-US" altLang="en-US" sz="2200" b="1" dirty="0" err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StoreModule.forRoot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 to create our store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It will get the reducer map we created before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For lazy loaded module their state will be lazy loaded as well and we will call the function </a:t>
            </a:r>
            <a:r>
              <a:rPr lang="en-US" altLang="en-US" sz="2200" b="1" dirty="0" err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StoreModule.forFeature</a:t>
            </a:r>
            <a:endParaRPr lang="en-US" altLang="en-US" sz="2200" b="1" dirty="0">
              <a:solidFill>
                <a:schemeClr val="tx1"/>
              </a:solidFill>
              <a:latin typeface="Calibri" panose="020F0502020204030204" pitchFamily="34" charset="0"/>
              <a:sym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will add our store module to the app module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can now inject the store to our services and components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2" name="Shape 301">
            <a:extLst>
              <a:ext uri="{FF2B5EF4-FFF2-40B4-BE49-F238E27FC236}">
                <a16:creationId xmlns:a16="http://schemas.microsoft.com/office/drawing/2014/main" id="{8B31176B-B7C4-4C95-8A0F-D80C609F030D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Store Module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hape 314">
            <a:extLst>
              <a:ext uri="{FF2B5EF4-FFF2-40B4-BE49-F238E27FC236}">
                <a16:creationId xmlns:a16="http://schemas.microsoft.com/office/drawing/2014/main" id="{FB723EB5-6AF4-47DA-ABBF-8B41C3725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Inject the store to the components</a:t>
            </a:r>
          </a:p>
          <a:p>
            <a:pPr marL="45720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latin typeface="Calibri" panose="020F0502020204030204" pitchFamily="34" charset="0"/>
                <a:sym typeface="Arial" panose="020B0604020202020204" pitchFamily="34" charset="0"/>
              </a:rPr>
              <a:t>We can use the </a:t>
            </a:r>
            <a:r>
              <a:rPr lang="en-US" alt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store.dispatch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sym typeface="Arial" panose="020B0604020202020204" pitchFamily="34" charset="0"/>
              </a:rPr>
              <a:t>method to invoke actions.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latin typeface="Calibri" panose="020F0502020204030204" pitchFamily="34" charset="0"/>
                <a:sym typeface="Arial" panose="020B0604020202020204" pitchFamily="34" charset="0"/>
              </a:rPr>
              <a:t>We can use the </a:t>
            </a:r>
            <a:r>
              <a:rPr lang="en-US" alt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store.select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sym typeface="Arial" panose="020B0604020202020204" pitchFamily="34" charset="0"/>
              </a:rPr>
              <a:t>method to use selectors and create observables.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We will use the async pipe to display that observable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418" name="Shape 313">
            <a:extLst>
              <a:ext uri="{FF2B5EF4-FFF2-40B4-BE49-F238E27FC236}">
                <a16:creationId xmlns:a16="http://schemas.microsoft.com/office/drawing/2014/main" id="{440397ED-0A63-4EA2-B13A-AE441A2435C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hape 320">
            <a:extLst>
              <a:ext uri="{FF2B5EF4-FFF2-40B4-BE49-F238E27FC236}">
                <a16:creationId xmlns:a16="http://schemas.microsoft.com/office/drawing/2014/main" id="{8382A20E-9F86-4174-87B0-0A0CEDD6F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25" tIns="91425" rIns="91425" bIns="91425"/>
          <a:lstStyle/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With redux we can manage the state of our app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The only way to change the state is by calling </a:t>
            </a:r>
            <a:r>
              <a:rPr lang="en-US" altLang="en-US" sz="2200" b="1" dirty="0" err="1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store.dispatch</a:t>
            </a:r>
            <a:r>
              <a:rPr lang="en-US" altLang="en-US" sz="2200" b="1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(action)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Reducers will decide how the state changes</a:t>
            </a: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latin typeface="Calibri" panose="020F0502020204030204" pitchFamily="34" charset="0"/>
                <a:sym typeface="Arial" panose="020B0604020202020204" pitchFamily="34" charset="0"/>
              </a:rPr>
              <a:t>As a best practice, we will use selectors to access the data using observables.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  <a:sym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●"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Combining Angular and redux is a powerful tool which gives us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More testable app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Better performance </a:t>
            </a:r>
          </a:p>
          <a:p>
            <a:pPr marL="914400" lvl="1" indent="-317500" algn="l" rtl="0">
              <a:lnSpc>
                <a:spcPct val="115000"/>
              </a:lnSpc>
              <a:spcBef>
                <a:spcPct val="0"/>
              </a:spcBef>
              <a:buClr>
                <a:srgbClr val="595959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sym typeface="Arial" panose="020B0604020202020204" pitchFamily="34" charset="0"/>
              </a:rPr>
              <a:t>Easier management of the data of our app</a:t>
            </a: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2466" name="Shape 319">
            <a:extLst>
              <a:ext uri="{FF2B5EF4-FFF2-40B4-BE49-F238E27FC236}">
                <a16:creationId xmlns:a16="http://schemas.microsoft.com/office/drawing/2014/main" id="{43FE61CA-4913-4B5D-9745-A7AFA2F2F4F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rtl="0"/>
            <a:r>
              <a:rPr lang="en-US" altLang="en-US" b="1">
                <a:solidFill>
                  <a:schemeClr val="tx1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EFB5-1516-4AD4-B919-A18EBA807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sz="2000" dirty="0"/>
              <a:t>Mostly useful when using single point of data with multiple consumers</a:t>
            </a:r>
          </a:p>
          <a:p>
            <a:pPr algn="l" rtl="0">
              <a:defRPr/>
            </a:pPr>
            <a:r>
              <a:rPr lang="en-US" sz="2000" dirty="0"/>
              <a:t>The traditional solution to this is using method invocation to pull data</a:t>
            </a:r>
          </a:p>
          <a:p>
            <a:pPr algn="l" rtl="0">
              <a:defRPr/>
            </a:pPr>
            <a:r>
              <a:rPr lang="en-US" sz="2000" dirty="0"/>
              <a:t>There are several problems with this approach:</a:t>
            </a:r>
          </a:p>
          <a:p>
            <a:pPr lvl="1" algn="l" rtl="0">
              <a:defRPr/>
            </a:pPr>
            <a:r>
              <a:rPr lang="en-US" sz="1600" dirty="0"/>
              <a:t>Redundancy - Multiple method invocation to “calculate” the same data</a:t>
            </a:r>
          </a:p>
          <a:p>
            <a:pPr lvl="1" algn="l" rtl="0">
              <a:defRPr/>
            </a:pPr>
            <a:r>
              <a:rPr lang="en-US" sz="1600" dirty="0"/>
              <a:t>Synchronization – When should each consumer ask for data</a:t>
            </a:r>
          </a:p>
          <a:p>
            <a:pPr algn="l" rtl="0">
              <a:defRPr/>
            </a:pPr>
            <a:r>
              <a:rPr lang="en-US" sz="2000" dirty="0"/>
              <a:t>Reactive X moves the initiative to the producer. Instead of being asked for data, it pushes it to the consumer.</a:t>
            </a:r>
          </a:p>
          <a:p>
            <a:pPr algn="l" rtl="0">
              <a:defRPr/>
            </a:pPr>
            <a:r>
              <a:rPr lang="en-US" sz="2400" dirty="0"/>
              <a:t>The producer Acts, the consumer Re-acts.</a:t>
            </a:r>
          </a:p>
          <a:p>
            <a:pPr algn="l" rtl="0">
              <a:defRPr/>
            </a:pPr>
            <a:r>
              <a:rPr lang="en-US" sz="2400" b="1" dirty="0"/>
              <a:t>Hence Reactive…</a:t>
            </a:r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1B5FDC65-183D-4AFA-A60F-1F1C5B954B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Rx -  Motivation</a:t>
            </a:r>
            <a:br>
              <a:rPr lang="en-US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endParaRPr lang="he-IL" altLang="he-I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07BAB-C5B7-4B1C-81ED-34F7DEAF3FBF}"/>
              </a:ext>
            </a:extLst>
          </p:cNvPr>
          <p:cNvSpPr/>
          <p:nvPr/>
        </p:nvSpPr>
        <p:spPr>
          <a:xfrm>
            <a:off x="2195736" y="3068960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rgbClr val="E01A2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DEMO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DECB59A-A121-46B3-B078-7F3237DAF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29" y="1556792"/>
            <a:ext cx="1347542" cy="13475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25E2D8-6BC9-4F3D-9E4B-B1532548A4BA}"/>
              </a:ext>
            </a:extLst>
          </p:cNvPr>
          <p:cNvSpPr/>
          <p:nvPr/>
        </p:nvSpPr>
        <p:spPr>
          <a:xfrm>
            <a:off x="2195736" y="4221088"/>
            <a:ext cx="4752528" cy="14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algn="ctr">
              <a:buSzPts val="1400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Logic and Data using </a:t>
            </a:r>
            <a:r>
              <a:rPr lang="en-US" sz="44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NgRx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3569457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4E0C-8A7F-4BFE-86BB-06C7E92EB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 rtl="0"/>
            <a:r>
              <a:rPr lang="en-US" dirty="0"/>
              <a:t>Observer Pattern</a:t>
            </a:r>
          </a:p>
          <a:p>
            <a:pPr algn="l" rtl="0"/>
            <a:r>
              <a:rPr lang="en-US" dirty="0"/>
              <a:t>Iterator Pattern</a:t>
            </a:r>
          </a:p>
          <a:p>
            <a:pPr algn="l" rtl="0"/>
            <a:r>
              <a:rPr lang="en-US" dirty="0"/>
              <a:t>Asynchronous Development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46D396-AB1F-4202-A3A9-61CA8A0355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US" sz="3200" b="1" dirty="0">
                <a:solidFill>
                  <a:schemeClr val="tx1"/>
                </a:solidFill>
              </a:rPr>
              <a:t>Some Buzzwords</a:t>
            </a:r>
          </a:p>
        </p:txBody>
      </p:sp>
    </p:spTree>
    <p:extLst>
      <p:ext uri="{BB962C8B-B14F-4D97-AF65-F5344CB8AC3E}">
        <p14:creationId xmlns:p14="http://schemas.microsoft.com/office/powerpoint/2010/main" val="10260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7401-8419-437F-8308-C72393B1D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algn="l" rtl="0">
              <a:buNone/>
              <a:defRPr/>
            </a:pPr>
            <a:r>
              <a:rPr lang="en-US" sz="2000" dirty="0"/>
              <a:t>A Stream is a sequence of events describing the state of a single data over time.</a:t>
            </a:r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F162AF9F-4FCF-435C-96B3-EB2E3CD655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Streams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93C07-B83F-4C54-9040-CC481393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18183"/>
            <a:ext cx="7629525" cy="704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021620-AE55-484A-9C99-ACE76B8F5338}"/>
              </a:ext>
            </a:extLst>
          </p:cNvPr>
          <p:cNvSpPr txBox="1">
            <a:spLocks/>
          </p:cNvSpPr>
          <p:nvPr/>
        </p:nvSpPr>
        <p:spPr bwMode="auto">
          <a:xfrm>
            <a:off x="323850" y="4018593"/>
            <a:ext cx="8640638" cy="11386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Streams may end successfully</a:t>
            </a:r>
          </a:p>
          <a:p>
            <a:pPr>
              <a:defRPr/>
            </a:pPr>
            <a:r>
              <a:rPr lang="en-US" sz="2000" dirty="0"/>
              <a:t>Streams may end in failure</a:t>
            </a:r>
          </a:p>
          <a:p>
            <a:pPr>
              <a:defRPr/>
            </a:pPr>
            <a:r>
              <a:rPr lang="en-US" sz="2000" dirty="0"/>
              <a:t>Streams may never end…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11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75F11-0A27-4F65-A618-AAD87D16D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algn="l" rtl="0">
              <a:buNone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Observer&lt;T&gt;</a:t>
            </a:r>
            <a:r>
              <a:rPr lang="en-US" sz="2000" dirty="0"/>
              <a:t> is an object that get’s notified regarding a stream of </a:t>
            </a:r>
            <a:r>
              <a:rPr lang="en-US" sz="2000" dirty="0">
                <a:latin typeface="Consolas" panose="020B0609020204030204" pitchFamily="49" charset="0"/>
              </a:rPr>
              <a:t>&lt;T&gt;</a:t>
            </a:r>
            <a:r>
              <a:rPr lang="en-US" sz="2000" dirty="0"/>
              <a:t>. Notifications are done using the following methods</a:t>
            </a:r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F162AF9F-4FCF-435C-96B3-EB2E3CD655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Observers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A98BF0-AFD6-4B3E-BA64-A42E9A9C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97617"/>
              </p:ext>
            </p:extLst>
          </p:nvPr>
        </p:nvGraphicFramePr>
        <p:xfrm>
          <a:off x="467544" y="3140968"/>
          <a:ext cx="8352928" cy="1285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83356625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322018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Next(value: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called to notify the observer of the new value of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4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Complete()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called to indicate that the stream is over – so the value will no longer change</a:t>
                      </a:r>
                    </a:p>
                    <a:p>
                      <a:pPr algn="l" rtl="0"/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Error(err: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called to indicate that there is something wrong with the stream – and that there will be no more events, but for a bad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925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C8E35-FDE3-4098-B050-87C164A80215}"/>
              </a:ext>
            </a:extLst>
          </p:cNvPr>
          <p:cNvSpPr txBox="1">
            <a:spLocks/>
          </p:cNvSpPr>
          <p:nvPr/>
        </p:nvSpPr>
        <p:spPr bwMode="auto">
          <a:xfrm>
            <a:off x="395536" y="4702747"/>
            <a:ext cx="8568952" cy="11386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3429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»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r>
              <a:rPr lang="en-US" dirty="0"/>
              <a:t>Of course, Observer&lt;T&gt; is an interface to be implemented so your object may be called about a stream.</a:t>
            </a:r>
          </a:p>
        </p:txBody>
      </p:sp>
    </p:spTree>
    <p:extLst>
      <p:ext uri="{BB962C8B-B14F-4D97-AF65-F5344CB8AC3E}">
        <p14:creationId xmlns:p14="http://schemas.microsoft.com/office/powerpoint/2010/main" val="41412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75F11-0A27-4F65-A618-AAD87D16D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algn="l" rtl="0">
              <a:buNone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Observable&lt;T&gt;</a:t>
            </a:r>
            <a:r>
              <a:rPr lang="en-US" sz="2000" dirty="0"/>
              <a:t> is an object that allows multiple Observers&lt;T&gt; to subscribe.</a:t>
            </a:r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F162AF9F-4FCF-435C-96B3-EB2E3CD655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en-US" b="1" dirty="0">
                <a:solidFill>
                  <a:schemeClr val="tx1"/>
                </a:solidFill>
              </a:rPr>
              <a:t>Observable&lt;T&gt;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A98BF0-AFD6-4B3E-BA64-A42E9A9C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12721"/>
              </p:ext>
            </p:extLst>
          </p:nvPr>
        </p:nvGraphicFramePr>
        <p:xfrm>
          <a:off x="467544" y="3140968"/>
          <a:ext cx="8352928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8335662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22018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Subscribe(observer: Observer&lt;T&gt;)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Subscribe another observer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4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59594"/>
      </p:ext>
    </p:extLst>
  </p:cSld>
  <p:clrMapOvr>
    <a:masterClrMapping/>
  </p:clrMapOvr>
</p:sld>
</file>

<file path=ppt/theme/theme1.xml><?xml version="1.0" encoding="utf-8"?>
<a:theme xmlns:a="http://schemas.openxmlformats.org/drawingml/2006/main" name="DevGeekWee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GeekWeek theme" id="{7D775A58-A634-462B-A75A-CEAF8A178D74}" vid="{38254D06-B9B6-46B2-A73B-8C7432934C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DevGeekWeek theme</Template>
  <TotalTime>2326</TotalTime>
  <Words>2262</Words>
  <Application>Microsoft Office PowerPoint</Application>
  <PresentationFormat>On-screen Show (4:3)</PresentationFormat>
  <Paragraphs>304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Segoe UI</vt:lpstr>
      <vt:lpstr>DevGeekWeek theme</vt:lpstr>
      <vt:lpstr>Advanced Angular using ReactiveX and Redux</vt:lpstr>
      <vt:lpstr>We have a GitHub Repository!</vt:lpstr>
      <vt:lpstr>Our Agenda:</vt:lpstr>
      <vt:lpstr>PowerPoint Presentation</vt:lpstr>
      <vt:lpstr>Rx -  Motivation  </vt:lpstr>
      <vt:lpstr>Some Buzzwords</vt:lpstr>
      <vt:lpstr>Streams</vt:lpstr>
      <vt:lpstr>Observers</vt:lpstr>
      <vt:lpstr>Observable&lt;T&gt;</vt:lpstr>
      <vt:lpstr>Warm and Cold Observables </vt:lpstr>
      <vt:lpstr>PowerPoint Presentation</vt:lpstr>
      <vt:lpstr>Demo Conclusions:</vt:lpstr>
      <vt:lpstr>Is it like promises?</vt:lpstr>
      <vt:lpstr>PowerPoint Presentation</vt:lpstr>
      <vt:lpstr>Subjects</vt:lpstr>
      <vt:lpstr>Behavior Subject</vt:lpstr>
      <vt:lpstr>PowerPoint Presentation</vt:lpstr>
      <vt:lpstr>Unsubscribe ! </vt:lpstr>
      <vt:lpstr>Async Pipe</vt:lpstr>
      <vt:lpstr>PowerPoint Presentation</vt:lpstr>
      <vt:lpstr>Material Design</vt:lpstr>
      <vt:lpstr>Material Design</vt:lpstr>
      <vt:lpstr>The Color System</vt:lpstr>
      <vt:lpstr>Icons</vt:lpstr>
      <vt:lpstr>Angular Material</vt:lpstr>
      <vt:lpstr>Angular Material</vt:lpstr>
      <vt:lpstr>PowerPoint Presentation</vt:lpstr>
      <vt:lpstr>Redux</vt:lpstr>
      <vt:lpstr>Our Goal</vt:lpstr>
      <vt:lpstr>Our Objective</vt:lpstr>
      <vt:lpstr>What is a State</vt:lpstr>
      <vt:lpstr>Todo App State</vt:lpstr>
      <vt:lpstr>What is Redux</vt:lpstr>
      <vt:lpstr>Redux Core</vt:lpstr>
      <vt:lpstr>PowerPoint Presentation</vt:lpstr>
      <vt:lpstr>Actions and Action creators</vt:lpstr>
      <vt:lpstr>Reducers</vt:lpstr>
      <vt:lpstr>combineReducers</vt:lpstr>
      <vt:lpstr>Store</vt:lpstr>
      <vt:lpstr>Redux dev tools</vt:lpstr>
      <vt:lpstr>Combining with Angular</vt:lpstr>
      <vt:lpstr>What is @ngrx/store</vt:lpstr>
      <vt:lpstr>Store as a Module</vt:lpstr>
      <vt:lpstr>Actions</vt:lpstr>
      <vt:lpstr>Selectors</vt:lpstr>
      <vt:lpstr>Reducer</vt:lpstr>
      <vt:lpstr>Store Module</vt:lpstr>
      <vt:lpstr>Components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Jaitt</dc:creator>
  <cp:lastModifiedBy>Kobi Hari</cp:lastModifiedBy>
  <cp:revision>159</cp:revision>
  <dcterms:created xsi:type="dcterms:W3CDTF">2011-08-21T08:30:37Z</dcterms:created>
  <dcterms:modified xsi:type="dcterms:W3CDTF">2020-06-28T08:21:30Z</dcterms:modified>
</cp:coreProperties>
</file>