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5B75-CDFF-4176-A068-55A05890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4380-73A8-4D69-A0C8-E4F0BAAD1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1214-EC2A-4924-BD3F-8EE4984A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753E-D6A1-4202-B1B0-11FA20E9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BD8F-43FF-4149-AC6A-CB9C4AC9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0389-EF08-4DD2-8B4B-C95D3133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6400-8466-452A-8D7E-0EC92815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2C52-505D-4248-9BE7-E86BF2F2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D9C1-7D9E-4A93-BA10-6AB52BAC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9E9B-535F-4B6D-923A-0F3AA567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283CE-B58A-4FB4-8640-46EF795C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8E590-F18C-41F0-8806-61EF93C4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A1E9-DE39-476A-9DE7-5E15EC36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37AA-1F7E-4670-A9F5-112B8955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F0BF-269F-47C0-AF27-3AB0861A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DD52-8B42-4A09-B87E-48E6550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3FA6-CC5F-48A8-9FC1-062DE3FA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DF35-0393-4EA1-8B69-9E107CA0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3093-8ED3-417A-B4A7-0BCC4DFC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C502-EED3-4529-AA79-57FE4B31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B5F6-1F35-4F40-9794-DBD6C2A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4CDC-7A17-459D-84F7-CFDB485E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255B-DE57-4664-A4FD-FAB2DEFF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A487-CA48-4DBF-8079-CD526D99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6D90-B0E7-42E0-B5E3-2F579FC9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BA7-C8FD-423B-A873-60DC8875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ED32-67B9-45CF-AD36-D0CFA620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6825A-FD3E-4979-9179-A11C83D90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00CBA-2F95-4484-BB34-CA48E70F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1E430-994A-4FFF-8BB7-40F14E2A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CE3E-9F58-4CD1-8837-1822F550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E3C-27F6-49C2-BF3D-DBA870CD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7346-C7C5-443F-8223-129B54B3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EF6C-BF3F-45BC-B1C9-3868DB90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BC109-8B07-4779-BB56-34F6E8DBC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0D7D3-043A-4251-B242-F231B559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BCC66-38EF-4718-B44E-481ECE2A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7EF4E-257B-4F70-B1D1-5AE3428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3E0D-EA74-4983-AB02-212621E6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EC54-FCC5-4DFA-9CEF-7C3D7310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55FCE-02BC-4BDA-ACC2-8FA17433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8BEB5-47E3-4DCD-8C6A-3620AF0D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AE5AE-1901-4CE5-9896-D24C2CF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E1121-02ED-4DAE-A462-2B6F4C2C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B46AA-4406-4FC3-896C-3111CE1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5782-AA15-42A8-B011-67820F47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4F5D-ECE1-4020-B4D1-504EF99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2B74-F1DB-46A5-A134-4538D576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A1D4B-BDBF-46DE-8BF7-D9390949F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7276-575E-4E66-B184-0FDEF9F5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E417-0B30-400D-BB7F-99649F51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69F18-91C6-4B2A-AF28-D87555BE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3AF1-1326-4169-A6A6-77F4C99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8542C-0791-4953-AEFC-9248114AA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1B0CE-9FA0-4432-9A9E-72FBFDE42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BE55-1E0C-4BFF-A4C5-2C09BE69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0561-E238-4FCD-AE80-56D200D0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88AD0-EA3F-4D58-BFEB-343D4756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057C6-F293-4193-B597-E120C7C6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A0D74-28A4-490A-BCE1-9E50BDD6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C1C1-966A-44D7-9430-9AA7D8FE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673A-6387-4E62-B239-38D040BC3F8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3D76-6DD6-497F-A994-4DA892CC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6F09-CDA2-41BD-9420-312E63DA1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D10E-DDC4-4CDE-A7A0-F0940BFF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770E-B188-495B-B164-4D91329653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538D5-5685-434E-A368-435078420738}"/>
              </a:ext>
            </a:extLst>
          </p:cNvPr>
          <p:cNvSpPr txBox="1"/>
          <p:nvPr/>
        </p:nvSpPr>
        <p:spPr>
          <a:xfrm>
            <a:off x="127000" y="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Course Name: Digital image processing Lab</a:t>
            </a:r>
          </a:p>
          <a:p>
            <a:r>
              <a:rPr lang="en-US" b="1" dirty="0">
                <a:solidFill>
                  <a:schemeClr val="bg1"/>
                </a:solidFill>
              </a:rPr>
              <a:t>Course Code: CSE-5211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0261E-C14E-43ED-B5CE-59BF84CF5E75}"/>
              </a:ext>
            </a:extLst>
          </p:cNvPr>
          <p:cNvSpPr txBox="1"/>
          <p:nvPr/>
        </p:nvSpPr>
        <p:spPr>
          <a:xfrm>
            <a:off x="7823200" y="39469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Project Title: Object Size Measurement Using </a:t>
            </a:r>
            <a:r>
              <a:rPr lang="en-US" b="1" dirty="0" err="1">
                <a:solidFill>
                  <a:schemeClr val="bg1"/>
                </a:solidFill>
              </a:rPr>
              <a:t>Aruco</a:t>
            </a:r>
            <a:r>
              <a:rPr lang="en-US" b="1" dirty="0">
                <a:solidFill>
                  <a:schemeClr val="bg1"/>
                </a:solidFill>
              </a:rPr>
              <a:t> Marker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740B9-3F15-4498-9F50-42040EFD7847}"/>
              </a:ext>
            </a:extLst>
          </p:cNvPr>
          <p:cNvSpPr txBox="1"/>
          <p:nvPr/>
        </p:nvSpPr>
        <p:spPr>
          <a:xfrm>
            <a:off x="127000" y="8636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Aruco</a:t>
            </a:r>
            <a:r>
              <a:rPr lang="en-US" b="1" dirty="0"/>
              <a:t> Marker?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FE421-AC88-4FE4-9120-6CE177B1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5531" r="59987"/>
          <a:stretch/>
        </p:blipFill>
        <p:spPr>
          <a:xfrm>
            <a:off x="591781" y="1410732"/>
            <a:ext cx="919519" cy="893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900176-7CE1-4705-9F9B-3C17FA7CF95F}"/>
              </a:ext>
            </a:extLst>
          </p:cNvPr>
          <p:cNvSpPr txBox="1"/>
          <p:nvPr/>
        </p:nvSpPr>
        <p:spPr>
          <a:xfrm>
            <a:off x="1250950" y="2327870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 X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8EB13-2BBB-4699-96B4-B406D145E9E9}"/>
              </a:ext>
            </a:extLst>
          </p:cNvPr>
          <p:cNvSpPr txBox="1"/>
          <p:nvPr/>
        </p:nvSpPr>
        <p:spPr>
          <a:xfrm>
            <a:off x="238172" y="2774273"/>
            <a:ext cx="269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Application of </a:t>
            </a:r>
            <a:r>
              <a:rPr lang="en-US" sz="1600" b="1" dirty="0" err="1"/>
              <a:t>Aruco</a:t>
            </a:r>
            <a:r>
              <a:rPr lang="en-US" sz="1600" b="1" dirty="0"/>
              <a:t> Marker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D5EC4-3DD2-4E46-8E25-1295663AD4CF}"/>
              </a:ext>
            </a:extLst>
          </p:cNvPr>
          <p:cNvSpPr txBox="1"/>
          <p:nvPr/>
        </p:nvSpPr>
        <p:spPr>
          <a:xfrm>
            <a:off x="359660" y="3183484"/>
            <a:ext cx="232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Object size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AR vision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Robotic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Drone Navigation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Distance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3D object 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2548A-DD4F-45C2-8E3B-16046EA734C0}"/>
              </a:ext>
            </a:extLst>
          </p:cNvPr>
          <p:cNvSpPr/>
          <p:nvPr/>
        </p:nvSpPr>
        <p:spPr>
          <a:xfrm>
            <a:off x="3018165" y="914400"/>
            <a:ext cx="45719" cy="346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0375A-A44E-484A-BC7B-8CD56ADF1DB2}"/>
              </a:ext>
            </a:extLst>
          </p:cNvPr>
          <p:cNvSpPr txBox="1"/>
          <p:nvPr/>
        </p:nvSpPr>
        <p:spPr>
          <a:xfrm>
            <a:off x="3393208" y="863600"/>
            <a:ext cx="26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</a:t>
            </a:r>
            <a:r>
              <a:rPr lang="en-US" b="1" dirty="0" err="1"/>
              <a:t>Aruco</a:t>
            </a:r>
            <a:r>
              <a:rPr lang="en-US" b="1" dirty="0"/>
              <a:t> Marker Works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8C476E-FFD2-484E-BFD2-51320E1CC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5531" r="59987"/>
          <a:stretch/>
        </p:blipFill>
        <p:spPr>
          <a:xfrm>
            <a:off x="3449281" y="1425745"/>
            <a:ext cx="919519" cy="893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9AF88-7769-4AE4-8C80-6E91237C7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8" t="18860" r="64916" b="10976"/>
          <a:stretch/>
        </p:blipFill>
        <p:spPr>
          <a:xfrm>
            <a:off x="5184639" y="1550215"/>
            <a:ext cx="637830" cy="64503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8432A8B-D231-4B00-89C6-C810C6F4591F}"/>
              </a:ext>
            </a:extLst>
          </p:cNvPr>
          <p:cNvSpPr/>
          <p:nvPr/>
        </p:nvSpPr>
        <p:spPr>
          <a:xfrm>
            <a:off x="4601153" y="1810740"/>
            <a:ext cx="398894" cy="157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15617F-371A-4469-9513-AC0817D2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43" y="1410732"/>
            <a:ext cx="902379" cy="893977"/>
          </a:xfrm>
          <a:prstGeom prst="rect">
            <a:avLst/>
          </a:prstGeom>
        </p:spPr>
      </p:pic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9FAD0BC-B741-44AD-A45E-5055D720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1756"/>
              </p:ext>
            </p:extLst>
          </p:nvPr>
        </p:nvGraphicFramePr>
        <p:xfrm>
          <a:off x="4695049" y="3068915"/>
          <a:ext cx="1234155" cy="1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31">
                  <a:extLst>
                    <a:ext uri="{9D8B030D-6E8A-4147-A177-3AD203B41FA5}">
                      <a16:colId xmlns:a16="http://schemas.microsoft.com/office/drawing/2014/main" val="2465780911"/>
                    </a:ext>
                  </a:extLst>
                </a:gridCol>
                <a:gridCol w="246831">
                  <a:extLst>
                    <a:ext uri="{9D8B030D-6E8A-4147-A177-3AD203B41FA5}">
                      <a16:colId xmlns:a16="http://schemas.microsoft.com/office/drawing/2014/main" val="1203718591"/>
                    </a:ext>
                  </a:extLst>
                </a:gridCol>
                <a:gridCol w="246831">
                  <a:extLst>
                    <a:ext uri="{9D8B030D-6E8A-4147-A177-3AD203B41FA5}">
                      <a16:colId xmlns:a16="http://schemas.microsoft.com/office/drawing/2014/main" val="2707550641"/>
                    </a:ext>
                  </a:extLst>
                </a:gridCol>
                <a:gridCol w="246831">
                  <a:extLst>
                    <a:ext uri="{9D8B030D-6E8A-4147-A177-3AD203B41FA5}">
                      <a16:colId xmlns:a16="http://schemas.microsoft.com/office/drawing/2014/main" val="2186336883"/>
                    </a:ext>
                  </a:extLst>
                </a:gridCol>
                <a:gridCol w="246831">
                  <a:extLst>
                    <a:ext uri="{9D8B030D-6E8A-4147-A177-3AD203B41FA5}">
                      <a16:colId xmlns:a16="http://schemas.microsoft.com/office/drawing/2014/main" val="768069969"/>
                    </a:ext>
                  </a:extLst>
                </a:gridCol>
              </a:tblGrid>
              <a:tr h="24348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extLst>
                  <a:ext uri="{0D108BD9-81ED-4DB2-BD59-A6C34878D82A}">
                    <a16:rowId xmlns:a16="http://schemas.microsoft.com/office/drawing/2014/main" val="4015227707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extLst>
                  <a:ext uri="{0D108BD9-81ED-4DB2-BD59-A6C34878D82A}">
                    <a16:rowId xmlns:a16="http://schemas.microsoft.com/office/drawing/2014/main" val="1922357099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extLst>
                  <a:ext uri="{0D108BD9-81ED-4DB2-BD59-A6C34878D82A}">
                    <a16:rowId xmlns:a16="http://schemas.microsoft.com/office/drawing/2014/main" val="2789755545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extLst>
                  <a:ext uri="{0D108BD9-81ED-4DB2-BD59-A6C34878D82A}">
                    <a16:rowId xmlns:a16="http://schemas.microsoft.com/office/drawing/2014/main" val="2616260589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40208" marR="40208" marT="20103" marB="20103"/>
                </a:tc>
                <a:extLst>
                  <a:ext uri="{0D108BD9-81ED-4DB2-BD59-A6C34878D82A}">
                    <a16:rowId xmlns:a16="http://schemas.microsoft.com/office/drawing/2014/main" val="3436224015"/>
                  </a:ext>
                </a:extLst>
              </a:tr>
            </a:tbl>
          </a:graphicData>
        </a:graphic>
      </p:graphicFrame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50202002-FC32-4662-87D2-C181EF14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59082"/>
              </p:ext>
            </p:extLst>
          </p:nvPr>
        </p:nvGraphicFramePr>
        <p:xfrm>
          <a:off x="4675020" y="2764100"/>
          <a:ext cx="1266035" cy="24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07">
                  <a:extLst>
                    <a:ext uri="{9D8B030D-6E8A-4147-A177-3AD203B41FA5}">
                      <a16:colId xmlns:a16="http://schemas.microsoft.com/office/drawing/2014/main" val="1880058459"/>
                    </a:ext>
                  </a:extLst>
                </a:gridCol>
                <a:gridCol w="253207">
                  <a:extLst>
                    <a:ext uri="{9D8B030D-6E8A-4147-A177-3AD203B41FA5}">
                      <a16:colId xmlns:a16="http://schemas.microsoft.com/office/drawing/2014/main" val="3838920662"/>
                    </a:ext>
                  </a:extLst>
                </a:gridCol>
                <a:gridCol w="253207">
                  <a:extLst>
                    <a:ext uri="{9D8B030D-6E8A-4147-A177-3AD203B41FA5}">
                      <a16:colId xmlns:a16="http://schemas.microsoft.com/office/drawing/2014/main" val="1215950902"/>
                    </a:ext>
                  </a:extLst>
                </a:gridCol>
                <a:gridCol w="253207">
                  <a:extLst>
                    <a:ext uri="{9D8B030D-6E8A-4147-A177-3AD203B41FA5}">
                      <a16:colId xmlns:a16="http://schemas.microsoft.com/office/drawing/2014/main" val="306669077"/>
                    </a:ext>
                  </a:extLst>
                </a:gridCol>
                <a:gridCol w="253207">
                  <a:extLst>
                    <a:ext uri="{9D8B030D-6E8A-4147-A177-3AD203B41FA5}">
                      <a16:colId xmlns:a16="http://schemas.microsoft.com/office/drawing/2014/main" val="2492721674"/>
                    </a:ext>
                  </a:extLst>
                </a:gridCol>
              </a:tblGrid>
              <a:tr h="246530">
                <a:tc>
                  <a:txBody>
                    <a:bodyPr/>
                    <a:lstStyle/>
                    <a:p>
                      <a:r>
                        <a:rPr lang="en-US" sz="700" dirty="0"/>
                        <a:t>1st</a:t>
                      </a:r>
                    </a:p>
                  </a:txBody>
                  <a:tcPr marL="52300" marR="52300" marT="26150" marB="2615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2nd</a:t>
                      </a:r>
                    </a:p>
                  </a:txBody>
                  <a:tcPr marL="52300" marR="52300" marT="26150" marB="2615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3rd</a:t>
                      </a:r>
                    </a:p>
                  </a:txBody>
                  <a:tcPr marL="52300" marR="52300" marT="26150" marB="2615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4th</a:t>
                      </a:r>
                    </a:p>
                  </a:txBody>
                  <a:tcPr marL="52300" marR="52300" marT="26150" marB="2615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5th</a:t>
                      </a:r>
                    </a:p>
                  </a:txBody>
                  <a:tcPr marL="52300" marR="52300" marT="26150" marB="26150"/>
                </a:tc>
                <a:extLst>
                  <a:ext uri="{0D108BD9-81ED-4DB2-BD59-A6C34878D82A}">
                    <a16:rowId xmlns:a16="http://schemas.microsoft.com/office/drawing/2014/main" val="4289948939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F0BA36E4-C99C-4BB5-AFD7-D034E25A11D1}"/>
              </a:ext>
            </a:extLst>
          </p:cNvPr>
          <p:cNvSpPr/>
          <p:nvPr/>
        </p:nvSpPr>
        <p:spPr>
          <a:xfrm rot="5340000">
            <a:off x="5255203" y="2404624"/>
            <a:ext cx="398894" cy="157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10967-21CB-4CC6-91DD-C82CD8636F8C}"/>
              </a:ext>
            </a:extLst>
          </p:cNvPr>
          <p:cNvSpPr txBox="1"/>
          <p:nvPr/>
        </p:nvSpPr>
        <p:spPr>
          <a:xfrm>
            <a:off x="3152822" y="2896575"/>
            <a:ext cx="16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Marker ID: 0011000000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F9BA1-CAE7-401C-B8E6-4ED22C02CBE1}"/>
              </a:ext>
            </a:extLst>
          </p:cNvPr>
          <p:cNvSpPr txBox="1"/>
          <p:nvPr/>
        </p:nvSpPr>
        <p:spPr>
          <a:xfrm>
            <a:off x="3129337" y="3367450"/>
            <a:ext cx="1519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ID in decimal: 192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232AB6-81C7-4CFA-A23D-31CFDCBD9B96}"/>
              </a:ext>
            </a:extLst>
          </p:cNvPr>
          <p:cNvSpPr/>
          <p:nvPr/>
        </p:nvSpPr>
        <p:spPr>
          <a:xfrm flipH="1">
            <a:off x="6144753" y="863600"/>
            <a:ext cx="46286" cy="352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8DC5B-567A-4473-AB50-5204E6AD6D82}"/>
              </a:ext>
            </a:extLst>
          </p:cNvPr>
          <p:cNvSpPr txBox="1"/>
          <p:nvPr/>
        </p:nvSpPr>
        <p:spPr>
          <a:xfrm>
            <a:off x="264315" y="4467680"/>
            <a:ext cx="372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measure the size of an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CA8D0-B7FC-4EE0-8AC9-431DD2CE7451}"/>
              </a:ext>
            </a:extLst>
          </p:cNvPr>
          <p:cNvSpPr txBox="1"/>
          <p:nvPr/>
        </p:nvSpPr>
        <p:spPr>
          <a:xfrm>
            <a:off x="433564" y="4876481"/>
            <a:ext cx="361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Place an Object with </a:t>
            </a:r>
            <a:r>
              <a:rPr lang="en-US" sz="1200" b="1" dirty="0" err="1"/>
              <a:t>aruco</a:t>
            </a:r>
            <a:r>
              <a:rPr lang="en-US" sz="1200" b="1" dirty="0"/>
              <a:t> marker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Capture footage and detect marker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Compute centroid of marker along with known 2D location in the plane and compute </a:t>
            </a:r>
            <a:r>
              <a:rPr lang="en-US" sz="1200" b="1" dirty="0" err="1"/>
              <a:t>homography</a:t>
            </a: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Detect the object and apply </a:t>
            </a:r>
            <a:r>
              <a:rPr lang="en-US" sz="1200" b="1" dirty="0" err="1"/>
              <a:t>homography</a:t>
            </a:r>
            <a:r>
              <a:rPr lang="en-US" sz="1200" b="1" dirty="0"/>
              <a:t> to get 2D plane coordinates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36ED9-8778-4131-AB70-09F9E8D661DC}"/>
              </a:ext>
            </a:extLst>
          </p:cNvPr>
          <p:cNvSpPr txBox="1"/>
          <p:nvPr/>
        </p:nvSpPr>
        <p:spPr>
          <a:xfrm>
            <a:off x="7281217" y="863600"/>
            <a:ext cx="404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marker detection algorithm 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8DB95B-35E1-4B20-A8BC-B60B7ABE53A1}"/>
              </a:ext>
            </a:extLst>
          </p:cNvPr>
          <p:cNvSpPr txBox="1"/>
          <p:nvPr/>
        </p:nvSpPr>
        <p:spPr>
          <a:xfrm>
            <a:off x="7635373" y="1429199"/>
            <a:ext cx="1308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Convert into gray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9D14B1-9195-457B-9A04-C36F0500BEB2}"/>
              </a:ext>
            </a:extLst>
          </p:cNvPr>
          <p:cNvSpPr txBox="1"/>
          <p:nvPr/>
        </p:nvSpPr>
        <p:spPr>
          <a:xfrm>
            <a:off x="6594800" y="1453037"/>
            <a:ext cx="94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40AFA-58D1-4656-B3BD-AEA22CF07504}"/>
              </a:ext>
            </a:extLst>
          </p:cNvPr>
          <p:cNvSpPr txBox="1"/>
          <p:nvPr/>
        </p:nvSpPr>
        <p:spPr>
          <a:xfrm>
            <a:off x="8955664" y="1416435"/>
            <a:ext cx="148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Adaptive threshold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3D8BF-F621-450E-96B2-E4F29F2ED6D1}"/>
              </a:ext>
            </a:extLst>
          </p:cNvPr>
          <p:cNvSpPr txBox="1"/>
          <p:nvPr/>
        </p:nvSpPr>
        <p:spPr>
          <a:xfrm>
            <a:off x="10717713" y="1420455"/>
            <a:ext cx="148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Find Contours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07FBE-415A-4593-83A7-5913C54FA997}"/>
              </a:ext>
            </a:extLst>
          </p:cNvPr>
          <p:cNvSpPr txBox="1"/>
          <p:nvPr/>
        </p:nvSpPr>
        <p:spPr>
          <a:xfrm>
            <a:off x="10702003" y="3044984"/>
            <a:ext cx="148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Find Rectangles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0F03F7-DA0C-4772-9EEE-F9788B0CA452}"/>
              </a:ext>
            </a:extLst>
          </p:cNvPr>
          <p:cNvSpPr txBox="1"/>
          <p:nvPr/>
        </p:nvSpPr>
        <p:spPr>
          <a:xfrm>
            <a:off x="8629640" y="3020152"/>
            <a:ext cx="148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Find Valid markers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6C4436-A770-4533-8878-B95669ADF026}"/>
              </a:ext>
            </a:extLst>
          </p:cNvPr>
          <p:cNvSpPr txBox="1"/>
          <p:nvPr/>
        </p:nvSpPr>
        <p:spPr>
          <a:xfrm>
            <a:off x="6574340" y="3068915"/>
            <a:ext cx="154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Calculate Markers ID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45245D6-751C-41E0-A8CC-06F92CD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56" y="1730036"/>
            <a:ext cx="767735" cy="7637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94F7C2-4A5A-41FD-8D4E-DDC553A62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534" y="1693534"/>
            <a:ext cx="780106" cy="7902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FF4E8E6-21B9-4B31-AD53-6081DA90C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652" y="1671239"/>
            <a:ext cx="900923" cy="83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DCA04B-F03A-4E27-8137-B5073349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7713" y="1679858"/>
            <a:ext cx="1026708" cy="83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2FB696D-7DE4-45DE-ABC1-666612322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7713" y="3387126"/>
            <a:ext cx="1038376" cy="8991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776923-F8D4-4E35-91E0-6AD7B2DB8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5704" y="3387126"/>
            <a:ext cx="997102" cy="9257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502B77-C2BE-44A7-92EC-1C895E01CB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0124" y="3367450"/>
            <a:ext cx="893076" cy="90074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2F69AFF-6654-49AA-9574-E10A2AEBB1E0}"/>
              </a:ext>
            </a:extLst>
          </p:cNvPr>
          <p:cNvSpPr/>
          <p:nvPr/>
        </p:nvSpPr>
        <p:spPr>
          <a:xfrm>
            <a:off x="7446771" y="2009759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771F92C-15EC-4044-A971-9CB2D1B9BE5B}"/>
              </a:ext>
            </a:extLst>
          </p:cNvPr>
          <p:cNvSpPr/>
          <p:nvPr/>
        </p:nvSpPr>
        <p:spPr>
          <a:xfrm>
            <a:off x="8796437" y="2009759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2520953-6CB4-46F7-AC2C-B4C87C481120}"/>
              </a:ext>
            </a:extLst>
          </p:cNvPr>
          <p:cNvSpPr/>
          <p:nvPr/>
        </p:nvSpPr>
        <p:spPr>
          <a:xfrm>
            <a:off x="10281440" y="2009759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1967E0F-DE01-4C33-9591-9C987A74398F}"/>
              </a:ext>
            </a:extLst>
          </p:cNvPr>
          <p:cNvSpPr/>
          <p:nvPr/>
        </p:nvSpPr>
        <p:spPr>
          <a:xfrm rot="10680000">
            <a:off x="10208832" y="3743974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0F407B7-5AAC-47B6-AADF-EC556D434221}"/>
              </a:ext>
            </a:extLst>
          </p:cNvPr>
          <p:cNvSpPr/>
          <p:nvPr/>
        </p:nvSpPr>
        <p:spPr>
          <a:xfrm rot="10680000">
            <a:off x="8213248" y="3743974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C355363-6760-474A-9229-48C427E5E57A}"/>
              </a:ext>
            </a:extLst>
          </p:cNvPr>
          <p:cNvSpPr/>
          <p:nvPr/>
        </p:nvSpPr>
        <p:spPr>
          <a:xfrm rot="5340000">
            <a:off x="11087280" y="2794618"/>
            <a:ext cx="287573" cy="18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55D6E7-4337-45ED-BE8C-5DC5397BBC99}"/>
              </a:ext>
            </a:extLst>
          </p:cNvPr>
          <p:cNvSpPr/>
          <p:nvPr/>
        </p:nvSpPr>
        <p:spPr>
          <a:xfrm>
            <a:off x="0" y="6394677"/>
            <a:ext cx="12192000" cy="4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3891E-30D5-44FE-AE38-21B6B86DBDDA}"/>
              </a:ext>
            </a:extLst>
          </p:cNvPr>
          <p:cNvSpPr txBox="1"/>
          <p:nvPr/>
        </p:nvSpPr>
        <p:spPr>
          <a:xfrm>
            <a:off x="6096000" y="6318561"/>
            <a:ext cx="58167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Team Member: MD. SHIHABUL KOBIR </a:t>
            </a:r>
            <a:r>
              <a:rPr lang="en-US" sz="1200" b="1" dirty="0" err="1">
                <a:solidFill>
                  <a:schemeClr val="bg1"/>
                </a:solidFill>
              </a:rPr>
              <a:t>Reg.No</a:t>
            </a:r>
            <a:r>
              <a:rPr lang="en-US" sz="1200" b="1" dirty="0">
                <a:solidFill>
                  <a:schemeClr val="bg1"/>
                </a:solidFill>
              </a:rPr>
              <a:t>.: 2017-14-15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</a:rPr>
              <a:t>HARUNAR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RASHID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Reg.No</a:t>
            </a:r>
            <a:r>
              <a:rPr lang="en-US" sz="1200" b="1" dirty="0">
                <a:solidFill>
                  <a:schemeClr val="bg1"/>
                </a:solidFill>
              </a:rPr>
              <a:t>.: 2016-13-22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596A291-C8C5-4141-A603-F715054DBE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8998" y="4659868"/>
            <a:ext cx="1475382" cy="131913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125676B-3AA5-4D6B-96E1-9902737E59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1551" y="4691822"/>
            <a:ext cx="1509668" cy="1297596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8EF35996-0B24-4CC5-B169-A1E9D411BCFE}"/>
              </a:ext>
            </a:extLst>
          </p:cNvPr>
          <p:cNvSpPr/>
          <p:nvPr/>
        </p:nvSpPr>
        <p:spPr>
          <a:xfrm>
            <a:off x="6803776" y="5232047"/>
            <a:ext cx="398894" cy="157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0160C-F9B5-48BD-B157-00CCFF5BC0BE}"/>
              </a:ext>
            </a:extLst>
          </p:cNvPr>
          <p:cNvSpPr txBox="1"/>
          <p:nvPr/>
        </p:nvSpPr>
        <p:spPr>
          <a:xfrm>
            <a:off x="6076700" y="6010016"/>
            <a:ext cx="20553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Object Size Measurement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3F336B3-6D77-4DCA-ACC3-56D10CE22C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1" t="574" r="32116" b="30464"/>
          <a:stretch/>
        </p:blipFill>
        <p:spPr>
          <a:xfrm>
            <a:off x="5745906" y="36599"/>
            <a:ext cx="700188" cy="61260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9C5432-DFBC-4A27-AB3B-B823A7D48CDB}"/>
              </a:ext>
            </a:extLst>
          </p:cNvPr>
          <p:cNvSpPr txBox="1"/>
          <p:nvPr/>
        </p:nvSpPr>
        <p:spPr>
          <a:xfrm>
            <a:off x="144245" y="6404113"/>
            <a:ext cx="516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Presented to : Md. </a:t>
            </a:r>
            <a:r>
              <a:rPr lang="en-US" sz="1600" b="1" dirty="0" err="1">
                <a:solidFill>
                  <a:schemeClr val="bg1"/>
                </a:solidFill>
              </a:rPr>
              <a:t>Mynoddin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Assistant Professor, CSE, RMSTU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193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Shihabul Kabir</dc:creator>
  <cp:lastModifiedBy>Shihabul Kabir</cp:lastModifiedBy>
  <cp:revision>14</cp:revision>
  <dcterms:created xsi:type="dcterms:W3CDTF">2024-05-13T01:56:24Z</dcterms:created>
  <dcterms:modified xsi:type="dcterms:W3CDTF">2024-05-13T05:42:53Z</dcterms:modified>
</cp:coreProperties>
</file>