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739"/>
    <a:srgbClr val="E0E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>
        <p:scale>
          <a:sx n="75" d="100"/>
          <a:sy n="75" d="100"/>
        </p:scale>
        <p:origin x="4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30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9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1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5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9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6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0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37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84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3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97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0C2C0-B1FE-4732-AD02-B97EF1299BB2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EA101-513F-48D5-9B8E-2429061715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7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rgbClr val="E0E9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421BB-A4E1-A33C-058E-56694AE9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2655936"/>
            <a:ext cx="8640366" cy="1168301"/>
          </a:xfrm>
        </p:spPr>
        <p:txBody>
          <a:bodyPr>
            <a:normAutofit/>
          </a:bodyPr>
          <a:lstStyle/>
          <a:p>
            <a:r>
              <a:rPr lang="hu-HU" sz="7500" b="1" dirty="0">
                <a:solidFill>
                  <a:srgbClr val="8197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henger</a:t>
            </a:r>
          </a:p>
        </p:txBody>
      </p:sp>
      <p:pic>
        <p:nvPicPr>
          <p:cNvPr id="5" name="Kép 4" descr="A képen fedél, konyhaedények, fazék, Főzőedények és sütőedények látható&#10;&#10;Automatikusan generált leírás">
            <a:extLst>
              <a:ext uri="{FF2B5EF4-FFF2-40B4-BE49-F238E27FC236}">
                <a16:creationId xmlns:a16="http://schemas.microsoft.com/office/drawing/2014/main" id="{03F88AD0-95C2-0EE0-6B1C-8D0EDF00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44" y="360087"/>
            <a:ext cx="3120000" cy="2520000"/>
          </a:xfrm>
          <a:prstGeom prst="rect">
            <a:avLst/>
          </a:prstGeom>
        </p:spPr>
      </p:pic>
      <p:pic>
        <p:nvPicPr>
          <p:cNvPr id="7" name="Kép 6" descr="A képen bögre, kávéscsésze, Tálalóeszközök, kerámia látható&#10;&#10;Automatikusan generált leírás">
            <a:extLst>
              <a:ext uri="{FF2B5EF4-FFF2-40B4-BE49-F238E27FC236}">
                <a16:creationId xmlns:a16="http://schemas.microsoft.com/office/drawing/2014/main" id="{1EADC9CE-D177-2ECB-25DB-A6241156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44" y="180087"/>
            <a:ext cx="1930000" cy="2160000"/>
          </a:xfrm>
          <a:prstGeom prst="rect">
            <a:avLst/>
          </a:prstGeom>
        </p:spPr>
      </p:pic>
      <p:pic>
        <p:nvPicPr>
          <p:cNvPr id="9" name="Kép 8" descr="A képen Bádog, Bádogdoboz, palack, szöveg látható&#10;&#10;Automatikusan generált leírás">
            <a:extLst>
              <a:ext uri="{FF2B5EF4-FFF2-40B4-BE49-F238E27FC236}">
                <a16:creationId xmlns:a16="http://schemas.microsoft.com/office/drawing/2014/main" id="{7DD5514A-0DBF-9A84-12A6-55658E648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44" y="4455936"/>
            <a:ext cx="1520000" cy="1440000"/>
          </a:xfrm>
          <a:prstGeom prst="rect">
            <a:avLst/>
          </a:prstGeom>
        </p:spPr>
      </p:pic>
      <p:pic>
        <p:nvPicPr>
          <p:cNvPr id="11" name="Kép 10" descr="A képen étel, Saucisson de lyon, Ciauscolo, szalámi látható&#10;&#10;Automatikusan generált leírás">
            <a:extLst>
              <a:ext uri="{FF2B5EF4-FFF2-40B4-BE49-F238E27FC236}">
                <a16:creationId xmlns:a16="http://schemas.microsoft.com/office/drawing/2014/main" id="{CFE3A63B-F7E6-C1EA-1E76-F69F5B535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44" y="3600087"/>
            <a:ext cx="3260000" cy="2160000"/>
          </a:xfrm>
          <a:prstGeom prst="rect">
            <a:avLst/>
          </a:prstGeom>
        </p:spPr>
      </p:pic>
      <p:pic>
        <p:nvPicPr>
          <p:cNvPr id="13" name="Kép 12" descr="A képen fa, törzs, növény, kültéri látható&#10;&#10;Automatikusan generált leírás">
            <a:extLst>
              <a:ext uri="{FF2B5EF4-FFF2-40B4-BE49-F238E27FC236}">
                <a16:creationId xmlns:a16="http://schemas.microsoft.com/office/drawing/2014/main" id="{918AAA2E-184A-435E-2F50-249BF45AB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0" y="720086"/>
            <a:ext cx="179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rgbClr val="E0E9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D6D8F-07A1-909C-78FB-3A0FC472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E031BF18-1359-D4FA-FFEC-7B2D05FA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Forgáshenger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7195ED-AE63-7EB5-3DE0-0F6E0EA4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6502009" cy="411161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2300" b="1" dirty="0">
                <a:latin typeface="Arial" panose="020B0604020202020204" pitchFamily="34" charset="0"/>
                <a:cs typeface="Arial" panose="020B0604020202020204" pitchFamily="34" charset="0"/>
              </a:rPr>
              <a:t>Forgáshenger: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egy téglalapot megforgatunk az egyik oldalának egyenese körül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alaplap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fedőlap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egy-egy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sugarú kör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tengely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 két körlap középpontját összekötő egyenes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magasság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 alap- és fedőlap távolsága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alkotók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azok a szakaszok, amelyek a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hosszúságú oldal forgatása során keletkeznek</a:t>
            </a:r>
          </a:p>
        </p:txBody>
      </p:sp>
      <p:pic>
        <p:nvPicPr>
          <p:cNvPr id="8" name="Kép 7" descr="A képen képernyőkép, diagram, sor, tervezés látható&#10;&#10;Automatikusan generált leírás">
            <a:extLst>
              <a:ext uri="{FF2B5EF4-FFF2-40B4-BE49-F238E27FC236}">
                <a16:creationId xmlns:a16="http://schemas.microsoft.com/office/drawing/2014/main" id="{A00F9F9C-FBAD-103C-920E-887BB5F0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05" y="874109"/>
            <a:ext cx="3600000" cy="4962549"/>
          </a:xfrm>
          <a:prstGeom prst="rect">
            <a:avLst/>
          </a:prstGeom>
          <a:ln w="12700">
            <a:solidFill>
              <a:srgbClr val="819739"/>
            </a:solidFill>
          </a:ln>
        </p:spPr>
      </p:pic>
    </p:spTree>
    <p:extLst>
      <p:ext uri="{BB962C8B-B14F-4D97-AF65-F5344CB8AC3E}">
        <p14:creationId xmlns:p14="http://schemas.microsoft.com/office/powerpoint/2010/main" val="254870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rgbClr val="E0E9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8B542-93CE-5440-C1B6-E4DCA8CB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A051F-F297-8D6F-E450-7464CAFE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 felszíne és térfogata</a:t>
            </a:r>
            <a:endParaRPr lang="hu-HU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A75432E4-B064-4454-F7E1-863A314314C0}"/>
                  </a:ext>
                </a:extLst>
              </p:cNvPr>
              <p:cNvSpPr/>
              <p:nvPr/>
            </p:nvSpPr>
            <p:spPr>
              <a:xfrm>
                <a:off x="594911" y="1984963"/>
                <a:ext cx="3600000" cy="1440000"/>
              </a:xfrm>
              <a:prstGeom prst="rect">
                <a:avLst/>
              </a:prstGeom>
              <a:solidFill>
                <a:srgbClr val="E0E9C4"/>
              </a:solidFill>
              <a:ln w="25400">
                <a:solidFill>
                  <a:srgbClr val="8197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forgáshenger felszíne:</a:t>
                </a:r>
              </a:p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2 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hu-HU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 + m)</a:t>
                </a:r>
              </a:p>
            </p:txBody>
          </p:sp>
        </mc:Choice>
        <mc:Fallback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A75432E4-B064-4454-F7E1-863A31431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1984963"/>
                <a:ext cx="3600000" cy="14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819739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95ED9F87-7AE4-22AC-E141-BABA91B2834F}"/>
                  </a:ext>
                </a:extLst>
              </p:cNvPr>
              <p:cNvSpPr/>
              <p:nvPr/>
            </p:nvSpPr>
            <p:spPr>
              <a:xfrm>
                <a:off x="594911" y="3915252"/>
                <a:ext cx="3600000" cy="1440000"/>
              </a:xfrm>
              <a:prstGeom prst="rect">
                <a:avLst/>
              </a:prstGeom>
              <a:solidFill>
                <a:srgbClr val="E0E9C4"/>
              </a:solidFill>
              <a:ln w="25400">
                <a:solidFill>
                  <a:srgbClr val="8197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forgáshenger térfogata:</a:t>
                </a:r>
              </a:p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hu-HU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l-GR" sz="23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hu-HU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</p:txBody>
          </p:sp>
        </mc:Choice>
        <mc:Fallback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95ED9F87-7AE4-22AC-E141-BABA91B28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3915252"/>
                <a:ext cx="3600000" cy="1440000"/>
              </a:xfrm>
              <a:prstGeom prst="rect">
                <a:avLst/>
              </a:prstGeom>
              <a:blipFill>
                <a:blip r:embed="rId3"/>
                <a:stretch>
                  <a:fillRect l="-505" r="-337"/>
                </a:stretch>
              </a:blipFill>
              <a:ln w="25400">
                <a:solidFill>
                  <a:srgbClr val="819739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>
            <a:extLst>
              <a:ext uri="{FF2B5EF4-FFF2-40B4-BE49-F238E27FC236}">
                <a16:creationId xmlns:a16="http://schemas.microsoft.com/office/drawing/2014/main" id="{5F25C5D7-9F0A-7A33-074A-BAC95D9811D2}"/>
              </a:ext>
            </a:extLst>
          </p:cNvPr>
          <p:cNvSpPr/>
          <p:nvPr/>
        </p:nvSpPr>
        <p:spPr>
          <a:xfrm>
            <a:off x="5760000" y="3060000"/>
            <a:ext cx="4521600" cy="14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68E8020F-A80C-B569-F8E4-2D2DF53153F1}"/>
              </a:ext>
            </a:extLst>
          </p:cNvPr>
          <p:cNvSpPr/>
          <p:nvPr/>
        </p:nvSpPr>
        <p:spPr>
          <a:xfrm>
            <a:off x="8841600" y="4499999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064DE8AD-101B-D6A6-2109-CCF875C1A10D}"/>
              </a:ext>
            </a:extLst>
          </p:cNvPr>
          <p:cNvSpPr/>
          <p:nvPr/>
        </p:nvSpPr>
        <p:spPr>
          <a:xfrm>
            <a:off x="8841600" y="1620001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E605B06-598F-699A-5912-19601105263F}"/>
              </a:ext>
            </a:extLst>
          </p:cNvPr>
          <p:cNvCxnSpPr>
            <a:cxnSpLocks/>
          </p:cNvCxnSpPr>
          <p:nvPr/>
        </p:nvCxnSpPr>
        <p:spPr>
          <a:xfrm>
            <a:off x="9561600" y="2340001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C318060-C69A-38DB-A4A6-08CCE3B62204}"/>
              </a:ext>
            </a:extLst>
          </p:cNvPr>
          <p:cNvCxnSpPr>
            <a:cxnSpLocks/>
          </p:cNvCxnSpPr>
          <p:nvPr/>
        </p:nvCxnSpPr>
        <p:spPr>
          <a:xfrm>
            <a:off x="9561600" y="5219999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564A188-1832-4F9D-1BBF-B26ADC15047F}"/>
                  </a:ext>
                </a:extLst>
              </p:cNvPr>
              <p:cNvSpPr txBox="1"/>
              <p:nvPr/>
            </p:nvSpPr>
            <p:spPr>
              <a:xfrm>
                <a:off x="6462614" y="2653083"/>
                <a:ext cx="172593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endParaRPr lang="hu-HU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564A188-1832-4F9D-1BBF-B26ADC150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14" y="2653083"/>
                <a:ext cx="1725930" cy="446276"/>
              </a:xfrm>
              <a:prstGeom prst="rect">
                <a:avLst/>
              </a:prstGeom>
              <a:blipFill>
                <a:blip r:embed="rId4"/>
                <a:stretch>
                  <a:fillRect t="-10959" b="-287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7FCCC0AF-1D47-3414-716C-0DF7600FFB80}"/>
                  </a:ext>
                </a:extLst>
              </p:cNvPr>
              <p:cNvSpPr txBox="1"/>
              <p:nvPr/>
            </p:nvSpPr>
            <p:spPr>
              <a:xfrm>
                <a:off x="6462614" y="4053725"/>
                <a:ext cx="172593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endParaRPr lang="hu-HU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7FCCC0AF-1D47-3414-716C-0DF7600FF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14" y="4053725"/>
                <a:ext cx="1725930" cy="446276"/>
              </a:xfrm>
              <a:prstGeom prst="rect">
                <a:avLst/>
              </a:prstGeom>
              <a:blipFill>
                <a:blip r:embed="rId5"/>
                <a:stretch>
                  <a:fillRect t="-12329" b="-287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zövegdoboz 15">
            <a:extLst>
              <a:ext uri="{FF2B5EF4-FFF2-40B4-BE49-F238E27FC236}">
                <a16:creationId xmlns:a16="http://schemas.microsoft.com/office/drawing/2014/main" id="{2E48585F-1086-F8EB-4645-CE86348B3DCD}"/>
              </a:ext>
            </a:extLst>
          </p:cNvPr>
          <p:cNvSpPr txBox="1"/>
          <p:nvPr/>
        </p:nvSpPr>
        <p:spPr>
          <a:xfrm>
            <a:off x="9058635" y="1950680"/>
            <a:ext cx="17259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5D154AF9-FD26-9BE0-40B9-9263CD5C87D2}"/>
              </a:ext>
            </a:extLst>
          </p:cNvPr>
          <p:cNvSpPr txBox="1"/>
          <p:nvPr/>
        </p:nvSpPr>
        <p:spPr>
          <a:xfrm>
            <a:off x="9002525" y="4799298"/>
            <a:ext cx="17259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136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rgbClr val="E0E9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E1382-413E-B3BC-B7D7-32677BEC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945B42-CC3F-3E3E-CC25-5A5EFF1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Hengerszerű testek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C9B69D-F122-5798-68A9-FABCB02E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5" y="1725046"/>
            <a:ext cx="5688775" cy="411161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2300" b="1" dirty="0">
                <a:latin typeface="Arial" panose="020B0604020202020204" pitchFamily="34" charset="0"/>
                <a:cs typeface="Arial" panose="020B0604020202020204" pitchFamily="34" charset="0"/>
              </a:rPr>
              <a:t>Hengerszerű test: 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egy síkidomot a síkjával nem párhuzamos vektorral eltolunk 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alaplap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fedőlap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két egybevágó, egymással párhuzamos síkidom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alkotók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 eltolásnál egymásnak megfelelő pontokat összekötő szakaszok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Arial" panose="020B0604020202020204" pitchFamily="34" charset="0"/>
              <a:buChar char="□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hasáb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 síkidom sokszög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6D3CE7C-F636-1224-8C7D-195E8913D477}"/>
              </a:ext>
            </a:extLst>
          </p:cNvPr>
          <p:cNvSpPr/>
          <p:nvPr/>
        </p:nvSpPr>
        <p:spPr>
          <a:xfrm>
            <a:off x="6840000" y="4320000"/>
            <a:ext cx="2880000" cy="1440000"/>
          </a:xfrm>
          <a:custGeom>
            <a:avLst/>
            <a:gdLst>
              <a:gd name="connsiteX0" fmla="*/ 1981361 w 3251361"/>
              <a:gd name="connsiteY0" fmla="*/ 2032000 h 2032835"/>
              <a:gd name="connsiteX1" fmla="*/ 1905161 w 3251361"/>
              <a:gd name="connsiteY1" fmla="*/ 1981200 h 2032835"/>
              <a:gd name="connsiteX2" fmla="*/ 1016161 w 3251361"/>
              <a:gd name="connsiteY2" fmla="*/ 1549400 h 2032835"/>
              <a:gd name="connsiteX3" fmla="*/ 431961 w 3251361"/>
              <a:gd name="connsiteY3" fmla="*/ 1028700 h 2032835"/>
              <a:gd name="connsiteX4" fmla="*/ 190661 w 3251361"/>
              <a:gd name="connsiteY4" fmla="*/ 711200 h 2032835"/>
              <a:gd name="connsiteX5" fmla="*/ 12861 w 3251361"/>
              <a:gd name="connsiteY5" fmla="*/ 266700 h 2032835"/>
              <a:gd name="connsiteX6" fmla="*/ 38261 w 3251361"/>
              <a:gd name="connsiteY6" fmla="*/ 50800 h 2032835"/>
              <a:gd name="connsiteX7" fmla="*/ 241461 w 3251361"/>
              <a:gd name="connsiteY7" fmla="*/ 0 h 2032835"/>
              <a:gd name="connsiteX8" fmla="*/ 978061 w 3251361"/>
              <a:gd name="connsiteY8" fmla="*/ 38100 h 2032835"/>
              <a:gd name="connsiteX9" fmla="*/ 1257461 w 3251361"/>
              <a:gd name="connsiteY9" fmla="*/ 139700 h 2032835"/>
              <a:gd name="connsiteX10" fmla="*/ 2375061 w 3251361"/>
              <a:gd name="connsiteY10" fmla="*/ 685800 h 2032835"/>
              <a:gd name="connsiteX11" fmla="*/ 3149761 w 3251361"/>
              <a:gd name="connsiteY11" fmla="*/ 1143000 h 2032835"/>
              <a:gd name="connsiteX12" fmla="*/ 3251361 w 3251361"/>
              <a:gd name="connsiteY12" fmla="*/ 1257300 h 2032835"/>
              <a:gd name="connsiteX13" fmla="*/ 3213261 w 3251361"/>
              <a:gd name="connsiteY13" fmla="*/ 1651000 h 2032835"/>
              <a:gd name="connsiteX14" fmla="*/ 3086261 w 3251361"/>
              <a:gd name="connsiteY14" fmla="*/ 1828800 h 2032835"/>
              <a:gd name="connsiteX15" fmla="*/ 2870361 w 3251361"/>
              <a:gd name="connsiteY15" fmla="*/ 1955800 h 2032835"/>
              <a:gd name="connsiteX16" fmla="*/ 2717961 w 3251361"/>
              <a:gd name="connsiteY16" fmla="*/ 1993900 h 2032835"/>
              <a:gd name="connsiteX17" fmla="*/ 2578261 w 3251361"/>
              <a:gd name="connsiteY17" fmla="*/ 2019300 h 2032835"/>
              <a:gd name="connsiteX18" fmla="*/ 1981361 w 3251361"/>
              <a:gd name="connsiteY18" fmla="*/ 2032000 h 203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1361" h="2032835">
                <a:moveTo>
                  <a:pt x="1981361" y="2032000"/>
                </a:moveTo>
                <a:cubicBezTo>
                  <a:pt x="1869178" y="2025650"/>
                  <a:pt x="1932465" y="1994852"/>
                  <a:pt x="1905161" y="1981200"/>
                </a:cubicBezTo>
                <a:cubicBezTo>
                  <a:pt x="1610502" y="1833870"/>
                  <a:pt x="1262092" y="1768599"/>
                  <a:pt x="1016161" y="1549400"/>
                </a:cubicBezTo>
                <a:cubicBezTo>
                  <a:pt x="821428" y="1375833"/>
                  <a:pt x="615001" y="1214556"/>
                  <a:pt x="431961" y="1028700"/>
                </a:cubicBezTo>
                <a:cubicBezTo>
                  <a:pt x="338686" y="933990"/>
                  <a:pt x="254722" y="827675"/>
                  <a:pt x="190661" y="711200"/>
                </a:cubicBezTo>
                <a:cubicBezTo>
                  <a:pt x="113756" y="571373"/>
                  <a:pt x="12861" y="266700"/>
                  <a:pt x="12861" y="266700"/>
                </a:cubicBezTo>
                <a:cubicBezTo>
                  <a:pt x="8958" y="227674"/>
                  <a:pt x="-25696" y="87828"/>
                  <a:pt x="38261" y="50800"/>
                </a:cubicBezTo>
                <a:cubicBezTo>
                  <a:pt x="98683" y="15819"/>
                  <a:pt x="173728" y="16933"/>
                  <a:pt x="241461" y="0"/>
                </a:cubicBezTo>
                <a:cubicBezTo>
                  <a:pt x="486994" y="12700"/>
                  <a:pt x="734491" y="4609"/>
                  <a:pt x="978061" y="38100"/>
                </a:cubicBezTo>
                <a:cubicBezTo>
                  <a:pt x="1076237" y="51599"/>
                  <a:pt x="1167554" y="98016"/>
                  <a:pt x="1257461" y="139700"/>
                </a:cubicBezTo>
                <a:cubicBezTo>
                  <a:pt x="1633626" y="314104"/>
                  <a:pt x="2013008" y="483724"/>
                  <a:pt x="2375061" y="685800"/>
                </a:cubicBezTo>
                <a:cubicBezTo>
                  <a:pt x="2483934" y="746566"/>
                  <a:pt x="2974913" y="1001776"/>
                  <a:pt x="3149761" y="1143000"/>
                </a:cubicBezTo>
                <a:cubicBezTo>
                  <a:pt x="3189417" y="1175030"/>
                  <a:pt x="3217494" y="1219200"/>
                  <a:pt x="3251361" y="1257300"/>
                </a:cubicBezTo>
                <a:cubicBezTo>
                  <a:pt x="3238661" y="1388533"/>
                  <a:pt x="3236554" y="1521227"/>
                  <a:pt x="3213261" y="1651000"/>
                </a:cubicBezTo>
                <a:cubicBezTo>
                  <a:pt x="3200341" y="1722985"/>
                  <a:pt x="3138059" y="1784402"/>
                  <a:pt x="3086261" y="1828800"/>
                </a:cubicBezTo>
                <a:cubicBezTo>
                  <a:pt x="3011860" y="1892572"/>
                  <a:pt x="2963707" y="1924685"/>
                  <a:pt x="2870361" y="1955800"/>
                </a:cubicBezTo>
                <a:cubicBezTo>
                  <a:pt x="2820685" y="1972359"/>
                  <a:pt x="2769201" y="1983113"/>
                  <a:pt x="2717961" y="1993900"/>
                </a:cubicBezTo>
                <a:cubicBezTo>
                  <a:pt x="2429761" y="2054574"/>
                  <a:pt x="2764237" y="1972806"/>
                  <a:pt x="2578261" y="2019300"/>
                </a:cubicBezTo>
                <a:cubicBezTo>
                  <a:pt x="2032169" y="2005981"/>
                  <a:pt x="2093544" y="2038350"/>
                  <a:pt x="1981361" y="2032000"/>
                </a:cubicBezTo>
                <a:close/>
              </a:path>
            </a:pathLst>
          </a:custGeom>
          <a:solidFill>
            <a:srgbClr val="E0E9C4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DF29C2DD-F3D8-3E24-2E3B-0820D59DE180}"/>
              </a:ext>
            </a:extLst>
          </p:cNvPr>
          <p:cNvSpPr/>
          <p:nvPr/>
        </p:nvSpPr>
        <p:spPr>
          <a:xfrm>
            <a:off x="7920000" y="1440000"/>
            <a:ext cx="2880000" cy="1440000"/>
          </a:xfrm>
          <a:custGeom>
            <a:avLst/>
            <a:gdLst>
              <a:gd name="connsiteX0" fmla="*/ 1981361 w 3251361"/>
              <a:gd name="connsiteY0" fmla="*/ 2032000 h 2032835"/>
              <a:gd name="connsiteX1" fmla="*/ 1905161 w 3251361"/>
              <a:gd name="connsiteY1" fmla="*/ 1981200 h 2032835"/>
              <a:gd name="connsiteX2" fmla="*/ 1016161 w 3251361"/>
              <a:gd name="connsiteY2" fmla="*/ 1549400 h 2032835"/>
              <a:gd name="connsiteX3" fmla="*/ 431961 w 3251361"/>
              <a:gd name="connsiteY3" fmla="*/ 1028700 h 2032835"/>
              <a:gd name="connsiteX4" fmla="*/ 190661 w 3251361"/>
              <a:gd name="connsiteY4" fmla="*/ 711200 h 2032835"/>
              <a:gd name="connsiteX5" fmla="*/ 12861 w 3251361"/>
              <a:gd name="connsiteY5" fmla="*/ 266700 h 2032835"/>
              <a:gd name="connsiteX6" fmla="*/ 38261 w 3251361"/>
              <a:gd name="connsiteY6" fmla="*/ 50800 h 2032835"/>
              <a:gd name="connsiteX7" fmla="*/ 241461 w 3251361"/>
              <a:gd name="connsiteY7" fmla="*/ 0 h 2032835"/>
              <a:gd name="connsiteX8" fmla="*/ 978061 w 3251361"/>
              <a:gd name="connsiteY8" fmla="*/ 38100 h 2032835"/>
              <a:gd name="connsiteX9" fmla="*/ 1257461 w 3251361"/>
              <a:gd name="connsiteY9" fmla="*/ 139700 h 2032835"/>
              <a:gd name="connsiteX10" fmla="*/ 2375061 w 3251361"/>
              <a:gd name="connsiteY10" fmla="*/ 685800 h 2032835"/>
              <a:gd name="connsiteX11" fmla="*/ 3149761 w 3251361"/>
              <a:gd name="connsiteY11" fmla="*/ 1143000 h 2032835"/>
              <a:gd name="connsiteX12" fmla="*/ 3251361 w 3251361"/>
              <a:gd name="connsiteY12" fmla="*/ 1257300 h 2032835"/>
              <a:gd name="connsiteX13" fmla="*/ 3213261 w 3251361"/>
              <a:gd name="connsiteY13" fmla="*/ 1651000 h 2032835"/>
              <a:gd name="connsiteX14" fmla="*/ 3086261 w 3251361"/>
              <a:gd name="connsiteY14" fmla="*/ 1828800 h 2032835"/>
              <a:gd name="connsiteX15" fmla="*/ 2870361 w 3251361"/>
              <a:gd name="connsiteY15" fmla="*/ 1955800 h 2032835"/>
              <a:gd name="connsiteX16" fmla="*/ 2717961 w 3251361"/>
              <a:gd name="connsiteY16" fmla="*/ 1993900 h 2032835"/>
              <a:gd name="connsiteX17" fmla="*/ 2578261 w 3251361"/>
              <a:gd name="connsiteY17" fmla="*/ 2019300 h 2032835"/>
              <a:gd name="connsiteX18" fmla="*/ 1981361 w 3251361"/>
              <a:gd name="connsiteY18" fmla="*/ 2032000 h 203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1361" h="2032835">
                <a:moveTo>
                  <a:pt x="1981361" y="2032000"/>
                </a:moveTo>
                <a:cubicBezTo>
                  <a:pt x="1869178" y="2025650"/>
                  <a:pt x="1932465" y="1994852"/>
                  <a:pt x="1905161" y="1981200"/>
                </a:cubicBezTo>
                <a:cubicBezTo>
                  <a:pt x="1610502" y="1833870"/>
                  <a:pt x="1262092" y="1768599"/>
                  <a:pt x="1016161" y="1549400"/>
                </a:cubicBezTo>
                <a:cubicBezTo>
                  <a:pt x="821428" y="1375833"/>
                  <a:pt x="615001" y="1214556"/>
                  <a:pt x="431961" y="1028700"/>
                </a:cubicBezTo>
                <a:cubicBezTo>
                  <a:pt x="338686" y="933990"/>
                  <a:pt x="254722" y="827675"/>
                  <a:pt x="190661" y="711200"/>
                </a:cubicBezTo>
                <a:cubicBezTo>
                  <a:pt x="113756" y="571373"/>
                  <a:pt x="12861" y="266700"/>
                  <a:pt x="12861" y="266700"/>
                </a:cubicBezTo>
                <a:cubicBezTo>
                  <a:pt x="8958" y="227674"/>
                  <a:pt x="-25696" y="87828"/>
                  <a:pt x="38261" y="50800"/>
                </a:cubicBezTo>
                <a:cubicBezTo>
                  <a:pt x="98683" y="15819"/>
                  <a:pt x="173728" y="16933"/>
                  <a:pt x="241461" y="0"/>
                </a:cubicBezTo>
                <a:cubicBezTo>
                  <a:pt x="486994" y="12700"/>
                  <a:pt x="734491" y="4609"/>
                  <a:pt x="978061" y="38100"/>
                </a:cubicBezTo>
                <a:cubicBezTo>
                  <a:pt x="1076237" y="51599"/>
                  <a:pt x="1167554" y="98016"/>
                  <a:pt x="1257461" y="139700"/>
                </a:cubicBezTo>
                <a:cubicBezTo>
                  <a:pt x="1633626" y="314104"/>
                  <a:pt x="2013008" y="483724"/>
                  <a:pt x="2375061" y="685800"/>
                </a:cubicBezTo>
                <a:cubicBezTo>
                  <a:pt x="2483934" y="746566"/>
                  <a:pt x="2974913" y="1001776"/>
                  <a:pt x="3149761" y="1143000"/>
                </a:cubicBezTo>
                <a:cubicBezTo>
                  <a:pt x="3189417" y="1175030"/>
                  <a:pt x="3217494" y="1219200"/>
                  <a:pt x="3251361" y="1257300"/>
                </a:cubicBezTo>
                <a:cubicBezTo>
                  <a:pt x="3238661" y="1388533"/>
                  <a:pt x="3236554" y="1521227"/>
                  <a:pt x="3213261" y="1651000"/>
                </a:cubicBezTo>
                <a:cubicBezTo>
                  <a:pt x="3200341" y="1722985"/>
                  <a:pt x="3138059" y="1784402"/>
                  <a:pt x="3086261" y="1828800"/>
                </a:cubicBezTo>
                <a:cubicBezTo>
                  <a:pt x="3011860" y="1892572"/>
                  <a:pt x="2963707" y="1924685"/>
                  <a:pt x="2870361" y="1955800"/>
                </a:cubicBezTo>
                <a:cubicBezTo>
                  <a:pt x="2820685" y="1972359"/>
                  <a:pt x="2769201" y="1983113"/>
                  <a:pt x="2717961" y="1993900"/>
                </a:cubicBezTo>
                <a:cubicBezTo>
                  <a:pt x="2429761" y="2054574"/>
                  <a:pt x="2764237" y="1972806"/>
                  <a:pt x="2578261" y="2019300"/>
                </a:cubicBezTo>
                <a:cubicBezTo>
                  <a:pt x="2032169" y="2005981"/>
                  <a:pt x="2093544" y="2038350"/>
                  <a:pt x="1981361" y="2032000"/>
                </a:cubicBezTo>
                <a:close/>
              </a:path>
            </a:pathLst>
          </a:custGeom>
          <a:solidFill>
            <a:srgbClr val="E0E9C4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A0C840BA-88B5-808F-776B-5FCFF4BC645E}"/>
              </a:ext>
            </a:extLst>
          </p:cNvPr>
          <p:cNvSpPr/>
          <p:nvPr/>
        </p:nvSpPr>
        <p:spPr>
          <a:xfrm>
            <a:off x="6840000" y="4320000"/>
            <a:ext cx="2880000" cy="1440000"/>
          </a:xfrm>
          <a:custGeom>
            <a:avLst/>
            <a:gdLst>
              <a:gd name="connsiteX0" fmla="*/ 1981361 w 3251361"/>
              <a:gd name="connsiteY0" fmla="*/ 2032000 h 2032835"/>
              <a:gd name="connsiteX1" fmla="*/ 1905161 w 3251361"/>
              <a:gd name="connsiteY1" fmla="*/ 1981200 h 2032835"/>
              <a:gd name="connsiteX2" fmla="*/ 1016161 w 3251361"/>
              <a:gd name="connsiteY2" fmla="*/ 1549400 h 2032835"/>
              <a:gd name="connsiteX3" fmla="*/ 431961 w 3251361"/>
              <a:gd name="connsiteY3" fmla="*/ 1028700 h 2032835"/>
              <a:gd name="connsiteX4" fmla="*/ 190661 w 3251361"/>
              <a:gd name="connsiteY4" fmla="*/ 711200 h 2032835"/>
              <a:gd name="connsiteX5" fmla="*/ 12861 w 3251361"/>
              <a:gd name="connsiteY5" fmla="*/ 266700 h 2032835"/>
              <a:gd name="connsiteX6" fmla="*/ 38261 w 3251361"/>
              <a:gd name="connsiteY6" fmla="*/ 50800 h 2032835"/>
              <a:gd name="connsiteX7" fmla="*/ 241461 w 3251361"/>
              <a:gd name="connsiteY7" fmla="*/ 0 h 2032835"/>
              <a:gd name="connsiteX8" fmla="*/ 978061 w 3251361"/>
              <a:gd name="connsiteY8" fmla="*/ 38100 h 2032835"/>
              <a:gd name="connsiteX9" fmla="*/ 1257461 w 3251361"/>
              <a:gd name="connsiteY9" fmla="*/ 139700 h 2032835"/>
              <a:gd name="connsiteX10" fmla="*/ 2375061 w 3251361"/>
              <a:gd name="connsiteY10" fmla="*/ 685800 h 2032835"/>
              <a:gd name="connsiteX11" fmla="*/ 3149761 w 3251361"/>
              <a:gd name="connsiteY11" fmla="*/ 1143000 h 2032835"/>
              <a:gd name="connsiteX12" fmla="*/ 3251361 w 3251361"/>
              <a:gd name="connsiteY12" fmla="*/ 1257300 h 2032835"/>
              <a:gd name="connsiteX13" fmla="*/ 3213261 w 3251361"/>
              <a:gd name="connsiteY13" fmla="*/ 1651000 h 2032835"/>
              <a:gd name="connsiteX14" fmla="*/ 3086261 w 3251361"/>
              <a:gd name="connsiteY14" fmla="*/ 1828800 h 2032835"/>
              <a:gd name="connsiteX15" fmla="*/ 2870361 w 3251361"/>
              <a:gd name="connsiteY15" fmla="*/ 1955800 h 2032835"/>
              <a:gd name="connsiteX16" fmla="*/ 2717961 w 3251361"/>
              <a:gd name="connsiteY16" fmla="*/ 1993900 h 2032835"/>
              <a:gd name="connsiteX17" fmla="*/ 2578261 w 3251361"/>
              <a:gd name="connsiteY17" fmla="*/ 2019300 h 2032835"/>
              <a:gd name="connsiteX18" fmla="*/ 1981361 w 3251361"/>
              <a:gd name="connsiteY18" fmla="*/ 2032000 h 203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1361" h="2032835">
                <a:moveTo>
                  <a:pt x="1981361" y="2032000"/>
                </a:moveTo>
                <a:cubicBezTo>
                  <a:pt x="1869178" y="2025650"/>
                  <a:pt x="1932465" y="1994852"/>
                  <a:pt x="1905161" y="1981200"/>
                </a:cubicBezTo>
                <a:cubicBezTo>
                  <a:pt x="1610502" y="1833870"/>
                  <a:pt x="1262092" y="1768599"/>
                  <a:pt x="1016161" y="1549400"/>
                </a:cubicBezTo>
                <a:cubicBezTo>
                  <a:pt x="821428" y="1375833"/>
                  <a:pt x="615001" y="1214556"/>
                  <a:pt x="431961" y="1028700"/>
                </a:cubicBezTo>
                <a:cubicBezTo>
                  <a:pt x="338686" y="933990"/>
                  <a:pt x="254722" y="827675"/>
                  <a:pt x="190661" y="711200"/>
                </a:cubicBezTo>
                <a:cubicBezTo>
                  <a:pt x="113756" y="571373"/>
                  <a:pt x="12861" y="266700"/>
                  <a:pt x="12861" y="266700"/>
                </a:cubicBezTo>
                <a:cubicBezTo>
                  <a:pt x="8958" y="227674"/>
                  <a:pt x="-25696" y="87828"/>
                  <a:pt x="38261" y="50800"/>
                </a:cubicBezTo>
                <a:cubicBezTo>
                  <a:pt x="98683" y="15819"/>
                  <a:pt x="173728" y="16933"/>
                  <a:pt x="241461" y="0"/>
                </a:cubicBezTo>
                <a:cubicBezTo>
                  <a:pt x="486994" y="12700"/>
                  <a:pt x="734491" y="4609"/>
                  <a:pt x="978061" y="38100"/>
                </a:cubicBezTo>
                <a:cubicBezTo>
                  <a:pt x="1076237" y="51599"/>
                  <a:pt x="1167554" y="98016"/>
                  <a:pt x="1257461" y="139700"/>
                </a:cubicBezTo>
                <a:cubicBezTo>
                  <a:pt x="1633626" y="314104"/>
                  <a:pt x="2013008" y="483724"/>
                  <a:pt x="2375061" y="685800"/>
                </a:cubicBezTo>
                <a:cubicBezTo>
                  <a:pt x="2483934" y="746566"/>
                  <a:pt x="2974913" y="1001776"/>
                  <a:pt x="3149761" y="1143000"/>
                </a:cubicBezTo>
                <a:cubicBezTo>
                  <a:pt x="3189417" y="1175030"/>
                  <a:pt x="3217494" y="1219200"/>
                  <a:pt x="3251361" y="1257300"/>
                </a:cubicBezTo>
                <a:cubicBezTo>
                  <a:pt x="3238661" y="1388533"/>
                  <a:pt x="3236554" y="1521227"/>
                  <a:pt x="3213261" y="1651000"/>
                </a:cubicBezTo>
                <a:cubicBezTo>
                  <a:pt x="3200341" y="1722985"/>
                  <a:pt x="3138059" y="1784402"/>
                  <a:pt x="3086261" y="1828800"/>
                </a:cubicBezTo>
                <a:cubicBezTo>
                  <a:pt x="3011860" y="1892572"/>
                  <a:pt x="2963707" y="1924685"/>
                  <a:pt x="2870361" y="1955800"/>
                </a:cubicBezTo>
                <a:cubicBezTo>
                  <a:pt x="2820685" y="1972359"/>
                  <a:pt x="2769201" y="1983113"/>
                  <a:pt x="2717961" y="1993900"/>
                </a:cubicBezTo>
                <a:cubicBezTo>
                  <a:pt x="2429761" y="2054574"/>
                  <a:pt x="2764237" y="1972806"/>
                  <a:pt x="2578261" y="2019300"/>
                </a:cubicBezTo>
                <a:cubicBezTo>
                  <a:pt x="2032169" y="2005981"/>
                  <a:pt x="2093544" y="2038350"/>
                  <a:pt x="1981361" y="2032000"/>
                </a:cubicBezTo>
                <a:close/>
              </a:path>
            </a:pathLst>
          </a:custGeom>
          <a:solidFill>
            <a:srgbClr val="E0E9C4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0DF2A8F-0DCE-E302-123E-E05FE4851065}"/>
              </a:ext>
            </a:extLst>
          </p:cNvPr>
          <p:cNvCxnSpPr/>
          <p:nvPr/>
        </p:nvCxnSpPr>
        <p:spPr>
          <a:xfrm flipV="1">
            <a:off x="7200000" y="2160175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3AE376A-61EC-B3F9-5291-BE747269870E}"/>
              </a:ext>
            </a:extLst>
          </p:cNvPr>
          <p:cNvCxnSpPr/>
          <p:nvPr/>
        </p:nvCxnSpPr>
        <p:spPr>
          <a:xfrm flipV="1">
            <a:off x="8506000" y="2880000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1A7D90F7-7C6B-182B-4EEB-4EFFF0C357B9}"/>
              </a:ext>
            </a:extLst>
          </p:cNvPr>
          <p:cNvCxnSpPr/>
          <p:nvPr/>
        </p:nvCxnSpPr>
        <p:spPr>
          <a:xfrm flipV="1">
            <a:off x="8122800" y="1585775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09376D0C-F064-6831-87A5-5A3D1CA5EFE2}"/>
              </a:ext>
            </a:extLst>
          </p:cNvPr>
          <p:cNvCxnSpPr/>
          <p:nvPr/>
        </p:nvCxnSpPr>
        <p:spPr>
          <a:xfrm flipV="1">
            <a:off x="9539190" y="2160175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8910030-15D1-2051-3479-BC8CA6C2DE8B}"/>
              </a:ext>
            </a:extLst>
          </p:cNvPr>
          <p:cNvCxnSpPr/>
          <p:nvPr/>
        </p:nvCxnSpPr>
        <p:spPr>
          <a:xfrm flipV="1">
            <a:off x="6941400" y="1440000"/>
            <a:ext cx="1080000" cy="2880000"/>
          </a:xfrm>
          <a:prstGeom prst="line">
            <a:avLst/>
          </a:prstGeom>
          <a:ln w="25400">
            <a:solidFill>
              <a:srgbClr val="81973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7DC9142-1E59-6196-144B-1547E6AF1683}"/>
              </a:ext>
            </a:extLst>
          </p:cNvPr>
          <p:cNvSpPr txBox="1"/>
          <p:nvPr/>
        </p:nvSpPr>
        <p:spPr>
          <a:xfrm>
            <a:off x="8370000" y="1897380"/>
            <a:ext cx="126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fedőlap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C7EA4CE-A9CD-1622-C769-05840EE3B805}"/>
              </a:ext>
            </a:extLst>
          </p:cNvPr>
          <p:cNvSpPr txBox="1"/>
          <p:nvPr/>
        </p:nvSpPr>
        <p:spPr>
          <a:xfrm>
            <a:off x="6300000" y="2814406"/>
            <a:ext cx="126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alkotó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3898A82-43BE-2EE6-4F90-1883D0BD6449}"/>
              </a:ext>
            </a:extLst>
          </p:cNvPr>
          <p:cNvSpPr txBox="1"/>
          <p:nvPr/>
        </p:nvSpPr>
        <p:spPr>
          <a:xfrm>
            <a:off x="7492800" y="4778981"/>
            <a:ext cx="126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alaplap</a:t>
            </a:r>
          </a:p>
        </p:txBody>
      </p:sp>
    </p:spTree>
    <p:extLst>
      <p:ext uri="{BB962C8B-B14F-4D97-AF65-F5344CB8AC3E}">
        <p14:creationId xmlns:p14="http://schemas.microsoft.com/office/powerpoint/2010/main" val="11778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619E-6 -1.95982E-8 L 0.09357 -0.44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1" y="-22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124</Words>
  <Application>Microsoft Office PowerPoint</Application>
  <PresentationFormat>Egyéni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Office-téma</vt:lpstr>
      <vt:lpstr>A henger</vt:lpstr>
      <vt:lpstr>Forgáshenger</vt:lpstr>
      <vt:lpstr>A forgáshenger felszíne és térfogata</vt:lpstr>
      <vt:lpstr>Hengerszerű testek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 Tünde</dc:creator>
  <cp:lastModifiedBy>Stein Tünde</cp:lastModifiedBy>
  <cp:revision>2</cp:revision>
  <dcterms:created xsi:type="dcterms:W3CDTF">2025-01-04T17:40:08Z</dcterms:created>
  <dcterms:modified xsi:type="dcterms:W3CDTF">2025-01-04T18:46:59Z</dcterms:modified>
</cp:coreProperties>
</file>