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</p:sldIdLst>
  <p:sldSz cx="11879263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28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89887"/>
            <a:ext cx="8909447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97813"/>
            <a:ext cx="8909447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5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48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54560"/>
            <a:ext cx="2561466" cy="564367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54560"/>
            <a:ext cx="7535907" cy="564367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1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60267"/>
            <a:ext cx="10245864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456667"/>
            <a:ext cx="10245864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82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3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72800"/>
            <a:ext cx="5048687" cy="422543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72800"/>
            <a:ext cx="5048687" cy="422543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80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54560"/>
            <a:ext cx="10245864" cy="128720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32518"/>
            <a:ext cx="5025485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32590"/>
            <a:ext cx="5025485" cy="357797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32518"/>
            <a:ext cx="5050234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32590"/>
            <a:ext cx="5050234" cy="357797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90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9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3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43971"/>
            <a:ext cx="383137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58854"/>
            <a:ext cx="6013877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97869"/>
            <a:ext cx="383137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43971"/>
            <a:ext cx="383137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58854"/>
            <a:ext cx="6013877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97869"/>
            <a:ext cx="383137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47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54560"/>
            <a:ext cx="10245864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72800"/>
            <a:ext cx="10245864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172429"/>
            <a:ext cx="2672834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47AEA-B711-480E-A061-5F3E258B71B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172429"/>
            <a:ext cx="4009251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172429"/>
            <a:ext cx="2672834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FB9FD-B552-4635-86D6-886FC82A29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74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ACCA6-F37B-DF34-99F3-1CDD5FF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99" y="2650396"/>
            <a:ext cx="10245864" cy="1287208"/>
          </a:xfrm>
        </p:spPr>
        <p:txBody>
          <a:bodyPr>
            <a:normAutofit/>
          </a:bodyPr>
          <a:lstStyle/>
          <a:p>
            <a:pPr algn="ctr"/>
            <a:r>
              <a:rPr lang="hu-HU" sz="5000" b="1" dirty="0"/>
              <a:t>Új európai üzemanyag-jelölések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6A107AA-9824-7092-76D1-116D3D552C4E}"/>
              </a:ext>
            </a:extLst>
          </p:cNvPr>
          <p:cNvSpPr/>
          <p:nvPr/>
        </p:nvSpPr>
        <p:spPr>
          <a:xfrm>
            <a:off x="0" y="1584000"/>
            <a:ext cx="11880000" cy="9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090DE2F-2F1D-91D1-7CE6-0184569AB50D}"/>
              </a:ext>
            </a:extLst>
          </p:cNvPr>
          <p:cNvSpPr/>
          <p:nvPr/>
        </p:nvSpPr>
        <p:spPr>
          <a:xfrm>
            <a:off x="0" y="4032000"/>
            <a:ext cx="11880000" cy="9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B846D88-C2B8-CC1F-2D3A-46C917C8AFA1}"/>
              </a:ext>
            </a:extLst>
          </p:cNvPr>
          <p:cNvSpPr txBox="1"/>
          <p:nvPr/>
        </p:nvSpPr>
        <p:spPr>
          <a:xfrm>
            <a:off x="2260315" y="1263721"/>
            <a:ext cx="19726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kisfiam</a:t>
            </a:r>
          </a:p>
        </p:txBody>
      </p:sp>
    </p:spTree>
    <p:extLst>
      <p:ext uri="{BB962C8B-B14F-4D97-AF65-F5344CB8AC3E}">
        <p14:creationId xmlns:p14="http://schemas.microsoft.com/office/powerpoint/2010/main" val="42385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759-8582-2273-0627-016AD70C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F48C1A-C90B-5D69-0EFB-96407579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b="1" dirty="0"/>
              <a:t>Új európai üzemanyag-jelölések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FA51475-A82E-E737-B987-1FE7B503B9EB}"/>
              </a:ext>
            </a:extLst>
          </p:cNvPr>
          <p:cNvSpPr/>
          <p:nvPr/>
        </p:nvSpPr>
        <p:spPr>
          <a:xfrm>
            <a:off x="0" y="1584000"/>
            <a:ext cx="11880000" cy="9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4E93EDE-4325-5F8B-6D8E-0093F6D57038}"/>
              </a:ext>
            </a:extLst>
          </p:cNvPr>
          <p:cNvSpPr/>
          <p:nvPr/>
        </p:nvSpPr>
        <p:spPr>
          <a:xfrm>
            <a:off x="0" y="4032000"/>
            <a:ext cx="11880000" cy="9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1B0DDC-19BD-4D3A-A3E5-4238F5263B67}"/>
              </a:ext>
            </a:extLst>
          </p:cNvPr>
          <p:cNvSpPr txBox="1"/>
          <p:nvPr/>
        </p:nvSpPr>
        <p:spPr>
          <a:xfrm>
            <a:off x="179631" y="2806231"/>
            <a:ext cx="11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i="1" dirty="0">
                <a:latin typeface="Arial" panose="020B0604020202020204" pitchFamily="34" charset="0"/>
                <a:cs typeface="Arial" panose="020B0604020202020204" pitchFamily="34" charset="0"/>
              </a:rPr>
              <a:t>2018. október 12-től Unió-szerte egységes üzemanyagcímkével kell ellátni a benzinkutak töltőoszlopait és töltőpisztolyait, valamint az új járműveket.</a:t>
            </a:r>
          </a:p>
        </p:txBody>
      </p:sp>
    </p:spTree>
    <p:extLst>
      <p:ext uri="{BB962C8B-B14F-4D97-AF65-F5344CB8AC3E}">
        <p14:creationId xmlns:p14="http://schemas.microsoft.com/office/powerpoint/2010/main" val="10986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9C86E-96E5-0F0B-17B7-DD85ED11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70726E5-BBB2-FCB0-A259-2E109193FB02}"/>
              </a:ext>
            </a:extLst>
          </p:cNvPr>
          <p:cNvSpPr txBox="1"/>
          <p:nvPr/>
        </p:nvSpPr>
        <p:spPr>
          <a:xfrm>
            <a:off x="297951" y="698204"/>
            <a:ext cx="6233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b="1" dirty="0">
                <a:solidFill>
                  <a:schemeClr val="bg2">
                    <a:lumMod val="90000"/>
                  </a:schemeClr>
                </a:solidFill>
              </a:rPr>
              <a:t>régi jelölések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F11B49A-2344-D19B-D577-A6F029335DE8}"/>
              </a:ext>
            </a:extLst>
          </p:cNvPr>
          <p:cNvSpPr/>
          <p:nvPr/>
        </p:nvSpPr>
        <p:spPr>
          <a:xfrm>
            <a:off x="0" y="1584000"/>
            <a:ext cx="11880000" cy="9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32498DF-FDDD-BD97-E2BA-5621EA7CE2E7}"/>
              </a:ext>
            </a:extLst>
          </p:cNvPr>
          <p:cNvSpPr/>
          <p:nvPr/>
        </p:nvSpPr>
        <p:spPr>
          <a:xfrm>
            <a:off x="-86360" y="4006600"/>
            <a:ext cx="11880000" cy="9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AD976F3-6E8B-0FC3-9ECA-0D3F4AA026A0}"/>
              </a:ext>
            </a:extLst>
          </p:cNvPr>
          <p:cNvSpPr txBox="1"/>
          <p:nvPr/>
        </p:nvSpPr>
        <p:spPr>
          <a:xfrm>
            <a:off x="297951" y="1816084"/>
            <a:ext cx="3010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solidFill>
                  <a:schemeClr val="bg1"/>
                </a:solidFill>
              </a:rPr>
              <a:t>régi jelölések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3484974-2ECA-F772-76A5-49338B2ED6A3}"/>
              </a:ext>
            </a:extLst>
          </p:cNvPr>
          <p:cNvSpPr/>
          <p:nvPr/>
        </p:nvSpPr>
        <p:spPr>
          <a:xfrm>
            <a:off x="2901646" y="1211224"/>
            <a:ext cx="1800000" cy="1800000"/>
          </a:xfrm>
          <a:prstGeom prst="ellipse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A639F259-ADD2-34A9-9047-C2C3B38DC020}"/>
              </a:ext>
            </a:extLst>
          </p:cNvPr>
          <p:cNvSpPr/>
          <p:nvPr/>
        </p:nvSpPr>
        <p:spPr>
          <a:xfrm>
            <a:off x="2937646" y="1247224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580DE2D-D182-E1FA-C1FF-0B4745E93DFE}"/>
              </a:ext>
            </a:extLst>
          </p:cNvPr>
          <p:cNvSpPr/>
          <p:nvPr/>
        </p:nvSpPr>
        <p:spPr>
          <a:xfrm rot="2700000">
            <a:off x="10128057" y="1443054"/>
            <a:ext cx="1253892" cy="1253892"/>
          </a:xfrm>
          <a:prstGeom prst="rect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5DD88E8E-6409-7250-E007-A58585580606}"/>
              </a:ext>
            </a:extLst>
          </p:cNvPr>
          <p:cNvSpPr/>
          <p:nvPr/>
        </p:nvSpPr>
        <p:spPr>
          <a:xfrm rot="2700000">
            <a:off x="10168197" y="1474064"/>
            <a:ext cx="1191870" cy="11918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6F4FB01F-AB0F-ED0B-12EB-523F105F9A78}"/>
              </a:ext>
            </a:extLst>
          </p:cNvPr>
          <p:cNvSpPr/>
          <p:nvPr/>
        </p:nvSpPr>
        <p:spPr>
          <a:xfrm>
            <a:off x="5262171" y="1205782"/>
            <a:ext cx="1800000" cy="1800000"/>
          </a:xfrm>
          <a:prstGeom prst="ellipse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4785BD85-7F1A-985F-5A81-89DB1C3B5848}"/>
              </a:ext>
            </a:extLst>
          </p:cNvPr>
          <p:cNvSpPr/>
          <p:nvPr/>
        </p:nvSpPr>
        <p:spPr>
          <a:xfrm>
            <a:off x="5298171" y="1241782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9D675272-F102-1511-0EAF-0163F62C3044}"/>
              </a:ext>
            </a:extLst>
          </p:cNvPr>
          <p:cNvSpPr/>
          <p:nvPr/>
        </p:nvSpPr>
        <p:spPr>
          <a:xfrm>
            <a:off x="7622696" y="1167764"/>
            <a:ext cx="1800000" cy="18000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8DDA87DD-F30D-458D-14A4-4B735599E417}"/>
              </a:ext>
            </a:extLst>
          </p:cNvPr>
          <p:cNvSpPr/>
          <p:nvPr/>
        </p:nvSpPr>
        <p:spPr>
          <a:xfrm>
            <a:off x="7658696" y="1203764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D8D29BA2-95F2-E212-2F48-906397EF3B91}"/>
              </a:ext>
            </a:extLst>
          </p:cNvPr>
          <p:cNvSpPr txBox="1"/>
          <p:nvPr/>
        </p:nvSpPr>
        <p:spPr>
          <a:xfrm>
            <a:off x="3110831" y="1532417"/>
            <a:ext cx="1381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BENZINE</a:t>
            </a:r>
          </a:p>
          <a:p>
            <a:pPr algn="ctr"/>
            <a:r>
              <a:rPr lang="hu-H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52296E2-1D82-D04A-DCC5-132B91FA7E56}"/>
              </a:ext>
            </a:extLst>
          </p:cNvPr>
          <p:cNvSpPr txBox="1"/>
          <p:nvPr/>
        </p:nvSpPr>
        <p:spPr>
          <a:xfrm>
            <a:off x="5471356" y="1407717"/>
            <a:ext cx="1381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BENZINE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E10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5F6C172-13E6-6BF7-A8A1-99FBA1643662}"/>
              </a:ext>
            </a:extLst>
          </p:cNvPr>
          <p:cNvSpPr txBox="1"/>
          <p:nvPr/>
        </p:nvSpPr>
        <p:spPr>
          <a:xfrm>
            <a:off x="7764928" y="1590710"/>
            <a:ext cx="15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DIESEL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10S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D246DEEA-FB4F-B6E4-BBA2-C5EE797284A0}"/>
              </a:ext>
            </a:extLst>
          </p:cNvPr>
          <p:cNvSpPr txBox="1"/>
          <p:nvPr/>
        </p:nvSpPr>
        <p:spPr>
          <a:xfrm>
            <a:off x="10006364" y="1669327"/>
            <a:ext cx="151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LPG</a:t>
            </a:r>
          </a:p>
        </p:txBody>
      </p:sp>
    </p:spTree>
    <p:extLst>
      <p:ext uri="{BB962C8B-B14F-4D97-AF65-F5344CB8AC3E}">
        <p14:creationId xmlns:p14="http://schemas.microsoft.com/office/powerpoint/2010/main" val="80773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2E12-2737-291A-12F4-D59A7CEE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8B48DE8B-48E8-1453-FC00-092B5FB5517B}"/>
              </a:ext>
            </a:extLst>
          </p:cNvPr>
          <p:cNvSpPr txBox="1"/>
          <p:nvPr/>
        </p:nvSpPr>
        <p:spPr>
          <a:xfrm>
            <a:off x="297951" y="3110710"/>
            <a:ext cx="6233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b="1" dirty="0">
                <a:solidFill>
                  <a:schemeClr val="bg2">
                    <a:lumMod val="90000"/>
                  </a:schemeClr>
                </a:solidFill>
              </a:rPr>
              <a:t>új jelölések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539E81D-4E6B-DF43-4B56-EC1BBB3189EE}"/>
              </a:ext>
            </a:extLst>
          </p:cNvPr>
          <p:cNvSpPr txBox="1"/>
          <p:nvPr/>
        </p:nvSpPr>
        <p:spPr>
          <a:xfrm>
            <a:off x="297951" y="698204"/>
            <a:ext cx="6233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b="1" dirty="0">
                <a:solidFill>
                  <a:schemeClr val="bg2">
                    <a:lumMod val="90000"/>
                  </a:schemeClr>
                </a:solidFill>
              </a:rPr>
              <a:t>régi jelölések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54FA767-8545-680E-93CC-1C450FF44854}"/>
              </a:ext>
            </a:extLst>
          </p:cNvPr>
          <p:cNvSpPr/>
          <p:nvPr/>
        </p:nvSpPr>
        <p:spPr>
          <a:xfrm>
            <a:off x="0" y="1584000"/>
            <a:ext cx="11880000" cy="9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6BF6055-A282-687E-BD0D-6B84BC668278}"/>
              </a:ext>
            </a:extLst>
          </p:cNvPr>
          <p:cNvSpPr/>
          <p:nvPr/>
        </p:nvSpPr>
        <p:spPr>
          <a:xfrm>
            <a:off x="-86360" y="4006600"/>
            <a:ext cx="11880000" cy="9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E62F64-EE27-A70E-8475-B4B0459EE5BC}"/>
              </a:ext>
            </a:extLst>
          </p:cNvPr>
          <p:cNvSpPr txBox="1"/>
          <p:nvPr/>
        </p:nvSpPr>
        <p:spPr>
          <a:xfrm>
            <a:off x="297951" y="1816084"/>
            <a:ext cx="3010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solidFill>
                  <a:schemeClr val="bg1"/>
                </a:solidFill>
              </a:rPr>
              <a:t>régi jelölések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8C981985-BE11-AA6A-8B23-B6D55E2AC920}"/>
              </a:ext>
            </a:extLst>
          </p:cNvPr>
          <p:cNvSpPr/>
          <p:nvPr/>
        </p:nvSpPr>
        <p:spPr>
          <a:xfrm>
            <a:off x="2901646" y="1211224"/>
            <a:ext cx="1800000" cy="1800000"/>
          </a:xfrm>
          <a:prstGeom prst="ellipse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4C12EE10-3028-1400-0540-920CB4AD657C}"/>
              </a:ext>
            </a:extLst>
          </p:cNvPr>
          <p:cNvSpPr/>
          <p:nvPr/>
        </p:nvSpPr>
        <p:spPr>
          <a:xfrm>
            <a:off x="2937646" y="1247224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196E23C-874A-EAD1-80A6-791C64D4308E}"/>
              </a:ext>
            </a:extLst>
          </p:cNvPr>
          <p:cNvSpPr/>
          <p:nvPr/>
        </p:nvSpPr>
        <p:spPr>
          <a:xfrm rot="2700000">
            <a:off x="10128057" y="1443054"/>
            <a:ext cx="1253892" cy="1253892"/>
          </a:xfrm>
          <a:prstGeom prst="rect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4515B9AF-0D1E-55C8-4B7D-8DAF0CECEEEB}"/>
              </a:ext>
            </a:extLst>
          </p:cNvPr>
          <p:cNvSpPr/>
          <p:nvPr/>
        </p:nvSpPr>
        <p:spPr>
          <a:xfrm rot="2700000">
            <a:off x="10168197" y="1474064"/>
            <a:ext cx="1191870" cy="11918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3CEA407E-37EF-309F-C50B-53D2BE2AD533}"/>
              </a:ext>
            </a:extLst>
          </p:cNvPr>
          <p:cNvSpPr/>
          <p:nvPr/>
        </p:nvSpPr>
        <p:spPr>
          <a:xfrm>
            <a:off x="5262171" y="1205782"/>
            <a:ext cx="1800000" cy="1800000"/>
          </a:xfrm>
          <a:prstGeom prst="ellipse">
            <a:avLst/>
          </a:prstGeom>
          <a:solidFill>
            <a:srgbClr val="92D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C6F7E6D2-6C59-22EF-C6B1-D7073474066D}"/>
              </a:ext>
            </a:extLst>
          </p:cNvPr>
          <p:cNvSpPr/>
          <p:nvPr/>
        </p:nvSpPr>
        <p:spPr>
          <a:xfrm>
            <a:off x="5298171" y="1241782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9F840D4A-8427-E378-463F-5218C809AA8F}"/>
              </a:ext>
            </a:extLst>
          </p:cNvPr>
          <p:cNvSpPr/>
          <p:nvPr/>
        </p:nvSpPr>
        <p:spPr>
          <a:xfrm>
            <a:off x="7622696" y="1167764"/>
            <a:ext cx="1800000" cy="18000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AF49E990-2A58-AFAD-2E6B-683899FBAEA0}"/>
              </a:ext>
            </a:extLst>
          </p:cNvPr>
          <p:cNvSpPr/>
          <p:nvPr/>
        </p:nvSpPr>
        <p:spPr>
          <a:xfrm>
            <a:off x="7658696" y="1203764"/>
            <a:ext cx="1728000" cy="172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8D45FB5-EF53-A001-5660-A4D90B4221F5}"/>
              </a:ext>
            </a:extLst>
          </p:cNvPr>
          <p:cNvSpPr txBox="1"/>
          <p:nvPr/>
        </p:nvSpPr>
        <p:spPr>
          <a:xfrm>
            <a:off x="3110831" y="1532417"/>
            <a:ext cx="1381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BENZINE</a:t>
            </a:r>
          </a:p>
          <a:p>
            <a:pPr algn="ctr"/>
            <a:r>
              <a:rPr lang="hu-H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endParaRPr lang="hu-H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7595AD2B-EC8B-A717-8FF3-331CC0341C78}"/>
              </a:ext>
            </a:extLst>
          </p:cNvPr>
          <p:cNvSpPr txBox="1"/>
          <p:nvPr/>
        </p:nvSpPr>
        <p:spPr>
          <a:xfrm>
            <a:off x="5471356" y="1407717"/>
            <a:ext cx="1381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BENZINE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E10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B7799F5D-69AC-371F-8F18-95BC3801F832}"/>
              </a:ext>
            </a:extLst>
          </p:cNvPr>
          <p:cNvSpPr txBox="1"/>
          <p:nvPr/>
        </p:nvSpPr>
        <p:spPr>
          <a:xfrm>
            <a:off x="7764928" y="1590710"/>
            <a:ext cx="1515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DIESEL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10S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B321EE49-B6ED-ED05-F3B5-E01A4A3C9203}"/>
              </a:ext>
            </a:extLst>
          </p:cNvPr>
          <p:cNvSpPr txBox="1"/>
          <p:nvPr/>
        </p:nvSpPr>
        <p:spPr>
          <a:xfrm>
            <a:off x="10006364" y="1669327"/>
            <a:ext cx="1515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LPG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A138512-8F64-DB39-5B9C-E3D8320D085F}"/>
              </a:ext>
            </a:extLst>
          </p:cNvPr>
          <p:cNvSpPr txBox="1"/>
          <p:nvPr/>
        </p:nvSpPr>
        <p:spPr>
          <a:xfrm>
            <a:off x="297951" y="4238684"/>
            <a:ext cx="3010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dirty="0">
                <a:solidFill>
                  <a:schemeClr val="bg1"/>
                </a:solidFill>
              </a:rPr>
              <a:t>új jelölések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24929B1B-120D-4435-7651-80937D82F824}"/>
              </a:ext>
            </a:extLst>
          </p:cNvPr>
          <p:cNvSpPr/>
          <p:nvPr/>
        </p:nvSpPr>
        <p:spPr>
          <a:xfrm>
            <a:off x="2901646" y="3565934"/>
            <a:ext cx="1800000" cy="180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50785F07-8DDD-D2D3-0206-E3A22721ED7A}"/>
              </a:ext>
            </a:extLst>
          </p:cNvPr>
          <p:cNvSpPr/>
          <p:nvPr/>
        </p:nvSpPr>
        <p:spPr>
          <a:xfrm>
            <a:off x="5226171" y="3565934"/>
            <a:ext cx="1800000" cy="180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268C123-B9E6-908C-A7BC-2282FE45DC0E}"/>
              </a:ext>
            </a:extLst>
          </p:cNvPr>
          <p:cNvSpPr/>
          <p:nvPr/>
        </p:nvSpPr>
        <p:spPr>
          <a:xfrm>
            <a:off x="7622696" y="3565934"/>
            <a:ext cx="1800000" cy="18000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0349C5AE-E46E-3AA8-0804-7D379556CE9D}"/>
              </a:ext>
            </a:extLst>
          </p:cNvPr>
          <p:cNvSpPr/>
          <p:nvPr/>
        </p:nvSpPr>
        <p:spPr>
          <a:xfrm rot="2700000">
            <a:off x="10128056" y="3865653"/>
            <a:ext cx="1253892" cy="125389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2E4E5B9-19FB-89E6-9513-B2A353AD1558}"/>
              </a:ext>
            </a:extLst>
          </p:cNvPr>
          <p:cNvSpPr txBox="1"/>
          <p:nvPr/>
        </p:nvSpPr>
        <p:spPr>
          <a:xfrm>
            <a:off x="3071650" y="3911936"/>
            <a:ext cx="1459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E5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B90531C-7419-D5A6-3F78-3BD0625158C8}"/>
              </a:ext>
            </a:extLst>
          </p:cNvPr>
          <p:cNvSpPr txBox="1"/>
          <p:nvPr/>
        </p:nvSpPr>
        <p:spPr>
          <a:xfrm>
            <a:off x="5058456" y="3911936"/>
            <a:ext cx="2135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E10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5452CA87-CBC7-2E3F-9462-D44ECB8953E3}"/>
              </a:ext>
            </a:extLst>
          </p:cNvPr>
          <p:cNvSpPr txBox="1"/>
          <p:nvPr/>
        </p:nvSpPr>
        <p:spPr>
          <a:xfrm>
            <a:off x="7805539" y="3938601"/>
            <a:ext cx="1434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B7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B8C79B5-28D6-1319-74DA-A601EA12CC96}"/>
              </a:ext>
            </a:extLst>
          </p:cNvPr>
          <p:cNvSpPr txBox="1"/>
          <p:nvPr/>
        </p:nvSpPr>
        <p:spPr>
          <a:xfrm>
            <a:off x="9747756" y="4061712"/>
            <a:ext cx="2032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latin typeface="Arial" panose="020B0604020202020204" pitchFamily="34" charset="0"/>
                <a:cs typeface="Arial" panose="020B0604020202020204" pitchFamily="34" charset="0"/>
              </a:rPr>
              <a:t>LPG</a:t>
            </a:r>
          </a:p>
        </p:txBody>
      </p:sp>
      <p:sp>
        <p:nvSpPr>
          <p:cNvPr id="19" name="Nyíl: lefelé mutató 18">
            <a:extLst>
              <a:ext uri="{FF2B5EF4-FFF2-40B4-BE49-F238E27FC236}">
                <a16:creationId xmlns:a16="http://schemas.microsoft.com/office/drawing/2014/main" id="{AD0C4662-2704-08DF-67BB-CBAA6D825863}"/>
              </a:ext>
            </a:extLst>
          </p:cNvPr>
          <p:cNvSpPr/>
          <p:nvPr/>
        </p:nvSpPr>
        <p:spPr>
          <a:xfrm>
            <a:off x="3531645" y="3056187"/>
            <a:ext cx="540000" cy="4320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lefelé mutató 19">
            <a:extLst>
              <a:ext uri="{FF2B5EF4-FFF2-40B4-BE49-F238E27FC236}">
                <a16:creationId xmlns:a16="http://schemas.microsoft.com/office/drawing/2014/main" id="{1F5F5BEA-5220-A274-AFAE-AD3094BAE2EF}"/>
              </a:ext>
            </a:extLst>
          </p:cNvPr>
          <p:cNvSpPr/>
          <p:nvPr/>
        </p:nvSpPr>
        <p:spPr>
          <a:xfrm>
            <a:off x="5892170" y="3056187"/>
            <a:ext cx="540000" cy="4320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Nyíl: lefelé mutató 21">
            <a:extLst>
              <a:ext uri="{FF2B5EF4-FFF2-40B4-BE49-F238E27FC236}">
                <a16:creationId xmlns:a16="http://schemas.microsoft.com/office/drawing/2014/main" id="{D378A584-2D04-7178-7FF6-CBF497D85D98}"/>
              </a:ext>
            </a:extLst>
          </p:cNvPr>
          <p:cNvSpPr/>
          <p:nvPr/>
        </p:nvSpPr>
        <p:spPr>
          <a:xfrm>
            <a:off x="8252695" y="3056187"/>
            <a:ext cx="540000" cy="4320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Nyíl: lefelé mutató 29">
            <a:extLst>
              <a:ext uri="{FF2B5EF4-FFF2-40B4-BE49-F238E27FC236}">
                <a16:creationId xmlns:a16="http://schemas.microsoft.com/office/drawing/2014/main" id="{E26D4EAF-51AA-FB90-296F-406CEAE0ECD5}"/>
              </a:ext>
            </a:extLst>
          </p:cNvPr>
          <p:cNvSpPr/>
          <p:nvPr/>
        </p:nvSpPr>
        <p:spPr>
          <a:xfrm>
            <a:off x="10494130" y="3056187"/>
            <a:ext cx="540000" cy="4320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2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3C23E-B874-C3C5-A58B-D58B11AC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2DEE9-10A4-9C13-C5E3-204814EA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b="1" dirty="0"/>
              <a:t>A jelölések értelmezése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53DD636-B77C-D98B-3FAC-88685F71A487}"/>
              </a:ext>
            </a:extLst>
          </p:cNvPr>
          <p:cNvSpPr txBox="1"/>
          <p:nvPr/>
        </p:nvSpPr>
        <p:spPr>
          <a:xfrm>
            <a:off x="899631" y="1641768"/>
            <a:ext cx="10080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Magyarországon kapható 95-ös benzinek egységesen E10 jelölést kaptak.</a:t>
            </a:r>
          </a:p>
          <a:p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27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 az etanol rövidítése, az </a:t>
            </a:r>
            <a:r>
              <a:rPr lang="hu-HU" sz="2700" b="1" dirty="0">
                <a:latin typeface="Arial" panose="020B0604020202020204" pitchFamily="34" charset="0"/>
                <a:cs typeface="Arial" panose="020B0604020202020204" pitchFamily="34" charset="0"/>
              </a:rPr>
              <a:t>E10</a:t>
            </a:r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 pedig azt jelzi, hogy az üzemanyag legfeljebb 10 százalék etanolt tartalmaz.</a:t>
            </a:r>
          </a:p>
          <a:p>
            <a:r>
              <a:rPr lang="hu-HU" sz="2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dízelt a B7 matrica jelöli.</a:t>
            </a:r>
          </a:p>
          <a:p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7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 betűs jelölés a </a:t>
            </a:r>
            <a:r>
              <a:rPr lang="hu-HU" sz="2700" dirty="0" err="1">
                <a:latin typeface="Arial" panose="020B0604020202020204" pitchFamily="34" charset="0"/>
                <a:cs typeface="Arial" panose="020B0604020202020204" pitchFamily="34" charset="0"/>
              </a:rPr>
              <a:t>biokomponens</a:t>
            </a:r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 tartalomra utal.</a:t>
            </a:r>
          </a:p>
          <a:p>
            <a:r>
              <a:rPr lang="hu-HU" sz="2700" dirty="0">
                <a:latin typeface="Arial" panose="020B0604020202020204" pitchFamily="34" charset="0"/>
                <a:cs typeface="Arial" panose="020B0604020202020204" pitchFamily="34" charset="0"/>
              </a:rPr>
              <a:t>A benzint a kör, a gázolajat a négyzet, az üzemanyaggázokat pedig a rombusz formájú matrica jelöli.</a:t>
            </a:r>
          </a:p>
          <a:p>
            <a:endParaRPr lang="hu-HU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128</Words>
  <Application>Microsoft Office PowerPoint</Application>
  <PresentationFormat>Egyéni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Office-téma</vt:lpstr>
      <vt:lpstr>Új európai üzemanyag-jelölések</vt:lpstr>
      <vt:lpstr>Új európai üzemanyag-jelölések</vt:lpstr>
      <vt:lpstr>PowerPoint-bemutató</vt:lpstr>
      <vt:lpstr>PowerPoint-bemutató</vt:lpstr>
      <vt:lpstr>A jelölések értelmezése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Kadarkuti Márton</dc:creator>
  <cp:lastModifiedBy>Kadarkuti Márton</cp:lastModifiedBy>
  <cp:revision>14</cp:revision>
  <dcterms:created xsi:type="dcterms:W3CDTF">2024-12-11T15:06:19Z</dcterms:created>
  <dcterms:modified xsi:type="dcterms:W3CDTF">2024-12-11T15:59:23Z</dcterms:modified>
</cp:coreProperties>
</file>