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5422"/>
            <a:ext cx="10058400" cy="4523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C7E900-1092-4845-93CB-EF68C64E9B4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04073A-5CFF-4681-9528-F1975ECE0B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13964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D57C-E0B9-46DF-931D-C7AEBABE7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98B8-5029-4692-B214-A967F769C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ΜΠΛΟΥΤΣΟΣ ΚΩΝΣΤΑΝΤΙΝΟΣ ΜΤΝ2017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Problem state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Pre 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277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Customer churn prediction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Machine learning approach to predict how likely is a customer to leave our company based on his/her characteristics.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focus of this exercise is on Telecommunication data, so we try to identify whether a customer is likely to abandon the specific organization.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7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67327"/>
            <a:ext cx="5564941" cy="450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For the purpose of the analysis we have used data from Kaggle.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Customer level data with both numeric and categorical data as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Binary dependent variable describing whether a specific customer has churned.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557B2-D4DF-4DA7-8F4A-C556616C8126}"/>
              </a:ext>
            </a:extLst>
          </p:cNvPr>
          <p:cNvSpPr txBox="1"/>
          <p:nvPr/>
        </p:nvSpPr>
        <p:spPr>
          <a:xfrm>
            <a:off x="1504900" y="4730321"/>
            <a:ext cx="16637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7,043</a:t>
            </a:r>
          </a:p>
          <a:p>
            <a:pPr algn="ctr"/>
            <a:r>
              <a:rPr lang="en-US" sz="2400" dirty="0"/>
              <a:t>#Customers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3B380-F0DA-4322-822C-2599C43BCBC6}"/>
              </a:ext>
            </a:extLst>
          </p:cNvPr>
          <p:cNvSpPr txBox="1"/>
          <p:nvPr/>
        </p:nvSpPr>
        <p:spPr>
          <a:xfrm>
            <a:off x="7290019" y="1274304"/>
            <a:ext cx="15731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16</a:t>
            </a:r>
          </a:p>
          <a:p>
            <a:pPr algn="ctr"/>
            <a:r>
              <a:rPr lang="en-US" sz="2400" dirty="0"/>
              <a:t>Categorical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4832A-BAD6-4E06-8853-1F594B59750D}"/>
              </a:ext>
            </a:extLst>
          </p:cNvPr>
          <p:cNvSpPr txBox="1"/>
          <p:nvPr/>
        </p:nvSpPr>
        <p:spPr>
          <a:xfrm>
            <a:off x="9416987" y="1274304"/>
            <a:ext cx="12522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3</a:t>
            </a:r>
          </a:p>
          <a:p>
            <a:pPr algn="ctr"/>
            <a:r>
              <a:rPr lang="en-US" sz="2400" dirty="0"/>
              <a:t>Numeric</a:t>
            </a:r>
            <a:endParaRPr lang="en-US" sz="4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F4D42E-5ED9-41B7-9775-C200EC130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95334"/>
              </p:ext>
            </p:extLst>
          </p:nvPr>
        </p:nvGraphicFramePr>
        <p:xfrm>
          <a:off x="7069841" y="2413077"/>
          <a:ext cx="2013543" cy="3062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543">
                  <a:extLst>
                    <a:ext uri="{9D8B030D-6E8A-4147-A177-3AD203B41FA5}">
                      <a16:colId xmlns:a16="http://schemas.microsoft.com/office/drawing/2014/main" val="2397524313"/>
                    </a:ext>
                  </a:extLst>
                </a:gridCol>
              </a:tblGrid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Gender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960824147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SeniorCitizen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496018470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93331990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Dependents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544355148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Phone Service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344214429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Lines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665047233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Internet Service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281152670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Online Security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561632315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Online Backup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829112343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Device Protection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965200090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Tech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4026105564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Streaming TV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875063609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Streaming Movies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734491201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Contract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698422403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Paperless Billing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154712431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Payment 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643156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AF7B9D-8E3E-4B38-A679-3D565493A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94129"/>
              </p:ext>
            </p:extLst>
          </p:nvPr>
        </p:nvGraphicFramePr>
        <p:xfrm>
          <a:off x="9338080" y="2413077"/>
          <a:ext cx="2013543" cy="57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3543">
                  <a:extLst>
                    <a:ext uri="{9D8B030D-6E8A-4147-A177-3AD203B41FA5}">
                      <a16:colId xmlns:a16="http://schemas.microsoft.com/office/drawing/2014/main" val="2397524313"/>
                    </a:ext>
                  </a:extLst>
                </a:gridCol>
              </a:tblGrid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Tenure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2960824147"/>
                  </a:ext>
                </a:extLst>
              </a:tr>
              <a:tr h="172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Monthly charges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1496018470"/>
                  </a:ext>
                </a:extLst>
              </a:tr>
              <a:tr h="95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charges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4" marR="8524" marT="8524" marB="0" anchor="b"/>
                </a:tc>
                <a:extLst>
                  <a:ext uri="{0D108BD9-81ED-4DB2-BD59-A6C34878D82A}">
                    <a16:rowId xmlns:a16="http://schemas.microsoft.com/office/drawing/2014/main" val="3933319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C96969-FCED-4506-AE30-260BD61C31DA}"/>
              </a:ext>
            </a:extLst>
          </p:cNvPr>
          <p:cNvSpPr txBox="1"/>
          <p:nvPr/>
        </p:nvSpPr>
        <p:spPr>
          <a:xfrm>
            <a:off x="4019878" y="4768875"/>
            <a:ext cx="2106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26%</a:t>
            </a:r>
          </a:p>
          <a:p>
            <a:pPr algn="ctr"/>
            <a:r>
              <a:rPr lang="en-US" dirty="0"/>
              <a:t>Historical Churn rate</a:t>
            </a:r>
          </a:p>
        </p:txBody>
      </p:sp>
    </p:spTree>
    <p:extLst>
      <p:ext uri="{BB962C8B-B14F-4D97-AF65-F5344CB8AC3E}">
        <p14:creationId xmlns:p14="http://schemas.microsoft.com/office/powerpoint/2010/main" val="286625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2499-8841-4F21-8AFD-98683E8B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67327"/>
            <a:ext cx="10058400" cy="450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Transform categorical variables to binary with one-hot encoding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train/control dataset for model validation (train set is 85% randomly selected from the full dataset)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Descriptive analysis for data (both categorical and continuous data)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A6CD72-9625-4E7D-AA60-3AC851C44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74" y="3284895"/>
            <a:ext cx="4660306" cy="29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B0420A7-CD8C-47BF-95F3-814465BA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284895"/>
            <a:ext cx="4660306" cy="29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38CCF-A11B-456E-8F9F-357A029E8257}"/>
              </a:ext>
            </a:extLst>
          </p:cNvPr>
          <p:cNvCxnSpPr/>
          <p:nvPr/>
        </p:nvCxnSpPr>
        <p:spPr>
          <a:xfrm>
            <a:off x="6096000" y="1243717"/>
            <a:ext cx="0" cy="47001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AB712B-8E96-4118-B1BA-FECE6FA9024C}"/>
              </a:ext>
            </a:extLst>
          </p:cNvPr>
          <p:cNvSpPr txBox="1"/>
          <p:nvPr/>
        </p:nvSpPr>
        <p:spPr>
          <a:xfrm>
            <a:off x="1097280" y="115447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Confusion Matrix for Decision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37405-30A2-4A3B-BB92-CFC6D24C4F10}"/>
              </a:ext>
            </a:extLst>
          </p:cNvPr>
          <p:cNvSpPr txBox="1"/>
          <p:nvPr/>
        </p:nvSpPr>
        <p:spPr>
          <a:xfrm>
            <a:off x="6247839" y="1154470"/>
            <a:ext cx="393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Confusion Matrix for Logistic Regression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7E47FE3-C8CE-4691-B598-2BD0E9881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55347"/>
              </p:ext>
            </p:extLst>
          </p:nvPr>
        </p:nvGraphicFramePr>
        <p:xfrm>
          <a:off x="1291065" y="1800800"/>
          <a:ext cx="37736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53863092"/>
                    </a:ext>
                  </a:extLst>
                </a:gridCol>
                <a:gridCol w="1711243">
                  <a:extLst>
                    <a:ext uri="{9D8B030D-6E8A-4147-A177-3AD203B41FA5}">
                      <a16:colId xmlns:a16="http://schemas.microsoft.com/office/drawing/2014/main" val="928001414"/>
                    </a:ext>
                  </a:extLst>
                </a:gridCol>
                <a:gridCol w="1711243">
                  <a:extLst>
                    <a:ext uri="{9D8B030D-6E8A-4147-A177-3AD203B41FA5}">
                      <a16:colId xmlns:a16="http://schemas.microsoft.com/office/drawing/2014/main" val="107483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2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49416"/>
                  </a:ext>
                </a:extLst>
              </a:tr>
            </a:tbl>
          </a:graphicData>
        </a:graphic>
      </p:graphicFrame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7E212C8E-0326-4584-A26D-80BFE30FD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13800"/>
              </p:ext>
            </p:extLst>
          </p:nvPr>
        </p:nvGraphicFramePr>
        <p:xfrm>
          <a:off x="7054930" y="1800800"/>
          <a:ext cx="37736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153863092"/>
                    </a:ext>
                  </a:extLst>
                </a:gridCol>
                <a:gridCol w="1711243">
                  <a:extLst>
                    <a:ext uri="{9D8B030D-6E8A-4147-A177-3AD203B41FA5}">
                      <a16:colId xmlns:a16="http://schemas.microsoft.com/office/drawing/2014/main" val="928001414"/>
                    </a:ext>
                  </a:extLst>
                </a:gridCol>
                <a:gridCol w="1711243">
                  <a:extLst>
                    <a:ext uri="{9D8B030D-6E8A-4147-A177-3AD203B41FA5}">
                      <a16:colId xmlns:a16="http://schemas.microsoft.com/office/drawing/2014/main" val="107483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2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4941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A93AD51-7D1C-4531-BFF5-80D9C21D3E94}"/>
              </a:ext>
            </a:extLst>
          </p:cNvPr>
          <p:cNvSpPr txBox="1"/>
          <p:nvPr/>
        </p:nvSpPr>
        <p:spPr>
          <a:xfrm>
            <a:off x="5168337" y="1716068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Acc.: </a:t>
            </a:r>
            <a:r>
              <a:rPr lang="en-US" sz="1400" b="1" dirty="0">
                <a:solidFill>
                  <a:srgbClr val="FF0000"/>
                </a:solidFill>
              </a:rPr>
              <a:t>76%</a:t>
            </a:r>
          </a:p>
          <a:p>
            <a:pPr algn="ctr"/>
            <a:r>
              <a:rPr lang="en-US" sz="1400" b="1" dirty="0"/>
              <a:t>f1: </a:t>
            </a:r>
            <a:r>
              <a:rPr lang="en-US" sz="1400" b="1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A5C4B-F006-4351-A801-6E6CD1727E72}"/>
              </a:ext>
            </a:extLst>
          </p:cNvPr>
          <p:cNvSpPr txBox="1"/>
          <p:nvPr/>
        </p:nvSpPr>
        <p:spPr>
          <a:xfrm>
            <a:off x="4455822" y="28885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p: </a:t>
            </a:r>
            <a:r>
              <a:rPr lang="en-US" sz="1400" b="1" dirty="0">
                <a:solidFill>
                  <a:srgbClr val="FF0000"/>
                </a:solidFill>
              </a:rPr>
              <a:t>59%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919EB-1722-4A14-81D2-6F4523E17BA4}"/>
              </a:ext>
            </a:extLst>
          </p:cNvPr>
          <p:cNvSpPr txBox="1"/>
          <p:nvPr/>
        </p:nvSpPr>
        <p:spPr>
          <a:xfrm>
            <a:off x="10216132" y="288187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p:</a:t>
            </a:r>
            <a:r>
              <a:rPr lang="en-US" sz="1400" b="1" dirty="0">
                <a:solidFill>
                  <a:srgbClr val="00B050"/>
                </a:solidFill>
              </a:rPr>
              <a:t> 65%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D6A4E-3727-493F-A86D-6D789678C9EB}"/>
              </a:ext>
            </a:extLst>
          </p:cNvPr>
          <p:cNvSpPr txBox="1"/>
          <p:nvPr/>
        </p:nvSpPr>
        <p:spPr>
          <a:xfrm>
            <a:off x="5011823" y="247739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r: </a:t>
            </a:r>
            <a:r>
              <a:rPr lang="en-US" sz="1400" b="1" dirty="0">
                <a:solidFill>
                  <a:srgbClr val="FF0000"/>
                </a:solidFill>
              </a:rPr>
              <a:t>43%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732965-3729-4381-B9C7-D2EB5A22EC85}"/>
              </a:ext>
            </a:extLst>
          </p:cNvPr>
          <p:cNvSpPr txBox="1"/>
          <p:nvPr/>
        </p:nvSpPr>
        <p:spPr>
          <a:xfrm>
            <a:off x="10776377" y="247739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p:</a:t>
            </a:r>
            <a:r>
              <a:rPr lang="en-US" sz="1400" b="1" dirty="0">
                <a:solidFill>
                  <a:srgbClr val="00B050"/>
                </a:solidFill>
              </a:rPr>
              <a:t> 52%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66333-86AD-407E-AEB7-86F13BFE4D9C}"/>
              </a:ext>
            </a:extLst>
          </p:cNvPr>
          <p:cNvSpPr txBox="1"/>
          <p:nvPr/>
        </p:nvSpPr>
        <p:spPr>
          <a:xfrm>
            <a:off x="10941595" y="1800800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Acc.: </a:t>
            </a:r>
            <a:r>
              <a:rPr lang="en-US" sz="1400" b="1" dirty="0">
                <a:solidFill>
                  <a:srgbClr val="00B050"/>
                </a:solidFill>
              </a:rPr>
              <a:t>79%</a:t>
            </a:r>
          </a:p>
          <a:p>
            <a:pPr algn="ctr"/>
            <a:r>
              <a:rPr lang="en-US" sz="1400" b="1" dirty="0"/>
              <a:t>f1: </a:t>
            </a:r>
            <a:r>
              <a:rPr lang="en-US" sz="1400" b="1" dirty="0">
                <a:solidFill>
                  <a:srgbClr val="00B050"/>
                </a:solidFill>
              </a:rPr>
              <a:t>58%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EF3EC-A4E9-45DF-9301-EF53499981ED}"/>
              </a:ext>
            </a:extLst>
          </p:cNvPr>
          <p:cNvSpPr txBox="1"/>
          <p:nvPr/>
        </p:nvSpPr>
        <p:spPr>
          <a:xfrm rot="16200000">
            <a:off x="541020" y="2250459"/>
            <a:ext cx="111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Predicted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DD49D-9341-4C21-A356-F761DFD28D48}"/>
              </a:ext>
            </a:extLst>
          </p:cNvPr>
          <p:cNvSpPr txBox="1"/>
          <p:nvPr/>
        </p:nvSpPr>
        <p:spPr>
          <a:xfrm rot="16200000">
            <a:off x="6385646" y="2297748"/>
            <a:ext cx="111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Predicted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7BD91-144D-44AE-8C56-5EB6153F4C65}"/>
              </a:ext>
            </a:extLst>
          </p:cNvPr>
          <p:cNvSpPr txBox="1"/>
          <p:nvPr/>
        </p:nvSpPr>
        <p:spPr>
          <a:xfrm>
            <a:off x="4434817" y="1540311"/>
            <a:ext cx="111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Actuals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EF44D-21C4-49C6-A96D-9FA1E64D1104}"/>
              </a:ext>
            </a:extLst>
          </p:cNvPr>
          <p:cNvSpPr txBox="1"/>
          <p:nvPr/>
        </p:nvSpPr>
        <p:spPr>
          <a:xfrm>
            <a:off x="10181608" y="1539662"/>
            <a:ext cx="111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Actuals</a:t>
            </a:r>
          </a:p>
        </p:txBody>
      </p:sp>
    </p:spTree>
    <p:extLst>
      <p:ext uri="{BB962C8B-B14F-4D97-AF65-F5344CB8AC3E}">
        <p14:creationId xmlns:p14="http://schemas.microsoft.com/office/powerpoint/2010/main" val="21649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EC3-F8C5-4D65-AEA7-E313AE4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2F23D-F13C-470D-8AEC-A4232DCF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67327"/>
            <a:ext cx="4483125" cy="4501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Augment the analysis with more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Meter data | Consumption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Invoice data | Overdues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Competition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Collection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Marketing / Promo data (both ATL/BTL)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Social-demographic data |loyalty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Segmentation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066FA8-72F7-4ABA-97F2-8114DAC133EC}"/>
              </a:ext>
            </a:extLst>
          </p:cNvPr>
          <p:cNvSpPr txBox="1">
            <a:spLocks/>
          </p:cNvSpPr>
          <p:nvPr/>
        </p:nvSpPr>
        <p:spPr>
          <a:xfrm>
            <a:off x="5941321" y="1367327"/>
            <a:ext cx="4483125" cy="45017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Assess financial impact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Personalization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Time element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64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2805</TotalTime>
  <Words>300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Machine Learning</vt:lpstr>
      <vt:lpstr>Agenda</vt:lpstr>
      <vt:lpstr>Problem State</vt:lpstr>
      <vt:lpstr>Data</vt:lpstr>
      <vt:lpstr>Data Pre processing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Konstantinos Bloutsos</dc:creator>
  <cp:lastModifiedBy>Konstantinos Bloutsos</cp:lastModifiedBy>
  <cp:revision>25</cp:revision>
  <dcterms:created xsi:type="dcterms:W3CDTF">2021-02-14T17:21:16Z</dcterms:created>
  <dcterms:modified xsi:type="dcterms:W3CDTF">2021-02-16T16:06:25Z</dcterms:modified>
</cp:coreProperties>
</file>