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4" r:id="rId2"/>
    <p:sldId id="276" r:id="rId3"/>
    <p:sldId id="300" r:id="rId4"/>
    <p:sldId id="281" r:id="rId5"/>
    <p:sldId id="284" r:id="rId6"/>
    <p:sldId id="285" r:id="rId7"/>
    <p:sldId id="277" r:id="rId8"/>
    <p:sldId id="278" r:id="rId9"/>
    <p:sldId id="299" r:id="rId10"/>
    <p:sldId id="279" r:id="rId11"/>
    <p:sldId id="282" r:id="rId12"/>
    <p:sldId id="301" r:id="rId13"/>
    <p:sldId id="287" r:id="rId14"/>
    <p:sldId id="289" r:id="rId15"/>
    <p:sldId id="288" r:id="rId16"/>
    <p:sldId id="290" r:id="rId17"/>
    <p:sldId id="291" r:id="rId18"/>
    <p:sldId id="292" r:id="rId19"/>
    <p:sldId id="293" r:id="rId20"/>
    <p:sldId id="274" r:id="rId21"/>
    <p:sldId id="295" r:id="rId22"/>
    <p:sldId id="297" r:id="rId23"/>
    <p:sldId id="302" r:id="rId24"/>
    <p:sldId id="29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B6AB0-F70E-4543-A4DB-C6F5CB80A88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806F501-B6AC-443F-A135-C8D4614B5B21}">
      <dgm:prSet phldrT="[Texte]" custT="1"/>
      <dgm:spPr/>
      <dgm:t>
        <a:bodyPr/>
        <a:lstStyle/>
        <a:p>
          <a:pPr algn="l"/>
          <a:r>
            <a:rPr lang="fr-FR" sz="3200" b="1" dirty="0" smtClean="0"/>
            <a:t>Administrateur DSI</a:t>
          </a:r>
        </a:p>
        <a:p>
          <a:pPr algn="l"/>
          <a:r>
            <a:rPr lang="fr-FR" sz="1600" dirty="0" smtClean="0"/>
            <a:t>Mise à jour des données (écoles et </a:t>
          </a:r>
          <a:r>
            <a:rPr lang="fr-FR" sz="1600" dirty="0" err="1" smtClean="0"/>
            <a:t>étalissements</a:t>
          </a:r>
          <a:r>
            <a:rPr lang="fr-FR" sz="1600" dirty="0" smtClean="0"/>
            <a:t>) du formulaire de saisie des données sur le mobile</a:t>
          </a:r>
        </a:p>
        <a:p>
          <a:pPr algn="l"/>
          <a:r>
            <a:rPr lang="fr-FR" sz="1600" dirty="0" smtClean="0"/>
            <a:t>Administration des utilisateurs (création mise à jour</a:t>
          </a:r>
          <a:r>
            <a:rPr lang="fr-FR" sz="1600" dirty="0" smtClean="0"/>
            <a:t>)</a:t>
          </a:r>
        </a:p>
        <a:p>
          <a:pPr algn="l"/>
          <a:r>
            <a:rPr lang="fr-FR" sz="1600" dirty="0" smtClean="0"/>
            <a:t>Assurer la maintenance préventive et corrective de la plateforme</a:t>
          </a:r>
          <a:endParaRPr lang="fr-FR" sz="1600" dirty="0" smtClean="0"/>
        </a:p>
        <a:p>
          <a:pPr algn="l"/>
          <a:endParaRPr lang="fr-FR" sz="1600" dirty="0"/>
        </a:p>
      </dgm:t>
    </dgm:pt>
    <dgm:pt modelId="{60319D52-4B72-49E5-A1F1-2A4BBA3D31B6}" type="parTrans" cxnId="{37F7B704-200C-4217-9DDC-E0D33C77928D}">
      <dgm:prSet/>
      <dgm:spPr/>
      <dgm:t>
        <a:bodyPr/>
        <a:lstStyle/>
        <a:p>
          <a:pPr algn="l"/>
          <a:endParaRPr lang="fr-FR" sz="1200"/>
        </a:p>
      </dgm:t>
    </dgm:pt>
    <dgm:pt modelId="{C0CE5DF6-64F8-462D-BF41-A3A1F6FEE2A5}" type="sibTrans" cxnId="{37F7B704-200C-4217-9DDC-E0D33C77928D}">
      <dgm:prSet/>
      <dgm:spPr/>
      <dgm:t>
        <a:bodyPr/>
        <a:lstStyle/>
        <a:p>
          <a:pPr algn="l"/>
          <a:endParaRPr lang="fr-FR" sz="1200"/>
        </a:p>
      </dgm:t>
    </dgm:pt>
    <dgm:pt modelId="{5FD3BAB1-4828-4C4C-9A5C-CE8E03C45542}">
      <dgm:prSet phldrT="[Texte]" custT="1"/>
      <dgm:spPr/>
      <dgm:t>
        <a:bodyPr/>
        <a:lstStyle/>
        <a:p>
          <a:pPr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dirty="0" smtClean="0"/>
            <a:t>Administrateurs </a:t>
          </a:r>
          <a:r>
            <a:rPr lang="fr-FR" sz="2800" b="1" dirty="0" smtClean="0"/>
            <a:t>de </a:t>
          </a:r>
          <a:r>
            <a:rPr lang="fr-FR" sz="2800" b="1" dirty="0" smtClean="0"/>
            <a:t>la DIOSPB</a:t>
          </a:r>
        </a:p>
        <a:p>
          <a:pPr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dirty="0" smtClean="0"/>
            <a:t>Mise à jour des informations sur SIGOBS info</a:t>
          </a:r>
        </a:p>
        <a:p>
          <a:pPr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dirty="0" smtClean="0"/>
            <a:t>Supervision des données</a:t>
          </a:r>
        </a:p>
        <a:p>
          <a:pPr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dirty="0" smtClean="0"/>
            <a:t>Réaliser les tâches d’administrateur DR</a:t>
          </a:r>
        </a:p>
        <a:p>
          <a:pPr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dirty="0" smtClean="0"/>
            <a:t>Importe le fichier de résultat du CEP (fichier à convenir avec DGEC)</a:t>
          </a:r>
          <a:endParaRPr lang="fr-FR" sz="1600" dirty="0"/>
        </a:p>
      </dgm:t>
    </dgm:pt>
    <dgm:pt modelId="{CDF22B88-98C0-45CB-8956-65FE46B4E9CA}" type="parTrans" cxnId="{183CB186-3EC0-4AC1-9E7C-23DB0CE46D8A}">
      <dgm:prSet/>
      <dgm:spPr/>
      <dgm:t>
        <a:bodyPr/>
        <a:lstStyle/>
        <a:p>
          <a:pPr algn="l"/>
          <a:endParaRPr lang="fr-FR" sz="1200"/>
        </a:p>
      </dgm:t>
    </dgm:pt>
    <dgm:pt modelId="{41DEEDB5-6110-425A-88E4-82D4D9B8E325}" type="sibTrans" cxnId="{183CB186-3EC0-4AC1-9E7C-23DB0CE46D8A}">
      <dgm:prSet/>
      <dgm:spPr/>
      <dgm:t>
        <a:bodyPr/>
        <a:lstStyle/>
        <a:p>
          <a:pPr algn="l"/>
          <a:endParaRPr lang="fr-FR" sz="1200"/>
        </a:p>
      </dgm:t>
    </dgm:pt>
    <dgm:pt modelId="{C4656116-E610-475F-B37E-88B322E6E3B1}">
      <dgm:prSet phldrT="[Texte]" custT="1"/>
      <dgm:spPr/>
      <dgm:t>
        <a:bodyPr/>
        <a:lstStyle/>
        <a:p>
          <a:pPr algn="l"/>
          <a:r>
            <a:rPr lang="fr-FR" sz="2800" dirty="0" smtClean="0"/>
            <a:t>Directeurs/Conseillers d’éducation</a:t>
          </a:r>
          <a:endParaRPr lang="fr-FR" sz="2800" dirty="0" smtClean="0"/>
        </a:p>
        <a:p>
          <a:pPr algn="l"/>
          <a:r>
            <a:rPr lang="fr-FR" sz="1800" dirty="0" smtClean="0"/>
            <a:t>Mise à jour des données des élèves de l’établissement</a:t>
          </a:r>
        </a:p>
        <a:p>
          <a:pPr algn="l"/>
          <a:r>
            <a:rPr lang="fr-FR" sz="1800" dirty="0" smtClean="0"/>
            <a:t>Supervision des données</a:t>
          </a:r>
        </a:p>
        <a:p>
          <a:pPr algn="l"/>
          <a:endParaRPr lang="fr-FR" sz="1800" dirty="0"/>
        </a:p>
      </dgm:t>
    </dgm:pt>
    <dgm:pt modelId="{2F2873BB-C01A-416D-AB11-C65E280E9E49}" type="parTrans" cxnId="{4640829E-25B2-4F45-89B2-792FF76E8457}">
      <dgm:prSet/>
      <dgm:spPr/>
      <dgm:t>
        <a:bodyPr/>
        <a:lstStyle/>
        <a:p>
          <a:pPr algn="l"/>
          <a:endParaRPr lang="fr-FR"/>
        </a:p>
      </dgm:t>
    </dgm:pt>
    <dgm:pt modelId="{6798551C-F2E7-46AA-A381-2E3C102C0E6D}" type="sibTrans" cxnId="{4640829E-25B2-4F45-89B2-792FF76E8457}">
      <dgm:prSet/>
      <dgm:spPr/>
      <dgm:t>
        <a:bodyPr/>
        <a:lstStyle/>
        <a:p>
          <a:pPr algn="l"/>
          <a:endParaRPr lang="fr-FR"/>
        </a:p>
      </dgm:t>
    </dgm:pt>
    <dgm:pt modelId="{392B3F65-E426-4D55-A895-8BB367EB3DF2}">
      <dgm:prSet phldrT="[Texte]" custT="1"/>
      <dgm:spPr/>
      <dgm:t>
        <a:bodyPr/>
        <a:lstStyle/>
        <a:p>
          <a:pPr algn="l"/>
          <a:r>
            <a:rPr lang="fr-FR" sz="2800" dirty="0" smtClean="0"/>
            <a:t>Consultation</a:t>
          </a:r>
        </a:p>
        <a:p>
          <a:pPr algn="l"/>
          <a:r>
            <a:rPr lang="fr-FR" sz="1800" dirty="0" smtClean="0"/>
            <a:t>Edition des états et statistiques</a:t>
          </a:r>
          <a:endParaRPr lang="fr-FR" sz="1800" dirty="0"/>
        </a:p>
      </dgm:t>
    </dgm:pt>
    <dgm:pt modelId="{2577588B-13D0-46E0-9215-FF553B85D8E7}" type="parTrans" cxnId="{7BA15DAD-AE2A-4194-9EA0-4E75B7F17923}">
      <dgm:prSet/>
      <dgm:spPr/>
      <dgm:t>
        <a:bodyPr/>
        <a:lstStyle/>
        <a:p>
          <a:pPr algn="l"/>
          <a:endParaRPr lang="fr-FR"/>
        </a:p>
      </dgm:t>
    </dgm:pt>
    <dgm:pt modelId="{829549D3-8498-451E-B24F-E086581DEEE9}" type="sibTrans" cxnId="{7BA15DAD-AE2A-4194-9EA0-4E75B7F17923}">
      <dgm:prSet/>
      <dgm:spPr/>
      <dgm:t>
        <a:bodyPr/>
        <a:lstStyle/>
        <a:p>
          <a:pPr algn="l"/>
          <a:endParaRPr lang="fr-FR"/>
        </a:p>
      </dgm:t>
    </dgm:pt>
    <dgm:pt modelId="{5D502A69-A230-44A5-9299-8D57D8B7E6AD}">
      <dgm:prSet phldrT="[Texte]" custT="1"/>
      <dgm:spPr/>
      <dgm:t>
        <a:bodyPr/>
        <a:lstStyle/>
        <a:p>
          <a:pPr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dirty="0" smtClean="0"/>
            <a:t>Administrateurs DR</a:t>
          </a:r>
        </a:p>
        <a:p>
          <a:pPr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dirty="0" smtClean="0"/>
            <a:t>Gestion des données venant de DR</a:t>
          </a:r>
        </a:p>
        <a:p>
          <a:pPr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dirty="0" smtClean="0"/>
            <a:t>Export des données mobiles de sa région dans la plateforme web après date limite d’envoi de dossier</a:t>
          </a:r>
        </a:p>
        <a:p>
          <a:pPr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dirty="0" smtClean="0"/>
            <a:t>Assure la mise à jour des critères(orientation et bourses et Orientation /affectation de sa région)</a:t>
          </a:r>
          <a:endParaRPr lang="fr-FR" sz="1400" dirty="0"/>
        </a:p>
      </dgm:t>
    </dgm:pt>
    <dgm:pt modelId="{F6EF8196-C3EF-4A84-8C94-357F7DC6DA24}" type="parTrans" cxnId="{98EA5D97-F2E7-4985-87F9-95EDAA7C6DF4}">
      <dgm:prSet/>
      <dgm:spPr/>
      <dgm:t>
        <a:bodyPr/>
        <a:lstStyle/>
        <a:p>
          <a:pPr algn="l"/>
          <a:endParaRPr lang="fr-FR"/>
        </a:p>
      </dgm:t>
    </dgm:pt>
    <dgm:pt modelId="{D41EF284-D34A-4FC0-87B2-5A5901198894}" type="sibTrans" cxnId="{98EA5D97-F2E7-4985-87F9-95EDAA7C6DF4}">
      <dgm:prSet/>
      <dgm:spPr/>
      <dgm:t>
        <a:bodyPr/>
        <a:lstStyle/>
        <a:p>
          <a:pPr algn="l"/>
          <a:endParaRPr lang="fr-FR"/>
        </a:p>
      </dgm:t>
    </dgm:pt>
    <dgm:pt modelId="{5E823FF7-52AB-4BA6-B528-2643680F0BF4}">
      <dgm:prSet phldrT="[Texte]" custT="1"/>
      <dgm:spPr/>
      <dgm:t>
        <a:bodyPr/>
        <a:lstStyle/>
        <a:p>
          <a:pPr algn="l"/>
          <a:r>
            <a:rPr lang="fr-FR" sz="3200" dirty="0" smtClean="0"/>
            <a:t>Public</a:t>
          </a:r>
          <a:r>
            <a:rPr lang="fr-FR" sz="1800" dirty="0" smtClean="0"/>
            <a:t>(Elèves parents d’élèves)</a:t>
          </a:r>
        </a:p>
        <a:p>
          <a:pPr algn="l"/>
          <a:r>
            <a:rPr lang="fr-FR" sz="1800" dirty="0" smtClean="0"/>
            <a:t>Informations utiles sur le mobile SIGOBS infos et sur le web </a:t>
          </a:r>
          <a:endParaRPr lang="fr-FR" sz="1800" dirty="0"/>
        </a:p>
      </dgm:t>
    </dgm:pt>
    <dgm:pt modelId="{BD67BF7A-5B30-4918-BA4B-D5544595D35A}" type="parTrans" cxnId="{E3F003B7-FE46-4035-999E-5CA52BE80100}">
      <dgm:prSet/>
      <dgm:spPr/>
      <dgm:t>
        <a:bodyPr/>
        <a:lstStyle/>
        <a:p>
          <a:endParaRPr lang="fr-FR"/>
        </a:p>
      </dgm:t>
    </dgm:pt>
    <dgm:pt modelId="{4842B92A-4D77-415D-8C26-F90B6BC415A8}" type="sibTrans" cxnId="{E3F003B7-FE46-4035-999E-5CA52BE80100}">
      <dgm:prSet/>
      <dgm:spPr/>
      <dgm:t>
        <a:bodyPr/>
        <a:lstStyle/>
        <a:p>
          <a:endParaRPr lang="fr-FR"/>
        </a:p>
      </dgm:t>
    </dgm:pt>
    <dgm:pt modelId="{9C713B71-DF2F-4B49-B5C2-9C648C4A17E1}" type="pres">
      <dgm:prSet presAssocID="{9A6B6AB0-F70E-4543-A4DB-C6F5CB80A88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A6A72A9-EBEA-4A97-AC9A-0148D495BECE}" type="pres">
      <dgm:prSet presAssocID="{A806F501-B6AC-443F-A135-C8D4614B5B21}" presName="node" presStyleLbl="node1" presStyleIdx="0" presStyleCnt="6" custScaleX="185572" custScaleY="129053" custLinFactNeighborY="236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B8BF08-FB30-45F5-AF35-DDC8EBD86994}" type="pres">
      <dgm:prSet presAssocID="{C0CE5DF6-64F8-462D-BF41-A3A1F6FEE2A5}" presName="sibTrans" presStyleCnt="0"/>
      <dgm:spPr/>
      <dgm:t>
        <a:bodyPr/>
        <a:lstStyle/>
        <a:p>
          <a:endParaRPr lang="fr-FR"/>
        </a:p>
      </dgm:t>
    </dgm:pt>
    <dgm:pt modelId="{D12CDD34-31E7-40CD-AFED-2B0537B79059}" type="pres">
      <dgm:prSet presAssocID="{5FD3BAB1-4828-4C4C-9A5C-CE8E03C45542}" presName="node" presStyleLbl="node1" presStyleIdx="1" presStyleCnt="6" custScaleX="232447" custScaleY="1381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531F29-12A0-496B-AC40-02560BC4290C}" type="pres">
      <dgm:prSet presAssocID="{41DEEDB5-6110-425A-88E4-82D4D9B8E325}" presName="sibTrans" presStyleCnt="0"/>
      <dgm:spPr/>
      <dgm:t>
        <a:bodyPr/>
        <a:lstStyle/>
        <a:p>
          <a:endParaRPr lang="fr-FR"/>
        </a:p>
      </dgm:t>
    </dgm:pt>
    <dgm:pt modelId="{3FDFDE5D-7052-47F0-A056-B320DA0704E0}" type="pres">
      <dgm:prSet presAssocID="{5D502A69-A230-44A5-9299-8D57D8B7E6AD}" presName="node" presStyleLbl="node1" presStyleIdx="2" presStyleCnt="6" custScaleX="186494" custScaleY="123426" custLinFactNeighborX="-5706" custLinFactNeighborY="-118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71DE82-3308-4FB3-8EC1-B7FBB97E5D12}" type="pres">
      <dgm:prSet presAssocID="{D41EF284-D34A-4FC0-87B2-5A5901198894}" presName="sibTrans" presStyleCnt="0"/>
      <dgm:spPr/>
      <dgm:t>
        <a:bodyPr/>
        <a:lstStyle/>
        <a:p>
          <a:endParaRPr lang="fr-FR"/>
        </a:p>
      </dgm:t>
    </dgm:pt>
    <dgm:pt modelId="{3FAEA9CC-A23C-4091-AB73-00C4EEAD3D7E}" type="pres">
      <dgm:prSet presAssocID="{C4656116-E610-475F-B37E-88B322E6E3B1}" presName="node" presStyleLbl="node1" presStyleIdx="3" presStyleCnt="6" custScaleX="227188" custScaleY="120611" custLinFactNeighborX="-5691" custLinFactNeighborY="-508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4E4B65-CDC0-4A46-B1BD-D4F433273D56}" type="pres">
      <dgm:prSet presAssocID="{6798551C-F2E7-46AA-A381-2E3C102C0E6D}" presName="sibTrans" presStyleCnt="0"/>
      <dgm:spPr/>
      <dgm:t>
        <a:bodyPr/>
        <a:lstStyle/>
        <a:p>
          <a:endParaRPr lang="fr-FR"/>
        </a:p>
      </dgm:t>
    </dgm:pt>
    <dgm:pt modelId="{67783076-5BCC-45AF-A906-5CBD9A8D6C15}" type="pres">
      <dgm:prSet presAssocID="{392B3F65-E426-4D55-A895-8BB367EB3DF2}" presName="node" presStyleLbl="node1" presStyleIdx="4" presStyleCnt="6" custScaleX="181915" custScaleY="123116" custLinFactNeighborX="-17410" custLinFactNeighborY="-1354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DB035E-A4F3-469D-9133-3736DA24B679}" type="pres">
      <dgm:prSet presAssocID="{829549D3-8498-451E-B24F-E086581DEEE9}" presName="sibTrans" presStyleCnt="0"/>
      <dgm:spPr/>
    </dgm:pt>
    <dgm:pt modelId="{B5343E15-1D2F-4424-BB3B-2210DD22CEBD}" type="pres">
      <dgm:prSet presAssocID="{5E823FF7-52AB-4BA6-B528-2643680F0BF4}" presName="node" presStyleLbl="node1" presStyleIdx="5" presStyleCnt="6" custScaleX="209715" custScaleY="112366" custLinFactNeighborX="-6245" custLinFactNeighborY="-832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3CB186-3EC0-4AC1-9E7C-23DB0CE46D8A}" srcId="{9A6B6AB0-F70E-4543-A4DB-C6F5CB80A888}" destId="{5FD3BAB1-4828-4C4C-9A5C-CE8E03C45542}" srcOrd="1" destOrd="0" parTransId="{CDF22B88-98C0-45CB-8956-65FE46B4E9CA}" sibTransId="{41DEEDB5-6110-425A-88E4-82D4D9B8E325}"/>
    <dgm:cxn modelId="{706187E1-D278-46D5-A920-4D8BBD6F8861}" type="presOf" srcId="{C4656116-E610-475F-B37E-88B322E6E3B1}" destId="{3FAEA9CC-A23C-4091-AB73-00C4EEAD3D7E}" srcOrd="0" destOrd="0" presId="urn:microsoft.com/office/officeart/2005/8/layout/default"/>
    <dgm:cxn modelId="{E3F003B7-FE46-4035-999E-5CA52BE80100}" srcId="{9A6B6AB0-F70E-4543-A4DB-C6F5CB80A888}" destId="{5E823FF7-52AB-4BA6-B528-2643680F0BF4}" srcOrd="5" destOrd="0" parTransId="{BD67BF7A-5B30-4918-BA4B-D5544595D35A}" sibTransId="{4842B92A-4D77-415D-8C26-F90B6BC415A8}"/>
    <dgm:cxn modelId="{C43E3439-3627-4AE7-969E-5023B0F35046}" type="presOf" srcId="{A806F501-B6AC-443F-A135-C8D4614B5B21}" destId="{FA6A72A9-EBEA-4A97-AC9A-0148D495BECE}" srcOrd="0" destOrd="0" presId="urn:microsoft.com/office/officeart/2005/8/layout/default"/>
    <dgm:cxn modelId="{5B74FD88-2441-4B23-9635-BD240F0C53E8}" type="presOf" srcId="{5FD3BAB1-4828-4C4C-9A5C-CE8E03C45542}" destId="{D12CDD34-31E7-40CD-AFED-2B0537B79059}" srcOrd="0" destOrd="0" presId="urn:microsoft.com/office/officeart/2005/8/layout/default"/>
    <dgm:cxn modelId="{37F7B704-200C-4217-9DDC-E0D33C77928D}" srcId="{9A6B6AB0-F70E-4543-A4DB-C6F5CB80A888}" destId="{A806F501-B6AC-443F-A135-C8D4614B5B21}" srcOrd="0" destOrd="0" parTransId="{60319D52-4B72-49E5-A1F1-2A4BBA3D31B6}" sibTransId="{C0CE5DF6-64F8-462D-BF41-A3A1F6FEE2A5}"/>
    <dgm:cxn modelId="{0BBC7741-9980-40C6-BF9B-2BC511BB4D3A}" type="presOf" srcId="{9A6B6AB0-F70E-4543-A4DB-C6F5CB80A888}" destId="{9C713B71-DF2F-4B49-B5C2-9C648C4A17E1}" srcOrd="0" destOrd="0" presId="urn:microsoft.com/office/officeart/2005/8/layout/default"/>
    <dgm:cxn modelId="{4640829E-25B2-4F45-89B2-792FF76E8457}" srcId="{9A6B6AB0-F70E-4543-A4DB-C6F5CB80A888}" destId="{C4656116-E610-475F-B37E-88B322E6E3B1}" srcOrd="3" destOrd="0" parTransId="{2F2873BB-C01A-416D-AB11-C65E280E9E49}" sibTransId="{6798551C-F2E7-46AA-A381-2E3C102C0E6D}"/>
    <dgm:cxn modelId="{98EA5D97-F2E7-4985-87F9-95EDAA7C6DF4}" srcId="{9A6B6AB0-F70E-4543-A4DB-C6F5CB80A888}" destId="{5D502A69-A230-44A5-9299-8D57D8B7E6AD}" srcOrd="2" destOrd="0" parTransId="{F6EF8196-C3EF-4A84-8C94-357F7DC6DA24}" sibTransId="{D41EF284-D34A-4FC0-87B2-5A5901198894}"/>
    <dgm:cxn modelId="{5C390EDF-CEA6-438C-9095-D6F1A8EBF307}" type="presOf" srcId="{5E823FF7-52AB-4BA6-B528-2643680F0BF4}" destId="{B5343E15-1D2F-4424-BB3B-2210DD22CEBD}" srcOrd="0" destOrd="0" presId="urn:microsoft.com/office/officeart/2005/8/layout/default"/>
    <dgm:cxn modelId="{0093F847-D244-4BB4-AC0B-1B9890E37147}" type="presOf" srcId="{5D502A69-A230-44A5-9299-8D57D8B7E6AD}" destId="{3FDFDE5D-7052-47F0-A056-B320DA0704E0}" srcOrd="0" destOrd="0" presId="urn:microsoft.com/office/officeart/2005/8/layout/default"/>
    <dgm:cxn modelId="{7BA15DAD-AE2A-4194-9EA0-4E75B7F17923}" srcId="{9A6B6AB0-F70E-4543-A4DB-C6F5CB80A888}" destId="{392B3F65-E426-4D55-A895-8BB367EB3DF2}" srcOrd="4" destOrd="0" parTransId="{2577588B-13D0-46E0-9215-FF553B85D8E7}" sibTransId="{829549D3-8498-451E-B24F-E086581DEEE9}"/>
    <dgm:cxn modelId="{705DC661-802C-4AE8-BECD-5B6E97BC43B4}" type="presOf" srcId="{392B3F65-E426-4D55-A895-8BB367EB3DF2}" destId="{67783076-5BCC-45AF-A906-5CBD9A8D6C15}" srcOrd="0" destOrd="0" presId="urn:microsoft.com/office/officeart/2005/8/layout/default"/>
    <dgm:cxn modelId="{2102FC68-9278-4F49-B94F-925D67775FAC}" type="presParOf" srcId="{9C713B71-DF2F-4B49-B5C2-9C648C4A17E1}" destId="{FA6A72A9-EBEA-4A97-AC9A-0148D495BECE}" srcOrd="0" destOrd="0" presId="urn:microsoft.com/office/officeart/2005/8/layout/default"/>
    <dgm:cxn modelId="{A7C8E1E9-1CCA-4E26-B3CD-3885F448AEA2}" type="presParOf" srcId="{9C713B71-DF2F-4B49-B5C2-9C648C4A17E1}" destId="{2DB8BF08-FB30-45F5-AF35-DDC8EBD86994}" srcOrd="1" destOrd="0" presId="urn:microsoft.com/office/officeart/2005/8/layout/default"/>
    <dgm:cxn modelId="{EA92F2C1-CCD5-4AA2-A69D-9496E4D8BA38}" type="presParOf" srcId="{9C713B71-DF2F-4B49-B5C2-9C648C4A17E1}" destId="{D12CDD34-31E7-40CD-AFED-2B0537B79059}" srcOrd="2" destOrd="0" presId="urn:microsoft.com/office/officeart/2005/8/layout/default"/>
    <dgm:cxn modelId="{33E5AF9B-4EB4-40FA-8398-AB858562D7D4}" type="presParOf" srcId="{9C713B71-DF2F-4B49-B5C2-9C648C4A17E1}" destId="{8B531F29-12A0-496B-AC40-02560BC4290C}" srcOrd="3" destOrd="0" presId="urn:microsoft.com/office/officeart/2005/8/layout/default"/>
    <dgm:cxn modelId="{E6BB7AAB-51BB-41E3-99ED-AB6D12C553F1}" type="presParOf" srcId="{9C713B71-DF2F-4B49-B5C2-9C648C4A17E1}" destId="{3FDFDE5D-7052-47F0-A056-B320DA0704E0}" srcOrd="4" destOrd="0" presId="urn:microsoft.com/office/officeart/2005/8/layout/default"/>
    <dgm:cxn modelId="{9DB802B9-3630-447D-8E83-EAA109505C2A}" type="presParOf" srcId="{9C713B71-DF2F-4B49-B5C2-9C648C4A17E1}" destId="{5E71DE82-3308-4FB3-8EC1-B7FBB97E5D12}" srcOrd="5" destOrd="0" presId="urn:microsoft.com/office/officeart/2005/8/layout/default"/>
    <dgm:cxn modelId="{806F7A2C-B8EA-4B91-AD0E-D592A26769DE}" type="presParOf" srcId="{9C713B71-DF2F-4B49-B5C2-9C648C4A17E1}" destId="{3FAEA9CC-A23C-4091-AB73-00C4EEAD3D7E}" srcOrd="6" destOrd="0" presId="urn:microsoft.com/office/officeart/2005/8/layout/default"/>
    <dgm:cxn modelId="{178B411F-CC84-4440-85E0-35F466C53189}" type="presParOf" srcId="{9C713B71-DF2F-4B49-B5C2-9C648C4A17E1}" destId="{C94E4B65-CDC0-4A46-B1BD-D4F433273D56}" srcOrd="7" destOrd="0" presId="urn:microsoft.com/office/officeart/2005/8/layout/default"/>
    <dgm:cxn modelId="{E8E1B1B5-182B-4291-8793-04C19B81663E}" type="presParOf" srcId="{9C713B71-DF2F-4B49-B5C2-9C648C4A17E1}" destId="{67783076-5BCC-45AF-A906-5CBD9A8D6C15}" srcOrd="8" destOrd="0" presId="urn:microsoft.com/office/officeart/2005/8/layout/default"/>
    <dgm:cxn modelId="{9A77D8B5-0CFE-488D-BD4A-0F6518120AD6}" type="presParOf" srcId="{9C713B71-DF2F-4B49-B5C2-9C648C4A17E1}" destId="{69DB035E-A4F3-469D-9133-3736DA24B679}" srcOrd="9" destOrd="0" presId="urn:microsoft.com/office/officeart/2005/8/layout/default"/>
    <dgm:cxn modelId="{6A625062-F121-4375-BE18-CB92C0A909C1}" type="presParOf" srcId="{9C713B71-DF2F-4B49-B5C2-9C648C4A17E1}" destId="{B5343E15-1D2F-4424-BB3B-2210DD22CEB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A72A9-EBEA-4A97-AC9A-0148D495BECE}">
      <dsp:nvSpPr>
        <dsp:cNvPr id="0" name=""/>
        <dsp:cNvSpPr/>
      </dsp:nvSpPr>
      <dsp:spPr>
        <a:xfrm>
          <a:off x="413304" y="108229"/>
          <a:ext cx="4840619" cy="20197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kern="1200" dirty="0" smtClean="0"/>
            <a:t>Administrateur DSI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Mise à jour des données (écoles et </a:t>
          </a:r>
          <a:r>
            <a:rPr lang="fr-FR" sz="1600" kern="1200" dirty="0" err="1" smtClean="0"/>
            <a:t>étalissements</a:t>
          </a:r>
          <a:r>
            <a:rPr lang="fr-FR" sz="1600" kern="1200" dirty="0" smtClean="0"/>
            <a:t>) du formulaire de saisie des données sur le mobile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Administration des utilisateurs (création mise à jour</a:t>
          </a:r>
          <a:r>
            <a:rPr lang="fr-FR" sz="1600" kern="1200" dirty="0" smtClean="0"/>
            <a:t>)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Assurer la maintenance préventive et corrective de la plateforme</a:t>
          </a:r>
          <a:endParaRPr lang="fr-FR" sz="16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 dirty="0"/>
        </a:p>
      </dsp:txBody>
      <dsp:txXfrm>
        <a:off x="413304" y="108229"/>
        <a:ext cx="4840619" cy="2019797"/>
      </dsp:txXfrm>
    </dsp:sp>
    <dsp:sp modelId="{D12CDD34-31E7-40CD-AFED-2B0537B79059}">
      <dsp:nvSpPr>
        <dsp:cNvPr id="0" name=""/>
        <dsp:cNvSpPr/>
      </dsp:nvSpPr>
      <dsp:spPr>
        <a:xfrm>
          <a:off x="5514772" y="238"/>
          <a:ext cx="6063347" cy="21619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Administrateurs </a:t>
          </a:r>
          <a:r>
            <a:rPr lang="fr-FR" sz="2800" b="1" kern="1200" dirty="0" smtClean="0"/>
            <a:t>de </a:t>
          </a:r>
          <a:r>
            <a:rPr lang="fr-FR" sz="2800" b="1" kern="1200" dirty="0" smtClean="0"/>
            <a:t>la DIOSPB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Mise à jour des informations sur SIGOBS info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Supervision des données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Réaliser les tâches d’administrateur DR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Importe le fichier de résultat du CEP (fichier à convenir avec DGEC)</a:t>
          </a:r>
          <a:endParaRPr lang="fr-FR" sz="1600" kern="1200" dirty="0"/>
        </a:p>
      </dsp:txBody>
      <dsp:txXfrm>
        <a:off x="5514772" y="238"/>
        <a:ext cx="6063347" cy="2161908"/>
      </dsp:txXfrm>
    </dsp:sp>
    <dsp:sp modelId="{3FDFDE5D-7052-47F0-A056-B320DA0704E0}">
      <dsp:nvSpPr>
        <dsp:cNvPr id="0" name=""/>
        <dsp:cNvSpPr/>
      </dsp:nvSpPr>
      <dsp:spPr>
        <a:xfrm>
          <a:off x="321028" y="2404385"/>
          <a:ext cx="4864669" cy="19317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Administrateurs DR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Gestion des données venant de DR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Export des données mobiles de sa région dans la plateforme web après date limite d’envoi de dossier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Assure la mise à jour des critères(orientation et bourses et Orientation /affectation de sa région)</a:t>
          </a:r>
          <a:endParaRPr lang="fr-FR" sz="1400" kern="1200" dirty="0"/>
        </a:p>
      </dsp:txBody>
      <dsp:txXfrm>
        <a:off x="321028" y="2404385"/>
        <a:ext cx="4864669" cy="1931729"/>
      </dsp:txXfrm>
    </dsp:sp>
    <dsp:sp modelId="{3FAEA9CC-A23C-4091-AB73-00C4EEAD3D7E}">
      <dsp:nvSpPr>
        <dsp:cNvPr id="0" name=""/>
        <dsp:cNvSpPr/>
      </dsp:nvSpPr>
      <dsp:spPr>
        <a:xfrm>
          <a:off x="5446938" y="2365516"/>
          <a:ext cx="5926167" cy="1887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Directeurs/Conseillers d’éducation</a:t>
          </a:r>
          <a:endParaRPr lang="fr-FR" sz="2800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Mise à jour des données des élèves de l’établissement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Supervision des données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 dirty="0"/>
        </a:p>
      </dsp:txBody>
      <dsp:txXfrm>
        <a:off x="5446938" y="2365516"/>
        <a:ext cx="5926167" cy="1887672"/>
      </dsp:txXfrm>
    </dsp:sp>
    <dsp:sp modelId="{67783076-5BCC-45AF-A906-5CBD9A8D6C15}">
      <dsp:nvSpPr>
        <dsp:cNvPr id="0" name=""/>
        <dsp:cNvSpPr/>
      </dsp:nvSpPr>
      <dsp:spPr>
        <a:xfrm>
          <a:off x="303343" y="4403550"/>
          <a:ext cx="4745227" cy="19268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Consultation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Edition des états et statistiques</a:t>
          </a:r>
          <a:endParaRPr lang="fr-FR" sz="1800" kern="1200" dirty="0"/>
        </a:p>
      </dsp:txBody>
      <dsp:txXfrm>
        <a:off x="303343" y="4403550"/>
        <a:ext cx="4745227" cy="1926878"/>
      </dsp:txXfrm>
    </dsp:sp>
    <dsp:sp modelId="{B5343E15-1D2F-4424-BB3B-2210DD22CEBD}">
      <dsp:nvSpPr>
        <dsp:cNvPr id="0" name=""/>
        <dsp:cNvSpPr/>
      </dsp:nvSpPr>
      <dsp:spPr>
        <a:xfrm>
          <a:off x="5600656" y="4569356"/>
          <a:ext cx="5470386" cy="1758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Public</a:t>
          </a:r>
          <a:r>
            <a:rPr lang="fr-FR" sz="1800" kern="1200" dirty="0" smtClean="0"/>
            <a:t>(Elèves parents d’élèves)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Informations utiles sur le mobile SIGOBS infos et sur le web </a:t>
          </a:r>
          <a:endParaRPr lang="fr-FR" sz="1800" kern="1200" dirty="0"/>
        </a:p>
      </dsp:txBody>
      <dsp:txXfrm>
        <a:off x="5600656" y="4569356"/>
        <a:ext cx="5470386" cy="1758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FFC-3898-4C16-BF87-833E43C016DF}" type="datetimeFigureOut">
              <a:rPr lang="fr-CA" smtClean="0"/>
              <a:t>2018-12-09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13B81-726F-4B9F-AEA4-E11BCBF248C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829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42261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04490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66719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28948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0E51AB-AA9F-4ACB-9A90-66997D06443F}" type="slidenum">
              <a:rPr lang="fr-FR" altLang="fr-FR" sz="1100" u="sng">
                <a:solidFill>
                  <a:srgbClr val="000000"/>
                </a:solidFill>
              </a:rPr>
              <a:pPr eaLnBrk="1" hangingPunct="1"/>
              <a:t>1</a:t>
            </a:fld>
            <a:endParaRPr lang="fr-FR" altLang="fr-FR" sz="1100" u="sng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e l'en-tête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69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42261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04490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66719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28948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DAC37B-238F-43E9-8DA7-8BFA00109BDE}" type="slidenum">
              <a:rPr lang="fr-FR" altLang="fr-FR"/>
              <a:pPr eaLnBrk="1" hangingPunct="1"/>
              <a:t>7</a:t>
            </a:fld>
            <a:endParaRPr lang="fr-FR" altLang="fr-F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0050" y="695325"/>
            <a:ext cx="6184900" cy="3479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119" y="4409758"/>
            <a:ext cx="5584766" cy="41776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e l'en-tête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8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42261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04490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66719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28948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DAC37B-238F-43E9-8DA7-8BFA00109BDE}" type="slidenum">
              <a:rPr lang="fr-FR" altLang="fr-FR"/>
              <a:pPr eaLnBrk="1" hangingPunct="1"/>
              <a:t>8</a:t>
            </a:fld>
            <a:endParaRPr lang="fr-FR" altLang="fr-F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0050" y="695325"/>
            <a:ext cx="6184900" cy="3479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119" y="4409758"/>
            <a:ext cx="5584766" cy="41776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e l'en-tête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65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42261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04490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66719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28948" indent="-231115" defTabSz="922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DAC37B-238F-43E9-8DA7-8BFA00109BDE}" type="slidenum">
              <a:rPr lang="fr-FR" altLang="fr-FR"/>
              <a:pPr eaLnBrk="1" hangingPunct="1"/>
              <a:t>9</a:t>
            </a:fld>
            <a:endParaRPr lang="fr-FR" altLang="fr-F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0050" y="695325"/>
            <a:ext cx="6184900" cy="3479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119" y="4409758"/>
            <a:ext cx="5584766" cy="41776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e l'en-tête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87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4387-52CD-4823-87BA-64C4D5BECE7B}" type="datetimeFigureOut">
              <a:rPr lang="fr-CA" smtClean="0"/>
              <a:t>2018-12-09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860F-7310-4A84-A524-CB007BFC83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663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4387-52CD-4823-87BA-64C4D5BECE7B}" type="datetimeFigureOut">
              <a:rPr lang="fr-CA" smtClean="0"/>
              <a:t>2018-12-09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860F-7310-4A84-A524-CB007BFC83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380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4387-52CD-4823-87BA-64C4D5BECE7B}" type="datetimeFigureOut">
              <a:rPr lang="fr-CA" smtClean="0"/>
              <a:t>2018-12-09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860F-7310-4A84-A524-CB007BFC83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810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609600" y="274640"/>
            <a:ext cx="10972800" cy="5851525"/>
          </a:xfrm>
          <a:prstGeom prst="rect">
            <a:avLst/>
          </a:prstGeom>
        </p:spPr>
        <p:txBody>
          <a:bodyPr lIns="91437" tIns="45718" rIns="91437" bIns="45718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37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4387-52CD-4823-87BA-64C4D5BECE7B}" type="datetimeFigureOut">
              <a:rPr lang="fr-CA" smtClean="0"/>
              <a:t>2018-12-09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860F-7310-4A84-A524-CB007BFC83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919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4387-52CD-4823-87BA-64C4D5BECE7B}" type="datetimeFigureOut">
              <a:rPr lang="fr-CA" smtClean="0"/>
              <a:t>2018-12-09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860F-7310-4A84-A524-CB007BFC83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119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4387-52CD-4823-87BA-64C4D5BECE7B}" type="datetimeFigureOut">
              <a:rPr lang="fr-CA" smtClean="0"/>
              <a:t>2018-12-09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860F-7310-4A84-A524-CB007BFC83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20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4387-52CD-4823-87BA-64C4D5BECE7B}" type="datetimeFigureOut">
              <a:rPr lang="fr-CA" smtClean="0"/>
              <a:t>2018-12-09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860F-7310-4A84-A524-CB007BFC83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54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4387-52CD-4823-87BA-64C4D5BECE7B}" type="datetimeFigureOut">
              <a:rPr lang="fr-CA" smtClean="0"/>
              <a:t>2018-12-09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860F-7310-4A84-A524-CB007BFC83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4387-52CD-4823-87BA-64C4D5BECE7B}" type="datetimeFigureOut">
              <a:rPr lang="fr-CA" smtClean="0"/>
              <a:t>2018-12-09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860F-7310-4A84-A524-CB007BFC83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86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4387-52CD-4823-87BA-64C4D5BECE7B}" type="datetimeFigureOut">
              <a:rPr lang="fr-CA" smtClean="0"/>
              <a:t>2018-12-09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860F-7310-4A84-A524-CB007BFC83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450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4387-52CD-4823-87BA-64C4D5BECE7B}" type="datetimeFigureOut">
              <a:rPr lang="fr-CA" smtClean="0"/>
              <a:t>2018-12-09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860F-7310-4A84-A524-CB007BFC83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29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iospbmena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ospbmena.net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23468" y="1917142"/>
            <a:ext cx="8444063" cy="77497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0690" tIns="25794" rIns="60690" bIns="25794" anchor="b"/>
          <a:lstStyle/>
          <a:p>
            <a:pPr algn="ctr" defTabSz="883051">
              <a:lnSpc>
                <a:spcPct val="90000"/>
              </a:lnSpc>
              <a:spcBef>
                <a:spcPct val="50000"/>
              </a:spcBef>
              <a:defRPr/>
            </a:pPr>
            <a:r>
              <a:rPr lang="fr-FR" sz="2800" b="1" dirty="0">
                <a:solidFill>
                  <a:schemeClr val="tx2"/>
                </a:solidFill>
              </a:rPr>
              <a:t/>
            </a:r>
            <a:br>
              <a:rPr lang="fr-FR" sz="2800" b="1" dirty="0">
                <a:solidFill>
                  <a:schemeClr val="tx2"/>
                </a:solidFill>
              </a:rPr>
            </a:br>
            <a:r>
              <a:rPr lang="fr-FR" sz="2800" b="1" dirty="0">
                <a:solidFill>
                  <a:schemeClr val="tx2"/>
                </a:solidFill>
              </a:rPr>
              <a:t/>
            </a:r>
            <a:br>
              <a:rPr lang="fr-FR" sz="2800" b="1" dirty="0">
                <a:solidFill>
                  <a:schemeClr val="tx2"/>
                </a:solidFill>
              </a:rPr>
            </a:br>
            <a:r>
              <a:rPr lang="fr-FR" sz="2800" b="1" dirty="0">
                <a:solidFill>
                  <a:schemeClr val="tx2"/>
                </a:solidFill>
              </a:rPr>
              <a:t/>
            </a:r>
            <a:br>
              <a:rPr lang="fr-FR" sz="2800" b="1" dirty="0">
                <a:solidFill>
                  <a:schemeClr val="tx2"/>
                </a:solidFill>
              </a:rPr>
            </a:br>
            <a:r>
              <a:rPr lang="fr-FR" sz="2800" b="1" dirty="0">
                <a:solidFill>
                  <a:schemeClr val="tx2"/>
                </a:solidFill>
              </a:rPr>
              <a:t/>
            </a:r>
            <a:br>
              <a:rPr lang="fr-FR" sz="2800" b="1" dirty="0">
                <a:solidFill>
                  <a:schemeClr val="tx2"/>
                </a:solidFill>
              </a:rPr>
            </a:br>
            <a:r>
              <a:rPr lang="fr-FR" sz="2800" b="1" dirty="0">
                <a:solidFill>
                  <a:schemeClr val="tx2"/>
                </a:solidFill>
              </a:rPr>
              <a:t/>
            </a:r>
            <a:br>
              <a:rPr lang="fr-FR" sz="2800" b="1" dirty="0">
                <a:solidFill>
                  <a:schemeClr val="tx2"/>
                </a:solidFill>
              </a:rPr>
            </a:br>
            <a:r>
              <a:rPr lang="fr-FR" sz="2800" b="1" dirty="0">
                <a:solidFill>
                  <a:schemeClr val="tx2"/>
                </a:solidFill>
              </a:rPr>
              <a:t/>
            </a:r>
            <a:br>
              <a:rPr lang="fr-FR" sz="2800" b="1" dirty="0">
                <a:solidFill>
                  <a:schemeClr val="tx2"/>
                </a:solidFill>
              </a:rPr>
            </a:br>
            <a:r>
              <a:rPr lang="fr-FR" sz="2800" b="1" dirty="0" smtClean="0">
                <a:solidFill>
                  <a:schemeClr val="tx2"/>
                </a:solidFill>
              </a:rPr>
              <a:t>DIRECTION DE L’INFORMATION, DE L’ORIENTATION SCOLAIRE, PROFESSIONNELLE ET DES BOURSES (DIOSPB)</a:t>
            </a:r>
            <a:endParaRPr lang="fr-FR" sz="3200" b="1" dirty="0" smtClean="0">
              <a:solidFill>
                <a:schemeClr val="tx2"/>
              </a:solidFill>
            </a:endParaRPr>
          </a:p>
          <a:p>
            <a:pPr defTabSz="883051">
              <a:lnSpc>
                <a:spcPct val="90000"/>
              </a:lnSpc>
              <a:spcBef>
                <a:spcPct val="50000"/>
              </a:spcBef>
              <a:defRPr/>
            </a:pPr>
            <a:r>
              <a:rPr lang="fr-FR" sz="3200" b="1" dirty="0" smtClean="0">
                <a:solidFill>
                  <a:schemeClr val="tx2"/>
                </a:solidFill>
              </a:rPr>
              <a:t/>
            </a:r>
            <a:br>
              <a:rPr lang="fr-FR" sz="3200" b="1" dirty="0" smtClean="0">
                <a:solidFill>
                  <a:schemeClr val="tx2"/>
                </a:solidFill>
              </a:rPr>
            </a:br>
            <a:r>
              <a:rPr lang="fr-FR" sz="3200" b="1" dirty="0" smtClean="0">
                <a:solidFill>
                  <a:schemeClr val="tx2"/>
                </a:solidFill>
              </a:rPr>
              <a:t/>
            </a:r>
            <a:br>
              <a:rPr lang="fr-FR" sz="3200" b="1" dirty="0" smtClean="0">
                <a:solidFill>
                  <a:schemeClr val="tx2"/>
                </a:solidFill>
              </a:rPr>
            </a:br>
            <a:r>
              <a:rPr lang="fr-FR" sz="3200" dirty="0" smtClean="0">
                <a:solidFill>
                  <a:schemeClr val="tx2"/>
                </a:solidFill>
              </a:rPr>
              <a:t> 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4101" name="Line 7"/>
          <p:cNvSpPr>
            <a:spLocks noChangeShapeType="1"/>
          </p:cNvSpPr>
          <p:nvPr/>
        </p:nvSpPr>
        <p:spPr bwMode="auto">
          <a:xfrm>
            <a:off x="3406205" y="1515145"/>
            <a:ext cx="647858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wrap="none" lIns="87395" tIns="43697" rIns="87395" bIns="43697" anchor="ctr"/>
          <a:lstStyle/>
          <a:p>
            <a:endParaRPr lang="fr-FR"/>
          </a:p>
        </p:txBody>
      </p:sp>
      <p:sp>
        <p:nvSpPr>
          <p:cNvPr id="4103" name="Rectangle 21"/>
          <p:cNvSpPr>
            <a:spLocks noChangeArrowheads="1"/>
          </p:cNvSpPr>
          <p:nvPr/>
        </p:nvSpPr>
        <p:spPr bwMode="auto">
          <a:xfrm>
            <a:off x="1524001" y="2733676"/>
            <a:ext cx="1762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95" tIns="43697" rIns="87395" bIns="43697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u="sng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00375" y="3694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CA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CA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98937" y="4497760"/>
            <a:ext cx="43951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3200" b="1" dirty="0" smtClean="0"/>
              <a:t>Animé par: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400" b="1" dirty="0" smtClean="0"/>
              <a:t>TOPAN Bia Zakaria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400" b="1" dirty="0" smtClean="0"/>
              <a:t>Rodrigue R. MIDEBEL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400" b="1" dirty="0" smtClean="0"/>
              <a:t>Fatoumata TOPAN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400" b="1" dirty="0" smtClean="0"/>
              <a:t>NIKIEMA Laurent </a:t>
            </a:r>
            <a:endParaRPr lang="fr-FR" altLang="fr-FR" sz="24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7" y="94880"/>
            <a:ext cx="1518687" cy="1817702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40870" y="2304627"/>
            <a:ext cx="10459452" cy="193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395" tIns="43697" rIns="87395" bIns="43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CA" sz="3200" b="1" dirty="0">
                <a:solidFill>
                  <a:srgbClr val="FF0000"/>
                </a:solidFill>
              </a:rPr>
              <a:t>Conception et réalisation </a:t>
            </a:r>
            <a:r>
              <a:rPr lang="fr-FR" sz="3200" b="1" dirty="0">
                <a:solidFill>
                  <a:srgbClr val="FF0000"/>
                </a:solidFill>
              </a:rPr>
              <a:t>d’une plateforme pour la gestion des orientations </a:t>
            </a:r>
            <a:r>
              <a:rPr lang="fr-FR" sz="3200" b="1" dirty="0" smtClean="0">
                <a:solidFill>
                  <a:srgbClr val="FF0000"/>
                </a:solidFill>
              </a:rPr>
              <a:t>et </a:t>
            </a:r>
            <a:r>
              <a:rPr lang="fr-FR" sz="3200" b="1" dirty="0">
                <a:solidFill>
                  <a:srgbClr val="FF0000"/>
                </a:solidFill>
              </a:rPr>
              <a:t>des </a:t>
            </a:r>
            <a:r>
              <a:rPr lang="fr-FR" sz="3200" b="1" dirty="0" smtClean="0">
                <a:solidFill>
                  <a:srgbClr val="FF0000"/>
                </a:solidFill>
              </a:rPr>
              <a:t>bourses scolaires </a:t>
            </a:r>
          </a:p>
          <a:p>
            <a:pPr algn="ctr" eaLnBrk="1" hangingPunct="1"/>
            <a:endParaRPr lang="fr-FR" sz="32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fr-FR" altLang="fr-FR" sz="2400" b="1" dirty="0" smtClean="0">
                <a:solidFill>
                  <a:srgbClr val="990000"/>
                </a:solidFill>
              </a:rPr>
              <a:t>Formation des formateurs</a:t>
            </a:r>
            <a:endParaRPr lang="fr-CA" altLang="fr-FR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0426" y="1882380"/>
            <a:ext cx="2519362" cy="82708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tIns="10800" rIns="18000" bIns="10800" anchor="ctr"/>
          <a:lstStyle/>
          <a:p>
            <a:pPr algn="ctr" eaLnBrk="0" hangingPunct="0">
              <a:spcBef>
                <a:spcPct val="25000"/>
              </a:spcBef>
            </a:pPr>
            <a:endParaRPr lang="fr-FR" altLang="fr-FR" sz="1600" b="1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ctr" eaLnBrk="0" hangingPunct="0">
              <a:spcBef>
                <a:spcPct val="25000"/>
              </a:spcBef>
            </a:pPr>
            <a:r>
              <a:rPr lang="fr-FR" altLang="fr-FR" sz="1600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>Consultant /équipe projet</a:t>
            </a:r>
            <a:endParaRPr lang="fr-FR" altLang="fr-FR" sz="1600" b="1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ctr" eaLnBrk="0" hangingPunct="0">
              <a:spcBef>
                <a:spcPct val="25000"/>
              </a:spcBef>
            </a:pPr>
            <a:endParaRPr lang="fr-FR" altLang="fr-FR" sz="14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77067" y="3466010"/>
            <a:ext cx="2519362" cy="827087"/>
          </a:xfrm>
          <a:prstGeom prst="rect">
            <a:avLst/>
          </a:prstGeom>
          <a:solidFill>
            <a:srgbClr val="336699"/>
          </a:solidFill>
          <a:ln w="12700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 eaLnBrk="0" hangingPunct="0">
              <a:spcBef>
                <a:spcPct val="25000"/>
              </a:spcBef>
            </a:pPr>
            <a:r>
              <a:rPr lang="fr-FR" altLang="fr-FR" sz="1600" b="1" dirty="0">
                <a:solidFill>
                  <a:schemeClr val="bg1"/>
                </a:solidFill>
                <a:latin typeface="Tahoma" panose="020B0604030504040204" pitchFamily="34" charset="0"/>
              </a:rPr>
              <a:t>Personnes ressources</a:t>
            </a: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1314494" y="155606"/>
            <a:ext cx="8864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6988" rIns="63500" bIns="26988"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fr-FR" altLang="fr-FR" sz="1600" b="1" dirty="0">
                <a:solidFill>
                  <a:srgbClr val="000099"/>
                </a:solidFill>
              </a:rPr>
              <a:t>Organisation du projet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086726" y="1809826"/>
            <a:ext cx="2519362" cy="827087"/>
          </a:xfrm>
          <a:prstGeom prst="rect">
            <a:avLst/>
          </a:prstGeom>
          <a:solidFill>
            <a:srgbClr val="336699"/>
          </a:solidFill>
          <a:ln w="12700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/>
          <a:p>
            <a:pPr algn="ctr" eaLnBrk="0" hangingPunct="0">
              <a:spcBef>
                <a:spcPct val="25000"/>
              </a:spcBef>
            </a:pPr>
            <a:r>
              <a:rPr lang="fr-FR" altLang="fr-FR" sz="1600" b="1" dirty="0" smtClean="0">
                <a:solidFill>
                  <a:schemeClr val="bg1"/>
                </a:solidFill>
                <a:latin typeface="Tahoma" panose="020B0604030504040204" pitchFamily="34" charset="0"/>
              </a:rPr>
              <a:t>Utilisateurs</a:t>
            </a:r>
            <a:endParaRPr lang="fr-FR" altLang="fr-FR" sz="1600" b="1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7189788" y="2163366"/>
            <a:ext cx="931863" cy="0"/>
          </a:xfrm>
          <a:prstGeom prst="line">
            <a:avLst/>
          </a:prstGeom>
          <a:noFill/>
          <a:ln w="31750">
            <a:solidFill>
              <a:srgbClr val="33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4" name="Oval 18"/>
          <p:cNvSpPr>
            <a:spLocks noChangeArrowheads="1"/>
          </p:cNvSpPr>
          <p:nvPr/>
        </p:nvSpPr>
        <p:spPr bwMode="auto">
          <a:xfrm>
            <a:off x="7496002" y="1855353"/>
            <a:ext cx="319430" cy="296991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33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72000" bIns="36000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fr-FR" altLang="fr-FR" sz="1000" b="1" dirty="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7216836" y="2516909"/>
            <a:ext cx="877763" cy="7229"/>
          </a:xfrm>
          <a:prstGeom prst="line">
            <a:avLst/>
          </a:prstGeom>
          <a:noFill/>
          <a:ln w="31750">
            <a:solidFill>
              <a:srgbClr val="33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7502615" y="2504497"/>
            <a:ext cx="319430" cy="296991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33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72000" bIns="36000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fr-FR" altLang="fr-FR" sz="1000" b="1" dirty="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47" name="Line 39"/>
          <p:cNvSpPr>
            <a:spLocks noChangeShapeType="1"/>
          </p:cNvSpPr>
          <p:nvPr/>
        </p:nvSpPr>
        <p:spPr bwMode="auto">
          <a:xfrm>
            <a:off x="5303913" y="2710327"/>
            <a:ext cx="0" cy="755683"/>
          </a:xfrm>
          <a:prstGeom prst="line">
            <a:avLst/>
          </a:prstGeom>
          <a:noFill/>
          <a:ln w="31750">
            <a:solidFill>
              <a:srgbClr val="33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8" name="Line 39"/>
          <p:cNvSpPr>
            <a:spLocks noChangeShapeType="1"/>
          </p:cNvSpPr>
          <p:nvPr/>
        </p:nvSpPr>
        <p:spPr bwMode="auto">
          <a:xfrm flipH="1" flipV="1">
            <a:off x="6507240" y="2709467"/>
            <a:ext cx="0" cy="755683"/>
          </a:xfrm>
          <a:prstGeom prst="line">
            <a:avLst/>
          </a:prstGeom>
          <a:noFill/>
          <a:ln w="31750">
            <a:solidFill>
              <a:srgbClr val="33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9" name="Oval 18"/>
          <p:cNvSpPr>
            <a:spLocks noChangeArrowheads="1"/>
          </p:cNvSpPr>
          <p:nvPr/>
        </p:nvSpPr>
        <p:spPr bwMode="auto">
          <a:xfrm>
            <a:off x="4984483" y="2918690"/>
            <a:ext cx="319430" cy="296991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33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72000" bIns="36000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fr-FR" altLang="fr-FR" sz="1000" b="1" dirty="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6529084" y="2918689"/>
            <a:ext cx="319430" cy="296991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33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72000" bIns="36000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fr-FR" altLang="fr-FR" sz="1000" b="1" dirty="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1739590" y="5032442"/>
            <a:ext cx="83810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600" dirty="0"/>
              <a:t>Rapport d’avancement du </a:t>
            </a:r>
            <a:r>
              <a:rPr lang="fr-FR" sz="1600" dirty="0" smtClean="0"/>
              <a:t>projet </a:t>
            </a: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Orientation et mise à disposition de ressources nécessaires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Expression des besoins fonctionnels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Livrables satisfaisants les besoins fonctionnels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Demande d’appui à la réalisation du projet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Informations et </a:t>
            </a:r>
            <a:r>
              <a:rPr lang="fr-FR" sz="1600" dirty="0" smtClean="0"/>
              <a:t>suggestions </a:t>
            </a:r>
            <a:r>
              <a:rPr lang="fr-FR" sz="1600" dirty="0"/>
              <a:t>pouvant améliorer la gestion du projet</a:t>
            </a:r>
          </a:p>
          <a:p>
            <a:endParaRPr lang="fr-FR" sz="1600" dirty="0"/>
          </a:p>
        </p:txBody>
      </p:sp>
      <p:sp>
        <p:nvSpPr>
          <p:cNvPr id="56" name="ZoneTexte 55"/>
          <p:cNvSpPr txBox="1"/>
          <p:nvPr/>
        </p:nvSpPr>
        <p:spPr>
          <a:xfrm>
            <a:off x="4670426" y="936303"/>
            <a:ext cx="6043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 smtClean="0"/>
              <a:t>Représentant des structures déconcentrées</a:t>
            </a: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 smtClean="0"/>
              <a:t>Représentants de services concernés à Ouaga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 smtClean="0"/>
              <a:t>DSI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 smtClean="0"/>
              <a:t>Consultants et assistants</a:t>
            </a:r>
            <a:endParaRPr lang="fr-FR" sz="1400" dirty="0"/>
          </a:p>
        </p:txBody>
      </p:sp>
      <p:cxnSp>
        <p:nvCxnSpPr>
          <p:cNvPr id="57" name="Connecteur droit 56"/>
          <p:cNvCxnSpPr/>
          <p:nvPr/>
        </p:nvCxnSpPr>
        <p:spPr>
          <a:xfrm>
            <a:off x="4715386" y="908720"/>
            <a:ext cx="12462" cy="95227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8191803" y="2672633"/>
            <a:ext cx="30791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 smtClean="0"/>
              <a:t>Enseignants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 smtClean="0"/>
              <a:t>Administrateurs</a:t>
            </a: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 smtClean="0"/>
              <a:t>Utilisateurs/Points focaux des directions</a:t>
            </a: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/>
          </a:p>
        </p:txBody>
      </p:sp>
      <p:cxnSp>
        <p:nvCxnSpPr>
          <p:cNvPr id="59" name="Connecteur droit 58"/>
          <p:cNvCxnSpPr/>
          <p:nvPr/>
        </p:nvCxnSpPr>
        <p:spPr>
          <a:xfrm flipH="1">
            <a:off x="8112202" y="2650351"/>
            <a:ext cx="22" cy="109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4745066" y="4477010"/>
            <a:ext cx="307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Toute autre personne </a:t>
            </a:r>
            <a:r>
              <a:rPr lang="fr-FR" sz="1400" dirty="0" smtClean="0"/>
              <a:t>impliquée</a:t>
            </a:r>
            <a:endParaRPr lang="fr-FR" sz="1400" dirty="0"/>
          </a:p>
        </p:txBody>
      </p:sp>
      <p:cxnSp>
        <p:nvCxnSpPr>
          <p:cNvPr id="61" name="Connecteur droit 60"/>
          <p:cNvCxnSpPr/>
          <p:nvPr/>
        </p:nvCxnSpPr>
        <p:spPr>
          <a:xfrm>
            <a:off x="4727848" y="4308610"/>
            <a:ext cx="1" cy="56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8"/>
          <p:cNvSpPr>
            <a:spLocks noChangeArrowheads="1"/>
          </p:cNvSpPr>
          <p:nvPr/>
        </p:nvSpPr>
        <p:spPr bwMode="auto">
          <a:xfrm>
            <a:off x="4163758" y="1977038"/>
            <a:ext cx="269875" cy="27940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33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72000" bIns="36000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fr-FR" altLang="fr-FR" sz="1000" b="1" dirty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0" name="AutoShape 38"/>
          <p:cNvSpPr>
            <a:spLocks noChangeArrowheads="1"/>
          </p:cNvSpPr>
          <p:nvPr/>
        </p:nvSpPr>
        <p:spPr bwMode="auto">
          <a:xfrm>
            <a:off x="2049376" y="1974401"/>
            <a:ext cx="1764678" cy="827087"/>
          </a:xfrm>
          <a:prstGeom prst="roundRect">
            <a:avLst>
              <a:gd name="adj" fmla="val 16667"/>
            </a:avLst>
          </a:prstGeom>
          <a:solidFill>
            <a:srgbClr val="990000">
              <a:alpha val="10001"/>
            </a:srgbClr>
          </a:solidFill>
          <a:ln w="12700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fr-FR" altLang="fr-FR" b="1" dirty="0" smtClean="0"/>
              <a:t>Chef de projet</a:t>
            </a:r>
            <a:endParaRPr lang="fr-FR" altLang="fr-FR" b="1" dirty="0"/>
          </a:p>
        </p:txBody>
      </p:sp>
      <p:sp>
        <p:nvSpPr>
          <p:cNvPr id="31" name="Oval 18"/>
          <p:cNvSpPr>
            <a:spLocks noChangeArrowheads="1"/>
          </p:cNvSpPr>
          <p:nvPr/>
        </p:nvSpPr>
        <p:spPr bwMode="auto">
          <a:xfrm>
            <a:off x="4163758" y="2616159"/>
            <a:ext cx="319430" cy="296991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33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36000" rIns="72000" bIns="36000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fr-FR" altLang="fr-FR" sz="1000" b="1" dirty="0" smtClean="0">
                <a:latin typeface="Tahoma" panose="020B0604030504040204" pitchFamily="34" charset="0"/>
              </a:rPr>
              <a:t>2</a:t>
            </a:r>
            <a:endParaRPr lang="fr-FR" altLang="fr-FR" sz="1000" b="1" dirty="0">
              <a:latin typeface="Tahoma" panose="020B0604030504040204" pitchFamily="34" charset="0"/>
            </a:endParaRPr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 flipH="1">
            <a:off x="3738563" y="2272349"/>
            <a:ext cx="931863" cy="0"/>
          </a:xfrm>
          <a:prstGeom prst="line">
            <a:avLst/>
          </a:prstGeom>
          <a:noFill/>
          <a:ln w="31750">
            <a:solidFill>
              <a:srgbClr val="33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>
            <a:off x="3792663" y="2566683"/>
            <a:ext cx="877763" cy="7229"/>
          </a:xfrm>
          <a:prstGeom prst="line">
            <a:avLst/>
          </a:prstGeom>
          <a:noFill/>
          <a:ln w="31750">
            <a:solidFill>
              <a:srgbClr val="33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1487055" y="2777376"/>
            <a:ext cx="361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 smtClean="0">
                <a:solidFill>
                  <a:srgbClr val="FF0000"/>
                </a:solidFill>
              </a:rPr>
              <a:t>DIOSPB /DSI</a:t>
            </a:r>
          </a:p>
          <a:p>
            <a:endParaRPr lang="fr-FR" sz="1400" dirty="0"/>
          </a:p>
        </p:txBody>
      </p:sp>
      <p:sp>
        <p:nvSpPr>
          <p:cNvPr id="2" name="Ellipse 1"/>
          <p:cNvSpPr/>
          <p:nvPr/>
        </p:nvSpPr>
        <p:spPr>
          <a:xfrm>
            <a:off x="2049376" y="1906505"/>
            <a:ext cx="370778" cy="3499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CA" dirty="0"/>
          </a:p>
        </p:txBody>
      </p:sp>
      <p:sp>
        <p:nvSpPr>
          <p:cNvPr id="35" name="Ellipse 34"/>
          <p:cNvSpPr/>
          <p:nvPr/>
        </p:nvSpPr>
        <p:spPr>
          <a:xfrm>
            <a:off x="6595732" y="1719485"/>
            <a:ext cx="621104" cy="3945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12</a:t>
            </a:r>
            <a:endParaRPr lang="fr-CA" dirty="0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7851333" y="-43368"/>
            <a:ext cx="4017394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Présentation du projet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6596"/>
              </p:ext>
            </p:extLst>
          </p:nvPr>
        </p:nvGraphicFramePr>
        <p:xfrm>
          <a:off x="221674" y="409224"/>
          <a:ext cx="11757890" cy="644877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629949">
                  <a:extLst>
                    <a:ext uri="{9D8B030D-6E8A-4147-A177-3AD203B41FA5}">
                      <a16:colId xmlns:a16="http://schemas.microsoft.com/office/drawing/2014/main" val="1444966554"/>
                    </a:ext>
                  </a:extLst>
                </a:gridCol>
                <a:gridCol w="1936179">
                  <a:extLst>
                    <a:ext uri="{9D8B030D-6E8A-4147-A177-3AD203B41FA5}">
                      <a16:colId xmlns:a16="http://schemas.microsoft.com/office/drawing/2014/main" val="104493731"/>
                    </a:ext>
                  </a:extLst>
                </a:gridCol>
                <a:gridCol w="1372927">
                  <a:extLst>
                    <a:ext uri="{9D8B030D-6E8A-4147-A177-3AD203B41FA5}">
                      <a16:colId xmlns:a16="http://schemas.microsoft.com/office/drawing/2014/main" val="340549977"/>
                    </a:ext>
                  </a:extLst>
                </a:gridCol>
                <a:gridCol w="1818835">
                  <a:extLst>
                    <a:ext uri="{9D8B030D-6E8A-4147-A177-3AD203B41FA5}">
                      <a16:colId xmlns:a16="http://schemas.microsoft.com/office/drawing/2014/main" val="1941275001"/>
                    </a:ext>
                  </a:extLst>
                </a:gridCol>
              </a:tblGrid>
              <a:tr h="36426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u="none" strike="noStrike" dirty="0">
                          <a:effectLst/>
                        </a:rPr>
                        <a:t>Activité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u="none" strike="noStrike" dirty="0" smtClean="0">
                          <a:effectLst/>
                        </a:rPr>
                        <a:t>Date initiale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u="none" strike="noStrike" dirty="0">
                          <a:effectLst/>
                        </a:rPr>
                        <a:t>Durée (jour)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u="none" strike="noStrike" dirty="0">
                          <a:effectLst/>
                        </a:rPr>
                        <a:t>Etat d’exécution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564990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Cadrage du projet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10/08 au 10/08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 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</a:rPr>
                        <a:t>Exécuté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271942"/>
                  </a:ext>
                </a:extLst>
              </a:tr>
              <a:tr h="42067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Etude de l’existant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13/08 au 17/08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5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</a:rPr>
                        <a:t>Exécuté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88694"/>
                  </a:ext>
                </a:extLst>
              </a:tr>
              <a:tr h="401554"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u="none" strike="noStrike" dirty="0" smtClean="0">
                          <a:effectLst/>
                        </a:rPr>
                        <a:t>Étude </a:t>
                      </a:r>
                      <a:r>
                        <a:rPr lang="fr-CA" sz="1600" u="none" strike="noStrike" dirty="0">
                          <a:effectLst/>
                        </a:rPr>
                        <a:t>des besoins fonctionnels et techniques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17/08 au 23/08 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5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</a:rPr>
                        <a:t>Exécuté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15253"/>
                  </a:ext>
                </a:extLst>
              </a:tr>
              <a:tr h="417176"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u="none" strike="noStrike" dirty="0">
                          <a:effectLst/>
                        </a:rPr>
                        <a:t>Validation du </a:t>
                      </a:r>
                      <a:r>
                        <a:rPr lang="fr-CA" sz="1600" u="none" strike="noStrike" dirty="0" smtClean="0">
                          <a:effectLst/>
                        </a:rPr>
                        <a:t>DSFT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</a:rPr>
                        <a:t>24/08 au 24/08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928" marR="4928" marT="492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Exécuté</a:t>
                      </a:r>
                    </a:p>
                  </a:txBody>
                  <a:tcPr marL="4928" marR="4928" marT="492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09197"/>
                  </a:ext>
                </a:extLst>
              </a:tr>
              <a:tr h="364264"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u="none" strike="noStrike" dirty="0" smtClean="0">
                          <a:effectLst/>
                        </a:rPr>
                        <a:t>Réalisation</a:t>
                      </a:r>
                      <a:r>
                        <a:rPr lang="fr-CA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fr-CA" sz="1600" u="none" strike="noStrike" dirty="0" smtClean="0">
                          <a:effectLst/>
                        </a:rPr>
                        <a:t>de </a:t>
                      </a:r>
                      <a:r>
                        <a:rPr lang="fr-CA" sz="1600" u="none" strike="noStrike" dirty="0">
                          <a:effectLst/>
                        </a:rPr>
                        <a:t>la plateforme mobile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25/08 au 15/09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21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</a:rPr>
                        <a:t>Exécuté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363780"/>
                  </a:ext>
                </a:extLst>
              </a:tr>
              <a:tr h="364264"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u="none" strike="noStrike" dirty="0">
                          <a:effectLst/>
                        </a:rPr>
                        <a:t>Tests de conformité </a:t>
                      </a:r>
                      <a:r>
                        <a:rPr lang="fr-CA" sz="1600" u="none" strike="noStrike" dirty="0" smtClean="0">
                          <a:effectLst/>
                        </a:rPr>
                        <a:t>et </a:t>
                      </a:r>
                      <a:r>
                        <a:rPr lang="fr-CA" sz="1600" u="none" strike="noStrike" dirty="0">
                          <a:effectLst/>
                        </a:rPr>
                        <a:t>correction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17/09 au 24/09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7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</a:rPr>
                        <a:t>Exécuté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49135"/>
                  </a:ext>
                </a:extLst>
              </a:tr>
              <a:tr h="364264"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u="none" strike="noStrike" dirty="0">
                          <a:effectLst/>
                        </a:rPr>
                        <a:t>Prise en compte des </a:t>
                      </a:r>
                      <a:r>
                        <a:rPr lang="fr-CA" sz="1600" u="none" strike="noStrike" dirty="0" smtClean="0">
                          <a:effectLst/>
                        </a:rPr>
                        <a:t>amendements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</a:rPr>
                        <a:t>25/09 au 27/09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</a:rPr>
                        <a:t>Exécuté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102513"/>
                  </a:ext>
                </a:extLst>
              </a:tr>
              <a:tr h="364264"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u="none" strike="noStrike" dirty="0" smtClean="0">
                          <a:effectLst/>
                        </a:rPr>
                        <a:t>Validations de </a:t>
                      </a:r>
                      <a:r>
                        <a:rPr lang="fr-CA" sz="1600" u="none" strike="noStrike" dirty="0">
                          <a:effectLst/>
                        </a:rPr>
                        <a:t>la plateforme </a:t>
                      </a:r>
                      <a:r>
                        <a:rPr lang="fr-CA" sz="1600" u="none" strike="noStrike" dirty="0" smtClean="0">
                          <a:effectLst/>
                        </a:rPr>
                        <a:t>mobile (4 séances de validation)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</a:rPr>
                        <a:t>28/09 au </a:t>
                      </a:r>
                      <a:r>
                        <a:rPr lang="fr-FR" sz="1400" u="none" strike="noStrike" dirty="0" smtClean="0">
                          <a:effectLst/>
                        </a:rPr>
                        <a:t>24/11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fr-F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Exécuté</a:t>
                      </a:r>
                      <a:endParaRPr lang="fr-F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28" marR="4928" marT="49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72093"/>
                  </a:ext>
                </a:extLst>
              </a:tr>
              <a:tr h="364264"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u="none" strike="noStrike" dirty="0" smtClean="0">
                          <a:effectLst/>
                        </a:rPr>
                        <a:t>Réalisation</a:t>
                      </a:r>
                      <a:r>
                        <a:rPr lang="fr-CA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fr-CA" sz="1600" u="none" strike="noStrike" dirty="0" smtClean="0">
                          <a:effectLst/>
                        </a:rPr>
                        <a:t>de </a:t>
                      </a:r>
                      <a:r>
                        <a:rPr lang="fr-CA" sz="1600" u="none" strike="noStrike" dirty="0">
                          <a:effectLst/>
                        </a:rPr>
                        <a:t>la plateforme web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04/12/2018</a:t>
                      </a:r>
                      <a:endParaRPr kumimoji="0" lang="en-C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14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Exécuté</a:t>
                      </a:r>
                      <a:endParaRPr lang="fr-F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28" marR="4928" marT="49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71233"/>
                  </a:ext>
                </a:extLst>
              </a:tr>
              <a:tr h="364264"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u="none" strike="noStrike" dirty="0" smtClean="0">
                          <a:effectLst/>
                        </a:rPr>
                        <a:t>Validations de </a:t>
                      </a:r>
                      <a:r>
                        <a:rPr lang="fr-CA" sz="1600" u="none" strike="noStrike" dirty="0">
                          <a:effectLst/>
                        </a:rPr>
                        <a:t>la plateforme </a:t>
                      </a:r>
                      <a:r>
                        <a:rPr lang="fr-CA" sz="1600" u="none" strike="noStrike" dirty="0" smtClean="0">
                          <a:effectLst/>
                        </a:rPr>
                        <a:t>web mobile (4 séances de validation)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28/09 au 06/12/2018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fr-F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Exécuté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827"/>
                  </a:ext>
                </a:extLst>
              </a:tr>
              <a:tr h="762319"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u="none" strike="noStrike" dirty="0">
                          <a:effectLst/>
                        </a:rPr>
                        <a:t>transfert de compétence aux administrateurs </a:t>
                      </a:r>
                      <a:r>
                        <a:rPr lang="fr-CA" sz="1600" u="none" strike="noStrike" dirty="0" smtClean="0">
                          <a:effectLst/>
                        </a:rPr>
                        <a:t>et </a:t>
                      </a:r>
                      <a:r>
                        <a:rPr lang="fr-CA" sz="1600" u="none" strike="noStrike" dirty="0">
                          <a:effectLst/>
                        </a:rPr>
                        <a:t>validation des documents techniques et des </a:t>
                      </a:r>
                      <a:r>
                        <a:rPr lang="fr-CA" sz="1600" u="none" strike="noStrike" dirty="0" smtClean="0">
                          <a:effectLst/>
                        </a:rPr>
                        <a:t>rapports techniques </a:t>
                      </a:r>
                      <a:r>
                        <a:rPr lang="fr-CA" sz="1600" u="none" strike="noStrike" dirty="0">
                          <a:effectLst/>
                        </a:rPr>
                        <a:t>de projets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24/11/2018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fr-FR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 cours</a:t>
                      </a:r>
                      <a:endParaRPr kumimoji="0" lang="fr-FR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928" marR="4928" marT="49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08601"/>
                  </a:ext>
                </a:extLst>
              </a:tr>
              <a:tr h="482837"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u="none" strike="noStrike" dirty="0">
                          <a:effectLst/>
                        </a:rPr>
                        <a:t>Prise en compte des amendements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Jusqu’au 06/12/2018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9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</a:rPr>
                        <a:t>Non échu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597601"/>
                  </a:ext>
                </a:extLst>
              </a:tr>
              <a:tr h="509913"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u="none" strike="noStrike" dirty="0">
                          <a:effectLst/>
                        </a:rPr>
                        <a:t>Formation de vingt (20) formateurs et transfert de compétence aux administrateurs sur les plateformes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du 5-7/11/2018</a:t>
                      </a:r>
                      <a:endParaRPr lang="en-CA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 smtClean="0">
                          <a:effectLst/>
                        </a:rPr>
                        <a:t>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 smtClean="0">
                          <a:effectLst/>
                        </a:rPr>
                        <a:t>En cours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898402"/>
                  </a:ext>
                </a:extLst>
              </a:tr>
              <a:tr h="509913"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u="none" strike="noStrike" dirty="0">
                          <a:effectLst/>
                        </a:rPr>
                        <a:t>Assistance trois (03) mois aux utilisateurs (délai non contractuel)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03 mois à partir</a:t>
                      </a:r>
                      <a:endParaRPr lang="fr-FR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03 mois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</a:rPr>
                        <a:t>Non échu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8" marR="4928" marT="4928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158118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21674" y="39892"/>
            <a:ext cx="40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Planning global du projet</a:t>
            </a:r>
            <a:endParaRPr lang="fr-CA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1333" y="-43368"/>
            <a:ext cx="4017394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Présentation du projet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4400" b="1" dirty="0" smtClean="0">
                <a:solidFill>
                  <a:srgbClr val="FF0000"/>
                </a:solidFill>
              </a:rPr>
              <a:t>Présentation Générale de la plateforme</a:t>
            </a:r>
            <a:endParaRPr lang="fr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630" y="392391"/>
            <a:ext cx="11935326" cy="5890661"/>
          </a:xfrm>
        </p:spPr>
        <p:txBody>
          <a:bodyPr>
            <a:no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CA" alt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sz="2400" b="1" dirty="0">
                <a:solidFill>
                  <a:srgbClr val="FF0000"/>
                </a:solidFill>
              </a:rPr>
              <a:t>Le système d’Information de Gestion des Orientations et des Bourses Scolaire (SIGOBS) </a:t>
            </a:r>
            <a:r>
              <a:rPr lang="fr-CA" sz="2400" dirty="0"/>
              <a:t>est une plateforme intégrée qui s'articule autour de </a:t>
            </a:r>
            <a:r>
              <a:rPr lang="fr-CA" sz="2400" b="1" dirty="0"/>
              <a:t>trois principaux modules :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CA" sz="2400" dirty="0"/>
              <a:t> </a:t>
            </a:r>
            <a:r>
              <a:rPr lang="fr-CA" sz="2400" b="1" dirty="0"/>
              <a:t>Le module SIGOBS</a:t>
            </a:r>
            <a:r>
              <a:rPr lang="fr-CA" sz="2400" dirty="0"/>
              <a:t> disponible sur </a:t>
            </a:r>
            <a:r>
              <a:rPr lang="fr-CA" sz="2400" dirty="0" err="1"/>
              <a:t>PlayStore</a:t>
            </a:r>
            <a:r>
              <a:rPr lang="fr-CA" sz="2400" dirty="0"/>
              <a:t> et destiné aux enseignants et personnels de vie </a:t>
            </a:r>
            <a:r>
              <a:rPr lang="fr-CA" sz="2400" dirty="0" smtClean="0"/>
              <a:t>scolaire. Il </a:t>
            </a:r>
            <a:r>
              <a:rPr lang="fr-CA" sz="2400" dirty="0"/>
              <a:t>sert à collecter des données (dossiers des élèves) à la base (primaire et post primaire) par le biais des technologies mobiles</a:t>
            </a:r>
            <a:r>
              <a:rPr lang="fr-CA" sz="2400" dirty="0" smtClean="0"/>
              <a:t>(téléphones </a:t>
            </a:r>
            <a:r>
              <a:rPr lang="fr-CA" sz="2400" dirty="0"/>
              <a:t>et tablettes </a:t>
            </a:r>
            <a:r>
              <a:rPr lang="fr-CA" sz="2400" dirty="0" err="1"/>
              <a:t>androïd</a:t>
            </a:r>
            <a:r>
              <a:rPr lang="fr-CA" sz="2400" dirty="0"/>
              <a:t>) 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CA" sz="2400" dirty="0"/>
              <a:t> </a:t>
            </a:r>
            <a:r>
              <a:rPr lang="fr-FR" sz="2400" b="1" dirty="0" smtClean="0"/>
              <a:t>Le </a:t>
            </a:r>
            <a:r>
              <a:rPr lang="fr-FR" sz="2400" b="1" dirty="0"/>
              <a:t>module SIGOBS Infos:</a:t>
            </a:r>
            <a:r>
              <a:rPr lang="fr-FR" sz="2400" dirty="0"/>
              <a:t> </a:t>
            </a:r>
            <a:r>
              <a:rPr lang="fr-CA" sz="2400" dirty="0"/>
              <a:t>disponible sur </a:t>
            </a:r>
            <a:r>
              <a:rPr lang="fr-CA" sz="2400" dirty="0" err="1"/>
              <a:t>PlayStore</a:t>
            </a:r>
            <a:r>
              <a:rPr lang="fr-CA" sz="2400" dirty="0"/>
              <a:t> et destiné aux élèves et parents </a:t>
            </a:r>
            <a:r>
              <a:rPr lang="fr-CA" sz="2400" dirty="0" smtClean="0"/>
              <a:t>d’élèves. Il </a:t>
            </a:r>
            <a:r>
              <a:rPr lang="fr-CA" sz="2400" dirty="0"/>
              <a:t>sert à la DIOSPB de diffuser l’information auprès du publics par le biais des technologies mobiles (</a:t>
            </a:r>
            <a:r>
              <a:rPr lang="fr-CA" sz="2400" dirty="0" smtClean="0"/>
              <a:t>téléphones </a:t>
            </a:r>
            <a:r>
              <a:rPr lang="fr-CA" sz="2400" dirty="0"/>
              <a:t>et tablettes </a:t>
            </a:r>
            <a:r>
              <a:rPr lang="fr-CA" sz="2400" dirty="0" err="1"/>
              <a:t>androïd</a:t>
            </a:r>
            <a:r>
              <a:rPr lang="fr-CA" sz="2400" dirty="0"/>
              <a:t>) 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CA" sz="2400" dirty="0"/>
              <a:t> </a:t>
            </a:r>
            <a:r>
              <a:rPr lang="fr-FR" sz="2400" b="1" dirty="0" smtClean="0"/>
              <a:t>Le </a:t>
            </a:r>
            <a:r>
              <a:rPr lang="fr-FR" sz="2400" b="1" dirty="0"/>
              <a:t>module de traitement des données</a:t>
            </a:r>
            <a:r>
              <a:rPr lang="fr-FR" sz="2400" dirty="0"/>
              <a:t> (disponible sur le web par </a:t>
            </a:r>
            <a:r>
              <a:rPr lang="fr-FR" sz="2400" u="sng" dirty="0">
                <a:hlinkClick r:id="rId2"/>
              </a:rPr>
              <a:t>http://diospbmena.net</a:t>
            </a:r>
            <a:r>
              <a:rPr lang="fr-FR" sz="2400" dirty="0"/>
              <a:t>) permet </a:t>
            </a:r>
            <a:r>
              <a:rPr lang="fr-CA" sz="2400" dirty="0"/>
              <a:t>selon les critères nationaux et régionaux</a:t>
            </a:r>
            <a:r>
              <a:rPr lang="fr-FR" sz="2400" dirty="0"/>
              <a:t>:</a:t>
            </a:r>
            <a:endParaRPr lang="fr-CA" sz="2400" dirty="0"/>
          </a:p>
          <a:p>
            <a:pPr lvl="1"/>
            <a:r>
              <a:rPr lang="fr-CA" sz="2000" dirty="0"/>
              <a:t> Le traitement automatisé des demandes de bourse et la sélection des boursiers ;</a:t>
            </a:r>
          </a:p>
          <a:p>
            <a:pPr lvl="1"/>
            <a:r>
              <a:rPr lang="fr-CA" sz="2000" dirty="0"/>
              <a:t>Le traitement automatisé des affectations et orientations.</a:t>
            </a:r>
          </a:p>
          <a:p>
            <a:pPr marL="0" indent="0">
              <a:buNone/>
            </a:pPr>
            <a:r>
              <a:rPr lang="fr-CA" sz="2400" dirty="0"/>
              <a:t>Ces trois modules principaux s’appuient sur des modules supports 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CA" sz="2400" b="1" dirty="0"/>
              <a:t>Base documentaire ;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CA" sz="2400" b="1" dirty="0"/>
              <a:t>Statistiques ;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CA" sz="2400" b="1" dirty="0"/>
              <a:t>Administration.</a:t>
            </a:r>
          </a:p>
          <a:p>
            <a:pPr marL="0" indent="0">
              <a:buNone/>
            </a:pPr>
            <a:endParaRPr lang="fr-C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52115" y="-43368"/>
            <a:ext cx="7016612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Présentation générale de la plateforme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5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6"/>
          <p:cNvSpPr>
            <a:spLocks noChangeArrowheads="1"/>
          </p:cNvSpPr>
          <p:nvPr/>
        </p:nvSpPr>
        <p:spPr bwMode="auto">
          <a:xfrm>
            <a:off x="27716" y="1243965"/>
            <a:ext cx="11859484" cy="5471795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marL="0" indent="0"/>
            <a:r>
              <a:rPr lang="fr-FR" sz="2800" dirty="0" smtClean="0"/>
              <a:t>Module disponible et téléchargeable sur </a:t>
            </a:r>
            <a:r>
              <a:rPr lang="fr-FR" sz="2800" dirty="0" err="1"/>
              <a:t>playStore</a:t>
            </a:r>
            <a:r>
              <a:rPr lang="fr-FR" sz="2800" dirty="0"/>
              <a:t> (</a:t>
            </a:r>
            <a:r>
              <a:rPr lang="fr-FR" sz="2800" dirty="0" err="1" smtClean="0">
                <a:solidFill>
                  <a:srgbClr val="FF0000"/>
                </a:solidFill>
              </a:rPr>
              <a:t>sigobs</a:t>
            </a:r>
            <a:r>
              <a:rPr lang="fr-FR" sz="2800" dirty="0" smtClean="0">
                <a:solidFill>
                  <a:srgbClr val="FF0000"/>
                </a:solidFill>
              </a:rPr>
              <a:t> infos</a:t>
            </a:r>
            <a:r>
              <a:rPr lang="fr-FR" sz="2800" dirty="0" smtClean="0"/>
              <a:t>) et utilisable sur </a:t>
            </a:r>
            <a:r>
              <a:rPr lang="fr-FR" sz="2800" dirty="0" err="1" smtClean="0"/>
              <a:t>Andoïd</a:t>
            </a:r>
            <a:r>
              <a:rPr lang="fr-FR" sz="2800" dirty="0" smtClean="0"/>
              <a:t>,</a:t>
            </a:r>
          </a:p>
          <a:p>
            <a:pPr marL="0" indent="0"/>
            <a:r>
              <a:rPr lang="fr-FR" sz="2800" dirty="0" smtClean="0"/>
              <a:t>Il permet 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800" dirty="0" smtClean="0"/>
              <a:t>aux administrateurs DIOSPB de:</a:t>
            </a:r>
          </a:p>
          <a:p>
            <a:pPr marL="908050" lvl="1" indent="-342900">
              <a:buFont typeface="Arial" panose="020B0604020202020204" pitchFamily="34" charset="0"/>
              <a:buChar char="•"/>
            </a:pPr>
            <a:r>
              <a:rPr lang="fr-FR" sz="2800" dirty="0" smtClean="0"/>
              <a:t>Saisir les informations sur les bourses et l’orientation scolaire à l’attention des élèves et parents d’élèves dans un fichier </a:t>
            </a:r>
          </a:p>
          <a:p>
            <a:pPr marL="908050" lvl="1" indent="-342900">
              <a:buFont typeface="Arial" panose="020B0604020202020204" pitchFamily="34" charset="0"/>
              <a:buChar char="•"/>
            </a:pPr>
            <a:r>
              <a:rPr lang="fr-FR" sz="2800" dirty="0" smtClean="0"/>
              <a:t>Mettre à jour les informations sur les bourses et l’orientation scolaire à l’attention des élèves et parents d’élèves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800" dirty="0"/>
              <a:t>a</a:t>
            </a:r>
            <a:r>
              <a:rPr lang="fr-FR" sz="2800" dirty="0" smtClean="0"/>
              <a:t>ux élèves et parents de télécharger gratuitement l’application et visualiser les informations mis à leur disposition</a:t>
            </a:r>
            <a:endParaRPr lang="fr-FR" sz="2800" dirty="0"/>
          </a:p>
          <a:p>
            <a:endParaRPr lang="fr-FR" sz="2000" dirty="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15460" y="743729"/>
            <a:ext cx="8206504" cy="500236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fr-FR" b="1" dirty="0">
                <a:solidFill>
                  <a:schemeClr val="bg1"/>
                </a:solidFill>
              </a:rPr>
              <a:t>Fonctionnalités du module </a:t>
            </a:r>
            <a:r>
              <a:rPr lang="fr-FR" b="1" dirty="0" smtClean="0">
                <a:solidFill>
                  <a:srgbClr val="FF0000"/>
                </a:solidFill>
              </a:rPr>
              <a:t>SIGOBS Info</a:t>
            </a:r>
            <a:endParaRPr lang="fr-CA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2115" y="-43368"/>
            <a:ext cx="7016612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Présentation générale de la plateforme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6"/>
          <p:cNvSpPr>
            <a:spLocks noChangeArrowheads="1"/>
          </p:cNvSpPr>
          <p:nvPr/>
        </p:nvSpPr>
        <p:spPr bwMode="auto">
          <a:xfrm>
            <a:off x="0" y="1188690"/>
            <a:ext cx="12007265" cy="5471795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La plateforme </a:t>
            </a:r>
            <a:r>
              <a:rPr lang="fr-FR" sz="2400" b="1" dirty="0" smtClean="0"/>
              <a:t>SIGOBS</a:t>
            </a:r>
            <a:r>
              <a:rPr lang="fr-FR" sz="2400" dirty="0" smtClean="0"/>
              <a:t> disponible et téléchargeable sur </a:t>
            </a:r>
            <a:r>
              <a:rPr lang="fr-FR" sz="2400" dirty="0" err="1"/>
              <a:t>playStore</a:t>
            </a:r>
            <a:r>
              <a:rPr lang="fr-FR" sz="2400" dirty="0"/>
              <a:t> </a:t>
            </a:r>
            <a:r>
              <a:rPr lang="fr-FR" sz="2400" dirty="0" smtClean="0"/>
              <a:t>et utilisable sur </a:t>
            </a:r>
            <a:r>
              <a:rPr lang="fr-FR" sz="2400" dirty="0" err="1" smtClean="0"/>
              <a:t>Andoïd</a:t>
            </a:r>
            <a:r>
              <a:rPr lang="fr-FR" sz="2400" dirty="0" smtClean="0"/>
              <a:t> 4 minimum,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Elle permet à </a:t>
            </a:r>
            <a:r>
              <a:rPr lang="fr-FR" sz="2400" dirty="0"/>
              <a:t>l’enseignant (responsable d’établissement) ou le personnel de vie scolaire </a:t>
            </a:r>
            <a:r>
              <a:rPr lang="fr-FR" sz="2400" dirty="0" smtClean="0"/>
              <a:t>de:</a:t>
            </a:r>
          </a:p>
          <a:p>
            <a:pPr marL="850900" lvl="1">
              <a:buFont typeface="Arial" panose="020B0604020202020204" pitchFamily="34" charset="0"/>
              <a:buChar char="•"/>
            </a:pPr>
            <a:r>
              <a:rPr lang="fr-FR" sz="2400" dirty="0"/>
              <a:t>r</a:t>
            </a:r>
            <a:r>
              <a:rPr lang="fr-FR" sz="2400" dirty="0" smtClean="0"/>
              <a:t>emplir </a:t>
            </a:r>
            <a:r>
              <a:rPr lang="fr-FR" sz="2400" dirty="0"/>
              <a:t>un formulaire permettant </a:t>
            </a:r>
            <a:r>
              <a:rPr lang="fr-FR" sz="2400" dirty="0" smtClean="0"/>
              <a:t>d’identifier l’enseignant, l’élève </a:t>
            </a:r>
            <a:r>
              <a:rPr lang="fr-FR" sz="2400" dirty="0"/>
              <a:t>son </a:t>
            </a:r>
            <a:r>
              <a:rPr lang="fr-FR" sz="2400" dirty="0" smtClean="0"/>
              <a:t>école et </a:t>
            </a:r>
            <a:r>
              <a:rPr lang="fr-FR" sz="2400" dirty="0"/>
              <a:t>ses </a:t>
            </a:r>
            <a:r>
              <a:rPr lang="fr-FR" sz="2400" dirty="0" smtClean="0"/>
              <a:t>choix  </a:t>
            </a:r>
            <a:r>
              <a:rPr lang="fr-FR" sz="2400" dirty="0"/>
              <a:t>d’orientations scolaires et professionnelles ;</a:t>
            </a:r>
            <a:endParaRPr lang="fr-CA" sz="2400" dirty="0"/>
          </a:p>
          <a:p>
            <a:pPr marL="850900" lvl="1">
              <a:buFont typeface="Arial" panose="020B0604020202020204" pitchFamily="34" charset="0"/>
              <a:buChar char="•"/>
            </a:pPr>
            <a:r>
              <a:rPr lang="fr-FR" sz="2400" dirty="0"/>
              <a:t>f</a:t>
            </a:r>
            <a:r>
              <a:rPr lang="fr-FR" sz="2400" dirty="0" smtClean="0"/>
              <a:t>aire les photos des </a:t>
            </a:r>
            <a:r>
              <a:rPr lang="fr-FR" sz="2400" dirty="0"/>
              <a:t>pièces </a:t>
            </a:r>
            <a:r>
              <a:rPr lang="fr-FR" sz="2400" dirty="0" smtClean="0"/>
              <a:t>jointes au </a:t>
            </a:r>
            <a:r>
              <a:rPr lang="fr-FR" sz="2400" dirty="0"/>
              <a:t>dossier, </a:t>
            </a:r>
            <a:endParaRPr lang="fr-FR" sz="2400" dirty="0" smtClean="0"/>
          </a:p>
          <a:p>
            <a:pPr marL="850900" lvl="1">
              <a:buFont typeface="Arial" panose="020B0604020202020204" pitchFamily="34" charset="0"/>
              <a:buChar char="•"/>
            </a:pPr>
            <a:r>
              <a:rPr lang="fr-FR" sz="2400" dirty="0" smtClean="0"/>
              <a:t>synchroniser </a:t>
            </a:r>
            <a:r>
              <a:rPr lang="fr-FR" sz="2400" dirty="0"/>
              <a:t>les </a:t>
            </a:r>
            <a:r>
              <a:rPr lang="fr-FR" sz="2400" dirty="0" smtClean="0"/>
              <a:t>données du mobile </a:t>
            </a:r>
            <a:r>
              <a:rPr lang="fr-FR" sz="2400" dirty="0"/>
              <a:t>avec le </a:t>
            </a:r>
            <a:r>
              <a:rPr lang="fr-FR" sz="2400" dirty="0" smtClean="0"/>
              <a:t>serveur</a:t>
            </a:r>
            <a:r>
              <a:rPr lang="fr-FR" sz="2400" dirty="0"/>
              <a:t> ;</a:t>
            </a:r>
            <a:endParaRPr lang="fr-CA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Elle permet de </a:t>
            </a:r>
            <a:r>
              <a:rPr lang="fr-FR" sz="2400" dirty="0"/>
              <a:t>centraliser instantanément les </a:t>
            </a:r>
            <a:r>
              <a:rPr lang="fr-FR" sz="2400" dirty="0" smtClean="0"/>
              <a:t>données avec le serveur</a:t>
            </a:r>
            <a:r>
              <a:rPr lang="fr-FR" sz="2400" dirty="0"/>
              <a:t> ;</a:t>
            </a:r>
            <a:endParaRPr lang="fr-CA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Elle permet </a:t>
            </a:r>
            <a:r>
              <a:rPr lang="fr-FR" sz="2400" dirty="0"/>
              <a:t>une consultation en temps réel des informations </a:t>
            </a:r>
            <a:r>
              <a:rPr lang="fr-FR" sz="2400" dirty="0" smtClean="0"/>
              <a:t>envoyés </a:t>
            </a:r>
            <a:r>
              <a:rPr lang="fr-FR" sz="2400" dirty="0"/>
              <a:t>par les enseignants et personnels de vie scolaire ou des structures déconcentrées du </a:t>
            </a:r>
            <a:r>
              <a:rPr lang="fr-FR" sz="2400" dirty="0" smtClean="0"/>
              <a:t>Ministère de manière sécurisé (identifiant et mot de passe)</a:t>
            </a:r>
            <a:r>
              <a:rPr lang="fr-FR" sz="2400" dirty="0"/>
              <a:t> ;</a:t>
            </a:r>
            <a:endParaRPr lang="fr-CA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Elle permet </a:t>
            </a:r>
            <a:r>
              <a:rPr lang="fr-FR" sz="2400" dirty="0"/>
              <a:t>une exploitation des données </a:t>
            </a:r>
            <a:r>
              <a:rPr lang="fr-FR" sz="2400" dirty="0" smtClean="0"/>
              <a:t>du </a:t>
            </a:r>
            <a:r>
              <a:rPr lang="fr-FR" sz="2400" dirty="0"/>
              <a:t>logiciel de gestion des examens et concours ;</a:t>
            </a:r>
            <a:endParaRPr lang="fr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Elle donne des notifications sur les dossiers enregistrés avec succès sur le serveur</a:t>
            </a:r>
          </a:p>
          <a:p>
            <a:endParaRPr lang="fr-FR" sz="24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488643"/>
            <a:ext cx="8206504" cy="500236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fr-FR" b="1" dirty="0" smtClean="0">
                <a:solidFill>
                  <a:schemeClr val="bg1"/>
                </a:solidFill>
              </a:rPr>
              <a:t>Fonctionnalités du module </a:t>
            </a:r>
            <a:r>
              <a:rPr lang="fr-FR" b="1" dirty="0" smtClean="0">
                <a:solidFill>
                  <a:srgbClr val="FF0000"/>
                </a:solidFill>
              </a:rPr>
              <a:t>SIGOBS</a:t>
            </a:r>
            <a:endParaRPr lang="fr-CA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50887" y="-43368"/>
            <a:ext cx="6817840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Présentation générale des plateformes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6"/>
          <p:cNvSpPr>
            <a:spLocks noChangeArrowheads="1"/>
          </p:cNvSpPr>
          <p:nvPr/>
        </p:nvSpPr>
        <p:spPr bwMode="auto">
          <a:xfrm>
            <a:off x="95621" y="1061082"/>
            <a:ext cx="5756539" cy="5796918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sz="2000" dirty="0"/>
              <a:t>Accessible par un navigateur en mode connecté à travers une URL </a:t>
            </a:r>
            <a:r>
              <a:rPr lang="fr-FR" sz="2000" dirty="0" smtClean="0"/>
              <a:t>(</a:t>
            </a:r>
            <a:r>
              <a:rPr lang="fr-FR" sz="2000" dirty="0">
                <a:hlinkClick r:id="rId2"/>
              </a:rPr>
              <a:t>www.diospbmena.net</a:t>
            </a:r>
            <a:r>
              <a:rPr lang="fr-FR" sz="2000" dirty="0" smtClean="0"/>
              <a:t>), </a:t>
            </a:r>
            <a:r>
              <a:rPr lang="fr-FR" sz="2000" dirty="0"/>
              <a:t>elle permet de: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r-FR" sz="2000" dirty="0"/>
              <a:t>s’identifier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r-FR" sz="2000" dirty="0"/>
              <a:t>Saisir le formulaire </a:t>
            </a:r>
            <a:r>
              <a:rPr lang="fr-FR" sz="2000" dirty="0" smtClean="0"/>
              <a:t>dossier élève </a:t>
            </a:r>
            <a:r>
              <a:rPr lang="fr-FR" sz="2000" dirty="0"/>
              <a:t>du </a:t>
            </a:r>
            <a:r>
              <a:rPr lang="fr-FR" sz="2000" dirty="0" smtClean="0"/>
              <a:t>primaire et </a:t>
            </a:r>
            <a:r>
              <a:rPr lang="fr-FR" sz="2000" dirty="0"/>
              <a:t>post primaire </a:t>
            </a:r>
            <a:endParaRPr lang="fr-FR" sz="2000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r-FR" sz="2000" dirty="0" smtClean="0"/>
              <a:t>Saisir </a:t>
            </a:r>
            <a:r>
              <a:rPr lang="fr-FR" sz="2000" dirty="0"/>
              <a:t>le formulaire de dossier </a:t>
            </a:r>
            <a:r>
              <a:rPr lang="fr-FR" sz="2000" dirty="0" smtClean="0"/>
              <a:t>élève </a:t>
            </a:r>
            <a:r>
              <a:rPr lang="fr-FR" sz="2000" dirty="0"/>
              <a:t>d’entrée dans les filières Générales et dans les filières Techniques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r-FR" sz="2000" dirty="0"/>
              <a:t>Saisir </a:t>
            </a:r>
            <a:r>
              <a:rPr lang="fr-FR" sz="2000" dirty="0" smtClean="0"/>
              <a:t>le bilan scolaire des élèves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r-FR" sz="2000" dirty="0" smtClean="0"/>
              <a:t>A la DIOSPB ou personnel de vie scolaire de saisir les demandes de bourse</a:t>
            </a:r>
            <a:endParaRPr lang="fr-F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/>
              <a:t>Prendre une image des pièces jointes des dossiers de demande de bourse et les rattacher au dossier élève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r-FR" sz="2000" dirty="0" smtClean="0"/>
              <a:t>Aux </a:t>
            </a:r>
            <a:r>
              <a:rPr lang="fr-FR" sz="2000" dirty="0"/>
              <a:t>élèves de saisir les demandes de bourses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r-FR" sz="2000" dirty="0"/>
              <a:t>Aux élèves d’accéder à l’information mis à leur </a:t>
            </a:r>
            <a:r>
              <a:rPr lang="fr-FR" sz="2000" dirty="0" smtClean="0"/>
              <a:t>disposition</a:t>
            </a:r>
            <a:endParaRPr lang="fr-FR" sz="2000" dirty="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07345" y="589617"/>
            <a:ext cx="5744815" cy="495531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fr-FR" b="1" dirty="0" smtClean="0">
                <a:solidFill>
                  <a:schemeClr val="bg1"/>
                </a:solidFill>
              </a:rPr>
              <a:t>Module de traitement </a:t>
            </a:r>
            <a:r>
              <a:rPr lang="fr-FR" b="1" dirty="0">
                <a:solidFill>
                  <a:schemeClr val="bg1"/>
                </a:solidFill>
              </a:rPr>
              <a:t>web</a:t>
            </a:r>
            <a:endParaRPr lang="fr-CA" b="1" dirty="0">
              <a:solidFill>
                <a:schemeClr val="bg1"/>
              </a:solidFill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6183651" y="1092266"/>
            <a:ext cx="5873727" cy="576573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Traiter automatiquement les données centralisées selon les critères d’attribution des bourses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Traiter automatiquement les données centralisées selon les critères d’orientation et d’affection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Editer la liste des candidats répondants aux critères de sélection de la bourse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Importer les données issues de sources externes (logiciel de la DGEC et autres sources et données à renseigner)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Editer la liste des candidats selon les critères d’orientation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Editer des statistiques diverses;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exporter les données vers des sources externes (sources et données à renseigner);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183652" y="589618"/>
            <a:ext cx="5873726" cy="49553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lvl="0"/>
            <a:r>
              <a:rPr lang="fr-FR" sz="2000" b="1" dirty="0">
                <a:solidFill>
                  <a:schemeClr val="bg1"/>
                </a:solidFill>
              </a:rPr>
              <a:t>Module de traitement web</a:t>
            </a:r>
            <a:endParaRPr lang="fr-CA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52115" y="-43368"/>
            <a:ext cx="7016612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Présentation générale de la plateforme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2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6"/>
          <p:cNvSpPr>
            <a:spLocks noChangeArrowheads="1"/>
          </p:cNvSpPr>
          <p:nvPr/>
        </p:nvSpPr>
        <p:spPr bwMode="auto">
          <a:xfrm>
            <a:off x="4407270" y="1085598"/>
            <a:ext cx="3762642" cy="5620214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La solution </a:t>
            </a:r>
            <a:r>
              <a:rPr lang="fr-FR" sz="2000" dirty="0" smtClean="0"/>
              <a:t>permet de </a:t>
            </a:r>
            <a:r>
              <a:rPr lang="fr-FR" sz="2000" dirty="0"/>
              <a:t>restituer des statistiques sur l'activité </a:t>
            </a:r>
            <a:r>
              <a:rPr lang="fr-FR" sz="2000" dirty="0" smtClean="0"/>
              <a:t>d’octroi de bourse et d’orientation.</a:t>
            </a:r>
          </a:p>
          <a:p>
            <a:pPr marL="0" indent="0"/>
            <a:r>
              <a:rPr lang="fr-FR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résultats </a:t>
            </a:r>
            <a:r>
              <a:rPr lang="fr-FR" sz="2000" dirty="0"/>
              <a:t>des statistiques </a:t>
            </a:r>
            <a:r>
              <a:rPr lang="fr-FR" sz="2000" dirty="0" smtClean="0"/>
              <a:t>(à définir) devraient être imprimables </a:t>
            </a:r>
            <a:r>
              <a:rPr lang="fr-FR" sz="2000" dirty="0"/>
              <a:t>et exportables vers des </a:t>
            </a:r>
            <a:r>
              <a:rPr lang="fr-FR" sz="2000" dirty="0" smtClean="0"/>
              <a:t>tableurs (Excel et CSV) </a:t>
            </a:r>
            <a:r>
              <a:rPr lang="fr-FR" sz="2000" dirty="0"/>
              <a:t>ou sous format PDF.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résultats des statistiques doivent être aussi  afficher sous forme de graphique (histogrammes ou camembert).</a:t>
            </a:r>
            <a:endParaRPr lang="fr-CA" sz="2000" dirty="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407271" y="657100"/>
            <a:ext cx="3762642" cy="412111"/>
          </a:xfrm>
          <a:prstGeom prst="rect">
            <a:avLst/>
          </a:prstGeom>
          <a:solidFill>
            <a:srgbClr val="FF6600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eaLnBrk="1" hangingPunct="1"/>
            <a:r>
              <a:rPr lang="fr-FR" sz="2000" b="1" dirty="0" smtClean="0">
                <a:solidFill>
                  <a:schemeClr val="bg1"/>
                </a:solidFill>
              </a:rPr>
              <a:t>Statistiques</a:t>
            </a:r>
            <a:endParaRPr lang="fr-CA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312605" y="1104960"/>
            <a:ext cx="3708039" cy="5600851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Permet la gestion numérique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 dossiers élèves (pièces jointes)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Accès facile à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l’information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Sécuriser les dossiers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96232" y="634853"/>
            <a:ext cx="3721696" cy="450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lvl="0"/>
            <a:endParaRPr lang="fr-FR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F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documentaire</a:t>
            </a:r>
            <a:endParaRPr lang="fr-CA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52115" y="-43368"/>
            <a:ext cx="7016612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Présentation générale de la plateforme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9" name="Rectangle 96"/>
          <p:cNvSpPr>
            <a:spLocks noChangeArrowheads="1"/>
          </p:cNvSpPr>
          <p:nvPr/>
        </p:nvSpPr>
        <p:spPr bwMode="auto">
          <a:xfrm>
            <a:off x="8489393" y="1085902"/>
            <a:ext cx="3708039" cy="5619909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La gestion des profils génériques des utilisateurs, des comptes utilisateurs 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Gestion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habilitations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la mise à jour des données relatives sur les plateformes mobiles et web 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Permettre que chaque opération effectuée par un utilisateur de la plateforme web est renseignée automatiquement dans le système de manière à pouvoir tracer toutes les opérations dans le système par utilisateur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470304" y="634853"/>
            <a:ext cx="3721696" cy="43435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lvl="0"/>
            <a:endParaRPr lang="fr-FR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  <a:endParaRPr lang="fr-CA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6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8" y="726510"/>
            <a:ext cx="10722279" cy="56492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52115" y="-43368"/>
            <a:ext cx="7016612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Présentation générale de la plateforme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4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0" y="826718"/>
            <a:ext cx="11185743" cy="60312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52115" y="-43368"/>
            <a:ext cx="7016612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Présentation générale de la plateforme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87891" y="112734"/>
            <a:ext cx="11805188" cy="67452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altLang="fr-FR" sz="3200" b="1" dirty="0">
                <a:solidFill>
                  <a:srgbClr val="000099"/>
                </a:solidFill>
              </a:rPr>
              <a:t>Présentation</a:t>
            </a:r>
            <a:r>
              <a:rPr lang="fr-FR" altLang="fr-FR" sz="2000" b="1" dirty="0">
                <a:solidFill>
                  <a:srgbClr val="000099"/>
                </a:solidFill>
              </a:rPr>
              <a:t> </a:t>
            </a:r>
            <a:r>
              <a:rPr lang="fr-FR" altLang="fr-FR" sz="3200" b="1" dirty="0" smtClean="0">
                <a:solidFill>
                  <a:srgbClr val="000099"/>
                </a:solidFill>
              </a:rPr>
              <a:t>du consultant et des assistants</a:t>
            </a:r>
          </a:p>
          <a:p>
            <a:pPr marL="0" indent="0">
              <a:buNone/>
            </a:pPr>
            <a:endParaRPr lang="fr-FR" altLang="fr-FR" sz="3200" b="1" dirty="0">
              <a:solidFill>
                <a:srgbClr val="000099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rgbClr val="FF0000"/>
                </a:solidFill>
              </a:rPr>
              <a:t>Consultant Principal: </a:t>
            </a:r>
            <a:r>
              <a:rPr lang="fr-FR" b="1" dirty="0" smtClean="0"/>
              <a:t>Bia Zakaria TOPAN</a:t>
            </a:r>
            <a:endParaRPr lang="fr-FR" b="1" dirty="0"/>
          </a:p>
          <a:p>
            <a:endParaRPr lang="fr-FR" b="1" dirty="0" smtClean="0"/>
          </a:p>
          <a:p>
            <a:pPr lvl="1"/>
            <a:r>
              <a:rPr lang="fr-FR" sz="3400" b="1" dirty="0" smtClean="0"/>
              <a:t>Spécialité</a:t>
            </a:r>
            <a:r>
              <a:rPr lang="fr-FR" sz="3400" b="1" dirty="0"/>
              <a:t>:  </a:t>
            </a:r>
            <a:r>
              <a:rPr lang="fr-FR" sz="3400" dirty="0" smtClean="0"/>
              <a:t>ingénieur de conception génie logiciel et Master en management de projet</a:t>
            </a:r>
            <a:endParaRPr lang="fr-FR" sz="3400" dirty="0"/>
          </a:p>
          <a:p>
            <a:pPr lvl="1"/>
            <a:endParaRPr lang="fr-FR" sz="3400" dirty="0"/>
          </a:p>
          <a:p>
            <a:pPr lvl="1"/>
            <a:r>
              <a:rPr lang="fr-FR" sz="3400" b="1" dirty="0" smtClean="0"/>
              <a:t>Force</a:t>
            </a:r>
            <a:r>
              <a:rPr lang="fr-FR" sz="3400" b="1" dirty="0"/>
              <a:t>: </a:t>
            </a:r>
            <a:r>
              <a:rPr lang="fr-FR" sz="3400" dirty="0" smtClean="0"/>
              <a:t>engagement et réactivité</a:t>
            </a:r>
            <a:endParaRPr lang="fr-FR" sz="3400" dirty="0"/>
          </a:p>
          <a:p>
            <a:pPr lvl="1"/>
            <a:endParaRPr lang="fr-FR" sz="3400" dirty="0"/>
          </a:p>
          <a:p>
            <a:pPr lvl="1"/>
            <a:r>
              <a:rPr lang="fr-FR" sz="3400" b="1" dirty="0" smtClean="0"/>
              <a:t>Domaine d’action: </a:t>
            </a:r>
            <a:r>
              <a:rPr lang="fr-FR" sz="3400" dirty="0"/>
              <a:t>génie logiciel; infrastructure réseau - télécom, sécurité et </a:t>
            </a:r>
            <a:r>
              <a:rPr lang="fr-FR" sz="3400" dirty="0" smtClean="0"/>
              <a:t>formation</a:t>
            </a:r>
          </a:p>
          <a:p>
            <a:pPr lvl="1"/>
            <a:endParaRPr lang="fr-FR" sz="3400" dirty="0"/>
          </a:p>
          <a:p>
            <a:pPr lvl="1"/>
            <a:r>
              <a:rPr lang="fr-FR" sz="3400" b="1" dirty="0"/>
              <a:t>Références: </a:t>
            </a:r>
            <a:r>
              <a:rPr lang="fr-FR" sz="3400" dirty="0" smtClean="0"/>
              <a:t>Onze (11) projets similaires réalisés</a:t>
            </a:r>
          </a:p>
          <a:p>
            <a:pPr lvl="1"/>
            <a:endParaRPr lang="fr-FR" b="1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rgbClr val="FF0000"/>
                </a:solidFill>
              </a:rPr>
              <a:t>Groupe de formateurs</a:t>
            </a:r>
          </a:p>
          <a:p>
            <a:pPr lvl="1">
              <a:buFontTx/>
              <a:buChar char="-"/>
            </a:pPr>
            <a:r>
              <a:rPr lang="fr-FR" dirty="0" smtClean="0"/>
              <a:t>Fatoumata TOPAN: Data Analyste </a:t>
            </a:r>
          </a:p>
          <a:p>
            <a:pPr lvl="1">
              <a:buFontTx/>
              <a:buChar char="-"/>
            </a:pPr>
            <a:r>
              <a:rPr lang="fr-FR" dirty="0" smtClean="0"/>
              <a:t>Rodrigue MIDEBEL: Ingénieur informaticien</a:t>
            </a:r>
          </a:p>
          <a:p>
            <a:pPr lvl="1">
              <a:buFontTx/>
              <a:buChar char="-"/>
            </a:pPr>
            <a:r>
              <a:rPr lang="fr-FR" dirty="0" smtClean="0"/>
              <a:t>Laurent NIKIEMA </a:t>
            </a:r>
            <a:r>
              <a:rPr lang="fr-FR" dirty="0"/>
              <a:t>: </a:t>
            </a:r>
            <a:r>
              <a:rPr lang="fr-FR" dirty="0" smtClean="0"/>
              <a:t>Ingénieur des travaux informatiques  </a:t>
            </a:r>
          </a:p>
          <a:p>
            <a:pPr marL="457200" lvl="1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3300" b="1" dirty="0" smtClean="0">
                <a:solidFill>
                  <a:srgbClr val="FF0000"/>
                </a:solidFill>
              </a:rPr>
              <a:t>Participants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C71F53-5EEA-45EE-8920-21C87C7B2BB4}" type="datetime1">
              <a:rPr lang="fr-FR" sz="1400">
                <a:solidFill>
                  <a:srgbClr val="775F55"/>
                </a:solidFill>
                <a:latin typeface="Tw Cen MT"/>
              </a:rPr>
              <a:pPr>
                <a:defRPr/>
              </a:pPr>
              <a:t>09/12/2018</a:t>
            </a:fld>
            <a:endParaRPr lang="fr-FR" sz="1400" dirty="0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endParaRPr lang="fr-FR" sz="1400">
              <a:solidFill>
                <a:srgbClr val="775F55"/>
              </a:solidFill>
              <a:latin typeface="Tw Cen M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fld id="{DAC29232-7350-44E9-80AA-0FB22422560D}" type="slidenum">
              <a:rPr lang="fr-FR" sz="1400" b="1">
                <a:solidFill>
                  <a:srgbClr val="FFFFFF"/>
                </a:solidFill>
                <a:latin typeface="Tw Cen MT"/>
              </a:rPr>
              <a:pPr algn="ctr">
                <a:defRPr/>
              </a:pPr>
              <a:t>2</a:t>
            </a:fld>
            <a:endParaRPr lang="fr-FR" sz="1400" b="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213527" y="19255"/>
            <a:ext cx="3440312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Mieux se connaitre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897693" y="-754737"/>
            <a:ext cx="10515600" cy="66705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4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5400" dirty="0" smtClean="0">
              <a:solidFill>
                <a:srgbClr val="FF0000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D654-318E-4EF8-835F-74B575F2AFF2}" type="datetime1">
              <a:rPr lang="fr-FR">
                <a:solidFill>
                  <a:srgbClr val="5E5E5E"/>
                </a:solidFill>
                <a:latin typeface="Tw Cen MT"/>
              </a:rPr>
              <a:pPr/>
              <a:t>09/12/2018</a:t>
            </a:fld>
            <a:endParaRPr lang="fr-FR">
              <a:solidFill>
                <a:srgbClr val="5E5E5E"/>
              </a:solidFill>
              <a:latin typeface="Tw Cen M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5E5E5E"/>
                </a:solidFill>
                <a:latin typeface="Tw Cen MT"/>
              </a:rPr>
              <a:t>LOGO services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20096ED-599E-48A3-A374-DC2F3AD12817}" type="slidenum">
              <a:rPr lang="fr-FR">
                <a:latin typeface="Tw Cen MT"/>
              </a:rPr>
              <a:pPr/>
              <a:t>20</a:t>
            </a:fld>
            <a:endParaRPr lang="fr-FR">
              <a:latin typeface="Tw Cen MT"/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308453" y="221686"/>
            <a:ext cx="11575093" cy="5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dirty="0" smtClean="0">
                <a:solidFill>
                  <a:srgbClr val="FF0000"/>
                </a:solidFill>
              </a:rPr>
              <a:t>05/12/2018</a:t>
            </a:r>
            <a:endParaRPr lang="fr-FR" sz="4000" b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</a:rPr>
              <a:t>09h </a:t>
            </a: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>11h</a:t>
            </a:r>
          </a:p>
          <a:p>
            <a:pPr lvl="1"/>
            <a:r>
              <a:rPr lang="fr-FR" sz="2800" b="1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</a:p>
          <a:p>
            <a:pPr lvl="1"/>
            <a:r>
              <a:rPr lang="fr-FR" sz="2800" b="1" dirty="0" smtClean="0">
                <a:solidFill>
                  <a:schemeClr val="bg1">
                    <a:lumMod val="75000"/>
                  </a:schemeClr>
                </a:solidFill>
              </a:rPr>
              <a:t>Présentation du projet</a:t>
            </a:r>
          </a:p>
          <a:p>
            <a:pPr lvl="1"/>
            <a:r>
              <a:rPr lang="fr-FR" sz="2800" b="1" dirty="0" smtClean="0">
                <a:solidFill>
                  <a:schemeClr val="bg1">
                    <a:lumMod val="75000"/>
                  </a:schemeClr>
                </a:solidFill>
              </a:rPr>
              <a:t>Présentation de la formation</a:t>
            </a:r>
          </a:p>
          <a:p>
            <a:pPr lvl="1"/>
            <a:r>
              <a:rPr lang="fr-FR" sz="2800" b="1" dirty="0" smtClean="0">
                <a:solidFill>
                  <a:schemeClr val="bg1">
                    <a:lumMod val="75000"/>
                  </a:schemeClr>
                </a:solidFill>
              </a:rPr>
              <a:t>Présentation de la plateforme </a:t>
            </a:r>
          </a:p>
          <a:p>
            <a:pPr lvl="1"/>
            <a:r>
              <a:rPr lang="fr-FR" sz="2800" b="1" dirty="0" smtClean="0"/>
              <a:t>Installation et paramétrage des modules SIGOBS et SIGOBS INFO</a:t>
            </a:r>
          </a:p>
          <a:p>
            <a:pPr marL="0" indent="0">
              <a:buNone/>
            </a:pP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</a:rPr>
              <a:t>11h-11h30:  Pause café</a:t>
            </a:r>
          </a:p>
          <a:p>
            <a:pPr lvl="1"/>
            <a:r>
              <a:rPr lang="fr-FR" sz="2800" b="1" dirty="0" smtClean="0"/>
              <a:t>Informations utiles (SIGOBS Info et SIGOBS)</a:t>
            </a:r>
          </a:p>
          <a:p>
            <a:pPr lvl="1"/>
            <a:r>
              <a:rPr lang="fr-FR" sz="2800" b="1" dirty="0" smtClean="0"/>
              <a:t>Télécharger un formulaires dans la plateforme</a:t>
            </a:r>
          </a:p>
          <a:p>
            <a:pPr lvl="1"/>
            <a:r>
              <a:rPr lang="fr-FR" sz="2800" b="1" dirty="0" smtClean="0"/>
              <a:t>Saisir les données du dossier élève primaire</a:t>
            </a:r>
          </a:p>
          <a:p>
            <a:pPr lvl="1"/>
            <a:r>
              <a:rPr lang="fr-FR" sz="2800" b="1" dirty="0" smtClean="0"/>
              <a:t>Saisir les données du dossier élève post primaire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600" b="1" dirty="0" smtClean="0">
                <a:solidFill>
                  <a:schemeClr val="accent2">
                    <a:lumMod val="75000"/>
                  </a:schemeClr>
                </a:solidFill>
              </a:rPr>
              <a:t>14h: Pause déjeuner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28641" y="0"/>
            <a:ext cx="6665554" cy="8397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Pratique sur SIGOBS infos et SIGOBS</a:t>
            </a:r>
          </a:p>
          <a:p>
            <a:pPr algn="r" defTabSz="1001713"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Arial" charset="0"/>
              </a:rPr>
              <a:t>Fatoumata TOPAN</a:t>
            </a:r>
            <a:endParaRPr lang="fr-FR" sz="2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4"/>
          <p:cNvSpPr txBox="1">
            <a:spLocks/>
          </p:cNvSpPr>
          <p:nvPr/>
        </p:nvSpPr>
        <p:spPr>
          <a:xfrm>
            <a:off x="170717" y="0"/>
            <a:ext cx="7420055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b="1" dirty="0" smtClean="0">
                <a:solidFill>
                  <a:srgbClr val="FF0000"/>
                </a:solidFill>
              </a:rPr>
              <a:t>06/12/2018</a:t>
            </a:r>
          </a:p>
          <a:p>
            <a:pPr marL="0" indent="0">
              <a:buNone/>
            </a:pPr>
            <a:r>
              <a:rPr lang="fr-FR" sz="3600" b="1" dirty="0" smtClean="0">
                <a:solidFill>
                  <a:schemeClr val="accent2">
                    <a:lumMod val="75000"/>
                  </a:schemeClr>
                </a:solidFill>
              </a:rPr>
              <a:t>09h 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</a:rPr>
              <a:t>11h</a:t>
            </a:r>
          </a:p>
          <a:p>
            <a:pPr lvl="1"/>
            <a:r>
              <a:rPr lang="fr-FR" sz="2800" b="1" dirty="0" smtClean="0">
                <a:solidFill>
                  <a:schemeClr val="bg1">
                    <a:lumMod val="65000"/>
                  </a:schemeClr>
                </a:solidFill>
              </a:rPr>
              <a:t>Modifier les données du dossier élève</a:t>
            </a:r>
          </a:p>
          <a:p>
            <a:pPr lvl="1"/>
            <a:r>
              <a:rPr lang="fr-FR" sz="2800" b="1" dirty="0" smtClean="0">
                <a:solidFill>
                  <a:schemeClr val="bg1">
                    <a:lumMod val="65000"/>
                  </a:schemeClr>
                </a:solidFill>
              </a:rPr>
              <a:t>Envoyer un dossier élève</a:t>
            </a:r>
          </a:p>
          <a:p>
            <a:pPr lvl="1"/>
            <a:r>
              <a:rPr lang="fr-FR" sz="2800" b="1" dirty="0" smtClean="0">
                <a:solidFill>
                  <a:schemeClr val="bg1">
                    <a:lumMod val="65000"/>
                  </a:schemeClr>
                </a:solidFill>
              </a:rPr>
              <a:t>Voir un dossier</a:t>
            </a:r>
          </a:p>
          <a:p>
            <a:pPr lvl="1"/>
            <a:r>
              <a:rPr lang="fr-FR" sz="2800" b="1" dirty="0" smtClean="0">
                <a:solidFill>
                  <a:schemeClr val="bg1">
                    <a:lumMod val="65000"/>
                  </a:schemeClr>
                </a:solidFill>
              </a:rPr>
              <a:t>Supprimer un dossier ou le formulaire</a:t>
            </a:r>
          </a:p>
          <a:p>
            <a:pPr lvl="1"/>
            <a:r>
              <a:rPr lang="fr-FR" sz="2800" b="1" dirty="0" smtClean="0">
                <a:solidFill>
                  <a:schemeClr val="bg1">
                    <a:lumMod val="65000"/>
                  </a:schemeClr>
                </a:solidFill>
              </a:rPr>
              <a:t>Révision</a:t>
            </a:r>
          </a:p>
          <a:p>
            <a:pPr lvl="1"/>
            <a:r>
              <a:rPr lang="fr-FR" sz="2800" b="1" dirty="0" smtClean="0"/>
              <a:t>Présentation de la plateforme web</a:t>
            </a:r>
          </a:p>
          <a:p>
            <a:pPr lvl="1"/>
            <a:r>
              <a:rPr lang="fr-FR" sz="2800" b="1" dirty="0" smtClean="0"/>
              <a:t>Remplir une demande de bourse dans l’espace public</a:t>
            </a:r>
          </a:p>
          <a:p>
            <a:pPr marL="0" indent="0">
              <a:buNone/>
            </a:pPr>
            <a:r>
              <a:rPr lang="fr-FR" sz="3600" b="1" dirty="0" smtClean="0">
                <a:solidFill>
                  <a:schemeClr val="accent2">
                    <a:lumMod val="75000"/>
                  </a:schemeClr>
                </a:solidFill>
              </a:rPr>
              <a:t>11h-11h30:  Pause café</a:t>
            </a:r>
          </a:p>
          <a:p>
            <a:pPr lvl="1"/>
            <a:r>
              <a:rPr lang="fr-FR" sz="2800" b="1" dirty="0" smtClean="0"/>
              <a:t>Organisation des acteurs à mettre en place</a:t>
            </a:r>
          </a:p>
          <a:p>
            <a:pPr lvl="1"/>
            <a:r>
              <a:rPr lang="fr-FR" sz="2800" b="1" dirty="0" smtClean="0"/>
              <a:t>Remise des attestations et clôture</a:t>
            </a:r>
          </a:p>
          <a:p>
            <a:pPr marL="0" indent="0">
              <a:buNone/>
            </a:pP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</a:rPr>
              <a:t>14h</a:t>
            </a: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>: Pause </a:t>
            </a: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</a:rPr>
              <a:t>déjeuner</a:t>
            </a:r>
            <a:endParaRPr lang="fr-FR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fr-FR" sz="2800" b="1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28641" y="0"/>
            <a:ext cx="6665554" cy="8397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Pratique sur SIGOBS infos et SIGOBS</a:t>
            </a:r>
          </a:p>
          <a:p>
            <a:pPr algn="r" defTabSz="1001713"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Arial" charset="0"/>
              </a:rPr>
              <a:t>Fatoumata TOPAN/Rodrigue MIDEBEL</a:t>
            </a:r>
            <a:endParaRPr lang="fr-FR" sz="2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5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2C06-2052-49F5-9AEB-E2B2DEB0400C}" type="datetime1">
              <a:rPr lang="fr-FR" smtClean="0"/>
              <a:pPr/>
              <a:t>09/12/2018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AC29232-7350-44E9-80AA-0FB22422560D}" type="slidenum">
              <a:rPr lang="fr-FR" smtClean="0"/>
              <a:pPr/>
              <a:t>22</a:t>
            </a:fld>
            <a:endParaRPr lang="fr-FR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728908683"/>
              </p:ext>
            </p:extLst>
          </p:nvPr>
        </p:nvGraphicFramePr>
        <p:xfrm>
          <a:off x="200576" y="393492"/>
          <a:ext cx="11991424" cy="6542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5"/>
          <p:cNvSpPr>
            <a:spLocks noGrp="1" noChangeArrowheads="1"/>
          </p:cNvSpPr>
          <p:nvPr>
            <p:ph type="title"/>
          </p:nvPr>
        </p:nvSpPr>
        <p:spPr bwMode="auto">
          <a:xfrm>
            <a:off x="1767605" y="1519"/>
            <a:ext cx="10515600" cy="43352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squar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400" b="1" dirty="0" smtClean="0">
                <a:solidFill>
                  <a:srgbClr val="C00000"/>
                </a:solidFill>
                <a:latin typeface="Tahoma" panose="020B0604030504040204" pitchFamily="34" charset="0"/>
              </a:rPr>
              <a:t>Acteurs identifiés pour exploiter la plateforme</a:t>
            </a:r>
            <a:endParaRPr lang="fr-FR" sz="2400" b="1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5"/>
          <p:cNvSpPr>
            <a:spLocks noGrp="1" noChangeArrowheads="1"/>
          </p:cNvSpPr>
          <p:nvPr>
            <p:ph type="title"/>
          </p:nvPr>
        </p:nvSpPr>
        <p:spPr bwMode="auto">
          <a:xfrm>
            <a:off x="5098093" y="-12774"/>
            <a:ext cx="7185112" cy="43352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squar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400" b="1" dirty="0" smtClean="0">
                <a:solidFill>
                  <a:srgbClr val="C00000"/>
                </a:solidFill>
                <a:latin typeface="Tahoma" panose="020B0604030504040204" pitchFamily="34" charset="0"/>
              </a:rPr>
              <a:t>Mise en œuvre et conduite du changement</a:t>
            </a:r>
            <a:endParaRPr lang="fr-FR" sz="2400" b="1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0" y="338203"/>
            <a:ext cx="12008807" cy="6519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200" b="1" dirty="0" smtClean="0">
                <a:solidFill>
                  <a:schemeClr val="accent2">
                    <a:lumMod val="75000"/>
                  </a:schemeClr>
                </a:solidFill>
              </a:rPr>
              <a:t>Ressources matérielles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fr-FR" sz="2200" b="1" dirty="0" smtClean="0"/>
              <a:t>Tablettes /Téléphones performants</a:t>
            </a:r>
          </a:p>
          <a:p>
            <a:pPr lvl="1"/>
            <a:r>
              <a:rPr lang="fr-FR" sz="2200" b="1" dirty="0" smtClean="0"/>
              <a:t>Connexion internet fiable sur les sites qui utiliseront SIGOBS</a:t>
            </a:r>
          </a:p>
          <a:p>
            <a:pPr lvl="1"/>
            <a:r>
              <a:rPr lang="fr-FR" sz="2200" b="1" dirty="0" smtClean="0"/>
              <a:t>Location </a:t>
            </a:r>
            <a:r>
              <a:rPr lang="fr-FR" sz="2200" b="1" dirty="0"/>
              <a:t>du serveur d’hébergement (Actuel expirera en Septembre 2019)</a:t>
            </a:r>
          </a:p>
          <a:p>
            <a:pPr marL="0" indent="0">
              <a:buNone/>
            </a:pPr>
            <a:r>
              <a:rPr lang="fr-FR" sz="2200" b="1" dirty="0">
                <a:solidFill>
                  <a:schemeClr val="accent2">
                    <a:lumMod val="75000"/>
                  </a:schemeClr>
                </a:solidFill>
              </a:rPr>
              <a:t>Ressources Humaines</a:t>
            </a:r>
          </a:p>
          <a:p>
            <a:pPr lvl="1"/>
            <a:r>
              <a:rPr lang="fr-FR" sz="2200" b="1" dirty="0"/>
              <a:t>Administrateurs Régionaux à désigner(profil à déterminer)</a:t>
            </a:r>
          </a:p>
          <a:p>
            <a:pPr lvl="1"/>
            <a:r>
              <a:rPr lang="fr-FR" sz="2200" b="1" dirty="0"/>
              <a:t>Utilisateurs au niveau central/Régional/CEB/Ecole et établissement?</a:t>
            </a:r>
          </a:p>
          <a:p>
            <a:pPr lvl="1"/>
            <a:r>
              <a:rPr lang="fr-FR" sz="2200" b="1" dirty="0"/>
              <a:t>Autres utilisateurs </a:t>
            </a:r>
          </a:p>
          <a:p>
            <a:pPr marL="0" indent="0">
              <a:buNone/>
            </a:pPr>
            <a:r>
              <a:rPr lang="fr-FR" sz="2200" b="1" dirty="0" smtClean="0">
                <a:solidFill>
                  <a:schemeClr val="accent2">
                    <a:lumMod val="75000"/>
                  </a:schemeClr>
                </a:solidFill>
              </a:rPr>
              <a:t>Organisation et planification de la mise en œuvre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2200" b="1" dirty="0" smtClean="0"/>
              <a:t>Analyse de l’environnement du MENA</a:t>
            </a:r>
            <a:r>
              <a:rPr lang="fr-FR" sz="2200" b="1" dirty="0"/>
              <a:t>: </a:t>
            </a:r>
            <a:r>
              <a:rPr lang="fr-FR" sz="2200" b="1" dirty="0" smtClean="0"/>
              <a:t>Forces, Faiblesses, Opportunités</a:t>
            </a:r>
            <a:r>
              <a:rPr lang="fr-FR" sz="2200" b="1" dirty="0"/>
              <a:t>, Menaces, Risques, Contraintes, Facilités administratives à considérer?</a:t>
            </a:r>
          </a:p>
          <a:p>
            <a:r>
              <a:rPr lang="fr-FR" sz="2200" b="1" dirty="0"/>
              <a:t>Stratégie pour impliquer les acteurs?</a:t>
            </a:r>
          </a:p>
          <a:p>
            <a:r>
              <a:rPr lang="fr-FR" sz="2200" b="1" dirty="0"/>
              <a:t>Stratégie de communication?</a:t>
            </a:r>
          </a:p>
          <a:p>
            <a:r>
              <a:rPr lang="fr-FR" sz="2200" b="1" dirty="0" smtClean="0"/>
              <a:t>Court et moyen terme: on commence par quoi et quand? Et quel sont les prérequis?</a:t>
            </a:r>
          </a:p>
          <a:p>
            <a:r>
              <a:rPr lang="fr-FR" sz="2200" b="1" dirty="0" smtClean="0"/>
              <a:t>Long terme: quelle planification pour aboutir à l’objectif </a:t>
            </a:r>
            <a:r>
              <a:rPr lang="fr-FR" sz="2200" b="1" dirty="0" smtClean="0">
                <a:solidFill>
                  <a:srgbClr val="FF0000"/>
                </a:solidFill>
              </a:rPr>
              <a:t>cible</a:t>
            </a:r>
            <a:r>
              <a:rPr lang="fr-FR" sz="2200" b="1" dirty="0" smtClean="0"/>
              <a:t> </a:t>
            </a:r>
            <a:r>
              <a:rPr lang="fr-FR" sz="2200" b="1" dirty="0" smtClean="0">
                <a:solidFill>
                  <a:srgbClr val="FF0000"/>
                </a:solidFill>
              </a:rPr>
              <a:t>(SMART)</a:t>
            </a:r>
            <a:r>
              <a:rPr lang="fr-FR" sz="2200" b="1" dirty="0" smtClean="0"/>
              <a:t>?</a:t>
            </a:r>
          </a:p>
          <a:p>
            <a:endParaRPr lang="fr-FR" sz="2200" b="1" dirty="0" smtClean="0"/>
          </a:p>
          <a:p>
            <a:endParaRPr lang="fr-FR" sz="22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23373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4"/>
          <p:cNvSpPr txBox="1">
            <a:spLocks/>
          </p:cNvSpPr>
          <p:nvPr/>
        </p:nvSpPr>
        <p:spPr>
          <a:xfrm>
            <a:off x="321029" y="576758"/>
            <a:ext cx="9286434" cy="6143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</a:rPr>
              <a:t>09h 11h</a:t>
            </a:r>
          </a:p>
          <a:p>
            <a:pPr lvl="1"/>
            <a:r>
              <a:rPr lang="fr-FR" sz="2800" b="1" dirty="0"/>
              <a:t>Mise à jour des informations utiles</a:t>
            </a:r>
          </a:p>
          <a:p>
            <a:pPr lvl="1"/>
            <a:r>
              <a:rPr lang="fr-FR" sz="2800" b="1" dirty="0" smtClean="0"/>
              <a:t>Gestion des utilisateurs et profils</a:t>
            </a:r>
          </a:p>
          <a:p>
            <a:pPr lvl="1"/>
            <a:r>
              <a:rPr lang="fr-FR" sz="2800" b="1" dirty="0" smtClean="0"/>
              <a:t>Gestion des paramètres</a:t>
            </a:r>
          </a:p>
          <a:p>
            <a:pPr lvl="1"/>
            <a:r>
              <a:rPr lang="fr-FR" sz="2800" b="1" dirty="0" smtClean="0"/>
              <a:t>Gestion </a:t>
            </a:r>
            <a:r>
              <a:rPr lang="fr-FR" sz="2800" b="1" dirty="0"/>
              <a:t>des </a:t>
            </a:r>
            <a:r>
              <a:rPr lang="fr-FR" sz="2800" b="1" dirty="0" smtClean="0"/>
              <a:t>bourses</a:t>
            </a:r>
          </a:p>
          <a:p>
            <a:pPr lvl="1"/>
            <a:r>
              <a:rPr lang="fr-FR" sz="2800" b="1" dirty="0" smtClean="0"/>
              <a:t>Gestion </a:t>
            </a:r>
            <a:r>
              <a:rPr lang="fr-FR" sz="2800" b="1" dirty="0"/>
              <a:t>des orientations</a:t>
            </a:r>
          </a:p>
          <a:p>
            <a:pPr marL="0" indent="0">
              <a:buNone/>
            </a:pPr>
            <a:r>
              <a:rPr lang="fr-FR" sz="3600" b="1" dirty="0" smtClean="0">
                <a:solidFill>
                  <a:schemeClr val="accent2">
                    <a:lumMod val="75000"/>
                  </a:schemeClr>
                </a:solidFill>
              </a:rPr>
              <a:t>11h-11h30:  Pause café</a:t>
            </a:r>
          </a:p>
          <a:p>
            <a:pPr lvl="1"/>
            <a:r>
              <a:rPr lang="fr-FR" sz="2800" b="1" dirty="0" smtClean="0"/>
              <a:t>Gestion </a:t>
            </a:r>
            <a:r>
              <a:rPr lang="fr-FR" sz="2800" b="1" dirty="0"/>
              <a:t>des affectations</a:t>
            </a:r>
          </a:p>
          <a:p>
            <a:pPr lvl="1"/>
            <a:r>
              <a:rPr lang="fr-FR" sz="2800" b="1" dirty="0" smtClean="0"/>
              <a:t>Organisation des administrateurs à mettre en place</a:t>
            </a:r>
          </a:p>
          <a:p>
            <a:pPr lvl="1"/>
            <a:r>
              <a:rPr lang="fr-FR" sz="2800" b="1" dirty="0" smtClean="0"/>
              <a:t>Remise des attestations et clôture</a:t>
            </a:r>
          </a:p>
          <a:p>
            <a:pPr marL="0" indent="0">
              <a:buNone/>
            </a:pP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</a:rPr>
              <a:t>14h</a:t>
            </a: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>: Pause </a:t>
            </a:r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</a:rPr>
              <a:t>déjeuner</a:t>
            </a:r>
            <a:endParaRPr lang="fr-FR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fr-FR" sz="2800" b="1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28641" y="0"/>
            <a:ext cx="6665554" cy="8397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Pratique sur SIGOBS infos et SIGOBS</a:t>
            </a:r>
          </a:p>
          <a:p>
            <a:pPr algn="r" defTabSz="1001713">
              <a:defRPr/>
            </a:pPr>
            <a:r>
              <a:rPr lang="fr-FR" sz="2000" b="1" dirty="0" smtClean="0">
                <a:solidFill>
                  <a:srgbClr val="FF0000"/>
                </a:solidFill>
                <a:latin typeface="Arial" charset="0"/>
              </a:rPr>
              <a:t>Rodrigue R. MIDEBEL</a:t>
            </a:r>
            <a:endParaRPr lang="fr-FR" sz="2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4400" b="1" dirty="0" smtClean="0">
                <a:solidFill>
                  <a:srgbClr val="FF0000"/>
                </a:solidFill>
              </a:rPr>
              <a:t>Présentation de la formation</a:t>
            </a:r>
            <a:endParaRPr lang="fr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847529" y="6592268"/>
            <a:ext cx="5421083" cy="365125"/>
          </a:xfrm>
        </p:spPr>
        <p:txBody>
          <a:bodyPr/>
          <a:lstStyle/>
          <a:p>
            <a:r>
              <a:rPr lang="fr-FR" smtClean="0"/>
              <a:t>Zakaria TOPAN  LOGO services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AC29232-7350-44E9-80AA-0FB22422560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191925" y="1485830"/>
            <a:ext cx="6476635" cy="5471563"/>
          </a:xfrm>
        </p:spPr>
        <p:txBody>
          <a:bodyPr vert="horz">
            <a:noAutofit/>
          </a:bodyPr>
          <a:lstStyle/>
          <a:p>
            <a:pPr marL="0" indent="0">
              <a:buNone/>
            </a:pPr>
            <a:r>
              <a:rPr lang="fr-FR" sz="3200" b="1" dirty="0">
                <a:solidFill>
                  <a:srgbClr val="FF0000"/>
                </a:solidFill>
              </a:rPr>
              <a:t>Jour </a:t>
            </a:r>
            <a:r>
              <a:rPr lang="fr-FR" sz="3200" b="1" dirty="0" smtClean="0">
                <a:solidFill>
                  <a:srgbClr val="FF0000"/>
                </a:solidFill>
              </a:rPr>
              <a:t>1: </a:t>
            </a:r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05/12/2018</a:t>
            </a:r>
            <a:endParaRPr lang="fr-FR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09h 11h</a:t>
            </a:r>
            <a:endParaRPr lang="fr-FR" b="1" dirty="0" smtClean="0"/>
          </a:p>
          <a:p>
            <a:pPr lvl="1"/>
            <a:r>
              <a:rPr lang="fr-FR" sz="2000" b="1" dirty="0" smtClean="0"/>
              <a:t>Introduction</a:t>
            </a:r>
          </a:p>
          <a:p>
            <a:pPr lvl="1"/>
            <a:r>
              <a:rPr lang="fr-FR" sz="2000" b="1" dirty="0" smtClean="0"/>
              <a:t>Présentation du projet</a:t>
            </a:r>
          </a:p>
          <a:p>
            <a:pPr lvl="1"/>
            <a:r>
              <a:rPr lang="fr-FR" sz="2000" b="1" dirty="0" smtClean="0"/>
              <a:t>Présentation de la formation</a:t>
            </a:r>
          </a:p>
          <a:p>
            <a:pPr lvl="1"/>
            <a:r>
              <a:rPr lang="fr-FR" sz="2000" b="1" dirty="0" smtClean="0"/>
              <a:t>Présentation générale de la plateforme </a:t>
            </a:r>
          </a:p>
          <a:p>
            <a:pPr lvl="1"/>
            <a:r>
              <a:rPr lang="fr-FR" sz="2000" b="1" dirty="0" smtClean="0"/>
              <a:t>Installation et paramétrage de la plateforme mobile</a:t>
            </a:r>
            <a:endParaRPr lang="fr-FR" sz="2000" b="1" dirty="0"/>
          </a:p>
          <a:p>
            <a:pPr marL="0" indent="0">
              <a:buNone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11h-11h30:  Pause café</a:t>
            </a:r>
          </a:p>
          <a:p>
            <a:pPr lvl="1"/>
            <a:r>
              <a:rPr lang="fr-FR" sz="2000" b="1" dirty="0"/>
              <a:t>Informations </a:t>
            </a:r>
            <a:r>
              <a:rPr lang="fr-FR" sz="2000" b="1" dirty="0" smtClean="0"/>
              <a:t>utiles (SIGOBS Info et SIGOBS)</a:t>
            </a:r>
            <a:endParaRPr lang="fr-FR" sz="2000" b="1" dirty="0"/>
          </a:p>
          <a:p>
            <a:pPr lvl="1"/>
            <a:r>
              <a:rPr lang="fr-FR" sz="2000" b="1" dirty="0" smtClean="0"/>
              <a:t>Télécharger un formulaires dans la plateforme</a:t>
            </a:r>
          </a:p>
          <a:p>
            <a:pPr lvl="1"/>
            <a:r>
              <a:rPr lang="fr-FR" sz="2000" b="1" dirty="0" smtClean="0"/>
              <a:t>Saisir les données du dossier élève primaire</a:t>
            </a:r>
          </a:p>
          <a:p>
            <a:pPr lvl="1"/>
            <a:r>
              <a:rPr lang="fr-FR" sz="2000" b="1" dirty="0" smtClean="0"/>
              <a:t>Saisir les données du dossier élève post primaire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14h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: Pause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déjeuner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8690" y="5980"/>
            <a:ext cx="148045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046272" y="19256"/>
            <a:ext cx="1607567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 Agenda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6408678" y="1303267"/>
            <a:ext cx="6039267" cy="5235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b="1" dirty="0" smtClean="0">
                <a:solidFill>
                  <a:srgbClr val="FF0000"/>
                </a:solidFill>
              </a:rPr>
              <a:t>Jour 2: </a:t>
            </a:r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06/12/2018</a:t>
            </a:r>
          </a:p>
          <a:p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</a:rPr>
              <a:t>09h 11h</a:t>
            </a:r>
            <a:endParaRPr lang="fr-FR" sz="2000" b="1" dirty="0" smtClean="0"/>
          </a:p>
          <a:p>
            <a:pPr lvl="1"/>
            <a:r>
              <a:rPr lang="fr-FR" sz="2000" b="1" dirty="0" smtClean="0"/>
              <a:t>Modifier les données du dossier élève</a:t>
            </a:r>
          </a:p>
          <a:p>
            <a:pPr lvl="1"/>
            <a:r>
              <a:rPr lang="fr-FR" sz="2000" b="1" dirty="0" smtClean="0"/>
              <a:t>Envoyer un dossier élève</a:t>
            </a:r>
          </a:p>
          <a:p>
            <a:pPr lvl="1"/>
            <a:r>
              <a:rPr lang="fr-FR" sz="2000" b="1" dirty="0" smtClean="0"/>
              <a:t>Voir un dossier</a:t>
            </a:r>
          </a:p>
          <a:p>
            <a:pPr lvl="1"/>
            <a:r>
              <a:rPr lang="fr-FR" sz="2000" b="1" dirty="0" smtClean="0"/>
              <a:t>Supprimer un dossier ou le formulaire</a:t>
            </a:r>
          </a:p>
          <a:p>
            <a:pPr lvl="1"/>
            <a:r>
              <a:rPr lang="fr-FR" sz="2000" b="1" dirty="0" smtClean="0"/>
              <a:t>Présentation de la plateforme web</a:t>
            </a:r>
          </a:p>
          <a:p>
            <a:pPr lvl="1"/>
            <a:r>
              <a:rPr lang="fr-FR" sz="2000" b="1" dirty="0" smtClean="0"/>
              <a:t>Remplir une demande de bourse dans l’espace public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11h-11h30:  Pause café</a:t>
            </a:r>
          </a:p>
          <a:p>
            <a:pPr lvl="1"/>
            <a:r>
              <a:rPr lang="fr-FR" sz="2000" b="1" dirty="0" smtClean="0"/>
              <a:t>Organisation des acteurs à mettre en place</a:t>
            </a:r>
          </a:p>
          <a:p>
            <a:pPr lvl="1"/>
            <a:r>
              <a:rPr lang="fr-FR" sz="2000" b="1" dirty="0" smtClean="0"/>
              <a:t>Remise des attestations et clôture</a:t>
            </a:r>
          </a:p>
          <a:p>
            <a:pPr marL="457200" lvl="1" indent="0">
              <a:buNone/>
            </a:pPr>
            <a:endParaRPr lang="fr-FR" sz="2000" b="1" dirty="0" smtClean="0"/>
          </a:p>
          <a:p>
            <a:pPr marL="0" indent="0">
              <a:buNone/>
            </a:pP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</a:rPr>
              <a:t>14h</a:t>
            </a:r>
            <a:r>
              <a:rPr lang="fr-FR" sz="3200" b="1" dirty="0">
                <a:solidFill>
                  <a:schemeClr val="accent2">
                    <a:lumMod val="75000"/>
                  </a:schemeClr>
                </a:solidFill>
              </a:rPr>
              <a:t>: Pause 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</a:rPr>
              <a:t>déjeuner</a:t>
            </a:r>
            <a:endParaRPr lang="fr-FR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fr-FR" sz="2000" b="1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11595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4036" y="762290"/>
            <a:ext cx="10170249" cy="715530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</a:rPr>
              <a:t>Objectifs de la formation des formateurs</a:t>
            </a:r>
            <a:endParaRPr lang="fr-CA" sz="4000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309" y="1477819"/>
            <a:ext cx="11870625" cy="5198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000" dirty="0" smtClean="0"/>
              <a:t>Renforcer </a:t>
            </a:r>
            <a:r>
              <a:rPr lang="fr-FR" sz="4000" dirty="0"/>
              <a:t>les capacités des participants afin qu’ils puissent à leur tour dispenser la formation à d’autres </a:t>
            </a:r>
            <a:r>
              <a:rPr lang="fr-FR" sz="4000" dirty="0" smtClean="0"/>
              <a:t>participants.</a:t>
            </a:r>
            <a:endParaRPr lang="fr-CA" sz="4000" dirty="0"/>
          </a:p>
          <a:p>
            <a:pPr marL="0" indent="0" algn="just">
              <a:buNone/>
            </a:pPr>
            <a:r>
              <a:rPr lang="fr-FR" sz="4000" b="1" dirty="0" smtClean="0"/>
              <a:t>Spécifiquement, les participants doivent:</a:t>
            </a:r>
          </a:p>
          <a:p>
            <a:pPr algn="just"/>
            <a:r>
              <a:rPr lang="fr-FR" sz="3600" dirty="0"/>
              <a:t>a</a:t>
            </a:r>
            <a:r>
              <a:rPr lang="fr-FR" sz="3600" dirty="0" smtClean="0"/>
              <a:t>voir une meilleure connaissance du projet </a:t>
            </a:r>
            <a:endParaRPr lang="fr-FR" sz="3600" dirty="0"/>
          </a:p>
          <a:p>
            <a:pPr algn="just"/>
            <a:r>
              <a:rPr lang="fr-FR" sz="3600" dirty="0" smtClean="0"/>
              <a:t>savoir comment accéder et utiliser la plateforme </a:t>
            </a:r>
            <a:r>
              <a:rPr lang="fr-FR" sz="3600" dirty="0"/>
              <a:t>SIGOBS infos </a:t>
            </a:r>
            <a:endParaRPr lang="fr-FR" sz="3600" dirty="0" smtClean="0"/>
          </a:p>
          <a:p>
            <a:pPr algn="just"/>
            <a:r>
              <a:rPr lang="fr-FR" sz="3600" dirty="0"/>
              <a:t>savoir comment accéder et utiliser la plateforme </a:t>
            </a:r>
            <a:r>
              <a:rPr lang="fr-FR" sz="3600" dirty="0" smtClean="0"/>
              <a:t>SIGOBS</a:t>
            </a:r>
          </a:p>
          <a:p>
            <a:pPr algn="just"/>
            <a:r>
              <a:rPr lang="fr-FR" sz="3600" dirty="0"/>
              <a:t>s</a:t>
            </a:r>
            <a:r>
              <a:rPr lang="fr-FR" sz="3600" dirty="0" smtClean="0"/>
              <a:t>avoir comment accéder et utiliser la plateforme web</a:t>
            </a:r>
            <a:endParaRPr lang="fr-CA" sz="36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597700" y="19255"/>
            <a:ext cx="5056139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Présentation de la formation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4400" b="1" dirty="0" smtClean="0">
                <a:solidFill>
                  <a:srgbClr val="FF0000"/>
                </a:solidFill>
              </a:rPr>
              <a:t>Présentation du projet</a:t>
            </a:r>
            <a:endParaRPr lang="fr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2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67855" y="109458"/>
            <a:ext cx="962429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6988" rIns="63500" bIns="26988"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49000"/>
              </a:spcBef>
            </a:pPr>
            <a:r>
              <a:rPr lang="fr-FR" altLang="fr-FR" sz="2000" b="1" dirty="0" smtClean="0">
                <a:solidFill>
                  <a:srgbClr val="000099"/>
                </a:solidFill>
              </a:rPr>
              <a:t>Points </a:t>
            </a:r>
            <a:r>
              <a:rPr lang="fr-FR" altLang="fr-FR" sz="2000" b="1" dirty="0">
                <a:solidFill>
                  <a:srgbClr val="000099"/>
                </a:solidFill>
              </a:rPr>
              <a:t>clés du </a:t>
            </a:r>
            <a:r>
              <a:rPr lang="fr-FR" altLang="fr-FR" sz="2000" b="1" dirty="0" smtClean="0">
                <a:solidFill>
                  <a:srgbClr val="000099"/>
                </a:solidFill>
              </a:rPr>
              <a:t>projet </a:t>
            </a:r>
            <a:endParaRPr lang="fr-FR" altLang="fr-FR" sz="1600" b="1" dirty="0" smtClean="0">
              <a:solidFill>
                <a:srgbClr val="000099"/>
              </a:solidFill>
            </a:endParaRPr>
          </a:p>
          <a:p>
            <a:pPr algn="just">
              <a:spcBef>
                <a:spcPct val="49000"/>
              </a:spcBef>
            </a:pPr>
            <a:r>
              <a:rPr lang="fr-FR" altLang="fr-FR" sz="1600" b="1" dirty="0" smtClean="0">
                <a:solidFill>
                  <a:srgbClr val="000099"/>
                </a:solidFill>
              </a:rPr>
              <a:t>Demande de proposition N° 000080/MENA/SG/DMP</a:t>
            </a:r>
            <a:endParaRPr lang="fr-FR" altLang="fr-FR" sz="1100" b="1" dirty="0">
              <a:solidFill>
                <a:srgbClr val="000099"/>
              </a:solidFill>
            </a:endParaRPr>
          </a:p>
          <a:p>
            <a:pPr algn="just">
              <a:spcBef>
                <a:spcPct val="49000"/>
              </a:spcBef>
            </a:pPr>
            <a:endParaRPr lang="fr-FR" sz="16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960582"/>
            <a:ext cx="928687" cy="586586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u="sng"/>
          </a:p>
        </p:txBody>
      </p:sp>
      <p:sp>
        <p:nvSpPr>
          <p:cNvPr id="5" name="Pentagone 4"/>
          <p:cNvSpPr/>
          <p:nvPr/>
        </p:nvSpPr>
        <p:spPr bwMode="auto">
          <a:xfrm>
            <a:off x="12556" y="4355487"/>
            <a:ext cx="1798637" cy="928688"/>
          </a:xfrm>
          <a:prstGeom prst="homePlate">
            <a:avLst/>
          </a:prstGeom>
          <a:solidFill>
            <a:srgbClr val="CCCCFF">
              <a:alpha val="50196"/>
            </a:srgb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1600" b="1" dirty="0">
                <a:latin typeface="Arial" charset="0"/>
                <a:cs typeface="Arial" charset="0"/>
              </a:rPr>
              <a:t>Objectifs spécifiques</a:t>
            </a:r>
          </a:p>
        </p:txBody>
      </p:sp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1823749" y="2212893"/>
            <a:ext cx="10213444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b="1" dirty="0"/>
              <a:t>Faire une proposition technique </a:t>
            </a:r>
            <a:r>
              <a:rPr lang="fr-FR" b="1" dirty="0" smtClean="0"/>
              <a:t>de </a:t>
            </a:r>
            <a:r>
              <a:rPr lang="fr-FR" b="1" dirty="0"/>
              <a:t>plateforme </a:t>
            </a:r>
            <a:r>
              <a:rPr lang="fr-FR" dirty="0"/>
              <a:t>de gestion des orientations scolaires, des affectations et des bourses conformément aux préoccupations de la </a:t>
            </a:r>
            <a:r>
              <a:rPr lang="fr-FR" dirty="0" smtClean="0"/>
              <a:t>DIOSPB</a:t>
            </a:r>
            <a:r>
              <a:rPr lang="fr-FR" dirty="0"/>
              <a:t>;</a:t>
            </a:r>
          </a:p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b="1" dirty="0"/>
              <a:t>Développer et faire fonctionner une plateforme électronique</a:t>
            </a:r>
            <a:r>
              <a:rPr lang="fr-FR" dirty="0"/>
              <a:t> qui </a:t>
            </a:r>
            <a:r>
              <a:rPr lang="fr-FR" dirty="0" smtClean="0"/>
              <a:t>servira </a:t>
            </a:r>
            <a:r>
              <a:rPr lang="fr-FR" dirty="0"/>
              <a:t>de base de données pour la gestion de l’information sur les orientations scolaires, des affectations et des </a:t>
            </a:r>
            <a:r>
              <a:rPr lang="fr-FR" dirty="0" smtClean="0"/>
              <a:t>bourses;</a:t>
            </a:r>
          </a:p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b="1" dirty="0"/>
              <a:t>Intégrer une application mobile Android</a:t>
            </a:r>
            <a:r>
              <a:rPr lang="fr-FR" dirty="0"/>
              <a:t> afin de faciliter les flux d’informations entre la plateforme Web et les tablettes </a:t>
            </a:r>
            <a:r>
              <a:rPr lang="fr-FR" dirty="0" smtClean="0"/>
              <a:t>;</a:t>
            </a:r>
          </a:p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b="1" dirty="0"/>
              <a:t>Former les opérateurs et les décideurs de la </a:t>
            </a:r>
            <a:r>
              <a:rPr lang="fr-FR" b="1" dirty="0" smtClean="0"/>
              <a:t>DIOSPB </a:t>
            </a:r>
            <a:r>
              <a:rPr lang="fr-FR" dirty="0"/>
              <a:t>sur l’utilisation des différentes fonctions de la </a:t>
            </a:r>
            <a:r>
              <a:rPr lang="fr-FR" dirty="0" smtClean="0"/>
              <a:t>plateforme et </a:t>
            </a:r>
            <a:r>
              <a:rPr lang="fr-FR" dirty="0"/>
              <a:t>les applications </a:t>
            </a:r>
            <a:r>
              <a:rPr lang="fr-FR" dirty="0" smtClean="0"/>
              <a:t>mobiles;</a:t>
            </a:r>
            <a:endParaRPr lang="fr-FR" dirty="0"/>
          </a:p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b="1" dirty="0"/>
              <a:t>Mettre en place un système de sécurité </a:t>
            </a:r>
            <a:r>
              <a:rPr lang="fr-FR" dirty="0"/>
              <a:t>de la </a:t>
            </a:r>
            <a:r>
              <a:rPr lang="fr-FR" dirty="0" smtClean="0"/>
              <a:t>plateforme</a:t>
            </a:r>
            <a:r>
              <a:rPr lang="fr-FR" dirty="0"/>
              <a:t>;</a:t>
            </a:r>
          </a:p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Assurer le transfert de compétence aux informaticien </a:t>
            </a:r>
            <a:r>
              <a:rPr lang="fr-FR" dirty="0" smtClean="0"/>
              <a:t>du MENA afin qu’ils puissent assurer la </a:t>
            </a:r>
            <a:r>
              <a:rPr lang="fr-FR" dirty="0"/>
              <a:t>maintenance périodique de la plateforme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1857373" y="1140692"/>
            <a:ext cx="9912251" cy="851508"/>
          </a:xfrm>
          <a:prstGeom prst="rect">
            <a:avLst/>
          </a:prstGeom>
          <a:solidFill>
            <a:schemeClr val="bg1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rIns="360000" anchor="ctr"/>
          <a:lstStyle/>
          <a:p>
            <a:pPr marL="355600" algn="just">
              <a:buClr>
                <a:srgbClr val="990000"/>
              </a:buClr>
              <a:defRPr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Mettre en place une plateforme intégrée permettant 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la gestion des 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orientations, des affectations 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et des bourses scolaires</a:t>
            </a:r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0" y="1140692"/>
            <a:ext cx="1798637" cy="664399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dirty="0">
                <a:solidFill>
                  <a:schemeClr val="bg1"/>
                </a:solidFill>
              </a:rPr>
              <a:t>Objectif global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851333" y="-43368"/>
            <a:ext cx="4017394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Présentation du projet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67855" y="109458"/>
            <a:ext cx="962429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6988" rIns="63500" bIns="26988"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49000"/>
              </a:spcBef>
            </a:pPr>
            <a:r>
              <a:rPr lang="fr-FR" altLang="fr-FR" sz="2000" b="1" dirty="0" smtClean="0">
                <a:solidFill>
                  <a:srgbClr val="000099"/>
                </a:solidFill>
              </a:rPr>
              <a:t>Points </a:t>
            </a:r>
            <a:r>
              <a:rPr lang="fr-FR" altLang="fr-FR" sz="2000" b="1" dirty="0">
                <a:solidFill>
                  <a:srgbClr val="000099"/>
                </a:solidFill>
              </a:rPr>
              <a:t>clés du </a:t>
            </a:r>
            <a:r>
              <a:rPr lang="fr-FR" altLang="fr-FR" sz="2000" b="1" dirty="0" smtClean="0">
                <a:solidFill>
                  <a:srgbClr val="000099"/>
                </a:solidFill>
              </a:rPr>
              <a:t>projet </a:t>
            </a:r>
            <a:endParaRPr lang="fr-FR" altLang="fr-FR" sz="1600" b="1" dirty="0" smtClean="0">
              <a:solidFill>
                <a:srgbClr val="000099"/>
              </a:solidFill>
            </a:endParaRPr>
          </a:p>
          <a:p>
            <a:pPr algn="just">
              <a:spcBef>
                <a:spcPct val="49000"/>
              </a:spcBef>
            </a:pPr>
            <a:r>
              <a:rPr lang="fr-FR" altLang="fr-FR" sz="1600" b="1" dirty="0" smtClean="0">
                <a:solidFill>
                  <a:srgbClr val="000099"/>
                </a:solidFill>
              </a:rPr>
              <a:t>Demande de proposition N° 000080/MENA/SG/DMP</a:t>
            </a:r>
            <a:endParaRPr lang="fr-FR" altLang="fr-FR" sz="1100" b="1" dirty="0">
              <a:solidFill>
                <a:srgbClr val="000099"/>
              </a:solidFill>
            </a:endParaRPr>
          </a:p>
          <a:p>
            <a:pPr algn="just">
              <a:spcBef>
                <a:spcPct val="49000"/>
              </a:spcBef>
            </a:pPr>
            <a:endParaRPr lang="fr-FR" sz="16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997528"/>
            <a:ext cx="928687" cy="581968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u="sng"/>
          </a:p>
        </p:txBody>
      </p:sp>
      <p:sp>
        <p:nvSpPr>
          <p:cNvPr id="5" name="Pentagone 4"/>
          <p:cNvSpPr/>
          <p:nvPr/>
        </p:nvSpPr>
        <p:spPr bwMode="auto">
          <a:xfrm>
            <a:off x="57410" y="2436309"/>
            <a:ext cx="1798637" cy="928688"/>
          </a:xfrm>
          <a:prstGeom prst="homePlate">
            <a:avLst/>
          </a:prstGeom>
          <a:solidFill>
            <a:srgbClr val="CCCCFF">
              <a:alpha val="50196"/>
            </a:srgb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1600" b="1" dirty="0">
                <a:latin typeface="Arial" charset="0"/>
                <a:cs typeface="Arial" charset="0"/>
              </a:rPr>
              <a:t>Résultats attendus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751345" y="4824775"/>
            <a:ext cx="10290104" cy="38810"/>
          </a:xfrm>
          <a:prstGeom prst="line">
            <a:avLst/>
          </a:prstGeom>
          <a:noFill/>
          <a:ln w="952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1978556" y="1408455"/>
            <a:ext cx="1021344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La proposition </a:t>
            </a:r>
            <a:r>
              <a:rPr lang="fr-FR" b="1" dirty="0"/>
              <a:t>technique </a:t>
            </a:r>
            <a:r>
              <a:rPr lang="fr-FR" b="1" dirty="0" smtClean="0"/>
              <a:t>de la plateforme </a:t>
            </a:r>
            <a:r>
              <a:rPr lang="fr-FR" dirty="0"/>
              <a:t>de gestion des orientations scolaires, des affectations et des bourses conformément aux préoccupations de la </a:t>
            </a:r>
            <a:r>
              <a:rPr lang="fr-FR" dirty="0" smtClean="0"/>
              <a:t>DIOSPB est validée;</a:t>
            </a:r>
            <a:endParaRPr lang="fr-FR" dirty="0"/>
          </a:p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La plateforme électronique est développée et fonctionnelle;</a:t>
            </a:r>
            <a:endParaRPr lang="fr-FR" b="1" dirty="0"/>
          </a:p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L’application </a:t>
            </a:r>
            <a:r>
              <a:rPr lang="fr-FR" b="1" dirty="0"/>
              <a:t>mobile Android</a:t>
            </a:r>
            <a:r>
              <a:rPr lang="fr-FR" dirty="0"/>
              <a:t> </a:t>
            </a:r>
            <a:r>
              <a:rPr lang="fr-FR" b="1" dirty="0"/>
              <a:t>est développée et </a:t>
            </a:r>
            <a:r>
              <a:rPr lang="fr-FR" b="1" dirty="0" smtClean="0"/>
              <a:t>fonctionnelle;</a:t>
            </a:r>
            <a:endParaRPr lang="fr-FR" b="1" dirty="0"/>
          </a:p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Mettre </a:t>
            </a:r>
            <a:r>
              <a:rPr lang="fr-FR" b="1" dirty="0"/>
              <a:t>en place un système de sécurité </a:t>
            </a:r>
            <a:r>
              <a:rPr lang="fr-FR" dirty="0"/>
              <a:t>de la base de données et de la plateforme;</a:t>
            </a:r>
          </a:p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Le transfert de compétence est assuré aux informaticiens de la DSI du MENA</a:t>
            </a:r>
          </a:p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b="1" dirty="0" smtClean="0"/>
              <a:t>Les </a:t>
            </a:r>
            <a:r>
              <a:rPr lang="fr-FR" b="1" dirty="0"/>
              <a:t>formateurs et administrateurs de la DIOSPB sont formés </a:t>
            </a:r>
            <a:r>
              <a:rPr lang="fr-FR" dirty="0"/>
              <a:t>sur l’utilisation des </a:t>
            </a:r>
            <a:r>
              <a:rPr lang="fr-FR" dirty="0" smtClean="0"/>
              <a:t>différentes; </a:t>
            </a:r>
            <a:r>
              <a:rPr lang="fr-FR" dirty="0"/>
              <a:t>fonctions de la plateforme, les applications mobiles et sa maintenance </a:t>
            </a:r>
            <a:r>
              <a:rPr lang="fr-FR" dirty="0" smtClean="0"/>
              <a:t>usuelle.</a:t>
            </a:r>
            <a:endParaRPr lang="fr-FR" dirty="0"/>
          </a:p>
        </p:txBody>
      </p:sp>
      <p:sp>
        <p:nvSpPr>
          <p:cNvPr id="39" name="Pentagone 38"/>
          <p:cNvSpPr/>
          <p:nvPr/>
        </p:nvSpPr>
        <p:spPr bwMode="auto">
          <a:xfrm>
            <a:off x="-28042" y="5408174"/>
            <a:ext cx="1798637" cy="768350"/>
          </a:xfrm>
          <a:prstGeom prst="homePlate">
            <a:avLst/>
          </a:prstGeom>
          <a:solidFill>
            <a:srgbClr val="CCCCFF">
              <a:alpha val="50196"/>
            </a:srgb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1600" b="1" dirty="0">
                <a:latin typeface="Arial" charset="0"/>
                <a:cs typeface="Arial" charset="0"/>
              </a:rPr>
              <a:t>Livrables</a:t>
            </a:r>
          </a:p>
        </p:txBody>
      </p:sp>
      <p:sp>
        <p:nvSpPr>
          <p:cNvPr id="40" name="ZoneTexte 39"/>
          <p:cNvSpPr txBox="1">
            <a:spLocks noChangeArrowheads="1"/>
          </p:cNvSpPr>
          <p:nvPr/>
        </p:nvSpPr>
        <p:spPr bwMode="auto">
          <a:xfrm>
            <a:off x="1942479" y="4915186"/>
            <a:ext cx="1017563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altLang="fr-FR" b="1" dirty="0" smtClean="0"/>
              <a:t>Dossier de spécifications techniques et fonctionnelles (Analyse et conception);</a:t>
            </a:r>
          </a:p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altLang="fr-FR" b="1" dirty="0" smtClean="0"/>
              <a:t>Dossier de développement et de déploiement;</a:t>
            </a:r>
            <a:endParaRPr lang="fr-FR" altLang="fr-FR" b="1" dirty="0"/>
          </a:p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altLang="fr-FR" b="1" dirty="0" smtClean="0"/>
              <a:t>Codes sources;</a:t>
            </a:r>
            <a:endParaRPr lang="fr-FR" altLang="fr-FR" b="1" dirty="0"/>
          </a:p>
          <a:p>
            <a:pPr algn="just" eaLnBrk="1" hangingPunct="1">
              <a:lnSpc>
                <a:spcPct val="150000"/>
              </a:lnSpc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fr-FR" altLang="fr-FR" b="1" dirty="0"/>
              <a:t>Dossier de formation et de transfert de </a:t>
            </a:r>
            <a:r>
              <a:rPr lang="fr-FR" altLang="fr-FR" b="1" dirty="0" smtClean="0"/>
              <a:t>compétence.</a:t>
            </a:r>
            <a:endParaRPr lang="fr-FR" altLang="fr-FR" b="1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851333" y="-43368"/>
            <a:ext cx="4017394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Présentation du projet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9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67855" y="109458"/>
            <a:ext cx="962429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6988" rIns="63500" bIns="26988"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49000"/>
              </a:spcBef>
            </a:pPr>
            <a:r>
              <a:rPr lang="fr-FR" altLang="fr-FR" sz="2000" b="1" dirty="0" smtClean="0">
                <a:solidFill>
                  <a:srgbClr val="000099"/>
                </a:solidFill>
              </a:rPr>
              <a:t>Points </a:t>
            </a:r>
            <a:r>
              <a:rPr lang="fr-FR" altLang="fr-FR" sz="2000" b="1" dirty="0">
                <a:solidFill>
                  <a:srgbClr val="000099"/>
                </a:solidFill>
              </a:rPr>
              <a:t>clés du </a:t>
            </a:r>
            <a:r>
              <a:rPr lang="fr-FR" altLang="fr-FR" sz="2000" b="1" dirty="0" smtClean="0">
                <a:solidFill>
                  <a:srgbClr val="000099"/>
                </a:solidFill>
              </a:rPr>
              <a:t>projet </a:t>
            </a:r>
            <a:endParaRPr lang="fr-FR" altLang="fr-FR" sz="1600" b="1" dirty="0" smtClean="0">
              <a:solidFill>
                <a:srgbClr val="000099"/>
              </a:solidFill>
            </a:endParaRPr>
          </a:p>
          <a:p>
            <a:pPr algn="just">
              <a:spcBef>
                <a:spcPct val="49000"/>
              </a:spcBef>
            </a:pPr>
            <a:r>
              <a:rPr lang="fr-FR" altLang="fr-FR" sz="1600" b="1" dirty="0" smtClean="0">
                <a:solidFill>
                  <a:srgbClr val="000099"/>
                </a:solidFill>
              </a:rPr>
              <a:t>Demande de proposition N° 000080/MENA/SG/DMP</a:t>
            </a:r>
            <a:endParaRPr lang="fr-FR" altLang="fr-FR" sz="1100" b="1" dirty="0">
              <a:solidFill>
                <a:srgbClr val="000099"/>
              </a:solidFill>
            </a:endParaRPr>
          </a:p>
          <a:p>
            <a:pPr algn="just">
              <a:spcBef>
                <a:spcPct val="49000"/>
              </a:spcBef>
            </a:pPr>
            <a:endParaRPr lang="fr-FR" sz="16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997528"/>
            <a:ext cx="928687" cy="581968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u="sng"/>
          </a:p>
        </p:txBody>
      </p:sp>
      <p:sp>
        <p:nvSpPr>
          <p:cNvPr id="5" name="Pentagone 4"/>
          <p:cNvSpPr/>
          <p:nvPr/>
        </p:nvSpPr>
        <p:spPr bwMode="auto">
          <a:xfrm>
            <a:off x="85220" y="1455898"/>
            <a:ext cx="1798637" cy="928688"/>
          </a:xfrm>
          <a:prstGeom prst="homePlate">
            <a:avLst/>
          </a:prstGeom>
          <a:solidFill>
            <a:srgbClr val="CCCCFF">
              <a:alpha val="50196"/>
            </a:srgb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1600" b="1" dirty="0" smtClean="0">
                <a:latin typeface="Arial" charset="0"/>
                <a:cs typeface="Arial" charset="0"/>
              </a:rPr>
              <a:t>Missions du consultant</a:t>
            </a:r>
            <a:endParaRPr lang="fr-FR" sz="1600" b="1" dirty="0">
              <a:latin typeface="Arial" charset="0"/>
              <a:cs typeface="Arial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901896" y="3840085"/>
            <a:ext cx="10290104" cy="38810"/>
          </a:xfrm>
          <a:prstGeom prst="line">
            <a:avLst/>
          </a:prstGeom>
          <a:noFill/>
          <a:ln w="952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1978556" y="751582"/>
            <a:ext cx="1021344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dirty="0"/>
              <a:t>Proposer un calendrier et une méthodologie de travail adéquate ;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dirty="0"/>
              <a:t> </a:t>
            </a:r>
            <a:r>
              <a:rPr lang="fr-CA" dirty="0" smtClean="0"/>
              <a:t>Étudier et analyser </a:t>
            </a:r>
            <a:r>
              <a:rPr lang="fr-CA" dirty="0"/>
              <a:t>les besoins de la DIOSPB en plateformes </a:t>
            </a:r>
            <a:r>
              <a:rPr lang="fr-CA" dirty="0" smtClean="0"/>
              <a:t>de gestion des processus métiers</a:t>
            </a:r>
            <a:endParaRPr lang="fr-CA" dirty="0"/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A" dirty="0"/>
              <a:t> Concevoir, réaliser et </a:t>
            </a:r>
            <a:r>
              <a:rPr lang="fr-CA" dirty="0" smtClean="0"/>
              <a:t>déployer la plateforme conformément </a:t>
            </a:r>
            <a:r>
              <a:rPr lang="fr-CA" dirty="0"/>
              <a:t>aux besoins fonctionnels et techniques validés;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/>
              <a:t>Produire </a:t>
            </a:r>
            <a:r>
              <a:rPr lang="fr-FR" dirty="0" smtClean="0"/>
              <a:t>les rapports intermédiaires, final, et les livrables du projet;</a:t>
            </a:r>
            <a:endParaRPr lang="fr-FR" dirty="0"/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/>
              <a:t>Former les </a:t>
            </a:r>
            <a:r>
              <a:rPr lang="fr-FR" dirty="0" smtClean="0"/>
              <a:t>formateurs et administrateurs et assurer le transfert de compétence à la DSI;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Maintenir la plateforme pendant un(01) an.</a:t>
            </a:r>
          </a:p>
        </p:txBody>
      </p:sp>
      <p:sp>
        <p:nvSpPr>
          <p:cNvPr id="39" name="Pentagone 38"/>
          <p:cNvSpPr/>
          <p:nvPr/>
        </p:nvSpPr>
        <p:spPr bwMode="auto">
          <a:xfrm>
            <a:off x="-9478" y="4844502"/>
            <a:ext cx="1798637" cy="768350"/>
          </a:xfrm>
          <a:prstGeom prst="homePlate">
            <a:avLst/>
          </a:prstGeom>
          <a:solidFill>
            <a:srgbClr val="CCCCFF">
              <a:alpha val="50196"/>
            </a:srgb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1600" b="1" dirty="0" smtClean="0">
                <a:latin typeface="Arial" charset="0"/>
                <a:cs typeface="Arial" charset="0"/>
              </a:rPr>
              <a:t>Missions de la DIOSPB/DSI</a:t>
            </a:r>
            <a:endParaRPr lang="fr-FR" sz="1600" b="1" dirty="0">
              <a:latin typeface="Arial" charset="0"/>
              <a:cs typeface="Arial" charset="0"/>
            </a:endParaRPr>
          </a:p>
        </p:txBody>
      </p:sp>
      <p:sp>
        <p:nvSpPr>
          <p:cNvPr id="40" name="ZoneTexte 39"/>
          <p:cNvSpPr txBox="1">
            <a:spLocks noChangeArrowheads="1"/>
          </p:cNvSpPr>
          <p:nvPr/>
        </p:nvSpPr>
        <p:spPr bwMode="auto">
          <a:xfrm>
            <a:off x="1959133" y="3855020"/>
            <a:ext cx="10175630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A</a:t>
            </a:r>
            <a:r>
              <a:rPr lang="fr-CA" dirty="0" err="1" smtClean="0"/>
              <a:t>ssurer</a:t>
            </a:r>
            <a:r>
              <a:rPr lang="fr-CA" dirty="0" smtClean="0"/>
              <a:t> </a:t>
            </a:r>
            <a:r>
              <a:rPr lang="fr-CA" dirty="0"/>
              <a:t>la disponibilité des acteurs désignés du projet pendant la durée du projet;</a:t>
            </a:r>
            <a:endParaRPr lang="fr-CA" b="1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 smtClean="0"/>
              <a:t>Valider </a:t>
            </a:r>
            <a:r>
              <a:rPr lang="fr-CA" dirty="0"/>
              <a:t>les </a:t>
            </a:r>
            <a:r>
              <a:rPr lang="fr-CA" dirty="0" smtClean="0"/>
              <a:t>documents </a:t>
            </a:r>
            <a:r>
              <a:rPr lang="fr-CA" dirty="0"/>
              <a:t>élaborés;</a:t>
            </a:r>
            <a:endParaRPr lang="fr-CA" b="1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 Faciliter l’accès aux ressources </a:t>
            </a:r>
            <a:r>
              <a:rPr lang="fr-CA" dirty="0" smtClean="0"/>
              <a:t>nécessaires </a:t>
            </a:r>
            <a:r>
              <a:rPr lang="fr-CA" dirty="0"/>
              <a:t>au bon déroulement du </a:t>
            </a:r>
            <a:r>
              <a:rPr lang="fr-CA" dirty="0" smtClean="0"/>
              <a:t>projet;</a:t>
            </a:r>
            <a:endParaRPr lang="fr-CA" b="1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Organiser les sessions de formation à l’attention des autres acteurs;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Assurer la promotions de la plateforme mise en place;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Mener des actions de conduite de changement à l’attention des utilisateurs;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/>
              <a:t>Disponibiliser</a:t>
            </a:r>
            <a:r>
              <a:rPr lang="fr-FR" dirty="0" smtClean="0"/>
              <a:t> le matériel nécessaire à l’utilisation de la plateforme</a:t>
            </a:r>
            <a:r>
              <a:rPr lang="fr-FR" dirty="0"/>
              <a:t>.</a:t>
            </a:r>
            <a:endParaRPr lang="fr-CA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851333" y="-43368"/>
            <a:ext cx="4017394" cy="5320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lIns="100145" tIns="50073" rIns="100145" bIns="50073" anchor="ctr">
            <a:spAutoFit/>
          </a:bodyPr>
          <a:lstStyle/>
          <a:p>
            <a:pPr algn="r" defTabSz="1001713">
              <a:defRPr/>
            </a:pPr>
            <a:r>
              <a:rPr lang="fr-FR" sz="2800" b="1" dirty="0" smtClean="0">
                <a:solidFill>
                  <a:srgbClr val="993300"/>
                </a:solidFill>
                <a:latin typeface="Arial" charset="0"/>
              </a:rPr>
              <a:t>Présentation du projet</a:t>
            </a:r>
            <a:endParaRPr lang="fr-FR" sz="2800" b="1" dirty="0">
              <a:solidFill>
                <a:srgbClr val="99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6291</TotalTime>
  <Words>2076</Words>
  <Application>Microsoft Office PowerPoint</Application>
  <PresentationFormat>Grand écran</PresentationFormat>
  <Paragraphs>384</Paragraphs>
  <Slides>24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Tahoma</vt:lpstr>
      <vt:lpstr>Tw Cen MT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Objectifs de la formation des formateurs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Acteurs identifiés pour exploiter la plateforme</vt:lpstr>
      <vt:lpstr>Mise en œuvre et conduite du changement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TOPAN</dc:creator>
  <cp:lastModifiedBy>TOPAN </cp:lastModifiedBy>
  <cp:revision>89</cp:revision>
  <dcterms:created xsi:type="dcterms:W3CDTF">2018-12-01T08:01:55Z</dcterms:created>
  <dcterms:modified xsi:type="dcterms:W3CDTF">2018-12-09T14:56:44Z</dcterms:modified>
</cp:coreProperties>
</file>