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71" r:id="rId3"/>
    <p:sldId id="27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0" r:id="rId18"/>
  </p:sldIdLst>
  <p:sldSz cx="12192000" cy="6858000"/>
  <p:notesSz cx="6858000" cy="9144000"/>
  <p:defaultText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46"/>
    <p:restoredTop sz="94643"/>
  </p:normalViewPr>
  <p:slideViewPr>
    <p:cSldViewPr snapToGrid="0">
      <p:cViewPr>
        <p:scale>
          <a:sx n="57" d="100"/>
          <a:sy n="57" d="100"/>
        </p:scale>
        <p:origin x="2600" y="1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DB473-984B-434A-9972-3DC7D8F84655}" type="datetimeFigureOut">
              <a:rPr lang="en-MK" smtClean="0"/>
              <a:t>18.3.24</a:t>
            </a:fld>
            <a:endParaRPr lang="en-M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F31C2-15C6-3B42-8D99-32157952DF6A}" type="slidenum">
              <a:rPr lang="en-MK" smtClean="0"/>
              <a:t>‹#›</a:t>
            </a:fld>
            <a:endParaRPr lang="en-MK"/>
          </a:p>
        </p:txBody>
      </p:sp>
    </p:spTree>
    <p:extLst>
      <p:ext uri="{BB962C8B-B14F-4D97-AF65-F5344CB8AC3E}">
        <p14:creationId xmlns:p14="http://schemas.microsoft.com/office/powerpoint/2010/main" val="3711061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K" dirty="0"/>
          </a:p>
        </p:txBody>
      </p:sp>
      <p:sp>
        <p:nvSpPr>
          <p:cNvPr id="4" name="Slide Number Placeholder 3"/>
          <p:cNvSpPr>
            <a:spLocks noGrp="1"/>
          </p:cNvSpPr>
          <p:nvPr>
            <p:ph type="sldNum" sz="quarter" idx="5"/>
          </p:nvPr>
        </p:nvSpPr>
        <p:spPr/>
        <p:txBody>
          <a:bodyPr/>
          <a:lstStyle/>
          <a:p>
            <a:fld id="{810F31C2-15C6-3B42-8D99-32157952DF6A}" type="slidenum">
              <a:rPr lang="en-MK" smtClean="0"/>
              <a:t>8</a:t>
            </a:fld>
            <a:endParaRPr lang="en-MK"/>
          </a:p>
        </p:txBody>
      </p:sp>
    </p:spTree>
    <p:extLst>
      <p:ext uri="{BB962C8B-B14F-4D97-AF65-F5344CB8AC3E}">
        <p14:creationId xmlns:p14="http://schemas.microsoft.com/office/powerpoint/2010/main" val="625559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B053-11D7-2AB3-177D-B89C707A9F1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MK"/>
          </a:p>
        </p:txBody>
      </p:sp>
      <p:sp>
        <p:nvSpPr>
          <p:cNvPr id="3" name="Subtitle 2">
            <a:extLst>
              <a:ext uri="{FF2B5EF4-FFF2-40B4-BE49-F238E27FC236}">
                <a16:creationId xmlns:a16="http://schemas.microsoft.com/office/drawing/2014/main" id="{C1A0FE47-FAE5-66D2-565D-CC5E8E60A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K"/>
          </a:p>
        </p:txBody>
      </p:sp>
      <p:sp>
        <p:nvSpPr>
          <p:cNvPr id="4" name="Date Placeholder 3">
            <a:extLst>
              <a:ext uri="{FF2B5EF4-FFF2-40B4-BE49-F238E27FC236}">
                <a16:creationId xmlns:a16="http://schemas.microsoft.com/office/drawing/2014/main" id="{1F17778A-9B53-CB77-3B03-4C489ECE6E40}"/>
              </a:ext>
            </a:extLst>
          </p:cNvPr>
          <p:cNvSpPr>
            <a:spLocks noGrp="1"/>
          </p:cNvSpPr>
          <p:nvPr>
            <p:ph type="dt" sz="half" idx="10"/>
          </p:nvPr>
        </p:nvSpPr>
        <p:spPr/>
        <p:txBody>
          <a:bodyPr/>
          <a:lstStyle/>
          <a:p>
            <a:fld id="{41CA1092-7A71-6545-AC3B-C578D803DC43}" type="datetimeFigureOut">
              <a:rPr lang="en-MK" smtClean="0"/>
              <a:t>18.3.24</a:t>
            </a:fld>
            <a:endParaRPr lang="en-MK"/>
          </a:p>
        </p:txBody>
      </p:sp>
      <p:sp>
        <p:nvSpPr>
          <p:cNvPr id="5" name="Footer Placeholder 4">
            <a:extLst>
              <a:ext uri="{FF2B5EF4-FFF2-40B4-BE49-F238E27FC236}">
                <a16:creationId xmlns:a16="http://schemas.microsoft.com/office/drawing/2014/main" id="{91B00DA9-DF12-D2D2-F84F-3E95C868DD13}"/>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C864EDB6-3B79-596C-E7E8-3121C28A95F2}"/>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282500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8F50-A88A-B347-4B92-DC03192AB98B}"/>
              </a:ext>
            </a:extLst>
          </p:cNvPr>
          <p:cNvSpPr>
            <a:spLocks noGrp="1"/>
          </p:cNvSpPr>
          <p:nvPr>
            <p:ph type="title"/>
          </p:nvPr>
        </p:nvSpPr>
        <p:spPr/>
        <p:txBody>
          <a:bodyPr/>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404C2177-1F23-2883-F36B-B130B90CE5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02742D9D-F408-E32A-6C0F-624DBFDDF3E5}"/>
              </a:ext>
            </a:extLst>
          </p:cNvPr>
          <p:cNvSpPr>
            <a:spLocks noGrp="1"/>
          </p:cNvSpPr>
          <p:nvPr>
            <p:ph type="dt" sz="half" idx="10"/>
          </p:nvPr>
        </p:nvSpPr>
        <p:spPr/>
        <p:txBody>
          <a:bodyPr/>
          <a:lstStyle/>
          <a:p>
            <a:fld id="{41CA1092-7A71-6545-AC3B-C578D803DC43}" type="datetimeFigureOut">
              <a:rPr lang="en-MK" smtClean="0"/>
              <a:t>18.3.24</a:t>
            </a:fld>
            <a:endParaRPr lang="en-MK"/>
          </a:p>
        </p:txBody>
      </p:sp>
      <p:sp>
        <p:nvSpPr>
          <p:cNvPr id="5" name="Footer Placeholder 4">
            <a:extLst>
              <a:ext uri="{FF2B5EF4-FFF2-40B4-BE49-F238E27FC236}">
                <a16:creationId xmlns:a16="http://schemas.microsoft.com/office/drawing/2014/main" id="{5265C086-F971-F737-5705-75D8C5A89EA0}"/>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E2947F27-1EEC-7D3B-A28D-A21406060B0A}"/>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3383426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8D09CD-0A37-7C5C-6DE9-9020220B0A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ED42BDFA-0BA5-6743-9218-5F86B6C8FD1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D53ECA3F-590B-BF55-0C1B-6A07FCBFFF57}"/>
              </a:ext>
            </a:extLst>
          </p:cNvPr>
          <p:cNvSpPr>
            <a:spLocks noGrp="1"/>
          </p:cNvSpPr>
          <p:nvPr>
            <p:ph type="dt" sz="half" idx="10"/>
          </p:nvPr>
        </p:nvSpPr>
        <p:spPr/>
        <p:txBody>
          <a:bodyPr/>
          <a:lstStyle/>
          <a:p>
            <a:fld id="{41CA1092-7A71-6545-AC3B-C578D803DC43}" type="datetimeFigureOut">
              <a:rPr lang="en-MK" smtClean="0"/>
              <a:t>18.3.24</a:t>
            </a:fld>
            <a:endParaRPr lang="en-MK"/>
          </a:p>
        </p:txBody>
      </p:sp>
      <p:sp>
        <p:nvSpPr>
          <p:cNvPr id="5" name="Footer Placeholder 4">
            <a:extLst>
              <a:ext uri="{FF2B5EF4-FFF2-40B4-BE49-F238E27FC236}">
                <a16:creationId xmlns:a16="http://schemas.microsoft.com/office/drawing/2014/main" id="{2C2AC3A6-3E30-6117-4607-5F01BE82BBF6}"/>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B8CFCF80-2E78-734D-A813-28E059F0EAE3}"/>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61336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76FA-99A5-D1E7-EDFF-035C96031268}"/>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A8768205-1013-8FD3-BFE1-FDC5C6E7C51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05062DCE-CB2B-48D3-B964-1E1C6DBC556C}"/>
              </a:ext>
            </a:extLst>
          </p:cNvPr>
          <p:cNvSpPr>
            <a:spLocks noGrp="1"/>
          </p:cNvSpPr>
          <p:nvPr>
            <p:ph type="dt" sz="half" idx="10"/>
          </p:nvPr>
        </p:nvSpPr>
        <p:spPr/>
        <p:txBody>
          <a:bodyPr/>
          <a:lstStyle/>
          <a:p>
            <a:fld id="{41CA1092-7A71-6545-AC3B-C578D803DC43}" type="datetimeFigureOut">
              <a:rPr lang="en-MK" smtClean="0"/>
              <a:t>18.3.24</a:t>
            </a:fld>
            <a:endParaRPr lang="en-MK"/>
          </a:p>
        </p:txBody>
      </p:sp>
      <p:sp>
        <p:nvSpPr>
          <p:cNvPr id="5" name="Footer Placeholder 4">
            <a:extLst>
              <a:ext uri="{FF2B5EF4-FFF2-40B4-BE49-F238E27FC236}">
                <a16:creationId xmlns:a16="http://schemas.microsoft.com/office/drawing/2014/main" id="{C56A078D-36E7-C130-8F12-104B46B1BE59}"/>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48FD18DB-A9B8-F9D0-F5A6-1E7982035476}"/>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89704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6F8F-6585-E35C-C55A-11799328889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K"/>
          </a:p>
        </p:txBody>
      </p:sp>
      <p:sp>
        <p:nvSpPr>
          <p:cNvPr id="3" name="Text Placeholder 2">
            <a:extLst>
              <a:ext uri="{FF2B5EF4-FFF2-40B4-BE49-F238E27FC236}">
                <a16:creationId xmlns:a16="http://schemas.microsoft.com/office/drawing/2014/main" id="{BF56B94C-02AD-BD39-22BF-C56E0723DD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7A0A324-8E93-3F56-9D92-B89C8B224E28}"/>
              </a:ext>
            </a:extLst>
          </p:cNvPr>
          <p:cNvSpPr>
            <a:spLocks noGrp="1"/>
          </p:cNvSpPr>
          <p:nvPr>
            <p:ph type="dt" sz="half" idx="10"/>
          </p:nvPr>
        </p:nvSpPr>
        <p:spPr/>
        <p:txBody>
          <a:bodyPr/>
          <a:lstStyle/>
          <a:p>
            <a:fld id="{41CA1092-7A71-6545-AC3B-C578D803DC43}" type="datetimeFigureOut">
              <a:rPr lang="en-MK" smtClean="0"/>
              <a:t>18.3.24</a:t>
            </a:fld>
            <a:endParaRPr lang="en-MK"/>
          </a:p>
        </p:txBody>
      </p:sp>
      <p:sp>
        <p:nvSpPr>
          <p:cNvPr id="5" name="Footer Placeholder 4">
            <a:extLst>
              <a:ext uri="{FF2B5EF4-FFF2-40B4-BE49-F238E27FC236}">
                <a16:creationId xmlns:a16="http://schemas.microsoft.com/office/drawing/2014/main" id="{4B6CC5C1-1561-FD8B-F7CD-D035322A11F7}"/>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C0F3BFF3-A228-1A15-1137-F6DC7495D8EA}"/>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329738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13CC-E9B2-0744-67A2-B20A19BA22E0}"/>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01CE043E-4DB4-9A8A-916E-398F4767F94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Content Placeholder 3">
            <a:extLst>
              <a:ext uri="{FF2B5EF4-FFF2-40B4-BE49-F238E27FC236}">
                <a16:creationId xmlns:a16="http://schemas.microsoft.com/office/drawing/2014/main" id="{573410E4-880E-6631-D0C3-38245D7FE8C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Date Placeholder 4">
            <a:extLst>
              <a:ext uri="{FF2B5EF4-FFF2-40B4-BE49-F238E27FC236}">
                <a16:creationId xmlns:a16="http://schemas.microsoft.com/office/drawing/2014/main" id="{BB1F7114-5364-C971-768C-7D2E4C7292A7}"/>
              </a:ext>
            </a:extLst>
          </p:cNvPr>
          <p:cNvSpPr>
            <a:spLocks noGrp="1"/>
          </p:cNvSpPr>
          <p:nvPr>
            <p:ph type="dt" sz="half" idx="10"/>
          </p:nvPr>
        </p:nvSpPr>
        <p:spPr/>
        <p:txBody>
          <a:bodyPr/>
          <a:lstStyle/>
          <a:p>
            <a:fld id="{41CA1092-7A71-6545-AC3B-C578D803DC43}" type="datetimeFigureOut">
              <a:rPr lang="en-MK" smtClean="0"/>
              <a:t>18.3.24</a:t>
            </a:fld>
            <a:endParaRPr lang="en-MK"/>
          </a:p>
        </p:txBody>
      </p:sp>
      <p:sp>
        <p:nvSpPr>
          <p:cNvPr id="6" name="Footer Placeholder 5">
            <a:extLst>
              <a:ext uri="{FF2B5EF4-FFF2-40B4-BE49-F238E27FC236}">
                <a16:creationId xmlns:a16="http://schemas.microsoft.com/office/drawing/2014/main" id="{9E632B6C-5793-9731-E4C4-17264C8C0C2C}"/>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608FACE0-B9A2-9F19-3F94-031C19D1CDD8}"/>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152723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724D-0A74-922A-F3A5-68D7B7AC0C81}"/>
              </a:ext>
            </a:extLst>
          </p:cNvPr>
          <p:cNvSpPr>
            <a:spLocks noGrp="1"/>
          </p:cNvSpPr>
          <p:nvPr>
            <p:ph type="title"/>
          </p:nvPr>
        </p:nvSpPr>
        <p:spPr>
          <a:xfrm>
            <a:off x="839788" y="365125"/>
            <a:ext cx="10515600" cy="1325563"/>
          </a:xfrm>
        </p:spPr>
        <p:txBody>
          <a:bodyPr/>
          <a:lstStyle/>
          <a:p>
            <a:r>
              <a:rPr lang="en-GB"/>
              <a:t>Click to edit Master title style</a:t>
            </a:r>
            <a:endParaRPr lang="en-MK"/>
          </a:p>
        </p:txBody>
      </p:sp>
      <p:sp>
        <p:nvSpPr>
          <p:cNvPr id="3" name="Text Placeholder 2">
            <a:extLst>
              <a:ext uri="{FF2B5EF4-FFF2-40B4-BE49-F238E27FC236}">
                <a16:creationId xmlns:a16="http://schemas.microsoft.com/office/drawing/2014/main" id="{5EC647CE-F28A-7C65-3221-5E65148C17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A27F00C-189B-DF62-8F7A-5D415F23F5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Text Placeholder 4">
            <a:extLst>
              <a:ext uri="{FF2B5EF4-FFF2-40B4-BE49-F238E27FC236}">
                <a16:creationId xmlns:a16="http://schemas.microsoft.com/office/drawing/2014/main" id="{762A59E1-7B48-A4A5-7DDA-08AE38F7F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D24C288-376D-4F41-D981-0B5E97040B1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7" name="Date Placeholder 6">
            <a:extLst>
              <a:ext uri="{FF2B5EF4-FFF2-40B4-BE49-F238E27FC236}">
                <a16:creationId xmlns:a16="http://schemas.microsoft.com/office/drawing/2014/main" id="{93717679-0374-F2CA-5ECD-DE3DD1D2121E}"/>
              </a:ext>
            </a:extLst>
          </p:cNvPr>
          <p:cNvSpPr>
            <a:spLocks noGrp="1"/>
          </p:cNvSpPr>
          <p:nvPr>
            <p:ph type="dt" sz="half" idx="10"/>
          </p:nvPr>
        </p:nvSpPr>
        <p:spPr/>
        <p:txBody>
          <a:bodyPr/>
          <a:lstStyle/>
          <a:p>
            <a:fld id="{41CA1092-7A71-6545-AC3B-C578D803DC43}" type="datetimeFigureOut">
              <a:rPr lang="en-MK" smtClean="0"/>
              <a:t>18.3.24</a:t>
            </a:fld>
            <a:endParaRPr lang="en-MK"/>
          </a:p>
        </p:txBody>
      </p:sp>
      <p:sp>
        <p:nvSpPr>
          <p:cNvPr id="8" name="Footer Placeholder 7">
            <a:extLst>
              <a:ext uri="{FF2B5EF4-FFF2-40B4-BE49-F238E27FC236}">
                <a16:creationId xmlns:a16="http://schemas.microsoft.com/office/drawing/2014/main" id="{55ABCF46-2559-F004-5DAD-C11962912BB7}"/>
              </a:ext>
            </a:extLst>
          </p:cNvPr>
          <p:cNvSpPr>
            <a:spLocks noGrp="1"/>
          </p:cNvSpPr>
          <p:nvPr>
            <p:ph type="ftr" sz="quarter" idx="11"/>
          </p:nvPr>
        </p:nvSpPr>
        <p:spPr/>
        <p:txBody>
          <a:bodyPr/>
          <a:lstStyle/>
          <a:p>
            <a:endParaRPr lang="en-MK"/>
          </a:p>
        </p:txBody>
      </p:sp>
      <p:sp>
        <p:nvSpPr>
          <p:cNvPr id="9" name="Slide Number Placeholder 8">
            <a:extLst>
              <a:ext uri="{FF2B5EF4-FFF2-40B4-BE49-F238E27FC236}">
                <a16:creationId xmlns:a16="http://schemas.microsoft.com/office/drawing/2014/main" id="{0ADB9BEF-2525-B72E-D64C-ACC8D2D6009B}"/>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353405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5F65-F8B5-E770-3BDD-9AA570B7CFB1}"/>
              </a:ext>
            </a:extLst>
          </p:cNvPr>
          <p:cNvSpPr>
            <a:spLocks noGrp="1"/>
          </p:cNvSpPr>
          <p:nvPr>
            <p:ph type="title"/>
          </p:nvPr>
        </p:nvSpPr>
        <p:spPr/>
        <p:txBody>
          <a:bodyPr/>
          <a:lstStyle/>
          <a:p>
            <a:r>
              <a:rPr lang="en-GB"/>
              <a:t>Click to edit Master title style</a:t>
            </a:r>
            <a:endParaRPr lang="en-MK"/>
          </a:p>
        </p:txBody>
      </p:sp>
      <p:sp>
        <p:nvSpPr>
          <p:cNvPr id="3" name="Date Placeholder 2">
            <a:extLst>
              <a:ext uri="{FF2B5EF4-FFF2-40B4-BE49-F238E27FC236}">
                <a16:creationId xmlns:a16="http://schemas.microsoft.com/office/drawing/2014/main" id="{5248A550-EF95-10C0-D37C-8A51DE8E9F0E}"/>
              </a:ext>
            </a:extLst>
          </p:cNvPr>
          <p:cNvSpPr>
            <a:spLocks noGrp="1"/>
          </p:cNvSpPr>
          <p:nvPr>
            <p:ph type="dt" sz="half" idx="10"/>
          </p:nvPr>
        </p:nvSpPr>
        <p:spPr/>
        <p:txBody>
          <a:bodyPr/>
          <a:lstStyle/>
          <a:p>
            <a:fld id="{41CA1092-7A71-6545-AC3B-C578D803DC43}" type="datetimeFigureOut">
              <a:rPr lang="en-MK" smtClean="0"/>
              <a:t>18.3.24</a:t>
            </a:fld>
            <a:endParaRPr lang="en-MK"/>
          </a:p>
        </p:txBody>
      </p:sp>
      <p:sp>
        <p:nvSpPr>
          <p:cNvPr id="4" name="Footer Placeholder 3">
            <a:extLst>
              <a:ext uri="{FF2B5EF4-FFF2-40B4-BE49-F238E27FC236}">
                <a16:creationId xmlns:a16="http://schemas.microsoft.com/office/drawing/2014/main" id="{8A2C458D-2843-71DC-8F08-7D459BD91685}"/>
              </a:ext>
            </a:extLst>
          </p:cNvPr>
          <p:cNvSpPr>
            <a:spLocks noGrp="1"/>
          </p:cNvSpPr>
          <p:nvPr>
            <p:ph type="ftr" sz="quarter" idx="11"/>
          </p:nvPr>
        </p:nvSpPr>
        <p:spPr/>
        <p:txBody>
          <a:bodyPr/>
          <a:lstStyle/>
          <a:p>
            <a:endParaRPr lang="en-MK"/>
          </a:p>
        </p:txBody>
      </p:sp>
      <p:sp>
        <p:nvSpPr>
          <p:cNvPr id="5" name="Slide Number Placeholder 4">
            <a:extLst>
              <a:ext uri="{FF2B5EF4-FFF2-40B4-BE49-F238E27FC236}">
                <a16:creationId xmlns:a16="http://schemas.microsoft.com/office/drawing/2014/main" id="{87EEBF6E-6B90-FA76-388E-02007F9EBC94}"/>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370043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E6D761-4770-842A-6200-E11B76C79DFF}"/>
              </a:ext>
            </a:extLst>
          </p:cNvPr>
          <p:cNvSpPr>
            <a:spLocks noGrp="1"/>
          </p:cNvSpPr>
          <p:nvPr>
            <p:ph type="dt" sz="half" idx="10"/>
          </p:nvPr>
        </p:nvSpPr>
        <p:spPr/>
        <p:txBody>
          <a:bodyPr/>
          <a:lstStyle/>
          <a:p>
            <a:fld id="{41CA1092-7A71-6545-AC3B-C578D803DC43}" type="datetimeFigureOut">
              <a:rPr lang="en-MK" smtClean="0"/>
              <a:t>18.3.24</a:t>
            </a:fld>
            <a:endParaRPr lang="en-MK"/>
          </a:p>
        </p:txBody>
      </p:sp>
      <p:sp>
        <p:nvSpPr>
          <p:cNvPr id="3" name="Footer Placeholder 2">
            <a:extLst>
              <a:ext uri="{FF2B5EF4-FFF2-40B4-BE49-F238E27FC236}">
                <a16:creationId xmlns:a16="http://schemas.microsoft.com/office/drawing/2014/main" id="{319B5765-749D-A0ED-091A-1C2731E59C61}"/>
              </a:ext>
            </a:extLst>
          </p:cNvPr>
          <p:cNvSpPr>
            <a:spLocks noGrp="1"/>
          </p:cNvSpPr>
          <p:nvPr>
            <p:ph type="ftr" sz="quarter" idx="11"/>
          </p:nvPr>
        </p:nvSpPr>
        <p:spPr/>
        <p:txBody>
          <a:bodyPr/>
          <a:lstStyle/>
          <a:p>
            <a:endParaRPr lang="en-MK"/>
          </a:p>
        </p:txBody>
      </p:sp>
      <p:sp>
        <p:nvSpPr>
          <p:cNvPr id="4" name="Slide Number Placeholder 3">
            <a:extLst>
              <a:ext uri="{FF2B5EF4-FFF2-40B4-BE49-F238E27FC236}">
                <a16:creationId xmlns:a16="http://schemas.microsoft.com/office/drawing/2014/main" id="{0151E543-0ED7-CC28-52CE-84DCF748F75C}"/>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403969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FE58-3385-397B-F88D-A1FFA4D0F06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Content Placeholder 2">
            <a:extLst>
              <a:ext uri="{FF2B5EF4-FFF2-40B4-BE49-F238E27FC236}">
                <a16:creationId xmlns:a16="http://schemas.microsoft.com/office/drawing/2014/main" id="{E63D5B5D-F2ED-9E28-FB6D-590A1730D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Text Placeholder 3">
            <a:extLst>
              <a:ext uri="{FF2B5EF4-FFF2-40B4-BE49-F238E27FC236}">
                <a16:creationId xmlns:a16="http://schemas.microsoft.com/office/drawing/2014/main" id="{3A0A28D8-4721-CDD4-EE62-A28810F1F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6CAA9E-A302-C550-00AA-85BAD5BC492C}"/>
              </a:ext>
            </a:extLst>
          </p:cNvPr>
          <p:cNvSpPr>
            <a:spLocks noGrp="1"/>
          </p:cNvSpPr>
          <p:nvPr>
            <p:ph type="dt" sz="half" idx="10"/>
          </p:nvPr>
        </p:nvSpPr>
        <p:spPr/>
        <p:txBody>
          <a:bodyPr/>
          <a:lstStyle/>
          <a:p>
            <a:fld id="{41CA1092-7A71-6545-AC3B-C578D803DC43}" type="datetimeFigureOut">
              <a:rPr lang="en-MK" smtClean="0"/>
              <a:t>18.3.24</a:t>
            </a:fld>
            <a:endParaRPr lang="en-MK"/>
          </a:p>
        </p:txBody>
      </p:sp>
      <p:sp>
        <p:nvSpPr>
          <p:cNvPr id="6" name="Footer Placeholder 5">
            <a:extLst>
              <a:ext uri="{FF2B5EF4-FFF2-40B4-BE49-F238E27FC236}">
                <a16:creationId xmlns:a16="http://schemas.microsoft.com/office/drawing/2014/main" id="{C5697780-F0B1-E4BD-32A3-B927FEC15066}"/>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C69A3BEF-6120-9466-A4F4-7F937BD8F560}"/>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273003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5459-AB58-1E30-A755-FC1B17E578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Picture Placeholder 2">
            <a:extLst>
              <a:ext uri="{FF2B5EF4-FFF2-40B4-BE49-F238E27FC236}">
                <a16:creationId xmlns:a16="http://schemas.microsoft.com/office/drawing/2014/main" id="{0500524B-BA40-E91F-D9A5-6D9D524C2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K"/>
          </a:p>
        </p:txBody>
      </p:sp>
      <p:sp>
        <p:nvSpPr>
          <p:cNvPr id="4" name="Text Placeholder 3">
            <a:extLst>
              <a:ext uri="{FF2B5EF4-FFF2-40B4-BE49-F238E27FC236}">
                <a16:creationId xmlns:a16="http://schemas.microsoft.com/office/drawing/2014/main" id="{C4A77A3D-E1DC-0436-FD5E-EC7CE1DA3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1CFAD7-9FF5-76B5-EB7C-EEEC550CD7BA}"/>
              </a:ext>
            </a:extLst>
          </p:cNvPr>
          <p:cNvSpPr>
            <a:spLocks noGrp="1"/>
          </p:cNvSpPr>
          <p:nvPr>
            <p:ph type="dt" sz="half" idx="10"/>
          </p:nvPr>
        </p:nvSpPr>
        <p:spPr/>
        <p:txBody>
          <a:bodyPr/>
          <a:lstStyle/>
          <a:p>
            <a:fld id="{41CA1092-7A71-6545-AC3B-C578D803DC43}" type="datetimeFigureOut">
              <a:rPr lang="en-MK" smtClean="0"/>
              <a:t>18.3.24</a:t>
            </a:fld>
            <a:endParaRPr lang="en-MK"/>
          </a:p>
        </p:txBody>
      </p:sp>
      <p:sp>
        <p:nvSpPr>
          <p:cNvPr id="6" name="Footer Placeholder 5">
            <a:extLst>
              <a:ext uri="{FF2B5EF4-FFF2-40B4-BE49-F238E27FC236}">
                <a16:creationId xmlns:a16="http://schemas.microsoft.com/office/drawing/2014/main" id="{AF272C59-B366-73B7-9DFB-41EE7A40C79F}"/>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009DE002-DBF8-CB87-B9ED-C4DBFF0CB78D}"/>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222178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2BAB4-6CED-567B-1AA4-731A35627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MK"/>
          </a:p>
        </p:txBody>
      </p:sp>
      <p:sp>
        <p:nvSpPr>
          <p:cNvPr id="3" name="Text Placeholder 2">
            <a:extLst>
              <a:ext uri="{FF2B5EF4-FFF2-40B4-BE49-F238E27FC236}">
                <a16:creationId xmlns:a16="http://schemas.microsoft.com/office/drawing/2014/main" id="{D7BD2B1F-52CB-929C-8751-DFBB393B4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A5B72341-A58F-3A32-6F98-65A4136F4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A1092-7A71-6545-AC3B-C578D803DC43}" type="datetimeFigureOut">
              <a:rPr lang="en-MK" smtClean="0"/>
              <a:t>18.3.24</a:t>
            </a:fld>
            <a:endParaRPr lang="en-MK"/>
          </a:p>
        </p:txBody>
      </p:sp>
      <p:sp>
        <p:nvSpPr>
          <p:cNvPr id="5" name="Footer Placeholder 4">
            <a:extLst>
              <a:ext uri="{FF2B5EF4-FFF2-40B4-BE49-F238E27FC236}">
                <a16:creationId xmlns:a16="http://schemas.microsoft.com/office/drawing/2014/main" id="{815A5AEA-C4B6-E5ED-7E02-6049C87ED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K"/>
          </a:p>
        </p:txBody>
      </p:sp>
      <p:sp>
        <p:nvSpPr>
          <p:cNvPr id="6" name="Slide Number Placeholder 5">
            <a:extLst>
              <a:ext uri="{FF2B5EF4-FFF2-40B4-BE49-F238E27FC236}">
                <a16:creationId xmlns:a16="http://schemas.microsoft.com/office/drawing/2014/main" id="{C2364097-7A38-D05D-3454-90465EF93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B3DAA-89B1-EC4D-9D94-C59989EE2BE5}" type="slidenum">
              <a:rPr lang="en-MK" smtClean="0"/>
              <a:t>‹#›</a:t>
            </a:fld>
            <a:endParaRPr lang="en-MK"/>
          </a:p>
        </p:txBody>
      </p:sp>
    </p:spTree>
    <p:extLst>
      <p:ext uri="{BB962C8B-B14F-4D97-AF65-F5344CB8AC3E}">
        <p14:creationId xmlns:p14="http://schemas.microsoft.com/office/powerpoint/2010/main" val="378936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itejs.dev/gui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nextjs.org/docs/getting-started/installatio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4A83-2EBF-50B7-1E24-4FCB1A3CE989}"/>
              </a:ext>
            </a:extLst>
          </p:cNvPr>
          <p:cNvSpPr>
            <a:spLocks noGrp="1"/>
          </p:cNvSpPr>
          <p:nvPr>
            <p:ph type="ctrTitle"/>
          </p:nvPr>
        </p:nvSpPr>
        <p:spPr/>
        <p:txBody>
          <a:bodyPr/>
          <a:lstStyle/>
          <a:p>
            <a:r>
              <a:rPr lang="en-MK" dirty="0"/>
              <a:t>React Intro</a:t>
            </a:r>
          </a:p>
        </p:txBody>
      </p:sp>
      <p:sp>
        <p:nvSpPr>
          <p:cNvPr id="3" name="Subtitle 2">
            <a:extLst>
              <a:ext uri="{FF2B5EF4-FFF2-40B4-BE49-F238E27FC236}">
                <a16:creationId xmlns:a16="http://schemas.microsoft.com/office/drawing/2014/main" id="{1DAB72A3-0B0F-92F0-B189-8A60D4318F06}"/>
              </a:ext>
            </a:extLst>
          </p:cNvPr>
          <p:cNvSpPr>
            <a:spLocks noGrp="1"/>
          </p:cNvSpPr>
          <p:nvPr>
            <p:ph type="subTitle" idx="1"/>
          </p:nvPr>
        </p:nvSpPr>
        <p:spPr/>
        <p:txBody>
          <a:bodyPr/>
          <a:lstStyle/>
          <a:p>
            <a:r>
              <a:rPr lang="en-MK" dirty="0">
                <a:solidFill>
                  <a:srgbClr val="FF7600"/>
                </a:solidFill>
              </a:rPr>
              <a:t>Bojan Angjeleski - Semos</a:t>
            </a:r>
          </a:p>
        </p:txBody>
      </p:sp>
    </p:spTree>
    <p:extLst>
      <p:ext uri="{BB962C8B-B14F-4D97-AF65-F5344CB8AC3E}">
        <p14:creationId xmlns:p14="http://schemas.microsoft.com/office/powerpoint/2010/main" val="56141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JSX</a:t>
            </a:r>
            <a:endParaRPr lang="en-MK" dirty="0"/>
          </a:p>
        </p:txBody>
      </p:sp>
      <p:sp>
        <p:nvSpPr>
          <p:cNvPr id="3" name="Content Placeholder 2">
            <a:extLst>
              <a:ext uri="{FF2B5EF4-FFF2-40B4-BE49-F238E27FC236}">
                <a16:creationId xmlns:a16="http://schemas.microsoft.com/office/drawing/2014/main" id="{54D30B7B-2479-81C2-A8D9-2A0C4FC8D466}"/>
              </a:ext>
            </a:extLst>
          </p:cNvPr>
          <p:cNvSpPr>
            <a:spLocks noGrp="1"/>
          </p:cNvSpPr>
          <p:nvPr>
            <p:ph idx="1"/>
          </p:nvPr>
        </p:nvSpPr>
        <p:spPr/>
        <p:txBody>
          <a:bodyPr>
            <a:normAutofit/>
          </a:bodyPr>
          <a:lstStyle/>
          <a:p>
            <a:r>
              <a:rPr lang="en-GB" sz="2000" b="0" i="0" u="none" strike="noStrike" dirty="0">
                <a:solidFill>
                  <a:srgbClr val="23272F"/>
                </a:solidFill>
                <a:effectLst/>
                <a:latin typeface="Optimistic Text"/>
              </a:rPr>
              <a:t>But as the Web became more interactive, logic increasingly determined content. JavaScript was in charge of the HTML! This is why </a:t>
            </a:r>
            <a:r>
              <a:rPr lang="en-GB" sz="2000" b="1" i="0" u="none" strike="noStrike" dirty="0">
                <a:solidFill>
                  <a:srgbClr val="23272F"/>
                </a:solidFill>
                <a:effectLst/>
                <a:latin typeface="Optimistic Text"/>
              </a:rPr>
              <a:t>in React, rendering logic and markup live together in the same place—components.</a:t>
            </a:r>
            <a:endParaRPr lang="en-MK" sz="2000" i="1" dirty="0">
              <a:solidFill>
                <a:srgbClr val="FE5000"/>
              </a:solidFill>
            </a:endParaRPr>
          </a:p>
        </p:txBody>
      </p:sp>
      <p:pic>
        <p:nvPicPr>
          <p:cNvPr id="6" name="Picture 5" descr="A screenshot of a computer program&#10;&#10;Description automatically generated">
            <a:extLst>
              <a:ext uri="{FF2B5EF4-FFF2-40B4-BE49-F238E27FC236}">
                <a16:creationId xmlns:a16="http://schemas.microsoft.com/office/drawing/2014/main" id="{B8F22BC1-2B19-4FD6-B990-E0AFD7403E83}"/>
              </a:ext>
            </a:extLst>
          </p:cNvPr>
          <p:cNvPicPr>
            <a:picLocks noChangeAspect="1"/>
          </p:cNvPicPr>
          <p:nvPr/>
        </p:nvPicPr>
        <p:blipFill>
          <a:blip r:embed="rId2"/>
          <a:stretch>
            <a:fillRect/>
          </a:stretch>
        </p:blipFill>
        <p:spPr>
          <a:xfrm>
            <a:off x="1165188" y="2747309"/>
            <a:ext cx="7772400" cy="4110691"/>
          </a:xfrm>
          <a:prstGeom prst="rect">
            <a:avLst/>
          </a:prstGeom>
        </p:spPr>
      </p:pic>
    </p:spTree>
    <p:extLst>
      <p:ext uri="{BB962C8B-B14F-4D97-AF65-F5344CB8AC3E}">
        <p14:creationId xmlns:p14="http://schemas.microsoft.com/office/powerpoint/2010/main" val="19086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Converting HTML to JSX</a:t>
            </a:r>
            <a:endParaRPr lang="en-MK" dirty="0"/>
          </a:p>
        </p:txBody>
      </p:sp>
      <p:pic>
        <p:nvPicPr>
          <p:cNvPr id="5" name="Picture 4" descr="A screenshot of a computer code&#10;&#10;Description automatically generated">
            <a:extLst>
              <a:ext uri="{FF2B5EF4-FFF2-40B4-BE49-F238E27FC236}">
                <a16:creationId xmlns:a16="http://schemas.microsoft.com/office/drawing/2014/main" id="{6DEA3CAB-6EBD-576D-1067-347E8B7ACE87}"/>
              </a:ext>
            </a:extLst>
          </p:cNvPr>
          <p:cNvPicPr>
            <a:picLocks noChangeAspect="1"/>
          </p:cNvPicPr>
          <p:nvPr/>
        </p:nvPicPr>
        <p:blipFill>
          <a:blip r:embed="rId2"/>
          <a:stretch>
            <a:fillRect/>
          </a:stretch>
        </p:blipFill>
        <p:spPr>
          <a:xfrm>
            <a:off x="838200" y="1690688"/>
            <a:ext cx="4909525" cy="3701222"/>
          </a:xfrm>
          <a:prstGeom prst="rect">
            <a:avLst/>
          </a:prstGeom>
        </p:spPr>
      </p:pic>
      <p:pic>
        <p:nvPicPr>
          <p:cNvPr id="8" name="Picture 7" descr="A white background with red and blue text&#10;&#10;Description automatically generated">
            <a:extLst>
              <a:ext uri="{FF2B5EF4-FFF2-40B4-BE49-F238E27FC236}">
                <a16:creationId xmlns:a16="http://schemas.microsoft.com/office/drawing/2014/main" id="{FCBE733A-F9E9-BA3E-AC67-0373C6D3FE3D}"/>
              </a:ext>
            </a:extLst>
          </p:cNvPr>
          <p:cNvPicPr>
            <a:picLocks noChangeAspect="1"/>
          </p:cNvPicPr>
          <p:nvPr/>
        </p:nvPicPr>
        <p:blipFill>
          <a:blip r:embed="rId3"/>
          <a:stretch>
            <a:fillRect/>
          </a:stretch>
        </p:blipFill>
        <p:spPr>
          <a:xfrm>
            <a:off x="6743700" y="1934818"/>
            <a:ext cx="4610100" cy="1739900"/>
          </a:xfrm>
          <a:prstGeom prst="rect">
            <a:avLst/>
          </a:prstGeom>
        </p:spPr>
      </p:pic>
    </p:spTree>
    <p:extLst>
      <p:ext uri="{BB962C8B-B14F-4D97-AF65-F5344CB8AC3E}">
        <p14:creationId xmlns:p14="http://schemas.microsoft.com/office/powerpoint/2010/main" val="303370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Folder Structure</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lstStyle/>
          <a:p>
            <a:r>
              <a:rPr lang="en-GB" b="0" i="0" u="none" strike="noStrike" dirty="0">
                <a:solidFill>
                  <a:srgbClr val="000000"/>
                </a:solidFill>
                <a:effectLst/>
              </a:rPr>
              <a:t>React doesn’t have opinions on how you put files into folders. That said there are a few common approaches popular in the ecosystem you may want to consider.</a:t>
            </a:r>
          </a:p>
          <a:p>
            <a:r>
              <a:rPr lang="en-GB" b="0" i="0" u="none" strike="noStrike" dirty="0">
                <a:solidFill>
                  <a:srgbClr val="000000"/>
                </a:solidFill>
                <a:effectLst/>
                <a:latin typeface="-apple-system"/>
              </a:rPr>
              <a:t>One common way to structure projects is to locate CSS, JS, and tests together inside folders grouped by feature or route.</a:t>
            </a:r>
            <a:endParaRPr lang="en-GB" dirty="0">
              <a:solidFill>
                <a:srgbClr val="000000"/>
              </a:solidFill>
              <a:latin typeface="-apple-system"/>
            </a:endParaRPr>
          </a:p>
          <a:p>
            <a:r>
              <a:rPr lang="en-GB" b="0" i="0" u="none" strike="noStrike" dirty="0">
                <a:solidFill>
                  <a:srgbClr val="000000"/>
                </a:solidFill>
                <a:effectLst/>
                <a:latin typeface="-apple-system"/>
              </a:rPr>
              <a:t>Another popular way to structure projects is to group similar files together.</a:t>
            </a:r>
            <a:endParaRPr lang="en-MK" dirty="0"/>
          </a:p>
        </p:txBody>
      </p:sp>
    </p:spTree>
    <p:extLst>
      <p:ext uri="{BB962C8B-B14F-4D97-AF65-F5344CB8AC3E}">
        <p14:creationId xmlns:p14="http://schemas.microsoft.com/office/powerpoint/2010/main" val="273873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Components</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lstStyle/>
          <a:p>
            <a:r>
              <a:rPr lang="en-GB" b="0" i="0" u="none" strike="noStrike" dirty="0">
                <a:solidFill>
                  <a:srgbClr val="23272F"/>
                </a:solidFill>
                <a:effectLst/>
                <a:latin typeface="Optimistic Display"/>
              </a:rPr>
              <a:t>React components use </a:t>
            </a:r>
            <a:r>
              <a:rPr lang="en-GB" b="0" i="1" u="none" strike="noStrike" dirty="0">
                <a:solidFill>
                  <a:srgbClr val="23272F"/>
                </a:solidFill>
                <a:effectLst/>
                <a:latin typeface="Optimistic Display"/>
              </a:rPr>
              <a:t>props</a:t>
            </a:r>
            <a:r>
              <a:rPr lang="en-GB" b="0" i="0" u="none" strike="noStrike" dirty="0">
                <a:solidFill>
                  <a:srgbClr val="23272F"/>
                </a:solidFill>
                <a:effectLst/>
                <a:latin typeface="Optimistic Display"/>
              </a:rPr>
              <a:t> to communicate with each other. Every parent component can pass some information to its child components by giving them props. Props might remind you of HTML attributes, but you can pass any JavaScript value through them, including objects, arrays, and functions.</a:t>
            </a:r>
            <a:endParaRPr lang="en-MK" dirty="0"/>
          </a:p>
        </p:txBody>
      </p:sp>
    </p:spTree>
    <p:extLst>
      <p:ext uri="{BB962C8B-B14F-4D97-AF65-F5344CB8AC3E}">
        <p14:creationId xmlns:p14="http://schemas.microsoft.com/office/powerpoint/2010/main" val="2660123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Potentional errors</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noAutofit/>
          </a:bodyPr>
          <a:lstStyle/>
          <a:p>
            <a:pPr algn="l"/>
            <a:r>
              <a:rPr lang="en-GB" sz="2400" i="0" u="none" strike="noStrike" dirty="0">
                <a:solidFill>
                  <a:srgbClr val="222222"/>
                </a:solidFill>
                <a:effectLst/>
              </a:rPr>
              <a:t> Each child in a list should have a unique key prop.</a:t>
            </a:r>
          </a:p>
          <a:p>
            <a:pPr algn="l"/>
            <a:r>
              <a:rPr lang="en-GB" sz="2400" i="0" u="none" strike="noStrike" dirty="0">
                <a:solidFill>
                  <a:srgbClr val="222222"/>
                </a:solidFill>
                <a:effectLst/>
              </a:rPr>
              <a:t>Prevent usage of Array index in keys</a:t>
            </a:r>
          </a:p>
          <a:p>
            <a:r>
              <a:rPr lang="en-GB" sz="2400" i="0" u="none" strike="noStrike" dirty="0">
                <a:solidFill>
                  <a:srgbClr val="222222"/>
                </a:solidFill>
                <a:effectLst/>
              </a:rPr>
              <a:t>React Hook has a missing dependency: ‘XXX’. Either include it or remove the dependency array</a:t>
            </a:r>
          </a:p>
          <a:p>
            <a:r>
              <a:rPr lang="en-GB" sz="2400" i="0" u="none" strike="noStrike" dirty="0">
                <a:solidFill>
                  <a:srgbClr val="222222"/>
                </a:solidFill>
                <a:effectLst/>
              </a:rPr>
              <a:t>Can’t perform a React state update on an unmounted component</a:t>
            </a:r>
          </a:p>
          <a:p>
            <a:r>
              <a:rPr lang="en-GB" sz="2400" i="0" u="none" strike="noStrike" dirty="0">
                <a:solidFill>
                  <a:srgbClr val="222222"/>
                </a:solidFill>
                <a:effectLst/>
              </a:rPr>
              <a:t>Too many re-renders. React limits the number of renders to prevent an infinite loop</a:t>
            </a:r>
          </a:p>
          <a:p>
            <a:r>
              <a:rPr lang="en-GB" sz="2400" i="0" u="none" strike="noStrike" dirty="0">
                <a:solidFill>
                  <a:srgbClr val="222222"/>
                </a:solidFill>
                <a:effectLst/>
              </a:rPr>
              <a:t>Objects are not valid as a React child / Functions are not valid as a React child</a:t>
            </a:r>
          </a:p>
          <a:p>
            <a:r>
              <a:rPr lang="en-GB" sz="2400" i="0" u="none" strike="noStrike" dirty="0">
                <a:solidFill>
                  <a:srgbClr val="222222"/>
                </a:solidFill>
                <a:effectLst/>
              </a:rPr>
              <a:t>Adjacent JSX elements must be wrapped in an enclosing tag</a:t>
            </a:r>
            <a:br>
              <a:rPr lang="en-GB" sz="2400" dirty="0"/>
            </a:br>
            <a:endParaRPr lang="en-GB" sz="2400" i="0" u="none" strike="noStrike" dirty="0">
              <a:solidFill>
                <a:srgbClr val="222222"/>
              </a:solidFill>
              <a:effectLst/>
            </a:endParaRPr>
          </a:p>
        </p:txBody>
      </p:sp>
    </p:spTree>
    <p:extLst>
      <p:ext uri="{BB962C8B-B14F-4D97-AF65-F5344CB8AC3E}">
        <p14:creationId xmlns:p14="http://schemas.microsoft.com/office/powerpoint/2010/main" val="3064087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Re-using components</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noAutofit/>
          </a:bodyPr>
          <a:lstStyle/>
          <a:p>
            <a:pPr algn="l"/>
            <a:r>
              <a:rPr lang="en-GB" sz="2400" i="0" u="none" strike="noStrike" dirty="0">
                <a:solidFill>
                  <a:srgbClr val="222222"/>
                </a:solidFill>
                <a:effectLst/>
              </a:rPr>
              <a:t> What is Atomic Design </a:t>
            </a:r>
            <a:r>
              <a:rPr lang="en-GB" sz="2400" dirty="0">
                <a:solidFill>
                  <a:srgbClr val="222222"/>
                </a:solidFill>
              </a:rPr>
              <a:t>?</a:t>
            </a:r>
          </a:p>
          <a:p>
            <a:pPr lvl="1"/>
            <a:r>
              <a:rPr lang="en-GB" sz="1600" b="0" i="0" u="none" strike="noStrike" dirty="0">
                <a:solidFill>
                  <a:srgbClr val="242424"/>
                </a:solidFill>
                <a:effectLst/>
                <a:latin typeface="source-serif-pro"/>
              </a:rPr>
              <a:t>Atomic Design is a methodology that involves breaking down complex systems into smaller, more manageable parts. In React, components are the building blocks of the application.</a:t>
            </a:r>
            <a:endParaRPr lang="en-GB" sz="2000" i="0" u="none" strike="noStrike" dirty="0">
              <a:solidFill>
                <a:srgbClr val="222222"/>
              </a:solidFill>
              <a:effectLst/>
            </a:endParaRPr>
          </a:p>
          <a:p>
            <a:pPr algn="l"/>
            <a:r>
              <a:rPr lang="en-GB" sz="2400" i="0" u="none" strike="noStrike" dirty="0">
                <a:solidFill>
                  <a:srgbClr val="222222"/>
                </a:solidFill>
                <a:effectLst/>
              </a:rPr>
              <a:t>Atoms: The smallest building blocks: </a:t>
            </a:r>
          </a:p>
          <a:p>
            <a:pPr lvl="1"/>
            <a:r>
              <a:rPr lang="en-GB" sz="1600" b="0" i="0" u="none" strike="noStrike" dirty="0">
                <a:solidFill>
                  <a:srgbClr val="242424"/>
                </a:solidFill>
                <a:effectLst/>
                <a:latin typeface="source-serif-pro"/>
              </a:rPr>
              <a:t>They are simple UI elements that cannot be broken down any further examples include buttons, icons, input fields, labels, typography, colours, images, form elements, separators and links.</a:t>
            </a:r>
            <a:endParaRPr lang="en-GB" sz="2000" i="0" u="none" strike="noStrike" dirty="0">
              <a:solidFill>
                <a:srgbClr val="222222"/>
              </a:solidFill>
              <a:effectLst/>
            </a:endParaRPr>
          </a:p>
          <a:p>
            <a:pPr algn="l"/>
            <a:r>
              <a:rPr lang="en-GB" sz="2400" i="0" u="none" strike="noStrike" dirty="0">
                <a:solidFill>
                  <a:srgbClr val="242424"/>
                </a:solidFill>
                <a:effectLst/>
              </a:rPr>
              <a:t>Molecules: Combinations of atoms: </a:t>
            </a:r>
          </a:p>
          <a:p>
            <a:pPr lvl="1"/>
            <a:r>
              <a:rPr lang="en-GB" sz="1600" b="0" i="0" u="none" strike="noStrike" dirty="0">
                <a:solidFill>
                  <a:srgbClr val="242424"/>
                </a:solidFill>
                <a:effectLst/>
                <a:latin typeface="source-serif-pro"/>
              </a:rPr>
              <a:t>Molecules are combinations of atoms that work together to form a more complex UI element. A molecule could be a search bar that allows users to search for posts. Other examples include form label with input, navigation link with icon, search form with buttons, dropdown menu with options, card with image and text, list item with icon and text</a:t>
            </a:r>
            <a:r>
              <a:rPr lang="en-GB" sz="1600" b="0" dirty="0">
                <a:solidFill>
                  <a:srgbClr val="242424"/>
                </a:solidFill>
                <a:latin typeface="source-serif-pro"/>
              </a:rPr>
              <a:t>.</a:t>
            </a:r>
            <a:endParaRPr lang="en-GB" sz="2000" i="0" u="none" strike="noStrike" dirty="0">
              <a:solidFill>
                <a:srgbClr val="242424"/>
              </a:solidFill>
              <a:effectLst/>
            </a:endParaRPr>
          </a:p>
          <a:p>
            <a:r>
              <a:rPr lang="en-GB" sz="2400" i="0" u="none" strike="noStrike" dirty="0">
                <a:solidFill>
                  <a:srgbClr val="242424"/>
                </a:solidFill>
                <a:effectLst/>
              </a:rPr>
              <a:t>Organisms: Fully functional components: </a:t>
            </a:r>
          </a:p>
          <a:p>
            <a:pPr lvl="1"/>
            <a:r>
              <a:rPr lang="en-GB" sz="1600" b="0" i="0" u="none" strike="noStrike" dirty="0">
                <a:solidFill>
                  <a:srgbClr val="242424"/>
                </a:solidFill>
                <a:effectLst/>
                <a:latin typeface="source-serif-pro"/>
              </a:rPr>
              <a:t>Organisms are fully functional components that are made up of molecules and atoms. They are complex UI elements that can be used throughout the application. Organisms could be a list of posts that includes a search bar and buttons to like and share posts.</a:t>
            </a:r>
            <a:endParaRPr lang="en-GB" sz="2000" i="0" u="none" strike="noStrike" dirty="0">
              <a:solidFill>
                <a:srgbClr val="242424"/>
              </a:solidFill>
              <a:effectLst/>
            </a:endParaRPr>
          </a:p>
          <a:p>
            <a:pPr marL="0" indent="0">
              <a:buNone/>
            </a:pPr>
            <a:br>
              <a:rPr lang="en-GB" sz="1600" dirty="0"/>
            </a:br>
            <a:br>
              <a:rPr lang="en-GB" sz="2400" dirty="0"/>
            </a:br>
            <a:endParaRPr lang="en-GB" sz="2400" i="0" u="none" strike="noStrike" dirty="0">
              <a:solidFill>
                <a:srgbClr val="222222"/>
              </a:solidFill>
              <a:effectLst/>
            </a:endParaRPr>
          </a:p>
        </p:txBody>
      </p:sp>
    </p:spTree>
    <p:extLst>
      <p:ext uri="{BB962C8B-B14F-4D97-AF65-F5344CB8AC3E}">
        <p14:creationId xmlns:p14="http://schemas.microsoft.com/office/powerpoint/2010/main" val="324918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Homework</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noAutofit/>
          </a:bodyPr>
          <a:lstStyle/>
          <a:p>
            <a:pPr algn="l"/>
            <a:r>
              <a:rPr lang="en-GB" sz="2400" i="0" u="none" strike="noStrike" dirty="0">
                <a:solidFill>
                  <a:srgbClr val="222222"/>
                </a:solidFill>
                <a:effectLst/>
              </a:rPr>
              <a:t>Create single page application with your name and picture.</a:t>
            </a:r>
          </a:p>
        </p:txBody>
      </p:sp>
    </p:spTree>
    <p:extLst>
      <p:ext uri="{BB962C8B-B14F-4D97-AF65-F5344CB8AC3E}">
        <p14:creationId xmlns:p14="http://schemas.microsoft.com/office/powerpoint/2010/main" val="3844947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Questions</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noAutofit/>
          </a:bodyPr>
          <a:lstStyle/>
          <a:p>
            <a:pPr algn="l"/>
            <a:r>
              <a:rPr lang="en-GB" i="0" u="none" strike="noStrike" dirty="0">
                <a:solidFill>
                  <a:srgbClr val="222222"/>
                </a:solidFill>
                <a:effectLst/>
              </a:rPr>
              <a:t>What is JSX </a:t>
            </a:r>
            <a:r>
              <a:rPr lang="en-GB" dirty="0">
                <a:solidFill>
                  <a:srgbClr val="222222"/>
                </a:solidFill>
              </a:rPr>
              <a:t>?</a:t>
            </a:r>
          </a:p>
          <a:p>
            <a:pPr algn="l"/>
            <a:r>
              <a:rPr lang="en-GB" i="0" u="none" strike="noStrike" dirty="0">
                <a:solidFill>
                  <a:srgbClr val="222222"/>
                </a:solidFill>
                <a:effectLst/>
              </a:rPr>
              <a:t>How to create react component ?</a:t>
            </a:r>
          </a:p>
          <a:p>
            <a:pPr algn="l"/>
            <a:r>
              <a:rPr lang="en-GB" i="0" u="none" strike="noStrike" dirty="0">
                <a:solidFill>
                  <a:srgbClr val="242424"/>
                </a:solidFill>
                <a:effectLst/>
              </a:rPr>
              <a:t>Is React a framework or library ?</a:t>
            </a:r>
            <a:endParaRPr lang="en-GB" dirty="0">
              <a:solidFill>
                <a:srgbClr val="242424"/>
              </a:solidFill>
            </a:endParaRPr>
          </a:p>
          <a:p>
            <a:pPr algn="l"/>
            <a:r>
              <a:rPr lang="en-GB" i="0" u="none" strike="noStrike" dirty="0">
                <a:solidFill>
                  <a:srgbClr val="242424"/>
                </a:solidFill>
                <a:effectLst/>
              </a:rPr>
              <a:t>How to call React Component ?</a:t>
            </a:r>
          </a:p>
          <a:p>
            <a:pPr algn="l"/>
            <a:r>
              <a:rPr lang="en-GB" dirty="0">
                <a:solidFill>
                  <a:srgbClr val="242424"/>
                </a:solidFill>
              </a:rPr>
              <a:t>In which file in hosted React ?</a:t>
            </a:r>
            <a:endParaRPr lang="en-GB" i="0" u="none" strike="noStrike" dirty="0">
              <a:solidFill>
                <a:srgbClr val="222222"/>
              </a:solidFill>
              <a:effectLst/>
            </a:endParaRPr>
          </a:p>
        </p:txBody>
      </p:sp>
    </p:spTree>
    <p:extLst>
      <p:ext uri="{BB962C8B-B14F-4D97-AF65-F5344CB8AC3E}">
        <p14:creationId xmlns:p14="http://schemas.microsoft.com/office/powerpoint/2010/main" val="55455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810B-CB91-CF4B-012A-7E4B4579D7B1}"/>
              </a:ext>
            </a:extLst>
          </p:cNvPr>
          <p:cNvSpPr>
            <a:spLocks noGrp="1"/>
          </p:cNvSpPr>
          <p:nvPr>
            <p:ph type="title"/>
          </p:nvPr>
        </p:nvSpPr>
        <p:spPr/>
        <p:txBody>
          <a:bodyPr/>
          <a:lstStyle/>
          <a:p>
            <a:r>
              <a:rPr lang="en-MK" dirty="0">
                <a:solidFill>
                  <a:srgbClr val="FF7600"/>
                </a:solidFill>
              </a:rPr>
              <a:t>Who am I ? </a:t>
            </a:r>
            <a:endParaRPr lang="en-MK" dirty="0"/>
          </a:p>
        </p:txBody>
      </p:sp>
      <p:sp>
        <p:nvSpPr>
          <p:cNvPr id="3" name="Content Placeholder 2">
            <a:extLst>
              <a:ext uri="{FF2B5EF4-FFF2-40B4-BE49-F238E27FC236}">
                <a16:creationId xmlns:a16="http://schemas.microsoft.com/office/drawing/2014/main" id="{48EBB04F-DA69-D28B-DF16-1F407B435AE1}"/>
              </a:ext>
            </a:extLst>
          </p:cNvPr>
          <p:cNvSpPr>
            <a:spLocks noGrp="1"/>
          </p:cNvSpPr>
          <p:nvPr>
            <p:ph idx="1"/>
          </p:nvPr>
        </p:nvSpPr>
        <p:spPr/>
        <p:txBody>
          <a:bodyPr/>
          <a:lstStyle/>
          <a:p>
            <a:r>
              <a:rPr lang="en-MK" dirty="0"/>
              <a:t>My name is Bojan Angjeleski</a:t>
            </a:r>
          </a:p>
          <a:p>
            <a:r>
              <a:rPr lang="en-MK" dirty="0"/>
              <a:t>I am software engineer with 6+ years of experience</a:t>
            </a:r>
          </a:p>
          <a:p>
            <a:r>
              <a:rPr lang="en-MK" dirty="0"/>
              <a:t>Tech stack is mainly JavaScript with frameworks like (React.js, Node.js, Next.js, Nest.js, Vue.js, Vux.js, Prisma, Vanila JS) but also I work with Python, GO, Java and Swift.</a:t>
            </a:r>
          </a:p>
          <a:p>
            <a:r>
              <a:rPr lang="en-MK" dirty="0"/>
              <a:t>My current company that I work is Meta5 but I was co founder of Panther.io, </a:t>
            </a:r>
            <a:r>
              <a:rPr lang="en-GB" dirty="0"/>
              <a:t>I</a:t>
            </a:r>
            <a:r>
              <a:rPr lang="en-MK" dirty="0"/>
              <a:t> have worked in Endava, Pabau, I was co founder of Ways2Help, Box2Help, and Place2go, and I worked freelance for 2-3 years.</a:t>
            </a:r>
          </a:p>
        </p:txBody>
      </p:sp>
    </p:spTree>
    <p:extLst>
      <p:ext uri="{BB962C8B-B14F-4D97-AF65-F5344CB8AC3E}">
        <p14:creationId xmlns:p14="http://schemas.microsoft.com/office/powerpoint/2010/main" val="783353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810B-CB91-CF4B-012A-7E4B4579D7B1}"/>
              </a:ext>
            </a:extLst>
          </p:cNvPr>
          <p:cNvSpPr>
            <a:spLocks noGrp="1"/>
          </p:cNvSpPr>
          <p:nvPr>
            <p:ph type="title"/>
          </p:nvPr>
        </p:nvSpPr>
        <p:spPr/>
        <p:txBody>
          <a:bodyPr/>
          <a:lstStyle/>
          <a:p>
            <a:r>
              <a:rPr lang="en-MK" dirty="0">
                <a:solidFill>
                  <a:srgbClr val="FF7600"/>
                </a:solidFill>
              </a:rPr>
              <a:t>Lectures</a:t>
            </a:r>
            <a:endParaRPr lang="en-MK" dirty="0"/>
          </a:p>
        </p:txBody>
      </p:sp>
      <p:sp>
        <p:nvSpPr>
          <p:cNvPr id="3" name="Content Placeholder 2">
            <a:extLst>
              <a:ext uri="{FF2B5EF4-FFF2-40B4-BE49-F238E27FC236}">
                <a16:creationId xmlns:a16="http://schemas.microsoft.com/office/drawing/2014/main" id="{48EBB04F-DA69-D28B-DF16-1F407B435AE1}"/>
              </a:ext>
            </a:extLst>
          </p:cNvPr>
          <p:cNvSpPr>
            <a:spLocks noGrp="1"/>
          </p:cNvSpPr>
          <p:nvPr>
            <p:ph idx="1"/>
          </p:nvPr>
        </p:nvSpPr>
        <p:spPr/>
        <p:txBody>
          <a:bodyPr/>
          <a:lstStyle/>
          <a:p>
            <a:pPr>
              <a:buClr>
                <a:srgbClr val="FF7600"/>
              </a:buClr>
            </a:pPr>
            <a:r>
              <a:rPr lang="en-MK" dirty="0"/>
              <a:t>Short break halfway.</a:t>
            </a:r>
          </a:p>
          <a:p>
            <a:pPr marL="0" indent="0">
              <a:buNone/>
            </a:pPr>
            <a:r>
              <a:rPr lang="en-MK" b="1" dirty="0"/>
              <a:t>Have a question ? </a:t>
            </a:r>
            <a:r>
              <a:rPr lang="en-MK" b="1" dirty="0">
                <a:solidFill>
                  <a:srgbClr val="FF7600"/>
                </a:solidFill>
              </a:rPr>
              <a:t>Interrupt me !</a:t>
            </a:r>
          </a:p>
          <a:p>
            <a:pPr>
              <a:buClr>
                <a:srgbClr val="FF7600"/>
              </a:buClr>
            </a:pPr>
            <a:r>
              <a:rPr lang="en-MK" dirty="0"/>
              <a:t>Conepts constantly build on each other, so it’s important to undestand everything.</a:t>
            </a:r>
          </a:p>
          <a:p>
            <a:pPr>
              <a:buClr>
                <a:srgbClr val="FF7600"/>
              </a:buClr>
            </a:pPr>
            <a:r>
              <a:rPr lang="en-GB" dirty="0"/>
              <a:t>I</a:t>
            </a:r>
            <a:r>
              <a:rPr lang="en-MK" dirty="0"/>
              <a:t>f something isn’t important to know, I’ll ket you know.</a:t>
            </a:r>
          </a:p>
          <a:p>
            <a:pPr marL="0" indent="0">
              <a:buNone/>
            </a:pPr>
            <a:r>
              <a:rPr lang="en-MK" b="1" dirty="0">
                <a:solidFill>
                  <a:srgbClr val="FF7600"/>
                </a:solidFill>
              </a:rPr>
              <a:t>I love live examples!</a:t>
            </a:r>
          </a:p>
          <a:p>
            <a:pPr>
              <a:buClr>
                <a:srgbClr val="FF7600"/>
              </a:buClr>
            </a:pPr>
            <a:r>
              <a:rPr lang="en-MK" dirty="0"/>
              <a:t>Live coding has its risks. Let me know if you spot an </a:t>
            </a:r>
            <a:r>
              <a:rPr lang="en-MK" i="1" dirty="0">
                <a:solidFill>
                  <a:srgbClr val="FF7600"/>
                </a:solidFill>
              </a:rPr>
              <a:t>error</a:t>
            </a:r>
            <a:r>
              <a:rPr lang="en-MK" dirty="0"/>
              <a:t>.</a:t>
            </a:r>
          </a:p>
          <a:p>
            <a:pPr marL="0" indent="0">
              <a:buNone/>
            </a:pPr>
            <a:endParaRPr lang="en-MK" dirty="0"/>
          </a:p>
        </p:txBody>
      </p:sp>
    </p:spTree>
    <p:extLst>
      <p:ext uri="{BB962C8B-B14F-4D97-AF65-F5344CB8AC3E}">
        <p14:creationId xmlns:p14="http://schemas.microsoft.com/office/powerpoint/2010/main" val="84842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810B-CB91-CF4B-012A-7E4B4579D7B1}"/>
              </a:ext>
            </a:extLst>
          </p:cNvPr>
          <p:cNvSpPr>
            <a:spLocks noGrp="1"/>
          </p:cNvSpPr>
          <p:nvPr>
            <p:ph type="title"/>
          </p:nvPr>
        </p:nvSpPr>
        <p:spPr/>
        <p:txBody>
          <a:bodyPr/>
          <a:lstStyle/>
          <a:p>
            <a:r>
              <a:rPr lang="en-MK" dirty="0">
                <a:solidFill>
                  <a:srgbClr val="FF7600"/>
                </a:solidFill>
              </a:rPr>
              <a:t>What is React?</a:t>
            </a:r>
            <a:endParaRPr lang="en-MK" dirty="0"/>
          </a:p>
        </p:txBody>
      </p:sp>
      <p:sp>
        <p:nvSpPr>
          <p:cNvPr id="3" name="Content Placeholder 2">
            <a:extLst>
              <a:ext uri="{FF2B5EF4-FFF2-40B4-BE49-F238E27FC236}">
                <a16:creationId xmlns:a16="http://schemas.microsoft.com/office/drawing/2014/main" id="{48EBB04F-DA69-D28B-DF16-1F407B435AE1}"/>
              </a:ext>
            </a:extLst>
          </p:cNvPr>
          <p:cNvSpPr>
            <a:spLocks noGrp="1"/>
          </p:cNvSpPr>
          <p:nvPr>
            <p:ph idx="1"/>
          </p:nvPr>
        </p:nvSpPr>
        <p:spPr/>
        <p:txBody>
          <a:bodyPr/>
          <a:lstStyle/>
          <a:p>
            <a:r>
              <a:rPr lang="en-MK" dirty="0"/>
              <a:t>Officially – ‘A javascript library for building user interfaces’</a:t>
            </a:r>
          </a:p>
          <a:p>
            <a:r>
              <a:rPr lang="en-MK" dirty="0"/>
              <a:t>Developed by Facebook</a:t>
            </a:r>
          </a:p>
          <a:p>
            <a:r>
              <a:rPr lang="en-GB" b="0" i="0" u="none" strike="noStrike" dirty="0">
                <a:solidFill>
                  <a:srgbClr val="000000"/>
                </a:solidFill>
                <a:effectLst/>
              </a:rPr>
              <a:t>React is a tool for building UI components.</a:t>
            </a:r>
            <a:endParaRPr lang="en-MK" dirty="0"/>
          </a:p>
          <a:p>
            <a:endParaRPr lang="en-MK" dirty="0"/>
          </a:p>
        </p:txBody>
      </p:sp>
    </p:spTree>
    <p:extLst>
      <p:ext uri="{BB962C8B-B14F-4D97-AF65-F5344CB8AC3E}">
        <p14:creationId xmlns:p14="http://schemas.microsoft.com/office/powerpoint/2010/main" val="74015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E682-F2F0-62BC-A7A6-7CE1FE6FD8C2}"/>
              </a:ext>
            </a:extLst>
          </p:cNvPr>
          <p:cNvSpPr>
            <a:spLocks noGrp="1"/>
          </p:cNvSpPr>
          <p:nvPr>
            <p:ph type="title"/>
          </p:nvPr>
        </p:nvSpPr>
        <p:spPr/>
        <p:txBody>
          <a:bodyPr/>
          <a:lstStyle/>
          <a:p>
            <a:r>
              <a:rPr lang="en-MK" dirty="0">
                <a:solidFill>
                  <a:srgbClr val="FF7600"/>
                </a:solidFill>
              </a:rPr>
              <a:t>How does React work?</a:t>
            </a:r>
            <a:endParaRPr lang="en-MK" dirty="0"/>
          </a:p>
        </p:txBody>
      </p:sp>
      <p:sp>
        <p:nvSpPr>
          <p:cNvPr id="3" name="Content Placeholder 2">
            <a:extLst>
              <a:ext uri="{FF2B5EF4-FFF2-40B4-BE49-F238E27FC236}">
                <a16:creationId xmlns:a16="http://schemas.microsoft.com/office/drawing/2014/main" id="{46638C66-72A4-7CDC-6E05-C3A7C925AFD1}"/>
              </a:ext>
            </a:extLst>
          </p:cNvPr>
          <p:cNvSpPr>
            <a:spLocks noGrp="1"/>
          </p:cNvSpPr>
          <p:nvPr>
            <p:ph idx="1"/>
          </p:nvPr>
        </p:nvSpPr>
        <p:spPr/>
        <p:txBody>
          <a:bodyPr/>
          <a:lstStyle/>
          <a:p>
            <a:r>
              <a:rPr lang="en-GB" b="0" i="0" u="none" strike="noStrike" dirty="0">
                <a:solidFill>
                  <a:srgbClr val="000000"/>
                </a:solidFill>
                <a:effectLst/>
              </a:rPr>
              <a:t>React creates a VIRTUAL DOM in memory.</a:t>
            </a:r>
          </a:p>
          <a:p>
            <a:r>
              <a:rPr lang="en-GB" b="0" i="0" u="none" strike="noStrike" dirty="0">
                <a:solidFill>
                  <a:srgbClr val="000000"/>
                </a:solidFill>
                <a:effectLst/>
              </a:rPr>
              <a:t>Instead of manipulating the browser's DOM directly, React creates a virtual DOM in memory, where it does all the necessary manipulating, before making the changes in the browser DOM.</a:t>
            </a:r>
          </a:p>
          <a:p>
            <a:pPr algn="l"/>
            <a:r>
              <a:rPr lang="en-GB" b="0" i="0" u="none" strike="noStrike" dirty="0">
                <a:solidFill>
                  <a:srgbClr val="000000"/>
                </a:solidFill>
                <a:effectLst/>
              </a:rPr>
              <a:t>React only changes what needs to be changed!</a:t>
            </a:r>
          </a:p>
          <a:p>
            <a:r>
              <a:rPr lang="en-GB" b="0" i="0" u="none" strike="noStrike" dirty="0">
                <a:solidFill>
                  <a:srgbClr val="000000"/>
                </a:solidFill>
                <a:effectLst/>
              </a:rPr>
              <a:t>React finds out what changes have been made, and changes </a:t>
            </a:r>
            <a:r>
              <a:rPr lang="en-GB" b="1" i="0" u="none" strike="noStrike" dirty="0">
                <a:solidFill>
                  <a:srgbClr val="000000"/>
                </a:solidFill>
                <a:effectLst/>
              </a:rPr>
              <a:t>only</a:t>
            </a:r>
            <a:r>
              <a:rPr lang="en-GB" b="0" i="0" u="none" strike="noStrike" dirty="0">
                <a:solidFill>
                  <a:srgbClr val="000000"/>
                </a:solidFill>
                <a:effectLst/>
              </a:rPr>
              <a:t> what needs to be changed.</a:t>
            </a:r>
            <a:br>
              <a:rPr lang="en-GB" dirty="0"/>
            </a:br>
            <a:endParaRPr lang="en-MK" dirty="0"/>
          </a:p>
        </p:txBody>
      </p:sp>
    </p:spTree>
    <p:extLst>
      <p:ext uri="{BB962C8B-B14F-4D97-AF65-F5344CB8AC3E}">
        <p14:creationId xmlns:p14="http://schemas.microsoft.com/office/powerpoint/2010/main" val="3575089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6596-147E-4AD1-C088-C5D0FAE70955}"/>
              </a:ext>
            </a:extLst>
          </p:cNvPr>
          <p:cNvSpPr>
            <a:spLocks noGrp="1"/>
          </p:cNvSpPr>
          <p:nvPr>
            <p:ph type="title"/>
          </p:nvPr>
        </p:nvSpPr>
        <p:spPr/>
        <p:txBody>
          <a:bodyPr/>
          <a:lstStyle/>
          <a:p>
            <a:r>
              <a:rPr lang="en-MK" dirty="0">
                <a:solidFill>
                  <a:srgbClr val="FF7600"/>
                </a:solidFill>
              </a:rPr>
              <a:t>Key takeaways</a:t>
            </a:r>
            <a:endParaRPr lang="en-MK" dirty="0"/>
          </a:p>
        </p:txBody>
      </p:sp>
      <p:sp>
        <p:nvSpPr>
          <p:cNvPr id="3" name="Content Placeholder 2">
            <a:extLst>
              <a:ext uri="{FF2B5EF4-FFF2-40B4-BE49-F238E27FC236}">
                <a16:creationId xmlns:a16="http://schemas.microsoft.com/office/drawing/2014/main" id="{9F67CC55-4956-8FB4-DB71-6B0B07814097}"/>
              </a:ext>
            </a:extLst>
          </p:cNvPr>
          <p:cNvSpPr>
            <a:spLocks noGrp="1"/>
          </p:cNvSpPr>
          <p:nvPr>
            <p:ph idx="1"/>
          </p:nvPr>
        </p:nvSpPr>
        <p:spPr/>
        <p:txBody>
          <a:bodyPr/>
          <a:lstStyle/>
          <a:p>
            <a:r>
              <a:rPr lang="en-MK" dirty="0"/>
              <a:t>How to actually get started</a:t>
            </a:r>
          </a:p>
          <a:p>
            <a:r>
              <a:rPr lang="en-MK" dirty="0"/>
              <a:t>Creating with Vite or Next.js (create-react-app) project.</a:t>
            </a:r>
          </a:p>
          <a:p>
            <a:r>
              <a:rPr lang="en-MK" dirty="0"/>
              <a:t>JSX</a:t>
            </a:r>
          </a:p>
          <a:p>
            <a:r>
              <a:rPr lang="en-GB" i="0" u="none" strike="noStrike" dirty="0">
                <a:solidFill>
                  <a:srgbClr val="1C1E21"/>
                </a:solidFill>
                <a:effectLst/>
              </a:rPr>
              <a:t>Folder Structure</a:t>
            </a:r>
          </a:p>
          <a:p>
            <a:r>
              <a:rPr lang="en-GB" i="0" u="none" strike="noStrike" dirty="0">
                <a:solidFill>
                  <a:srgbClr val="1C1E21"/>
                </a:solidFill>
                <a:effectLst/>
              </a:rPr>
              <a:t>Components</a:t>
            </a:r>
          </a:p>
          <a:p>
            <a:r>
              <a:rPr lang="en-GB" dirty="0">
                <a:solidFill>
                  <a:srgbClr val="1C1E21"/>
                </a:solidFill>
              </a:rPr>
              <a:t>P</a:t>
            </a:r>
            <a:r>
              <a:rPr lang="en-GB" i="0" u="none" strike="noStrike" dirty="0">
                <a:solidFill>
                  <a:srgbClr val="1C1E21"/>
                </a:solidFill>
                <a:effectLst/>
              </a:rPr>
              <a:t>otential errors</a:t>
            </a:r>
          </a:p>
          <a:p>
            <a:r>
              <a:rPr lang="en-GB" dirty="0">
                <a:solidFill>
                  <a:srgbClr val="1C1E21"/>
                </a:solidFill>
              </a:rPr>
              <a:t>Re-using components (</a:t>
            </a:r>
            <a:r>
              <a:rPr lang="en-GB" b="0" i="0" u="none" strike="noStrike" dirty="0">
                <a:solidFill>
                  <a:srgbClr val="242424"/>
                </a:solidFill>
                <a:effectLst/>
                <a:latin typeface="source-serif-pro"/>
              </a:rPr>
              <a:t>Atomic Design</a:t>
            </a:r>
            <a:r>
              <a:rPr lang="en-GB" dirty="0">
                <a:solidFill>
                  <a:srgbClr val="1C1E21"/>
                </a:solidFill>
              </a:rPr>
              <a:t>)</a:t>
            </a:r>
            <a:endParaRPr lang="en-MK" dirty="0"/>
          </a:p>
        </p:txBody>
      </p:sp>
    </p:spTree>
    <p:extLst>
      <p:ext uri="{BB962C8B-B14F-4D97-AF65-F5344CB8AC3E}">
        <p14:creationId xmlns:p14="http://schemas.microsoft.com/office/powerpoint/2010/main" val="10454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Actually get started</a:t>
            </a:r>
            <a:endParaRPr lang="en-MK" dirty="0"/>
          </a:p>
        </p:txBody>
      </p:sp>
      <p:sp>
        <p:nvSpPr>
          <p:cNvPr id="3" name="Content Placeholder 2">
            <a:extLst>
              <a:ext uri="{FF2B5EF4-FFF2-40B4-BE49-F238E27FC236}">
                <a16:creationId xmlns:a16="http://schemas.microsoft.com/office/drawing/2014/main" id="{54D30B7B-2479-81C2-A8D9-2A0C4FC8D466}"/>
              </a:ext>
            </a:extLst>
          </p:cNvPr>
          <p:cNvSpPr>
            <a:spLocks noGrp="1"/>
          </p:cNvSpPr>
          <p:nvPr>
            <p:ph idx="1"/>
          </p:nvPr>
        </p:nvSpPr>
        <p:spPr/>
        <p:txBody>
          <a:bodyPr/>
          <a:lstStyle/>
          <a:p>
            <a:r>
              <a:rPr lang="en-MK" dirty="0"/>
              <a:t>Installing Node and npm</a:t>
            </a:r>
          </a:p>
          <a:p>
            <a:r>
              <a:rPr lang="en-MK" dirty="0"/>
              <a:t>Node allows us to run Javascript on our desktop (rather then in browser)</a:t>
            </a:r>
          </a:p>
          <a:p>
            <a:r>
              <a:rPr lang="en-MK" dirty="0"/>
              <a:t>Node Package Menager - (npm) lets us install react or other packages.</a:t>
            </a:r>
          </a:p>
          <a:p>
            <a:r>
              <a:rPr lang="en-MK" dirty="0"/>
              <a:t>Find out more here --&gt; </a:t>
            </a:r>
            <a:r>
              <a:rPr lang="en-GB" i="1" dirty="0">
                <a:solidFill>
                  <a:srgbClr val="FE5000"/>
                </a:solidFill>
                <a:hlinkClick r:id="rId2"/>
              </a:rPr>
              <a:t>https://</a:t>
            </a:r>
            <a:r>
              <a:rPr lang="en-GB" i="1" dirty="0" err="1">
                <a:solidFill>
                  <a:srgbClr val="FE5000"/>
                </a:solidFill>
                <a:hlinkClick r:id="rId2"/>
              </a:rPr>
              <a:t>nodejs.org</a:t>
            </a:r>
            <a:r>
              <a:rPr lang="en-GB" i="1" dirty="0">
                <a:solidFill>
                  <a:srgbClr val="FE5000"/>
                </a:solidFill>
                <a:hlinkClick r:id="rId2"/>
              </a:rPr>
              <a:t>/</a:t>
            </a:r>
            <a:r>
              <a:rPr lang="en-GB" i="1" dirty="0" err="1">
                <a:solidFill>
                  <a:srgbClr val="FE5000"/>
                </a:solidFill>
                <a:hlinkClick r:id="rId2"/>
              </a:rPr>
              <a:t>en</a:t>
            </a:r>
            <a:endParaRPr lang="en-MK" i="1" dirty="0">
              <a:solidFill>
                <a:srgbClr val="FE5000"/>
              </a:solidFill>
            </a:endParaRPr>
          </a:p>
        </p:txBody>
      </p:sp>
    </p:spTree>
    <p:extLst>
      <p:ext uri="{BB962C8B-B14F-4D97-AF65-F5344CB8AC3E}">
        <p14:creationId xmlns:p14="http://schemas.microsoft.com/office/powerpoint/2010/main" val="105600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Install create-react-app</a:t>
            </a:r>
            <a:endParaRPr lang="en-MK" dirty="0"/>
          </a:p>
        </p:txBody>
      </p:sp>
      <p:sp>
        <p:nvSpPr>
          <p:cNvPr id="3" name="Content Placeholder 2">
            <a:extLst>
              <a:ext uri="{FF2B5EF4-FFF2-40B4-BE49-F238E27FC236}">
                <a16:creationId xmlns:a16="http://schemas.microsoft.com/office/drawing/2014/main" id="{54D30B7B-2479-81C2-A8D9-2A0C4FC8D466}"/>
              </a:ext>
            </a:extLst>
          </p:cNvPr>
          <p:cNvSpPr>
            <a:spLocks noGrp="1"/>
          </p:cNvSpPr>
          <p:nvPr>
            <p:ph idx="1"/>
          </p:nvPr>
        </p:nvSpPr>
        <p:spPr/>
        <p:txBody>
          <a:bodyPr/>
          <a:lstStyle/>
          <a:p>
            <a:r>
              <a:rPr lang="en-GB" dirty="0"/>
              <a:t>Not recommended (the old way)</a:t>
            </a:r>
          </a:p>
          <a:p>
            <a:pPr lvl="1"/>
            <a:r>
              <a:rPr lang="en-GB" b="1" dirty="0"/>
              <a:t>n</a:t>
            </a:r>
            <a:r>
              <a:rPr lang="en-MK" b="1" dirty="0"/>
              <a:t>pm install -g create-react-app </a:t>
            </a:r>
            <a:r>
              <a:rPr lang="en-MK" i="1" dirty="0"/>
              <a:t>or</a:t>
            </a:r>
            <a:r>
              <a:rPr lang="en-MK" b="1" dirty="0"/>
              <a:t> npx create-react-app</a:t>
            </a:r>
          </a:p>
          <a:p>
            <a:r>
              <a:rPr lang="en-GB" dirty="0"/>
              <a:t>With </a:t>
            </a:r>
            <a:r>
              <a:rPr lang="en-GB" dirty="0" err="1"/>
              <a:t>Vite</a:t>
            </a:r>
            <a:endParaRPr lang="en-GB" dirty="0"/>
          </a:p>
          <a:p>
            <a:pPr lvl="1"/>
            <a:r>
              <a:rPr lang="en-GB" dirty="0" err="1"/>
              <a:t>npm</a:t>
            </a:r>
            <a:r>
              <a:rPr lang="en-GB" dirty="0"/>
              <a:t> create </a:t>
            </a:r>
            <a:r>
              <a:rPr lang="en-GB" dirty="0" err="1"/>
              <a:t>vite@latest</a:t>
            </a:r>
            <a:br>
              <a:rPr lang="en-GB" dirty="0"/>
            </a:br>
            <a:r>
              <a:rPr lang="en-GB" dirty="0" err="1"/>
              <a:t>npm</a:t>
            </a:r>
            <a:r>
              <a:rPr lang="en-GB" dirty="0"/>
              <a:t> create </a:t>
            </a:r>
            <a:r>
              <a:rPr lang="en-GB" dirty="0" err="1"/>
              <a:t>vite@latest</a:t>
            </a:r>
            <a:r>
              <a:rPr lang="en-GB" dirty="0"/>
              <a:t> my-</a:t>
            </a:r>
            <a:r>
              <a:rPr lang="en-GB" dirty="0" err="1"/>
              <a:t>vite</a:t>
            </a:r>
            <a:r>
              <a:rPr lang="en-GB" dirty="0"/>
              <a:t>-react -- --template react</a:t>
            </a:r>
          </a:p>
          <a:p>
            <a:r>
              <a:rPr lang="en-MK" dirty="0"/>
              <a:t>With Next.js</a:t>
            </a:r>
          </a:p>
          <a:p>
            <a:pPr lvl="1"/>
            <a:r>
              <a:rPr lang="en-GB" dirty="0" err="1"/>
              <a:t>npx</a:t>
            </a:r>
            <a:r>
              <a:rPr lang="en-GB" dirty="0"/>
              <a:t> </a:t>
            </a:r>
            <a:r>
              <a:rPr lang="en-GB" dirty="0" err="1"/>
              <a:t>create-next-app@latest</a:t>
            </a:r>
            <a:endParaRPr lang="en-MK" dirty="0"/>
          </a:p>
          <a:p>
            <a:r>
              <a:rPr lang="en-MK" dirty="0"/>
              <a:t>Find out more here --&gt; </a:t>
            </a:r>
            <a:r>
              <a:rPr lang="en-GB" i="1" dirty="0">
                <a:solidFill>
                  <a:srgbClr val="FE5000"/>
                </a:solidFill>
                <a:hlinkClick r:id="rId3"/>
              </a:rPr>
              <a:t>https://vitejs.dev/guide/</a:t>
            </a:r>
            <a:r>
              <a:rPr lang="en-GB" i="1" dirty="0">
                <a:solidFill>
                  <a:srgbClr val="FE5000"/>
                </a:solidFill>
              </a:rPr>
              <a:t> , </a:t>
            </a:r>
            <a:r>
              <a:rPr lang="en-GB" i="1" dirty="0">
                <a:solidFill>
                  <a:srgbClr val="FE5000"/>
                </a:solidFill>
                <a:hlinkClick r:id="rId4"/>
              </a:rPr>
              <a:t>https://</a:t>
            </a:r>
            <a:r>
              <a:rPr lang="en-GB" i="1" dirty="0" err="1">
                <a:solidFill>
                  <a:srgbClr val="FE5000"/>
                </a:solidFill>
                <a:hlinkClick r:id="rId4"/>
              </a:rPr>
              <a:t>nextjs.org</a:t>
            </a:r>
            <a:r>
              <a:rPr lang="en-GB" i="1" dirty="0">
                <a:solidFill>
                  <a:srgbClr val="FE5000"/>
                </a:solidFill>
                <a:hlinkClick r:id="rId4"/>
              </a:rPr>
              <a:t>/docs/getting-started/installation</a:t>
            </a:r>
            <a:endParaRPr lang="en-GB" i="1" dirty="0">
              <a:solidFill>
                <a:srgbClr val="FE5000"/>
              </a:solidFill>
            </a:endParaRPr>
          </a:p>
          <a:p>
            <a:pPr marL="0" indent="0">
              <a:buNone/>
            </a:pPr>
            <a:endParaRPr lang="en-MK" i="1" dirty="0">
              <a:solidFill>
                <a:srgbClr val="FE5000"/>
              </a:solidFill>
            </a:endParaRPr>
          </a:p>
        </p:txBody>
      </p:sp>
    </p:spTree>
    <p:extLst>
      <p:ext uri="{BB962C8B-B14F-4D97-AF65-F5344CB8AC3E}">
        <p14:creationId xmlns:p14="http://schemas.microsoft.com/office/powerpoint/2010/main" val="70039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JSX</a:t>
            </a:r>
            <a:endParaRPr lang="en-MK" dirty="0"/>
          </a:p>
        </p:txBody>
      </p:sp>
      <p:sp>
        <p:nvSpPr>
          <p:cNvPr id="3" name="Content Placeholder 2">
            <a:extLst>
              <a:ext uri="{FF2B5EF4-FFF2-40B4-BE49-F238E27FC236}">
                <a16:creationId xmlns:a16="http://schemas.microsoft.com/office/drawing/2014/main" id="{54D30B7B-2479-81C2-A8D9-2A0C4FC8D466}"/>
              </a:ext>
            </a:extLst>
          </p:cNvPr>
          <p:cNvSpPr>
            <a:spLocks noGrp="1"/>
          </p:cNvSpPr>
          <p:nvPr>
            <p:ph idx="1"/>
          </p:nvPr>
        </p:nvSpPr>
        <p:spPr>
          <a:xfrm>
            <a:off x="838200" y="1825625"/>
            <a:ext cx="10515600" cy="4351338"/>
          </a:xfrm>
        </p:spPr>
        <p:txBody>
          <a:bodyPr>
            <a:normAutofit/>
          </a:bodyPr>
          <a:lstStyle/>
          <a:p>
            <a:r>
              <a:rPr lang="en-GB" b="0" i="1" u="none" strike="noStrike" dirty="0">
                <a:solidFill>
                  <a:srgbClr val="23272F"/>
                </a:solidFill>
                <a:effectLst/>
              </a:rPr>
              <a:t>JSX</a:t>
            </a:r>
            <a:r>
              <a:rPr lang="en-GB" b="0" i="0" u="none" strike="noStrike" dirty="0">
                <a:solidFill>
                  <a:srgbClr val="23272F"/>
                </a:solidFill>
                <a:effectLst/>
              </a:rPr>
              <a:t> is a syntax extension for JavaScript that lets you write HTML-like markup inside a JavaScript file</a:t>
            </a:r>
            <a:r>
              <a:rPr lang="en-GB" b="0" i="0" u="none" strike="noStrike" dirty="0">
                <a:solidFill>
                  <a:srgbClr val="202124"/>
                </a:solidFill>
                <a:effectLst/>
              </a:rPr>
              <a:t>.</a:t>
            </a:r>
          </a:p>
          <a:p>
            <a:r>
              <a:rPr lang="en-GB" i="0" u="none" strike="noStrike" dirty="0">
                <a:solidFill>
                  <a:srgbClr val="23272F"/>
                </a:solidFill>
                <a:effectLst/>
              </a:rPr>
              <a:t>JSX: Putting markup into JavaScript</a:t>
            </a:r>
          </a:p>
          <a:p>
            <a:pPr marL="0" indent="0">
              <a:buNone/>
            </a:pPr>
            <a:r>
              <a:rPr lang="en-MK" i="1" dirty="0">
                <a:solidFill>
                  <a:srgbClr val="FE5000"/>
                </a:solidFill>
              </a:rPr>
              <a:t>ΩΩΩ</a:t>
            </a:r>
          </a:p>
        </p:txBody>
      </p:sp>
      <p:pic>
        <p:nvPicPr>
          <p:cNvPr id="5" name="Picture 4" descr="A screenshot of a computer screen&#10;&#10;Description automatically generated">
            <a:extLst>
              <a:ext uri="{FF2B5EF4-FFF2-40B4-BE49-F238E27FC236}">
                <a16:creationId xmlns:a16="http://schemas.microsoft.com/office/drawing/2014/main" id="{C222139F-042A-8FF4-CE4B-9CE8C0E6D612}"/>
              </a:ext>
            </a:extLst>
          </p:cNvPr>
          <p:cNvPicPr>
            <a:picLocks noChangeAspect="1"/>
          </p:cNvPicPr>
          <p:nvPr/>
        </p:nvPicPr>
        <p:blipFill>
          <a:blip r:embed="rId2"/>
          <a:stretch>
            <a:fillRect/>
          </a:stretch>
        </p:blipFill>
        <p:spPr>
          <a:xfrm>
            <a:off x="838200" y="3133434"/>
            <a:ext cx="7772400" cy="3043529"/>
          </a:xfrm>
          <a:prstGeom prst="rect">
            <a:avLst/>
          </a:prstGeom>
        </p:spPr>
      </p:pic>
    </p:spTree>
    <p:extLst>
      <p:ext uri="{BB962C8B-B14F-4D97-AF65-F5344CB8AC3E}">
        <p14:creationId xmlns:p14="http://schemas.microsoft.com/office/powerpoint/2010/main" val="1464989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319</TotalTime>
  <Words>969</Words>
  <Application>Microsoft Macintosh PowerPoint</Application>
  <PresentationFormat>Widescreen</PresentationFormat>
  <Paragraphs>84</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Aptos</vt:lpstr>
      <vt:lpstr>Arial</vt:lpstr>
      <vt:lpstr>Calibri</vt:lpstr>
      <vt:lpstr>Calibri Light</vt:lpstr>
      <vt:lpstr>Optimistic Display</vt:lpstr>
      <vt:lpstr>Optimistic Text</vt:lpstr>
      <vt:lpstr>source-serif-pro</vt:lpstr>
      <vt:lpstr>Office Theme</vt:lpstr>
      <vt:lpstr>React Intro</vt:lpstr>
      <vt:lpstr>Who am I ? </vt:lpstr>
      <vt:lpstr>Lectures</vt:lpstr>
      <vt:lpstr>What is React?</vt:lpstr>
      <vt:lpstr>How does React work?</vt:lpstr>
      <vt:lpstr>Key takeaways</vt:lpstr>
      <vt:lpstr>Actually get started</vt:lpstr>
      <vt:lpstr>Install create-react-app</vt:lpstr>
      <vt:lpstr>JSX</vt:lpstr>
      <vt:lpstr>JSX</vt:lpstr>
      <vt:lpstr>Converting HTML to JSX</vt:lpstr>
      <vt:lpstr>Folder Structure</vt:lpstr>
      <vt:lpstr>Components</vt:lpstr>
      <vt:lpstr>Potentional errors</vt:lpstr>
      <vt:lpstr>Re-using components</vt:lpstr>
      <vt:lpstr>Homework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Intro</dc:title>
  <dc:creator>Бојан Анѓелески</dc:creator>
  <cp:lastModifiedBy>Бојан Анѓелески</cp:lastModifiedBy>
  <cp:revision>7</cp:revision>
  <dcterms:created xsi:type="dcterms:W3CDTF">2023-09-29T11:06:31Z</dcterms:created>
  <dcterms:modified xsi:type="dcterms:W3CDTF">2024-03-18T20:54:47Z</dcterms:modified>
</cp:coreProperties>
</file>