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3ca314a2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3ca314a2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3ca314a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3ca314a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Maybe speak about your background a bit and talk about the actual job description which inspired you to do this project. Don't forget to speak about who will benefit from this project. Speak about the problem statement separately. Speak about the dataset and variables a bit.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3ca314a2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3ca314a2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3ca314a2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3ca314a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3ca314a2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3ca314a2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Serial Number was dropped, low correlation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3ca314a2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3ca314a2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3ca314a2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3ca314a2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3ca314a2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3ca314a2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Needs more comments from you on model results interpretation - significance of variables / model / R-squared value / MAE / etc. Explain it to a non-tech audience.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3ca314a2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3ca314a2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Needs more comments from you on model results interpretation - significance of variables / model / R-squared value / MAE / etc. Explain it to a non-tech audience.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Will you be accepted into a graduate program?</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Thinkful Capstone 2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idx="1" type="body"/>
          </p:nvPr>
        </p:nvSpPr>
        <p:spPr>
          <a:xfrm>
            <a:off x="204250" y="108535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500"/>
              <a:t>Thank you for your time! </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finding the data</a:t>
            </a:r>
            <a:endParaRPr/>
          </a:p>
        </p:txBody>
      </p:sp>
      <p:sp>
        <p:nvSpPr>
          <p:cNvPr id="73" name="Google Shape;73;p14"/>
          <p:cNvSpPr txBox="1"/>
          <p:nvPr>
            <p:ph idx="1" type="body"/>
          </p:nvPr>
        </p:nvSpPr>
        <p:spPr>
          <a:xfrm>
            <a:off x="311700" y="1192775"/>
            <a:ext cx="5637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accent2"/>
                </a:solidFill>
                <a:highlight>
                  <a:srgbClr val="FFFFFF"/>
                </a:highlight>
                <a:latin typeface="Roboto"/>
                <a:ea typeface="Roboto"/>
                <a:cs typeface="Roboto"/>
                <a:sym typeface="Roboto"/>
              </a:rPr>
              <a:t>Started by looking at possible jobs that I would be interested in applying to. This then led to looking at available data sets to help form a question.</a:t>
            </a:r>
            <a:endParaRPr sz="1700">
              <a:solidFill>
                <a:schemeClr val="accent2"/>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700">
              <a:solidFill>
                <a:schemeClr val="accent2"/>
              </a:solidFill>
              <a:highlight>
                <a:srgbClr val="FFFFFF"/>
              </a:highlight>
              <a:latin typeface="Roboto"/>
              <a:ea typeface="Roboto"/>
              <a:cs typeface="Roboto"/>
              <a:sym typeface="Roboto"/>
            </a:endParaRPr>
          </a:p>
          <a:p>
            <a:pPr indent="0" lvl="0" marL="0" rtl="0" algn="l">
              <a:spcBef>
                <a:spcPts val="1600"/>
              </a:spcBef>
              <a:spcAft>
                <a:spcPts val="0"/>
              </a:spcAft>
              <a:buNone/>
            </a:pPr>
            <a:r>
              <a:rPr lang="en" sz="1900">
                <a:solidFill>
                  <a:schemeClr val="accent2"/>
                </a:solidFill>
                <a:highlight>
                  <a:srgbClr val="FFFFFF"/>
                </a:highlight>
                <a:latin typeface="Roboto"/>
                <a:ea typeface="Roboto"/>
                <a:cs typeface="Roboto"/>
                <a:sym typeface="Roboto"/>
              </a:rPr>
              <a:t>Job posted by:</a:t>
            </a:r>
            <a:br>
              <a:rPr lang="en" sz="1900">
                <a:solidFill>
                  <a:schemeClr val="accent2"/>
                </a:solidFill>
                <a:highlight>
                  <a:srgbClr val="FFFFFF"/>
                </a:highlight>
                <a:latin typeface="Roboto"/>
                <a:ea typeface="Roboto"/>
                <a:cs typeface="Roboto"/>
                <a:sym typeface="Roboto"/>
              </a:rPr>
            </a:br>
            <a:r>
              <a:rPr lang="en" sz="1900">
                <a:solidFill>
                  <a:schemeClr val="accent2"/>
                </a:solidFill>
                <a:highlight>
                  <a:srgbClr val="FFFFFF"/>
                </a:highlight>
                <a:latin typeface="Roboto"/>
                <a:ea typeface="Roboto"/>
                <a:cs typeface="Roboto"/>
                <a:sym typeface="Roboto"/>
              </a:rPr>
              <a:t> CollegeVine</a:t>
            </a:r>
            <a:endParaRPr sz="1900">
              <a:solidFill>
                <a:schemeClr val="accent2"/>
              </a:solidFill>
              <a:highlight>
                <a:srgbClr val="FFFFFF"/>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 sz="1200">
                <a:solidFill>
                  <a:schemeClr val="accent2"/>
                </a:solidFill>
                <a:highlight>
                  <a:srgbClr val="FFFFFF"/>
                </a:highlight>
                <a:latin typeface="Roboto"/>
                <a:ea typeface="Roboto"/>
                <a:cs typeface="Roboto"/>
                <a:sym typeface="Roboto"/>
              </a:rPr>
              <a:t>The model that I created will be able to predict the chance of a student being accepted into graduate school based on GPA, GRE scores, and other factors.</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200" u="sng">
                <a:solidFill>
                  <a:schemeClr val="hlink"/>
                </a:solidFill>
                <a:highlight>
                  <a:srgbClr val="FFFFFF"/>
                </a:highlight>
                <a:latin typeface="Roboto"/>
                <a:ea typeface="Roboto"/>
                <a:cs typeface="Roboto"/>
                <a:sym typeface="Roboto"/>
              </a:rPr>
              <a:t>Data set</a:t>
            </a:r>
            <a:endParaRPr sz="1200" u="sng">
              <a:solidFill>
                <a:schemeClr val="hlink"/>
              </a:solidFill>
              <a:highlight>
                <a:srgbClr val="FFFFFF"/>
              </a:highlight>
              <a:latin typeface="Roboto"/>
              <a:ea typeface="Roboto"/>
              <a:cs typeface="Roboto"/>
              <a:sym typeface="Roboto"/>
            </a:endParaRPr>
          </a:p>
          <a:p>
            <a:pPr indent="0" lvl="0" marL="0" rtl="0" algn="l">
              <a:spcBef>
                <a:spcPts val="500"/>
              </a:spcBef>
              <a:spcAft>
                <a:spcPts val="1600"/>
              </a:spcAft>
              <a:buNone/>
            </a:pPr>
            <a:r>
              <a:t/>
            </a:r>
            <a:endParaRPr sz="1900">
              <a:solidFill>
                <a:schemeClr val="accent2"/>
              </a:solidFill>
              <a:highlight>
                <a:srgbClr val="FFFFFF"/>
              </a:highlight>
              <a:latin typeface="Roboto"/>
              <a:ea typeface="Roboto"/>
              <a:cs typeface="Roboto"/>
              <a:sym typeface="Roboto"/>
            </a:endParaRPr>
          </a:p>
        </p:txBody>
      </p:sp>
      <p:pic>
        <p:nvPicPr>
          <p:cNvPr id="74" name="Google Shape;74;p14"/>
          <p:cNvPicPr preferRelativeResize="0"/>
          <p:nvPr/>
        </p:nvPicPr>
        <p:blipFill>
          <a:blip r:embed="rId3">
            <a:alphaModFix/>
          </a:blip>
          <a:stretch>
            <a:fillRect/>
          </a:stretch>
        </p:blipFill>
        <p:spPr>
          <a:xfrm>
            <a:off x="5949300" y="2848827"/>
            <a:ext cx="2889906" cy="19214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i="1" lang="en">
                <a:solidFill>
                  <a:schemeClr val="accent2"/>
                </a:solidFill>
                <a:highlight>
                  <a:srgbClr val="FFFFFF"/>
                </a:highlight>
                <a:latin typeface="Roboto"/>
                <a:ea typeface="Roboto"/>
                <a:cs typeface="Roboto"/>
                <a:sym typeface="Roboto"/>
              </a:rPr>
              <a:t>Research question:</a:t>
            </a:r>
            <a:endParaRPr i="1">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accent2"/>
                </a:solidFill>
                <a:highlight>
                  <a:srgbClr val="FFFFFF"/>
                </a:highlight>
                <a:latin typeface="Roboto"/>
                <a:ea typeface="Roboto"/>
                <a:cs typeface="Roboto"/>
                <a:sym typeface="Roboto"/>
              </a:rPr>
              <a:t>What are the chances that a student will be accepted into graduate school? What should a student focus on in order to increase his/her chances of being admitted?</a:t>
            </a:r>
            <a:endParaRPr>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i="1" lang="en">
                <a:solidFill>
                  <a:schemeClr val="accent2"/>
                </a:solidFill>
                <a:highlight>
                  <a:srgbClr val="FFFFFF"/>
                </a:highlight>
                <a:latin typeface="Roboto"/>
                <a:ea typeface="Roboto"/>
                <a:cs typeface="Roboto"/>
                <a:sym typeface="Roboto"/>
              </a:rPr>
              <a:t>The practical uses / audience of interest</a:t>
            </a:r>
            <a:endParaRPr i="1">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accent2"/>
                </a:solidFill>
                <a:highlight>
                  <a:srgbClr val="FFFFFF"/>
                </a:highlight>
                <a:latin typeface="Roboto"/>
                <a:ea typeface="Roboto"/>
                <a:cs typeface="Roboto"/>
                <a:sym typeface="Roboto"/>
              </a:rPr>
              <a:t>Students will want to know what to focus on in order to be accepted into graduate school. Will it help to study for the GRE or focus on undergraduate studies to make sure grade point average is high?</a:t>
            </a:r>
            <a:endParaRPr>
              <a:solidFill>
                <a:schemeClr val="accent2"/>
              </a:solidFill>
              <a:highlight>
                <a:srgbClr val="FFFFFF"/>
              </a:highlight>
              <a:latin typeface="Roboto"/>
              <a:ea typeface="Roboto"/>
              <a:cs typeface="Roboto"/>
              <a:sym typeface="Roboto"/>
            </a:endParaRPr>
          </a:p>
          <a:p>
            <a:pPr indent="0" lvl="0" marL="0" rtl="0" algn="l">
              <a:spcBef>
                <a:spcPts val="500"/>
              </a:spcBef>
              <a:spcAft>
                <a:spcPts val="16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Data Exploration and Cleaning</a:t>
            </a:r>
            <a:endParaRPr b="1" sz="1750">
              <a:solidFill>
                <a:schemeClr val="accent2"/>
              </a:solidFill>
              <a:highlight>
                <a:srgbClr val="FFFFFF"/>
              </a:highlight>
              <a:latin typeface="Roboto"/>
              <a:ea typeface="Roboto"/>
              <a:cs typeface="Roboto"/>
              <a:sym typeface="Roboto"/>
            </a:endParaRPr>
          </a:p>
          <a:p>
            <a:pPr indent="0" lvl="0" marL="0" rtl="0" algn="l">
              <a:spcBef>
                <a:spcPts val="900"/>
              </a:spcBef>
              <a:spcAft>
                <a:spcPts val="0"/>
              </a:spcAft>
              <a:buNone/>
            </a:pPr>
            <a:r>
              <a:t/>
            </a:r>
            <a:endParaRPr/>
          </a:p>
        </p:txBody>
      </p:sp>
      <p:sp>
        <p:nvSpPr>
          <p:cNvPr id="85" name="Google Shape;85;p16"/>
          <p:cNvSpPr txBox="1"/>
          <p:nvPr>
            <p:ph idx="1" type="body"/>
          </p:nvPr>
        </p:nvSpPr>
        <p:spPr>
          <a:xfrm>
            <a:off x="190825" y="1017725"/>
            <a:ext cx="8350200" cy="204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chemeClr val="accent2"/>
                </a:solidFill>
                <a:highlight>
                  <a:srgbClr val="FFFFFF"/>
                </a:highlight>
                <a:latin typeface="Roboto"/>
                <a:ea typeface="Roboto"/>
                <a:cs typeface="Roboto"/>
                <a:sym typeface="Roboto"/>
              </a:rPr>
              <a:t>Data cleaning point of interest: There are no missing values</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chemeClr val="accent2"/>
                </a:solidFill>
                <a:highlight>
                  <a:srgbClr val="FFFFFF"/>
                </a:highlight>
                <a:latin typeface="Roboto"/>
                <a:ea typeface="Roboto"/>
                <a:cs typeface="Roboto"/>
                <a:sym typeface="Roboto"/>
              </a:rPr>
              <a:t>Target variable (Chance of admit)</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chemeClr val="accent2"/>
                </a:solidFill>
                <a:highlight>
                  <a:srgbClr val="FFFFFF"/>
                </a:highlight>
                <a:latin typeface="Roboto"/>
                <a:ea typeface="Roboto"/>
                <a:cs typeface="Roboto"/>
                <a:sym typeface="Roboto"/>
              </a:rPr>
              <a:t>       -is continuous</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500"/>
              </a:spcAft>
              <a:buNone/>
            </a:pPr>
            <a:r>
              <a:rPr lang="en" sz="1200">
                <a:solidFill>
                  <a:schemeClr val="accent2"/>
                </a:solidFill>
                <a:highlight>
                  <a:srgbClr val="FFFFFF"/>
                </a:highlight>
                <a:latin typeface="Roboto"/>
                <a:ea typeface="Roboto"/>
                <a:cs typeface="Roboto"/>
                <a:sym typeface="Roboto"/>
              </a:rPr>
              <a:t>      - this will need regression models</a:t>
            </a:r>
            <a:endParaRPr/>
          </a:p>
        </p:txBody>
      </p:sp>
      <p:pic>
        <p:nvPicPr>
          <p:cNvPr id="86" name="Google Shape;86;p16"/>
          <p:cNvPicPr preferRelativeResize="0"/>
          <p:nvPr/>
        </p:nvPicPr>
        <p:blipFill>
          <a:blip r:embed="rId3">
            <a:alphaModFix/>
          </a:blip>
          <a:stretch>
            <a:fillRect/>
          </a:stretch>
        </p:blipFill>
        <p:spPr>
          <a:xfrm>
            <a:off x="3531850" y="1476950"/>
            <a:ext cx="5400900" cy="3250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Correlation Matrix </a:t>
            </a:r>
            <a:endParaRPr sz="3500"/>
          </a:p>
        </p:txBody>
      </p:sp>
      <p:sp>
        <p:nvSpPr>
          <p:cNvPr id="92" name="Google Shape;92;p17"/>
          <p:cNvSpPr txBox="1"/>
          <p:nvPr>
            <p:ph idx="1" type="body"/>
          </p:nvPr>
        </p:nvSpPr>
        <p:spPr>
          <a:xfrm>
            <a:off x="311700" y="1152475"/>
            <a:ext cx="40125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900">
                <a:solidFill>
                  <a:schemeClr val="accent2"/>
                </a:solidFill>
                <a:highlight>
                  <a:srgbClr val="FFFFFF"/>
                </a:highlight>
                <a:latin typeface="Roboto"/>
                <a:ea typeface="Roboto"/>
                <a:cs typeface="Roboto"/>
                <a:sym typeface="Roboto"/>
              </a:rPr>
              <a:t>Target feature: Chance of admit</a:t>
            </a:r>
            <a:endParaRPr/>
          </a:p>
        </p:txBody>
      </p:sp>
      <p:pic>
        <p:nvPicPr>
          <p:cNvPr id="93" name="Google Shape;93;p17"/>
          <p:cNvPicPr preferRelativeResize="0"/>
          <p:nvPr/>
        </p:nvPicPr>
        <p:blipFill>
          <a:blip r:embed="rId3">
            <a:alphaModFix/>
          </a:blip>
          <a:stretch>
            <a:fillRect/>
          </a:stretch>
        </p:blipFill>
        <p:spPr>
          <a:xfrm>
            <a:off x="4572000" y="1152475"/>
            <a:ext cx="4343400" cy="386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for outliers</a:t>
            </a:r>
            <a:endParaRPr/>
          </a:p>
        </p:txBody>
      </p:sp>
      <p:pic>
        <p:nvPicPr>
          <p:cNvPr id="99" name="Google Shape;99;p18"/>
          <p:cNvPicPr preferRelativeResize="0"/>
          <p:nvPr/>
        </p:nvPicPr>
        <p:blipFill>
          <a:blip r:embed="rId3">
            <a:alphaModFix/>
          </a:blip>
          <a:stretch>
            <a:fillRect/>
          </a:stretch>
        </p:blipFill>
        <p:spPr>
          <a:xfrm>
            <a:off x="311697" y="712925"/>
            <a:ext cx="5644251" cy="2072550"/>
          </a:xfrm>
          <a:prstGeom prst="rect">
            <a:avLst/>
          </a:prstGeom>
          <a:noFill/>
          <a:ln>
            <a:noFill/>
          </a:ln>
        </p:spPr>
      </p:pic>
      <p:pic>
        <p:nvPicPr>
          <p:cNvPr id="100" name="Google Shape;100;p18"/>
          <p:cNvPicPr preferRelativeResize="0"/>
          <p:nvPr/>
        </p:nvPicPr>
        <p:blipFill>
          <a:blip r:embed="rId4">
            <a:alphaModFix/>
          </a:blip>
          <a:stretch>
            <a:fillRect/>
          </a:stretch>
        </p:blipFill>
        <p:spPr>
          <a:xfrm>
            <a:off x="6594650" y="445025"/>
            <a:ext cx="1921412" cy="2444550"/>
          </a:xfrm>
          <a:prstGeom prst="rect">
            <a:avLst/>
          </a:prstGeom>
          <a:noFill/>
          <a:ln>
            <a:noFill/>
          </a:ln>
        </p:spPr>
      </p:pic>
      <p:pic>
        <p:nvPicPr>
          <p:cNvPr id="101" name="Google Shape;101;p18"/>
          <p:cNvPicPr preferRelativeResize="0"/>
          <p:nvPr/>
        </p:nvPicPr>
        <p:blipFill>
          <a:blip r:embed="rId5">
            <a:alphaModFix/>
          </a:blip>
          <a:stretch>
            <a:fillRect/>
          </a:stretch>
        </p:blipFill>
        <p:spPr>
          <a:xfrm>
            <a:off x="5133750" y="2642963"/>
            <a:ext cx="1828800" cy="233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Feature Engineering- distribution of data</a:t>
            </a:r>
            <a:endParaRPr b="1" sz="1750">
              <a:solidFill>
                <a:schemeClr val="accent2"/>
              </a:solidFill>
              <a:highlight>
                <a:srgbClr val="FFFFFF"/>
              </a:highlight>
              <a:latin typeface="Roboto"/>
              <a:ea typeface="Roboto"/>
              <a:cs typeface="Roboto"/>
              <a:sym typeface="Roboto"/>
            </a:endParaRPr>
          </a:p>
          <a:p>
            <a:pPr indent="0" lvl="0" marL="0" rtl="0" algn="l">
              <a:spcBef>
                <a:spcPts val="900"/>
              </a:spcBef>
              <a:spcAft>
                <a:spcPts val="0"/>
              </a:spcAft>
              <a:buNone/>
            </a:pPr>
            <a:r>
              <a:t/>
            </a:r>
            <a:endParaRPr/>
          </a:p>
        </p:txBody>
      </p:sp>
      <p:pic>
        <p:nvPicPr>
          <p:cNvPr id="107" name="Google Shape;107;p19"/>
          <p:cNvPicPr preferRelativeResize="0"/>
          <p:nvPr/>
        </p:nvPicPr>
        <p:blipFill>
          <a:blip r:embed="rId3">
            <a:alphaModFix/>
          </a:blip>
          <a:stretch>
            <a:fillRect/>
          </a:stretch>
        </p:blipFill>
        <p:spPr>
          <a:xfrm>
            <a:off x="233000" y="1825587"/>
            <a:ext cx="6285251" cy="1811625"/>
          </a:xfrm>
          <a:prstGeom prst="rect">
            <a:avLst/>
          </a:prstGeom>
          <a:noFill/>
          <a:ln>
            <a:noFill/>
          </a:ln>
        </p:spPr>
      </p:pic>
      <p:pic>
        <p:nvPicPr>
          <p:cNvPr id="108" name="Google Shape;108;p19"/>
          <p:cNvPicPr preferRelativeResize="0"/>
          <p:nvPr/>
        </p:nvPicPr>
        <p:blipFill>
          <a:blip r:embed="rId4">
            <a:alphaModFix/>
          </a:blip>
          <a:stretch>
            <a:fillRect/>
          </a:stretch>
        </p:blipFill>
        <p:spPr>
          <a:xfrm>
            <a:off x="6383950" y="1741573"/>
            <a:ext cx="2372209" cy="197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521225"/>
            <a:ext cx="402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model run</a:t>
            </a:r>
            <a:endParaRPr/>
          </a:p>
        </p:txBody>
      </p:sp>
      <p:sp>
        <p:nvSpPr>
          <p:cNvPr id="114" name="Google Shape;114;p20"/>
          <p:cNvSpPr txBox="1"/>
          <p:nvPr>
            <p:ph idx="1" type="body"/>
          </p:nvPr>
        </p:nvSpPr>
        <p:spPr>
          <a:xfrm>
            <a:off x="311700" y="1152475"/>
            <a:ext cx="2495100" cy="29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2"/>
                </a:solidFill>
                <a:highlight>
                  <a:srgbClr val="FFFFFF"/>
                </a:highlight>
                <a:latin typeface="Roboto"/>
                <a:ea typeface="Roboto"/>
                <a:cs typeface="Roboto"/>
                <a:sym typeface="Roboto"/>
              </a:rPr>
              <a:t>Note:  </a:t>
            </a:r>
            <a:endParaRPr sz="1200">
              <a:solidFill>
                <a:schemeClr val="accent2"/>
              </a:solidFill>
              <a:highlight>
                <a:srgbClr val="FFFFFF"/>
              </a:highlight>
              <a:latin typeface="Roboto"/>
              <a:ea typeface="Roboto"/>
              <a:cs typeface="Roboto"/>
              <a:sym typeface="Roboto"/>
            </a:endParaRPr>
          </a:p>
          <a:p>
            <a:pPr indent="0" lvl="0" marL="0" rtl="0" algn="l">
              <a:spcBef>
                <a:spcPts val="1600"/>
              </a:spcBef>
              <a:spcAft>
                <a:spcPts val="0"/>
              </a:spcAft>
              <a:buNone/>
            </a:pPr>
            <a:r>
              <a:rPr lang="en" sz="1200">
                <a:solidFill>
                  <a:schemeClr val="accent2"/>
                </a:solidFill>
                <a:highlight>
                  <a:srgbClr val="FFFFFF"/>
                </a:highlight>
                <a:latin typeface="Roboto"/>
                <a:ea typeface="Roboto"/>
                <a:cs typeface="Roboto"/>
                <a:sym typeface="Roboto"/>
              </a:rPr>
              <a:t> </a:t>
            </a:r>
            <a:r>
              <a:rPr lang="en" sz="1200">
                <a:solidFill>
                  <a:schemeClr val="dk1"/>
                </a:solidFill>
                <a:latin typeface="Roboto"/>
                <a:ea typeface="Roboto"/>
                <a:cs typeface="Roboto"/>
                <a:sym typeface="Roboto"/>
              </a:rPr>
              <a:t>Coefficients are not comparable for relative importance. as they were not normalized</a:t>
            </a:r>
            <a:endParaRPr sz="1200">
              <a:solidFill>
                <a:schemeClr val="dk1"/>
              </a:solidFill>
              <a:latin typeface="Roboto"/>
              <a:ea typeface="Roboto"/>
              <a:cs typeface="Roboto"/>
              <a:sym typeface="Roboto"/>
            </a:endParaRPr>
          </a:p>
          <a:p>
            <a:pPr indent="0" lvl="0" marL="0" rtl="0" algn="l">
              <a:spcBef>
                <a:spcPts val="1600"/>
              </a:spcBef>
              <a:spcAft>
                <a:spcPts val="1600"/>
              </a:spcAft>
              <a:buClr>
                <a:schemeClr val="dk1"/>
              </a:buClr>
              <a:buSzPts val="1100"/>
              <a:buFont typeface="Arial"/>
              <a:buNone/>
            </a:pPr>
            <a:r>
              <a:rPr lang="en" sz="1200">
                <a:solidFill>
                  <a:schemeClr val="accent2"/>
                </a:solidFill>
                <a:highlight>
                  <a:srgbClr val="FFFFFF"/>
                </a:highlight>
                <a:latin typeface="Roboto"/>
                <a:ea typeface="Roboto"/>
                <a:cs typeface="Roboto"/>
                <a:sym typeface="Roboto"/>
              </a:rPr>
              <a:t>Variables will be normalized in the models.</a:t>
            </a:r>
            <a:endParaRPr sz="1200">
              <a:solidFill>
                <a:schemeClr val="dk1"/>
              </a:solidFill>
              <a:latin typeface="Roboto"/>
              <a:ea typeface="Roboto"/>
              <a:cs typeface="Roboto"/>
              <a:sym typeface="Roboto"/>
            </a:endParaRPr>
          </a:p>
        </p:txBody>
      </p:sp>
      <p:pic>
        <p:nvPicPr>
          <p:cNvPr id="115" name="Google Shape;115;p20"/>
          <p:cNvPicPr preferRelativeResize="0"/>
          <p:nvPr/>
        </p:nvPicPr>
        <p:blipFill>
          <a:blip r:embed="rId3">
            <a:alphaModFix/>
          </a:blip>
          <a:stretch>
            <a:fillRect/>
          </a:stretch>
        </p:blipFill>
        <p:spPr>
          <a:xfrm>
            <a:off x="4334425" y="324225"/>
            <a:ext cx="4191000" cy="4333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37125" y="122700"/>
            <a:ext cx="414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model</a:t>
            </a:r>
            <a:endParaRPr/>
          </a:p>
        </p:txBody>
      </p:sp>
      <p:sp>
        <p:nvSpPr>
          <p:cNvPr id="121" name="Google Shape;121;p21"/>
          <p:cNvSpPr txBox="1"/>
          <p:nvPr>
            <p:ph idx="1" type="body"/>
          </p:nvPr>
        </p:nvSpPr>
        <p:spPr>
          <a:xfrm>
            <a:off x="1211475" y="3948275"/>
            <a:ext cx="7799700" cy="11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Ridge, lasso, elastic net had similar results</a:t>
            </a:r>
            <a:endParaRPr/>
          </a:p>
          <a:p>
            <a:pPr indent="0" lvl="0" marL="0" rtl="0" algn="l">
              <a:spcBef>
                <a:spcPts val="1600"/>
              </a:spcBef>
              <a:spcAft>
                <a:spcPts val="1600"/>
              </a:spcAft>
              <a:buNone/>
            </a:pPr>
            <a:r>
              <a:rPr lang="en" sz="1200">
                <a:solidFill>
                  <a:schemeClr val="accent2"/>
                </a:solidFill>
                <a:highlight>
                  <a:srgbClr val="FFFFFF"/>
                </a:highlight>
                <a:latin typeface="Roboto"/>
                <a:ea typeface="Roboto"/>
                <a:cs typeface="Roboto"/>
                <a:sym typeface="Roboto"/>
              </a:rPr>
              <a:t>All models are showing an R squared value of about 0.75  and Mean absolute error of 0.04 </a:t>
            </a:r>
            <a:endParaRPr/>
          </a:p>
        </p:txBody>
      </p:sp>
      <p:pic>
        <p:nvPicPr>
          <p:cNvPr id="122" name="Google Shape;122;p21"/>
          <p:cNvPicPr preferRelativeResize="0"/>
          <p:nvPr/>
        </p:nvPicPr>
        <p:blipFill>
          <a:blip r:embed="rId3">
            <a:alphaModFix/>
          </a:blip>
          <a:stretch>
            <a:fillRect/>
          </a:stretch>
        </p:blipFill>
        <p:spPr>
          <a:xfrm>
            <a:off x="137113" y="695388"/>
            <a:ext cx="3857625" cy="2790825"/>
          </a:xfrm>
          <a:prstGeom prst="rect">
            <a:avLst/>
          </a:prstGeom>
          <a:noFill/>
          <a:ln>
            <a:noFill/>
          </a:ln>
        </p:spPr>
      </p:pic>
      <p:pic>
        <p:nvPicPr>
          <p:cNvPr id="123" name="Google Shape;123;p21"/>
          <p:cNvPicPr preferRelativeResize="0"/>
          <p:nvPr/>
        </p:nvPicPr>
        <p:blipFill>
          <a:blip r:embed="rId4">
            <a:alphaModFix/>
          </a:blip>
          <a:stretch>
            <a:fillRect/>
          </a:stretch>
        </p:blipFill>
        <p:spPr>
          <a:xfrm>
            <a:off x="4406350" y="305925"/>
            <a:ext cx="4604826" cy="327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