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0"/>
  </p:notes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7EBB"/>
    <a:srgbClr val="FF5050"/>
    <a:srgbClr val="FFFFFF"/>
    <a:srgbClr val="0070C0"/>
    <a:srgbClr val="FF0000"/>
    <a:srgbClr val="00CC00"/>
    <a:srgbClr val="FF9999"/>
    <a:srgbClr val="333333"/>
    <a:srgbClr val="36D649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00" autoAdjust="0"/>
    <p:restoredTop sz="84808" autoAdjust="0"/>
  </p:normalViewPr>
  <p:slideViewPr>
    <p:cSldViewPr>
      <p:cViewPr varScale="1">
        <p:scale>
          <a:sx n="71" d="100"/>
          <a:sy n="71" d="100"/>
        </p:scale>
        <p:origin x="-130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243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2472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F9F6F8-DC93-4263-BA57-AD9D4385C8E5}" type="datetimeFigureOut">
              <a:rPr lang="en-US" smtClean="0"/>
              <a:pPr/>
              <a:t>9/28/2013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5F2DB0-B490-4B71-886B-D4923F0888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002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 userDrawn="1"/>
        </p:nvSpPr>
        <p:spPr>
          <a:xfrm>
            <a:off x="0" y="6519446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bg-BG" sz="1600" spc="0" dirty="0" smtClean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О</a:t>
            </a:r>
            <a:r>
              <a:rPr lang="bg-BG" sz="1400" spc="0" dirty="0" smtClean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СНОВИ</a:t>
            </a:r>
            <a:r>
              <a:rPr lang="bg-BG" sz="1600" spc="0" dirty="0" smtClean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bg-BG" sz="1400" spc="0" dirty="0" smtClean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НА</a:t>
            </a:r>
            <a:r>
              <a:rPr lang="bg-BG" sz="1600" spc="0" dirty="0" smtClean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 К</a:t>
            </a:r>
            <a:r>
              <a:rPr lang="bg-BG" sz="1400" spc="0" dirty="0" smtClean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ОМПЮТЪРНАТА</a:t>
            </a:r>
            <a:r>
              <a:rPr lang="bg-BG" sz="1600" spc="0" dirty="0" smtClean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 Г</a:t>
            </a:r>
            <a:r>
              <a:rPr lang="bg-BG" sz="1400" spc="0" dirty="0" smtClean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РАФИКА</a:t>
            </a:r>
            <a:r>
              <a:rPr lang="bg-BG" sz="1600" spc="0" dirty="0" smtClean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   •   доц. д-р П</a:t>
            </a:r>
            <a:r>
              <a:rPr lang="bg-BG" sz="1400" spc="0" dirty="0" smtClean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АВЕЛ</a:t>
            </a:r>
            <a:r>
              <a:rPr lang="bg-BG" sz="1600" spc="0" dirty="0" smtClean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 Б</a:t>
            </a:r>
            <a:r>
              <a:rPr lang="bg-BG" sz="1400" spc="0" dirty="0" smtClean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ОЙЧЕВ</a:t>
            </a:r>
            <a:r>
              <a:rPr lang="bg-BG" sz="1600" spc="0" dirty="0" smtClean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   •   КИТ-ФМИ-СУ   •   </a:t>
            </a:r>
            <a:r>
              <a:rPr lang="bg-BG" sz="1600" spc="0" dirty="0" smtClean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201</a:t>
            </a:r>
            <a:r>
              <a:rPr lang="en-US" sz="1600" spc="0" dirty="0" smtClean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3</a:t>
            </a:r>
            <a:endParaRPr lang="en-US" sz="1600" spc="0" dirty="0"/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1" hasCustomPrompt="1"/>
          </p:nvPr>
        </p:nvSpPr>
        <p:spPr>
          <a:xfrm>
            <a:off x="914400" y="1295400"/>
            <a:ext cx="8229600" cy="609600"/>
          </a:xfrm>
        </p:spPr>
        <p:txBody>
          <a:bodyPr/>
          <a:lstStyle>
            <a:lvl1pPr algn="l">
              <a:buNone/>
              <a:defRPr b="1">
                <a:solidFill>
                  <a:srgbClr val="0070C0"/>
                </a:solidFill>
                <a:effectLst>
                  <a:outerShdw blurRad="50800" dir="16200000" rotWithShape="0">
                    <a:srgbClr val="0070C0">
                      <a:alpha val="40000"/>
                    </a:srgbClr>
                  </a:outerShdw>
                </a:effectLst>
              </a:defRPr>
            </a:lvl1pPr>
          </a:lstStyle>
          <a:p>
            <a:pPr lvl="0"/>
            <a:r>
              <a:rPr lang="bg-BG" dirty="0" smtClean="0"/>
              <a:t>Номер на лекция</a:t>
            </a:r>
            <a:endParaRPr lang="en-US" dirty="0"/>
          </a:p>
        </p:txBody>
      </p:sp>
      <p:sp>
        <p:nvSpPr>
          <p:cNvPr id="32" name="Content Placeholder 30"/>
          <p:cNvSpPr>
            <a:spLocks noGrp="1"/>
          </p:cNvSpPr>
          <p:nvPr>
            <p:ph sz="quarter" idx="12" hasCustomPrompt="1"/>
          </p:nvPr>
        </p:nvSpPr>
        <p:spPr>
          <a:xfrm>
            <a:off x="914400" y="1905000"/>
            <a:ext cx="8229600" cy="1066800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txBody>
          <a:bodyPr>
            <a:noAutofit/>
          </a:bodyPr>
          <a:lstStyle>
            <a:lvl1pPr algn="l">
              <a:buNone/>
              <a:defRPr sz="6600" b="1">
                <a:solidFill>
                  <a:schemeClr val="tx1"/>
                </a:solidFill>
                <a:effectLst>
                  <a:outerShdw blurRad="50800" dir="16200000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pPr lvl="0"/>
            <a:r>
              <a:rPr lang="bg-BG" dirty="0" smtClean="0"/>
              <a:t>Заглавие 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8229600" cy="1143000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8229600" cy="5105400"/>
          </a:xfrm>
        </p:spPr>
        <p:txBody>
          <a:bodyPr/>
          <a:lstStyle>
            <a:lvl1pPr marL="0" indent="0">
              <a:defRPr/>
            </a:lvl1pPr>
            <a:lvl2pPr>
              <a:buFont typeface="Calibri" pitchFamily="34" charset="0"/>
              <a:buChar char="–"/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inu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2400"/>
            <a:ext cx="8229600" cy="6553200"/>
          </a:xfrm>
        </p:spPr>
        <p:txBody>
          <a:bodyPr/>
          <a:lstStyle>
            <a:lvl1pPr marL="0" indent="0">
              <a:defRPr/>
            </a:lvl1pPr>
            <a:lvl2pPr>
              <a:buFont typeface="Calibri" pitchFamily="34" charset="0"/>
              <a:buChar char="–"/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>
            <a:lvl1pPr>
              <a:defRPr sz="6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B3B8F-FDDF-4512-9E8B-7FE672AA7E35}" type="datetimeFigureOut">
              <a:rPr lang="en-US" smtClean="0"/>
              <a:pPr/>
              <a:t>9/28/2013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3CE80-6F79-425A-BF10-6218829F3E4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4" r:id="rId4"/>
    <p:sldLayoutId id="2147483655" r:id="rId5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5400" b="1" kern="1200">
          <a:solidFill>
            <a:schemeClr val="tx1"/>
          </a:solidFill>
          <a:effectLst>
            <a:outerShdw blurRad="50800" dir="16200000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None/>
        <a:defRPr sz="3600" b="1" kern="1200">
          <a:solidFill>
            <a:schemeClr val="tx1"/>
          </a:solidFill>
          <a:effectLst>
            <a:outerShdw blurRad="50800" dir="16200000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rgbClr val="0070C0"/>
          </a:solidFill>
          <a:effectLst>
            <a:outerShdw blurRad="50800" dir="16200000" rotWithShape="0">
              <a:schemeClr val="accent1">
                <a:lumMod val="75000"/>
                <a:alpha val="40000"/>
              </a:scheme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effectLst>
            <a:outerShdw blurRad="50800" dir="16200000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effectLst>
            <a:outerShdw blurRad="50800" dir="16200000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effectLst>
            <a:outerShdw blurRad="50800" dir="16200000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lfw.org/GLFWReference276.pdf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pengl.org/registry/" TargetMode="External"/><Relationship Id="rId2" Type="http://schemas.openxmlformats.org/officeDocument/2006/relationships/hyperlink" Target="http://www.opengl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glprogramming.com/red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pengl.org/registry/" TargetMode="External"/><Relationship Id="rId2" Type="http://schemas.openxmlformats.org/officeDocument/2006/relationships/hyperlink" Target="http://www.mesa3d.org/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pengl.org/resources/libraries/glut/" TargetMode="External"/><Relationship Id="rId2" Type="http://schemas.openxmlformats.org/officeDocument/2006/relationships/hyperlink" Target="http://www.glfw.org/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gcc.gnu.org/" TargetMode="External"/><Relationship Id="rId2" Type="http://schemas.openxmlformats.org/officeDocument/2006/relationships/hyperlink" Target="http://freeglut.sourceforge.net/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odeblocks.org/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20"/>
          <p:cNvSpPr>
            <a:spLocks noGrp="1"/>
          </p:cNvSpPr>
          <p:nvPr>
            <p:ph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bg-BG" dirty="0" smtClean="0"/>
              <a:t>Упражнение №1</a:t>
            </a:r>
            <a:endParaRPr lang="en-US" dirty="0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bg-BG" dirty="0" smtClean="0"/>
              <a:t>Решения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Пуснете примера</a:t>
            </a:r>
          </a:p>
          <a:p>
            <a:pPr lvl="1"/>
            <a:r>
              <a:rPr lang="bg-BG" dirty="0" smtClean="0"/>
              <a:t>Трябва да се покаже прозорец с въртящи се триъгълници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screen"/>
          <a:srcRect r="59375" b="31667"/>
          <a:stretch>
            <a:fillRect/>
          </a:stretch>
        </p:blipFill>
        <p:spPr bwMode="auto">
          <a:xfrm>
            <a:off x="2590800" y="1981199"/>
            <a:ext cx="3986562" cy="4191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Down Arrow 3"/>
          <p:cNvSpPr/>
          <p:nvPr/>
        </p:nvSpPr>
        <p:spPr>
          <a:xfrm>
            <a:off x="3657600" y="6172200"/>
            <a:ext cx="1828800" cy="685800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Евентуален проблем</a:t>
            </a:r>
            <a:r>
              <a:rPr lang="en-US" dirty="0" smtClean="0"/>
              <a:t> </a:t>
            </a:r>
            <a:r>
              <a:rPr lang="en-US" dirty="0" smtClean="0">
                <a:latin typeface="Calibri"/>
              </a:rPr>
              <a:t>№</a:t>
            </a:r>
            <a:r>
              <a:rPr lang="en-US" dirty="0" smtClean="0"/>
              <a:t>1</a:t>
            </a:r>
            <a:endParaRPr lang="bg-BG" dirty="0" smtClean="0"/>
          </a:p>
          <a:p>
            <a:pPr lvl="1"/>
            <a:r>
              <a:rPr lang="bg-BG" dirty="0" smtClean="0"/>
              <a:t>В </a:t>
            </a:r>
            <a:r>
              <a:rPr lang="en-US" dirty="0" smtClean="0"/>
              <a:t>GLFW</a:t>
            </a:r>
            <a:r>
              <a:rPr lang="bg-BG" dirty="0" smtClean="0"/>
              <a:t> липсват директории</a:t>
            </a:r>
          </a:p>
          <a:p>
            <a:pPr lvl="1"/>
            <a:r>
              <a:rPr lang="bg-BG" dirty="0" smtClean="0"/>
              <a:t>Там трябва да има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include</a:t>
            </a:r>
            <a:r>
              <a:rPr lang="bg-BG" dirty="0" smtClean="0"/>
              <a:t> и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lib</a:t>
            </a:r>
            <a:r>
              <a:rPr lang="en-US" dirty="0" smtClean="0"/>
              <a:t>. </a:t>
            </a:r>
            <a:r>
              <a:rPr lang="bg-BG" dirty="0" smtClean="0"/>
              <a:t>Ако няма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lib</a:t>
            </a:r>
            <a:r>
              <a:rPr lang="en-US" dirty="0" smtClean="0"/>
              <a:t>, </a:t>
            </a:r>
            <a:r>
              <a:rPr lang="bg-BG" dirty="0" smtClean="0"/>
              <a:t>вземете я от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lib-mingw/x86</a:t>
            </a:r>
            <a:endParaRPr lang="bg-BG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bg-BG" dirty="0" smtClean="0"/>
          </a:p>
          <a:p>
            <a:pPr lvl="1"/>
            <a:endParaRPr lang="bg-BG" dirty="0" smtClean="0"/>
          </a:p>
          <a:p>
            <a:pPr lvl="1"/>
            <a:endParaRPr lang="bg-BG" dirty="0" smtClean="0"/>
          </a:p>
          <a:p>
            <a:pPr lvl="1"/>
            <a:endParaRPr lang="bg-BG" dirty="0" smtClean="0"/>
          </a:p>
          <a:p>
            <a:r>
              <a:rPr lang="bg-BG" dirty="0" smtClean="0"/>
              <a:t>Евентуален проблем</a:t>
            </a:r>
            <a:r>
              <a:rPr lang="en-US" dirty="0" smtClean="0"/>
              <a:t> №</a:t>
            </a:r>
            <a:r>
              <a:rPr lang="bg-BG" dirty="0" smtClean="0"/>
              <a:t>2</a:t>
            </a:r>
          </a:p>
          <a:p>
            <a:pPr lvl="1"/>
            <a:r>
              <a:rPr lang="bg-BG" dirty="0" smtClean="0"/>
              <a:t>Няма </a:t>
            </a:r>
            <a:r>
              <a:rPr lang="en-US" dirty="0" smtClean="0"/>
              <a:t>GCC </a:t>
            </a:r>
            <a:r>
              <a:rPr lang="en-US" dirty="0" smtClean="0">
                <a:latin typeface="Calibri"/>
              </a:rPr>
              <a:t>→ </a:t>
            </a:r>
            <a:r>
              <a:rPr lang="bg-BG" dirty="0" smtClean="0">
                <a:latin typeface="Calibri"/>
              </a:rPr>
              <a:t>викат се администраторите</a:t>
            </a:r>
            <a:endParaRPr lang="bg-BG" dirty="0" smtClean="0"/>
          </a:p>
          <a:p>
            <a:pPr lvl="1"/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3200400" y="2514600"/>
            <a:ext cx="27432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Down Arrow 4"/>
          <p:cNvSpPr/>
          <p:nvPr/>
        </p:nvSpPr>
        <p:spPr>
          <a:xfrm>
            <a:off x="3657600" y="6172200"/>
            <a:ext cx="1828800" cy="685800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Евентуален проблем</a:t>
            </a:r>
            <a:r>
              <a:rPr lang="en-US" dirty="0" smtClean="0"/>
              <a:t> №</a:t>
            </a:r>
            <a:r>
              <a:rPr lang="bg-BG" dirty="0" smtClean="0"/>
              <a:t>3</a:t>
            </a:r>
          </a:p>
          <a:p>
            <a:pPr lvl="1"/>
            <a:r>
              <a:rPr lang="bg-BG" dirty="0" smtClean="0"/>
              <a:t>Няма </a:t>
            </a:r>
            <a:r>
              <a:rPr lang="en-US" dirty="0" err="1" smtClean="0"/>
              <a:t>Code::Blocks</a:t>
            </a:r>
            <a:r>
              <a:rPr lang="en-US" dirty="0" smtClean="0"/>
              <a:t> → </a:t>
            </a:r>
            <a:r>
              <a:rPr lang="bg-BG" dirty="0" smtClean="0"/>
              <a:t>същото</a:t>
            </a:r>
          </a:p>
          <a:p>
            <a:endParaRPr lang="bg-BG" sz="1000" dirty="0" smtClean="0"/>
          </a:p>
          <a:p>
            <a:r>
              <a:rPr lang="bg-BG" dirty="0" smtClean="0"/>
              <a:t>Евентуален проблем</a:t>
            </a:r>
            <a:r>
              <a:rPr lang="en-US" dirty="0" smtClean="0"/>
              <a:t> №</a:t>
            </a:r>
            <a:r>
              <a:rPr lang="bg-BG" dirty="0" smtClean="0"/>
              <a:t>4</a:t>
            </a:r>
          </a:p>
          <a:p>
            <a:pPr lvl="1"/>
            <a:r>
              <a:rPr lang="bg-BG" dirty="0" smtClean="0"/>
              <a:t>Няма </a:t>
            </a:r>
            <a:r>
              <a:rPr lang="en-US" dirty="0" smtClean="0"/>
              <a:t>GLFW→ </a:t>
            </a:r>
            <a:r>
              <a:rPr lang="bg-BG" dirty="0" smtClean="0"/>
              <a:t>същото</a:t>
            </a:r>
          </a:p>
          <a:p>
            <a:endParaRPr lang="bg-BG" sz="1000" dirty="0" smtClean="0"/>
          </a:p>
          <a:p>
            <a:r>
              <a:rPr lang="bg-BG" dirty="0" smtClean="0"/>
              <a:t>Евентуален проблем</a:t>
            </a:r>
            <a:r>
              <a:rPr lang="en-US" dirty="0" smtClean="0"/>
              <a:t> №5</a:t>
            </a:r>
            <a:endParaRPr lang="bg-BG" dirty="0" smtClean="0"/>
          </a:p>
          <a:p>
            <a:pPr lvl="1"/>
            <a:r>
              <a:rPr lang="bg-BG" dirty="0" smtClean="0"/>
              <a:t>Компилирането дава грешка</a:t>
            </a:r>
          </a:p>
          <a:p>
            <a:pPr lvl="1"/>
            <a:r>
              <a:rPr lang="bg-BG" dirty="0" smtClean="0"/>
              <a:t>Няма общо решение, чете се, </a:t>
            </a:r>
            <a:r>
              <a:rPr lang="bg-BG" dirty="0" err="1" smtClean="0"/>
              <a:t>дебъгва</a:t>
            </a:r>
            <a:r>
              <a:rPr lang="bg-BG" dirty="0" smtClean="0"/>
              <a:t> се, отстранява се…</a:t>
            </a:r>
          </a:p>
          <a:p>
            <a:pPr lvl="1"/>
            <a:endParaRPr lang="bg-BG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Решение на задача №4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Информация за функциите</a:t>
            </a:r>
          </a:p>
          <a:p>
            <a:pPr lvl="1"/>
            <a:r>
              <a:rPr lang="en-US" dirty="0" smtClean="0"/>
              <a:t>GLFW Reference Manual</a:t>
            </a:r>
            <a:br>
              <a:rPr lang="en-US" dirty="0" smtClean="0"/>
            </a:br>
            <a:r>
              <a:rPr lang="en-US" sz="2800" dirty="0" smtClean="0">
                <a:hlinkClick r:id="rId2"/>
              </a:rPr>
              <a:t>http://www.glfw.org/GLFWReference276.pdf</a:t>
            </a:r>
            <a:r>
              <a:rPr lang="bg-BG" sz="2800" dirty="0" smtClean="0"/>
              <a:t/>
            </a:r>
            <a:br>
              <a:rPr lang="bg-BG" sz="2800" dirty="0" smtClean="0"/>
            </a:br>
            <a:r>
              <a:rPr lang="bg-BG" dirty="0" smtClean="0"/>
              <a:t>секция 3.1.1, 3.1.2 и 3.2.1</a:t>
            </a:r>
          </a:p>
          <a:p>
            <a:pPr lvl="1"/>
            <a:endParaRPr lang="bg-BG" sz="1000" dirty="0" smtClean="0"/>
          </a:p>
          <a:p>
            <a:r>
              <a:rPr lang="bg-BG" dirty="0" smtClean="0"/>
              <a:t>Промяна в </a:t>
            </a:r>
            <a:r>
              <a:rPr lang="en-US" dirty="0" err="1" smtClean="0">
                <a:latin typeface="Consolas" pitchFamily="49" charset="0"/>
              </a:rPr>
              <a:t>glfwOpenWindow</a:t>
            </a:r>
            <a:r>
              <a:rPr lang="bg-BG" dirty="0" smtClean="0">
                <a:latin typeface="Consolas" pitchFamily="49" charset="0"/>
              </a:rPr>
              <a:t>()</a:t>
            </a:r>
          </a:p>
          <a:p>
            <a:pPr lvl="1"/>
            <a:r>
              <a:rPr lang="en-US" dirty="0" smtClean="0"/>
              <a:t> </a:t>
            </a:r>
            <a:r>
              <a:rPr lang="bg-BG" dirty="0" smtClean="0"/>
              <a:t>Параметър </a:t>
            </a:r>
            <a:r>
              <a:rPr lang="en-US" dirty="0" smtClean="0">
                <a:latin typeface="Consolas" pitchFamily="49" charset="0"/>
              </a:rPr>
              <a:t>GLFW_FULLSCREEN</a:t>
            </a:r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Решение на задача №5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Използва се </a:t>
            </a:r>
            <a:r>
              <a:rPr lang="en-US" dirty="0" err="1" smtClean="0">
                <a:latin typeface="Consolas" pitchFamily="49" charset="0"/>
              </a:rPr>
              <a:t>glfwGetVersion</a:t>
            </a:r>
            <a:r>
              <a:rPr lang="bg-BG" dirty="0" smtClean="0">
                <a:latin typeface="Consolas" pitchFamily="49" charset="0"/>
              </a:rPr>
              <a:t>()</a:t>
            </a:r>
          </a:p>
          <a:p>
            <a:pPr lvl="1"/>
            <a:r>
              <a:rPr lang="en-US" dirty="0" smtClean="0"/>
              <a:t> </a:t>
            </a:r>
            <a:r>
              <a:rPr lang="bg-BG" dirty="0" smtClean="0"/>
              <a:t>Секция 3.1.3</a:t>
            </a:r>
            <a:endParaRPr lang="en-US" dirty="0" smtClean="0">
              <a:latin typeface="Consolas" pitchFamily="49" charset="0"/>
            </a:endParaRPr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Решение на задача №6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bg-BG" dirty="0" smtClean="0"/>
              <a:t>Излизане от цикъл</a:t>
            </a:r>
          </a:p>
          <a:p>
            <a:pPr lvl="1"/>
            <a:r>
              <a:rPr lang="bg-BG" dirty="0" smtClean="0"/>
              <a:t>Или при натискане на </a:t>
            </a:r>
            <a:r>
              <a:rPr lang="en-US" dirty="0" smtClean="0"/>
              <a:t>ESC</a:t>
            </a:r>
          </a:p>
          <a:p>
            <a:pPr lvl="1"/>
            <a:r>
              <a:rPr lang="bg-BG" dirty="0" smtClean="0"/>
              <a:t>Или при затваряне на графичния прозорец</a:t>
            </a:r>
          </a:p>
          <a:p>
            <a:pPr lvl="1">
              <a:buNone/>
            </a:pPr>
            <a:r>
              <a:rPr lang="en-US" dirty="0" smtClean="0">
                <a:solidFill>
                  <a:schemeClr val="tx1"/>
                </a:solidFill>
                <a:latin typeface="Consolas" pitchFamily="49" charset="0"/>
              </a:rPr>
              <a:t>running = !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</a:rPr>
              <a:t>glfwGetKey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</a:rPr>
              <a:t>(GLFW_KEY_ESC)</a:t>
            </a:r>
            <a:r>
              <a:rPr lang="bg-BG" dirty="0" smtClean="0">
                <a:solidFill>
                  <a:schemeClr val="tx1"/>
                </a:solidFill>
                <a:latin typeface="Consolas" pitchFamily="49" charset="0"/>
              </a:rPr>
              <a:t/>
            </a:r>
            <a:br>
              <a:rPr lang="bg-BG" dirty="0" smtClean="0">
                <a:solidFill>
                  <a:schemeClr val="tx1"/>
                </a:solidFill>
                <a:latin typeface="Consolas" pitchFamily="49" charset="0"/>
              </a:rPr>
            </a:br>
            <a:r>
              <a:rPr lang="bg-BG" dirty="0" smtClean="0">
                <a:solidFill>
                  <a:schemeClr val="tx1"/>
                </a:solidFill>
                <a:latin typeface="Consolas" pitchFamily="49" charset="0"/>
              </a:rPr>
              <a:t>		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</a:rPr>
              <a:t>&amp;&amp; 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</a:rPr>
              <a:t>glfwGetWindowParam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</a:rPr>
              <a:t>( </a:t>
            </a:r>
            <a:r>
              <a:rPr lang="bg-BG" dirty="0" smtClean="0">
                <a:solidFill>
                  <a:schemeClr val="tx1"/>
                </a:solidFill>
                <a:latin typeface="Consolas" pitchFamily="49" charset="0"/>
              </a:rPr>
              <a:t>			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</a:rPr>
              <a:t>GLFW_OPENED);</a:t>
            </a:r>
            <a:endParaRPr lang="bg-BG" dirty="0" smtClean="0">
              <a:solidFill>
                <a:schemeClr val="tx1"/>
              </a:solidFill>
              <a:latin typeface="Consolas" pitchFamily="49" charset="0"/>
            </a:endParaRPr>
          </a:p>
          <a:p>
            <a:pPr lvl="1"/>
            <a:r>
              <a:rPr lang="bg-BG" dirty="0" smtClean="0"/>
              <a:t>Всъщност се казва “работи, ако </a:t>
            </a:r>
            <a:r>
              <a:rPr lang="en-US" dirty="0" smtClean="0"/>
              <a:t>ESC</a:t>
            </a:r>
            <a:r>
              <a:rPr lang="bg-BG" dirty="0" smtClean="0"/>
              <a:t> не е натиснат и прозорецът е все още отворен”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Решение на задача №7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Вижте проект </a:t>
            </a:r>
            <a:r>
              <a:rPr lang="en-US" dirty="0" smtClean="0"/>
              <a:t>Solution S01 E07</a:t>
            </a:r>
            <a:endParaRPr lang="bg-BG" dirty="0" smtClean="0"/>
          </a:p>
          <a:p>
            <a:pPr lvl="1"/>
            <a:r>
              <a:rPr lang="bg-BG" dirty="0" smtClean="0"/>
              <a:t>Елементите са отбелязани с коментари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Решение на задача №8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Вижте проект </a:t>
            </a:r>
            <a:r>
              <a:rPr lang="en-US" dirty="0" smtClean="0"/>
              <a:t>Solution S01 E0</a:t>
            </a:r>
            <a:r>
              <a:rPr lang="bg-BG" dirty="0" smtClean="0"/>
              <a:t>8</a:t>
            </a:r>
          </a:p>
          <a:p>
            <a:pPr lvl="1"/>
            <a:r>
              <a:rPr lang="bg-BG" dirty="0" smtClean="0"/>
              <a:t>Елементите са отбелязани с коментари</a:t>
            </a:r>
            <a:endParaRPr lang="en-US" dirty="0" smtClean="0"/>
          </a:p>
          <a:p>
            <a:endParaRPr lang="bg-BG" sz="1000" dirty="0" smtClean="0"/>
          </a:p>
          <a:p>
            <a:r>
              <a:rPr lang="bg-BG" dirty="0" smtClean="0"/>
              <a:t>Размерът на графичния прозорец</a:t>
            </a:r>
          </a:p>
          <a:p>
            <a:pPr lvl="1"/>
            <a:r>
              <a:rPr lang="bg-BG" dirty="0" smtClean="0"/>
              <a:t>Установява се еднократно и извън цикъла</a:t>
            </a:r>
          </a:p>
          <a:p>
            <a:pPr lvl="1"/>
            <a:r>
              <a:rPr lang="bg-BG" dirty="0" smtClean="0"/>
              <a:t>В резултат при промяна на размера на прозореца, анимацията не се мащабира, а си остава винаги в </a:t>
            </a:r>
            <a:r>
              <a:rPr lang="bg-BG" smtClean="0"/>
              <a:t>долния ляв ъгъл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Край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Адрес на курса</a:t>
            </a:r>
          </a:p>
          <a:p>
            <a:pPr lvl="1"/>
            <a:r>
              <a:rPr lang="en-US" dirty="0"/>
              <a:t>http://</a:t>
            </a:r>
            <a:r>
              <a:rPr lang="en-US" dirty="0" smtClean="0"/>
              <a:t>moodle.openfmi.net/course/view.php?id=608</a:t>
            </a:r>
            <a:endParaRPr lang="en-US" sz="10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Решение на задача №1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Решение на задача №2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OpenGL</a:t>
            </a:r>
          </a:p>
          <a:p>
            <a:pPr lvl="1"/>
            <a:r>
              <a:rPr lang="en-US" dirty="0" smtClean="0"/>
              <a:t>OpenGL = Open Graphics Language</a:t>
            </a:r>
          </a:p>
          <a:p>
            <a:pPr lvl="1"/>
            <a:r>
              <a:rPr lang="bg-BG" dirty="0" smtClean="0"/>
              <a:t>Интерфейс, стандарт, драйвер и библиотека за </a:t>
            </a:r>
            <a:r>
              <a:rPr lang="en-US" dirty="0" smtClean="0"/>
              <a:t>3D </a:t>
            </a:r>
            <a:r>
              <a:rPr lang="bg-BG" dirty="0" smtClean="0"/>
              <a:t>графика</a:t>
            </a:r>
          </a:p>
          <a:p>
            <a:pPr lvl="1"/>
            <a:r>
              <a:rPr lang="bg-BG" dirty="0" smtClean="0"/>
              <a:t>Сайт </a:t>
            </a:r>
            <a:r>
              <a:rPr lang="en-US" dirty="0" smtClean="0">
                <a:hlinkClick r:id="rId2"/>
              </a:rPr>
              <a:t>http://www.opengl.org/</a:t>
            </a:r>
            <a:endParaRPr lang="bg-BG" dirty="0" smtClean="0"/>
          </a:p>
          <a:p>
            <a:pPr lvl="1"/>
            <a:r>
              <a:rPr lang="bg-BG" dirty="0" smtClean="0"/>
              <a:t>Информация за </a:t>
            </a:r>
            <a:r>
              <a:rPr lang="en-US" dirty="0" smtClean="0"/>
              <a:t>OpenGL 1.x</a:t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http://www.opengl.org/registry/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4"/>
              </a:rPr>
              <a:t>http://www.glprogramming.com/red/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Down Arrow 3"/>
          <p:cNvSpPr/>
          <p:nvPr/>
        </p:nvSpPr>
        <p:spPr>
          <a:xfrm>
            <a:off x="3657600" y="6172200"/>
            <a:ext cx="1828800" cy="685800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GL</a:t>
            </a:r>
          </a:p>
          <a:p>
            <a:pPr lvl="1"/>
            <a:r>
              <a:rPr lang="bg-BG" dirty="0" smtClean="0"/>
              <a:t>Краткото име на </a:t>
            </a:r>
            <a:r>
              <a:rPr lang="en-US" dirty="0" smtClean="0"/>
              <a:t>OpenGL (</a:t>
            </a:r>
            <a:r>
              <a:rPr lang="bg-BG" dirty="0" smtClean="0"/>
              <a:t>в </a:t>
            </a:r>
            <a:r>
              <a:rPr lang="en-US" dirty="0" smtClean="0"/>
              <a:t>Linux)</a:t>
            </a:r>
          </a:p>
          <a:p>
            <a:pPr lvl="1"/>
            <a:endParaRPr lang="en-US" sz="1000" dirty="0" smtClean="0"/>
          </a:p>
          <a:p>
            <a:r>
              <a:rPr lang="en-US" dirty="0" smtClean="0"/>
              <a:t>MESA</a:t>
            </a:r>
          </a:p>
          <a:p>
            <a:pPr lvl="1"/>
            <a:r>
              <a:rPr lang="bg-BG" dirty="0" smtClean="0"/>
              <a:t>Софтуерна имплементация на </a:t>
            </a:r>
            <a:r>
              <a:rPr lang="en-US" dirty="0" smtClean="0"/>
              <a:t>OpenGL</a:t>
            </a:r>
          </a:p>
          <a:p>
            <a:pPr lvl="1"/>
            <a:r>
              <a:rPr lang="bg-BG" dirty="0" smtClean="0"/>
              <a:t>Сайт </a:t>
            </a:r>
            <a:r>
              <a:rPr lang="en-US" dirty="0" smtClean="0">
                <a:hlinkClick r:id="rId2"/>
              </a:rPr>
              <a:t>http://www.mesa3d.org</a:t>
            </a:r>
            <a:endParaRPr lang="en-US" dirty="0" smtClean="0"/>
          </a:p>
          <a:p>
            <a:endParaRPr lang="en-US" sz="1000" dirty="0" smtClean="0"/>
          </a:p>
          <a:p>
            <a:r>
              <a:rPr lang="en-US" dirty="0" smtClean="0"/>
              <a:t>GLU</a:t>
            </a:r>
          </a:p>
          <a:p>
            <a:pPr lvl="1"/>
            <a:r>
              <a:rPr lang="en-US" dirty="0" smtClean="0"/>
              <a:t>GLU = OpenGL </a:t>
            </a:r>
            <a:r>
              <a:rPr lang="en-US" dirty="0" err="1" smtClean="0"/>
              <a:t>Unility</a:t>
            </a:r>
            <a:endParaRPr lang="en-US" dirty="0" smtClean="0"/>
          </a:p>
          <a:p>
            <a:pPr lvl="1"/>
            <a:r>
              <a:rPr lang="bg-BG" dirty="0" smtClean="0"/>
              <a:t>Библиотека с помощни функции</a:t>
            </a:r>
          </a:p>
          <a:p>
            <a:pPr lvl="1"/>
            <a:r>
              <a:rPr lang="en-US" dirty="0" smtClean="0">
                <a:hlinkClick r:id="rId3"/>
              </a:rPr>
              <a:t>http://www.opengl.org/registry/</a:t>
            </a:r>
            <a:endParaRPr lang="en-US" dirty="0"/>
          </a:p>
        </p:txBody>
      </p:sp>
      <p:sp>
        <p:nvSpPr>
          <p:cNvPr id="3" name="Down Arrow 2"/>
          <p:cNvSpPr/>
          <p:nvPr/>
        </p:nvSpPr>
        <p:spPr>
          <a:xfrm>
            <a:off x="3657600" y="6172200"/>
            <a:ext cx="1828800" cy="685800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GLFW</a:t>
            </a:r>
          </a:p>
          <a:p>
            <a:pPr lvl="1"/>
            <a:r>
              <a:rPr lang="en-US" dirty="0" smtClean="0"/>
              <a:t>GLFW = OpenGL Framework</a:t>
            </a:r>
          </a:p>
          <a:p>
            <a:pPr lvl="1"/>
            <a:r>
              <a:rPr lang="bg-BG" dirty="0" smtClean="0"/>
              <a:t>Помощна библиотека за управление на графичен прозорец</a:t>
            </a:r>
          </a:p>
          <a:p>
            <a:pPr lvl="1"/>
            <a:r>
              <a:rPr lang="bg-BG" dirty="0" smtClean="0"/>
              <a:t>Сайт </a:t>
            </a:r>
            <a:r>
              <a:rPr lang="en-US" dirty="0" smtClean="0">
                <a:hlinkClick r:id="rId2"/>
              </a:rPr>
              <a:t>http://www.glfw.org</a:t>
            </a:r>
            <a:endParaRPr lang="bg-BG" dirty="0" smtClean="0"/>
          </a:p>
          <a:p>
            <a:pPr lvl="1"/>
            <a:endParaRPr lang="bg-BG" sz="1000" dirty="0" smtClean="0"/>
          </a:p>
          <a:p>
            <a:r>
              <a:rPr lang="en-US" dirty="0" smtClean="0"/>
              <a:t>GLUT</a:t>
            </a:r>
          </a:p>
          <a:p>
            <a:pPr lvl="1"/>
            <a:r>
              <a:rPr lang="en-US" dirty="0" smtClean="0"/>
              <a:t>GLUT = OpenGL Utility Toolkit</a:t>
            </a:r>
            <a:endParaRPr lang="bg-BG" dirty="0" smtClean="0"/>
          </a:p>
          <a:p>
            <a:pPr lvl="1"/>
            <a:r>
              <a:rPr lang="bg-BG" dirty="0" smtClean="0"/>
              <a:t>Помощна библиотека като </a:t>
            </a:r>
            <a:r>
              <a:rPr lang="en-US" dirty="0" smtClean="0"/>
              <a:t>GLFW</a:t>
            </a:r>
          </a:p>
          <a:p>
            <a:pPr lvl="1"/>
            <a:r>
              <a:rPr lang="bg-BG" dirty="0" smtClean="0"/>
              <a:t>Сайт </a:t>
            </a:r>
            <a:r>
              <a:rPr lang="en-US" spc="-100" dirty="0" err="1" smtClean="0">
                <a:hlinkClick r:id="rId3"/>
              </a:rPr>
              <a:t>www.opengl.org</a:t>
            </a:r>
            <a:r>
              <a:rPr lang="en-US" spc="-100" dirty="0" smtClean="0">
                <a:hlinkClick r:id="rId3"/>
              </a:rPr>
              <a:t>/resources/libraries/glut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Down Arrow 3"/>
          <p:cNvSpPr/>
          <p:nvPr/>
        </p:nvSpPr>
        <p:spPr>
          <a:xfrm>
            <a:off x="3657600" y="6172200"/>
            <a:ext cx="1828800" cy="685800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FreeGLUT</a:t>
            </a:r>
            <a:endParaRPr lang="en-US" dirty="0" smtClean="0"/>
          </a:p>
          <a:p>
            <a:pPr lvl="1"/>
            <a:r>
              <a:rPr lang="en-US" dirty="0" err="1" smtClean="0"/>
              <a:t>FreeGLUT</a:t>
            </a:r>
            <a:r>
              <a:rPr lang="en-US" dirty="0" smtClean="0"/>
              <a:t> = Free GLUT</a:t>
            </a:r>
          </a:p>
          <a:p>
            <a:pPr lvl="1"/>
            <a:r>
              <a:rPr lang="bg-BG" dirty="0" smtClean="0"/>
              <a:t>Нова имплементация на </a:t>
            </a:r>
            <a:r>
              <a:rPr lang="en-US" dirty="0" smtClean="0"/>
              <a:t>GLUT</a:t>
            </a:r>
          </a:p>
          <a:p>
            <a:pPr lvl="1"/>
            <a:r>
              <a:rPr lang="bg-BG" dirty="0" smtClean="0"/>
              <a:t>Сайт </a:t>
            </a:r>
            <a:r>
              <a:rPr lang="en-US" dirty="0" smtClean="0">
                <a:hlinkClick r:id="rId2"/>
              </a:rPr>
              <a:t>http://freeglut.sourceforge.net/</a:t>
            </a:r>
            <a:endParaRPr lang="bg-BG" dirty="0" smtClean="0"/>
          </a:p>
          <a:p>
            <a:pPr lvl="1"/>
            <a:endParaRPr lang="en-US" sz="1000" dirty="0" smtClean="0"/>
          </a:p>
          <a:p>
            <a:r>
              <a:rPr lang="en-US" dirty="0" smtClean="0"/>
              <a:t>GCC</a:t>
            </a:r>
          </a:p>
          <a:p>
            <a:pPr lvl="1"/>
            <a:r>
              <a:rPr lang="en-US" dirty="0" smtClean="0"/>
              <a:t>GCC = GNU Compiler Collection</a:t>
            </a:r>
          </a:p>
          <a:p>
            <a:pPr lvl="1"/>
            <a:r>
              <a:rPr lang="en-US" dirty="0" smtClean="0"/>
              <a:t>GCC = GNU C Compiler</a:t>
            </a:r>
          </a:p>
          <a:p>
            <a:pPr lvl="1"/>
            <a:r>
              <a:rPr lang="bg-BG" dirty="0" err="1" smtClean="0"/>
              <a:t>Мултиплатформен</a:t>
            </a:r>
            <a:r>
              <a:rPr lang="bg-BG" dirty="0" smtClean="0"/>
              <a:t> компилатор за </a:t>
            </a:r>
            <a:r>
              <a:rPr lang="en-US" dirty="0" smtClean="0"/>
              <a:t>C/C++</a:t>
            </a:r>
          </a:p>
          <a:p>
            <a:pPr lvl="1"/>
            <a:r>
              <a:rPr lang="bg-BG" dirty="0" smtClean="0"/>
              <a:t>Сайт </a:t>
            </a:r>
            <a:r>
              <a:rPr lang="en-US" dirty="0" smtClean="0">
                <a:hlinkClick r:id="rId3"/>
              </a:rPr>
              <a:t>http://gcc.gnu.org/</a:t>
            </a:r>
            <a:endParaRPr lang="bg-BG" dirty="0" smtClean="0"/>
          </a:p>
        </p:txBody>
      </p:sp>
      <p:sp>
        <p:nvSpPr>
          <p:cNvPr id="3" name="Down Arrow 2"/>
          <p:cNvSpPr/>
          <p:nvPr/>
        </p:nvSpPr>
        <p:spPr>
          <a:xfrm>
            <a:off x="3657600" y="6172200"/>
            <a:ext cx="1828800" cy="685800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Code::Blocks</a:t>
            </a:r>
            <a:endParaRPr lang="en-US" dirty="0" smtClean="0"/>
          </a:p>
          <a:p>
            <a:pPr lvl="1"/>
            <a:r>
              <a:rPr lang="bg-BG" dirty="0" smtClean="0"/>
              <a:t>Работна среда (</a:t>
            </a:r>
            <a:r>
              <a:rPr lang="en-US" dirty="0" smtClean="0"/>
              <a:t>IDE)</a:t>
            </a:r>
            <a:r>
              <a:rPr lang="bg-BG" dirty="0" smtClean="0"/>
              <a:t> за работа със </a:t>
            </a:r>
            <a:r>
              <a:rPr lang="en-US" dirty="0" smtClean="0"/>
              <a:t>C</a:t>
            </a:r>
          </a:p>
          <a:p>
            <a:pPr lvl="1"/>
            <a:r>
              <a:rPr lang="bg-BG" dirty="0" smtClean="0"/>
              <a:t>Сайт </a:t>
            </a:r>
            <a:r>
              <a:rPr lang="en-US" dirty="0" smtClean="0">
                <a:hlinkClick r:id="rId2"/>
              </a:rPr>
              <a:t>http://www.codeblocks.org/</a:t>
            </a:r>
            <a:endParaRPr lang="bg-BG" dirty="0" smtClean="0"/>
          </a:p>
          <a:p>
            <a:endParaRPr lang="bg-BG" sz="1000" dirty="0" smtClean="0"/>
          </a:p>
          <a:p>
            <a:r>
              <a:rPr lang="bg-BG" dirty="0" smtClean="0"/>
              <a:t>Всички тези неща</a:t>
            </a:r>
          </a:p>
          <a:p>
            <a:pPr lvl="1"/>
            <a:r>
              <a:rPr lang="bg-BG" dirty="0" smtClean="0"/>
              <a:t>Са </a:t>
            </a:r>
            <a:r>
              <a:rPr lang="en-US" dirty="0" smtClean="0"/>
              <a:t>Free </a:t>
            </a:r>
            <a:r>
              <a:rPr lang="bg-BG" dirty="0" smtClean="0"/>
              <a:t>или </a:t>
            </a:r>
            <a:r>
              <a:rPr lang="en-US" dirty="0" smtClean="0"/>
              <a:t>Open Source</a:t>
            </a:r>
            <a:endParaRPr lang="bg-BG" dirty="0" smtClean="0"/>
          </a:p>
          <a:p>
            <a:pPr lvl="1"/>
            <a:r>
              <a:rPr lang="bg-BG" dirty="0" smtClean="0"/>
              <a:t>Само </a:t>
            </a:r>
            <a:r>
              <a:rPr lang="en-US" dirty="0" smtClean="0"/>
              <a:t>GLUT</a:t>
            </a:r>
            <a:r>
              <a:rPr lang="bg-BG" dirty="0" smtClean="0"/>
              <a:t> не е, но може да се ползва безплатно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Решение на задача №3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Създаване на проекта</a:t>
            </a:r>
          </a:p>
          <a:p>
            <a:pPr lvl="1"/>
            <a:r>
              <a:rPr lang="en-US" dirty="0" smtClean="0"/>
              <a:t>File </a:t>
            </a:r>
            <a:r>
              <a:rPr lang="en-US" dirty="0" smtClean="0">
                <a:latin typeface="Calibri"/>
              </a:rPr>
              <a:t>→ New</a:t>
            </a:r>
            <a:r>
              <a:rPr lang="en-US" dirty="0" smtClean="0"/>
              <a:t> → Project → GLFW Project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2484520" y="2971800"/>
            <a:ext cx="417028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Oval 4"/>
          <p:cNvSpPr/>
          <p:nvPr/>
        </p:nvSpPr>
        <p:spPr>
          <a:xfrm>
            <a:off x="5029200" y="3733800"/>
            <a:ext cx="914400" cy="914400"/>
          </a:xfrm>
          <a:prstGeom prst="ellipse">
            <a:avLst/>
          </a:prstGeom>
          <a:noFill/>
          <a:ln w="76200">
            <a:solidFill>
              <a:srgbClr val="FF0000"/>
            </a:solidFill>
          </a:ln>
          <a:effectLst>
            <a:outerShdw blurRad="241300" sx="118000" sy="118000" algn="ctr" rotWithShape="0">
              <a:srgbClr val="FF0000">
                <a:alpha val="6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wn Arrow 5"/>
          <p:cNvSpPr/>
          <p:nvPr/>
        </p:nvSpPr>
        <p:spPr>
          <a:xfrm>
            <a:off x="3657600" y="6172200"/>
            <a:ext cx="1828800" cy="685800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Настройки на проекта</a:t>
            </a:r>
          </a:p>
          <a:p>
            <a:pPr lvl="1"/>
            <a:r>
              <a:rPr lang="bg-BG" dirty="0" smtClean="0"/>
              <a:t>Изберете име на проекта директорията на </a:t>
            </a:r>
            <a:r>
              <a:rPr lang="en-US" dirty="0" smtClean="0"/>
              <a:t>GLFW</a:t>
            </a:r>
            <a:r>
              <a:rPr lang="bg-BG" dirty="0" smtClean="0"/>
              <a:t>, компилаторът да е </a:t>
            </a:r>
            <a:r>
              <a:rPr lang="en-US" dirty="0" smtClean="0"/>
              <a:t>GCC</a:t>
            </a:r>
          </a:p>
          <a:p>
            <a:pPr lvl="1"/>
            <a:endParaRPr lang="en-US" sz="1000" dirty="0" smtClean="0"/>
          </a:p>
          <a:p>
            <a:r>
              <a:rPr lang="bg-BG" dirty="0" smtClean="0"/>
              <a:t>Резултат</a:t>
            </a:r>
          </a:p>
          <a:p>
            <a:pPr lvl="1"/>
            <a:r>
              <a:rPr lang="bg-BG" dirty="0" smtClean="0"/>
              <a:t>Автоматично създаден </a:t>
            </a:r>
            <a:r>
              <a:rPr lang="en-US" dirty="0" smtClean="0"/>
              <a:t>GLFW </a:t>
            </a:r>
            <a:r>
              <a:rPr lang="bg-BG" dirty="0" smtClean="0"/>
              <a:t>проект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1397000" y="3429000"/>
            <a:ext cx="6328610" cy="2672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Oval 3"/>
          <p:cNvSpPr/>
          <p:nvPr/>
        </p:nvSpPr>
        <p:spPr>
          <a:xfrm>
            <a:off x="2057400" y="4038600"/>
            <a:ext cx="914400" cy="914400"/>
          </a:xfrm>
          <a:prstGeom prst="ellipse">
            <a:avLst/>
          </a:prstGeom>
          <a:noFill/>
          <a:ln w="76200">
            <a:solidFill>
              <a:srgbClr val="FF0000"/>
            </a:solidFill>
          </a:ln>
          <a:effectLst>
            <a:outerShdw blurRad="241300" sx="118000" sy="118000" algn="ctr" rotWithShape="0">
              <a:srgbClr val="FF0000">
                <a:alpha val="6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own Arrow 4"/>
          <p:cNvSpPr/>
          <p:nvPr/>
        </p:nvSpPr>
        <p:spPr>
          <a:xfrm>
            <a:off x="3657600" y="6172200"/>
            <a:ext cx="1828800" cy="685800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406</Words>
  <Application>Microsoft Office PowerPoint</Application>
  <PresentationFormat>On-screen Show (4:3)</PresentationFormat>
  <Paragraphs>104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PowerPoint Presentation</vt:lpstr>
      <vt:lpstr>Решение на задача №1</vt:lpstr>
      <vt:lpstr>Решение на задача №2</vt:lpstr>
      <vt:lpstr>PowerPoint Presentation</vt:lpstr>
      <vt:lpstr>PowerPoint Presentation</vt:lpstr>
      <vt:lpstr>PowerPoint Presentation</vt:lpstr>
      <vt:lpstr>PowerPoint Presentation</vt:lpstr>
      <vt:lpstr>Решение на задача №3</vt:lpstr>
      <vt:lpstr>PowerPoint Presentation</vt:lpstr>
      <vt:lpstr>PowerPoint Presentation</vt:lpstr>
      <vt:lpstr>PowerPoint Presentation</vt:lpstr>
      <vt:lpstr>PowerPoint Presentation</vt:lpstr>
      <vt:lpstr>Решение на задача №4</vt:lpstr>
      <vt:lpstr>Решение на задача №5</vt:lpstr>
      <vt:lpstr>Решение на задача №6</vt:lpstr>
      <vt:lpstr>Решение на задача №7</vt:lpstr>
      <vt:lpstr>Решение на задача №8</vt:lpstr>
      <vt:lpstr>Край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2012-07-28T11:33:16Z</dcterms:created>
  <dcterms:modified xsi:type="dcterms:W3CDTF">2013-09-28T17:46:37Z</dcterms:modified>
</cp:coreProperties>
</file>