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8" r:id="rId2"/>
    <p:sldId id="257" r:id="rId3"/>
    <p:sldId id="367" r:id="rId4"/>
    <p:sldId id="446" r:id="rId5"/>
    <p:sldId id="447" r:id="rId6"/>
    <p:sldId id="448" r:id="rId7"/>
    <p:sldId id="449" r:id="rId8"/>
    <p:sldId id="451" r:id="rId9"/>
    <p:sldId id="455" r:id="rId10"/>
    <p:sldId id="454" r:id="rId11"/>
    <p:sldId id="452" r:id="rId12"/>
    <p:sldId id="456" r:id="rId13"/>
    <p:sldId id="457" r:id="rId14"/>
    <p:sldId id="390" r:id="rId15"/>
    <p:sldId id="402" r:id="rId16"/>
    <p:sldId id="459" r:id="rId17"/>
    <p:sldId id="458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3" r:id="rId29"/>
    <p:sldId id="470" r:id="rId30"/>
    <p:sldId id="471" r:id="rId31"/>
    <p:sldId id="472" r:id="rId32"/>
    <p:sldId id="327" r:id="rId33"/>
    <p:sldId id="277" r:id="rId3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4E915"/>
    <a:srgbClr val="4F81BD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>
      <p:cViewPr>
        <p:scale>
          <a:sx n="125" d="100"/>
          <a:sy n="125" d="100"/>
        </p:scale>
        <p:origin x="6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09" d="100"/>
          <a:sy n="209" d="100"/>
        </p:scale>
        <p:origin x="154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C549-C811-42A3-8FC6-68EFE77B0B5E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1C1D-08B1-4652-A7D0-87014F6F7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005FA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 title="Skillfactory_длинный_инверсия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630" y="4283050"/>
            <a:ext cx="1743925" cy="1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title="Без-коня-без-дескриптора-(инверсия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702" y="3694918"/>
            <a:ext cx="1542424" cy="10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 rot="2700000">
            <a:off x="7308739" y="4159926"/>
            <a:ext cx="300803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5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6ZjYcy76wsY1MT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71600" y="4078856"/>
            <a:ext cx="3901199" cy="112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Некрасов Константин Олегович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по разработке ML-моделей  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АО «Газпромбанк»</a:t>
            </a:r>
            <a:endParaRPr lang="en-US" sz="12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Блог: 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Labalgo</a:t>
            </a:r>
            <a:endParaRPr lang="en-US" sz="120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endParaRPr lang="ru-RU"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14000" y="200729"/>
            <a:ext cx="8316000" cy="173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Автоматизация процессов разработки и тестирования 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ML-</a:t>
            </a:r>
            <a:r>
              <a:rPr lang="ru-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моделей</a:t>
            </a:r>
            <a:endParaRPr sz="4000" b="1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14550"/>
            <a:ext cx="9144000" cy="2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;p8">
            <a:extLst>
              <a:ext uri="{FF2B5EF4-FFF2-40B4-BE49-F238E27FC236}">
                <a16:creationId xmlns:a16="http://schemas.microsoft.com/office/drawing/2014/main" id="{A0EF758F-A0EA-4219-B39E-0EFC1F66947C}"/>
              </a:ext>
            </a:extLst>
          </p:cNvPr>
          <p:cNvSpPr txBox="1"/>
          <p:nvPr/>
        </p:nvSpPr>
        <p:spPr>
          <a:xfrm>
            <a:off x="228600" y="3187933"/>
            <a:ext cx="7560000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Основы CI/CD в ML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</a:t>
            </a:r>
            <a:r>
              <a:rPr lang="en-US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1979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build</a:t>
            </a:r>
            <a:r>
              <a:rPr lang="en-US" sz="1600" dirty="0">
                <a:latin typeface="Verdana"/>
                <a:cs typeface="Verdana"/>
              </a:rPr>
              <a:t>: </a:t>
            </a:r>
            <a:r>
              <a:rPr lang="ru-RU" sz="1600" dirty="0">
                <a:latin typeface="Verdana"/>
                <a:cs typeface="Verdana"/>
              </a:rPr>
              <a:t>Сначала создаётся </a:t>
            </a:r>
            <a:r>
              <a:rPr lang="en-US" sz="1600" dirty="0">
                <a:latin typeface="Verdana"/>
                <a:cs typeface="Verdana"/>
              </a:rPr>
              <a:t>Docker-</a:t>
            </a:r>
            <a:r>
              <a:rPr lang="ru-RU" sz="1600" dirty="0">
                <a:latin typeface="Verdana"/>
                <a:cs typeface="Verdana"/>
              </a:rPr>
              <a:t>образ на основе </a:t>
            </a:r>
            <a:r>
              <a:rPr lang="en-US" sz="1600" dirty="0" err="1">
                <a:latin typeface="Verdana"/>
                <a:cs typeface="Verdana"/>
              </a:rPr>
              <a:t>Dockerfile</a:t>
            </a:r>
            <a:r>
              <a:rPr lang="en-US" sz="1600" dirty="0">
                <a:latin typeface="Verdana"/>
                <a:cs typeface="Verdana"/>
              </a:rPr>
              <a:t>, </a:t>
            </a:r>
            <a:r>
              <a:rPr lang="ru-RU" sz="1600" dirty="0">
                <a:latin typeface="Verdana"/>
                <a:cs typeface="Verdana"/>
              </a:rPr>
              <a:t>затем он пушится в </a:t>
            </a:r>
            <a:r>
              <a:rPr lang="en-US" sz="1600" dirty="0">
                <a:latin typeface="Verdana"/>
                <a:cs typeface="Verdana"/>
              </a:rPr>
              <a:t>Docker Registry (</a:t>
            </a:r>
            <a:r>
              <a:rPr lang="ru-RU" sz="1600" dirty="0">
                <a:latin typeface="Verdana"/>
                <a:cs typeface="Verdana"/>
              </a:rPr>
              <a:t>например, </a:t>
            </a:r>
            <a:r>
              <a:rPr lang="en-US" sz="1600" dirty="0">
                <a:latin typeface="Verdana"/>
                <a:cs typeface="Verdana"/>
              </a:rPr>
              <a:t>Docker Hub </a:t>
            </a:r>
            <a:r>
              <a:rPr lang="ru-RU" sz="1600" dirty="0">
                <a:latin typeface="Verdana"/>
                <a:cs typeface="Verdana"/>
              </a:rPr>
              <a:t>или </a:t>
            </a:r>
            <a:r>
              <a:rPr lang="en-US" sz="1600" dirty="0">
                <a:latin typeface="Verdana"/>
                <a:cs typeface="Verdana"/>
              </a:rPr>
              <a:t>GitLab Container Registry).</a:t>
            </a:r>
            <a:endParaRPr lang="ru-RU" sz="1600" dirty="0">
              <a:latin typeface="Verdana"/>
              <a:cs typeface="Verdana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test</a:t>
            </a:r>
            <a:r>
              <a:rPr lang="en-US" sz="1600" dirty="0">
                <a:latin typeface="Verdana"/>
                <a:cs typeface="Verdana"/>
              </a:rPr>
              <a:t>: </a:t>
            </a:r>
            <a:r>
              <a:rPr lang="ru-RU" sz="1600" dirty="0">
                <a:latin typeface="Verdana"/>
                <a:cs typeface="Verdana"/>
              </a:rPr>
              <a:t>Затем контейнер запускается, и внутри него выполняются тесты (например, с использованием </a:t>
            </a:r>
            <a:r>
              <a:rPr lang="en-US" sz="1600" dirty="0" err="1">
                <a:latin typeface="Verdana"/>
                <a:cs typeface="Verdana"/>
              </a:rPr>
              <a:t>pytest</a:t>
            </a:r>
            <a:r>
              <a:rPr lang="en-US" sz="1600" dirty="0">
                <a:latin typeface="Verdana"/>
                <a:cs typeface="Verdana"/>
              </a:rPr>
              <a:t>).</a:t>
            </a:r>
            <a:endParaRPr lang="ru-RU" sz="1600" dirty="0">
              <a:latin typeface="Verdana"/>
              <a:cs typeface="Verdana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deploy</a:t>
            </a:r>
            <a:r>
              <a:rPr lang="en-US" sz="1600" dirty="0">
                <a:latin typeface="Verdana"/>
                <a:cs typeface="Verdana"/>
              </a:rPr>
              <a:t>: </a:t>
            </a:r>
            <a:r>
              <a:rPr lang="ru-RU" sz="1600" dirty="0">
                <a:latin typeface="Verdana"/>
                <a:cs typeface="Verdana"/>
              </a:rPr>
              <a:t>После успешного выполнения тестов, происходит развёртывание контейнера в </a:t>
            </a:r>
            <a:r>
              <a:rPr lang="en-US" sz="1600" dirty="0">
                <a:latin typeface="Verdana"/>
                <a:cs typeface="Verdana"/>
              </a:rPr>
              <a:t>production-</a:t>
            </a:r>
            <a:r>
              <a:rPr lang="ru-RU" sz="1600" dirty="0">
                <a:latin typeface="Verdana"/>
                <a:cs typeface="Verdana"/>
              </a:rPr>
              <a:t>среду.</a:t>
            </a:r>
          </a:p>
        </p:txBody>
      </p:sp>
    </p:spTree>
    <p:extLst>
      <p:ext uri="{BB962C8B-B14F-4D97-AF65-F5344CB8AC3E}">
        <p14:creationId xmlns:p14="http://schemas.microsoft.com/office/powerpoint/2010/main" val="422693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Шаги настройки CI/CD для </a:t>
            </a:r>
            <a:r>
              <a:rPr lang="ru-RU" b="1" spc="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276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2.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GitLab Container Registry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F7FF20-3453-4C8D-A605-B6AF5A8FDE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4603" y="2038350"/>
            <a:ext cx="785446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Шаги настройки CI/CD для </a:t>
            </a:r>
            <a:r>
              <a:rPr lang="ru-RU" b="1" spc="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276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/>
                <a:cs typeface="Verdana"/>
              </a:rPr>
              <a:t>3</a:t>
            </a:r>
            <a:r>
              <a:rPr lang="ru-RU" sz="1600" dirty="0">
                <a:latin typeface="Verdana"/>
                <a:cs typeface="Verdana"/>
              </a:rPr>
              <a:t>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Автоматизация развёртывания через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GitLab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CI/CD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A4EC4-2E43-4404-8AED-31A6CBDD9E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7800" y="1962150"/>
            <a:ext cx="5559003" cy="23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Шаги настройки CI/CD для </a:t>
            </a:r>
            <a:r>
              <a:rPr lang="ru-RU" b="1" spc="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56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/>
                <a:cs typeface="Verdana"/>
              </a:rPr>
              <a:t>4</a:t>
            </a:r>
            <a:r>
              <a:rPr lang="ru-RU" sz="1600" dirty="0">
                <a:latin typeface="Verdana"/>
                <a:cs typeface="Verdana"/>
              </a:rPr>
              <a:t>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Интеграция с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Kubernetes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5.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Использование авто-триггеров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328F9D-1853-48E8-88A1-AB9C1E3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91200" y="835990"/>
            <a:ext cx="2402647" cy="43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8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 Тестирование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ML-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модели: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unit-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тесты </a:t>
            </a:r>
          </a:p>
        </p:txBody>
      </p:sp>
    </p:spTree>
    <p:extLst>
      <p:ext uri="{BB962C8B-B14F-4D97-AF65-F5344CB8AC3E}">
        <p14:creationId xmlns:p14="http://schemas.microsoft.com/office/powerpoint/2010/main" val="421855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123950"/>
            <a:ext cx="224604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1. </a:t>
            </a:r>
            <a:r>
              <a:rPr lang="en-US" sz="1200" dirty="0">
                <a:latin typeface="Verdana"/>
                <a:cs typeface="Verdana"/>
              </a:rPr>
              <a:t>Microsoft Tay</a:t>
            </a: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тестировать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ML-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системы?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ABD4B-9596-4648-A6C4-ACE98A51C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0" y="1619357"/>
            <a:ext cx="4376619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E031E42D-D31D-4B77-802A-811B0B8D9F08}"/>
              </a:ext>
            </a:extLst>
          </p:cNvPr>
          <p:cNvSpPr txBox="1"/>
          <p:nvPr/>
        </p:nvSpPr>
        <p:spPr>
          <a:xfrm>
            <a:off x="5105399" y="1123950"/>
            <a:ext cx="4376619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2. Tesla и ошибка в системе автопилота</a:t>
            </a:r>
          </a:p>
        </p:txBody>
      </p:sp>
      <p:pic>
        <p:nvPicPr>
          <p:cNvPr id="1028" name="Picture 4" descr="Автопилот Tesla чуть не допустил серьёзную ошибку 🤯 — Русский Транзит на  DRIVE2">
            <a:extLst>
              <a:ext uri="{FF2B5EF4-FFF2-40B4-BE49-F238E27FC236}">
                <a16:creationId xmlns:a16="http://schemas.microsoft.com/office/drawing/2014/main" id="{9E0AEB7B-AC6E-4011-BC53-24D7728C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583" y="1619955"/>
            <a:ext cx="3945467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86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0"/>
            <a:ext cx="6400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Unit-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тест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47662" y="2196561"/>
            <a:ext cx="7772400" cy="1393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- это разновидность тестирования в программной разработке, которое заключается в проверке работоспособности отдельных функциональных модулей, процессов или частей кода приложения. 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15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Пирамида тестирования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0939D-625B-4AA3-AA27-C064276A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618104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2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1401" y="1012396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Цель — обеспечение стабильного роста программного проекта. Ключевым словом здесь является «</a:t>
            </a:r>
            <a:r>
              <a:rPr lang="ru-RU" sz="1200" dirty="0" err="1">
                <a:latin typeface="Verdana"/>
                <a:cs typeface="Verdana"/>
              </a:rPr>
              <a:t>стабильныи</a:t>
            </a:r>
            <a:r>
              <a:rPr lang="ru-RU" sz="1200" dirty="0">
                <a:latin typeface="Verdana"/>
                <a:cs typeface="Verdana"/>
              </a:rPr>
              <a:t>̆».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проводить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9B5309-5176-4AD2-BD67-623E286751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1657350"/>
            <a:ext cx="5408578" cy="33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404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Поиск и исправление ошибок на ранних стадиях разработки программного продукта и, следовательно, снижение затрат в дальнейшем;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Лучшее понимание разработчиками базового кода проекта, более простая и быстрая корректировка продукта;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Повторное использование кода, в том числе с переносом (вместе с тестами) в другие продукты;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Использование юнит-тестов как проектной документации, по которой разработчики, не знакомые с кодом, могут понять принцип его работы.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решаемые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тестированием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73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668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r>
              <a:rPr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8283240" cy="80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Понимание концепции </a:t>
            </a: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CI/CD </a:t>
            </a:r>
            <a:endParaRPr lang="ru-RU" sz="1800" spc="160" dirty="0">
              <a:solidFill>
                <a:srgbClr val="181818"/>
              </a:solidFill>
              <a:latin typeface="Verdana"/>
              <a:cs typeface="Verdana"/>
            </a:endParaRP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Тестирование </a:t>
            </a: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ML-</a:t>
            </a: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модели: </a:t>
            </a: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unit-</a:t>
            </a: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тесты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и недостатки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C63C888C-D42E-4BCE-A125-5776A6C5C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99065"/>
              </p:ext>
            </p:extLst>
          </p:nvPr>
        </p:nvGraphicFramePr>
        <p:xfrm>
          <a:off x="1447800" y="1428750"/>
          <a:ext cx="60960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674353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786016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65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гарантий нахождения всех ошибок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Информативность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Применяется к изолированным системам кода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7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Параллельная разработка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повторного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2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Пример модульного теста для проверки корректного определения угла поворота изображения: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155CC4-8284-4C58-B8D4-1B7AEF0A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7800" y="1850225"/>
            <a:ext cx="6553200" cy="30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/>
                <a:cs typeface="Verdana"/>
              </a:rPr>
              <a:t>Фикстуры</a:t>
            </a:r>
            <a:r>
              <a:rPr lang="ru-RU" sz="1200" dirty="0">
                <a:latin typeface="Verdana"/>
                <a:cs typeface="Verdana"/>
              </a:rPr>
              <a:t> — это заранее подготовленные данные, которые используются в тестах для создания предсказуемой и контролируемой среды.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Fixture 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Фикстуры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F5187-11A7-4C5C-86A9-7C3FFF9D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391" y="1809750"/>
            <a:ext cx="5563217" cy="32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5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Интеграционные тесты проверяют, как различные компоненты системы взаимодействуют друг с другом.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tests 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Интеграционные тесты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73BA6B-D285-4085-998D-DDB08187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1600" y="1821695"/>
            <a:ext cx="6858000" cy="32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8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944" y="742950"/>
            <a:ext cx="8799240" cy="628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 err="1">
                <a:latin typeface="Verdana"/>
                <a:cs typeface="Verdana"/>
              </a:rPr>
              <a:t>Mocks</a:t>
            </a:r>
            <a:r>
              <a:rPr lang="ru-RU" sz="1200" dirty="0">
                <a:latin typeface="Verdana"/>
                <a:cs typeface="Verdana"/>
              </a:rPr>
              <a:t> и </a:t>
            </a:r>
            <a:r>
              <a:rPr lang="ru-RU" sz="1200" dirty="0" err="1">
                <a:latin typeface="Verdana"/>
                <a:cs typeface="Verdana"/>
              </a:rPr>
              <a:t>patches</a:t>
            </a:r>
            <a:r>
              <a:rPr lang="ru-RU" sz="1200" dirty="0">
                <a:latin typeface="Verdana"/>
                <a:cs typeface="Verdana"/>
              </a:rPr>
              <a:t> используются для имитации поведения объектов или функций в тестах. Это особенно полезно, когда необходимо протестировать компоненты системы в изоляции от её зависимостей, таких как внешние сервисы или базы данных.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944" y="209550"/>
            <a:ext cx="9120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Mocks and patches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(Имитация объектов/функций)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4CEA3A-6EC4-44EE-B543-950A0350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1428750"/>
            <a:ext cx="5684843" cy="36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18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944" y="1047750"/>
            <a:ext cx="879924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Это быстрые тесты, которые проверяют базовую работоспособность системы после сборки или развертывания.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Smoke tests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82AB18-CFC2-4C75-9EA2-1CA0860AEF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400" y="1333344"/>
            <a:ext cx="6141999" cy="37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3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944" y="1047750"/>
            <a:ext cx="879924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это особый тип тестов, который используется для оценки качества существующих тестов.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Mutation tests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5A305B-AD36-4B3D-AA96-8FFDD70B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1613430"/>
            <a:ext cx="7162800" cy="30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944" y="1047750"/>
            <a:ext cx="879924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Эти тесты проверяют, что определённые свойства или инварианты системы остаются верными для широкого диапазона входных данных.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Property-based tests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6CEFFD-1541-464A-8D1A-2C12F3C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4800" y="1266274"/>
            <a:ext cx="3810000" cy="383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944" y="1047750"/>
            <a:ext cx="879924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b="1" dirty="0" err="1">
                <a:latin typeface="Verdana"/>
                <a:cs typeface="Verdana"/>
              </a:rPr>
              <a:t>Coverage</a:t>
            </a:r>
            <a:r>
              <a:rPr lang="ru-RU" sz="1200" b="1" dirty="0">
                <a:latin typeface="Verdana"/>
                <a:cs typeface="Verdana"/>
              </a:rPr>
              <a:t> </a:t>
            </a:r>
            <a:r>
              <a:rPr lang="ru-RU" sz="1200" dirty="0">
                <a:latin typeface="Verdana"/>
                <a:cs typeface="Verdana"/>
              </a:rPr>
              <a:t>(покрытие кода тестами) — это метрика, показывающая, какой процент кода был выполнен при запуске полного набора тестов.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Coverage tests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4E8F75-11F4-4DD3-B256-4B6F7ED959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257" y="2114550"/>
            <a:ext cx="885948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5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944" y="1047750"/>
            <a:ext cx="8799240" cy="416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Эти тесты проверяют, что определённые свойства или инварианты системы остаются верными для широкого диапазона входных данных.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Интеграция тестов в CI/CD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пайплайн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B2E086-54BD-4795-8318-17E3D152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C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90800" y="1460008"/>
            <a:ext cx="3691377" cy="3679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24D1A-4BC4-4510-BCB9-79381DC90EA0}"/>
              </a:ext>
            </a:extLst>
          </p:cNvPr>
          <p:cNvSpPr txBox="1"/>
          <p:nvPr/>
        </p:nvSpPr>
        <p:spPr>
          <a:xfrm>
            <a:off x="533400" y="2800350"/>
            <a:ext cx="2514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Verdana"/>
                <a:cs typeface="Verdana"/>
              </a:rPr>
              <a:t>Пример YAML конфигурации для </a:t>
            </a:r>
            <a:r>
              <a:rPr lang="ru-RU" sz="1400" dirty="0" err="1">
                <a:latin typeface="Verdana"/>
                <a:cs typeface="Verdana"/>
              </a:rPr>
              <a:t>GitHub</a:t>
            </a:r>
            <a:r>
              <a:rPr lang="ru-RU" sz="1400" dirty="0">
                <a:latin typeface="Verdana"/>
                <a:cs typeface="Verdana"/>
              </a:rPr>
              <a:t> </a:t>
            </a:r>
            <a:r>
              <a:rPr lang="ru-RU" sz="1400" dirty="0" err="1">
                <a:latin typeface="Verdana"/>
                <a:cs typeface="Verdana"/>
              </a:rPr>
              <a:t>Actions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177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 Понимание концепции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CI/CD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132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466960"/>
            <a:ext cx="8799240" cy="110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соответствовать конкретному модулю 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быть автоматизированными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быть своевременными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отвечать основным задачам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иметь хорошее название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Рекомендации к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unit-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тестам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431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466960"/>
            <a:ext cx="8799240" cy="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при тестировании сложных и разветвленных алгоритмов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отсутствии четких результатов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тестировании кода, взаимодействующего с системой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проверке всего приложения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636" y="285750"/>
            <a:ext cx="82138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не стоит проводить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-тестирование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578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FF43ED-EAAF-4AB0-B326-7ED7BAFCB3D6}"/>
              </a:ext>
            </a:extLst>
          </p:cNvPr>
          <p:cNvSpPr txBox="1">
            <a:spLocks/>
          </p:cNvSpPr>
          <p:nvPr/>
        </p:nvSpPr>
        <p:spPr>
          <a:xfrm>
            <a:off x="838200" y="209550"/>
            <a:ext cx="308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800" kern="0" spc="70" dirty="0">
                <a:solidFill>
                  <a:srgbClr val="FDFAEE"/>
                </a:solidFill>
              </a:rPr>
              <a:t>Заключение</a:t>
            </a:r>
            <a:endParaRPr lang="ru-RU" sz="2800" kern="0" spc="50" dirty="0">
              <a:solidFill>
                <a:srgbClr val="FDFAEE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057400" y="1809750"/>
            <a:ext cx="5781675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Узнали про основы взаимодействия с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CI/CD </a:t>
            </a:r>
            <a:r>
              <a:rPr lang="ru-RU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пайплайнами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для </a:t>
            </a:r>
            <a:r>
              <a:rPr lang="en-US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github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и </a:t>
            </a:r>
            <a:r>
              <a:rPr lang="en-US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gitlab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 </a:t>
            </a:r>
          </a:p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Также узнали о том, что такое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unit-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тесты и для чего они нужны при разработке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ML-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проектов.</a:t>
            </a:r>
          </a:p>
          <a:p>
            <a:pPr marL="12700" marR="5080">
              <a:spcBef>
                <a:spcPts val="100"/>
              </a:spcBef>
            </a:pP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7628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0000" y="504000"/>
            <a:ext cx="75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45688"/>
            <a:ext cx="9144000" cy="326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6719"/>
            <a:ext cx="647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CI/CD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47662" y="2196561"/>
            <a:ext cx="7772400" cy="1393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это набор практик и инструментов, который позволяет разработчикам и командам автоматизировать процессы разработки, тестирования, сборки и развертывания приложений.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1400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это процесс, при котором изменения в коде часто (в идеале несколько раз в день) интегрируются в основную ветку проекта. Каждое изменение автоматически тестируется на совместимость с остальной частью проекта. Цель CI — обнаружить ошибки как можно раньше, чтобы быстрее их исправить.</a:t>
            </a:r>
          </a:p>
        </p:txBody>
      </p:sp>
    </p:spTree>
    <p:extLst>
      <p:ext uri="{BB962C8B-B14F-4D97-AF65-F5344CB8AC3E}">
        <p14:creationId xmlns:p14="http://schemas.microsoft.com/office/powerpoint/2010/main" val="130031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Delivery/Continuous Deployment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2584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это процесс автоматического выпуска приложения. </a:t>
            </a:r>
            <a:endParaRPr lang="en-US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В случае </a:t>
            </a:r>
            <a:r>
              <a:rPr lang="ru-RU" sz="1600" b="1" dirty="0" err="1">
                <a:latin typeface="Verdana"/>
                <a:cs typeface="Verdana"/>
              </a:rPr>
              <a:t>Continuous</a:t>
            </a:r>
            <a:r>
              <a:rPr lang="ru-RU" sz="1600" b="1" dirty="0">
                <a:latin typeface="Verdana"/>
                <a:cs typeface="Verdana"/>
              </a:rPr>
              <a:t> Delivery</a:t>
            </a:r>
            <a:r>
              <a:rPr lang="ru-RU" sz="1600" dirty="0">
                <a:latin typeface="Verdana"/>
                <a:cs typeface="Verdana"/>
              </a:rPr>
              <a:t>, изменения передаются в репозиторий, откуда они могут быть вручную развернуты в </a:t>
            </a:r>
            <a:r>
              <a:rPr lang="ru-RU" sz="1600" dirty="0" err="1">
                <a:latin typeface="Verdana"/>
                <a:cs typeface="Verdana"/>
              </a:rPr>
              <a:t>production</a:t>
            </a:r>
            <a:r>
              <a:rPr lang="ru-RU" sz="1600" dirty="0">
                <a:latin typeface="Verdana"/>
                <a:cs typeface="Verdana"/>
              </a:rPr>
              <a:t>-среду. </a:t>
            </a:r>
            <a:endParaRPr lang="en-US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При </a:t>
            </a:r>
            <a:r>
              <a:rPr lang="ru-RU" sz="1600" b="1" dirty="0" err="1">
                <a:latin typeface="Verdana"/>
                <a:cs typeface="Verdana"/>
              </a:rPr>
              <a:t>Continuous</a:t>
            </a:r>
            <a:r>
              <a:rPr lang="ru-RU" sz="1600" b="1" dirty="0">
                <a:latin typeface="Verdana"/>
                <a:cs typeface="Verdana"/>
              </a:rPr>
              <a:t> </a:t>
            </a:r>
            <a:r>
              <a:rPr lang="ru-RU" sz="1600" b="1" dirty="0" err="1">
                <a:latin typeface="Verdana"/>
                <a:cs typeface="Verdana"/>
              </a:rPr>
              <a:t>Deployment</a:t>
            </a:r>
            <a:r>
              <a:rPr lang="ru-RU" sz="1600" dirty="0">
                <a:latin typeface="Verdana"/>
                <a:cs typeface="Verdana"/>
              </a:rPr>
              <a:t> все изменения, прошедшие автоматические тесты, автоматически развертываются в </a:t>
            </a:r>
            <a:r>
              <a:rPr lang="ru-RU" sz="1600" dirty="0" err="1">
                <a:latin typeface="Verdana"/>
                <a:cs typeface="Verdana"/>
              </a:rPr>
              <a:t>production</a:t>
            </a:r>
            <a:r>
              <a:rPr lang="ru-RU" sz="1600" dirty="0">
                <a:latin typeface="Verdana"/>
                <a:cs typeface="Verdana"/>
              </a:rPr>
              <a:t>, исключая необходимость ручного вмешательства.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391997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Применение CI/CD в ML-проектах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423504" y="1371121"/>
            <a:ext cx="7989570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Автоматическое тестирование кода</a:t>
            </a: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Сборка и тестирование моделей</a:t>
            </a: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Проверка данных</a:t>
            </a: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Автоматизация процесса обучения моделей</a:t>
            </a: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Модульное развертывание</a:t>
            </a:r>
          </a:p>
        </p:txBody>
      </p:sp>
    </p:spTree>
    <p:extLst>
      <p:ext uri="{BB962C8B-B14F-4D97-AF65-F5344CB8AC3E}">
        <p14:creationId xmlns:p14="http://schemas.microsoft.com/office/powerpoint/2010/main" val="333156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0"/>
            <a:ext cx="6400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Настройка и интеграция CI/CD в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GitLab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47662" y="2196561"/>
            <a:ext cx="7772400" cy="1039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позволяет автоматизировать весь процесс сборки, тестирования и развертывания приложений, включая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контейнеризированные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решения на базе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1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Шаги настройки CI/CD для </a:t>
            </a:r>
            <a:r>
              <a:rPr lang="ru-RU" b="1" spc="9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GitLab</a:t>
            </a:r>
            <a:endParaRPr lang="ru-RU" b="1" spc="9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DDD369-84E6-4462-8B66-99C02623C7DB}"/>
              </a:ext>
            </a:extLst>
          </p:cNvPr>
          <p:cNvSpPr txBox="1"/>
          <p:nvPr/>
        </p:nvSpPr>
        <p:spPr>
          <a:xfrm>
            <a:off x="350511" y="1123950"/>
            <a:ext cx="7989570" cy="267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/>
                <a:cs typeface="Verdana"/>
              </a:rPr>
              <a:t>GitLab CI/CD pipeline</a:t>
            </a:r>
            <a:endParaRPr lang="ru-RU" sz="1600" dirty="0">
              <a:latin typeface="Verdana"/>
              <a:cs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B32BC4-5128-4F14-80DB-E63DE66F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0400" y="819150"/>
            <a:ext cx="4080791" cy="43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1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Words>792</Words>
  <Application>Microsoft Office PowerPoint</Application>
  <PresentationFormat>Экран (16:9)</PresentationFormat>
  <Paragraphs>102</Paragraphs>
  <Slides>33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MS PGothic</vt:lpstr>
      <vt:lpstr>Arial</vt:lpstr>
      <vt:lpstr>Calibri</vt:lpstr>
      <vt:lpstr>Montserrat</vt:lpstr>
      <vt:lpstr>Verdana</vt:lpstr>
      <vt:lpstr>Office Theme</vt:lpstr>
      <vt:lpstr>Презентация PowerPoint</vt:lpstr>
      <vt:lpstr>План занятия</vt:lpstr>
      <vt:lpstr>Презентация PowerPoint</vt:lpstr>
      <vt:lpstr>Презентация PowerPoint</vt:lpstr>
      <vt:lpstr>Continuous Integration</vt:lpstr>
      <vt:lpstr>Continuous Delivery/Continuous Deployment</vt:lpstr>
      <vt:lpstr>Применение CI/CD в ML-проектах</vt:lpstr>
      <vt:lpstr>Презентация PowerPoint</vt:lpstr>
      <vt:lpstr>Шаги настройки CI/CD для GitLab</vt:lpstr>
      <vt:lpstr>Описание pipeline</vt:lpstr>
      <vt:lpstr>Шаги настройки CI/CD для GitLab</vt:lpstr>
      <vt:lpstr>Шаги настройки CI/CD для GitLab</vt:lpstr>
      <vt:lpstr>Шаги настройки CI/CD для GitLab</vt:lpstr>
      <vt:lpstr>Презентация PowerPoint</vt:lpstr>
      <vt:lpstr>Зачем тестировать ML-системы?</vt:lpstr>
      <vt:lpstr>Презентация PowerPoint</vt:lpstr>
      <vt:lpstr>Пирамида тестирования</vt:lpstr>
      <vt:lpstr>Зачем проводить unit-тестирование?</vt:lpstr>
      <vt:lpstr>Задачи решаемые unit-тестированием</vt:lpstr>
      <vt:lpstr>Преимущества и недостатки unit-тестирования</vt:lpstr>
      <vt:lpstr>Пример</vt:lpstr>
      <vt:lpstr>Fixture (Фикстуры)</vt:lpstr>
      <vt:lpstr>Integration tests (Интеграционные тесты)</vt:lpstr>
      <vt:lpstr>Mocks and patches (Имитация объектов/функций)</vt:lpstr>
      <vt:lpstr>Smoke tests</vt:lpstr>
      <vt:lpstr>Mutation tests</vt:lpstr>
      <vt:lpstr>Property-based tests</vt:lpstr>
      <vt:lpstr>Coverage tests</vt:lpstr>
      <vt:lpstr>Интеграция тестов в CI/CD пайплайн</vt:lpstr>
      <vt:lpstr>Рекомендации к unit-тестам</vt:lpstr>
      <vt:lpstr>Когда не стоит проводить unit-тестирование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NeKon</cp:lastModifiedBy>
  <cp:revision>259</cp:revision>
  <dcterms:created xsi:type="dcterms:W3CDTF">2024-04-17T14:30:02Z</dcterms:created>
  <dcterms:modified xsi:type="dcterms:W3CDTF">2025-09-24T12:00:50Z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