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7"/>
  </p:notesMasterIdLst>
  <p:sldIdLst>
    <p:sldId id="258" r:id="rId2"/>
    <p:sldId id="257" r:id="rId3"/>
    <p:sldId id="367" r:id="rId4"/>
    <p:sldId id="331" r:id="rId5"/>
    <p:sldId id="393" r:id="rId6"/>
    <p:sldId id="371" r:id="rId7"/>
    <p:sldId id="394" r:id="rId8"/>
    <p:sldId id="396" r:id="rId9"/>
    <p:sldId id="395" r:id="rId10"/>
    <p:sldId id="398" r:id="rId11"/>
    <p:sldId id="400" r:id="rId12"/>
    <p:sldId id="401" r:id="rId13"/>
    <p:sldId id="397" r:id="rId14"/>
    <p:sldId id="399" r:id="rId15"/>
    <p:sldId id="410" r:id="rId16"/>
    <p:sldId id="390" r:id="rId17"/>
    <p:sldId id="402" r:id="rId18"/>
    <p:sldId id="403" r:id="rId19"/>
    <p:sldId id="404" r:id="rId20"/>
    <p:sldId id="407" r:id="rId21"/>
    <p:sldId id="406" r:id="rId22"/>
    <p:sldId id="408" r:id="rId23"/>
    <p:sldId id="409" r:id="rId24"/>
    <p:sldId id="327" r:id="rId25"/>
    <p:sldId id="277" r:id="rId26"/>
  </p:sldIdLst>
  <p:sldSz cx="9144000" cy="5143500" type="screen16x9"/>
  <p:notesSz cx="9144000" cy="51435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4E915"/>
    <a:srgbClr val="4F81BD"/>
    <a:srgbClr val="FEFA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9" autoAdjust="0"/>
    <p:restoredTop sz="94660"/>
  </p:normalViewPr>
  <p:slideViewPr>
    <p:cSldViewPr>
      <p:cViewPr varScale="1">
        <p:scale>
          <a:sx n="192" d="100"/>
          <a:sy n="192" d="100"/>
        </p:scale>
        <p:origin x="138" y="18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209" d="100"/>
          <a:sy n="209" d="100"/>
        </p:scale>
        <p:origin x="1548" y="15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1CC549-C811-42A3-8FC6-68EFE77B0B5E}" type="datetimeFigureOut">
              <a:rPr lang="ru-RU" smtClean="0"/>
              <a:t>19.09.2025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4C1C1D-08B1-4652-A7D0-87014F6F73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2118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4C1C1D-08B1-4652-A7D0-87014F6F7396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08087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2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101450" y="302400"/>
            <a:ext cx="2683774" cy="39335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87575" y="195145"/>
            <a:ext cx="8568849" cy="10680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FFFA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181818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B7B7B7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181818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499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74450" y="298800"/>
            <a:ext cx="2709550" cy="39712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181818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14309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1273" y="540000"/>
            <a:ext cx="7821455" cy="406350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>
  <p:cSld name="Титульный слайд">
    <p:bg>
      <p:bgPr>
        <a:solidFill>
          <a:srgbClr val="005FAF"/>
        </a:solidFill>
        <a:effectLst/>
      </p:bgPr>
    </p:bg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oogle Shape;8;p3" title="Skillfactory_длинный_инверсия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525630" y="4283050"/>
            <a:ext cx="1743925" cy="148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9;p3" title="Без-коня-без-дескриптора-(инверсия)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23702" y="3694918"/>
            <a:ext cx="1542424" cy="1089949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3"/>
          <p:cNvSpPr txBox="1"/>
          <p:nvPr/>
        </p:nvSpPr>
        <p:spPr>
          <a:xfrm rot="2700000">
            <a:off x="7308739" y="4159926"/>
            <a:ext cx="300803" cy="400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" sz="1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+</a:t>
            </a:r>
            <a:endParaRPr sz="1400" b="0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665611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8250" y="249282"/>
            <a:ext cx="8487499" cy="756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181818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00725" y="913921"/>
            <a:ext cx="8342548" cy="23393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B7B7B7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t.me/+6ZjYcy76wsY1MTFi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hyperlink" Target="https://habr.com/ru/articles/889714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jmlr.org/papers/volume25/22-0493/22-0493.pdf" TargetMode="External"/><Relationship Id="rId2" Type="http://schemas.openxmlformats.org/officeDocument/2006/relationships/hyperlink" Target="https://automlbenchmark.streamlit.app/cd_diagra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://docs.ultralytics.com/ru/hub/cloud-training/" TargetMode="External"/><Relationship Id="rId3" Type="http://schemas.openxmlformats.org/officeDocument/2006/relationships/hyperlink" Target="https://antavira.ru/" TargetMode="External"/><Relationship Id="rId7" Type="http://schemas.openxmlformats.org/officeDocument/2006/relationships/hyperlink" Target="https://github.com/sb-ai-lab/LightAutoML" TargetMode="External"/><Relationship Id="rId2" Type="http://schemas.openxmlformats.org/officeDocument/2006/relationships/hyperlink" Target="https://datasphere.yandex.cloud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microsoft/FLAML" TargetMode="External"/><Relationship Id="rId5" Type="http://schemas.openxmlformats.org/officeDocument/2006/relationships/hyperlink" Target="https://epistasislab.github.io/tpot/latest/" TargetMode="External"/><Relationship Id="rId4" Type="http://schemas.openxmlformats.org/officeDocument/2006/relationships/hyperlink" Target="https://automl.github.io/auto-sklearn/master/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/>
        </p:nvSpPr>
        <p:spPr>
          <a:xfrm>
            <a:off x="1371600" y="4078856"/>
            <a:ext cx="3901199" cy="1125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t" anchorCtr="0">
            <a:spAutoFit/>
          </a:bodyPr>
          <a:lstStyle/>
          <a:p>
            <a:pPr marL="0" marR="0" lvl="0" indent="0" algn="l" rtl="0">
              <a:lnSpc>
                <a:spcPct val="113999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1300"/>
              <a:buFont typeface="Arial"/>
              <a:buNone/>
            </a:pPr>
            <a:r>
              <a:rPr lang="ru-RU" sz="1200" b="1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Некрасов Константин Олегович</a:t>
            </a:r>
          </a:p>
          <a:p>
            <a:pPr marL="0" marR="0" lvl="0" indent="0" algn="l" rtl="0">
              <a:lnSpc>
                <a:spcPct val="113999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1300"/>
              <a:buFont typeface="Arial"/>
              <a:buNone/>
            </a:pPr>
            <a:r>
              <a:rPr lang="ru-RU" sz="1200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Директор по разработке ML-моделей  </a:t>
            </a:r>
          </a:p>
          <a:p>
            <a:pPr marL="0" marR="0" lvl="0" indent="0" algn="l" rtl="0">
              <a:lnSpc>
                <a:spcPct val="113999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1300"/>
              <a:buFont typeface="Arial"/>
              <a:buNone/>
            </a:pPr>
            <a:r>
              <a:rPr lang="ru-RU" sz="1200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АО «Газпромбанк»</a:t>
            </a:r>
            <a:endParaRPr lang="en-US" sz="1200" i="0" u="none" strike="noStrike" cap="none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13999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1300"/>
              <a:buFont typeface="Arial"/>
              <a:buNone/>
            </a:pPr>
            <a:r>
              <a:rPr lang="ru-RU" sz="1200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Блог: </a:t>
            </a:r>
            <a:r>
              <a:rPr lang="en-US" sz="1200" i="0" u="none" strike="noStrike" cap="none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Labalgo</a:t>
            </a:r>
            <a:endParaRPr lang="en-US" sz="1200" i="0" u="none" strike="noStrike" cap="none" dirty="0">
              <a:solidFill>
                <a:schemeClr val="bg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13999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1300"/>
              <a:buFont typeface="Arial"/>
              <a:buNone/>
            </a:pPr>
            <a:endParaRPr lang="ru-RU" sz="1200" b="1" i="0" u="none" strike="noStrike" cap="none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" name="Google Shape;38;p8"/>
          <p:cNvSpPr txBox="1"/>
          <p:nvPr/>
        </p:nvSpPr>
        <p:spPr>
          <a:xfrm>
            <a:off x="414000" y="200729"/>
            <a:ext cx="8316000" cy="1734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4000" b="1" i="0" u="none" strike="noStrike" cap="none" dirty="0">
                <a:solidFill>
                  <a:schemeClr val="lt1"/>
                </a:solidFill>
                <a:latin typeface="Verdana" panose="020B0604030504040204" pitchFamily="34" charset="0"/>
                <a:ea typeface="Verdana" panose="020B0604030504040204" pitchFamily="34" charset="0"/>
                <a:cs typeface="Montserrat"/>
                <a:sym typeface="Montserrat"/>
              </a:rPr>
              <a:t>Автоматизация процессов разработки и тестирования </a:t>
            </a:r>
            <a:r>
              <a:rPr lang="en-US" sz="4000" b="1" i="0" u="none" strike="noStrike" cap="none" dirty="0">
                <a:solidFill>
                  <a:schemeClr val="lt1"/>
                </a:solidFill>
                <a:latin typeface="Verdana" panose="020B0604030504040204" pitchFamily="34" charset="0"/>
                <a:ea typeface="Verdana" panose="020B0604030504040204" pitchFamily="34" charset="0"/>
                <a:cs typeface="Montserrat"/>
                <a:sym typeface="Montserrat"/>
              </a:rPr>
              <a:t>ML-</a:t>
            </a:r>
            <a:r>
              <a:rPr lang="ru-RU" sz="4000" b="1" i="0" u="none" strike="noStrike" cap="none" dirty="0">
                <a:solidFill>
                  <a:schemeClr val="lt1"/>
                </a:solidFill>
                <a:latin typeface="Verdana" panose="020B0604030504040204" pitchFamily="34" charset="0"/>
                <a:ea typeface="Verdana" panose="020B0604030504040204" pitchFamily="34" charset="0"/>
                <a:cs typeface="Montserrat"/>
                <a:sym typeface="Montserrat"/>
              </a:rPr>
              <a:t>моделей</a:t>
            </a:r>
            <a:endParaRPr sz="4000" b="1" i="0" u="none" strike="noStrike" cap="none" dirty="0">
              <a:solidFill>
                <a:schemeClr val="lt1"/>
              </a:solidFill>
              <a:latin typeface="Verdana" panose="020B0604030504040204" pitchFamily="34" charset="0"/>
              <a:ea typeface="Verdana" panose="020B0604030504040204" pitchFamily="34" charset="0"/>
              <a:cs typeface="Montserrat"/>
              <a:sym typeface="Montserrat"/>
            </a:endParaRPr>
          </a:p>
        </p:txBody>
      </p:sp>
      <p:pic>
        <p:nvPicPr>
          <p:cNvPr id="40" name="Google Shape;40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2114550"/>
            <a:ext cx="9144000" cy="225255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39;p8">
            <a:extLst>
              <a:ext uri="{FF2B5EF4-FFF2-40B4-BE49-F238E27FC236}">
                <a16:creationId xmlns:a16="http://schemas.microsoft.com/office/drawing/2014/main" id="{A0EF758F-A0EA-4219-B39E-0EFC1F66947C}"/>
              </a:ext>
            </a:extLst>
          </p:cNvPr>
          <p:cNvSpPr txBox="1"/>
          <p:nvPr/>
        </p:nvSpPr>
        <p:spPr>
          <a:xfrm>
            <a:off x="228600" y="3187933"/>
            <a:ext cx="7560000" cy="405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400" b="0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Введение в </a:t>
            </a:r>
            <a:r>
              <a:rPr lang="en-US" sz="2400" b="0" i="0" u="none" strike="noStrike" cap="none" dirty="0" err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AutoML</a:t>
            </a:r>
            <a:endParaRPr sz="2400" b="0" i="0" u="none" strike="noStrike" cap="none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23504" y="1371121"/>
            <a:ext cx="7989570" cy="879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700" marR="556260" indent="-381000">
              <a:lnSpc>
                <a:spcPct val="114999"/>
              </a:lnSpc>
              <a:spcBef>
                <a:spcPts val="100"/>
              </a:spcBef>
              <a:buFont typeface="MS PGothic"/>
              <a:buChar char="➔"/>
              <a:tabLst>
                <a:tab pos="393065" algn="l"/>
                <a:tab pos="393700" algn="l"/>
              </a:tabLst>
            </a:pPr>
            <a:r>
              <a:rPr lang="ru-RU" sz="1200" dirty="0">
                <a:latin typeface="Verdana"/>
                <a:cs typeface="Verdana"/>
              </a:rPr>
              <a:t>Повышение производительности</a:t>
            </a:r>
          </a:p>
          <a:p>
            <a:pPr marL="393700" marR="556260" indent="-381000">
              <a:lnSpc>
                <a:spcPct val="114999"/>
              </a:lnSpc>
              <a:spcBef>
                <a:spcPts val="100"/>
              </a:spcBef>
              <a:buFont typeface="MS PGothic"/>
              <a:buChar char="➔"/>
              <a:tabLst>
                <a:tab pos="393065" algn="l"/>
                <a:tab pos="393700" algn="l"/>
              </a:tabLst>
            </a:pPr>
            <a:r>
              <a:rPr lang="ru-RU" sz="1200" dirty="0">
                <a:latin typeface="Verdana"/>
                <a:cs typeface="Verdana"/>
              </a:rPr>
              <a:t>Снижение количества ошибок</a:t>
            </a:r>
          </a:p>
          <a:p>
            <a:pPr marL="393700" marR="556260" indent="-381000">
              <a:lnSpc>
                <a:spcPct val="114999"/>
              </a:lnSpc>
              <a:spcBef>
                <a:spcPts val="100"/>
              </a:spcBef>
              <a:buFont typeface="MS PGothic"/>
              <a:buChar char="➔"/>
              <a:tabLst>
                <a:tab pos="393065" algn="l"/>
                <a:tab pos="393700" algn="l"/>
              </a:tabLst>
            </a:pPr>
            <a:r>
              <a:rPr lang="ru-RU" sz="1200" dirty="0">
                <a:latin typeface="Verdana"/>
                <a:cs typeface="Verdana"/>
              </a:rPr>
              <a:t>Эффективность затрат и времени</a:t>
            </a:r>
          </a:p>
          <a:p>
            <a:pPr marL="393700" marR="556260" indent="-381000">
              <a:lnSpc>
                <a:spcPct val="114999"/>
              </a:lnSpc>
              <a:spcBef>
                <a:spcPts val="100"/>
              </a:spcBef>
              <a:buFont typeface="MS PGothic"/>
              <a:buChar char="➔"/>
              <a:tabLst>
                <a:tab pos="393065" algn="l"/>
                <a:tab pos="393700" algn="l"/>
              </a:tabLst>
            </a:pPr>
            <a:r>
              <a:rPr lang="ru-RU" sz="1200" dirty="0">
                <a:latin typeface="Verdana"/>
                <a:cs typeface="Verdana"/>
              </a:rPr>
              <a:t>Демократизация </a:t>
            </a:r>
            <a:r>
              <a:rPr lang="en-US" sz="1200" dirty="0">
                <a:latin typeface="Verdana"/>
                <a:cs typeface="Verdana"/>
              </a:rPr>
              <a:t>ML: </a:t>
            </a:r>
            <a:r>
              <a:rPr lang="en-US" sz="1200" dirty="0" err="1">
                <a:latin typeface="Verdana"/>
                <a:cs typeface="Verdana"/>
              </a:rPr>
              <a:t>AutoML</a:t>
            </a:r>
            <a:endParaRPr lang="ru-RU" sz="1200" dirty="0">
              <a:latin typeface="Verdana"/>
              <a:cs typeface="Verdana"/>
            </a:endParaRPr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3D834EA2-4C0E-48BF-8435-8F2BF4AA2FC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8250" y="249282"/>
            <a:ext cx="817499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Преимущества внедрения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AutoML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146" name="Picture 2" descr="Преимущества и методы автоматизации бизнес процессов - Keycall | Keycall">
            <a:extLst>
              <a:ext uri="{FF2B5EF4-FFF2-40B4-BE49-F238E27FC236}">
                <a16:creationId xmlns:a16="http://schemas.microsoft.com/office/drawing/2014/main" id="{5FE9F375-6D7C-42C6-A5B8-C62BCF2D3F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30450"/>
            <a:ext cx="9144000" cy="281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82589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3D834EA2-4C0E-48BF-8435-8F2BF4AA2FC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8250" y="249282"/>
            <a:ext cx="817499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Общие примеры применения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AutoMl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2" name="Таблица 4">
            <a:extLst>
              <a:ext uri="{FF2B5EF4-FFF2-40B4-BE49-F238E27FC236}">
                <a16:creationId xmlns:a16="http://schemas.microsoft.com/office/drawing/2014/main" id="{D1FA1AED-C35E-43FC-80F3-6CBF8EF950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3172871"/>
              </p:ext>
            </p:extLst>
          </p:nvPr>
        </p:nvGraphicFramePr>
        <p:xfrm>
          <a:off x="1600200" y="971550"/>
          <a:ext cx="5969975" cy="300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2426567043"/>
                    </a:ext>
                  </a:extLst>
                </a:gridCol>
                <a:gridCol w="4369775">
                  <a:extLst>
                    <a:ext uri="{9D8B030D-6E8A-4147-A177-3AD203B41FA5}">
                      <a16:colId xmlns:a16="http://schemas.microsoft.com/office/drawing/2014/main" val="31889746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Отрасль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Применение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0026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ru-RU" sz="11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Финансы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Tx/>
                        <a:buChar char="-"/>
                      </a:pPr>
                      <a:r>
                        <a:rPr lang="ru-RU" sz="1100" b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Выявление мошенничества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ru-RU" sz="1100" b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Кредитный рейтинг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6285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Здравоохранение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Tx/>
                        <a:buChar char="-"/>
                      </a:pPr>
                      <a:r>
                        <a:rPr lang="ru-RU" sz="1100" b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Прогнозирование заболеваний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ru-RU" sz="1100" b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Открытие лекарственных препаратов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ru-RU" sz="1100" b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Частота повторной госпитализации пациентов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92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Розничная торговлю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Tx/>
                        <a:buChar char="-"/>
                      </a:pPr>
                      <a:r>
                        <a:rPr lang="ru-RU" sz="1100" b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Прогнозирование спроса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ru-RU" sz="1100" b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Персонализированный маркетинг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ru-RU" sz="1100" b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Оптимизация запасов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1758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Производство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Tx/>
                        <a:buChar char="-"/>
                      </a:pPr>
                      <a:r>
                        <a:rPr lang="ru-RU" sz="11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Контроль качества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ru-RU" sz="11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Профилактическое обслуживание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ru-RU" sz="11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Оптимизация цепочки поставок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7076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Энергетика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Tx/>
                        <a:buChar char="-"/>
                      </a:pPr>
                      <a:r>
                        <a:rPr lang="ru-RU" sz="1100" dirty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Прогнозирование энергопотребления</a:t>
                      </a:r>
                      <a:endParaRPr lang="en-US" sz="1100" dirty="0">
                        <a:solidFill>
                          <a:schemeClr val="dk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  <a:cs typeface="+mn-cs"/>
                      </a:endParaRP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ru-RU" sz="1100" dirty="0">
                          <a:solidFill>
                            <a:schemeClr val="dk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  <a:cs typeface="+mn-cs"/>
                        </a:rPr>
                        <a:t>Профилактическое обслуживание</a:t>
                      </a:r>
                      <a:endParaRPr lang="ru-RU" sz="1100" dirty="0"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55071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48737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3D834EA2-4C0E-48BF-8435-8F2BF4AA2FC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8250" y="249282"/>
            <a:ext cx="817499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Общие примеры применения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AutoMl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2" name="Таблица 4">
            <a:extLst>
              <a:ext uri="{FF2B5EF4-FFF2-40B4-BE49-F238E27FC236}">
                <a16:creationId xmlns:a16="http://schemas.microsoft.com/office/drawing/2014/main" id="{D1FA1AED-C35E-43FC-80F3-6CBF8EF950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8327509"/>
              </p:ext>
            </p:extLst>
          </p:nvPr>
        </p:nvGraphicFramePr>
        <p:xfrm>
          <a:off x="1600200" y="971550"/>
          <a:ext cx="5969975" cy="3357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2426567043"/>
                    </a:ext>
                  </a:extLst>
                </a:gridCol>
                <a:gridCol w="4369775">
                  <a:extLst>
                    <a:ext uri="{9D8B030D-6E8A-4147-A177-3AD203B41FA5}">
                      <a16:colId xmlns:a16="http://schemas.microsoft.com/office/drawing/2014/main" val="31889746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Отрасль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Применение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0026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ru-RU" sz="11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Сельское хозяйство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Tx/>
                        <a:buChar char="-"/>
                      </a:pPr>
                      <a:r>
                        <a:rPr lang="ru-RU" sz="1100" b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Прогнозирование урожайности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ru-RU" sz="1100" b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Выявление болезней урожая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6285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Транспорт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Tx/>
                        <a:buChar char="-"/>
                      </a:pPr>
                      <a:r>
                        <a:rPr lang="ru-RU" sz="1100" b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Прогнозирование спроса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ru-RU" sz="1100" b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Оптимизация маршрутов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92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Кибербезопасность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Tx/>
                        <a:buChar char="-"/>
                      </a:pPr>
                      <a:r>
                        <a:rPr lang="ru-RU" sz="1100" b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Обнаружение угроз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ru-RU" sz="1100" b="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Оценка рисков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1758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Образование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Tx/>
                        <a:buChar char="-"/>
                      </a:pPr>
                      <a:r>
                        <a:rPr lang="ru-RU" sz="11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Прогнозирование успеваемости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ru-RU" sz="11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Прогнозирование отсева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7076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Онлайн коммерция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Tx/>
                        <a:buChar char="-"/>
                      </a:pPr>
                      <a:r>
                        <a:rPr lang="ru-RU" sz="11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Персонализированные рекомендации по продуктам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ru-RU" sz="11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Прогнозирование оттока клиентов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5507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Телекоммуникации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Tx/>
                        <a:buChar char="-"/>
                      </a:pPr>
                      <a:r>
                        <a:rPr lang="ru-RU" sz="11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Оптимизация сети</a:t>
                      </a:r>
                    </a:p>
                    <a:p>
                      <a:pPr marL="171450" marR="0" lvl="0" indent="-17145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ru-RU" sz="11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Прогнозирование оттока клиентов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2320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Страхование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Tx/>
                        <a:buChar char="-"/>
                      </a:pPr>
                      <a:r>
                        <a:rPr lang="ru-RU" sz="11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Оценка рисков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ru-RU" sz="1100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Прогнозирование наступления страховых случаев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90948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04291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286000" y="1962150"/>
            <a:ext cx="5638800" cy="15551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700" marR="556260" indent="-381000">
              <a:lnSpc>
                <a:spcPct val="114999"/>
              </a:lnSpc>
              <a:spcBef>
                <a:spcPts val="100"/>
              </a:spcBef>
              <a:buFont typeface="MS PGothic"/>
              <a:buChar char="➔"/>
              <a:tabLst>
                <a:tab pos="393065" algn="l"/>
                <a:tab pos="393700" algn="l"/>
              </a:tabLst>
            </a:pPr>
            <a:r>
              <a:rPr lang="en-US" sz="1200" dirty="0">
                <a:latin typeface="Verdana"/>
                <a:cs typeface="Verdana"/>
              </a:rPr>
              <a:t>1. </a:t>
            </a:r>
            <a:endParaRPr lang="ru-RU" sz="1200" dirty="0">
              <a:latin typeface="Verdana"/>
              <a:cs typeface="Verdana"/>
            </a:endParaRPr>
          </a:p>
          <a:p>
            <a:pPr marL="393700" marR="556260" indent="-381000">
              <a:lnSpc>
                <a:spcPct val="114999"/>
              </a:lnSpc>
              <a:spcBef>
                <a:spcPts val="100"/>
              </a:spcBef>
              <a:buFont typeface="MS PGothic"/>
              <a:buChar char="➔"/>
              <a:tabLst>
                <a:tab pos="393065" algn="l"/>
                <a:tab pos="393700" algn="l"/>
              </a:tabLst>
            </a:pPr>
            <a:endParaRPr lang="ru-RU" sz="1200" dirty="0">
              <a:latin typeface="Verdana"/>
              <a:cs typeface="Verdana"/>
            </a:endParaRPr>
          </a:p>
          <a:p>
            <a:pPr marL="393700" marR="556260" indent="-381000">
              <a:lnSpc>
                <a:spcPct val="114999"/>
              </a:lnSpc>
              <a:spcBef>
                <a:spcPts val="100"/>
              </a:spcBef>
              <a:buFont typeface="MS PGothic"/>
              <a:buChar char="➔"/>
              <a:tabLst>
                <a:tab pos="393065" algn="l"/>
                <a:tab pos="393700" algn="l"/>
              </a:tabLst>
            </a:pPr>
            <a:endParaRPr lang="ru-RU" sz="1200" dirty="0">
              <a:latin typeface="Verdana"/>
              <a:cs typeface="Verdana"/>
            </a:endParaRPr>
          </a:p>
          <a:p>
            <a:pPr marL="393700" marR="556260" indent="-381000">
              <a:lnSpc>
                <a:spcPct val="114999"/>
              </a:lnSpc>
              <a:spcBef>
                <a:spcPts val="100"/>
              </a:spcBef>
              <a:buFont typeface="MS PGothic"/>
              <a:buChar char="➔"/>
              <a:tabLst>
                <a:tab pos="393065" algn="l"/>
                <a:tab pos="393700" algn="l"/>
              </a:tabLst>
            </a:pPr>
            <a:endParaRPr lang="ru-RU" sz="1200" dirty="0">
              <a:latin typeface="Verdana"/>
              <a:cs typeface="Verdana"/>
            </a:endParaRPr>
          </a:p>
          <a:p>
            <a:pPr marL="393700" marR="556260" indent="-381000">
              <a:lnSpc>
                <a:spcPct val="114999"/>
              </a:lnSpc>
              <a:spcBef>
                <a:spcPts val="100"/>
              </a:spcBef>
              <a:buFont typeface="MS PGothic"/>
              <a:buChar char="➔"/>
              <a:tabLst>
                <a:tab pos="393065" algn="l"/>
                <a:tab pos="393700" algn="l"/>
              </a:tabLst>
            </a:pPr>
            <a:r>
              <a:rPr lang="ru-RU" sz="1200" dirty="0">
                <a:latin typeface="Verdana"/>
                <a:cs typeface="Verdana"/>
              </a:rPr>
              <a:t>2.</a:t>
            </a:r>
            <a:endParaRPr lang="en-US" sz="1200" dirty="0">
              <a:latin typeface="Verdana"/>
              <a:cs typeface="Verdana"/>
            </a:endParaRPr>
          </a:p>
          <a:p>
            <a:pPr marL="393700" marR="556260" indent="-381000">
              <a:lnSpc>
                <a:spcPct val="114999"/>
              </a:lnSpc>
              <a:spcBef>
                <a:spcPts val="100"/>
              </a:spcBef>
              <a:buFont typeface="MS PGothic"/>
              <a:buChar char="➔"/>
              <a:tabLst>
                <a:tab pos="393065" algn="l"/>
                <a:tab pos="393700" algn="l"/>
              </a:tabLst>
            </a:pPr>
            <a:endParaRPr lang="en-US" sz="1200" dirty="0">
              <a:latin typeface="Verdana"/>
              <a:cs typeface="Verdana"/>
            </a:endParaRPr>
          </a:p>
          <a:p>
            <a:pPr marL="393700" marR="556260" indent="-381000">
              <a:lnSpc>
                <a:spcPct val="114999"/>
              </a:lnSpc>
              <a:spcBef>
                <a:spcPts val="100"/>
              </a:spcBef>
              <a:buFont typeface="MS PGothic"/>
              <a:buChar char="➔"/>
              <a:tabLst>
                <a:tab pos="393065" algn="l"/>
                <a:tab pos="393700" algn="l"/>
              </a:tabLst>
            </a:pPr>
            <a:endParaRPr lang="ru-RU" sz="1200" dirty="0">
              <a:latin typeface="Verdana"/>
              <a:cs typeface="Verdana"/>
            </a:endParaRPr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3D834EA2-4C0E-48BF-8435-8F2BF4AA2FC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8250" y="249282"/>
            <a:ext cx="817499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Примеры компаний по использованию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AutoML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1371D24C-2563-4504-96E0-2F2CADD2FA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621" y="1748232"/>
            <a:ext cx="2286000" cy="696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BAF5CA8-2F3B-4EC1-BA54-254CD7CF0D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6640" y="2658666"/>
            <a:ext cx="2555614" cy="73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3692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20960" y="1962150"/>
            <a:ext cx="7989570" cy="879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700" marR="556260" indent="-381000">
              <a:lnSpc>
                <a:spcPct val="114999"/>
              </a:lnSpc>
              <a:spcBef>
                <a:spcPts val="100"/>
              </a:spcBef>
              <a:buFont typeface="MS PGothic"/>
              <a:buChar char="➔"/>
              <a:tabLst>
                <a:tab pos="393065" algn="l"/>
                <a:tab pos="393700" algn="l"/>
              </a:tabLst>
            </a:pPr>
            <a:r>
              <a:rPr lang="ru-RU" sz="1200" dirty="0">
                <a:latin typeface="Verdana"/>
                <a:cs typeface="Verdana"/>
              </a:rPr>
              <a:t>Байесовская оптимизация</a:t>
            </a:r>
          </a:p>
          <a:p>
            <a:pPr marL="393700" marR="556260" indent="-381000">
              <a:lnSpc>
                <a:spcPct val="114999"/>
              </a:lnSpc>
              <a:spcBef>
                <a:spcPts val="100"/>
              </a:spcBef>
              <a:buFont typeface="MS PGothic"/>
              <a:buChar char="➔"/>
              <a:tabLst>
                <a:tab pos="393065" algn="l"/>
                <a:tab pos="393700" algn="l"/>
              </a:tabLst>
            </a:pPr>
            <a:r>
              <a:rPr lang="ru-RU" sz="1200" dirty="0">
                <a:latin typeface="Verdana"/>
                <a:cs typeface="Verdana"/>
              </a:rPr>
              <a:t>Генетические алгоритмы</a:t>
            </a:r>
          </a:p>
          <a:p>
            <a:pPr marL="393700" marR="556260" indent="-381000">
              <a:lnSpc>
                <a:spcPct val="114999"/>
              </a:lnSpc>
              <a:spcBef>
                <a:spcPts val="100"/>
              </a:spcBef>
              <a:buFont typeface="MS PGothic"/>
              <a:buChar char="➔"/>
              <a:tabLst>
                <a:tab pos="393065" algn="l"/>
                <a:tab pos="393700" algn="l"/>
              </a:tabLst>
            </a:pPr>
            <a:r>
              <a:rPr lang="ru-RU" sz="1200" dirty="0">
                <a:latin typeface="Verdana"/>
                <a:cs typeface="Verdana"/>
              </a:rPr>
              <a:t>Обучение с подкреплением</a:t>
            </a:r>
          </a:p>
          <a:p>
            <a:pPr marL="393700" marR="556260" indent="-381000">
              <a:lnSpc>
                <a:spcPct val="114999"/>
              </a:lnSpc>
              <a:spcBef>
                <a:spcPts val="100"/>
              </a:spcBef>
              <a:buFont typeface="MS PGothic"/>
              <a:buChar char="➔"/>
              <a:tabLst>
                <a:tab pos="393065" algn="l"/>
                <a:tab pos="393700" algn="l"/>
              </a:tabLst>
            </a:pPr>
            <a:r>
              <a:rPr lang="ru-RU" sz="1200" dirty="0">
                <a:latin typeface="Verdana"/>
                <a:cs typeface="Verdana"/>
              </a:rPr>
              <a:t>Поиск нейронной архитектуры </a:t>
            </a:r>
            <a:r>
              <a:rPr lang="en-US" sz="1200" dirty="0">
                <a:latin typeface="Verdana"/>
                <a:cs typeface="Verdana"/>
              </a:rPr>
              <a:t>(</a:t>
            </a:r>
            <a:r>
              <a:rPr lang="en-US" sz="1200" dirty="0">
                <a:latin typeface="Verdana"/>
                <a:cs typeface="Verdana"/>
                <a:hlinkClick r:id="rId2"/>
              </a:rPr>
              <a:t>NAS</a:t>
            </a:r>
            <a:r>
              <a:rPr lang="en-US" sz="1200" dirty="0">
                <a:latin typeface="Verdana"/>
                <a:cs typeface="Verdana"/>
              </a:rPr>
              <a:t>)</a:t>
            </a:r>
            <a:endParaRPr lang="ru-RU" sz="1200" dirty="0">
              <a:latin typeface="Verdana"/>
              <a:cs typeface="Verdana"/>
            </a:endParaRPr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3D834EA2-4C0E-48BF-8435-8F2BF4AA2FC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8250" y="249282"/>
            <a:ext cx="817499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Основные методы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AutoML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194" name="Picture 2" descr="Статистические методы анализа данных в решении практических задач (часть  первая) - Блог «Анкетолог»">
            <a:extLst>
              <a:ext uri="{FF2B5EF4-FFF2-40B4-BE49-F238E27FC236}">
                <a16:creationId xmlns:a16="http://schemas.microsoft.com/office/drawing/2014/main" id="{8FB17638-CCEA-4528-BFCF-57CD2E3948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276350"/>
            <a:ext cx="4230723" cy="3486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5937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477000" y="3943350"/>
            <a:ext cx="2895600" cy="106631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700" marR="556260" indent="-381000">
              <a:lnSpc>
                <a:spcPct val="114999"/>
              </a:lnSpc>
              <a:spcBef>
                <a:spcPts val="100"/>
              </a:spcBef>
              <a:buFont typeface="MS PGothic"/>
              <a:buChar char="➔"/>
              <a:tabLst>
                <a:tab pos="393065" algn="l"/>
                <a:tab pos="393700" algn="l"/>
              </a:tabLst>
            </a:pPr>
            <a:r>
              <a:rPr lang="ru-RU" sz="1200" dirty="0">
                <a:latin typeface="Verdana"/>
                <a:cs typeface="Verdana"/>
              </a:rPr>
              <a:t>Сравнить можно </a:t>
            </a:r>
            <a:r>
              <a:rPr lang="ru-RU" sz="1200" dirty="0">
                <a:latin typeface="Verdana"/>
                <a:cs typeface="Verdana"/>
                <a:hlinkClick r:id="rId2"/>
              </a:rPr>
              <a:t>тут</a:t>
            </a:r>
            <a:endParaRPr lang="ru-RU" sz="1200" dirty="0">
              <a:latin typeface="Verdana"/>
              <a:cs typeface="Verdana"/>
            </a:endParaRPr>
          </a:p>
          <a:p>
            <a:pPr marL="393700" marR="556260" indent="-381000">
              <a:lnSpc>
                <a:spcPct val="114999"/>
              </a:lnSpc>
              <a:spcBef>
                <a:spcPts val="100"/>
              </a:spcBef>
              <a:buFont typeface="MS PGothic"/>
              <a:buChar char="➔"/>
              <a:tabLst>
                <a:tab pos="393065" algn="l"/>
                <a:tab pos="393700" algn="l"/>
              </a:tabLst>
            </a:pPr>
            <a:r>
              <a:rPr lang="ru-RU" sz="1200" dirty="0">
                <a:latin typeface="Verdana"/>
                <a:cs typeface="Verdana"/>
              </a:rPr>
              <a:t>Почитать о подобных бенчмарках сравнения, можно в статье </a:t>
            </a:r>
            <a:r>
              <a:rPr lang="en-US" sz="1200" dirty="0">
                <a:latin typeface="Verdana"/>
                <a:cs typeface="Verdana"/>
                <a:hlinkClick r:id="rId3"/>
              </a:rPr>
              <a:t>AMLB: an </a:t>
            </a:r>
            <a:r>
              <a:rPr lang="en-US" sz="1200" dirty="0" err="1">
                <a:latin typeface="Verdana"/>
                <a:cs typeface="Verdana"/>
                <a:hlinkClick r:id="rId3"/>
              </a:rPr>
              <a:t>AutoML</a:t>
            </a:r>
            <a:r>
              <a:rPr lang="en-US" sz="1200" dirty="0">
                <a:latin typeface="Verdana"/>
                <a:cs typeface="Verdana"/>
                <a:hlinkClick r:id="rId3"/>
              </a:rPr>
              <a:t> Benchmark</a:t>
            </a:r>
            <a:endParaRPr lang="ru-RU" sz="1200" dirty="0">
              <a:latin typeface="Verdana"/>
              <a:cs typeface="Verdana"/>
            </a:endParaRPr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3D834EA2-4C0E-48BF-8435-8F2BF4AA2FC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8250" y="249282"/>
            <a:ext cx="817499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 сравнивать то как?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9A0AC5FC-648F-42CF-AD43-742317FC41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663740"/>
            <a:ext cx="5666411" cy="3409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42241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2">
            <a:extLst>
              <a:ext uri="{FF2B5EF4-FFF2-40B4-BE49-F238E27FC236}">
                <a16:creationId xmlns:a16="http://schemas.microsoft.com/office/drawing/2014/main" id="{E4B4B273-1927-433E-869A-6149AEF5762A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74EBAEA-E2E1-4303-8760-65BF05FC3358}"/>
              </a:ext>
            </a:extLst>
          </p:cNvPr>
          <p:cNvSpPr txBox="1"/>
          <p:nvPr/>
        </p:nvSpPr>
        <p:spPr>
          <a:xfrm>
            <a:off x="876300" y="2114550"/>
            <a:ext cx="73914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2. Инструменты </a:t>
            </a:r>
            <a:r>
              <a:rPr lang="en-US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AutoML</a:t>
            </a:r>
            <a:endParaRPr lang="en-US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85572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20960" y="1276350"/>
            <a:ext cx="7989570" cy="26811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700" marR="556260" indent="-381000">
              <a:lnSpc>
                <a:spcPct val="114999"/>
              </a:lnSpc>
              <a:spcBef>
                <a:spcPts val="100"/>
              </a:spcBef>
              <a:buFont typeface="MS PGothic"/>
              <a:buChar char="➔"/>
              <a:tabLst>
                <a:tab pos="393065" algn="l"/>
                <a:tab pos="393700" algn="l"/>
              </a:tabLst>
            </a:pPr>
            <a:r>
              <a:rPr lang="ru-RU" sz="1200" b="1" dirty="0">
                <a:latin typeface="Verdana"/>
                <a:cs typeface="Verdana"/>
              </a:rPr>
              <a:t>Облачные платформы: </a:t>
            </a:r>
          </a:p>
          <a:p>
            <a:pPr marL="12700" marR="556260">
              <a:lnSpc>
                <a:spcPct val="114999"/>
              </a:lnSpc>
              <a:spcBef>
                <a:spcPts val="100"/>
              </a:spcBef>
              <a:tabLst>
                <a:tab pos="393065" algn="l"/>
                <a:tab pos="393700" algn="l"/>
              </a:tabLst>
            </a:pPr>
            <a:r>
              <a:rPr lang="ru-RU" sz="1200" dirty="0">
                <a:latin typeface="Verdana"/>
                <a:cs typeface="Verdana"/>
              </a:rPr>
              <a:t>- </a:t>
            </a:r>
            <a:r>
              <a:rPr lang="en-US" sz="1200" dirty="0">
                <a:latin typeface="Verdana"/>
                <a:cs typeface="Verdana"/>
                <a:hlinkClick r:id="rId2"/>
              </a:rPr>
              <a:t>Yandex </a:t>
            </a:r>
            <a:r>
              <a:rPr lang="en-US" sz="1200" dirty="0" err="1">
                <a:latin typeface="Verdana"/>
                <a:cs typeface="Verdana"/>
                <a:hlinkClick r:id="rId2"/>
              </a:rPr>
              <a:t>DataSphere</a:t>
            </a:r>
            <a:endParaRPr lang="ru-RU" sz="1200" dirty="0">
              <a:latin typeface="Verdana"/>
              <a:cs typeface="Verdana"/>
            </a:endParaRPr>
          </a:p>
          <a:p>
            <a:pPr marL="12700" marR="556260">
              <a:lnSpc>
                <a:spcPct val="114999"/>
              </a:lnSpc>
              <a:spcBef>
                <a:spcPts val="100"/>
              </a:spcBef>
              <a:tabLst>
                <a:tab pos="393065" algn="l"/>
                <a:tab pos="393700" algn="l"/>
              </a:tabLst>
            </a:pPr>
            <a:r>
              <a:rPr lang="ru-RU" sz="1200" dirty="0">
                <a:latin typeface="Verdana"/>
                <a:cs typeface="Verdana"/>
              </a:rPr>
              <a:t>-</a:t>
            </a:r>
            <a:r>
              <a:rPr lang="en-US" sz="1200" dirty="0">
                <a:latin typeface="Verdana"/>
                <a:cs typeface="Verdana"/>
              </a:rPr>
              <a:t> </a:t>
            </a:r>
            <a:r>
              <a:rPr lang="en-US" sz="1200" dirty="0" err="1">
                <a:latin typeface="Verdana"/>
                <a:cs typeface="Verdana"/>
                <a:hlinkClick r:id="rId3"/>
              </a:rPr>
              <a:t>Antavira</a:t>
            </a:r>
            <a:r>
              <a:rPr lang="ru-RU" sz="1200" dirty="0">
                <a:latin typeface="Verdana"/>
                <a:cs typeface="Verdana"/>
              </a:rPr>
              <a:t> </a:t>
            </a:r>
          </a:p>
          <a:p>
            <a:pPr marL="12700" marR="556260">
              <a:lnSpc>
                <a:spcPct val="114999"/>
              </a:lnSpc>
              <a:spcBef>
                <a:spcPts val="100"/>
              </a:spcBef>
              <a:tabLst>
                <a:tab pos="393065" algn="l"/>
                <a:tab pos="393700" algn="l"/>
              </a:tabLst>
            </a:pPr>
            <a:r>
              <a:rPr lang="ru-RU" sz="1200" dirty="0">
                <a:latin typeface="Verdana"/>
                <a:cs typeface="Verdana"/>
              </a:rPr>
              <a:t>- </a:t>
            </a:r>
            <a:r>
              <a:rPr lang="en-US" sz="1200" dirty="0">
                <a:latin typeface="Verdana"/>
                <a:cs typeface="Verdana"/>
              </a:rPr>
              <a:t>Google Cloud </a:t>
            </a:r>
            <a:r>
              <a:rPr lang="en-US" sz="1200" dirty="0" err="1">
                <a:latin typeface="Verdana"/>
                <a:cs typeface="Verdana"/>
              </a:rPr>
              <a:t>AutoML</a:t>
            </a:r>
            <a:r>
              <a:rPr lang="en-US" sz="1200" dirty="0">
                <a:latin typeface="Verdana"/>
                <a:cs typeface="Verdana"/>
              </a:rPr>
              <a:t>, Amazon </a:t>
            </a:r>
            <a:r>
              <a:rPr lang="en-US" sz="1200" dirty="0" err="1">
                <a:latin typeface="Verdana"/>
                <a:cs typeface="Verdana"/>
              </a:rPr>
              <a:t>SageMaker</a:t>
            </a:r>
            <a:r>
              <a:rPr lang="en-US" sz="1200" dirty="0">
                <a:latin typeface="Verdana"/>
                <a:cs typeface="Verdana"/>
              </a:rPr>
              <a:t> Autopilot </a:t>
            </a:r>
            <a:r>
              <a:rPr lang="ru-RU" sz="1200" dirty="0">
                <a:latin typeface="Verdana"/>
                <a:cs typeface="Verdana"/>
              </a:rPr>
              <a:t>и </a:t>
            </a:r>
            <a:r>
              <a:rPr lang="en-US" sz="1200" dirty="0">
                <a:latin typeface="Verdana"/>
                <a:cs typeface="Verdana"/>
              </a:rPr>
              <a:t>Microsoft Azure Machine Learning</a:t>
            </a:r>
            <a:endParaRPr lang="ru-RU" sz="1200" dirty="0">
              <a:latin typeface="Verdana"/>
              <a:cs typeface="Verdana"/>
            </a:endParaRPr>
          </a:p>
          <a:p>
            <a:pPr marL="393700" marR="556260" indent="-381000">
              <a:lnSpc>
                <a:spcPct val="114999"/>
              </a:lnSpc>
              <a:spcBef>
                <a:spcPts val="100"/>
              </a:spcBef>
              <a:buFont typeface="MS PGothic"/>
              <a:buChar char="➔"/>
              <a:tabLst>
                <a:tab pos="393065" algn="l"/>
                <a:tab pos="393700" algn="l"/>
              </a:tabLst>
            </a:pPr>
            <a:r>
              <a:rPr lang="ru-RU" sz="1200" b="1" dirty="0">
                <a:latin typeface="Verdana"/>
                <a:cs typeface="Verdana"/>
              </a:rPr>
              <a:t>Библиотеки с открытым исходным кодом:</a:t>
            </a:r>
            <a:endParaRPr lang="en-US" sz="1200" b="1" dirty="0">
              <a:latin typeface="Verdana"/>
              <a:cs typeface="Verdana"/>
            </a:endParaRPr>
          </a:p>
          <a:p>
            <a:pPr marL="184150" marR="556260" indent="-171450">
              <a:lnSpc>
                <a:spcPct val="114999"/>
              </a:lnSpc>
              <a:spcBef>
                <a:spcPts val="100"/>
              </a:spcBef>
              <a:buFontTx/>
              <a:buChar char="-"/>
              <a:tabLst>
                <a:tab pos="393065" algn="l"/>
                <a:tab pos="393700" algn="l"/>
              </a:tabLst>
            </a:pPr>
            <a:r>
              <a:rPr lang="en-US" sz="1200" dirty="0">
                <a:latin typeface="Verdana"/>
                <a:cs typeface="Verdana"/>
                <a:hlinkClick r:id="rId4"/>
              </a:rPr>
              <a:t>Auto-</a:t>
            </a:r>
            <a:r>
              <a:rPr lang="en-US" sz="1200" dirty="0" err="1">
                <a:latin typeface="Verdana"/>
                <a:cs typeface="Verdana"/>
                <a:hlinkClick r:id="rId4"/>
              </a:rPr>
              <a:t>sklearn</a:t>
            </a:r>
            <a:endParaRPr lang="en-US" sz="1200" dirty="0">
              <a:latin typeface="Verdana"/>
              <a:cs typeface="Verdana"/>
            </a:endParaRPr>
          </a:p>
          <a:p>
            <a:pPr marL="184150" marR="556260" indent="-171450">
              <a:lnSpc>
                <a:spcPct val="114999"/>
              </a:lnSpc>
              <a:spcBef>
                <a:spcPts val="100"/>
              </a:spcBef>
              <a:buFontTx/>
              <a:buChar char="-"/>
              <a:tabLst>
                <a:tab pos="393065" algn="l"/>
                <a:tab pos="393700" algn="l"/>
              </a:tabLst>
            </a:pPr>
            <a:r>
              <a:rPr lang="en-US" sz="1200" dirty="0">
                <a:latin typeface="Verdana"/>
                <a:cs typeface="Verdana"/>
                <a:hlinkClick r:id="rId5"/>
              </a:rPr>
              <a:t>TPOT</a:t>
            </a:r>
            <a:endParaRPr lang="en-US" sz="1200" dirty="0">
              <a:latin typeface="Verdana"/>
              <a:cs typeface="Verdana"/>
            </a:endParaRPr>
          </a:p>
          <a:p>
            <a:pPr marL="184150" marR="556260" indent="-171450">
              <a:lnSpc>
                <a:spcPct val="114999"/>
              </a:lnSpc>
              <a:spcBef>
                <a:spcPts val="100"/>
              </a:spcBef>
              <a:buFontTx/>
              <a:buChar char="-"/>
              <a:tabLst>
                <a:tab pos="393065" algn="l"/>
                <a:tab pos="393700" algn="l"/>
              </a:tabLst>
            </a:pPr>
            <a:r>
              <a:rPr lang="en-US" sz="1200" dirty="0">
                <a:latin typeface="Verdana"/>
                <a:cs typeface="Verdana"/>
                <a:hlinkClick r:id="rId6"/>
              </a:rPr>
              <a:t>FLAML</a:t>
            </a:r>
            <a:endParaRPr lang="en-US" sz="1200" dirty="0">
              <a:latin typeface="Verdana"/>
              <a:cs typeface="Verdana"/>
            </a:endParaRPr>
          </a:p>
          <a:p>
            <a:pPr marL="184150" marR="556260" indent="-171450">
              <a:lnSpc>
                <a:spcPct val="114999"/>
              </a:lnSpc>
              <a:spcBef>
                <a:spcPts val="100"/>
              </a:spcBef>
              <a:buFontTx/>
              <a:buChar char="-"/>
              <a:tabLst>
                <a:tab pos="393065" algn="l"/>
                <a:tab pos="393700" algn="l"/>
              </a:tabLst>
            </a:pPr>
            <a:r>
              <a:rPr lang="en-US" sz="1200" dirty="0" err="1">
                <a:latin typeface="Verdana"/>
                <a:cs typeface="Verdana"/>
                <a:hlinkClick r:id="rId7"/>
              </a:rPr>
              <a:t>LightAutoML</a:t>
            </a:r>
            <a:r>
              <a:rPr lang="en-US" sz="1200" dirty="0">
                <a:latin typeface="Verdana"/>
                <a:cs typeface="Verdana"/>
                <a:hlinkClick r:id="rId7"/>
              </a:rPr>
              <a:t> (LAMA)</a:t>
            </a:r>
            <a:endParaRPr lang="ru-RU" sz="1200" dirty="0">
              <a:latin typeface="Verdana"/>
              <a:cs typeface="Verdana"/>
            </a:endParaRPr>
          </a:p>
          <a:p>
            <a:pPr marL="393700" marR="556260" indent="-381000">
              <a:lnSpc>
                <a:spcPct val="114999"/>
              </a:lnSpc>
              <a:spcBef>
                <a:spcPts val="100"/>
              </a:spcBef>
              <a:buFont typeface="MS PGothic"/>
              <a:buChar char="➔"/>
              <a:tabLst>
                <a:tab pos="393065" algn="l"/>
                <a:tab pos="393700" algn="l"/>
              </a:tabLst>
            </a:pPr>
            <a:r>
              <a:rPr lang="ru-RU" sz="1200" b="1" dirty="0">
                <a:latin typeface="Verdana"/>
                <a:cs typeface="Verdana"/>
              </a:rPr>
              <a:t>Интегрированные платформы:</a:t>
            </a:r>
          </a:p>
          <a:p>
            <a:pPr marL="12700" marR="556260">
              <a:lnSpc>
                <a:spcPct val="114999"/>
              </a:lnSpc>
              <a:spcBef>
                <a:spcPts val="100"/>
              </a:spcBef>
              <a:tabLst>
                <a:tab pos="393065" algn="l"/>
                <a:tab pos="393700" algn="l"/>
              </a:tabLst>
            </a:pPr>
            <a:r>
              <a:rPr lang="ru-RU" sz="1200" dirty="0">
                <a:latin typeface="Verdana"/>
                <a:cs typeface="Verdana"/>
              </a:rPr>
              <a:t>- </a:t>
            </a:r>
            <a:r>
              <a:rPr lang="en-US" sz="1200" dirty="0" err="1">
                <a:latin typeface="Verdana"/>
                <a:cs typeface="Verdana"/>
                <a:hlinkClick r:id="rId8"/>
              </a:rPr>
              <a:t>Ultralytics</a:t>
            </a:r>
            <a:r>
              <a:rPr lang="en-US" sz="1200" dirty="0">
                <a:latin typeface="Verdana"/>
                <a:cs typeface="Verdana"/>
                <a:hlinkClick r:id="rId8"/>
              </a:rPr>
              <a:t> HUB</a:t>
            </a:r>
            <a:endParaRPr lang="ru-RU" sz="1200" dirty="0">
              <a:latin typeface="Verdana"/>
              <a:cs typeface="Verdana"/>
            </a:endParaRPr>
          </a:p>
          <a:p>
            <a:pPr marL="393700" marR="556260" indent="-381000">
              <a:lnSpc>
                <a:spcPct val="114999"/>
              </a:lnSpc>
              <a:spcBef>
                <a:spcPts val="100"/>
              </a:spcBef>
              <a:buFont typeface="MS PGothic"/>
              <a:buChar char="➔"/>
              <a:tabLst>
                <a:tab pos="393065" algn="l"/>
                <a:tab pos="393700" algn="l"/>
              </a:tabLst>
            </a:pPr>
            <a:endParaRPr lang="ru-RU" sz="1200" dirty="0">
              <a:latin typeface="Verdana"/>
              <a:cs typeface="Verdana"/>
            </a:endParaRPr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3D834EA2-4C0E-48BF-8435-8F2BF4AA2FC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8250" y="249282"/>
            <a:ext cx="817499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Основные инструменты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AutoML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028655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20960" y="1276350"/>
            <a:ext cx="7989570" cy="204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700" marR="556260" indent="-381000">
              <a:lnSpc>
                <a:spcPct val="114999"/>
              </a:lnSpc>
              <a:spcBef>
                <a:spcPts val="100"/>
              </a:spcBef>
              <a:buFont typeface="MS PGothic"/>
              <a:buChar char="➔"/>
              <a:tabLst>
                <a:tab pos="393065" algn="l"/>
                <a:tab pos="393700" algn="l"/>
              </a:tabLst>
            </a:pPr>
            <a:endParaRPr lang="ru-RU" sz="1200" dirty="0">
              <a:latin typeface="Verdana"/>
              <a:cs typeface="Verdana"/>
            </a:endParaRPr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3D834EA2-4C0E-48BF-8435-8F2BF4AA2FC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8250" y="249282"/>
            <a:ext cx="817499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Auto-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sklearn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62E64DCA-24B8-4669-89BD-081FFF8F91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1657350"/>
            <a:ext cx="6169687" cy="3170195"/>
          </a:xfrm>
          <a:prstGeom prst="rect">
            <a:avLst/>
          </a:prstGeom>
        </p:spPr>
      </p:pic>
      <p:sp>
        <p:nvSpPr>
          <p:cNvPr id="7" name="object 3">
            <a:extLst>
              <a:ext uri="{FF2B5EF4-FFF2-40B4-BE49-F238E27FC236}">
                <a16:creationId xmlns:a16="http://schemas.microsoft.com/office/drawing/2014/main" id="{1020212B-1978-4903-898E-307AF249E68F}"/>
              </a:ext>
            </a:extLst>
          </p:cNvPr>
          <p:cNvSpPr txBox="1"/>
          <p:nvPr/>
        </p:nvSpPr>
        <p:spPr>
          <a:xfrm>
            <a:off x="420960" y="1387476"/>
            <a:ext cx="4913040" cy="354340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56260">
              <a:lnSpc>
                <a:spcPct val="114999"/>
              </a:lnSpc>
              <a:spcBef>
                <a:spcPts val="100"/>
              </a:spcBef>
              <a:tabLst>
                <a:tab pos="393065" algn="l"/>
                <a:tab pos="393700" algn="l"/>
              </a:tabLst>
            </a:pPr>
            <a:r>
              <a:rPr lang="ru-RU" sz="1200" dirty="0">
                <a:latin typeface="Verdana"/>
                <a:cs typeface="Verdana"/>
              </a:rPr>
              <a:t>Auto-</a:t>
            </a:r>
            <a:r>
              <a:rPr lang="ru-RU" sz="1200" dirty="0" err="1">
                <a:latin typeface="Verdana"/>
                <a:cs typeface="Verdana"/>
              </a:rPr>
              <a:t>sklearn</a:t>
            </a:r>
            <a:r>
              <a:rPr lang="ru-RU" sz="1200" dirty="0">
                <a:latin typeface="Verdana"/>
                <a:cs typeface="Verdana"/>
              </a:rPr>
              <a:t> построен на основе популярной библиотеки </a:t>
            </a:r>
            <a:r>
              <a:rPr lang="ru-RU" sz="1200" dirty="0" err="1">
                <a:latin typeface="Verdana"/>
                <a:cs typeface="Verdana"/>
              </a:rPr>
              <a:t>scikit-learn</a:t>
            </a:r>
            <a:r>
              <a:rPr lang="ru-RU" sz="1200" dirty="0">
                <a:latin typeface="Verdana"/>
                <a:cs typeface="Verdana"/>
              </a:rPr>
              <a:t>. Его "секретное оружие" — это три ключевых компонента:</a:t>
            </a:r>
          </a:p>
          <a:p>
            <a:pPr marL="12700" marR="556260">
              <a:lnSpc>
                <a:spcPct val="114999"/>
              </a:lnSpc>
              <a:spcBef>
                <a:spcPts val="100"/>
              </a:spcBef>
              <a:tabLst>
                <a:tab pos="393065" algn="l"/>
                <a:tab pos="393700" algn="l"/>
              </a:tabLst>
            </a:pPr>
            <a:endParaRPr lang="ru-RU" sz="1200" dirty="0">
              <a:latin typeface="Verdana"/>
              <a:cs typeface="Verdana"/>
            </a:endParaRPr>
          </a:p>
          <a:p>
            <a:pPr marL="12700" marR="556260">
              <a:lnSpc>
                <a:spcPct val="114999"/>
              </a:lnSpc>
              <a:spcBef>
                <a:spcPts val="100"/>
              </a:spcBef>
              <a:tabLst>
                <a:tab pos="393065" algn="l"/>
                <a:tab pos="393700" algn="l"/>
              </a:tabLst>
            </a:pPr>
            <a:endParaRPr lang="ru-RU" sz="1200" dirty="0">
              <a:latin typeface="Verdana"/>
              <a:cs typeface="Verdana"/>
            </a:endParaRPr>
          </a:p>
          <a:p>
            <a:pPr marL="12700" marR="556260">
              <a:lnSpc>
                <a:spcPct val="114999"/>
              </a:lnSpc>
              <a:spcBef>
                <a:spcPts val="100"/>
              </a:spcBef>
              <a:tabLst>
                <a:tab pos="393065" algn="l"/>
                <a:tab pos="393700" algn="l"/>
              </a:tabLst>
            </a:pPr>
            <a:endParaRPr lang="ru-RU" sz="1200" dirty="0">
              <a:latin typeface="Verdana"/>
              <a:cs typeface="Verdana"/>
            </a:endParaRPr>
          </a:p>
          <a:p>
            <a:pPr marL="12700" marR="556260">
              <a:lnSpc>
                <a:spcPct val="114999"/>
              </a:lnSpc>
              <a:spcBef>
                <a:spcPts val="100"/>
              </a:spcBef>
              <a:tabLst>
                <a:tab pos="393065" algn="l"/>
                <a:tab pos="393700" algn="l"/>
              </a:tabLst>
            </a:pPr>
            <a:endParaRPr lang="ru-RU" sz="1200" dirty="0">
              <a:latin typeface="Verdana"/>
              <a:cs typeface="Verdana"/>
            </a:endParaRPr>
          </a:p>
          <a:p>
            <a:pPr marL="12700" marR="556260">
              <a:lnSpc>
                <a:spcPct val="114999"/>
              </a:lnSpc>
              <a:spcBef>
                <a:spcPts val="100"/>
              </a:spcBef>
              <a:tabLst>
                <a:tab pos="393065" algn="l"/>
                <a:tab pos="393700" algn="l"/>
              </a:tabLst>
            </a:pPr>
            <a:endParaRPr lang="ru-RU" sz="1200" dirty="0">
              <a:latin typeface="Verdana"/>
              <a:cs typeface="Verdana"/>
            </a:endParaRPr>
          </a:p>
          <a:p>
            <a:pPr marL="12700" marR="556260">
              <a:lnSpc>
                <a:spcPct val="114999"/>
              </a:lnSpc>
              <a:spcBef>
                <a:spcPts val="100"/>
              </a:spcBef>
              <a:tabLst>
                <a:tab pos="393065" algn="l"/>
                <a:tab pos="393700" algn="l"/>
              </a:tabLst>
            </a:pPr>
            <a:endParaRPr lang="ru-RU" sz="1200" dirty="0">
              <a:latin typeface="Verdana"/>
              <a:cs typeface="Verdana"/>
            </a:endParaRPr>
          </a:p>
          <a:p>
            <a:pPr marL="12700" marR="556260">
              <a:lnSpc>
                <a:spcPct val="114999"/>
              </a:lnSpc>
              <a:spcBef>
                <a:spcPts val="100"/>
              </a:spcBef>
              <a:tabLst>
                <a:tab pos="393065" algn="l"/>
                <a:tab pos="393700" algn="l"/>
              </a:tabLst>
            </a:pPr>
            <a:endParaRPr lang="ru-RU" sz="1200" dirty="0">
              <a:latin typeface="Verdana"/>
              <a:cs typeface="Verdana"/>
            </a:endParaRPr>
          </a:p>
          <a:p>
            <a:pPr marL="12700" marR="556260">
              <a:lnSpc>
                <a:spcPct val="114999"/>
              </a:lnSpc>
              <a:spcBef>
                <a:spcPts val="100"/>
              </a:spcBef>
              <a:tabLst>
                <a:tab pos="393065" algn="l"/>
                <a:tab pos="393700" algn="l"/>
              </a:tabLst>
            </a:pPr>
            <a:endParaRPr lang="ru-RU" sz="1200" dirty="0">
              <a:latin typeface="Verdana"/>
              <a:cs typeface="Verdana"/>
            </a:endParaRPr>
          </a:p>
          <a:p>
            <a:pPr marL="12700" marR="556260">
              <a:lnSpc>
                <a:spcPct val="114999"/>
              </a:lnSpc>
              <a:spcBef>
                <a:spcPts val="100"/>
              </a:spcBef>
              <a:tabLst>
                <a:tab pos="393065" algn="l"/>
                <a:tab pos="393700" algn="l"/>
              </a:tabLst>
            </a:pPr>
            <a:endParaRPr lang="ru-RU" sz="1200" dirty="0">
              <a:latin typeface="Verdana"/>
              <a:cs typeface="Verdana"/>
            </a:endParaRPr>
          </a:p>
          <a:p>
            <a:pPr marL="393700" marR="556260" indent="-381000">
              <a:lnSpc>
                <a:spcPct val="114999"/>
              </a:lnSpc>
              <a:spcBef>
                <a:spcPts val="100"/>
              </a:spcBef>
              <a:buFont typeface="MS PGothic"/>
              <a:buChar char="➔"/>
              <a:tabLst>
                <a:tab pos="393065" algn="l"/>
                <a:tab pos="393700" algn="l"/>
              </a:tabLst>
            </a:pPr>
            <a:r>
              <a:rPr lang="ru-RU" sz="1200" dirty="0">
                <a:latin typeface="Verdana"/>
                <a:cs typeface="Verdana"/>
              </a:rPr>
              <a:t>Байесовская оптимизация</a:t>
            </a:r>
          </a:p>
          <a:p>
            <a:pPr marL="393700" marR="556260" indent="-381000">
              <a:lnSpc>
                <a:spcPct val="114999"/>
              </a:lnSpc>
              <a:spcBef>
                <a:spcPts val="100"/>
              </a:spcBef>
              <a:buFont typeface="MS PGothic"/>
              <a:buChar char="➔"/>
              <a:tabLst>
                <a:tab pos="393065" algn="l"/>
                <a:tab pos="393700" algn="l"/>
              </a:tabLst>
            </a:pPr>
            <a:r>
              <a:rPr lang="ru-RU" sz="1200" dirty="0">
                <a:latin typeface="Verdana"/>
                <a:cs typeface="Verdana"/>
              </a:rPr>
              <a:t>Мета-обучение (</a:t>
            </a:r>
            <a:r>
              <a:rPr lang="en-US" sz="1200" dirty="0">
                <a:latin typeface="Verdana"/>
                <a:cs typeface="Verdana"/>
              </a:rPr>
              <a:t>Meta-learning)</a:t>
            </a:r>
            <a:endParaRPr lang="ru-RU" sz="1200" dirty="0">
              <a:latin typeface="Verdana"/>
              <a:cs typeface="Verdana"/>
            </a:endParaRPr>
          </a:p>
          <a:p>
            <a:pPr marL="393700" marR="556260" indent="-381000">
              <a:lnSpc>
                <a:spcPct val="114999"/>
              </a:lnSpc>
              <a:spcBef>
                <a:spcPts val="100"/>
              </a:spcBef>
              <a:buFont typeface="MS PGothic"/>
              <a:buChar char="➔"/>
              <a:tabLst>
                <a:tab pos="393065" algn="l"/>
                <a:tab pos="393700" algn="l"/>
              </a:tabLst>
            </a:pPr>
            <a:r>
              <a:rPr lang="ru-RU" sz="1200" dirty="0">
                <a:latin typeface="Verdana"/>
                <a:cs typeface="Verdana"/>
              </a:rPr>
              <a:t>Автоматическое построение ансамблей (</a:t>
            </a:r>
            <a:r>
              <a:rPr lang="en-US" sz="1200" dirty="0">
                <a:latin typeface="Verdana"/>
                <a:cs typeface="Verdana"/>
              </a:rPr>
              <a:t>Automated Ensemble Construction)</a:t>
            </a:r>
            <a:endParaRPr lang="ru-RU" sz="12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0744963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20960" y="1276350"/>
            <a:ext cx="7989570" cy="204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700" marR="556260" indent="-381000">
              <a:lnSpc>
                <a:spcPct val="114999"/>
              </a:lnSpc>
              <a:spcBef>
                <a:spcPts val="100"/>
              </a:spcBef>
              <a:buFont typeface="MS PGothic"/>
              <a:buChar char="➔"/>
              <a:tabLst>
                <a:tab pos="393065" algn="l"/>
                <a:tab pos="393700" algn="l"/>
              </a:tabLst>
            </a:pPr>
            <a:endParaRPr lang="ru-RU" sz="1200" dirty="0">
              <a:latin typeface="Verdana"/>
              <a:cs typeface="Verdana"/>
            </a:endParaRPr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3D834EA2-4C0E-48BF-8435-8F2BF4AA2FC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8250" y="249282"/>
            <a:ext cx="817499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Auto-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sklearn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5" name="Таблица 5">
            <a:extLst>
              <a:ext uri="{FF2B5EF4-FFF2-40B4-BE49-F238E27FC236}">
                <a16:creationId xmlns:a16="http://schemas.microsoft.com/office/drawing/2014/main" id="{4514A231-B215-4D6B-AC55-5FC24144EC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8854213"/>
              </p:ext>
            </p:extLst>
          </p:nvPr>
        </p:nvGraphicFramePr>
        <p:xfrm>
          <a:off x="1524000" y="1657350"/>
          <a:ext cx="6629400" cy="2270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1460291076"/>
                    </a:ext>
                  </a:extLst>
                </a:gridCol>
                <a:gridCol w="3581400">
                  <a:extLst>
                    <a:ext uri="{9D8B030D-6E8A-4147-A177-3AD203B41FA5}">
                      <a16:colId xmlns:a16="http://schemas.microsoft.com/office/drawing/2014/main" val="17956833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Преимущества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Недостатки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3170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6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Интеграция со </a:t>
                      </a:r>
                      <a:r>
                        <a:rPr lang="en-US" sz="16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Scikit-learn</a:t>
                      </a:r>
                      <a:endParaRPr lang="ru-RU" sz="16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Вычислительная сложность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9165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6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Высокая точность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Ограниченность моделями </a:t>
                      </a:r>
                      <a:r>
                        <a:rPr lang="en-US" sz="16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Scikit-learn</a:t>
                      </a:r>
                      <a:endParaRPr lang="ru-RU" sz="16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5270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6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Автоматизация всего </a:t>
                      </a:r>
                      <a:r>
                        <a:rPr lang="en-US" sz="16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pipeline</a:t>
                      </a:r>
                      <a:endParaRPr lang="ru-RU" sz="16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Сложность интерпретации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4847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6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Надежность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27396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6876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EFA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2900" y="236882"/>
            <a:ext cx="26689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6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План</a:t>
            </a:r>
            <a:r>
              <a:rPr b="1" spc="-215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b="1" spc="2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занятия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27360" y="794030"/>
            <a:ext cx="8283240" cy="8006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5134" indent="-360045">
              <a:lnSpc>
                <a:spcPct val="150000"/>
              </a:lnSpc>
              <a:spcBef>
                <a:spcPts val="100"/>
              </a:spcBef>
              <a:buAutoNum type="arabicPeriod"/>
              <a:tabLst>
                <a:tab pos="445134" algn="l"/>
                <a:tab pos="445770" algn="l"/>
              </a:tabLst>
            </a:pPr>
            <a:r>
              <a:rPr lang="ru-RU" sz="1800" spc="160" dirty="0">
                <a:solidFill>
                  <a:srgbClr val="181818"/>
                </a:solidFill>
                <a:latin typeface="Verdana"/>
                <a:cs typeface="Verdana"/>
              </a:rPr>
              <a:t>Автоматизированное машинное обучение (</a:t>
            </a:r>
            <a:r>
              <a:rPr lang="en-US" sz="1800" spc="160" dirty="0" err="1">
                <a:solidFill>
                  <a:srgbClr val="181818"/>
                </a:solidFill>
                <a:latin typeface="Verdana"/>
                <a:cs typeface="Verdana"/>
              </a:rPr>
              <a:t>AutoML</a:t>
            </a:r>
            <a:r>
              <a:rPr lang="ru-RU" sz="1800" spc="160" dirty="0">
                <a:solidFill>
                  <a:srgbClr val="181818"/>
                </a:solidFill>
                <a:latin typeface="Verdana"/>
                <a:cs typeface="Verdana"/>
              </a:rPr>
              <a:t>)</a:t>
            </a:r>
            <a:endParaRPr lang="en-US" sz="1800" spc="160" dirty="0">
              <a:solidFill>
                <a:srgbClr val="181818"/>
              </a:solidFill>
              <a:latin typeface="Verdana"/>
              <a:cs typeface="Verdana"/>
            </a:endParaRPr>
          </a:p>
          <a:p>
            <a:pPr marL="445134" indent="-360045">
              <a:lnSpc>
                <a:spcPct val="150000"/>
              </a:lnSpc>
              <a:spcBef>
                <a:spcPts val="100"/>
              </a:spcBef>
              <a:buAutoNum type="arabicPeriod"/>
              <a:tabLst>
                <a:tab pos="445134" algn="l"/>
                <a:tab pos="445770" algn="l"/>
              </a:tabLst>
            </a:pPr>
            <a:r>
              <a:rPr lang="ru-RU" spc="160" dirty="0">
                <a:solidFill>
                  <a:srgbClr val="181818"/>
                </a:solidFill>
                <a:latin typeface="Verdana"/>
                <a:cs typeface="Verdana"/>
              </a:rPr>
              <a:t>Инструменты </a:t>
            </a:r>
            <a:r>
              <a:rPr lang="en-US" spc="160" dirty="0" err="1">
                <a:solidFill>
                  <a:srgbClr val="181818"/>
                </a:solidFill>
                <a:latin typeface="Verdana"/>
                <a:cs typeface="Verdana"/>
              </a:rPr>
              <a:t>AutoML</a:t>
            </a:r>
            <a:r>
              <a:rPr lang="en-US" spc="160" dirty="0">
                <a:solidFill>
                  <a:srgbClr val="181818"/>
                </a:solidFill>
                <a:latin typeface="Verdana"/>
                <a:cs typeface="Verdana"/>
              </a:rPr>
              <a:t>: </a:t>
            </a:r>
            <a:r>
              <a:rPr lang="ru-RU" sz="1800" spc="160" dirty="0">
                <a:solidFill>
                  <a:srgbClr val="181818"/>
                </a:solidFill>
                <a:latin typeface="Verdana"/>
                <a:cs typeface="Verdana"/>
              </a:rPr>
              <a:t>Auto-</a:t>
            </a:r>
            <a:r>
              <a:rPr lang="ru-RU" sz="1800" spc="160" dirty="0" err="1">
                <a:solidFill>
                  <a:srgbClr val="181818"/>
                </a:solidFill>
                <a:latin typeface="Verdana"/>
                <a:cs typeface="Verdana"/>
              </a:rPr>
              <a:t>sklearn</a:t>
            </a:r>
            <a:r>
              <a:rPr lang="en-US" sz="1800" spc="160" dirty="0">
                <a:solidFill>
                  <a:srgbClr val="181818"/>
                </a:solidFill>
                <a:latin typeface="Verdana"/>
                <a:cs typeface="Verdana"/>
              </a:rPr>
              <a:t>, </a:t>
            </a:r>
            <a:r>
              <a:rPr lang="ru-RU" sz="1800" spc="160" dirty="0">
                <a:solidFill>
                  <a:srgbClr val="181818"/>
                </a:solidFill>
                <a:latin typeface="Verdana"/>
                <a:cs typeface="Verdana"/>
              </a:rPr>
              <a:t>FLAM</a:t>
            </a:r>
            <a:r>
              <a:rPr lang="en-US" sz="1800" spc="160" dirty="0">
                <a:solidFill>
                  <a:srgbClr val="181818"/>
                </a:solidFill>
                <a:latin typeface="Verdana"/>
                <a:cs typeface="Verdana"/>
              </a:rPr>
              <a:t>, </a:t>
            </a:r>
            <a:r>
              <a:rPr lang="ru-RU" sz="1800" spc="160" dirty="0">
                <a:solidFill>
                  <a:srgbClr val="181818"/>
                </a:solidFill>
                <a:latin typeface="Verdana"/>
                <a:cs typeface="Verdana"/>
              </a:rPr>
              <a:t>LTPOT</a:t>
            </a:r>
            <a:endParaRPr lang="en-US" spc="160" dirty="0">
              <a:solidFill>
                <a:srgbClr val="181818"/>
              </a:solidFill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20960" y="1276350"/>
            <a:ext cx="7989570" cy="204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700" marR="556260" indent="-381000">
              <a:lnSpc>
                <a:spcPct val="114999"/>
              </a:lnSpc>
              <a:spcBef>
                <a:spcPts val="100"/>
              </a:spcBef>
              <a:buFont typeface="MS PGothic"/>
              <a:buChar char="➔"/>
              <a:tabLst>
                <a:tab pos="393065" algn="l"/>
                <a:tab pos="393700" algn="l"/>
              </a:tabLst>
            </a:pPr>
            <a:endParaRPr lang="ru-RU" sz="1200" dirty="0">
              <a:latin typeface="Verdana"/>
              <a:cs typeface="Verdana"/>
            </a:endParaRPr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3D834EA2-4C0E-48BF-8435-8F2BF4AA2FC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8250" y="249282"/>
            <a:ext cx="817499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FLAML (Fast and Lightweight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AutoML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1020212B-1978-4903-898E-307AF249E68F}"/>
              </a:ext>
            </a:extLst>
          </p:cNvPr>
          <p:cNvSpPr txBox="1"/>
          <p:nvPr/>
        </p:nvSpPr>
        <p:spPr>
          <a:xfrm>
            <a:off x="228600" y="1598545"/>
            <a:ext cx="4913040" cy="10534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56260">
              <a:lnSpc>
                <a:spcPct val="114999"/>
              </a:lnSpc>
              <a:spcBef>
                <a:spcPts val="100"/>
              </a:spcBef>
              <a:tabLst>
                <a:tab pos="393065" algn="l"/>
                <a:tab pos="393700" algn="l"/>
              </a:tabLst>
            </a:pPr>
            <a:r>
              <a:rPr lang="ru-RU" sz="1200" dirty="0">
                <a:latin typeface="Verdana"/>
                <a:cs typeface="Verdana"/>
              </a:rPr>
              <a:t>—</a:t>
            </a:r>
            <a:r>
              <a:rPr lang="en-US" sz="1200" b="1" dirty="0">
                <a:latin typeface="Verdana"/>
                <a:cs typeface="Verdana"/>
              </a:rPr>
              <a:t> </a:t>
            </a:r>
            <a:r>
              <a:rPr lang="ru-RU" sz="1200" dirty="0">
                <a:latin typeface="Verdana"/>
                <a:cs typeface="Verdana"/>
              </a:rPr>
              <a:t>разработан </a:t>
            </a:r>
            <a:r>
              <a:rPr lang="ru-RU" sz="1200" b="1" dirty="0">
                <a:latin typeface="Verdana"/>
                <a:cs typeface="Verdana"/>
              </a:rPr>
              <a:t>Microsoft Research</a:t>
            </a:r>
            <a:r>
              <a:rPr lang="ru-RU" sz="1200" dirty="0">
                <a:latin typeface="Verdana"/>
                <a:cs typeface="Verdana"/>
              </a:rPr>
              <a:t> и сфокусирован на эффективности и скорости. Его ключевая особенность </a:t>
            </a:r>
            <a:r>
              <a:rPr lang="en-US" sz="1200" dirty="0">
                <a:latin typeface="Verdana"/>
                <a:cs typeface="Verdana"/>
              </a:rPr>
              <a:t>-</a:t>
            </a:r>
            <a:r>
              <a:rPr lang="ru-RU" sz="1200" dirty="0">
                <a:latin typeface="Verdana"/>
                <a:cs typeface="Verdana"/>
              </a:rPr>
              <a:t> это </a:t>
            </a:r>
            <a:r>
              <a:rPr lang="ru-RU" sz="1200" dirty="0" err="1">
                <a:latin typeface="Verdana"/>
                <a:cs typeface="Verdana"/>
              </a:rPr>
              <a:t>низкозатратный</a:t>
            </a:r>
            <a:r>
              <a:rPr lang="ru-RU" sz="1200" dirty="0">
                <a:latin typeface="Verdana"/>
                <a:cs typeface="Verdana"/>
              </a:rPr>
              <a:t> алгоритм поиска гиперпараметров под названием </a:t>
            </a:r>
            <a:r>
              <a:rPr lang="ru-RU" sz="1200" b="1" dirty="0">
                <a:latin typeface="Verdana"/>
                <a:cs typeface="Verdana"/>
              </a:rPr>
              <a:t>CFO</a:t>
            </a:r>
            <a:r>
              <a:rPr lang="ru-RU" sz="1200" dirty="0">
                <a:latin typeface="Verdana"/>
                <a:cs typeface="Verdana"/>
              </a:rPr>
              <a:t> (Cost-</a:t>
            </a:r>
            <a:r>
              <a:rPr lang="ru-RU" sz="1200" dirty="0" err="1">
                <a:latin typeface="Verdana"/>
                <a:cs typeface="Verdana"/>
              </a:rPr>
              <a:t>Frugal</a:t>
            </a:r>
            <a:r>
              <a:rPr lang="ru-RU" sz="1200" dirty="0">
                <a:latin typeface="Verdana"/>
                <a:cs typeface="Verdana"/>
              </a:rPr>
              <a:t> </a:t>
            </a:r>
            <a:r>
              <a:rPr lang="ru-RU" sz="1200" dirty="0" err="1">
                <a:latin typeface="Verdana"/>
                <a:cs typeface="Verdana"/>
              </a:rPr>
              <a:t>Optimization</a:t>
            </a:r>
            <a:r>
              <a:rPr lang="ru-RU" sz="1200" dirty="0">
                <a:latin typeface="Verdana"/>
                <a:cs typeface="Verdana"/>
              </a:rPr>
              <a:t>).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467966A-E97D-4FE5-BB7B-00C8E0EB47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200" y="2439704"/>
            <a:ext cx="5562600" cy="2204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1413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20960" y="1276350"/>
            <a:ext cx="7989570" cy="204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700" marR="556260" indent="-381000">
              <a:lnSpc>
                <a:spcPct val="114999"/>
              </a:lnSpc>
              <a:spcBef>
                <a:spcPts val="100"/>
              </a:spcBef>
              <a:buFont typeface="MS PGothic"/>
              <a:buChar char="➔"/>
              <a:tabLst>
                <a:tab pos="393065" algn="l"/>
                <a:tab pos="393700" algn="l"/>
              </a:tabLst>
            </a:pPr>
            <a:endParaRPr lang="ru-RU" sz="1200" dirty="0">
              <a:latin typeface="Verdana"/>
              <a:cs typeface="Verdana"/>
            </a:endParaRPr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3D834EA2-4C0E-48BF-8435-8F2BF4AA2FC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8250" y="249282"/>
            <a:ext cx="817499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FLAML (Fast and Lightweight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AutoML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</p:txBody>
      </p:sp>
      <p:graphicFrame>
        <p:nvGraphicFramePr>
          <p:cNvPr id="5" name="Таблица 5">
            <a:extLst>
              <a:ext uri="{FF2B5EF4-FFF2-40B4-BE49-F238E27FC236}">
                <a16:creationId xmlns:a16="http://schemas.microsoft.com/office/drawing/2014/main" id="{4514A231-B215-4D6B-AC55-5FC24144EC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2607678"/>
              </p:ext>
            </p:extLst>
          </p:nvPr>
        </p:nvGraphicFramePr>
        <p:xfrm>
          <a:off x="1524000" y="1657350"/>
          <a:ext cx="6629400" cy="288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1460291076"/>
                    </a:ext>
                  </a:extLst>
                </a:gridCol>
                <a:gridCol w="3581400">
                  <a:extLst>
                    <a:ext uri="{9D8B030D-6E8A-4147-A177-3AD203B41FA5}">
                      <a16:colId xmlns:a16="http://schemas.microsoft.com/office/drawing/2014/main" val="17956833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Преимущества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Недостатки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3170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6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Высокая скорость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Может уступать в точности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9165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6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Низкое потребление ресурсов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Меньшая автоматизация </a:t>
                      </a:r>
                      <a:r>
                        <a:rPr lang="en-US" sz="16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pipeline</a:t>
                      </a:r>
                      <a:endParaRPr lang="ru-RU" sz="16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5270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6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Широкая поддержка задач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4847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6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Прозрачность и контроль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2739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6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Интеграция с популярными фреймворками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6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46500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81948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20960" y="1276350"/>
            <a:ext cx="7989570" cy="204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700" marR="556260" indent="-381000">
              <a:lnSpc>
                <a:spcPct val="114999"/>
              </a:lnSpc>
              <a:spcBef>
                <a:spcPts val="100"/>
              </a:spcBef>
              <a:buFont typeface="MS PGothic"/>
              <a:buChar char="➔"/>
              <a:tabLst>
                <a:tab pos="393065" algn="l"/>
                <a:tab pos="393700" algn="l"/>
              </a:tabLst>
            </a:pPr>
            <a:endParaRPr lang="ru-RU" sz="1200" dirty="0">
              <a:latin typeface="Verdana"/>
              <a:cs typeface="Verdana"/>
            </a:endParaRPr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3D834EA2-4C0E-48BF-8435-8F2BF4AA2FC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8250" y="249282"/>
            <a:ext cx="817499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TPOT (Tree-based Pipeline Optimization Tool)</a:t>
            </a:r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1020212B-1978-4903-898E-307AF249E68F}"/>
              </a:ext>
            </a:extLst>
          </p:cNvPr>
          <p:cNvSpPr txBox="1"/>
          <p:nvPr/>
        </p:nvSpPr>
        <p:spPr>
          <a:xfrm>
            <a:off x="228600" y="1598545"/>
            <a:ext cx="4913040" cy="24174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56260">
              <a:lnSpc>
                <a:spcPct val="114999"/>
              </a:lnSpc>
              <a:spcBef>
                <a:spcPts val="100"/>
              </a:spcBef>
              <a:tabLst>
                <a:tab pos="393065" algn="l"/>
                <a:tab pos="393700" algn="l"/>
              </a:tabLst>
            </a:pPr>
            <a:r>
              <a:rPr lang="ru-RU" sz="1200" dirty="0">
                <a:latin typeface="Verdana"/>
                <a:cs typeface="Verdana"/>
              </a:rPr>
              <a:t>— генетическое программирование (</a:t>
            </a:r>
            <a:r>
              <a:rPr lang="ru-RU" sz="1200" dirty="0" err="1">
                <a:latin typeface="Verdana"/>
                <a:cs typeface="Verdana"/>
              </a:rPr>
              <a:t>Genetic</a:t>
            </a:r>
            <a:r>
              <a:rPr lang="ru-RU" sz="1200" dirty="0">
                <a:latin typeface="Verdana"/>
                <a:cs typeface="Verdana"/>
              </a:rPr>
              <a:t> </a:t>
            </a:r>
            <a:r>
              <a:rPr lang="ru-RU" sz="1200" dirty="0" err="1">
                <a:latin typeface="Verdana"/>
                <a:cs typeface="Verdana"/>
              </a:rPr>
              <a:t>Programming</a:t>
            </a:r>
            <a:r>
              <a:rPr lang="ru-RU" sz="1200" dirty="0">
                <a:latin typeface="Verdana"/>
                <a:cs typeface="Verdana"/>
              </a:rPr>
              <a:t>). Он представляет собой процесс построения ML-</a:t>
            </a:r>
            <a:r>
              <a:rPr lang="ru-RU" sz="1200" dirty="0" err="1">
                <a:latin typeface="Verdana"/>
                <a:cs typeface="Verdana"/>
              </a:rPr>
              <a:t>пайплайна</a:t>
            </a:r>
            <a:r>
              <a:rPr lang="ru-RU" sz="1200" dirty="0">
                <a:latin typeface="Verdana"/>
                <a:cs typeface="Verdana"/>
              </a:rPr>
              <a:t> (предобработка + модель) как эволюцию популяции.</a:t>
            </a:r>
          </a:p>
          <a:p>
            <a:pPr marL="12700" marR="556260">
              <a:lnSpc>
                <a:spcPct val="114999"/>
              </a:lnSpc>
              <a:spcBef>
                <a:spcPts val="100"/>
              </a:spcBef>
              <a:tabLst>
                <a:tab pos="393065" algn="l"/>
                <a:tab pos="393700" algn="l"/>
              </a:tabLst>
            </a:pPr>
            <a:endParaRPr lang="ru-RU" sz="1200" dirty="0">
              <a:latin typeface="Verdana"/>
              <a:cs typeface="Verdana"/>
            </a:endParaRPr>
          </a:p>
          <a:p>
            <a:pPr marL="12700" marR="556260">
              <a:lnSpc>
                <a:spcPct val="114999"/>
              </a:lnSpc>
              <a:spcBef>
                <a:spcPts val="100"/>
              </a:spcBef>
              <a:tabLst>
                <a:tab pos="393065" algn="l"/>
                <a:tab pos="393700" algn="l"/>
              </a:tabLst>
            </a:pPr>
            <a:endParaRPr lang="en-US" sz="1200" dirty="0">
              <a:latin typeface="Verdana"/>
              <a:cs typeface="Verdana"/>
            </a:endParaRPr>
          </a:p>
          <a:p>
            <a:pPr marL="393700" marR="556260" indent="-381000">
              <a:lnSpc>
                <a:spcPct val="114999"/>
              </a:lnSpc>
              <a:spcBef>
                <a:spcPts val="100"/>
              </a:spcBef>
              <a:buFont typeface="MS PGothic"/>
              <a:buChar char="➔"/>
              <a:tabLst>
                <a:tab pos="393065" algn="l"/>
                <a:tab pos="393700" algn="l"/>
              </a:tabLst>
            </a:pPr>
            <a:r>
              <a:rPr lang="ru-RU" sz="1200" dirty="0">
                <a:latin typeface="Verdana"/>
                <a:cs typeface="Verdana"/>
              </a:rPr>
              <a:t>Создание популяции </a:t>
            </a:r>
            <a:endParaRPr lang="en-US" sz="1200" dirty="0">
              <a:latin typeface="Verdana"/>
              <a:cs typeface="Verdana"/>
            </a:endParaRPr>
          </a:p>
          <a:p>
            <a:pPr marL="393700" marR="556260" indent="-381000">
              <a:lnSpc>
                <a:spcPct val="114999"/>
              </a:lnSpc>
              <a:spcBef>
                <a:spcPts val="100"/>
              </a:spcBef>
              <a:buFont typeface="MS PGothic"/>
              <a:buChar char="➔"/>
              <a:tabLst>
                <a:tab pos="393065" algn="l"/>
                <a:tab pos="393700" algn="l"/>
              </a:tabLst>
            </a:pPr>
            <a:r>
              <a:rPr lang="ru-RU" sz="1200" dirty="0">
                <a:latin typeface="Verdana"/>
                <a:cs typeface="Verdana"/>
              </a:rPr>
              <a:t>Оценка приспособленности </a:t>
            </a:r>
            <a:r>
              <a:rPr lang="en-US" sz="1200" dirty="0">
                <a:latin typeface="Verdana"/>
                <a:cs typeface="Verdana"/>
              </a:rPr>
              <a:t>(Fitness)</a:t>
            </a:r>
          </a:p>
          <a:p>
            <a:pPr marL="393700" marR="556260" indent="-381000">
              <a:lnSpc>
                <a:spcPct val="114999"/>
              </a:lnSpc>
              <a:spcBef>
                <a:spcPts val="100"/>
              </a:spcBef>
              <a:buFont typeface="MS PGothic"/>
              <a:buChar char="➔"/>
              <a:tabLst>
                <a:tab pos="393065" algn="l"/>
                <a:tab pos="393700" algn="l"/>
              </a:tabLst>
            </a:pPr>
            <a:r>
              <a:rPr lang="ru-RU" sz="1200" dirty="0">
                <a:latin typeface="Verdana"/>
                <a:cs typeface="Verdana"/>
              </a:rPr>
              <a:t>Отбор, скрещивание, мутация</a:t>
            </a:r>
          </a:p>
          <a:p>
            <a:pPr marL="393700" marR="556260" indent="-381000">
              <a:lnSpc>
                <a:spcPct val="114999"/>
              </a:lnSpc>
              <a:spcBef>
                <a:spcPts val="100"/>
              </a:spcBef>
              <a:buFont typeface="MS PGothic"/>
              <a:buChar char="➔"/>
              <a:tabLst>
                <a:tab pos="393065" algn="l"/>
                <a:tab pos="393700" algn="l"/>
              </a:tabLst>
            </a:pPr>
            <a:r>
              <a:rPr lang="ru-RU" sz="1200" dirty="0">
                <a:latin typeface="Verdana"/>
                <a:cs typeface="Verdana"/>
              </a:rPr>
              <a:t>Новая популяция</a:t>
            </a:r>
          </a:p>
          <a:p>
            <a:pPr marL="12700" marR="556260">
              <a:lnSpc>
                <a:spcPct val="114999"/>
              </a:lnSpc>
              <a:spcBef>
                <a:spcPts val="100"/>
              </a:spcBef>
              <a:tabLst>
                <a:tab pos="393065" algn="l"/>
                <a:tab pos="393700" algn="l"/>
              </a:tabLst>
            </a:pPr>
            <a:endParaRPr lang="ru-RU" sz="1200" dirty="0">
              <a:latin typeface="Verdana"/>
              <a:cs typeface="Verdana"/>
            </a:endParaRPr>
          </a:p>
        </p:txBody>
      </p:sp>
      <p:pic>
        <p:nvPicPr>
          <p:cNvPr id="11266" name="Picture 2" descr="TPOT">
            <a:extLst>
              <a:ext uri="{FF2B5EF4-FFF2-40B4-BE49-F238E27FC236}">
                <a16:creationId xmlns:a16="http://schemas.microsoft.com/office/drawing/2014/main" id="{C2A4651E-7EEB-4A14-8A89-7BC071CCD4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504696"/>
            <a:ext cx="4102409" cy="3596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56397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20960" y="1276350"/>
            <a:ext cx="7989570" cy="204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700" marR="556260" indent="-381000">
              <a:lnSpc>
                <a:spcPct val="114999"/>
              </a:lnSpc>
              <a:spcBef>
                <a:spcPts val="100"/>
              </a:spcBef>
              <a:buFont typeface="MS PGothic"/>
              <a:buChar char="➔"/>
              <a:tabLst>
                <a:tab pos="393065" algn="l"/>
                <a:tab pos="393700" algn="l"/>
              </a:tabLst>
            </a:pPr>
            <a:endParaRPr lang="ru-RU" sz="1200" dirty="0">
              <a:latin typeface="Verdana"/>
              <a:cs typeface="Verdana"/>
            </a:endParaRPr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3D834EA2-4C0E-48BF-8435-8F2BF4AA2FC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8250" y="249282"/>
            <a:ext cx="817499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TPOT (Tree-based Pipeline Optimization Tool)</a:t>
            </a:r>
          </a:p>
        </p:txBody>
      </p:sp>
      <p:graphicFrame>
        <p:nvGraphicFramePr>
          <p:cNvPr id="5" name="Таблица 5">
            <a:extLst>
              <a:ext uri="{FF2B5EF4-FFF2-40B4-BE49-F238E27FC236}">
                <a16:creationId xmlns:a16="http://schemas.microsoft.com/office/drawing/2014/main" id="{4514A231-B215-4D6B-AC55-5FC24144EC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8082556"/>
              </p:ext>
            </p:extLst>
          </p:nvPr>
        </p:nvGraphicFramePr>
        <p:xfrm>
          <a:off x="1524000" y="1657350"/>
          <a:ext cx="6629400" cy="1899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1460291076"/>
                    </a:ext>
                  </a:extLst>
                </a:gridCol>
                <a:gridCol w="3581400">
                  <a:extLst>
                    <a:ext uri="{9D8B030D-6E8A-4147-A177-3AD203B41FA5}">
                      <a16:colId xmlns:a16="http://schemas.microsoft.com/office/drawing/2014/main" val="17956833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Преимущества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Недостатки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3170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6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Максимальная автоматизация </a:t>
                      </a:r>
                      <a:r>
                        <a:rPr lang="ru-RU" sz="1600" dirty="0" err="1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пайплайна</a:t>
                      </a:r>
                      <a:endParaRPr lang="ru-RU" sz="16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Очень медленный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9165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6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Творческий подход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Случайность результата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5270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6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Прозрачность результата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600" dirty="0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Может создавать избыточные </a:t>
                      </a:r>
                      <a:r>
                        <a:rPr lang="ru-RU" sz="1600" dirty="0" err="1"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пайплайны</a:t>
                      </a:r>
                      <a:endParaRPr lang="ru-RU" sz="1600" dirty="0"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48476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88950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52FF43ED-EAAF-4AB0-B326-7ED7BAFCB3D6}"/>
              </a:ext>
            </a:extLst>
          </p:cNvPr>
          <p:cNvSpPr txBox="1">
            <a:spLocks/>
          </p:cNvSpPr>
          <p:nvPr/>
        </p:nvSpPr>
        <p:spPr>
          <a:xfrm>
            <a:off x="838200" y="209550"/>
            <a:ext cx="3084195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ru-RU" sz="2800" kern="0" spc="70" dirty="0">
                <a:solidFill>
                  <a:srgbClr val="FDFAEE"/>
                </a:solidFill>
              </a:rPr>
              <a:t>Заключение</a:t>
            </a:r>
            <a:endParaRPr lang="ru-RU" sz="2800" kern="0" spc="50" dirty="0">
              <a:solidFill>
                <a:srgbClr val="FDFAEE"/>
              </a:solidFill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69BC903D-09AE-46B1-A67B-8BFCE6AB49FE}"/>
              </a:ext>
            </a:extLst>
          </p:cNvPr>
          <p:cNvSpPr txBox="1">
            <a:spLocks/>
          </p:cNvSpPr>
          <p:nvPr/>
        </p:nvSpPr>
        <p:spPr>
          <a:xfrm>
            <a:off x="2057400" y="1809750"/>
            <a:ext cx="5781675" cy="1964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 marR="5080">
              <a:spcBef>
                <a:spcPts val="100"/>
              </a:spcBef>
            </a:pPr>
            <a:r>
              <a:rPr lang="ru-RU" sz="2100" kern="0" dirty="0">
                <a:solidFill>
                  <a:sysClr val="windowText" lastClr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Узнали про этапы разработки </a:t>
            </a:r>
            <a:r>
              <a:rPr lang="en-US" sz="2100" kern="0" dirty="0">
                <a:solidFill>
                  <a:sysClr val="windowText" lastClr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ML-</a:t>
            </a:r>
            <a:r>
              <a:rPr lang="ru-RU" sz="2100" kern="0" dirty="0">
                <a:solidFill>
                  <a:sysClr val="windowText" lastClr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модели, которые можно автоматизировать при помощи </a:t>
            </a:r>
            <a:r>
              <a:rPr lang="en-US" sz="2100" kern="0" dirty="0" err="1">
                <a:solidFill>
                  <a:sysClr val="windowText" lastClr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AutoML</a:t>
            </a:r>
            <a:r>
              <a:rPr lang="en-US" sz="2100" kern="0" dirty="0">
                <a:solidFill>
                  <a:sysClr val="windowText" lastClr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. </a:t>
            </a:r>
          </a:p>
          <a:p>
            <a:pPr marL="12700" marR="5080">
              <a:spcBef>
                <a:spcPts val="100"/>
              </a:spcBef>
            </a:pPr>
            <a:r>
              <a:rPr lang="ru-RU" sz="2100" kern="0" dirty="0">
                <a:solidFill>
                  <a:sysClr val="windowText" lastClr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Поговорили о существующих инструментах, в частности </a:t>
            </a:r>
            <a:r>
              <a:rPr lang="en-US" sz="2100" kern="0" dirty="0">
                <a:solidFill>
                  <a:sysClr val="windowText" lastClr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Auto-</a:t>
            </a:r>
            <a:r>
              <a:rPr lang="en-US" sz="2100" kern="0" dirty="0" err="1">
                <a:solidFill>
                  <a:sysClr val="windowText" lastClr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sklearn</a:t>
            </a:r>
            <a:r>
              <a:rPr lang="en-US" sz="2100" kern="0" dirty="0">
                <a:solidFill>
                  <a:sysClr val="windowText" lastClr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, </a:t>
            </a:r>
            <a:r>
              <a:rPr lang="en-US" sz="2100" kern="0" dirty="0" err="1">
                <a:solidFill>
                  <a:sysClr val="windowText" lastClr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Flaml</a:t>
            </a:r>
            <a:r>
              <a:rPr lang="en-US" sz="2100" kern="0" dirty="0">
                <a:solidFill>
                  <a:sysClr val="windowText" lastClr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, </a:t>
            </a:r>
            <a:r>
              <a:rPr lang="en-US" sz="2100" kern="0" dirty="0" err="1">
                <a:solidFill>
                  <a:sysClr val="windowText" lastClr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Tpot</a:t>
            </a:r>
            <a:r>
              <a:rPr lang="en-US" sz="2100" kern="0" dirty="0">
                <a:solidFill>
                  <a:sysClr val="windowText" lastClr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Tahoma"/>
              </a:rPr>
              <a:t>.</a:t>
            </a:r>
            <a:endParaRPr lang="ru-RU" sz="2100" kern="0" dirty="0">
              <a:solidFill>
                <a:sysClr val="windowText" lastClr="000000"/>
              </a:solidFill>
              <a:latin typeface="Verdana" panose="020B0604030504040204" pitchFamily="34" charset="0"/>
              <a:ea typeface="Verdana" panose="020B0604030504040204" pitchFamily="34" charset="0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40576281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7"/>
          <p:cNvSpPr txBox="1"/>
          <p:nvPr/>
        </p:nvSpPr>
        <p:spPr>
          <a:xfrm>
            <a:off x="540000" y="504000"/>
            <a:ext cx="75600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36000" rIns="36000" bIns="3600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Спасибо за внимание!</a:t>
            </a:r>
            <a:endParaRPr sz="3000" b="1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21" name="Google Shape;221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845688"/>
            <a:ext cx="9144000" cy="32673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2">
            <a:extLst>
              <a:ext uri="{FF2B5EF4-FFF2-40B4-BE49-F238E27FC236}">
                <a16:creationId xmlns:a16="http://schemas.microsoft.com/office/drawing/2014/main" id="{E4B4B273-1927-433E-869A-6149AEF5762A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74EBAEA-E2E1-4303-8760-65BF05FC3358}"/>
              </a:ext>
            </a:extLst>
          </p:cNvPr>
          <p:cNvSpPr txBox="1"/>
          <p:nvPr/>
        </p:nvSpPr>
        <p:spPr>
          <a:xfrm>
            <a:off x="876300" y="2114550"/>
            <a:ext cx="73914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1. </a:t>
            </a:r>
            <a:r>
              <a:rPr lang="en-US" sz="3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Auto</a:t>
            </a:r>
            <a:r>
              <a:rPr lang="en-US" sz="3200" b="1" spc="160" dirty="0" err="1">
                <a:solidFill>
                  <a:srgbClr val="181818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/>
                <a:cs typeface="Verdana"/>
              </a:rPr>
              <a:t>ML</a:t>
            </a:r>
            <a:endParaRPr lang="en-US" sz="3200" b="1" spc="160" dirty="0">
              <a:solidFill>
                <a:srgbClr val="181818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491323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349" y="-24190"/>
            <a:ext cx="5638800" cy="16748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ru-RU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/>
                <a:cs typeface="Verdana"/>
              </a:rPr>
              <a:t>Автоматизированное машинное обучение 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/>
                <a:cs typeface="Verdana"/>
              </a:rPr>
              <a:t>(</a:t>
            </a:r>
            <a:r>
              <a:rPr lang="en-US" sz="3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/>
                <a:cs typeface="Verdana"/>
              </a:rPr>
              <a:t>AutoML</a:t>
            </a: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/>
                <a:cs typeface="Verdana"/>
              </a:rPr>
              <a:t>)</a:t>
            </a:r>
            <a:r>
              <a:rPr lang="ru-RU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/>
                <a:cs typeface="Verdana"/>
              </a:rPr>
              <a:t> 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/>
              <a:cs typeface="Verdana"/>
            </a:endParaRPr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C43ACDAC-E08C-43E4-A37B-2C44E01A49BD}"/>
              </a:ext>
            </a:extLst>
          </p:cNvPr>
          <p:cNvSpPr txBox="1"/>
          <p:nvPr/>
        </p:nvSpPr>
        <p:spPr>
          <a:xfrm>
            <a:off x="304800" y="2262691"/>
            <a:ext cx="3962400" cy="1255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</a:rPr>
              <a:t>- процесс автоматизации трудоемких и итеративных задач разработки моделей машинного обучения (ML)</a:t>
            </a:r>
            <a:endParaRPr lang="ru-RU" sz="1800" dirty="0">
              <a:latin typeface="Verdana" panose="020B0604030504040204" pitchFamily="34" charset="0"/>
              <a:ea typeface="Verdana" panose="020B0604030504040204" pitchFamily="34" charset="0"/>
              <a:cs typeface="Verdana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EFDADD4C-9072-4C02-B14E-5472FE6C23EA}"/>
              </a:ext>
            </a:extLst>
          </p:cNvPr>
          <p:cNvSpPr/>
          <p:nvPr/>
        </p:nvSpPr>
        <p:spPr>
          <a:xfrm>
            <a:off x="5697149" y="229581"/>
            <a:ext cx="3259375" cy="500031"/>
          </a:xfrm>
          <a:prstGeom prst="rect">
            <a:avLst/>
          </a:prstGeom>
          <a:solidFill>
            <a:srgbClr val="FEFAEE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8D60548-02D4-4B2B-8272-63D2639EFC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3800" y="1885950"/>
            <a:ext cx="5410200" cy="3259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495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3D834EA2-4C0E-48BF-8435-8F2BF4AA2FC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8250" y="249282"/>
            <a:ext cx="817499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Стандартный процесс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ML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3746184-059D-4A40-99D3-9C692CC816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71550"/>
            <a:ext cx="9144000" cy="3858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646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3D834EA2-4C0E-48BF-8435-8F2BF4AA2FC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8250" y="249282"/>
            <a:ext cx="817499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Как работает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AutoML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1384B5C-7955-4B9B-BE16-8EDEDF71A0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047750"/>
            <a:ext cx="7757918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721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3D834EA2-4C0E-48BF-8435-8F2BF4AA2FC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8250" y="249282"/>
            <a:ext cx="817499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AutoML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vs </a:t>
            </a:r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обычный (ручной)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ML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EA09B01-B140-4B69-A911-70500B6272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742950"/>
            <a:ext cx="7667164" cy="3963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465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3D834EA2-4C0E-48BF-8435-8F2BF4AA2FC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8250" y="249282"/>
            <a:ext cx="817499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AutoML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vs </a:t>
            </a:r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обычный (ручной)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ML</a:t>
            </a:r>
          </a:p>
        </p:txBody>
      </p:sp>
      <p:graphicFrame>
        <p:nvGraphicFramePr>
          <p:cNvPr id="2" name="Таблица 2">
            <a:extLst>
              <a:ext uri="{FF2B5EF4-FFF2-40B4-BE49-F238E27FC236}">
                <a16:creationId xmlns:a16="http://schemas.microsoft.com/office/drawing/2014/main" id="{36D7EC0D-0F7D-4C3D-9EC9-235C024D5D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579490"/>
              </p:ext>
            </p:extLst>
          </p:nvPr>
        </p:nvGraphicFramePr>
        <p:xfrm>
          <a:off x="328250" y="1200150"/>
          <a:ext cx="8610600" cy="3205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0550">
                  <a:extLst>
                    <a:ext uri="{9D8B030D-6E8A-4147-A177-3AD203B41FA5}">
                      <a16:colId xmlns:a16="http://schemas.microsoft.com/office/drawing/2014/main" val="706074285"/>
                    </a:ext>
                  </a:extLst>
                </a:gridCol>
                <a:gridCol w="3300050">
                  <a:extLst>
                    <a:ext uri="{9D8B030D-6E8A-4147-A177-3AD203B41FA5}">
                      <a16:colId xmlns:a16="http://schemas.microsoft.com/office/drawing/2014/main" val="1483751953"/>
                    </a:ext>
                  </a:extLst>
                </a:gridCol>
                <a:gridCol w="3810000">
                  <a:extLst>
                    <a:ext uri="{9D8B030D-6E8A-4147-A177-3AD203B41FA5}">
                      <a16:colId xmlns:a16="http://schemas.microsoft.com/office/drawing/2014/main" val="5404927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1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Аспект </a:t>
                      </a:r>
                    </a:p>
                  </a:txBody>
                  <a:tcPr marL="114300" marR="114300" marT="76200" marB="762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1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Обычный </a:t>
                      </a:r>
                      <a:r>
                        <a:rPr lang="en-US" sz="1100" b="1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ML</a:t>
                      </a:r>
                      <a:endParaRPr lang="ru-RU" sz="1100" b="1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114300" marR="114300" marT="76200" marB="762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AutoML</a:t>
                      </a:r>
                      <a:endParaRPr lang="ru-RU" sz="1100" b="1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114300" marR="114300" marT="76200" marB="76200" anchor="b"/>
                </a:tc>
                <a:extLst>
                  <a:ext uri="{0D108BD9-81ED-4DB2-BD59-A6C34878D82A}">
                    <a16:rowId xmlns:a16="http://schemas.microsoft.com/office/drawing/2014/main" val="27889156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ase"/>
                      <a:r>
                        <a:rPr lang="ru-RU" sz="900" b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Экспертиза</a:t>
                      </a:r>
                    </a:p>
                  </a:txBody>
                  <a:tcPr marL="114300" marR="114300" marT="114300" marB="11430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sz="900" b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Требует глубокого понимания алгоритмов машинного обучения, статистического моделирования и инженерии признаков.</a:t>
                      </a:r>
                    </a:p>
                  </a:txBody>
                  <a:tcPr marL="114300" marR="114300" marT="114300" marB="11430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sz="900" b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Требует базового понимания машинного обучения. Больший акцент делается на понимании проблемы и данных.</a:t>
                      </a:r>
                    </a:p>
                  </a:txBody>
                  <a:tcPr marL="114300" marR="114300" marT="114300" marB="114300" anchor="ctr"/>
                </a:tc>
                <a:extLst>
                  <a:ext uri="{0D108BD9-81ED-4DB2-BD59-A6C34878D82A}">
                    <a16:rowId xmlns:a16="http://schemas.microsoft.com/office/drawing/2014/main" val="1107779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ase"/>
                      <a:r>
                        <a:rPr lang="ru-RU" sz="900" b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Затраты времени</a:t>
                      </a:r>
                    </a:p>
                  </a:txBody>
                  <a:tcPr marL="114300" marR="114300" marT="114300" marB="11430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sz="900" b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Может быть трудоемким из-за ручной инженерии признаков, выбора модели, настройки гиперпараметров и валидации.</a:t>
                      </a:r>
                    </a:p>
                  </a:txBody>
                  <a:tcPr marL="114300" marR="114300" marT="114300" marB="11430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sz="900" b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Более эффективен, поскольку автоматизирует многие утомительные части, такие как инженерия признаков, выбор модели и настройка гиперпараметров.</a:t>
                      </a:r>
                    </a:p>
                  </a:txBody>
                  <a:tcPr marL="114300" marR="114300" marT="114300" marB="114300" anchor="ctr"/>
                </a:tc>
                <a:extLst>
                  <a:ext uri="{0D108BD9-81ED-4DB2-BD59-A6C34878D82A}">
                    <a16:rowId xmlns:a16="http://schemas.microsoft.com/office/drawing/2014/main" val="2189170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ase"/>
                      <a:r>
                        <a:rPr lang="ru-RU" sz="900" b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Масштабируемость</a:t>
                      </a:r>
                    </a:p>
                  </a:txBody>
                  <a:tcPr marL="114300" marR="114300" marT="114300" marB="11430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sz="900" b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Масштабирование традиционных моделей машинного обучения до более крупных наборов данных требует значительных усилий и опыта.</a:t>
                      </a:r>
                    </a:p>
                  </a:txBody>
                  <a:tcPr marL="114300" marR="114300" marT="114300" marB="11430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sz="900" b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Разработано с учетом масштабируемости, способно обрабатывать большие наборы данных и автоматически выбирать лучшие модели в соответствии с ними.</a:t>
                      </a:r>
                    </a:p>
                  </a:txBody>
                  <a:tcPr marL="114300" marR="114300" marT="114300" marB="114300" anchor="ctr"/>
                </a:tc>
                <a:extLst>
                  <a:ext uri="{0D108BD9-81ED-4DB2-BD59-A6C34878D82A}">
                    <a16:rowId xmlns:a16="http://schemas.microsoft.com/office/drawing/2014/main" val="1058314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ase"/>
                      <a:r>
                        <a:rPr lang="ru-RU" sz="900" b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Производительность</a:t>
                      </a:r>
                    </a:p>
                  </a:txBody>
                  <a:tcPr marL="114300" marR="114300" marT="114300" marB="11430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sz="900" b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Производительность зависит от опыта специалиста по данным и может быть неодинаковой для разных задач.</a:t>
                      </a:r>
                    </a:p>
                  </a:txBody>
                  <a:tcPr marL="114300" marR="114300" marT="114300" marB="11430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sz="900" b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Производительность, как правило, хорошая для различных задач благодаря автоматическому выбору и настройке моделей. Однако для некоторых сложных задач настройка экспертом все же может дать лучшие результаты.</a:t>
                      </a:r>
                    </a:p>
                  </a:txBody>
                  <a:tcPr marL="114300" marR="114300" marT="114300" marB="114300" anchor="ctr"/>
                </a:tc>
                <a:extLst>
                  <a:ext uri="{0D108BD9-81ED-4DB2-BD59-A6C34878D82A}">
                    <a16:rowId xmlns:a16="http://schemas.microsoft.com/office/drawing/2014/main" val="30352801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82451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3D834EA2-4C0E-48BF-8435-8F2BF4AA2FC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8250" y="249282"/>
            <a:ext cx="817499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AutoML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vs </a:t>
            </a:r>
            <a:r>
              <a:rPr lang="ru-R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обычный (ручной)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ML</a:t>
            </a:r>
          </a:p>
        </p:txBody>
      </p:sp>
      <p:graphicFrame>
        <p:nvGraphicFramePr>
          <p:cNvPr id="2" name="Таблица 2">
            <a:extLst>
              <a:ext uri="{FF2B5EF4-FFF2-40B4-BE49-F238E27FC236}">
                <a16:creationId xmlns:a16="http://schemas.microsoft.com/office/drawing/2014/main" id="{36D7EC0D-0F7D-4C3D-9EC9-235C024D5D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4242607"/>
              </p:ext>
            </p:extLst>
          </p:nvPr>
        </p:nvGraphicFramePr>
        <p:xfrm>
          <a:off x="152400" y="1504950"/>
          <a:ext cx="8839200" cy="256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706074285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483751953"/>
                    </a:ext>
                  </a:extLst>
                </a:gridCol>
                <a:gridCol w="3810000">
                  <a:extLst>
                    <a:ext uri="{9D8B030D-6E8A-4147-A177-3AD203B41FA5}">
                      <a16:colId xmlns:a16="http://schemas.microsoft.com/office/drawing/2014/main" val="5404927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1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Аспект </a:t>
                      </a:r>
                    </a:p>
                  </a:txBody>
                  <a:tcPr marL="114300" marR="114300" marT="76200" marB="762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1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Обычный </a:t>
                      </a:r>
                      <a:r>
                        <a:rPr lang="en-US" sz="1100" b="1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ML</a:t>
                      </a:r>
                      <a:endParaRPr lang="ru-RU" sz="1100" b="1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114300" marR="114300" marT="76200" marB="762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dirty="0" err="1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AutoML</a:t>
                      </a:r>
                      <a:endParaRPr lang="ru-RU" sz="1100" b="1" dirty="0"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marL="114300" marR="114300" marT="76200" marB="76200" anchor="b"/>
                </a:tc>
                <a:extLst>
                  <a:ext uri="{0D108BD9-81ED-4DB2-BD59-A6C34878D82A}">
                    <a16:rowId xmlns:a16="http://schemas.microsoft.com/office/drawing/2014/main" val="2788915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ase"/>
                      <a:r>
                        <a:rPr lang="ru-RU" sz="900" b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Гибкость</a:t>
                      </a:r>
                    </a:p>
                  </a:txBody>
                  <a:tcPr marL="114300" marR="114300" marT="114300" marB="11430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sz="900" b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Обеспечивает высокую гибкость. Специалисты по данным могут изменять каждую часть конвейера машинного обучения в соответствии с потребностями задачи.</a:t>
                      </a:r>
                    </a:p>
                  </a:txBody>
                  <a:tcPr marL="114300" marR="114300" marT="114300" marB="11430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sz="900" b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Менее гибкий, поскольку представляет собой скорее подход «черного ящика». Однако некоторые платформы предлагают возможности настройки.</a:t>
                      </a:r>
                    </a:p>
                  </a:txBody>
                  <a:tcPr marL="114300" marR="114300" marT="114300" marB="114300" anchor="ctr"/>
                </a:tc>
                <a:extLst>
                  <a:ext uri="{0D108BD9-81ED-4DB2-BD59-A6C34878D82A}">
                    <a16:rowId xmlns:a16="http://schemas.microsoft.com/office/drawing/2014/main" val="1769045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ase"/>
                      <a:r>
                        <a:rPr lang="ru-RU" sz="900" b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Стоимость</a:t>
                      </a:r>
                    </a:p>
                  </a:txBody>
                  <a:tcPr marL="114300" marR="114300" marT="114300" marB="11430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sz="900" b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В основном доступны инструменты с открытым исходным кодом. Стоимость связана с более длительным временем разработки и необходимостью привлечения экспертного персонала.</a:t>
                      </a:r>
                    </a:p>
                  </a:txBody>
                  <a:tcPr marL="114300" marR="114300" marT="114300" marB="11430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sz="900" b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Некоторые инструменты являются открытыми, но многие коммерческие платформы взимают плату за свои услуги. Может снизить затраты, связанные со временем и персоналом.</a:t>
                      </a:r>
                    </a:p>
                  </a:txBody>
                  <a:tcPr marL="114300" marR="114300" marT="114300" marB="114300" anchor="ctr"/>
                </a:tc>
                <a:extLst>
                  <a:ext uri="{0D108BD9-81ED-4DB2-BD59-A6C34878D82A}">
                    <a16:rowId xmlns:a16="http://schemas.microsoft.com/office/drawing/2014/main" val="3170636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ase"/>
                      <a:r>
                        <a:rPr lang="ru-RU" sz="900" b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Обслуживание</a:t>
                      </a:r>
                    </a:p>
                  </a:txBody>
                  <a:tcPr marL="114300" marR="114300" marT="114300" marB="11430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sz="900" b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Обслуживание может быть сложным и требует регулярных ручных обновлений.</a:t>
                      </a:r>
                    </a:p>
                  </a:txBody>
                  <a:tcPr marL="114300" marR="114300" marT="114300" marB="11430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sz="900" b="0" dirty="0"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Обычно обеспечивает более простые и оптимизированные процессы обслуживания, такие как переобучение моделей.</a:t>
                      </a:r>
                    </a:p>
                  </a:txBody>
                  <a:tcPr marL="114300" marR="114300" marT="114300" marB="114300" anchor="ctr"/>
                </a:tc>
                <a:extLst>
                  <a:ext uri="{0D108BD9-81ED-4DB2-BD59-A6C34878D82A}">
                    <a16:rowId xmlns:a16="http://schemas.microsoft.com/office/drawing/2014/main" val="29342349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0677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1467</TotalTime>
  <Words>781</Words>
  <Application>Microsoft Office PowerPoint</Application>
  <PresentationFormat>Экран (16:9)</PresentationFormat>
  <Paragraphs>181</Paragraphs>
  <Slides>25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31" baseType="lpstr">
      <vt:lpstr>MS PGothic</vt:lpstr>
      <vt:lpstr>Arial</vt:lpstr>
      <vt:lpstr>Calibri</vt:lpstr>
      <vt:lpstr>Montserrat</vt:lpstr>
      <vt:lpstr>Verdana</vt:lpstr>
      <vt:lpstr>Office Theme</vt:lpstr>
      <vt:lpstr>Презентация PowerPoint</vt:lpstr>
      <vt:lpstr>План занятия</vt:lpstr>
      <vt:lpstr>Презентация PowerPoint</vt:lpstr>
      <vt:lpstr>Презентация PowerPoint</vt:lpstr>
      <vt:lpstr>Стандартный процесс ML</vt:lpstr>
      <vt:lpstr>Как работает AutoML</vt:lpstr>
      <vt:lpstr>AutoML vs обычный (ручной) ML</vt:lpstr>
      <vt:lpstr>AutoML vs обычный (ручной) ML</vt:lpstr>
      <vt:lpstr>AutoML vs обычный (ручной) ML</vt:lpstr>
      <vt:lpstr>Преимущества внедрения AutoML</vt:lpstr>
      <vt:lpstr>Общие примеры применения AutoMl</vt:lpstr>
      <vt:lpstr>Общие примеры применения AutoMl</vt:lpstr>
      <vt:lpstr>Примеры компаний по использованию AutoML</vt:lpstr>
      <vt:lpstr>Основные методы AutoML</vt:lpstr>
      <vt:lpstr>А сравнивать то как?</vt:lpstr>
      <vt:lpstr>Презентация PowerPoint</vt:lpstr>
      <vt:lpstr>Основные инструменты AutoML</vt:lpstr>
      <vt:lpstr>Auto-sklearn</vt:lpstr>
      <vt:lpstr>Auto-sklearn</vt:lpstr>
      <vt:lpstr>FLAML (Fast and Lightweight AutoML)</vt:lpstr>
      <vt:lpstr>FLAML (Fast and Lightweight AutoML)</vt:lpstr>
      <vt:lpstr>TPOT (Tree-based Pipeline Optimization Tool)</vt:lpstr>
      <vt:lpstr>TPOT (Tree-based Pipeline Optimization Tool)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Формирование рабочего процесса: Acceptance criterias, DoR и DoD и ограничения гибких методологий</dc:title>
  <cp:lastModifiedBy>Константин Некрасов</cp:lastModifiedBy>
  <cp:revision>235</cp:revision>
  <dcterms:created xsi:type="dcterms:W3CDTF">2024-04-17T14:30:02Z</dcterms:created>
  <dcterms:modified xsi:type="dcterms:W3CDTF">2025-09-19T08:47:16Z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