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367" r:id="rId4"/>
    <p:sldId id="259" r:id="rId5"/>
    <p:sldId id="260" r:id="rId6"/>
    <p:sldId id="261" r:id="rId7"/>
    <p:sldId id="370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371" r:id="rId17"/>
    <p:sldId id="273" r:id="rId18"/>
    <p:sldId id="274" r:id="rId19"/>
    <p:sldId id="275" r:id="rId20"/>
    <p:sldId id="276" r:id="rId21"/>
    <p:sldId id="278" r:id="rId22"/>
    <p:sldId id="327" r:id="rId23"/>
    <p:sldId id="277" r:id="rId2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AEE"/>
    <a:srgbClr val="CC0000"/>
    <a:srgbClr val="B4E91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>
      <p:cViewPr varScale="1">
        <p:scale>
          <a:sx n="124" d="100"/>
          <a:sy n="124" d="100"/>
        </p:scale>
        <p:origin x="7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79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2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76200" y="3378002"/>
            <a:ext cx="5257800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Сборка </a:t>
            </a:r>
            <a:r>
              <a:rPr lang="ru-RU" sz="24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пайплайнов</a:t>
            </a: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разработки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8134" y="931235"/>
            <a:ext cx="4878070" cy="101091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Ex</a:t>
            </a:r>
            <a:r>
              <a:rPr lang="en-US" sz="1600" b="1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b="1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cu</a:t>
            </a:r>
            <a:r>
              <a:rPr lang="en-US" sz="1600" b="1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1600" b="1" spc="-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or:</a:t>
            </a: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/>
                <a:cs typeface="Verdana"/>
              </a:rPr>
              <a:t>выполняет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задачи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DAG'ов,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используя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один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из </a:t>
            </a:r>
            <a:r>
              <a:rPr sz="1600" spc="55" dirty="0">
                <a:latin typeface="Verdana"/>
                <a:cs typeface="Verdana"/>
              </a:rPr>
              <a:t>режимов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исполнения,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например: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792" y="2056557"/>
            <a:ext cx="476504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713740" indent="-33655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348615" algn="l"/>
              </a:tabLst>
            </a:pPr>
            <a:r>
              <a:rPr sz="1400" dirty="0">
                <a:latin typeface="Verdana"/>
                <a:cs typeface="Verdana"/>
              </a:rPr>
              <a:t>SequentialExecutor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(выполняет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задачи последовательно,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подходит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для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тестов),</a:t>
            </a:r>
            <a:endParaRPr sz="1400" dirty="0">
              <a:latin typeface="Verdana"/>
              <a:cs typeface="Verdana"/>
            </a:endParaRPr>
          </a:p>
          <a:p>
            <a:pPr marL="348615" marR="451484" indent="-33655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348615" algn="l"/>
              </a:tabLst>
            </a:pPr>
            <a:r>
              <a:rPr sz="1400" dirty="0">
                <a:latin typeface="Verdana"/>
                <a:cs typeface="Verdana"/>
              </a:rPr>
              <a:t>LocalExecutor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(выполняет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несколько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задач </a:t>
            </a:r>
            <a:r>
              <a:rPr sz="1400" dirty="0">
                <a:latin typeface="Verdana"/>
                <a:cs typeface="Verdana"/>
              </a:rPr>
              <a:t>параллельно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на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55" dirty="0">
                <a:latin typeface="Verdana"/>
                <a:cs typeface="Verdana"/>
              </a:rPr>
              <a:t>одном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сервере),</a:t>
            </a:r>
            <a:endParaRPr sz="1400" dirty="0">
              <a:latin typeface="Verdana"/>
              <a:cs typeface="Verdana"/>
            </a:endParaRPr>
          </a:p>
          <a:p>
            <a:pPr marL="348615" marR="306070" indent="-33655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348615" algn="l"/>
              </a:tabLst>
            </a:pPr>
            <a:r>
              <a:rPr sz="1400" spc="-20" dirty="0">
                <a:latin typeface="Verdana"/>
                <a:cs typeface="Verdana"/>
              </a:rPr>
              <a:t>CeleryExecutor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(распределяет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задачи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между </a:t>
            </a:r>
            <a:r>
              <a:rPr sz="1400" dirty="0">
                <a:latin typeface="Verdana"/>
                <a:cs typeface="Verdana"/>
              </a:rPr>
              <a:t>несколькими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воркерами,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подходит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для </a:t>
            </a:r>
            <a:r>
              <a:rPr sz="1400" spc="-10" dirty="0">
                <a:latin typeface="Verdana"/>
                <a:cs typeface="Verdana"/>
              </a:rPr>
              <a:t>продакшена),</a:t>
            </a:r>
            <a:endParaRPr sz="1400" dirty="0">
              <a:latin typeface="Verdana"/>
              <a:cs typeface="Verdana"/>
            </a:endParaRPr>
          </a:p>
          <a:p>
            <a:pPr marL="348615" marR="5080" indent="-33655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348615" algn="l"/>
              </a:tabLst>
            </a:pPr>
            <a:r>
              <a:rPr sz="1400" dirty="0">
                <a:latin typeface="Verdana"/>
                <a:cs typeface="Verdana"/>
              </a:rPr>
              <a:t>KubernetesExecutor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(создает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поды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в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Kubernetes </a:t>
            </a:r>
            <a:r>
              <a:rPr sz="1400" dirty="0">
                <a:latin typeface="Verdana"/>
                <a:cs typeface="Verdana"/>
              </a:rPr>
              <a:t>для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выполнения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задач,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хорошо масштабируется).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943021"/>
            <a:ext cx="4059600" cy="2946200"/>
            <a:chOff x="360000" y="1149550"/>
            <a:chExt cx="3298190" cy="2110740"/>
          </a:xfrm>
        </p:grpSpPr>
        <p:pic>
          <p:nvPicPr>
            <p:cNvPr id="6" name="object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49150" y="2236650"/>
              <a:ext cx="820419" cy="247015"/>
            </a:xfrm>
            <a:custGeom>
              <a:avLst/>
              <a:gdLst/>
              <a:ahLst/>
              <a:cxnLst/>
              <a:rect l="l" t="t" r="r" b="b"/>
              <a:pathLst>
                <a:path w="820419" h="247014">
                  <a:moveTo>
                    <a:pt x="0" y="123449"/>
                  </a:moveTo>
                  <a:lnTo>
                    <a:pt x="5367" y="103425"/>
                  </a:lnTo>
                  <a:lnTo>
                    <a:pt x="20907" y="84430"/>
                  </a:lnTo>
                  <a:lnTo>
                    <a:pt x="79125" y="50542"/>
                  </a:lnTo>
                  <a:lnTo>
                    <a:pt x="120115" y="36157"/>
                  </a:lnTo>
                  <a:lnTo>
                    <a:pt x="167900" y="23818"/>
                  </a:lnTo>
                  <a:lnTo>
                    <a:pt x="221635" y="13779"/>
                  </a:lnTo>
                  <a:lnTo>
                    <a:pt x="280476" y="6293"/>
                  </a:lnTo>
                  <a:lnTo>
                    <a:pt x="343579" y="1615"/>
                  </a:lnTo>
                  <a:lnTo>
                    <a:pt x="410099" y="0"/>
                  </a:lnTo>
                  <a:lnTo>
                    <a:pt x="476620" y="1615"/>
                  </a:lnTo>
                  <a:lnTo>
                    <a:pt x="539723" y="6293"/>
                  </a:lnTo>
                  <a:lnTo>
                    <a:pt x="598564" y="13779"/>
                  </a:lnTo>
                  <a:lnTo>
                    <a:pt x="652299" y="23818"/>
                  </a:lnTo>
                  <a:lnTo>
                    <a:pt x="700084" y="36157"/>
                  </a:lnTo>
                  <a:lnTo>
                    <a:pt x="741074" y="50542"/>
                  </a:lnTo>
                  <a:lnTo>
                    <a:pt x="799292" y="84430"/>
                  </a:lnTo>
                  <a:lnTo>
                    <a:pt x="820199" y="123449"/>
                  </a:lnTo>
                  <a:lnTo>
                    <a:pt x="799292" y="162469"/>
                  </a:lnTo>
                  <a:lnTo>
                    <a:pt x="741074" y="196357"/>
                  </a:lnTo>
                  <a:lnTo>
                    <a:pt x="700084" y="210742"/>
                  </a:lnTo>
                  <a:lnTo>
                    <a:pt x="652299" y="223081"/>
                  </a:lnTo>
                  <a:lnTo>
                    <a:pt x="598564" y="233120"/>
                  </a:lnTo>
                  <a:lnTo>
                    <a:pt x="539723" y="240606"/>
                  </a:lnTo>
                  <a:lnTo>
                    <a:pt x="476620" y="245284"/>
                  </a:lnTo>
                  <a:lnTo>
                    <a:pt x="410099" y="246899"/>
                  </a:lnTo>
                  <a:lnTo>
                    <a:pt x="343579" y="245284"/>
                  </a:lnTo>
                  <a:lnTo>
                    <a:pt x="280476" y="240606"/>
                  </a:lnTo>
                  <a:lnTo>
                    <a:pt x="221635" y="233120"/>
                  </a:lnTo>
                  <a:lnTo>
                    <a:pt x="167900" y="223081"/>
                  </a:lnTo>
                  <a:lnTo>
                    <a:pt x="120115" y="210742"/>
                  </a:lnTo>
                  <a:lnTo>
                    <a:pt x="79125" y="196357"/>
                  </a:lnTo>
                  <a:lnTo>
                    <a:pt x="20907" y="162469"/>
                  </a:lnTo>
                  <a:lnTo>
                    <a:pt x="5367" y="143474"/>
                  </a:lnTo>
                  <a:lnTo>
                    <a:pt x="0" y="12344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00" y="3862288"/>
            <a:ext cx="256349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75" dirty="0">
                <a:latin typeface="Verdana"/>
                <a:cs typeface="Verdana"/>
              </a:rPr>
              <a:t>По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сути,</a:t>
            </a:r>
            <a:r>
              <a:rPr sz="1400" dirty="0">
                <a:latin typeface="Verdana"/>
                <a:cs typeface="Verdana"/>
              </a:rPr>
              <a:t> встроенный </a:t>
            </a:r>
            <a:r>
              <a:rPr sz="1400" spc="-50" dirty="0">
                <a:latin typeface="Verdana"/>
                <a:cs typeface="Verdana"/>
              </a:rPr>
              <a:t>в </a:t>
            </a:r>
            <a:r>
              <a:rPr sz="1400" b="1" dirty="0">
                <a:latin typeface="Verdana"/>
                <a:cs typeface="Verdana"/>
              </a:rPr>
              <a:t>Scheduler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механизм, </a:t>
            </a:r>
            <a:r>
              <a:rPr sz="1400" dirty="0">
                <a:latin typeface="Verdana"/>
                <a:cs typeface="Verdana"/>
              </a:rPr>
              <a:t>выполняет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задачи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DAG'ов </a:t>
            </a:r>
            <a:r>
              <a:rPr sz="1400" spc="85" dirty="0">
                <a:latin typeface="Verdana"/>
                <a:cs typeface="Verdana"/>
              </a:rPr>
              <a:t>на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локальной</a:t>
            </a:r>
            <a:r>
              <a:rPr sz="1400" spc="-40" dirty="0">
                <a:latin typeface="Verdana"/>
                <a:cs typeface="Verdana"/>
              </a:rPr>
              <a:t> </a:t>
            </a:r>
            <a:r>
              <a:rPr sz="1400" spc="75" dirty="0">
                <a:latin typeface="Verdana"/>
                <a:cs typeface="Verdana"/>
              </a:rPr>
              <a:t>машине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или </a:t>
            </a:r>
            <a:r>
              <a:rPr sz="1400" dirty="0">
                <a:latin typeface="Verdana"/>
                <a:cs typeface="Verdana"/>
              </a:rPr>
              <a:t>отправляет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воркерам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</a:t>
            </a:r>
            <a:r>
              <a:rPr b="1" spc="-3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6525" y="943021"/>
            <a:ext cx="4685030" cy="355225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600" b="1" spc="60" dirty="0">
                <a:latin typeface="Verdana" panose="020B0604030504040204" pitchFamily="34" charset="0"/>
                <a:ea typeface="Verdana" panose="020B0604030504040204" pitchFamily="34" charset="0"/>
              </a:rPr>
              <a:t>Metadata</a:t>
            </a:r>
            <a:r>
              <a:rPr lang="en-US" sz="1600" b="1" spc="-3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1" spc="-10" dirty="0">
                <a:latin typeface="Verdana" panose="020B0604030504040204" pitchFamily="34" charset="0"/>
                <a:ea typeface="Verdana" panose="020B0604030504040204" pitchFamily="34" charset="0"/>
              </a:rPr>
              <a:t>Database</a:t>
            </a:r>
            <a:r>
              <a:rPr lang="ru-RU" sz="1600" b="1" spc="-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6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хранит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: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метаданные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DAG'ов,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статусы</a:t>
            </a:r>
            <a:r>
              <a:rPr sz="1600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задач,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расписание</a:t>
            </a:r>
            <a:r>
              <a:rPr sz="1600" spc="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запусков,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логи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выполнения.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Обычно</a:t>
            </a:r>
            <a:r>
              <a:rPr sz="16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это</a:t>
            </a:r>
            <a:r>
              <a:rPr sz="16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PostgreSQL</a:t>
            </a:r>
            <a:r>
              <a:rPr sz="16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или</a:t>
            </a:r>
            <a:r>
              <a:rPr sz="16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MySQL.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 marR="296545">
              <a:lnSpc>
                <a:spcPct val="100000"/>
              </a:lnSpc>
              <a:spcBef>
                <a:spcPts val="1000"/>
              </a:spcBef>
            </a:pP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Размещается,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как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правило,</a:t>
            </a:r>
            <a:r>
              <a:rPr sz="1600" spc="-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на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отдельном сервере.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Важно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не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забывать</a:t>
            </a:r>
            <a:r>
              <a:rPr sz="1600" spc="-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делать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бэкапы:)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i="1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PS:</a:t>
            </a:r>
            <a:r>
              <a:rPr sz="1600" i="1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таблицы,</a:t>
            </a:r>
            <a:r>
              <a:rPr sz="1600" i="1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результаты</a:t>
            </a:r>
            <a:r>
              <a:rPr sz="1600" i="1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ETL-процессов,</a:t>
            </a:r>
            <a:r>
              <a:rPr sz="1600" i="1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11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т.н. </a:t>
            </a:r>
            <a:r>
              <a:rPr sz="1600" i="1" spc="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Big</a:t>
            </a:r>
            <a:r>
              <a:rPr sz="1600" i="1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Data</a:t>
            </a:r>
            <a:r>
              <a:rPr sz="1600" i="1" spc="-11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</a:t>
            </a:r>
            <a:r>
              <a:rPr sz="1600" i="1" spc="-11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нём</a:t>
            </a:r>
            <a:r>
              <a:rPr sz="1600" i="1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не</a:t>
            </a:r>
            <a:r>
              <a:rPr sz="1600" i="1" spc="-114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хранится!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93" y="1200150"/>
            <a:ext cx="3734390" cy="2793800"/>
            <a:chOff x="360000" y="1149550"/>
            <a:chExt cx="3298190" cy="2110740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25250" y="1257300"/>
              <a:ext cx="820419" cy="732790"/>
            </a:xfrm>
            <a:custGeom>
              <a:avLst/>
              <a:gdLst/>
              <a:ahLst/>
              <a:cxnLst/>
              <a:rect l="l" t="t" r="r" b="b"/>
              <a:pathLst>
                <a:path w="820419" h="732789">
                  <a:moveTo>
                    <a:pt x="0" y="366299"/>
                  </a:moveTo>
                  <a:lnTo>
                    <a:pt x="3195" y="320352"/>
                  </a:lnTo>
                  <a:lnTo>
                    <a:pt x="12524" y="276107"/>
                  </a:lnTo>
                  <a:lnTo>
                    <a:pt x="27604" y="233909"/>
                  </a:lnTo>
                  <a:lnTo>
                    <a:pt x="48049" y="194100"/>
                  </a:lnTo>
                  <a:lnTo>
                    <a:pt x="73476" y="157024"/>
                  </a:lnTo>
                  <a:lnTo>
                    <a:pt x="103499" y="123025"/>
                  </a:lnTo>
                  <a:lnTo>
                    <a:pt x="137736" y="92445"/>
                  </a:lnTo>
                  <a:lnTo>
                    <a:pt x="175801" y="65628"/>
                  </a:lnTo>
                  <a:lnTo>
                    <a:pt x="217309" y="42917"/>
                  </a:lnTo>
                  <a:lnTo>
                    <a:pt x="261878" y="24656"/>
                  </a:lnTo>
                  <a:lnTo>
                    <a:pt x="309122" y="11187"/>
                  </a:lnTo>
                  <a:lnTo>
                    <a:pt x="358657" y="2853"/>
                  </a:lnTo>
                  <a:lnTo>
                    <a:pt x="410099" y="0"/>
                  </a:lnTo>
                  <a:lnTo>
                    <a:pt x="461542" y="2853"/>
                  </a:lnTo>
                  <a:lnTo>
                    <a:pt x="511077" y="11187"/>
                  </a:lnTo>
                  <a:lnTo>
                    <a:pt x="558321" y="24656"/>
                  </a:lnTo>
                  <a:lnTo>
                    <a:pt x="602890" y="42917"/>
                  </a:lnTo>
                  <a:lnTo>
                    <a:pt x="644398" y="65628"/>
                  </a:lnTo>
                  <a:lnTo>
                    <a:pt x="682463" y="92445"/>
                  </a:lnTo>
                  <a:lnTo>
                    <a:pt x="716700" y="123025"/>
                  </a:lnTo>
                  <a:lnTo>
                    <a:pt x="746723" y="157024"/>
                  </a:lnTo>
                  <a:lnTo>
                    <a:pt x="772150" y="194100"/>
                  </a:lnTo>
                  <a:lnTo>
                    <a:pt x="792595" y="233909"/>
                  </a:lnTo>
                  <a:lnTo>
                    <a:pt x="807675" y="276107"/>
                  </a:lnTo>
                  <a:lnTo>
                    <a:pt x="817004" y="320352"/>
                  </a:lnTo>
                  <a:lnTo>
                    <a:pt x="820199" y="366299"/>
                  </a:lnTo>
                  <a:lnTo>
                    <a:pt x="817004" y="412247"/>
                  </a:lnTo>
                  <a:lnTo>
                    <a:pt x="807675" y="456492"/>
                  </a:lnTo>
                  <a:lnTo>
                    <a:pt x="792595" y="498690"/>
                  </a:lnTo>
                  <a:lnTo>
                    <a:pt x="772150" y="538499"/>
                  </a:lnTo>
                  <a:lnTo>
                    <a:pt x="746723" y="575575"/>
                  </a:lnTo>
                  <a:lnTo>
                    <a:pt x="716700" y="609574"/>
                  </a:lnTo>
                  <a:lnTo>
                    <a:pt x="682463" y="640154"/>
                  </a:lnTo>
                  <a:lnTo>
                    <a:pt x="644398" y="666971"/>
                  </a:lnTo>
                  <a:lnTo>
                    <a:pt x="602890" y="689682"/>
                  </a:lnTo>
                  <a:lnTo>
                    <a:pt x="558321" y="707943"/>
                  </a:lnTo>
                  <a:lnTo>
                    <a:pt x="511077" y="721412"/>
                  </a:lnTo>
                  <a:lnTo>
                    <a:pt x="461542" y="729746"/>
                  </a:lnTo>
                  <a:lnTo>
                    <a:pt x="410099" y="732599"/>
                  </a:lnTo>
                  <a:lnTo>
                    <a:pt x="358657" y="729746"/>
                  </a:lnTo>
                  <a:lnTo>
                    <a:pt x="309122" y="721412"/>
                  </a:lnTo>
                  <a:lnTo>
                    <a:pt x="261878" y="707943"/>
                  </a:lnTo>
                  <a:lnTo>
                    <a:pt x="217309" y="689682"/>
                  </a:lnTo>
                  <a:lnTo>
                    <a:pt x="175801" y="666971"/>
                  </a:lnTo>
                  <a:lnTo>
                    <a:pt x="137736" y="640154"/>
                  </a:lnTo>
                  <a:lnTo>
                    <a:pt x="103499" y="609574"/>
                  </a:lnTo>
                  <a:lnTo>
                    <a:pt x="73476" y="575575"/>
                  </a:lnTo>
                  <a:lnTo>
                    <a:pt x="48049" y="538499"/>
                  </a:lnTo>
                  <a:lnTo>
                    <a:pt x="27604" y="498690"/>
                  </a:lnTo>
                  <a:lnTo>
                    <a:pt x="12524" y="456492"/>
                  </a:lnTo>
                  <a:lnTo>
                    <a:pt x="3195" y="412247"/>
                  </a:lnTo>
                  <a:lnTo>
                    <a:pt x="0" y="36629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300" y="205228"/>
            <a:ext cx="69265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Webserver</a:t>
            </a:r>
            <a:r>
              <a:rPr b="1" spc="-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b="1" spc="-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b="1" spc="-3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6525" y="943021"/>
            <a:ext cx="4840605" cy="33426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600" b="1" spc="-2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Webserver</a:t>
            </a:r>
            <a:r>
              <a:rPr sz="1600" b="1" spc="-2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: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900" marR="31750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Веб-интерфейс</a:t>
            </a:r>
            <a:r>
              <a:rPr sz="1600" spc="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для</a:t>
            </a:r>
            <a:r>
              <a:rPr sz="16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управления </a:t>
            </a: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DAG'ами: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запуск,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остановка,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просмотр </a:t>
            </a:r>
            <a:r>
              <a:rPr sz="16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логов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мониторинг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выполнения.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Фактически</a:t>
            </a:r>
            <a:r>
              <a:rPr sz="1600" spc="-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является</a:t>
            </a: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процессом</a:t>
            </a: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(например, Flask-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приложением),</a:t>
            </a:r>
            <a:r>
              <a:rPr sz="1600" spc="-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которое</a:t>
            </a:r>
            <a:r>
              <a:rPr sz="16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запрашивает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данные</a:t>
            </a:r>
            <a:r>
              <a:rPr sz="1600" i="1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из</a:t>
            </a:r>
            <a:r>
              <a:rPr sz="1600" i="1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Metadata</a:t>
            </a:r>
            <a:r>
              <a:rPr sz="1600" i="1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Database</a:t>
            </a:r>
            <a:r>
              <a:rPr sz="1600" i="1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i="1" spc="-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отображает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всё</a:t>
            </a:r>
            <a:r>
              <a:rPr sz="1600" i="1" spc="-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это</a:t>
            </a:r>
            <a:r>
              <a:rPr sz="1600" i="1" spc="-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</a:t>
            </a:r>
            <a:r>
              <a:rPr sz="1600" i="1" spc="-9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i="1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UI.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1600" b="1" spc="-11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User Interface</a:t>
            </a:r>
            <a:r>
              <a:rPr sz="1600" b="1" spc="-5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: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900" marR="8382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Интерфейс,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с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которым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взаимодействует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пользователь</a:t>
            </a:r>
            <a:r>
              <a:rPr sz="1600" spc="-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через</a:t>
            </a:r>
            <a:r>
              <a:rPr sz="1600" spc="-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веб-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браузер.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0000" y="1149550"/>
            <a:ext cx="3363595" cy="2110740"/>
            <a:chOff x="360000" y="1149550"/>
            <a:chExt cx="3363595" cy="2110740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97574" y="1878350"/>
              <a:ext cx="1616710" cy="732790"/>
            </a:xfrm>
            <a:custGeom>
              <a:avLst/>
              <a:gdLst/>
              <a:ahLst/>
              <a:cxnLst/>
              <a:rect l="l" t="t" r="r" b="b"/>
              <a:pathLst>
                <a:path w="1616710" h="732789">
                  <a:moveTo>
                    <a:pt x="0" y="366299"/>
                  </a:moveTo>
                  <a:lnTo>
                    <a:pt x="2431" y="337673"/>
                  </a:lnTo>
                  <a:lnTo>
                    <a:pt x="9606" y="309650"/>
                  </a:lnTo>
                  <a:lnTo>
                    <a:pt x="37467" y="255736"/>
                  </a:lnTo>
                  <a:lnTo>
                    <a:pt x="82146" y="205210"/>
                  </a:lnTo>
                  <a:lnTo>
                    <a:pt x="142204" y="158723"/>
                  </a:lnTo>
                  <a:lnTo>
                    <a:pt x="177552" y="137197"/>
                  </a:lnTo>
                  <a:lnTo>
                    <a:pt x="216205" y="116926"/>
                  </a:lnTo>
                  <a:lnTo>
                    <a:pt x="257985" y="97990"/>
                  </a:lnTo>
                  <a:lnTo>
                    <a:pt x="302712" y="80471"/>
                  </a:lnTo>
                  <a:lnTo>
                    <a:pt x="350205" y="64451"/>
                  </a:lnTo>
                  <a:lnTo>
                    <a:pt x="400285" y="50010"/>
                  </a:lnTo>
                  <a:lnTo>
                    <a:pt x="452774" y="37231"/>
                  </a:lnTo>
                  <a:lnTo>
                    <a:pt x="507490" y="26194"/>
                  </a:lnTo>
                  <a:lnTo>
                    <a:pt x="564254" y="16981"/>
                  </a:lnTo>
                  <a:lnTo>
                    <a:pt x="622887" y="9674"/>
                  </a:lnTo>
                  <a:lnTo>
                    <a:pt x="683208" y="4353"/>
                  </a:lnTo>
                  <a:lnTo>
                    <a:pt x="745039" y="1102"/>
                  </a:lnTo>
                  <a:lnTo>
                    <a:pt x="808199" y="0"/>
                  </a:lnTo>
                  <a:lnTo>
                    <a:pt x="871360" y="1102"/>
                  </a:lnTo>
                  <a:lnTo>
                    <a:pt x="933191" y="4353"/>
                  </a:lnTo>
                  <a:lnTo>
                    <a:pt x="993512" y="9674"/>
                  </a:lnTo>
                  <a:lnTo>
                    <a:pt x="1052145" y="16981"/>
                  </a:lnTo>
                  <a:lnTo>
                    <a:pt x="1108909" y="26194"/>
                  </a:lnTo>
                  <a:lnTo>
                    <a:pt x="1163625" y="37231"/>
                  </a:lnTo>
                  <a:lnTo>
                    <a:pt x="1216114" y="50010"/>
                  </a:lnTo>
                  <a:lnTo>
                    <a:pt x="1266194" y="64451"/>
                  </a:lnTo>
                  <a:lnTo>
                    <a:pt x="1313687" y="80471"/>
                  </a:lnTo>
                  <a:lnTo>
                    <a:pt x="1358414" y="97990"/>
                  </a:lnTo>
                  <a:lnTo>
                    <a:pt x="1400194" y="116926"/>
                  </a:lnTo>
                  <a:lnTo>
                    <a:pt x="1438847" y="137197"/>
                  </a:lnTo>
                  <a:lnTo>
                    <a:pt x="1474195" y="158723"/>
                  </a:lnTo>
                  <a:lnTo>
                    <a:pt x="1506057" y="181421"/>
                  </a:lnTo>
                  <a:lnTo>
                    <a:pt x="1558605" y="230009"/>
                  </a:lnTo>
                  <a:lnTo>
                    <a:pt x="1595054" y="282310"/>
                  </a:lnTo>
                  <a:lnTo>
                    <a:pt x="1613968" y="337673"/>
                  </a:lnTo>
                  <a:lnTo>
                    <a:pt x="1616399" y="366299"/>
                  </a:lnTo>
                  <a:lnTo>
                    <a:pt x="1606793" y="422949"/>
                  </a:lnTo>
                  <a:lnTo>
                    <a:pt x="1578932" y="476863"/>
                  </a:lnTo>
                  <a:lnTo>
                    <a:pt x="1534253" y="527389"/>
                  </a:lnTo>
                  <a:lnTo>
                    <a:pt x="1474195" y="573876"/>
                  </a:lnTo>
                  <a:lnTo>
                    <a:pt x="1438847" y="595402"/>
                  </a:lnTo>
                  <a:lnTo>
                    <a:pt x="1400194" y="615673"/>
                  </a:lnTo>
                  <a:lnTo>
                    <a:pt x="1358414" y="634609"/>
                  </a:lnTo>
                  <a:lnTo>
                    <a:pt x="1313687" y="652128"/>
                  </a:lnTo>
                  <a:lnTo>
                    <a:pt x="1266194" y="668148"/>
                  </a:lnTo>
                  <a:lnTo>
                    <a:pt x="1216114" y="682589"/>
                  </a:lnTo>
                  <a:lnTo>
                    <a:pt x="1163625" y="695368"/>
                  </a:lnTo>
                  <a:lnTo>
                    <a:pt x="1108909" y="706405"/>
                  </a:lnTo>
                  <a:lnTo>
                    <a:pt x="1052145" y="715618"/>
                  </a:lnTo>
                  <a:lnTo>
                    <a:pt x="993512" y="722925"/>
                  </a:lnTo>
                  <a:lnTo>
                    <a:pt x="933191" y="728246"/>
                  </a:lnTo>
                  <a:lnTo>
                    <a:pt x="871360" y="731497"/>
                  </a:lnTo>
                  <a:lnTo>
                    <a:pt x="808199" y="732599"/>
                  </a:lnTo>
                  <a:lnTo>
                    <a:pt x="745039" y="731497"/>
                  </a:lnTo>
                  <a:lnTo>
                    <a:pt x="683208" y="728246"/>
                  </a:lnTo>
                  <a:lnTo>
                    <a:pt x="622887" y="722925"/>
                  </a:lnTo>
                  <a:lnTo>
                    <a:pt x="564254" y="715618"/>
                  </a:lnTo>
                  <a:lnTo>
                    <a:pt x="507490" y="706405"/>
                  </a:lnTo>
                  <a:lnTo>
                    <a:pt x="452774" y="695368"/>
                  </a:lnTo>
                  <a:lnTo>
                    <a:pt x="400285" y="682589"/>
                  </a:lnTo>
                  <a:lnTo>
                    <a:pt x="350205" y="668148"/>
                  </a:lnTo>
                  <a:lnTo>
                    <a:pt x="302712" y="652128"/>
                  </a:lnTo>
                  <a:lnTo>
                    <a:pt x="257985" y="634609"/>
                  </a:lnTo>
                  <a:lnTo>
                    <a:pt x="216205" y="615673"/>
                  </a:lnTo>
                  <a:lnTo>
                    <a:pt x="177552" y="595402"/>
                  </a:lnTo>
                  <a:lnTo>
                    <a:pt x="142204" y="573876"/>
                  </a:lnTo>
                  <a:lnTo>
                    <a:pt x="110342" y="551178"/>
                  </a:lnTo>
                  <a:lnTo>
                    <a:pt x="57794" y="502590"/>
                  </a:lnTo>
                  <a:lnTo>
                    <a:pt x="21345" y="450289"/>
                  </a:lnTo>
                  <a:lnTo>
                    <a:pt x="2431" y="394926"/>
                  </a:lnTo>
                  <a:lnTo>
                    <a:pt x="0" y="36629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</a:t>
            </a:r>
            <a:r>
              <a:rPr b="1" spc="-3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8250" y="811220"/>
            <a:ext cx="8342548" cy="17697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50" dirty="0">
                <a:solidFill>
                  <a:schemeClr val="tx1"/>
                </a:solidFill>
              </a:rPr>
              <a:t>DAG</a:t>
            </a:r>
            <a:r>
              <a:rPr sz="1600" b="1" spc="-80" dirty="0">
                <a:solidFill>
                  <a:schemeClr val="tx1"/>
                </a:solidFill>
              </a:rPr>
              <a:t> </a:t>
            </a:r>
            <a:r>
              <a:rPr sz="1600" b="1" spc="-25" dirty="0">
                <a:solidFill>
                  <a:schemeClr val="tx1"/>
                </a:solidFill>
              </a:rPr>
              <a:t>Dir</a:t>
            </a:r>
            <a:r>
              <a:rPr lang="en-US" sz="1600" b="1" spc="-25" dirty="0">
                <a:solidFill>
                  <a:schemeClr val="tx1"/>
                </a:solidFill>
              </a:rPr>
              <a:t>ect</a:t>
            </a:r>
            <a:r>
              <a:rPr sz="1600" b="1" spc="-25" dirty="0">
                <a:solidFill>
                  <a:schemeClr val="tx1"/>
                </a:solidFill>
              </a:rPr>
              <a:t>ory:</a:t>
            </a:r>
            <a:endParaRPr lang="en-US" sz="1600" b="1" spc="-25" dirty="0">
              <a:solidFill>
                <a:schemeClr val="tx1"/>
              </a:solidFill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ru-RU" sz="1600" b="0" i="0" u="none" spc="-20" dirty="0">
                <a:solidFill>
                  <a:schemeClr val="tx1"/>
                </a:solidFill>
                <a:latin typeface="Verdana"/>
                <a:cs typeface="Verdana"/>
              </a:rPr>
              <a:t>Каталог </a:t>
            </a: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с</a:t>
            </a:r>
            <a:r>
              <a:rPr sz="1600" b="0" i="0" u="none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0" dirty="0">
                <a:solidFill>
                  <a:schemeClr val="tx1"/>
                </a:solidFill>
                <a:latin typeface="Verdana"/>
                <a:cs typeface="Verdana"/>
              </a:rPr>
              <a:t>DAG-</a:t>
            </a: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файлами</a:t>
            </a:r>
            <a:r>
              <a:rPr sz="1600" b="0" i="0" u="none" spc="-5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chemeClr val="tx1"/>
                </a:solidFill>
                <a:latin typeface="Verdana"/>
                <a:cs typeface="Verdana"/>
              </a:rPr>
              <a:t>(Python- </a:t>
            </a: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скриптами,</a:t>
            </a:r>
            <a:r>
              <a:rPr sz="1600" b="0" i="0" u="none" spc="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10" dirty="0">
                <a:solidFill>
                  <a:schemeClr val="tx1"/>
                </a:solidFill>
                <a:latin typeface="Verdana"/>
                <a:cs typeface="Verdana"/>
              </a:rPr>
              <a:t>описывающими</a:t>
            </a:r>
            <a:r>
              <a:rPr sz="1600" b="0" i="0" u="none" spc="10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chemeClr val="tx1"/>
                </a:solidFill>
                <a:latin typeface="Verdana"/>
                <a:cs typeface="Verdana"/>
              </a:rPr>
              <a:t>рабочие процессы).</a:t>
            </a:r>
          </a:p>
          <a:p>
            <a:pPr marL="12700" marR="866775">
              <a:lnSpc>
                <a:spcPct val="100000"/>
              </a:lnSpc>
              <a:spcBef>
                <a:spcPts val="1000"/>
              </a:spcBef>
            </a:pP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Фактически</a:t>
            </a:r>
            <a:r>
              <a:rPr sz="1600" b="0" i="0" u="none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5" dirty="0">
                <a:solidFill>
                  <a:schemeClr val="tx1"/>
                </a:solidFill>
                <a:latin typeface="Verdana"/>
                <a:cs typeface="Verdana"/>
              </a:rPr>
              <a:t>это</a:t>
            </a:r>
            <a:r>
              <a:rPr sz="1600" b="0" i="0" u="none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0" dirty="0">
                <a:solidFill>
                  <a:schemeClr val="tx1"/>
                </a:solidFill>
                <a:latin typeface="Verdana"/>
                <a:cs typeface="Verdana"/>
              </a:rPr>
              <a:t>файлы</a:t>
            </a:r>
            <a:r>
              <a:rPr sz="1600" b="0" i="0" u="none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в</a:t>
            </a:r>
            <a:r>
              <a:rPr sz="1600" b="0" i="0" u="none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0" dirty="0">
                <a:solidFill>
                  <a:schemeClr val="tx1"/>
                </a:solidFill>
                <a:latin typeface="Verdana"/>
                <a:cs typeface="Verdana"/>
              </a:rPr>
              <a:t>каталоге</a:t>
            </a:r>
            <a:r>
              <a:rPr sz="1600" b="0" i="0" u="none" spc="-7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5" dirty="0">
                <a:solidFill>
                  <a:schemeClr val="tx1"/>
                </a:solidFill>
                <a:latin typeface="Verdana"/>
                <a:cs typeface="Verdana"/>
              </a:rPr>
              <a:t>на </a:t>
            </a:r>
            <a:r>
              <a:rPr sz="1600" b="0" i="0" u="none" spc="-10" dirty="0">
                <a:solidFill>
                  <a:schemeClr val="tx1"/>
                </a:solidFill>
                <a:latin typeface="Verdana"/>
                <a:cs typeface="Verdana"/>
              </a:rPr>
              <a:t>сервере.</a:t>
            </a: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Scheduler</a:t>
            </a:r>
            <a:r>
              <a:rPr sz="1600" b="0" i="0" u="none" spc="15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20" dirty="0">
                <a:solidFill>
                  <a:schemeClr val="tx1"/>
                </a:solidFill>
                <a:latin typeface="Verdana"/>
                <a:cs typeface="Verdana"/>
              </a:rPr>
              <a:t>загружает</a:t>
            </a:r>
            <a:r>
              <a:rPr sz="1600" b="0" i="0" u="none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dirty="0">
                <a:solidFill>
                  <a:schemeClr val="tx1"/>
                </a:solidFill>
                <a:latin typeface="Verdana"/>
                <a:cs typeface="Verdana"/>
              </a:rPr>
              <a:t>Python-скрипты</a:t>
            </a:r>
            <a:r>
              <a:rPr sz="1600" b="0" i="0" u="none" spc="20" dirty="0">
                <a:solidFill>
                  <a:schemeClr val="tx1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chemeClr val="tx1"/>
                </a:solidFill>
                <a:latin typeface="Verdana"/>
                <a:cs typeface="Verdana"/>
              </a:rPr>
              <a:t>DAG'ов отсюда.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438400" y="2400300"/>
            <a:ext cx="4953000" cy="2743200"/>
            <a:chOff x="360000" y="1149550"/>
            <a:chExt cx="3298190" cy="2120265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9125" y="2527550"/>
              <a:ext cx="820419" cy="732790"/>
            </a:xfrm>
            <a:custGeom>
              <a:avLst/>
              <a:gdLst/>
              <a:ahLst/>
              <a:cxnLst/>
              <a:rect l="l" t="t" r="r" b="b"/>
              <a:pathLst>
                <a:path w="820419" h="732789">
                  <a:moveTo>
                    <a:pt x="0" y="366299"/>
                  </a:moveTo>
                  <a:lnTo>
                    <a:pt x="3195" y="320352"/>
                  </a:lnTo>
                  <a:lnTo>
                    <a:pt x="12524" y="276107"/>
                  </a:lnTo>
                  <a:lnTo>
                    <a:pt x="27604" y="233909"/>
                  </a:lnTo>
                  <a:lnTo>
                    <a:pt x="48049" y="194100"/>
                  </a:lnTo>
                  <a:lnTo>
                    <a:pt x="73476" y="157024"/>
                  </a:lnTo>
                  <a:lnTo>
                    <a:pt x="103499" y="123025"/>
                  </a:lnTo>
                  <a:lnTo>
                    <a:pt x="137736" y="92445"/>
                  </a:lnTo>
                  <a:lnTo>
                    <a:pt x="175801" y="65628"/>
                  </a:lnTo>
                  <a:lnTo>
                    <a:pt x="217309" y="42917"/>
                  </a:lnTo>
                  <a:lnTo>
                    <a:pt x="261878" y="24656"/>
                  </a:lnTo>
                  <a:lnTo>
                    <a:pt x="309122" y="11187"/>
                  </a:lnTo>
                  <a:lnTo>
                    <a:pt x="358657" y="2853"/>
                  </a:lnTo>
                  <a:lnTo>
                    <a:pt x="410099" y="0"/>
                  </a:lnTo>
                  <a:lnTo>
                    <a:pt x="461542" y="2853"/>
                  </a:lnTo>
                  <a:lnTo>
                    <a:pt x="511077" y="11187"/>
                  </a:lnTo>
                  <a:lnTo>
                    <a:pt x="558321" y="24656"/>
                  </a:lnTo>
                  <a:lnTo>
                    <a:pt x="602890" y="42917"/>
                  </a:lnTo>
                  <a:lnTo>
                    <a:pt x="644398" y="65628"/>
                  </a:lnTo>
                  <a:lnTo>
                    <a:pt x="682463" y="92445"/>
                  </a:lnTo>
                  <a:lnTo>
                    <a:pt x="716700" y="123025"/>
                  </a:lnTo>
                  <a:lnTo>
                    <a:pt x="746723" y="157024"/>
                  </a:lnTo>
                  <a:lnTo>
                    <a:pt x="772150" y="194100"/>
                  </a:lnTo>
                  <a:lnTo>
                    <a:pt x="792595" y="233909"/>
                  </a:lnTo>
                  <a:lnTo>
                    <a:pt x="807675" y="276107"/>
                  </a:lnTo>
                  <a:lnTo>
                    <a:pt x="817004" y="320352"/>
                  </a:lnTo>
                  <a:lnTo>
                    <a:pt x="820199" y="366299"/>
                  </a:lnTo>
                  <a:lnTo>
                    <a:pt x="817004" y="412247"/>
                  </a:lnTo>
                  <a:lnTo>
                    <a:pt x="807675" y="456492"/>
                  </a:lnTo>
                  <a:lnTo>
                    <a:pt x="792595" y="498690"/>
                  </a:lnTo>
                  <a:lnTo>
                    <a:pt x="772150" y="538499"/>
                  </a:lnTo>
                  <a:lnTo>
                    <a:pt x="746723" y="575575"/>
                  </a:lnTo>
                  <a:lnTo>
                    <a:pt x="716700" y="609574"/>
                  </a:lnTo>
                  <a:lnTo>
                    <a:pt x="682463" y="640154"/>
                  </a:lnTo>
                  <a:lnTo>
                    <a:pt x="644398" y="666971"/>
                  </a:lnTo>
                  <a:lnTo>
                    <a:pt x="602890" y="689682"/>
                  </a:lnTo>
                  <a:lnTo>
                    <a:pt x="558321" y="707943"/>
                  </a:lnTo>
                  <a:lnTo>
                    <a:pt x="511077" y="721412"/>
                  </a:lnTo>
                  <a:lnTo>
                    <a:pt x="461542" y="729746"/>
                  </a:lnTo>
                  <a:lnTo>
                    <a:pt x="410099" y="732599"/>
                  </a:lnTo>
                  <a:lnTo>
                    <a:pt x="358657" y="729746"/>
                  </a:lnTo>
                  <a:lnTo>
                    <a:pt x="309122" y="721412"/>
                  </a:lnTo>
                  <a:lnTo>
                    <a:pt x="261878" y="707943"/>
                  </a:lnTo>
                  <a:lnTo>
                    <a:pt x="217309" y="689682"/>
                  </a:lnTo>
                  <a:lnTo>
                    <a:pt x="175801" y="666971"/>
                  </a:lnTo>
                  <a:lnTo>
                    <a:pt x="137736" y="640154"/>
                  </a:lnTo>
                  <a:lnTo>
                    <a:pt x="103499" y="609574"/>
                  </a:lnTo>
                  <a:lnTo>
                    <a:pt x="73476" y="575575"/>
                  </a:lnTo>
                  <a:lnTo>
                    <a:pt x="48049" y="538499"/>
                  </a:lnTo>
                  <a:lnTo>
                    <a:pt x="27604" y="498690"/>
                  </a:lnTo>
                  <a:lnTo>
                    <a:pt x="12524" y="456492"/>
                  </a:lnTo>
                  <a:lnTo>
                    <a:pt x="3195" y="412247"/>
                  </a:lnTo>
                  <a:lnTo>
                    <a:pt x="0" y="36629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6525" y="943021"/>
            <a:ext cx="4769485" cy="37033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Workers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sz="1600" b="1" dirty="0">
              <a:latin typeface="Verdana"/>
              <a:cs typeface="Verdana"/>
            </a:endParaRPr>
          </a:p>
          <a:p>
            <a:pPr marL="469900" marR="508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/>
                <a:cs typeface="Verdana"/>
              </a:rPr>
              <a:t>Присутствуют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только</a:t>
            </a:r>
            <a:r>
              <a:rPr sz="1600" i="1" spc="-60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если</a:t>
            </a:r>
            <a:r>
              <a:rPr sz="1600" i="1" spc="-60" dirty="0">
                <a:latin typeface="Verdana"/>
                <a:cs typeface="Verdana"/>
              </a:rPr>
              <a:t> </a:t>
            </a:r>
            <a:r>
              <a:rPr sz="1600" i="1" spc="-10" dirty="0">
                <a:latin typeface="Verdana"/>
                <a:cs typeface="Verdana"/>
              </a:rPr>
              <a:t>используется </a:t>
            </a:r>
            <a:r>
              <a:rPr sz="1600" i="1" spc="-25" dirty="0">
                <a:latin typeface="Verdana"/>
                <a:cs typeface="Verdana"/>
              </a:rPr>
              <a:t>Celery/Kubernetes</a:t>
            </a:r>
            <a:r>
              <a:rPr sz="1600" i="1" spc="-70" dirty="0">
                <a:latin typeface="Verdana"/>
                <a:cs typeface="Verdana"/>
              </a:rPr>
              <a:t> </a:t>
            </a:r>
            <a:r>
              <a:rPr sz="1600" i="1" spc="-40" dirty="0">
                <a:latin typeface="Verdana"/>
                <a:cs typeface="Verdana"/>
              </a:rPr>
              <a:t>Executor</a:t>
            </a:r>
            <a:r>
              <a:rPr sz="1600" spc="-40" dirty="0">
                <a:latin typeface="Verdana"/>
                <a:cs typeface="Verdana"/>
              </a:rPr>
              <a:t>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70" dirty="0">
                <a:latin typeface="Verdana"/>
                <a:cs typeface="Verdana"/>
              </a:rPr>
              <a:t>т.к.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тогда </a:t>
            </a:r>
            <a:r>
              <a:rPr sz="1600" dirty="0">
                <a:latin typeface="Verdana"/>
                <a:cs typeface="Verdana"/>
              </a:rPr>
              <a:t>задачи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распределяются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между </a:t>
            </a:r>
            <a:r>
              <a:rPr sz="1600" dirty="0">
                <a:latin typeface="Verdana"/>
                <a:cs typeface="Verdana"/>
              </a:rPr>
              <a:t>несколькими</a:t>
            </a:r>
            <a:r>
              <a:rPr sz="1600" spc="2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воркерами!</a:t>
            </a:r>
            <a:endParaRPr sz="1600" dirty="0">
              <a:latin typeface="Verdana"/>
              <a:cs typeface="Verdana"/>
            </a:endParaRPr>
          </a:p>
          <a:p>
            <a:pPr marL="469900" marR="8890" indent="-35179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/>
                <a:cs typeface="Verdana"/>
              </a:rPr>
              <a:t>Иначе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всё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выполняется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или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одном </a:t>
            </a:r>
            <a:r>
              <a:rPr sz="1600" spc="-10" dirty="0">
                <a:latin typeface="Verdana"/>
                <a:cs typeface="Verdana"/>
              </a:rPr>
              <a:t>потоке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(SequentialExecutor)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или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в </a:t>
            </a:r>
            <a:r>
              <a:rPr sz="1600" spc="-25" dirty="0">
                <a:latin typeface="Verdana"/>
                <a:cs typeface="Verdana"/>
              </a:rPr>
              <a:t>отдельных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процессах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на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той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же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машине </a:t>
            </a:r>
            <a:r>
              <a:rPr sz="1600" spc="-10" dirty="0">
                <a:latin typeface="Verdana"/>
                <a:cs typeface="Verdana"/>
              </a:rPr>
              <a:t>(LocalExecutor).</a:t>
            </a:r>
            <a:endParaRPr sz="1600" dirty="0">
              <a:latin typeface="Verdana"/>
              <a:cs typeface="Verdana"/>
            </a:endParaRPr>
          </a:p>
          <a:p>
            <a:pPr marL="12700" marR="995044">
              <a:lnSpc>
                <a:spcPct val="100000"/>
              </a:lnSpc>
              <a:spcBef>
                <a:spcPts val="1000"/>
              </a:spcBef>
            </a:pPr>
            <a:r>
              <a:rPr sz="1600" spc="75" dirty="0">
                <a:latin typeface="Verdana"/>
                <a:cs typeface="Verdana"/>
              </a:rPr>
              <a:t>По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сути,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lang="ru-RU" sz="1600" spc="-10" dirty="0">
                <a:latin typeface="Verdana"/>
                <a:cs typeface="Verdana"/>
              </a:rPr>
              <a:t>"</a:t>
            </a:r>
            <a:r>
              <a:rPr sz="1600" spc="-10" dirty="0" err="1">
                <a:latin typeface="Verdana"/>
                <a:cs typeface="Verdana"/>
              </a:rPr>
              <a:t>воркеры</a:t>
            </a:r>
            <a:r>
              <a:rPr lang="ru-RU" sz="1600" spc="-10" dirty="0">
                <a:latin typeface="Verdana"/>
                <a:cs typeface="Verdana"/>
              </a:rPr>
              <a:t>"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это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процессы– </a:t>
            </a:r>
            <a:r>
              <a:rPr sz="1600" dirty="0">
                <a:latin typeface="Verdana"/>
                <a:cs typeface="Verdana"/>
              </a:rPr>
              <a:t>исполнители</a:t>
            </a:r>
            <a:r>
              <a:rPr sz="1600" spc="1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задач.</a:t>
            </a:r>
            <a:endParaRPr sz="1600" dirty="0">
              <a:latin typeface="Verdana"/>
              <a:cs typeface="Verdana"/>
            </a:endParaRPr>
          </a:p>
          <a:p>
            <a:pPr marL="12700" marR="538480">
              <a:lnSpc>
                <a:spcPct val="100000"/>
              </a:lnSpc>
              <a:spcBef>
                <a:spcPts val="1000"/>
              </a:spcBef>
            </a:pPr>
            <a:r>
              <a:rPr sz="1600" spc="-20" dirty="0">
                <a:latin typeface="Verdana"/>
                <a:cs typeface="Verdana"/>
              </a:rPr>
              <a:t>Отчитываются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результатах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Metadata Database.</a:t>
            </a:r>
            <a:endParaRPr sz="1600" dirty="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1352550"/>
            <a:ext cx="3907200" cy="2793800"/>
            <a:chOff x="360000" y="1149550"/>
            <a:chExt cx="3298190" cy="2110740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0900" y="1790750"/>
              <a:ext cx="820419" cy="732790"/>
            </a:xfrm>
            <a:custGeom>
              <a:avLst/>
              <a:gdLst/>
              <a:ahLst/>
              <a:cxnLst/>
              <a:rect l="l" t="t" r="r" b="b"/>
              <a:pathLst>
                <a:path w="820419" h="732789">
                  <a:moveTo>
                    <a:pt x="0" y="366299"/>
                  </a:moveTo>
                  <a:lnTo>
                    <a:pt x="3195" y="320352"/>
                  </a:lnTo>
                  <a:lnTo>
                    <a:pt x="12524" y="276107"/>
                  </a:lnTo>
                  <a:lnTo>
                    <a:pt x="27604" y="233909"/>
                  </a:lnTo>
                  <a:lnTo>
                    <a:pt x="48049" y="194100"/>
                  </a:lnTo>
                  <a:lnTo>
                    <a:pt x="73476" y="157024"/>
                  </a:lnTo>
                  <a:lnTo>
                    <a:pt x="103499" y="123025"/>
                  </a:lnTo>
                  <a:lnTo>
                    <a:pt x="137736" y="92445"/>
                  </a:lnTo>
                  <a:lnTo>
                    <a:pt x="175801" y="65628"/>
                  </a:lnTo>
                  <a:lnTo>
                    <a:pt x="217309" y="42917"/>
                  </a:lnTo>
                  <a:lnTo>
                    <a:pt x="261878" y="24656"/>
                  </a:lnTo>
                  <a:lnTo>
                    <a:pt x="309122" y="11187"/>
                  </a:lnTo>
                  <a:lnTo>
                    <a:pt x="358657" y="2853"/>
                  </a:lnTo>
                  <a:lnTo>
                    <a:pt x="410099" y="0"/>
                  </a:lnTo>
                  <a:lnTo>
                    <a:pt x="461542" y="2853"/>
                  </a:lnTo>
                  <a:lnTo>
                    <a:pt x="511077" y="11187"/>
                  </a:lnTo>
                  <a:lnTo>
                    <a:pt x="558321" y="24656"/>
                  </a:lnTo>
                  <a:lnTo>
                    <a:pt x="602890" y="42917"/>
                  </a:lnTo>
                  <a:lnTo>
                    <a:pt x="644398" y="65628"/>
                  </a:lnTo>
                  <a:lnTo>
                    <a:pt x="682463" y="92445"/>
                  </a:lnTo>
                  <a:lnTo>
                    <a:pt x="716700" y="123025"/>
                  </a:lnTo>
                  <a:lnTo>
                    <a:pt x="746723" y="157024"/>
                  </a:lnTo>
                  <a:lnTo>
                    <a:pt x="772150" y="194100"/>
                  </a:lnTo>
                  <a:lnTo>
                    <a:pt x="792595" y="233909"/>
                  </a:lnTo>
                  <a:lnTo>
                    <a:pt x="807675" y="276107"/>
                  </a:lnTo>
                  <a:lnTo>
                    <a:pt x="817004" y="320352"/>
                  </a:lnTo>
                  <a:lnTo>
                    <a:pt x="820199" y="366299"/>
                  </a:lnTo>
                  <a:lnTo>
                    <a:pt x="817004" y="412247"/>
                  </a:lnTo>
                  <a:lnTo>
                    <a:pt x="807675" y="456492"/>
                  </a:lnTo>
                  <a:lnTo>
                    <a:pt x="792595" y="498690"/>
                  </a:lnTo>
                  <a:lnTo>
                    <a:pt x="772150" y="538499"/>
                  </a:lnTo>
                  <a:lnTo>
                    <a:pt x="746723" y="575575"/>
                  </a:lnTo>
                  <a:lnTo>
                    <a:pt x="716700" y="609574"/>
                  </a:lnTo>
                  <a:lnTo>
                    <a:pt x="682463" y="640154"/>
                  </a:lnTo>
                  <a:lnTo>
                    <a:pt x="644398" y="666971"/>
                  </a:lnTo>
                  <a:lnTo>
                    <a:pt x="602890" y="689682"/>
                  </a:lnTo>
                  <a:lnTo>
                    <a:pt x="558321" y="707943"/>
                  </a:lnTo>
                  <a:lnTo>
                    <a:pt x="511077" y="721412"/>
                  </a:lnTo>
                  <a:lnTo>
                    <a:pt x="461542" y="729746"/>
                  </a:lnTo>
                  <a:lnTo>
                    <a:pt x="410099" y="732599"/>
                  </a:lnTo>
                  <a:lnTo>
                    <a:pt x="358657" y="729746"/>
                  </a:lnTo>
                  <a:lnTo>
                    <a:pt x="309122" y="721412"/>
                  </a:lnTo>
                  <a:lnTo>
                    <a:pt x="261878" y="707943"/>
                  </a:lnTo>
                  <a:lnTo>
                    <a:pt x="217309" y="689682"/>
                  </a:lnTo>
                  <a:lnTo>
                    <a:pt x="175801" y="666971"/>
                  </a:lnTo>
                  <a:lnTo>
                    <a:pt x="137736" y="640154"/>
                  </a:lnTo>
                  <a:lnTo>
                    <a:pt x="103499" y="609574"/>
                  </a:lnTo>
                  <a:lnTo>
                    <a:pt x="73476" y="575575"/>
                  </a:lnTo>
                  <a:lnTo>
                    <a:pt x="48049" y="538499"/>
                  </a:lnTo>
                  <a:lnTo>
                    <a:pt x="27604" y="498690"/>
                  </a:lnTo>
                  <a:lnTo>
                    <a:pt x="12524" y="456492"/>
                  </a:lnTo>
                  <a:lnTo>
                    <a:pt x="3195" y="412247"/>
                  </a:lnTo>
                  <a:lnTo>
                    <a:pt x="0" y="36629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10" dirty="0"/>
              <a:t>Ещё</a:t>
            </a:r>
            <a:r>
              <a:rPr b="1" spc="-355" dirty="0"/>
              <a:t> </a:t>
            </a:r>
            <a:r>
              <a:rPr b="1" spc="60" dirty="0"/>
              <a:t>раз</a:t>
            </a:r>
            <a:r>
              <a:rPr b="1" spc="-350" dirty="0"/>
              <a:t> </a:t>
            </a:r>
            <a:r>
              <a:rPr b="1" spc="-10" dirty="0"/>
              <a:t>последовательность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783" y="1007955"/>
            <a:ext cx="4714875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 marR="5080" indent="-337820">
              <a:lnSpc>
                <a:spcPct val="100000"/>
              </a:lnSpc>
              <a:spcBef>
                <a:spcPts val="100"/>
              </a:spcBef>
              <a:buFont typeface="Verdana"/>
              <a:buAutoNum type="arabicPeriod"/>
              <a:tabLst>
                <a:tab pos="410845" algn="l"/>
              </a:tabLst>
            </a:pPr>
            <a:r>
              <a:rPr sz="1500" b="1" spc="-60" dirty="0">
                <a:latin typeface="Verdana"/>
                <a:cs typeface="Verdana"/>
              </a:rPr>
              <a:t>Scheduler</a:t>
            </a:r>
            <a:r>
              <a:rPr sz="1500" b="1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проверяет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DAG'и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каталоге </a:t>
            </a:r>
            <a:r>
              <a:rPr sz="1500" spc="-35" dirty="0">
                <a:latin typeface="Verdana"/>
                <a:cs typeface="Verdana"/>
              </a:rPr>
              <a:t>(DAG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Directory)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и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сохраняет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их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метаданные </a:t>
            </a:r>
            <a:r>
              <a:rPr sz="1500" dirty="0">
                <a:latin typeface="Verdana"/>
                <a:cs typeface="Verdana"/>
              </a:rPr>
              <a:t>в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Metadata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Database.</a:t>
            </a:r>
            <a:endParaRPr sz="1500" dirty="0">
              <a:latin typeface="Verdana"/>
              <a:cs typeface="Verdana"/>
            </a:endParaRPr>
          </a:p>
          <a:p>
            <a:pPr marL="410845" marR="265430" indent="-37909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0845" algn="l"/>
              </a:tabLst>
            </a:pPr>
            <a:r>
              <a:rPr sz="1500" dirty="0">
                <a:latin typeface="Verdana"/>
                <a:cs typeface="Verdana"/>
              </a:rPr>
              <a:t>Если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60" dirty="0">
                <a:latin typeface="Verdana"/>
                <a:cs typeface="Verdana"/>
              </a:rPr>
              <a:t>пришло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5" dirty="0">
                <a:latin typeface="Verdana"/>
                <a:cs typeface="Verdana"/>
              </a:rPr>
              <a:t>время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запустить</a:t>
            </a:r>
            <a:r>
              <a:rPr sz="1500" spc="-10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DAG, </a:t>
            </a:r>
            <a:r>
              <a:rPr sz="1500" dirty="0">
                <a:latin typeface="Verdana"/>
                <a:cs typeface="Verdana"/>
              </a:rPr>
              <a:t>Scheduler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отправляет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задачи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Executor'у</a:t>
            </a:r>
            <a:r>
              <a:rPr sz="1500" spc="-85" dirty="0">
                <a:latin typeface="Verdana"/>
                <a:cs typeface="Verdana"/>
              </a:rPr>
              <a:t>.</a:t>
            </a:r>
            <a:endParaRPr sz="1500" dirty="0">
              <a:latin typeface="Verdana"/>
              <a:cs typeface="Verdana"/>
            </a:endParaRPr>
          </a:p>
          <a:p>
            <a:pPr marL="410845" marR="86360" indent="-37655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0845" algn="l"/>
              </a:tabLst>
            </a:pPr>
            <a:r>
              <a:rPr sz="1500" spc="-10" dirty="0">
                <a:latin typeface="Verdana"/>
                <a:cs typeface="Verdana"/>
              </a:rPr>
              <a:t>Executor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передает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задачи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Workers</a:t>
            </a:r>
            <a:r>
              <a:rPr sz="1500" b="1" spc="-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(если </a:t>
            </a:r>
            <a:r>
              <a:rPr sz="1500" dirty="0">
                <a:latin typeface="Verdana"/>
                <a:cs typeface="Verdana"/>
              </a:rPr>
              <a:t>используется</a:t>
            </a:r>
            <a:r>
              <a:rPr sz="1500" spc="-35" dirty="0">
                <a:latin typeface="Verdana"/>
                <a:cs typeface="Verdana"/>
              </a:rPr>
              <a:t> Celery/Kubernetes) </a:t>
            </a:r>
            <a:r>
              <a:rPr sz="1500" spc="-25" dirty="0">
                <a:latin typeface="Verdana"/>
                <a:cs typeface="Verdana"/>
              </a:rPr>
              <a:t>или </a:t>
            </a:r>
            <a:r>
              <a:rPr sz="1500" dirty="0">
                <a:latin typeface="Verdana"/>
                <a:cs typeface="Verdana"/>
              </a:rPr>
              <a:t>выполняет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их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локально.</a:t>
            </a:r>
            <a:endParaRPr sz="1500" dirty="0">
              <a:latin typeface="Verdana"/>
              <a:cs typeface="Verdana"/>
            </a:endParaRPr>
          </a:p>
          <a:p>
            <a:pPr marL="408305" marR="766445" indent="-396240" algn="just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10845" algn="l"/>
              </a:tabLst>
            </a:pPr>
            <a:r>
              <a:rPr sz="1500" dirty="0">
                <a:latin typeface="Verdana"/>
                <a:cs typeface="Verdana"/>
              </a:rPr>
              <a:t>После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выполнения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задачи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Workers 	</a:t>
            </a:r>
            <a:r>
              <a:rPr sz="1500" dirty="0">
                <a:latin typeface="Verdana"/>
                <a:cs typeface="Verdana"/>
              </a:rPr>
              <a:t>записывают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результаты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b="1" spc="-50" dirty="0">
                <a:latin typeface="Verdana"/>
                <a:cs typeface="Verdana"/>
              </a:rPr>
              <a:t>Metadata 	</a:t>
            </a:r>
            <a:r>
              <a:rPr sz="1500" b="1" spc="-10" dirty="0">
                <a:latin typeface="Verdana"/>
                <a:cs typeface="Verdana"/>
              </a:rPr>
              <a:t>Database</a:t>
            </a:r>
            <a:r>
              <a:rPr sz="1500" spc="-10" dirty="0">
                <a:latin typeface="Verdana"/>
                <a:cs typeface="Verdana"/>
              </a:rPr>
              <a:t>.</a:t>
            </a:r>
            <a:endParaRPr sz="1500" dirty="0">
              <a:latin typeface="Verdana"/>
              <a:cs typeface="Verdana"/>
            </a:endParaRPr>
          </a:p>
          <a:p>
            <a:pPr marL="410845" marR="548640" indent="-377190">
              <a:lnSpc>
                <a:spcPct val="100000"/>
              </a:lnSpc>
              <a:spcBef>
                <a:spcPts val="1000"/>
              </a:spcBef>
              <a:buFont typeface="Verdana"/>
              <a:buAutoNum type="arabicPeriod"/>
              <a:tabLst>
                <a:tab pos="410845" algn="l"/>
              </a:tabLst>
            </a:pPr>
            <a:r>
              <a:rPr sz="1500" b="1" spc="-75" dirty="0">
                <a:latin typeface="Verdana"/>
                <a:cs typeface="Verdana"/>
              </a:rPr>
              <a:t>Webserver</a:t>
            </a:r>
            <a:r>
              <a:rPr sz="1500" b="1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запрашивает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данные</a:t>
            </a:r>
            <a:r>
              <a:rPr sz="1500" spc="-25" dirty="0">
                <a:latin typeface="Verdana"/>
                <a:cs typeface="Verdana"/>
              </a:rPr>
              <a:t> из </a:t>
            </a:r>
            <a:r>
              <a:rPr sz="1500" dirty="0">
                <a:latin typeface="Verdana"/>
                <a:cs typeface="Verdana"/>
              </a:rPr>
              <a:t>Metadata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Database,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чтобы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показывать </a:t>
            </a:r>
            <a:r>
              <a:rPr sz="1500" dirty="0">
                <a:latin typeface="Verdana"/>
                <a:cs typeface="Verdana"/>
              </a:rPr>
              <a:t>DAG'и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и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их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статус</a:t>
            </a:r>
            <a:r>
              <a:rPr sz="1500" spc="-1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</a:t>
            </a:r>
            <a:r>
              <a:rPr sz="1500" spc="-114" dirty="0">
                <a:latin typeface="Verdana"/>
                <a:cs typeface="Verdana"/>
              </a:rPr>
              <a:t> </a:t>
            </a:r>
            <a:r>
              <a:rPr sz="1500" b="1" spc="-25" dirty="0">
                <a:latin typeface="Verdana"/>
                <a:cs typeface="Verdana"/>
              </a:rPr>
              <a:t>UI</a:t>
            </a:r>
            <a:r>
              <a:rPr sz="1500" spc="-25" dirty="0">
                <a:latin typeface="Verdana"/>
                <a:cs typeface="Verdana"/>
              </a:rPr>
              <a:t>.</a:t>
            </a:r>
            <a:endParaRPr sz="15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0" y="401745"/>
            <a:ext cx="4341975" cy="32331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1900" y="3950746"/>
            <a:ext cx="3423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Verdana"/>
                <a:cs typeface="Verdana"/>
              </a:rPr>
              <a:t>Все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компоненты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работают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как </a:t>
            </a:r>
            <a:r>
              <a:rPr sz="1300" spc="-10" dirty="0">
                <a:latin typeface="Verdana"/>
                <a:cs typeface="Verdana"/>
              </a:rPr>
              <a:t>отдельные</a:t>
            </a:r>
            <a:r>
              <a:rPr sz="1300" spc="-6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процессы,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но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общаются </a:t>
            </a:r>
            <a:r>
              <a:rPr sz="1300" dirty="0">
                <a:latin typeface="Verdana"/>
                <a:cs typeface="Verdana"/>
              </a:rPr>
              <a:t>через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БД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50" dirty="0">
                <a:latin typeface="Verdana"/>
                <a:cs typeface="Verdana"/>
              </a:rPr>
              <a:t>и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очередь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задач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(если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spc="-60" dirty="0">
                <a:latin typeface="Verdana"/>
                <a:cs typeface="Verdana"/>
              </a:rPr>
              <a:t>Celery).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DAG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и его компоненты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16938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641599"/>
            <a:ext cx="4164499" cy="3139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075" y="568207"/>
            <a:ext cx="4164498" cy="8218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474" y="3646946"/>
            <a:ext cx="237194" cy="2232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7774" y="953480"/>
            <a:ext cx="4137025" cy="3606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8015">
              <a:lnSpc>
                <a:spcPct val="100000"/>
              </a:lnSpc>
              <a:spcBef>
                <a:spcPts val="100"/>
              </a:spcBef>
            </a:pPr>
            <a:r>
              <a:rPr sz="1500" b="1" spc="-4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DAG</a:t>
            </a:r>
            <a:r>
              <a:rPr sz="1500" b="1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500" b="1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(</a:t>
            </a:r>
            <a:r>
              <a:rPr lang="en-US" sz="1500" b="1" spc="-12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Directed Acyclic Graph</a:t>
            </a:r>
            <a:r>
              <a:rPr sz="1500" b="1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)</a:t>
            </a:r>
            <a:r>
              <a:rPr sz="1500" b="1" spc="-114" dirty="0">
                <a:latin typeface="Verdana"/>
                <a:cs typeface="Verdana"/>
              </a:rPr>
              <a:t> </a:t>
            </a:r>
            <a:r>
              <a:rPr sz="1500" spc="-215" dirty="0">
                <a:latin typeface="Verdana"/>
                <a:cs typeface="Verdana"/>
              </a:rPr>
              <a:t>–</a:t>
            </a:r>
            <a:r>
              <a:rPr sz="1500" spc="-12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это </a:t>
            </a:r>
            <a:r>
              <a:rPr sz="1500" dirty="0">
                <a:latin typeface="Verdana"/>
                <a:cs typeface="Verdana"/>
              </a:rPr>
              <a:t>упорядоченный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граф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без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циклов, </a:t>
            </a:r>
            <a:r>
              <a:rPr sz="1500" dirty="0">
                <a:latin typeface="Verdana"/>
                <a:cs typeface="Verdana"/>
              </a:rPr>
              <a:t>который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описывает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зависимости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и </a:t>
            </a:r>
            <a:r>
              <a:rPr sz="1500" dirty="0">
                <a:latin typeface="Verdana"/>
                <a:cs typeface="Verdana"/>
              </a:rPr>
              <a:t>порядок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выполнения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задач.</a:t>
            </a:r>
            <a:endParaRPr sz="15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i="1" dirty="0">
                <a:latin typeface="Verdana"/>
                <a:cs typeface="Verdana"/>
              </a:rPr>
              <a:t>Фактически,</a:t>
            </a:r>
            <a:r>
              <a:rPr sz="1500" i="1" spc="15" dirty="0">
                <a:latin typeface="Verdana"/>
                <a:cs typeface="Verdana"/>
              </a:rPr>
              <a:t> </a:t>
            </a:r>
            <a:r>
              <a:rPr sz="1500" i="1" spc="-20" dirty="0">
                <a:latin typeface="Verdana"/>
                <a:cs typeface="Verdana"/>
              </a:rPr>
              <a:t>это</a:t>
            </a:r>
            <a:r>
              <a:rPr sz="1500" i="1" spc="20" dirty="0">
                <a:latin typeface="Verdana"/>
                <a:cs typeface="Verdana"/>
              </a:rPr>
              <a:t> </a:t>
            </a:r>
            <a:r>
              <a:rPr sz="1500" i="1" dirty="0">
                <a:latin typeface="Verdana"/>
                <a:cs typeface="Verdana"/>
              </a:rPr>
              <a:t>Python-</a:t>
            </a:r>
            <a:r>
              <a:rPr sz="1500" i="1" spc="-30" dirty="0">
                <a:latin typeface="Verdana"/>
                <a:cs typeface="Verdana"/>
              </a:rPr>
              <a:t>скрипт,</a:t>
            </a:r>
            <a:r>
              <a:rPr sz="1500" i="1" spc="20" dirty="0">
                <a:latin typeface="Verdana"/>
                <a:cs typeface="Verdana"/>
              </a:rPr>
              <a:t> </a:t>
            </a:r>
            <a:r>
              <a:rPr sz="1500" i="1" spc="-10" dirty="0">
                <a:latin typeface="Verdana"/>
                <a:cs typeface="Verdana"/>
              </a:rPr>
              <a:t>который:</a:t>
            </a:r>
            <a:endParaRPr sz="1500" dirty="0">
              <a:latin typeface="Verdana"/>
              <a:cs typeface="Verdana"/>
            </a:endParaRPr>
          </a:p>
          <a:p>
            <a:pPr marL="469265" indent="-34353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dirty="0">
                <a:latin typeface="Verdana"/>
                <a:cs typeface="Verdana"/>
              </a:rPr>
              <a:t>Определяет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список</a:t>
            </a:r>
            <a:r>
              <a:rPr sz="1500" spc="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задач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(Tasks)</a:t>
            </a:r>
            <a:endParaRPr sz="1500" dirty="0">
              <a:latin typeface="Verdana"/>
              <a:cs typeface="Verdana"/>
            </a:endParaRPr>
          </a:p>
          <a:p>
            <a:pPr marL="469900" marR="393700" indent="-34417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500" spc="10" dirty="0">
                <a:latin typeface="Verdana"/>
                <a:cs typeface="Verdana"/>
              </a:rPr>
              <a:t>Определяет</a:t>
            </a:r>
            <a:r>
              <a:rPr sz="1500" spc="10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зависимости</a:t>
            </a:r>
            <a:r>
              <a:rPr sz="1500" spc="10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между </a:t>
            </a:r>
            <a:r>
              <a:rPr sz="1500" spc="-10" dirty="0">
                <a:latin typeface="Verdana"/>
                <a:cs typeface="Verdana"/>
              </a:rPr>
              <a:t>задачами</a:t>
            </a:r>
            <a:endParaRPr sz="1500" dirty="0">
              <a:latin typeface="Verdana"/>
              <a:cs typeface="Verdana"/>
            </a:endParaRPr>
          </a:p>
          <a:p>
            <a:pPr marL="469900" marR="377190" indent="-34417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500" dirty="0">
                <a:latin typeface="Verdana"/>
                <a:cs typeface="Verdana"/>
              </a:rPr>
              <a:t>Определяет</a:t>
            </a:r>
            <a:r>
              <a:rPr sz="1500" spc="1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параметры</a:t>
            </a:r>
            <a:r>
              <a:rPr sz="1500" spc="1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запуска (расписание,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55" dirty="0">
                <a:latin typeface="Verdana"/>
                <a:cs typeface="Verdana"/>
              </a:rPr>
              <a:t>retries,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owner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65" dirty="0">
                <a:latin typeface="Verdana"/>
                <a:cs typeface="Verdana"/>
              </a:rPr>
              <a:t>и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85" dirty="0">
                <a:latin typeface="Verdana"/>
                <a:cs typeface="Verdana"/>
              </a:rPr>
              <a:t>т.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5" dirty="0">
                <a:latin typeface="Verdana"/>
                <a:cs typeface="Verdana"/>
              </a:rPr>
              <a:t>д.</a:t>
            </a:r>
            <a:r>
              <a:rPr lang="ru-RU" sz="1500" spc="-105" dirty="0">
                <a:latin typeface="Verdana"/>
                <a:cs typeface="Verdana"/>
              </a:rPr>
              <a:t>)</a:t>
            </a:r>
            <a:endParaRPr lang="ru-RU" sz="1500" dirty="0">
              <a:latin typeface="Verdana"/>
              <a:cs typeface="Verdana"/>
            </a:endParaRPr>
          </a:p>
          <a:p>
            <a:pPr marL="12700" marR="52705" indent="287020">
              <a:lnSpc>
                <a:spcPct val="100000"/>
              </a:lnSpc>
              <a:spcBef>
                <a:spcPts val="1000"/>
              </a:spcBef>
            </a:pPr>
            <a:r>
              <a:rPr lang="ru-RU" sz="1500" i="1" dirty="0">
                <a:latin typeface="Verdana"/>
                <a:cs typeface="Verdana"/>
              </a:rPr>
              <a:t>Главное</a:t>
            </a:r>
            <a:r>
              <a:rPr lang="ru-RU" sz="1500" i="1" spc="-95" dirty="0">
                <a:latin typeface="Verdana"/>
                <a:cs typeface="Verdana"/>
              </a:rPr>
              <a:t> </a:t>
            </a:r>
            <a:r>
              <a:rPr lang="ru-RU" sz="1500" i="1" spc="60" dirty="0">
                <a:latin typeface="Verdana"/>
                <a:cs typeface="Verdana"/>
              </a:rPr>
              <a:t>правило</a:t>
            </a:r>
            <a:r>
              <a:rPr lang="ru-RU" sz="1500" i="1" spc="-95" dirty="0">
                <a:latin typeface="Verdana"/>
                <a:cs typeface="Verdana"/>
              </a:rPr>
              <a:t> </a:t>
            </a:r>
            <a:r>
              <a:rPr lang="ru-RU" sz="1500" i="1" dirty="0" err="1">
                <a:latin typeface="Verdana"/>
                <a:cs typeface="Verdana"/>
              </a:rPr>
              <a:t>DAG'ов</a:t>
            </a:r>
            <a:r>
              <a:rPr lang="ru-RU" sz="1500" i="1" spc="-95" dirty="0">
                <a:latin typeface="Verdana"/>
                <a:cs typeface="Verdana"/>
              </a:rPr>
              <a:t> </a:t>
            </a:r>
            <a:r>
              <a:rPr lang="ru-RU" sz="1500" i="1" dirty="0">
                <a:latin typeface="Verdana"/>
                <a:cs typeface="Verdana"/>
              </a:rPr>
              <a:t>—</a:t>
            </a:r>
            <a:r>
              <a:rPr lang="ru-RU" sz="1500" i="1" spc="-95" dirty="0">
                <a:latin typeface="Verdana"/>
                <a:cs typeface="Verdana"/>
              </a:rPr>
              <a:t> </a:t>
            </a:r>
            <a:r>
              <a:rPr lang="ru-RU" sz="1500" i="1" spc="55" dirty="0">
                <a:latin typeface="Verdana"/>
                <a:cs typeface="Verdana"/>
              </a:rPr>
              <a:t>они</a:t>
            </a:r>
            <a:r>
              <a:rPr lang="ru-RU" sz="1500" i="1" spc="-90" dirty="0">
                <a:latin typeface="Verdana"/>
                <a:cs typeface="Verdana"/>
              </a:rPr>
              <a:t> </a:t>
            </a:r>
            <a:r>
              <a:rPr lang="ru-RU" sz="1500" i="1" spc="-25" dirty="0">
                <a:latin typeface="Verdana"/>
                <a:cs typeface="Verdana"/>
              </a:rPr>
              <a:t>не </a:t>
            </a:r>
            <a:r>
              <a:rPr lang="ru-RU" sz="1500" i="1" dirty="0">
                <a:latin typeface="Verdana"/>
                <a:cs typeface="Verdana"/>
              </a:rPr>
              <a:t>содержат</a:t>
            </a:r>
            <a:r>
              <a:rPr lang="ru-RU" sz="1500" i="1" spc="-40" dirty="0">
                <a:latin typeface="Verdana"/>
                <a:cs typeface="Verdana"/>
              </a:rPr>
              <a:t> </a:t>
            </a:r>
            <a:r>
              <a:rPr lang="ru-RU" sz="1500" i="1" dirty="0">
                <a:latin typeface="Verdana"/>
                <a:cs typeface="Verdana"/>
              </a:rPr>
              <a:t>логику</a:t>
            </a:r>
            <a:r>
              <a:rPr lang="ru-RU" sz="1500" i="1" spc="-40" dirty="0">
                <a:latin typeface="Verdana"/>
                <a:cs typeface="Verdana"/>
              </a:rPr>
              <a:t> </a:t>
            </a:r>
            <a:r>
              <a:rPr lang="ru-RU" sz="1500" i="1" spc="45" dirty="0">
                <a:latin typeface="Verdana"/>
                <a:cs typeface="Verdana"/>
              </a:rPr>
              <a:t>обработки</a:t>
            </a:r>
            <a:r>
              <a:rPr lang="ru-RU" sz="1500" i="1" spc="-40" dirty="0">
                <a:latin typeface="Verdana"/>
                <a:cs typeface="Verdana"/>
              </a:rPr>
              <a:t> </a:t>
            </a:r>
            <a:r>
              <a:rPr lang="ru-RU" sz="1500" i="1" spc="-20" dirty="0">
                <a:latin typeface="Verdana"/>
                <a:cs typeface="Verdana"/>
              </a:rPr>
              <a:t>данных,</a:t>
            </a:r>
            <a:r>
              <a:rPr lang="ru-RU" sz="1500" i="1" spc="-40" dirty="0">
                <a:latin typeface="Verdana"/>
                <a:cs typeface="Verdana"/>
              </a:rPr>
              <a:t> </a:t>
            </a:r>
            <a:r>
              <a:rPr lang="ru-RU" sz="1500" i="1" spc="75" dirty="0">
                <a:latin typeface="Verdana"/>
                <a:cs typeface="Verdana"/>
              </a:rPr>
              <a:t>а </a:t>
            </a:r>
            <a:r>
              <a:rPr lang="ru-RU" sz="1500" i="1" spc="-10" dirty="0">
                <a:latin typeface="Verdana"/>
                <a:cs typeface="Verdana"/>
              </a:rPr>
              <a:t>только</a:t>
            </a:r>
            <a:r>
              <a:rPr lang="ru-RU" sz="1500" i="1" spc="45" dirty="0">
                <a:latin typeface="Verdana"/>
                <a:cs typeface="Verdana"/>
              </a:rPr>
              <a:t> </a:t>
            </a:r>
            <a:r>
              <a:rPr lang="ru-RU" sz="1500" i="1" dirty="0">
                <a:latin typeface="Verdana"/>
                <a:cs typeface="Verdana"/>
              </a:rPr>
              <a:t>описывают</a:t>
            </a:r>
            <a:r>
              <a:rPr lang="ru-RU" sz="1500" i="1" spc="45" dirty="0">
                <a:latin typeface="Verdana"/>
                <a:cs typeface="Verdana"/>
              </a:rPr>
              <a:t> </a:t>
            </a:r>
            <a:r>
              <a:rPr lang="ru-RU" sz="1500" i="1" dirty="0">
                <a:latin typeface="Verdana"/>
                <a:cs typeface="Verdana"/>
              </a:rPr>
              <a:t>порядок</a:t>
            </a:r>
            <a:r>
              <a:rPr lang="ru-RU" sz="1500" i="1" spc="45" dirty="0">
                <a:latin typeface="Verdana"/>
                <a:cs typeface="Verdana"/>
              </a:rPr>
              <a:t> </a:t>
            </a:r>
            <a:r>
              <a:rPr lang="ru-RU" sz="1500" i="1" spc="-10" dirty="0">
                <a:latin typeface="Verdana"/>
                <a:cs typeface="Verdana"/>
              </a:rPr>
              <a:t>выполнения задач.</a:t>
            </a:r>
            <a:endParaRPr lang="ru-RU"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Таска,</a:t>
            </a:r>
            <a:r>
              <a:rPr b="1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даг</a:t>
            </a:r>
            <a:r>
              <a:rPr b="1" spc="-3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17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b="1" spc="-3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7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80949" y="1510046"/>
            <a:ext cx="2959735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DAG</a:t>
            </a:r>
            <a:r>
              <a:rPr sz="1600" b="1" i="1" spc="-114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это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граф,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который </a:t>
            </a:r>
            <a:r>
              <a:rPr sz="1600" dirty="0">
                <a:latin typeface="Verdana"/>
                <a:cs typeface="Verdana"/>
              </a:rPr>
              <a:t>объединяет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задачи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и </a:t>
            </a:r>
            <a:r>
              <a:rPr sz="1600" dirty="0">
                <a:latin typeface="Verdana"/>
                <a:cs typeface="Verdana"/>
              </a:rPr>
              <a:t>определяет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их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расписание.</a:t>
            </a:r>
            <a:endParaRPr sz="1600" dirty="0">
              <a:latin typeface="Verdana"/>
              <a:cs typeface="Verdana"/>
            </a:endParaRPr>
          </a:p>
          <a:p>
            <a:pPr marL="12700" marR="53975">
              <a:lnSpc>
                <a:spcPct val="100000"/>
              </a:lnSpc>
              <a:spcBef>
                <a:spcPts val="1000"/>
              </a:spcBef>
            </a:pPr>
            <a:r>
              <a:rPr sz="1600" b="1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Tas</a:t>
            </a:r>
            <a:r>
              <a:rPr lang="en-US" sz="1600" b="1" spc="-10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k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конкретная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задача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в </a:t>
            </a:r>
            <a:r>
              <a:rPr sz="1600" dirty="0">
                <a:latin typeface="Verdana"/>
                <a:cs typeface="Verdana"/>
              </a:rPr>
              <a:t>DAG'е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(узел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графа).</a:t>
            </a:r>
            <a:endParaRPr sz="1600" dirty="0">
              <a:latin typeface="Verdana"/>
              <a:cs typeface="Verdana"/>
            </a:endParaRPr>
          </a:p>
          <a:p>
            <a:pPr marL="12700" marR="168275">
              <a:lnSpc>
                <a:spcPct val="100000"/>
              </a:lnSpc>
              <a:spcBef>
                <a:spcPts val="1000"/>
              </a:spcBef>
            </a:pPr>
            <a:r>
              <a:rPr sz="1600" b="1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</a:t>
            </a:r>
            <a:r>
              <a:rPr lang="en-US" sz="1600" b="1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perator</a:t>
            </a:r>
            <a:r>
              <a:rPr sz="1600" b="1" spc="-10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класс,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который </a:t>
            </a:r>
            <a:r>
              <a:rPr sz="1600" spc="-20" dirty="0">
                <a:latin typeface="Verdana"/>
                <a:cs typeface="Verdana"/>
              </a:rPr>
              <a:t>определяет,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как </a:t>
            </a:r>
            <a:r>
              <a:rPr sz="1600" dirty="0">
                <a:latin typeface="Verdana"/>
                <a:cs typeface="Verdana"/>
              </a:rPr>
              <a:t>выполняется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задача.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00" y="1034375"/>
            <a:ext cx="5525399" cy="3630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1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Другими</a:t>
            </a:r>
            <a:r>
              <a:rPr b="1" spc="-3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словами…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00" y="1167672"/>
            <a:ext cx="8174355" cy="224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895">
              <a:lnSpc>
                <a:spcPct val="100000"/>
              </a:lnSpc>
              <a:spcBef>
                <a:spcPts val="100"/>
              </a:spcBef>
            </a:pPr>
            <a:r>
              <a:rPr sz="1600" b="1" spc="-100" dirty="0">
                <a:latin typeface="Verdana"/>
                <a:cs typeface="Verdana"/>
              </a:rPr>
              <a:t>Task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не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определяет,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как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выполнять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работу,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а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только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инкапсулирует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вызов </a:t>
            </a:r>
            <a:r>
              <a:rPr sz="1600" spc="-20" dirty="0">
                <a:latin typeface="Verdana"/>
                <a:cs typeface="Verdana"/>
              </a:rPr>
              <a:t>Operator'а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с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определенными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параметрами.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b="1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Интуитивный</a:t>
            </a:r>
            <a:r>
              <a:rPr sz="1600" b="1" spc="-8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пример:</a:t>
            </a:r>
            <a:endParaRPr sz="1600" dirty="0">
              <a:latin typeface="Verdana"/>
              <a:cs typeface="Verdana"/>
            </a:endParaRPr>
          </a:p>
          <a:p>
            <a:pPr marL="12700" marR="897255">
              <a:lnSpc>
                <a:spcPct val="100000"/>
              </a:lnSpc>
              <a:spcBef>
                <a:spcPts val="1000"/>
              </a:spcBef>
            </a:pPr>
            <a:r>
              <a:rPr sz="1600" b="1" spc="-85" dirty="0">
                <a:latin typeface="Verdana"/>
                <a:cs typeface="Verdana"/>
              </a:rPr>
              <a:t>Operator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—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это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класс,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который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описывает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общую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логику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(например, PostgresOperator),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spc="-100" dirty="0">
                <a:latin typeface="Verdana"/>
                <a:cs typeface="Verdana"/>
              </a:rPr>
              <a:t>Task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—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это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его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конкретный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экземпляр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с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параметрами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(SELECT </a:t>
            </a:r>
            <a:r>
              <a:rPr sz="1600" spc="-405" dirty="0">
                <a:latin typeface="Verdana"/>
                <a:cs typeface="Verdana"/>
              </a:rPr>
              <a:t>*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FROM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table).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1228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Что такое </a:t>
            </a:r>
            <a:r>
              <a:rPr lang="en-US" spc="160" dirty="0">
                <a:solidFill>
                  <a:srgbClr val="181818"/>
                </a:solidFill>
                <a:latin typeface="Verdana"/>
                <a:cs typeface="Verdana"/>
              </a:rPr>
              <a:t>Airflow</a:t>
            </a: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Архитектура </a:t>
            </a:r>
            <a:r>
              <a:rPr lang="en-US" spc="160" dirty="0">
                <a:solidFill>
                  <a:srgbClr val="181818"/>
                </a:solidFill>
                <a:latin typeface="Verdana"/>
                <a:cs typeface="Verdana"/>
              </a:rPr>
              <a:t>Airflow</a:t>
            </a:r>
            <a:endParaRPr lang="ru-RU" spc="160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en-US" spc="160" dirty="0">
                <a:solidFill>
                  <a:srgbClr val="181818"/>
                </a:solidFill>
                <a:latin typeface="Verdana"/>
                <a:cs typeface="Verdana"/>
              </a:rPr>
              <a:t>DAG </a:t>
            </a: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и его компоненты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Основные</a:t>
            </a:r>
            <a:r>
              <a:rPr spc="-295" dirty="0"/>
              <a:t> </a:t>
            </a:r>
            <a:r>
              <a:rPr dirty="0"/>
              <a:t>типы</a:t>
            </a:r>
            <a:r>
              <a:rPr spc="-295" dirty="0"/>
              <a:t> </a:t>
            </a:r>
            <a:r>
              <a:rPr spc="65" dirty="0"/>
              <a:t>операторов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300" y="1040672"/>
            <a:ext cx="6496050" cy="29921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469265" indent="-351155">
              <a:lnSpc>
                <a:spcPct val="100000"/>
              </a:lnSpc>
              <a:spcBef>
                <a:spcPts val="11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PythonOperator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запускает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Python-</a:t>
            </a:r>
            <a:r>
              <a:rPr sz="1600" spc="-10" dirty="0">
                <a:latin typeface="Verdana"/>
                <a:cs typeface="Verdana"/>
              </a:rPr>
              <a:t>функцию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BashOperator</a:t>
            </a:r>
            <a:r>
              <a:rPr sz="1600" b="1" spc="-7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выполняет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Bash-команду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PostgresOperator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запускает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SQL-</a:t>
            </a:r>
            <a:r>
              <a:rPr sz="1600" dirty="0">
                <a:latin typeface="Verdana"/>
                <a:cs typeface="Verdana"/>
              </a:rPr>
              <a:t>запрос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PostgreSQL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MySqlOperator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запускает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SQL-</a:t>
            </a:r>
            <a:r>
              <a:rPr sz="1600" dirty="0">
                <a:latin typeface="Verdana"/>
                <a:cs typeface="Verdana"/>
              </a:rPr>
              <a:t>запрос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MySQL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BigQueryOperator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выполняет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SQL-</a:t>
            </a:r>
            <a:r>
              <a:rPr sz="1600" dirty="0">
                <a:latin typeface="Verdana"/>
                <a:cs typeface="Verdana"/>
              </a:rPr>
              <a:t>запрос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BigQuery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b="1" dirty="0">
                <a:latin typeface="Verdana"/>
                <a:cs typeface="Verdana"/>
              </a:rPr>
              <a:t>HttpOperator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отправляет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HTTP-</a:t>
            </a:r>
            <a:r>
              <a:rPr sz="1600" spc="-10" dirty="0">
                <a:latin typeface="Verdana"/>
                <a:cs typeface="Verdana"/>
              </a:rPr>
              <a:t>запрос</a:t>
            </a:r>
            <a:endParaRPr sz="1600" dirty="0">
              <a:latin typeface="Verdana"/>
              <a:cs typeface="Verdana"/>
            </a:endParaRPr>
          </a:p>
          <a:p>
            <a:pPr marL="12700" marR="5080" indent="456565">
              <a:lnSpc>
                <a:spcPct val="1521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600" b="1" spc="-25" dirty="0">
                <a:latin typeface="Verdana"/>
                <a:cs typeface="Verdana"/>
              </a:rPr>
              <a:t>Sensor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20" dirty="0">
                <a:latin typeface="Verdana"/>
                <a:cs typeface="Verdana"/>
              </a:rPr>
              <a:t>–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ожидает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событие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(например,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появление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файла) 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другие…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Шпаргалка</a:t>
            </a:r>
            <a:r>
              <a:rPr b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spc="-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основных </a:t>
            </a:r>
            <a:r>
              <a:rPr b="1" spc="75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</a:t>
            </a:r>
            <a:endParaRPr b="1" spc="7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300" y="1040672"/>
            <a:ext cx="8027670" cy="3235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70" dirty="0">
                <a:latin typeface="Verdana"/>
                <a:cs typeface="Verdana"/>
              </a:rPr>
              <a:t>Разворачиваем AirFlow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30" dirty="0">
                <a:latin typeface="Verdana"/>
                <a:cs typeface="Verdana"/>
              </a:rPr>
              <a:t>из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70" dirty="0">
                <a:latin typeface="Verdana"/>
                <a:cs typeface="Verdana"/>
              </a:rPr>
              <a:t>готового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60" dirty="0">
                <a:latin typeface="Verdana"/>
                <a:cs typeface="Verdana"/>
              </a:rPr>
              <a:t>докер-</a:t>
            </a:r>
            <a:r>
              <a:rPr sz="1600" b="1" spc="-10" dirty="0">
                <a:latin typeface="Verdana"/>
                <a:cs typeface="Verdana"/>
              </a:rPr>
              <a:t>образа!</a:t>
            </a:r>
            <a:endParaRPr sz="1600" dirty="0">
              <a:latin typeface="Verdana"/>
              <a:cs typeface="Verdana"/>
            </a:endParaRPr>
          </a:p>
          <a:p>
            <a:pPr marL="469265" indent="-34480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curl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5" dirty="0">
                <a:latin typeface="Verdana"/>
                <a:cs typeface="Verdana"/>
              </a:rPr>
              <a:t>LfO</a:t>
            </a:r>
            <a:endParaRPr sz="16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600" spc="-50" dirty="0">
                <a:latin typeface="Verdana"/>
                <a:cs typeface="Verdana"/>
              </a:rPr>
              <a:t>'https://airﬂow.apache.org/docs/apache-</a:t>
            </a:r>
            <a:r>
              <a:rPr sz="1600" spc="-85" dirty="0">
                <a:latin typeface="Verdana"/>
                <a:cs typeface="Verdana"/>
              </a:rPr>
              <a:t>airﬂow/2.7.3/docker-</a:t>
            </a:r>
            <a:r>
              <a:rPr sz="1600" spc="-10" dirty="0">
                <a:latin typeface="Verdana"/>
                <a:cs typeface="Verdana"/>
              </a:rPr>
              <a:t>compose.yaml'</a:t>
            </a:r>
            <a:endParaRPr sz="1600" dirty="0">
              <a:latin typeface="Verdana"/>
              <a:cs typeface="Verdana"/>
            </a:endParaRPr>
          </a:p>
          <a:p>
            <a:pPr marL="469265" indent="-38862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mkdir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-p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.</a:t>
            </a:r>
            <a:r>
              <a:rPr sz="1600" spc="-38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/dags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.</a:t>
            </a:r>
            <a:r>
              <a:rPr sz="1600" spc="-38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/logs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254" dirty="0">
                <a:latin typeface="Verdana"/>
                <a:cs typeface="Verdana"/>
              </a:rPr>
              <a:t>.</a:t>
            </a:r>
            <a:r>
              <a:rPr sz="1600" spc="-3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/plugins</a:t>
            </a:r>
            <a:endParaRPr sz="1600" dirty="0">
              <a:latin typeface="Verdana"/>
              <a:cs typeface="Verdana"/>
            </a:endParaRPr>
          </a:p>
          <a:p>
            <a:pPr marL="469265" indent="-38608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echo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-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"AIRFLOW_UID=$(id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00" dirty="0">
                <a:latin typeface="Verdana"/>
                <a:cs typeface="Verdana"/>
              </a:rPr>
              <a:t>-</a:t>
            </a:r>
            <a:r>
              <a:rPr sz="1600" spc="-114" dirty="0">
                <a:latin typeface="Verdana"/>
                <a:cs typeface="Verdana"/>
              </a:rPr>
              <a:t>u)"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395" dirty="0">
                <a:latin typeface="Verdana"/>
                <a:cs typeface="Verdana"/>
              </a:rPr>
              <a:t>&gt;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.env</a:t>
            </a:r>
            <a:endParaRPr sz="1600" dirty="0">
              <a:latin typeface="Verdana"/>
              <a:cs typeface="Verdana"/>
            </a:endParaRPr>
          </a:p>
          <a:p>
            <a:pPr marL="469265" indent="-40957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docker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up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airﬂow-</a:t>
            </a:r>
            <a:r>
              <a:rPr sz="1600" spc="-20" dirty="0">
                <a:latin typeface="Verdana"/>
                <a:cs typeface="Verdana"/>
              </a:rPr>
              <a:t>init</a:t>
            </a:r>
            <a:endParaRPr sz="1600" dirty="0">
              <a:latin typeface="Verdana"/>
              <a:cs typeface="Verdana"/>
            </a:endParaRPr>
          </a:p>
          <a:p>
            <a:pPr marL="469265" indent="-386080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docker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compose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up</a:t>
            </a:r>
            <a:endParaRPr sz="1600" dirty="0">
              <a:latin typeface="Verdana"/>
              <a:cs typeface="Verdana"/>
            </a:endParaRPr>
          </a:p>
          <a:p>
            <a:pPr marL="469265" indent="-39687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Интерфейс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Airﬂow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будет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доступен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по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адресу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  <a:hlinkClick r:id="rId3"/>
              </a:rPr>
              <a:t>http://localhost:8080.</a:t>
            </a:r>
            <a:endParaRPr sz="1600" dirty="0">
              <a:latin typeface="Verdana"/>
              <a:cs typeface="Verdana"/>
            </a:endParaRPr>
          </a:p>
          <a:p>
            <a:pPr marL="469265" indent="-380365">
              <a:lnSpc>
                <a:spcPct val="100000"/>
              </a:lnSpc>
              <a:spcBef>
                <a:spcPts val="1000"/>
              </a:spcBef>
              <a:buAutoNum type="arabicPeriod" startAt="2"/>
              <a:tabLst>
                <a:tab pos="469265" algn="l"/>
              </a:tabLst>
            </a:pPr>
            <a:r>
              <a:rPr sz="1600" spc="-35" dirty="0">
                <a:latin typeface="Verdana"/>
                <a:cs typeface="Verdana"/>
              </a:rPr>
              <a:t>Логин: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airﬂow,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пароль: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airﬂow.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1981200" y="1276350"/>
            <a:ext cx="5781675" cy="2985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Познакомились с 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Apach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Airflow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 а именно: </a:t>
            </a:r>
          </a:p>
          <a:p>
            <a:pPr marL="355600" marR="5080" indent="-342900">
              <a:spcBef>
                <a:spcPts val="100"/>
              </a:spcBef>
              <a:buFontTx/>
              <a:buChar char="-"/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проектированием ациклических DAG-графов; </a:t>
            </a:r>
          </a:p>
          <a:p>
            <a:pPr marL="355600" marR="5080" indent="-342900">
              <a:spcBef>
                <a:spcPts val="100"/>
              </a:spcBef>
              <a:buFontTx/>
              <a:buChar char="-"/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описанием задачи (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task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);</a:t>
            </a:r>
          </a:p>
          <a:p>
            <a:pPr marL="355600" marR="5080" indent="-342900">
              <a:spcBef>
                <a:spcPts val="100"/>
              </a:spcBef>
              <a:buFontTx/>
              <a:buChar char="-"/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планированием и запуском </a:t>
            </a:r>
            <a:r>
              <a:rPr lang="ru-RU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пайплайнов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;</a:t>
            </a:r>
          </a:p>
          <a:p>
            <a:pPr marL="355600" marR="5080" indent="-342900">
              <a:spcBef>
                <a:spcPts val="100"/>
              </a:spcBef>
              <a:buFontTx/>
              <a:buChar char="-"/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мониторингом </a:t>
            </a:r>
            <a:r>
              <a:rPr lang="ru-RU" sz="2100" kern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и отладкой</a:t>
            </a: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spcBef>
                <a:spcPts val="100"/>
              </a:spcBef>
            </a:pP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Что такое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4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</a:t>
            </a:r>
            <a:r>
              <a:rPr b="1" spc="-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такое</a:t>
            </a:r>
            <a:r>
              <a:rPr b="1" spc="-3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AirFlow?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325" y="1070021"/>
            <a:ext cx="7488555" cy="235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b="1" spc="-30" dirty="0" err="1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Apach</a:t>
            </a:r>
            <a:r>
              <a:rPr sz="1600" b="1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b="1" spc="-75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Airﬂow</a:t>
            </a:r>
            <a:r>
              <a:rPr sz="1600" b="1" spc="-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–</a:t>
            </a:r>
            <a:r>
              <a:rPr sz="16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это</a:t>
            </a:r>
            <a:r>
              <a:rPr sz="16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инструмент</a:t>
            </a:r>
            <a:r>
              <a:rPr sz="16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для</a:t>
            </a:r>
            <a:r>
              <a:rPr sz="16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автоматизации</a:t>
            </a:r>
            <a:r>
              <a:rPr sz="16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spc="-5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управления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выполнением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задач.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6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Он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помогает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запускать,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отслеживать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управлять </a:t>
            </a:r>
            <a:r>
              <a:rPr sz="1600" spc="5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процессами</a:t>
            </a:r>
            <a:r>
              <a:rPr sz="1600" spc="-9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обработки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данных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не</a:t>
            </a:r>
            <a:r>
              <a:rPr sz="1600" spc="-8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только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(</a:t>
            </a:r>
            <a:r>
              <a:rPr sz="1600" b="1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оркестратор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).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lang="ru-RU" sz="1600" b="1" spc="-8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"</a:t>
            </a:r>
            <a:r>
              <a:rPr sz="1600" b="1" spc="-80" dirty="0" err="1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Умный</a:t>
            </a:r>
            <a:r>
              <a:rPr sz="1600" b="1" spc="-6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b="1" spc="-70" dirty="0" err="1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будильник</a:t>
            </a:r>
            <a:r>
              <a:rPr lang="ru-RU" sz="1600" b="1" spc="-7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"</a:t>
            </a:r>
            <a:r>
              <a:rPr sz="1600" b="1" spc="-55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для</a:t>
            </a:r>
            <a:r>
              <a:rPr sz="1600" b="1" spc="-6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скриптов: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запускает</a:t>
            </a:r>
            <a:r>
              <a:rPr sz="16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нужные</a:t>
            </a:r>
            <a:r>
              <a:rPr sz="16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задачи</a:t>
            </a:r>
            <a:r>
              <a:rPr sz="16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</a:t>
            </a:r>
            <a:r>
              <a:rPr sz="16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нужное</a:t>
            </a:r>
            <a:r>
              <a:rPr sz="1600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время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следит,</a:t>
            </a:r>
            <a:r>
              <a:rPr sz="16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чтобы</a:t>
            </a:r>
            <a:r>
              <a:rPr sz="16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все</a:t>
            </a:r>
            <a:r>
              <a:rPr sz="16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выполнялось</a:t>
            </a:r>
            <a:r>
              <a:rPr sz="16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</a:t>
            </a:r>
            <a:r>
              <a:rPr sz="1600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правильном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порядке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показывает,</a:t>
            </a:r>
            <a:r>
              <a:rPr sz="1600" spc="-7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если</a:t>
            </a:r>
            <a:r>
              <a:rPr sz="1600" spc="-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6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что-</a:t>
            </a: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то</a:t>
            </a:r>
            <a:r>
              <a:rPr sz="1600" spc="-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сломалось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b="1" spc="-3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9725" y="1019221"/>
            <a:ext cx="4222115" cy="30988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50" dirty="0">
                <a:solidFill>
                  <a:srgbClr val="37761C"/>
                </a:solidFill>
                <a:uFill>
                  <a:solidFill>
                    <a:srgbClr val="37761C"/>
                  </a:solidFill>
                </a:uFill>
                <a:latin typeface="Verdana"/>
                <a:cs typeface="Verdana"/>
              </a:rPr>
              <a:t>Когда</a:t>
            </a:r>
            <a:r>
              <a:rPr sz="1600" b="1" spc="-90" dirty="0">
                <a:solidFill>
                  <a:srgbClr val="37761C"/>
                </a:solidFill>
                <a:uFill>
                  <a:solidFill>
                    <a:srgbClr val="37761C"/>
                  </a:solidFill>
                </a:u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37761C"/>
                </a:solidFill>
                <a:uFill>
                  <a:solidFill>
                    <a:srgbClr val="37761C"/>
                  </a:solidFill>
                </a:uFill>
                <a:latin typeface="Verdana"/>
                <a:cs typeface="Verdana"/>
              </a:rPr>
              <a:t>пригодится:</a:t>
            </a:r>
            <a:endParaRPr sz="1600" dirty="0">
              <a:latin typeface="Verdana"/>
              <a:cs typeface="Verdana"/>
            </a:endParaRPr>
          </a:p>
          <a:p>
            <a:pPr marL="469900" marR="71120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spc="-20" dirty="0">
                <a:latin typeface="Verdana"/>
                <a:cs typeface="Verdana"/>
              </a:rPr>
              <a:t>загрузка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данных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базу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(ETL- </a:t>
            </a:r>
            <a:r>
              <a:rPr sz="1600" spc="-10" dirty="0">
                <a:latin typeface="Verdana"/>
                <a:cs typeface="Verdana"/>
              </a:rPr>
              <a:t>пайплайны)</a:t>
            </a:r>
            <a:endParaRPr sz="1600" dirty="0">
              <a:latin typeface="Verdana"/>
              <a:cs typeface="Verdana"/>
            </a:endParaRPr>
          </a:p>
          <a:p>
            <a:pPr marL="469900" marR="508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/>
                <a:cs typeface="Verdana"/>
              </a:rPr>
              <a:t>управлять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цепочкой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зависимостей </a:t>
            </a:r>
            <a:r>
              <a:rPr sz="1600" dirty="0">
                <a:latin typeface="Verdana"/>
                <a:cs typeface="Verdana"/>
              </a:rPr>
              <a:t>между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разными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процессами</a:t>
            </a:r>
            <a:endParaRPr sz="1600" dirty="0">
              <a:latin typeface="Verdana"/>
              <a:cs typeface="Verdana"/>
            </a:endParaRPr>
          </a:p>
          <a:p>
            <a:pPr marL="469900" marR="16764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spc="-25" dirty="0">
                <a:latin typeface="Verdana"/>
                <a:cs typeface="Verdana"/>
              </a:rPr>
              <a:t>запускать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скрипты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отслеживать </a:t>
            </a:r>
            <a:r>
              <a:rPr sz="1600" spc="-25" dirty="0">
                <a:latin typeface="Verdana"/>
                <a:cs typeface="Verdana"/>
              </a:rPr>
              <a:t>их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статус.</a:t>
            </a:r>
            <a:endParaRPr sz="1600" dirty="0">
              <a:latin typeface="Verdana"/>
              <a:cs typeface="Verdana"/>
            </a:endParaRPr>
          </a:p>
          <a:p>
            <a:pPr marL="469900" marR="2413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/>
                <a:cs typeface="Verdana"/>
              </a:rPr>
              <a:t>организовать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продвинутую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работу </a:t>
            </a:r>
            <a:r>
              <a:rPr sz="1600" dirty="0">
                <a:latin typeface="Verdana"/>
                <a:cs typeface="Verdana"/>
              </a:rPr>
              <a:t>дата-</a:t>
            </a:r>
            <a:r>
              <a:rPr sz="1600" spc="-10" dirty="0">
                <a:latin typeface="Verdana"/>
                <a:cs typeface="Verdana"/>
              </a:rPr>
              <a:t>инженеров,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mlops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и </a:t>
            </a:r>
            <a:r>
              <a:rPr sz="1600" spc="-10" dirty="0">
                <a:latin typeface="Verdana"/>
                <a:cs typeface="Verdana"/>
              </a:rPr>
              <a:t>аналитиков.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4724400" y="1019221"/>
            <a:ext cx="3977640" cy="2987997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50" dirty="0">
                <a:solidFill>
                  <a:srgbClr val="FF0000"/>
                </a:solidFill>
              </a:rPr>
              <a:t>Когда</a:t>
            </a:r>
            <a:r>
              <a:rPr sz="1600" b="1" spc="-95" dirty="0">
                <a:solidFill>
                  <a:srgbClr val="FF0000"/>
                </a:solidFill>
              </a:rPr>
              <a:t> </a:t>
            </a:r>
            <a:r>
              <a:rPr sz="1600" b="1" spc="-50" dirty="0">
                <a:solidFill>
                  <a:srgbClr val="FF0000"/>
                </a:solidFill>
              </a:rPr>
              <a:t>не</a:t>
            </a:r>
            <a:r>
              <a:rPr sz="1600" b="1" spc="-90" dirty="0">
                <a:solidFill>
                  <a:srgbClr val="FF0000"/>
                </a:solidFill>
              </a:rPr>
              <a:t> </a:t>
            </a:r>
            <a:r>
              <a:rPr sz="1600" b="1" spc="-10" dirty="0">
                <a:solidFill>
                  <a:srgbClr val="FF0000"/>
                </a:solidFill>
              </a:rPr>
              <a:t>подойдёт:</a:t>
            </a:r>
          </a:p>
          <a:p>
            <a:pPr marL="469900" marR="153035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если</a:t>
            </a:r>
            <a:r>
              <a:rPr sz="1600" b="0" i="0" u="none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требуется</a:t>
            </a:r>
            <a:r>
              <a:rPr sz="1600" b="0" i="0" u="none" spc="-6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бесконечно </a:t>
            </a: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работающий</a:t>
            </a:r>
            <a:r>
              <a:rPr sz="1600" b="0" i="0" u="none" spc="-2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45" dirty="0">
                <a:solidFill>
                  <a:srgbClr val="000000"/>
                </a:solidFill>
                <a:latin typeface="Verdana"/>
                <a:cs typeface="Verdana"/>
              </a:rPr>
              <a:t>процесс</a:t>
            </a:r>
            <a:r>
              <a:rPr sz="1600" b="0" i="0" u="none" spc="-25" dirty="0">
                <a:solidFill>
                  <a:srgbClr val="000000"/>
                </a:solidFill>
                <a:latin typeface="Verdana"/>
                <a:cs typeface="Verdana"/>
              </a:rPr>
              <a:t> на </a:t>
            </a: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событиях</a:t>
            </a:r>
            <a:r>
              <a:rPr sz="1600" b="0" i="0" u="none" spc="-1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(AirFlow</a:t>
            </a:r>
            <a:r>
              <a:rPr sz="1600" b="0" i="0" u="none" spc="-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220" dirty="0">
                <a:solidFill>
                  <a:srgbClr val="000000"/>
                </a:solidFill>
                <a:latin typeface="Verdana"/>
                <a:cs typeface="Verdana"/>
              </a:rPr>
              <a:t>–</a:t>
            </a:r>
            <a:r>
              <a:rPr sz="1600" b="0" i="0" u="none" spc="-1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25" dirty="0">
                <a:solidFill>
                  <a:srgbClr val="000000"/>
                </a:solidFill>
                <a:latin typeface="Verdana"/>
                <a:cs typeface="Verdana"/>
              </a:rPr>
              <a:t>для </a:t>
            </a: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пакетной</a:t>
            </a:r>
            <a:r>
              <a:rPr sz="1600" b="0" i="0" u="none" spc="-6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обработки)</a:t>
            </a:r>
          </a:p>
          <a:p>
            <a:pPr marL="469900" marR="508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нужна</a:t>
            </a:r>
            <a:r>
              <a:rPr sz="1600" b="0" i="0" u="none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потоковая</a:t>
            </a:r>
            <a:r>
              <a:rPr sz="1600" b="0" i="0" u="none" spc="-1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обработка </a:t>
            </a:r>
            <a:r>
              <a:rPr sz="1600" b="0" i="0" u="none" spc="-20" dirty="0">
                <a:solidFill>
                  <a:srgbClr val="000000"/>
                </a:solidFill>
                <a:latin typeface="Verdana"/>
                <a:cs typeface="Verdana"/>
              </a:rPr>
              <a:t>данных</a:t>
            </a:r>
            <a:r>
              <a:rPr sz="1600" b="0" i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в</a:t>
            </a:r>
            <a:r>
              <a:rPr sz="1600" b="0" i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dirty="0">
                <a:solidFill>
                  <a:srgbClr val="000000"/>
                </a:solidFill>
                <a:latin typeface="Verdana"/>
                <a:cs typeface="Verdana"/>
              </a:rPr>
              <a:t>реальном</a:t>
            </a:r>
            <a:r>
              <a:rPr sz="1600" b="0" i="0" u="none" spc="-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50" dirty="0">
                <a:solidFill>
                  <a:srgbClr val="000000"/>
                </a:solidFill>
                <a:latin typeface="Verdana"/>
                <a:cs typeface="Verdana"/>
              </a:rPr>
              <a:t>времени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(streaming)</a:t>
            </a:r>
          </a:p>
          <a:p>
            <a:pPr marL="469900" marR="62865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b="0" i="0" u="none" spc="-35" dirty="0">
                <a:solidFill>
                  <a:srgbClr val="000000"/>
                </a:solidFill>
                <a:latin typeface="Verdana"/>
                <a:cs typeface="Verdana"/>
              </a:rPr>
              <a:t>хочется</a:t>
            </a:r>
            <a:r>
              <a:rPr sz="1600" b="0" i="0" u="none" spc="-1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60" dirty="0">
                <a:solidFill>
                  <a:srgbClr val="000000"/>
                </a:solidFill>
                <a:latin typeface="Verdana"/>
                <a:cs typeface="Verdana"/>
              </a:rPr>
              <a:t>что-</a:t>
            </a:r>
            <a:r>
              <a:rPr sz="1600" b="0" i="0" u="none" spc="-30" dirty="0">
                <a:solidFill>
                  <a:srgbClr val="000000"/>
                </a:solidFill>
                <a:latin typeface="Verdana"/>
                <a:cs typeface="Verdana"/>
              </a:rPr>
              <a:t>то</a:t>
            </a:r>
            <a:r>
              <a:rPr sz="1600" b="0" i="0" u="none" spc="-10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1600" b="0" i="0" u="none" spc="-10" dirty="0">
                <a:solidFill>
                  <a:srgbClr val="000000"/>
                </a:solidFill>
                <a:latin typeface="Verdana"/>
                <a:cs typeface="Verdana"/>
              </a:rPr>
              <a:t>простое, </a:t>
            </a:r>
            <a:r>
              <a:rPr sz="1600" b="0" i="0" u="none" spc="-20" dirty="0">
                <a:solidFill>
                  <a:srgbClr val="000000"/>
                </a:solidFill>
                <a:latin typeface="Verdana"/>
                <a:cs typeface="Verdana"/>
              </a:rPr>
              <a:t>low-code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5849" y="2345475"/>
            <a:ext cx="4454525" cy="2009775"/>
            <a:chOff x="4345849" y="2345475"/>
            <a:chExt cx="4454525" cy="2009775"/>
          </a:xfrm>
        </p:grpSpPr>
        <p:sp>
          <p:nvSpPr>
            <p:cNvPr id="3" name="object 3"/>
            <p:cNvSpPr/>
            <p:nvPr/>
          </p:nvSpPr>
          <p:spPr>
            <a:xfrm>
              <a:off x="4355374" y="2355000"/>
              <a:ext cx="4435475" cy="1990725"/>
            </a:xfrm>
            <a:custGeom>
              <a:avLst/>
              <a:gdLst/>
              <a:ahLst/>
              <a:cxnLst/>
              <a:rect l="l" t="t" r="r" b="b"/>
              <a:pathLst>
                <a:path w="4435475" h="1990725">
                  <a:moveTo>
                    <a:pt x="4103143" y="1990499"/>
                  </a:moveTo>
                  <a:lnTo>
                    <a:pt x="331756" y="1990499"/>
                  </a:lnTo>
                  <a:lnTo>
                    <a:pt x="282732" y="1986902"/>
                  </a:lnTo>
                  <a:lnTo>
                    <a:pt x="235940" y="1976453"/>
                  </a:lnTo>
                  <a:lnTo>
                    <a:pt x="191896" y="1959665"/>
                  </a:lnTo>
                  <a:lnTo>
                    <a:pt x="151111" y="1937051"/>
                  </a:lnTo>
                  <a:lnTo>
                    <a:pt x="114099" y="1909125"/>
                  </a:lnTo>
                  <a:lnTo>
                    <a:pt x="81374" y="1876400"/>
                  </a:lnTo>
                  <a:lnTo>
                    <a:pt x="53448" y="1839388"/>
                  </a:lnTo>
                  <a:lnTo>
                    <a:pt x="30834" y="1798603"/>
                  </a:lnTo>
                  <a:lnTo>
                    <a:pt x="14046" y="1754558"/>
                  </a:lnTo>
                  <a:lnTo>
                    <a:pt x="3597" y="1707767"/>
                  </a:lnTo>
                  <a:lnTo>
                    <a:pt x="0" y="1658743"/>
                  </a:lnTo>
                  <a:lnTo>
                    <a:pt x="0" y="331756"/>
                  </a:lnTo>
                  <a:lnTo>
                    <a:pt x="3597" y="282732"/>
                  </a:lnTo>
                  <a:lnTo>
                    <a:pt x="14046" y="235940"/>
                  </a:lnTo>
                  <a:lnTo>
                    <a:pt x="30834" y="191896"/>
                  </a:lnTo>
                  <a:lnTo>
                    <a:pt x="53448" y="151111"/>
                  </a:lnTo>
                  <a:lnTo>
                    <a:pt x="81374" y="114099"/>
                  </a:lnTo>
                  <a:lnTo>
                    <a:pt x="114099" y="81374"/>
                  </a:lnTo>
                  <a:lnTo>
                    <a:pt x="151111" y="53448"/>
                  </a:lnTo>
                  <a:lnTo>
                    <a:pt x="191896" y="30834"/>
                  </a:lnTo>
                  <a:lnTo>
                    <a:pt x="235940" y="14046"/>
                  </a:lnTo>
                  <a:lnTo>
                    <a:pt x="282732" y="3597"/>
                  </a:lnTo>
                  <a:lnTo>
                    <a:pt x="331756" y="0"/>
                  </a:lnTo>
                  <a:lnTo>
                    <a:pt x="4103143" y="0"/>
                  </a:lnTo>
                  <a:lnTo>
                    <a:pt x="4155354" y="4132"/>
                  </a:lnTo>
                  <a:lnTo>
                    <a:pt x="4205810" y="16285"/>
                  </a:lnTo>
                  <a:lnTo>
                    <a:pt x="4253618" y="36088"/>
                  </a:lnTo>
                  <a:lnTo>
                    <a:pt x="4297889" y="63172"/>
                  </a:lnTo>
                  <a:lnTo>
                    <a:pt x="4337730" y="97169"/>
                  </a:lnTo>
                  <a:lnTo>
                    <a:pt x="4371727" y="137010"/>
                  </a:lnTo>
                  <a:lnTo>
                    <a:pt x="4398811" y="181281"/>
                  </a:lnTo>
                  <a:lnTo>
                    <a:pt x="4418614" y="229089"/>
                  </a:lnTo>
                  <a:lnTo>
                    <a:pt x="4430767" y="279545"/>
                  </a:lnTo>
                  <a:lnTo>
                    <a:pt x="4434899" y="331756"/>
                  </a:lnTo>
                  <a:lnTo>
                    <a:pt x="4434899" y="1658743"/>
                  </a:lnTo>
                  <a:lnTo>
                    <a:pt x="4431302" y="1707767"/>
                  </a:lnTo>
                  <a:lnTo>
                    <a:pt x="4420853" y="1754558"/>
                  </a:lnTo>
                  <a:lnTo>
                    <a:pt x="4404065" y="1798603"/>
                  </a:lnTo>
                  <a:lnTo>
                    <a:pt x="4381451" y="1839388"/>
                  </a:lnTo>
                  <a:lnTo>
                    <a:pt x="4353525" y="1876400"/>
                  </a:lnTo>
                  <a:lnTo>
                    <a:pt x="4320800" y="1909125"/>
                  </a:lnTo>
                  <a:lnTo>
                    <a:pt x="4283788" y="1937051"/>
                  </a:lnTo>
                  <a:lnTo>
                    <a:pt x="4243003" y="1959665"/>
                  </a:lnTo>
                  <a:lnTo>
                    <a:pt x="4198959" y="1976453"/>
                  </a:lnTo>
                  <a:lnTo>
                    <a:pt x="4152168" y="1986902"/>
                  </a:lnTo>
                  <a:lnTo>
                    <a:pt x="4103143" y="1990499"/>
                  </a:lnTo>
                  <a:close/>
                </a:path>
              </a:pathLst>
            </a:custGeom>
            <a:solidFill>
              <a:srgbClr val="FFD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55374" y="2355000"/>
              <a:ext cx="4435475" cy="1990725"/>
            </a:xfrm>
            <a:custGeom>
              <a:avLst/>
              <a:gdLst/>
              <a:ahLst/>
              <a:cxnLst/>
              <a:rect l="l" t="t" r="r" b="b"/>
              <a:pathLst>
                <a:path w="4435475" h="1990725">
                  <a:moveTo>
                    <a:pt x="0" y="331756"/>
                  </a:moveTo>
                  <a:lnTo>
                    <a:pt x="3597" y="282732"/>
                  </a:lnTo>
                  <a:lnTo>
                    <a:pt x="14046" y="235940"/>
                  </a:lnTo>
                  <a:lnTo>
                    <a:pt x="30834" y="191896"/>
                  </a:lnTo>
                  <a:lnTo>
                    <a:pt x="53448" y="151111"/>
                  </a:lnTo>
                  <a:lnTo>
                    <a:pt x="81374" y="114099"/>
                  </a:lnTo>
                  <a:lnTo>
                    <a:pt x="114099" y="81374"/>
                  </a:lnTo>
                  <a:lnTo>
                    <a:pt x="151111" y="53448"/>
                  </a:lnTo>
                  <a:lnTo>
                    <a:pt x="191896" y="30834"/>
                  </a:lnTo>
                  <a:lnTo>
                    <a:pt x="235940" y="14046"/>
                  </a:lnTo>
                  <a:lnTo>
                    <a:pt x="282732" y="3597"/>
                  </a:lnTo>
                  <a:lnTo>
                    <a:pt x="331756" y="0"/>
                  </a:lnTo>
                  <a:lnTo>
                    <a:pt x="4103143" y="0"/>
                  </a:lnTo>
                  <a:lnTo>
                    <a:pt x="4155354" y="4132"/>
                  </a:lnTo>
                  <a:lnTo>
                    <a:pt x="4205810" y="16285"/>
                  </a:lnTo>
                  <a:lnTo>
                    <a:pt x="4253618" y="36088"/>
                  </a:lnTo>
                  <a:lnTo>
                    <a:pt x="4297889" y="63172"/>
                  </a:lnTo>
                  <a:lnTo>
                    <a:pt x="4337730" y="97169"/>
                  </a:lnTo>
                  <a:lnTo>
                    <a:pt x="4371727" y="137010"/>
                  </a:lnTo>
                  <a:lnTo>
                    <a:pt x="4398811" y="181281"/>
                  </a:lnTo>
                  <a:lnTo>
                    <a:pt x="4418614" y="229089"/>
                  </a:lnTo>
                  <a:lnTo>
                    <a:pt x="4430767" y="279545"/>
                  </a:lnTo>
                  <a:lnTo>
                    <a:pt x="4434899" y="331756"/>
                  </a:lnTo>
                  <a:lnTo>
                    <a:pt x="4434899" y="1658743"/>
                  </a:lnTo>
                  <a:lnTo>
                    <a:pt x="4431302" y="1707767"/>
                  </a:lnTo>
                  <a:lnTo>
                    <a:pt x="4420853" y="1754558"/>
                  </a:lnTo>
                  <a:lnTo>
                    <a:pt x="4404065" y="1798603"/>
                  </a:lnTo>
                  <a:lnTo>
                    <a:pt x="4381451" y="1839388"/>
                  </a:lnTo>
                  <a:lnTo>
                    <a:pt x="4353525" y="1876400"/>
                  </a:lnTo>
                  <a:lnTo>
                    <a:pt x="4320800" y="1909125"/>
                  </a:lnTo>
                  <a:lnTo>
                    <a:pt x="4283788" y="1937051"/>
                  </a:lnTo>
                  <a:lnTo>
                    <a:pt x="4243003" y="1959665"/>
                  </a:lnTo>
                  <a:lnTo>
                    <a:pt x="4198959" y="1976453"/>
                  </a:lnTo>
                  <a:lnTo>
                    <a:pt x="4152168" y="1986902"/>
                  </a:lnTo>
                  <a:lnTo>
                    <a:pt x="4103143" y="1990499"/>
                  </a:lnTo>
                  <a:lnTo>
                    <a:pt x="331756" y="1990499"/>
                  </a:lnTo>
                  <a:lnTo>
                    <a:pt x="282732" y="1986902"/>
                  </a:lnTo>
                  <a:lnTo>
                    <a:pt x="235940" y="1976453"/>
                  </a:lnTo>
                  <a:lnTo>
                    <a:pt x="191896" y="1959665"/>
                  </a:lnTo>
                  <a:lnTo>
                    <a:pt x="151111" y="1937051"/>
                  </a:lnTo>
                  <a:lnTo>
                    <a:pt x="114099" y="1909125"/>
                  </a:lnTo>
                  <a:lnTo>
                    <a:pt x="81374" y="1876400"/>
                  </a:lnTo>
                  <a:lnTo>
                    <a:pt x="53448" y="1839388"/>
                  </a:lnTo>
                  <a:lnTo>
                    <a:pt x="30834" y="1798603"/>
                  </a:lnTo>
                  <a:lnTo>
                    <a:pt x="14046" y="1754558"/>
                  </a:lnTo>
                  <a:lnTo>
                    <a:pt x="3597" y="1707767"/>
                  </a:lnTo>
                  <a:lnTo>
                    <a:pt x="0" y="1658743"/>
                  </a:lnTo>
                  <a:lnTo>
                    <a:pt x="0" y="331756"/>
                  </a:lnTo>
                  <a:close/>
                </a:path>
              </a:pathLst>
            </a:custGeom>
            <a:ln w="19049">
              <a:solidFill>
                <a:srgbClr val="66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2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</a:t>
            </a:r>
            <a:r>
              <a:rPr b="1" spc="-3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524" y="1063421"/>
            <a:ext cx="3635375" cy="113792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3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Пример</a:t>
            </a:r>
            <a:r>
              <a:rPr sz="1600" b="1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spc="-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типичного</a:t>
            </a:r>
            <a:r>
              <a:rPr sz="1600" b="1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пайплайна: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spc="-30" dirty="0">
                <a:latin typeface="Verdana"/>
                <a:cs typeface="Verdana"/>
              </a:rPr>
              <a:t>Скачать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файлы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с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сервера</a:t>
            </a:r>
            <a:endParaRPr sz="1600" dirty="0">
              <a:latin typeface="Verdana"/>
              <a:cs typeface="Verdana"/>
            </a:endParaRPr>
          </a:p>
          <a:p>
            <a:pPr marL="46926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600" dirty="0">
                <a:latin typeface="Verdana"/>
                <a:cs typeface="Verdana"/>
              </a:rPr>
              <a:t>Очистить </a:t>
            </a:r>
            <a:r>
              <a:rPr sz="1600" spc="70" dirty="0">
                <a:latin typeface="Verdana"/>
                <a:cs typeface="Verdana"/>
              </a:rPr>
              <a:t>и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преобразовать </a:t>
            </a:r>
            <a:r>
              <a:rPr sz="1600" spc="-25" dirty="0">
                <a:latin typeface="Verdana"/>
                <a:cs typeface="Verdana"/>
              </a:rPr>
              <a:t>их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421" y="2175941"/>
            <a:ext cx="3526154" cy="7670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1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Загрузить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базу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данных</a:t>
            </a:r>
            <a:endParaRPr sz="1600">
              <a:latin typeface="Verdana"/>
              <a:cs typeface="Verdana"/>
            </a:endParaRPr>
          </a:p>
          <a:p>
            <a:pPr marL="363855" indent="-351155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363855" algn="l"/>
              </a:tabLst>
            </a:pPr>
            <a:r>
              <a:rPr sz="1600" dirty="0">
                <a:latin typeface="Verdana"/>
                <a:cs typeface="Verdana"/>
              </a:rPr>
              <a:t>Обновить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отчеты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в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дашборде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5950" y="2800350"/>
            <a:ext cx="415162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83185">
              <a:lnSpc>
                <a:spcPct val="100000"/>
              </a:lnSpc>
              <a:spcBef>
                <a:spcPts val="1000"/>
              </a:spcBef>
            </a:pPr>
            <a:r>
              <a:rPr sz="1400" i="1" dirty="0">
                <a:solidFill>
                  <a:srgbClr val="660000"/>
                </a:solidFill>
                <a:latin typeface="Verdana"/>
                <a:cs typeface="Verdana"/>
              </a:rPr>
              <a:t>Airﬂow</a:t>
            </a:r>
            <a:r>
              <a:rPr sz="1400" i="1" spc="30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660000"/>
                </a:solidFill>
                <a:latin typeface="Verdana"/>
                <a:cs typeface="Verdana"/>
              </a:rPr>
              <a:t>предпочтителен</a:t>
            </a:r>
            <a:r>
              <a:rPr sz="1400" i="1" spc="35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spc="-25" dirty="0">
                <a:solidFill>
                  <a:srgbClr val="660000"/>
                </a:solidFill>
                <a:latin typeface="Verdana"/>
                <a:cs typeface="Verdana"/>
              </a:rPr>
              <a:t>для </a:t>
            </a:r>
            <a:r>
              <a:rPr sz="1400" i="1" spc="10" dirty="0">
                <a:solidFill>
                  <a:srgbClr val="660000"/>
                </a:solidFill>
                <a:latin typeface="Verdana"/>
                <a:cs typeface="Verdana"/>
              </a:rPr>
              <a:t>производственных</a:t>
            </a:r>
            <a:r>
              <a:rPr sz="1400" i="1" spc="-40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spc="10" dirty="0">
                <a:solidFill>
                  <a:srgbClr val="660000"/>
                </a:solidFill>
                <a:latin typeface="Verdana"/>
                <a:cs typeface="Verdana"/>
              </a:rPr>
              <a:t>решений,</a:t>
            </a:r>
            <a:r>
              <a:rPr sz="1400" i="1" spc="-35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660000"/>
                </a:solidFill>
                <a:latin typeface="Verdana"/>
                <a:cs typeface="Verdana"/>
              </a:rPr>
              <a:t>где</a:t>
            </a:r>
            <a:r>
              <a:rPr sz="1400" i="1" spc="-35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spc="30" dirty="0">
                <a:solidFill>
                  <a:srgbClr val="660000"/>
                </a:solidFill>
                <a:latin typeface="Verdana"/>
                <a:cs typeface="Verdana"/>
              </a:rPr>
              <a:t>важно масштабирование,</a:t>
            </a:r>
            <a:r>
              <a:rPr sz="1400" i="1" spc="105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spc="30" dirty="0">
                <a:solidFill>
                  <a:srgbClr val="660000"/>
                </a:solidFill>
                <a:latin typeface="Verdana"/>
                <a:cs typeface="Verdana"/>
              </a:rPr>
              <a:t>мониторинг</a:t>
            </a:r>
            <a:r>
              <a:rPr sz="1400" i="1" spc="105" dirty="0">
                <a:solidFill>
                  <a:srgbClr val="660000"/>
                </a:solidFill>
                <a:latin typeface="Verdana"/>
                <a:cs typeface="Verdana"/>
              </a:rPr>
              <a:t> </a:t>
            </a:r>
            <a:r>
              <a:rPr sz="1400" i="1" spc="10" dirty="0">
                <a:solidFill>
                  <a:srgbClr val="660000"/>
                </a:solidFill>
                <a:latin typeface="Verdana"/>
                <a:cs typeface="Verdana"/>
              </a:rPr>
              <a:t>и </a:t>
            </a:r>
            <a:r>
              <a:rPr sz="1400" i="1" spc="-10" dirty="0">
                <a:solidFill>
                  <a:srgbClr val="660000"/>
                </a:solidFill>
                <a:latin typeface="Verdana"/>
                <a:cs typeface="Verdana"/>
              </a:rPr>
              <a:t>отказоустойчивость.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Архитектура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36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r>
              <a:rPr b="1" spc="-28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800" y="1247821"/>
            <a:ext cx="2772410" cy="340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3415">
              <a:lnSpc>
                <a:spcPct val="152100"/>
              </a:lnSpc>
              <a:spcBef>
                <a:spcPts val="100"/>
              </a:spcBef>
            </a:pPr>
            <a:r>
              <a:rPr lang="ru-RU"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Компоненты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:</a:t>
            </a:r>
            <a:endParaRPr lang="ru-RU" sz="1600" b="1" spc="-10" dirty="0">
              <a:uFill>
                <a:solidFill>
                  <a:srgbClr val="000000"/>
                </a:solidFill>
              </a:uFill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75" dirty="0">
                <a:latin typeface="Verdana"/>
                <a:cs typeface="Verdana"/>
              </a:rPr>
              <a:t>Metadata</a:t>
            </a:r>
            <a:endParaRPr lang="ru-RU" sz="1600" spc="75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45" dirty="0">
                <a:latin typeface="Verdana"/>
                <a:cs typeface="Verdana"/>
              </a:rPr>
              <a:t>Database</a:t>
            </a:r>
            <a:endParaRPr lang="ru-RU" sz="1600" spc="45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Verdana"/>
                <a:cs typeface="Verdana"/>
              </a:rPr>
              <a:t>Workers</a:t>
            </a:r>
            <a:endParaRPr lang="ru-RU" sz="1600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Verdana"/>
                <a:cs typeface="Verdana"/>
              </a:rPr>
              <a:t>Scheduler</a:t>
            </a:r>
            <a:endParaRPr lang="en-US" sz="1600" spc="-10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Verdana"/>
                <a:cs typeface="Verdana"/>
              </a:rPr>
              <a:t>Executor</a:t>
            </a:r>
            <a:endParaRPr lang="ru-RU" sz="1600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10" dirty="0">
                <a:latin typeface="Verdana"/>
                <a:cs typeface="Verdana"/>
              </a:rPr>
              <a:t>Webserver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395" dirty="0">
                <a:latin typeface="Verdana"/>
                <a:cs typeface="Verdana"/>
              </a:rPr>
              <a:t>+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lang="ru-RU"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User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Interface </a:t>
            </a:r>
            <a:r>
              <a:rPr sz="1600" spc="-25" dirty="0">
                <a:latin typeface="Verdana"/>
                <a:cs typeface="Verdana"/>
              </a:rPr>
              <a:t>DAG</a:t>
            </a:r>
            <a:endParaRPr lang="ru-RU" sz="1600" spc="-25" dirty="0">
              <a:latin typeface="Verdana"/>
              <a:cs typeface="Verdana"/>
            </a:endParaRPr>
          </a:p>
          <a:p>
            <a:pPr marL="298450" marR="653415" indent="-285750">
              <a:lnSpc>
                <a:spcPct val="152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Verdana"/>
                <a:cs typeface="Verdana"/>
              </a:rPr>
              <a:t>DAG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Directory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250" y="1247821"/>
            <a:ext cx="5216748" cy="3338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4874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800" y="1276350"/>
            <a:ext cx="4849495" cy="272796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Sch</a:t>
            </a: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dul</a:t>
            </a:r>
            <a:r>
              <a:rPr lang="en-US"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1600" b="1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r:</a:t>
            </a:r>
            <a:endParaRPr sz="1600" dirty="0">
              <a:latin typeface="Verdana"/>
              <a:cs typeface="Verdana"/>
            </a:endParaRPr>
          </a:p>
          <a:p>
            <a:pPr marL="469900" marR="142240" indent="-351790">
              <a:lnSpc>
                <a:spcPct val="100000"/>
              </a:lnSpc>
              <a:spcBef>
                <a:spcPts val="1000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16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отвечает</a:t>
            </a:r>
            <a:r>
              <a:rPr sz="1600" spc="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</a:t>
            </a:r>
            <a:r>
              <a:rPr sz="16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планирование</a:t>
            </a:r>
            <a:r>
              <a:rPr sz="16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выполнения DAG'ов,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265" indent="-351155">
              <a:lnSpc>
                <a:spcPct val="100000"/>
              </a:lnSpc>
              <a:buFont typeface="Microsoft Sans Serif"/>
              <a:buChar char="●"/>
              <a:tabLst>
                <a:tab pos="469265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проверяет</a:t>
            </a:r>
            <a:r>
              <a:rPr sz="16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расписание</a:t>
            </a:r>
            <a:r>
              <a:rPr sz="1600" spc="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</a:t>
            </a:r>
            <a:r>
              <a:rPr sz="1600" spc="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зависимости,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469900" marR="1254760" indent="-351790">
              <a:lnSpc>
                <a:spcPct val="10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отправляет</a:t>
            </a:r>
            <a:r>
              <a:rPr sz="16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задачи</a:t>
            </a:r>
            <a:r>
              <a:rPr sz="16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в</a:t>
            </a:r>
            <a:r>
              <a:rPr sz="1600" spc="-10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очередь исполнителей.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3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Это</a:t>
            </a:r>
            <a:r>
              <a:rPr sz="1600" spc="14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Python-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процесс.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Фактически,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читает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4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DAG'и,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планирует</a:t>
            </a:r>
            <a:r>
              <a:rPr sz="1600" spc="-1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задачи, </a:t>
            </a:r>
            <a:r>
              <a:rPr sz="16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отправляет</a:t>
            </a:r>
            <a:r>
              <a:rPr sz="1600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2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их</a:t>
            </a:r>
            <a:r>
              <a:rPr sz="1600" spc="-12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600" spc="-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Executor'у.</a:t>
            </a:r>
            <a:endParaRPr sz="16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23612" y="1276350"/>
            <a:ext cx="4212000" cy="3251000"/>
            <a:chOff x="360000" y="1149550"/>
            <a:chExt cx="3298190" cy="2110740"/>
          </a:xfrm>
        </p:grpSpPr>
        <p:pic>
          <p:nvPicPr>
            <p:cNvPr id="5" name="object 5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0000" y="1149550"/>
              <a:ext cx="3298124" cy="211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09325" y="2013700"/>
              <a:ext cx="820419" cy="302895"/>
            </a:xfrm>
            <a:custGeom>
              <a:avLst/>
              <a:gdLst/>
              <a:ahLst/>
              <a:cxnLst/>
              <a:rect l="l" t="t" r="r" b="b"/>
              <a:pathLst>
                <a:path w="820419" h="302894">
                  <a:moveTo>
                    <a:pt x="0" y="151199"/>
                  </a:moveTo>
                  <a:lnTo>
                    <a:pt x="5367" y="126674"/>
                  </a:lnTo>
                  <a:lnTo>
                    <a:pt x="20907" y="103409"/>
                  </a:lnTo>
                  <a:lnTo>
                    <a:pt x="79125" y="61903"/>
                  </a:lnTo>
                  <a:lnTo>
                    <a:pt x="120115" y="44285"/>
                  </a:lnTo>
                  <a:lnTo>
                    <a:pt x="167900" y="29172"/>
                  </a:lnTo>
                  <a:lnTo>
                    <a:pt x="221635" y="16876"/>
                  </a:lnTo>
                  <a:lnTo>
                    <a:pt x="280476" y="7708"/>
                  </a:lnTo>
                  <a:lnTo>
                    <a:pt x="343579" y="1978"/>
                  </a:lnTo>
                  <a:lnTo>
                    <a:pt x="410099" y="0"/>
                  </a:lnTo>
                  <a:lnTo>
                    <a:pt x="476620" y="1978"/>
                  </a:lnTo>
                  <a:lnTo>
                    <a:pt x="539723" y="7708"/>
                  </a:lnTo>
                  <a:lnTo>
                    <a:pt x="598564" y="16876"/>
                  </a:lnTo>
                  <a:lnTo>
                    <a:pt x="652299" y="29172"/>
                  </a:lnTo>
                  <a:lnTo>
                    <a:pt x="700084" y="44285"/>
                  </a:lnTo>
                  <a:lnTo>
                    <a:pt x="741074" y="61903"/>
                  </a:lnTo>
                  <a:lnTo>
                    <a:pt x="774425" y="81714"/>
                  </a:lnTo>
                  <a:lnTo>
                    <a:pt x="814832" y="126674"/>
                  </a:lnTo>
                  <a:lnTo>
                    <a:pt x="820199" y="151199"/>
                  </a:lnTo>
                  <a:lnTo>
                    <a:pt x="799292" y="198990"/>
                  </a:lnTo>
                  <a:lnTo>
                    <a:pt x="741074" y="240496"/>
                  </a:lnTo>
                  <a:lnTo>
                    <a:pt x="700084" y="258114"/>
                  </a:lnTo>
                  <a:lnTo>
                    <a:pt x="652299" y="273227"/>
                  </a:lnTo>
                  <a:lnTo>
                    <a:pt x="598564" y="285523"/>
                  </a:lnTo>
                  <a:lnTo>
                    <a:pt x="539723" y="294691"/>
                  </a:lnTo>
                  <a:lnTo>
                    <a:pt x="476620" y="300421"/>
                  </a:lnTo>
                  <a:lnTo>
                    <a:pt x="410099" y="302399"/>
                  </a:lnTo>
                  <a:lnTo>
                    <a:pt x="343579" y="300421"/>
                  </a:lnTo>
                  <a:lnTo>
                    <a:pt x="280476" y="294691"/>
                  </a:lnTo>
                  <a:lnTo>
                    <a:pt x="221635" y="285523"/>
                  </a:lnTo>
                  <a:lnTo>
                    <a:pt x="167900" y="273227"/>
                  </a:lnTo>
                  <a:lnTo>
                    <a:pt x="120115" y="258114"/>
                  </a:lnTo>
                  <a:lnTo>
                    <a:pt x="79125" y="240496"/>
                  </a:lnTo>
                  <a:lnTo>
                    <a:pt x="45774" y="220685"/>
                  </a:lnTo>
                  <a:lnTo>
                    <a:pt x="5367" y="175725"/>
                  </a:lnTo>
                  <a:lnTo>
                    <a:pt x="0" y="151199"/>
                  </a:lnTo>
                  <a:close/>
                </a:path>
              </a:pathLst>
            </a:custGeom>
            <a:ln w="19049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2074</TotalTime>
  <Words>976</Words>
  <Application>Microsoft Office PowerPoint</Application>
  <PresentationFormat>Экран (16:9)</PresentationFormat>
  <Paragraphs>140</Paragraphs>
  <Slides>23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Microsoft Sans Serif</vt:lpstr>
      <vt:lpstr>Montserrat</vt:lpstr>
      <vt:lpstr>Verdana</vt:lpstr>
      <vt:lpstr>Office Theme</vt:lpstr>
      <vt:lpstr>Презентация PowerPoint</vt:lpstr>
      <vt:lpstr>План занятия</vt:lpstr>
      <vt:lpstr>Презентация PowerPoint</vt:lpstr>
      <vt:lpstr>Что такое AirFlow?</vt:lpstr>
      <vt:lpstr>Пример использования</vt:lpstr>
      <vt:lpstr>Пример использования</vt:lpstr>
      <vt:lpstr>Презентация PowerPoint</vt:lpstr>
      <vt:lpstr>Архитектура AirFlow</vt:lpstr>
      <vt:lpstr>Scheduler</vt:lpstr>
      <vt:lpstr>Executor</vt:lpstr>
      <vt:lpstr>Metadata Database</vt:lpstr>
      <vt:lpstr>Webserver и User Interface</vt:lpstr>
      <vt:lpstr>DAG Directory</vt:lpstr>
      <vt:lpstr>Workers</vt:lpstr>
      <vt:lpstr>Ещё раз последовательность</vt:lpstr>
      <vt:lpstr>Презентация PowerPoint</vt:lpstr>
      <vt:lpstr>DAG</vt:lpstr>
      <vt:lpstr>Таска, даг и оператор</vt:lpstr>
      <vt:lpstr>Другими словами…</vt:lpstr>
      <vt:lpstr>Основные типы операторов</vt:lpstr>
      <vt:lpstr>Шпаргалка основных команд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NeKon</cp:lastModifiedBy>
  <cp:revision>331</cp:revision>
  <dcterms:created xsi:type="dcterms:W3CDTF">2024-04-17T14:30:02Z</dcterms:created>
  <dcterms:modified xsi:type="dcterms:W3CDTF">2025-10-06T12:45:44Z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