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8" r:id="rId2"/>
    <p:sldId id="257" r:id="rId3"/>
    <p:sldId id="367" r:id="rId4"/>
    <p:sldId id="493" r:id="rId5"/>
    <p:sldId id="514" r:id="rId6"/>
    <p:sldId id="513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492" r:id="rId25"/>
    <p:sldId id="299" r:id="rId26"/>
    <p:sldId id="533" r:id="rId27"/>
    <p:sldId id="534" r:id="rId28"/>
    <p:sldId id="535" r:id="rId29"/>
    <p:sldId id="536" r:id="rId30"/>
    <p:sldId id="537" r:id="rId31"/>
    <p:sldId id="538" r:id="rId32"/>
    <p:sldId id="327" r:id="rId33"/>
    <p:sldId id="277" r:id="rId34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4E915"/>
    <a:srgbClr val="4F81BD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>
      <p:cViewPr varScale="1">
        <p:scale>
          <a:sx n="197" d="100"/>
          <a:sy n="197" d="100"/>
        </p:scale>
        <p:origin x="690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09" d="100"/>
          <a:sy n="209" d="100"/>
        </p:scale>
        <p:origin x="1548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C549-C811-42A3-8FC6-68EFE77B0B5E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C1C1D-08B1-4652-A7D0-87014F6F7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1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C1C1D-08B1-4652-A7D0-87014F6F739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1450" y="302400"/>
            <a:ext cx="2683774" cy="3933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575" y="195145"/>
            <a:ext cx="8568849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4450" y="298800"/>
            <a:ext cx="2709550" cy="397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43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273" y="540000"/>
            <a:ext cx="7821455" cy="40635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rgbClr val="005FAF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 title="Skillfactory_длинный_инверсия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630" y="4283050"/>
            <a:ext cx="1743925" cy="1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 title="Без-коня-без-дескриптора-(инверсия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702" y="3694918"/>
            <a:ext cx="1542424" cy="10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/>
          <p:nvPr/>
        </p:nvSpPr>
        <p:spPr>
          <a:xfrm rot="2700000">
            <a:off x="7308739" y="4159926"/>
            <a:ext cx="300803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656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250" y="249282"/>
            <a:ext cx="848749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725" y="913921"/>
            <a:ext cx="8342548" cy="233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6ZjYcy76wsY1MTF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identlyai.com/ml-in-production/concept-drif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handbook/eda/section3/eda35e.htm" TargetMode="External"/><Relationship Id="rId2" Type="http://schemas.openxmlformats.org/officeDocument/2006/relationships/hyperlink" Target="https://www.itl.nist.gov/div898/handbook/eda/section3/eda35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eldon.io/projects/alibi-detect/en/latest/cd/methods/lsdddrift.html" TargetMode="External"/><Relationship Id="rId5" Type="http://schemas.openxmlformats.org/officeDocument/2006/relationships/hyperlink" Target="https://docs.seldon.io/projects/alibi-detect/en/latest/cd/methods/mmddrift.html" TargetMode="External"/><Relationship Id="rId4" Type="http://schemas.openxmlformats.org/officeDocument/2006/relationships/hyperlink" Target="https://www.itl.nist.gov/div898/handbook/eda/section3/eda35f.ht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hyperlink" Target="https://github.com/SeldonIO/alibi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docs.evidentlyai.com/reference/data-drift-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FCA-Advanced-Computing/frouros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tensorflow.org/tfx/data_validation/get_started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s://github.com/MAIF/eurybia" TargetMode="External"/><Relationship Id="rId9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371600" y="4078856"/>
            <a:ext cx="3901199" cy="112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Некрасов Константин Олегович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Директор по разработке ML-моделей  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АО «Газпромбанк»</a:t>
            </a:r>
            <a:endParaRPr lang="en-US" sz="12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Блог: 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Labalgo</a:t>
            </a:r>
            <a:endParaRPr lang="en-US" sz="120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endParaRPr lang="ru-RU"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414000" y="200729"/>
            <a:ext cx="8316000" cy="173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Автоматизация процессов разработки и тестирования 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ML-</a:t>
            </a:r>
            <a:r>
              <a:rPr lang="ru-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моделей</a:t>
            </a:r>
            <a:endParaRPr sz="4000" b="1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ontserrat"/>
              <a:sym typeface="Montserrat"/>
            </a:endParaRPr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14550"/>
            <a:ext cx="9144000" cy="22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;p8">
            <a:extLst>
              <a:ext uri="{FF2B5EF4-FFF2-40B4-BE49-F238E27FC236}">
                <a16:creationId xmlns:a16="http://schemas.microsoft.com/office/drawing/2014/main" id="{A0EF758F-A0EA-4219-B39E-0EFC1F66947C}"/>
              </a:ext>
            </a:extLst>
          </p:cNvPr>
          <p:cNvSpPr txBox="1"/>
          <p:nvPr/>
        </p:nvSpPr>
        <p:spPr>
          <a:xfrm>
            <a:off x="76200" y="3378002"/>
            <a:ext cx="7560000" cy="73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Мониторинг моделей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123950"/>
            <a:ext cx="798957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момент обучения модели</a:t>
            </a: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один из моментов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инференса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модели</a:t>
            </a: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 оба момента времени мы работаем с данными, которые могут быть порождены разными распределениями: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source distribution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target distribution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Моменты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63392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819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Model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Drift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на примере моделирования ВВП РФ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FCB113-9CA8-44C2-A96E-8E3E62D9A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70" y="971550"/>
            <a:ext cx="7315200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8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Типы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Model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Drift’a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EEEA2C-082C-4EFC-A4D8-215BAF01F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437"/>
            <a:ext cx="9144000" cy="36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05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123950"/>
            <a:ext cx="79895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Совместное распределение: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P(X,Y)=P(X)P(Y|X)=P(Y)P(X|Y)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Covariate Shift: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P(X)P(Y|X)</a:t>
            </a: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Label Shift1: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P(Y)P(X|Y)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Data Drift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5055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Пример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Covariate Shift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6EB6053-C43C-4741-AC98-DB261C6C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47750"/>
            <a:ext cx="7010400" cy="365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19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Пример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Covariate Shift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47E861D-F4AA-4179-A0F3-B8C9AD17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0"/>
            <a:ext cx="9144000" cy="37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39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123950"/>
            <a:ext cx="79895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Совместное распределение: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P(X,Y)=P(X)P(Y|X)=P(Y)P(X|Y)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Concept Drift: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P(Y|X)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Concept Drift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7320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Пример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Concept Drift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159A937-B89D-4CCC-8CB0-98862B940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06697"/>
            <a:ext cx="6931025" cy="39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72F865-435D-4C24-9FDC-E652C8A40780}"/>
              </a:ext>
            </a:extLst>
          </p:cNvPr>
          <p:cNvSpPr txBox="1"/>
          <p:nvPr/>
        </p:nvSpPr>
        <p:spPr>
          <a:xfrm>
            <a:off x="7848600" y="4590621"/>
            <a:ext cx="122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3"/>
              </a:rPr>
              <a:t>Evidently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43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66719"/>
            <a:ext cx="647700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Обнаружение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дрейфа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4B4AE82-74D7-4388-A5C9-B127C0946D55}"/>
              </a:ext>
            </a:extLst>
          </p:cNvPr>
          <p:cNvSpPr txBox="1"/>
          <p:nvPr/>
        </p:nvSpPr>
        <p:spPr>
          <a:xfrm>
            <a:off x="457200" y="2601662"/>
            <a:ext cx="7162800" cy="1064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Прямое</a:t>
            </a:r>
          </a:p>
          <a:p>
            <a:pPr marL="469900" marR="5080" indent="-457200">
              <a:lnSpc>
                <a:spcPct val="114999"/>
              </a:lnSpc>
              <a:spcBef>
                <a:spcPts val="100"/>
              </a:spcBef>
              <a:buAutoNum type="arabicPeriod"/>
            </a:pP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900" marR="5080" indent="-457200">
              <a:lnSpc>
                <a:spcPct val="114999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Косвенное</a:t>
            </a:r>
          </a:p>
        </p:txBody>
      </p:sp>
      <p:pic>
        <p:nvPicPr>
          <p:cNvPr id="11272" name="Picture 8" descr="Человечек с лупой - Zefirka.club фото и картинки">
            <a:extLst>
              <a:ext uri="{FF2B5EF4-FFF2-40B4-BE49-F238E27FC236}">
                <a16:creationId xmlns:a16="http://schemas.microsoft.com/office/drawing/2014/main" id="{D4F5EDAF-7465-4381-AB39-8007B8A93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21" y="2196495"/>
            <a:ext cx="2940279" cy="294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23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123950"/>
            <a:ext cx="79895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Позволяет измерить дрейф модели напрямую.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Выполняется с помощью замера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offline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метрики (Precision,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Recall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AUC-ROC, RMSE и др.).</a:t>
            </a:r>
          </a:p>
          <a:p>
            <a:pPr marL="285750" indent="-285750">
              <a:buFontTx/>
              <a:buChar char="-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Требует оперативного получения разметки целевой величины (не всегда доступно).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Прямое измерение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Model Drift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4175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00" y="236882"/>
            <a:ext cx="26689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r>
              <a:rPr b="1" spc="-2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360" y="794030"/>
            <a:ext cx="8283240" cy="12161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ru-RU" spc="160" dirty="0">
                <a:solidFill>
                  <a:srgbClr val="181818"/>
                </a:solidFill>
                <a:latin typeface="Verdana"/>
                <a:cs typeface="Verdana"/>
              </a:rPr>
              <a:t>Введение в мониторинг: типы дрейфа и их обнаружение</a:t>
            </a:r>
          </a:p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ru-RU" spc="160" dirty="0">
                <a:solidFill>
                  <a:srgbClr val="181818"/>
                </a:solidFill>
                <a:latin typeface="Verdana"/>
                <a:cs typeface="Verdana"/>
              </a:rPr>
              <a:t>Дизайн сервиса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445327"/>
            <a:ext cx="79895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Позволяет измерить дрейф модели по косвенным признакам.</a:t>
            </a:r>
          </a:p>
          <a:p>
            <a:pPr marL="285750" indent="-285750">
              <a:buFontTx/>
              <a:buChar char="-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Опирается на изменение распределения целевой величины / описательных признаков.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Косвенное измерение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Model Drift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9428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Обнаружение. Статистики.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8EEB605-50AB-4C2F-865D-347A39F8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8686800" cy="40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445327"/>
            <a:ext cx="798957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ru-RU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Постановка:</a:t>
            </a:r>
            <a:endParaRPr lang="ru-RU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Нулевая гипотеза (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H0):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Распределения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target -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не отличаются.</a:t>
            </a:r>
          </a:p>
          <a:p>
            <a:pPr algn="l" fontAlgn="base"/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Альтернативная гипотеза (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H1):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Распределения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target -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отличаются.</a:t>
            </a: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/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ru-RU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Статистические тесты</a:t>
            </a:r>
            <a:endParaRPr lang="ru-RU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Непрерывные величины: тесты </a:t>
            </a:r>
            <a:r>
              <a:rPr lang="ru-RU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Смирнова-Колмогорова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и </a:t>
            </a:r>
            <a:r>
              <a:rPr lang="ru-RU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Андерсена Дарлинга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бутстрап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Категориальные величины: тест </a:t>
            </a:r>
            <a:r>
              <a:rPr lang="ru-RU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Хи-квадрат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Векторные величины: тесты на базе 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Maximum Mean Discrepancy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Least-Squares Density Difference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Обнаружение. Статистические тесты.</a:t>
            </a:r>
          </a:p>
        </p:txBody>
      </p:sp>
    </p:spTree>
    <p:extLst>
      <p:ext uri="{BB962C8B-B14F-4D97-AF65-F5344CB8AC3E}">
        <p14:creationId xmlns:p14="http://schemas.microsoft.com/office/powerpoint/2010/main" val="657254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Сезонность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7FF45E2-10D8-4E89-B35F-6646D0B56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25" y="686526"/>
            <a:ext cx="6558150" cy="425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84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2. Дизайн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4179508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00" y="232072"/>
            <a:ext cx="3084195" cy="4906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50" dirty="0">
                <a:solidFill>
                  <a:srgbClr val="FDFAEE"/>
                </a:solidFill>
              </a:rPr>
              <a:t>Поточный (</a:t>
            </a:r>
            <a:r>
              <a:rPr lang="ru-RU" sz="1800" spc="50" dirty="0" err="1">
                <a:solidFill>
                  <a:srgbClr val="FDFAEE"/>
                </a:solidFill>
              </a:rPr>
              <a:t>стримовый</a:t>
            </a:r>
            <a:r>
              <a:rPr lang="ru-RU" sz="1800" spc="50" dirty="0">
                <a:solidFill>
                  <a:srgbClr val="FDFAEE"/>
                </a:solidFill>
              </a:rPr>
              <a:t>) мониторинг качества дрейфа</a:t>
            </a:r>
            <a:br>
              <a:rPr lang="ru-RU" spc="50" dirty="0">
                <a:solidFill>
                  <a:srgbClr val="FDFAEE"/>
                </a:solidFill>
              </a:rPr>
            </a:br>
            <a:br>
              <a:rPr lang="en-US" spc="50" dirty="0">
                <a:solidFill>
                  <a:srgbClr val="FDFAEE"/>
                </a:solidFill>
              </a:rPr>
            </a:br>
            <a:r>
              <a:rPr lang="ru-RU" sz="1200" b="1" spc="50" dirty="0">
                <a:solidFill>
                  <a:srgbClr val="FDFA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Плюсы:</a:t>
            </a:r>
            <a:br>
              <a:rPr lang="ru-RU" sz="1200" spc="50" dirty="0">
                <a:solidFill>
                  <a:srgbClr val="FDFAEE"/>
                </a:solidFill>
              </a:rPr>
            </a:br>
            <a:br>
              <a:rPr lang="ru-RU" sz="1200" spc="50" dirty="0">
                <a:solidFill>
                  <a:srgbClr val="FDFAEE"/>
                </a:solidFill>
              </a:rPr>
            </a:br>
            <a:r>
              <a:rPr lang="ru-RU" sz="1200" spc="50" dirty="0">
                <a:solidFill>
                  <a:srgbClr val="FDFAEE"/>
                </a:solidFill>
              </a:rPr>
              <a:t>- Предоставляет оперативные данные (дрейф рассчитывается в реальном времени).</a:t>
            </a:r>
            <a:br>
              <a:rPr lang="ru-RU" sz="1200" spc="50" dirty="0">
                <a:solidFill>
                  <a:srgbClr val="FDFAEE"/>
                </a:solidFill>
              </a:rPr>
            </a:br>
            <a:r>
              <a:rPr lang="ru-RU" sz="1200" spc="50" dirty="0">
                <a:solidFill>
                  <a:srgbClr val="FDFAEE"/>
                </a:solidFill>
              </a:rPr>
              <a:t>- Позволяет настроить оперативную систему оповещений / триггеров.</a:t>
            </a:r>
            <a:br>
              <a:rPr lang="ru-RU" sz="1200" spc="50" dirty="0">
                <a:solidFill>
                  <a:srgbClr val="FDFAEE"/>
                </a:solidFill>
              </a:rPr>
            </a:br>
            <a:br>
              <a:rPr lang="ru-RU" sz="1200" spc="50" dirty="0">
                <a:solidFill>
                  <a:srgbClr val="FDFAEE"/>
                </a:solidFill>
              </a:rPr>
            </a:br>
            <a:r>
              <a:rPr lang="ru-RU" sz="1200" b="1" spc="50" dirty="0">
                <a:solidFill>
                  <a:srgbClr val="FDFA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Минусы:</a:t>
            </a:r>
            <a:br>
              <a:rPr lang="ru-RU" sz="1200" spc="50" dirty="0">
                <a:solidFill>
                  <a:srgbClr val="FDFAEE"/>
                </a:solidFill>
              </a:rPr>
            </a:br>
            <a:br>
              <a:rPr lang="ru-RU" sz="1200" spc="50" dirty="0">
                <a:solidFill>
                  <a:srgbClr val="FDFAEE"/>
                </a:solidFill>
              </a:rPr>
            </a:br>
            <a:r>
              <a:rPr lang="ru-RU" sz="1200" spc="50" dirty="0">
                <a:solidFill>
                  <a:srgbClr val="FDFAEE"/>
                </a:solidFill>
              </a:rPr>
              <a:t>- Затруднительно мониторить Concept </a:t>
            </a:r>
            <a:r>
              <a:rPr lang="ru-RU" sz="1200" spc="50" dirty="0" err="1">
                <a:solidFill>
                  <a:srgbClr val="FDFAEE"/>
                </a:solidFill>
              </a:rPr>
              <a:t>Drift</a:t>
            </a:r>
            <a:r>
              <a:rPr lang="ru-RU" sz="1200" spc="50" dirty="0">
                <a:solidFill>
                  <a:srgbClr val="FDFAEE"/>
                </a:solidFill>
              </a:rPr>
              <a:t>, даже если целевая величина доступна в логах.</a:t>
            </a:r>
            <a:br>
              <a:rPr lang="ru-RU" sz="1200" spc="50" dirty="0">
                <a:solidFill>
                  <a:srgbClr val="FDFAEE"/>
                </a:solidFill>
              </a:rPr>
            </a:br>
            <a:r>
              <a:rPr lang="ru-RU" sz="1200" spc="50" dirty="0">
                <a:solidFill>
                  <a:srgbClr val="FDFAEE"/>
                </a:solidFill>
              </a:rPr>
              <a:t>- Технически сложно реализовать.</a:t>
            </a:r>
            <a:br>
              <a:rPr lang="ru-RU" sz="1200" spc="50" dirty="0">
                <a:solidFill>
                  <a:srgbClr val="FDFAEE"/>
                </a:solidFill>
              </a:rPr>
            </a:br>
            <a:r>
              <a:rPr lang="ru-RU" sz="1200" spc="50" dirty="0">
                <a:solidFill>
                  <a:srgbClr val="FDFAEE"/>
                </a:solidFill>
              </a:rPr>
              <a:t>- В случае сбоя потокового сервиса мониторинга, могут некорректно отработать оповещения / триггеры.</a:t>
            </a:r>
            <a:br>
              <a:rPr lang="ru-RU" sz="1200" spc="50" dirty="0">
                <a:solidFill>
                  <a:srgbClr val="FDFAEE"/>
                </a:solidFill>
              </a:rPr>
            </a:br>
            <a:r>
              <a:rPr lang="ru-RU" sz="1200" spc="50" dirty="0">
                <a:solidFill>
                  <a:srgbClr val="FDFAEE"/>
                </a:solidFill>
              </a:rPr>
              <a:t>- Чувствительность к выбросам.</a:t>
            </a:r>
            <a:endParaRPr lang="en-US" sz="1200" spc="50" dirty="0">
              <a:solidFill>
                <a:srgbClr val="FDFAEE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3860" y="223233"/>
            <a:ext cx="4833940" cy="4149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Пакетный (</a:t>
            </a:r>
            <a:r>
              <a:rPr lang="ru-RU" b="1" dirty="0" err="1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батчевый</a:t>
            </a:r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) мониторинг качества дрейфа</a:t>
            </a: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Плюсы:</a:t>
            </a: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endParaRPr lang="ru-RU" sz="12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- Низкая чувствительность к выбросам.</a:t>
            </a: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- Позволяет строить более-сложные алгоритмы расчета метрик.</a:t>
            </a: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- При наличии целевой величины в логах - можно мониторить Concept </a:t>
            </a:r>
            <a:r>
              <a:rPr lang="ru-RU" sz="1200" dirty="0" err="1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Drift</a:t>
            </a: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.</a:t>
            </a: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- Технически просто реализовать.</a:t>
            </a: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endParaRPr lang="ru-RU" sz="12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r>
              <a:rPr lang="ru-RU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Минусы:</a:t>
            </a: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endParaRPr lang="ru-RU" sz="12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r>
              <a:rPr lang="ru-RU" sz="1200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- Не применимо для бизнес-сценариев, когда важно - оперативно реагировать на деградацию модели.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445134" marR="625475" indent="-360045"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endParaRPr lang="en-US" b="1" dirty="0">
              <a:latin typeface="Tahoma"/>
              <a:cs typeface="Tahoma"/>
            </a:endParaRPr>
          </a:p>
          <a:p>
            <a:pPr marL="445134" marR="625475" indent="-360045"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endParaRPr lang="ru-RU" sz="1800" b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15456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Инструменты мониторинга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708102A-F9E2-437A-B238-703CB3C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917053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53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Абстрактный дизайн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2ECA8B2-DFED-4D3E-9AA5-BBCED2E2D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23" y="971550"/>
            <a:ext cx="7391400" cy="380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22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Планировщик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32CC0EF-8E65-4A7D-8DD6-A4D2AA2E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" y="971550"/>
            <a:ext cx="9144000" cy="376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00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Дашборд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и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алертинг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7D06D75-EE26-4254-BEE7-5F17EFDE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088"/>
            <a:ext cx="9144000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3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1. Введение в мониторинг: типы дрейфа и их обнаружение</a:t>
            </a:r>
          </a:p>
        </p:txBody>
      </p:sp>
    </p:spTree>
    <p:extLst>
      <p:ext uri="{BB962C8B-B14F-4D97-AF65-F5344CB8AC3E}">
        <p14:creationId xmlns:p14="http://schemas.microsoft.com/office/powerpoint/2010/main" val="349132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Конкретный дизайн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D2024DA-B219-4018-A2BB-11ED6B88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19150"/>
            <a:ext cx="7069137" cy="412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8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445327"/>
            <a:ext cx="7989570" cy="228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800" u="sng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2"/>
              </a:rPr>
              <a:t>Evidently</a:t>
            </a:r>
            <a:endParaRPr lang="ru-RU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800" u="sng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Alibi</a:t>
            </a:r>
            <a:endParaRPr lang="ru-RU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800" u="sng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4"/>
              </a:rPr>
              <a:t>Eurybia</a:t>
            </a:r>
            <a:endParaRPr lang="ru-RU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80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5"/>
              </a:rPr>
              <a:t>TFX</a:t>
            </a:r>
            <a:endParaRPr lang="ru-RU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800" u="sng" dirty="0" err="1">
                <a:solidFill>
                  <a:srgbClr val="0000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6"/>
              </a:rPr>
              <a:t>Frouros</a:t>
            </a:r>
            <a:endParaRPr lang="ru-RU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l" fontAlgn="base"/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Пакеты для мониторинга дрейфа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B961B1DF-7056-4B94-8380-2C8C5CE8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607" y="2773456"/>
            <a:ext cx="1677895" cy="209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Picture 5" descr="Logo">
            <a:extLst>
              <a:ext uri="{FF2B5EF4-FFF2-40B4-BE49-F238E27FC236}">
                <a16:creationId xmlns:a16="http://schemas.microsoft.com/office/drawing/2014/main" id="{16F5EDA2-03EF-4B9A-B7C2-8F4B45739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71550"/>
            <a:ext cx="365760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5" name="Picture 7" descr="Alibi Logo">
            <a:extLst>
              <a:ext uri="{FF2B5EF4-FFF2-40B4-BE49-F238E27FC236}">
                <a16:creationId xmlns:a16="http://schemas.microsoft.com/office/drawing/2014/main" id="{BF82FF21-7850-427C-ABDA-601F55F6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44650"/>
            <a:ext cx="3604499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6A4131-5D73-4FBA-A0DE-DB5D692821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1661" y="4400550"/>
            <a:ext cx="2857500" cy="638175"/>
          </a:xfrm>
          <a:prstGeom prst="rect">
            <a:avLst/>
          </a:prstGeom>
        </p:spPr>
      </p:pic>
      <p:pic>
        <p:nvPicPr>
          <p:cNvPr id="22539" name="Picture 11" descr="logo">
            <a:extLst>
              <a:ext uri="{FF2B5EF4-FFF2-40B4-BE49-F238E27FC236}">
                <a16:creationId xmlns:a16="http://schemas.microsoft.com/office/drawing/2014/main" id="{03C3A105-908C-4046-B523-5A00F17A0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95758"/>
            <a:ext cx="3352800" cy="80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166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2FF43ED-EAAF-4AB0-B326-7ED7BAFCB3D6}"/>
              </a:ext>
            </a:extLst>
          </p:cNvPr>
          <p:cNvSpPr txBox="1">
            <a:spLocks/>
          </p:cNvSpPr>
          <p:nvPr/>
        </p:nvSpPr>
        <p:spPr>
          <a:xfrm>
            <a:off x="838200" y="209550"/>
            <a:ext cx="30841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2800" kern="0" spc="70" dirty="0">
                <a:solidFill>
                  <a:srgbClr val="FDFAEE"/>
                </a:solidFill>
              </a:rPr>
              <a:t>Заключение</a:t>
            </a:r>
            <a:endParaRPr lang="ru-RU" sz="2800" kern="0" spc="50" dirty="0">
              <a:solidFill>
                <a:srgbClr val="FDFAEE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057400" y="1809750"/>
            <a:ext cx="5781675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Познакомились с типами дрейфов данных. Ознакомились с основными инструментами для осуществления мониторинга модели в </a:t>
            </a:r>
            <a:r>
              <a:rPr lang="ru-RU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продакшн</a:t>
            </a:r>
            <a:r>
              <a:rPr lang="ru-RU" sz="2100" kern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среде. </a:t>
            </a:r>
            <a:endParaRPr lang="ru-RU" sz="2100" kern="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12700" marR="5080">
              <a:spcBef>
                <a:spcPts val="100"/>
              </a:spcBef>
            </a:pPr>
            <a:endParaRPr lang="ru-RU" sz="2100" kern="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7628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40000" y="504000"/>
            <a:ext cx="756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sz="3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45688"/>
            <a:ext cx="9144000" cy="326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66719"/>
            <a:ext cx="647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Мониторинг</a:t>
            </a: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43ACDAC-E08C-43E4-A37B-2C44E01A49BD}"/>
              </a:ext>
            </a:extLst>
          </p:cNvPr>
          <p:cNvSpPr txBox="1"/>
          <p:nvPr/>
        </p:nvSpPr>
        <p:spPr>
          <a:xfrm>
            <a:off x="152400" y="1868886"/>
            <a:ext cx="7162800" cy="3201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это процесс постоянного 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наблюдения за 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производительностью 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и корректностью работы машинного обучения (ML) модели в рабочей среде. Основная цель мониторинга — своевременное выявление проблем и аномалий, которые могут снизить точность и надежность модели, а также поддержание её производительности на стабильном уровне.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9A904E-56D1-42EE-B0F3-275CDAE8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004" y="0"/>
            <a:ext cx="4741996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9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123950"/>
            <a:ext cx="798957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За чем важно следить: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Программные и аппаратные ошибки</a:t>
            </a: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Состояние компонент сервиса</a:t>
            </a: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Доступность сервиса</a:t>
            </a: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Задержка ответа</a:t>
            </a: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Нагрузка на сервис</a:t>
            </a: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Соблюдение контракта (SLA)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Операционный 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2054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123950"/>
            <a:ext cx="798957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Программное обеспечение может демонстрировать аномальное поведение, а именно - генерировать программные и аппаратные ошибки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Чтобы гарантировать пользователям качественную работу сервиса должен существовать специальный контракт (SLA), который определяет формат входных данных и время ответа сервиса.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Нужно следить за нагрузкой на сервис.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CBDF17F-D51E-4D40-B549-FEB7EA1036CB}"/>
              </a:ext>
            </a:extLst>
          </p:cNvPr>
          <p:cNvSpPr txBox="1"/>
          <p:nvPr/>
        </p:nvSpPr>
        <p:spPr>
          <a:xfrm>
            <a:off x="381000" y="285750"/>
            <a:ext cx="7989570" cy="39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Мониторинг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Model Drift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5CD97C-68F4-42DD-ABC2-0915BD92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876034"/>
            <a:ext cx="6432550" cy="39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1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123950"/>
            <a:ext cx="798957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4. Особенно выделяет ML сервисы от остальных - это возможность плавной либо резкой деградации без видимой причины. Это проблема дрейфа модели.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Данный термин означает деградацию предсказательной силы модели с течением времени под влиянием изменяющейся среды.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6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66719"/>
            <a:ext cx="647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Типы дрейфа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12E2BC-4B90-442C-A528-5AF224443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97797"/>
            <a:ext cx="6705600" cy="287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3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690</Words>
  <Application>Microsoft Office PowerPoint</Application>
  <PresentationFormat>Экран (16:9)</PresentationFormat>
  <Paragraphs>111</Paragraphs>
  <Slides>33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Montserrat</vt:lpstr>
      <vt:lpstr>Tahoma</vt:lpstr>
      <vt:lpstr>Verdana</vt:lpstr>
      <vt:lpstr>Wingdings</vt:lpstr>
      <vt:lpstr>Office Theme</vt:lpstr>
      <vt:lpstr>Презентация PowerPoint</vt:lpstr>
      <vt:lpstr>План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Поточный (стримовый) мониторинг качества дрейфа  Плюсы:  - Предоставляет оперативные данные (дрейф рассчитывается в реальном времени). - Позволяет настроить оперативную систему оповещений / триггеров.  Минусы:  - Затруднительно мониторить Concept Drift, даже если целевая величина доступна в логах. - Технически сложно реализовать. - В случае сбоя потокового сервиса мониторинга, могут некорректно отработать оповещения / триггеры. - Чувствительность к выбросам.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рабочего процесса: Acceptance criterias, DoR и DoD и ограничения гибких методологий</dc:title>
  <cp:lastModifiedBy>Константин Некрасов</cp:lastModifiedBy>
  <cp:revision>300</cp:revision>
  <dcterms:created xsi:type="dcterms:W3CDTF">2024-04-17T14:30:02Z</dcterms:created>
  <dcterms:modified xsi:type="dcterms:W3CDTF">2025-10-14T09:30:59Z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