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8" r:id="rId2"/>
    <p:sldId id="257" r:id="rId3"/>
    <p:sldId id="367" r:id="rId4"/>
    <p:sldId id="461" r:id="rId5"/>
    <p:sldId id="492" r:id="rId6"/>
    <p:sldId id="501" r:id="rId7"/>
    <p:sldId id="494" r:id="rId8"/>
    <p:sldId id="496" r:id="rId9"/>
    <p:sldId id="495" r:id="rId10"/>
    <p:sldId id="497" r:id="rId11"/>
    <p:sldId id="498" r:id="rId12"/>
    <p:sldId id="499" r:id="rId13"/>
    <p:sldId id="500" r:id="rId14"/>
    <p:sldId id="502" r:id="rId15"/>
    <p:sldId id="503" r:id="rId16"/>
    <p:sldId id="507" r:id="rId17"/>
    <p:sldId id="504" r:id="rId18"/>
    <p:sldId id="505" r:id="rId19"/>
    <p:sldId id="506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30" r:id="rId31"/>
    <p:sldId id="531" r:id="rId32"/>
    <p:sldId id="532" r:id="rId33"/>
    <p:sldId id="533" r:id="rId34"/>
    <p:sldId id="534" r:id="rId35"/>
    <p:sldId id="537" r:id="rId36"/>
    <p:sldId id="535" r:id="rId37"/>
    <p:sldId id="536" r:id="rId38"/>
    <p:sldId id="327" r:id="rId39"/>
    <p:sldId id="277" r:id="rId4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4E915"/>
    <a:srgbClr val="4F81BD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>
      <p:cViewPr varScale="1">
        <p:scale>
          <a:sx n="107" d="100"/>
          <a:sy n="107" d="100"/>
        </p:scale>
        <p:origin x="76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09" d="100"/>
          <a:sy n="209" d="100"/>
        </p:scale>
        <p:origin x="154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C549-C811-42A3-8FC6-68EFE77B0B5E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1C1D-08B1-4652-A7D0-87014F6F7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005FA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 title="Skillfactory_длинный_инверсия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630" y="4283050"/>
            <a:ext cx="1743925" cy="1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title="Без-коня-без-дескриптора-(инверсия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702" y="3694918"/>
            <a:ext cx="1542424" cy="10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 rot="2700000">
            <a:off x="7308739" y="4159926"/>
            <a:ext cx="300803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5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6ZjYcy76wsY1MT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71600" y="4078856"/>
            <a:ext cx="3901199" cy="112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Некрасов Константин Олегович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по разработке ML-моделей  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АО «Газпромбанк»</a:t>
            </a:r>
            <a:endParaRPr lang="en-US" sz="12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Блог: 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Labalgo</a:t>
            </a:r>
            <a:endParaRPr lang="en-US" sz="120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endParaRPr lang="ru-RU"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14000" y="200729"/>
            <a:ext cx="8316000" cy="173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Автоматизация процессов разработки и тестирования 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ML-</a:t>
            </a:r>
            <a:r>
              <a:rPr lang="ru-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моделей</a:t>
            </a:r>
            <a:endParaRPr sz="4000" b="1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14550"/>
            <a:ext cx="9144000" cy="2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;p8">
            <a:extLst>
              <a:ext uri="{FF2B5EF4-FFF2-40B4-BE49-F238E27FC236}">
                <a16:creationId xmlns:a16="http://schemas.microsoft.com/office/drawing/2014/main" id="{A0EF758F-A0EA-4219-B39E-0EFC1F66947C}"/>
              </a:ext>
            </a:extLst>
          </p:cNvPr>
          <p:cNvSpPr txBox="1"/>
          <p:nvPr/>
        </p:nvSpPr>
        <p:spPr>
          <a:xfrm>
            <a:off x="76200" y="3378002"/>
            <a:ext cx="7560000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экспериментами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Как работает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Tracking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200150"/>
            <a:ext cx="798957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Настройка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Tracking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URI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Начало и завершение эксперимента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Логирование параметров и метрик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4. Логирование артефактов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5. Сохранение и логирование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56081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Как работает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Tracking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200150"/>
            <a:ext cx="7989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Пример кода на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Python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789F8-9BCE-49E3-91E3-0B51FA3E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57350"/>
            <a:ext cx="6168903" cy="33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19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954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Просмотр результатов экспериментов через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UI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После того, как эксперименты будут завершены, вы сможете визуализировать все данные через встроенный веб-интерфейс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. Для его запуска выполните команду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ui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терминале</a:t>
            </a:r>
          </a:p>
          <a:p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После этого откройте браузер и перейдите по адресу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http://127.0.0.1:5000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где вы сможете увидеть список всех экспериментов, их параметры, метрики и артефакты. Вы можете фильтровать эксперименты, сравнивать результаты и анализировать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317029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755FAD-2477-4426-A7A4-68DC5E19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66388" cy="22544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0FCFED-19AA-45B1-8BA8-754971CF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3150"/>
            <a:ext cx="5257800" cy="270715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07F182-5413-45DC-A287-3AE3BFDC3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446" y="3149323"/>
            <a:ext cx="4543554" cy="19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9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28" y="170029"/>
            <a:ext cx="6477000" cy="650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Models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58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Models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— это компонент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который обеспечивает стандартизированный подход к упаковке моделей машинного обучения для последующего сохранения, загрузки и деплоя (развертывания). </a:t>
            </a:r>
          </a:p>
        </p:txBody>
      </p:sp>
    </p:spTree>
    <p:extLst>
      <p:ext uri="{BB962C8B-B14F-4D97-AF65-F5344CB8AC3E}">
        <p14:creationId xmlns:p14="http://schemas.microsoft.com/office/powerpoint/2010/main" val="315577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86868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Основные возможности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Models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Унифицированный формат моделей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Многоплатформенная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поддержка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Сохранение и загрузка моделей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Поддержка деплоя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43094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Формат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Models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Mlmodel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Артефакты модели</a:t>
            </a: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Зависимости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Пример содержимого модели, сохраненной 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EC9C7F-6FFA-46CA-AAB3-2AA23AB12E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206" y="3158144"/>
            <a:ext cx="276263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2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85344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Логирование и сохранение моделей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69418" y="1123950"/>
            <a:ext cx="7989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для логирования (сохранения) модели используется команда, которая автоматически сохраняет модель вместе с её метаданными. Например, если вы используете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Scikit-learn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можно сохранить модель так: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44ECB3-2BD4-4ACD-AA7D-359570B4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43150"/>
            <a:ext cx="731622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Загрузка моделей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69418" y="1123950"/>
            <a:ext cx="7989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После того как модель сохранена, её можно загрузить для использования в предсказаниях (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инференсе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) или тестирования.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7A3CC-E182-49EA-A1E5-7A57E6344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49" y="1962150"/>
            <a:ext cx="430590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668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r>
              <a:rPr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8283240" cy="372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en-US" spc="160" dirty="0" err="1">
                <a:solidFill>
                  <a:srgbClr val="181818"/>
                </a:solidFill>
                <a:latin typeface="Verdana"/>
                <a:cs typeface="Verdana"/>
              </a:rPr>
              <a:t>MLflow</a:t>
            </a:r>
            <a:endParaRPr lang="ru-RU" sz="1800" spc="160" dirty="0">
              <a:solidFill>
                <a:srgbClr val="181818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Развертывание (деплой) моделей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56616" y="895350"/>
            <a:ext cx="7989570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1. Локальное развертывание через REST API: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models serve -m models:/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RandomForestModel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/1 -p 1234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После этого: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curl -X POST -H "Content-Type: application/json" --data '{"data": [[5.1, 3.5, 1.4, 0.2]]}' http://127.0.0.1:1234/invocations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Деплой с использованием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Docker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models build-docker -m models:/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RandomForestModel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/1 -n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random_forest_image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3. Деплой в облачные сервисы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sagemaker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deploy -m models:/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RandomForestModel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/1 --region us-west-2 --mode create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46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28" y="170029"/>
            <a:ext cx="6477000" cy="650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31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69418" y="1123950"/>
            <a:ext cx="79895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Projects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— это компонент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который обеспечивает стандартизацию и упаковку кода и зависимостей для запуска и воспроизведения экспериментов машинного обучения. Этот компонент делает процесс воспроизведения экспериментов, обмена кодом и настройками более упорядоченным и удобным, особенно в командных или производственных средах.</a:t>
            </a:r>
          </a:p>
        </p:txBody>
      </p:sp>
    </p:spTree>
    <p:extLst>
      <p:ext uri="{BB962C8B-B14F-4D97-AF65-F5344CB8AC3E}">
        <p14:creationId xmlns:p14="http://schemas.microsoft.com/office/powerpoint/2010/main" val="426192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954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Основные возможности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Стандартизация проекта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Упаковка зависимостей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Воспроизводимость</a:t>
            </a: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Универсальность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598456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Структура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Mlmodel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Conda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environment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conda.yaml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Source code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Пример структуры папки проекта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7DFAE8-85D1-41E2-8CF5-7CA558E0B3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43000" y="3105150"/>
            <a:ext cx="160995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3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Файл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971550"/>
            <a:ext cx="7989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Это основной файл, который содержит описание проекта и необходимые параметры для его запуска. Он написан в формате YAML и должен быть размещен в корневом каталоге вашего проекта.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C88C3A-E3EF-4600-80F5-D5E13138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2124526"/>
            <a:ext cx="637311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13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Файл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conda.yaml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971550"/>
            <a:ext cx="798957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Файл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conda.yaml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содержит описание всех библиотек и зависимостей, которые необходимы для воспроизведения эксперимента.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06F0A0-97DB-47FB-B212-D1DFECBF774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4400" y="1962150"/>
            <a:ext cx="214342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8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Запуск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971550"/>
            <a:ext cx="798957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Для запуска проекта используется команда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run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которая выполняет указанный в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MLproject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файл с соответствующими параметрами.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run . -P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=200 -P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max_depth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=10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Также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позволяет запускать проекты, размещенные в репозиториях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run https://github.com/username/my_ml_project.git -P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n_estimators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=200</a:t>
            </a:r>
          </a:p>
          <a:p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4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89154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Использование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Docker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для проектов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3A8359-2D61-4EE1-9BEB-E90D1C0425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57400" y="1200150"/>
            <a:ext cx="4896533" cy="2505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2683BE-5219-40B6-B90B-F7D84D8C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63798" y="4324350"/>
            <a:ext cx="2591162" cy="362001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D771901-F2A9-460F-B90B-04EA7BC1E12C}"/>
              </a:ext>
            </a:extLst>
          </p:cNvPr>
          <p:cNvSpPr/>
          <p:nvPr/>
        </p:nvSpPr>
        <p:spPr>
          <a:xfrm>
            <a:off x="4406979" y="3743675"/>
            <a:ext cx="304800" cy="542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6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Преимущества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Projects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971550"/>
            <a:ext cx="79895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Воспроизводимость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Масштабируемость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Удобство для командной работы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39990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132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28" y="170029"/>
            <a:ext cx="6477000" cy="650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Registry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33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Registry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69418" y="1123950"/>
            <a:ext cx="798957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Model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Registry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— это компонент платформы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который предоставляет централизованное хранилище для управления жизненным циклом моделей машинного обучения.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Этот компонент обеспечивает возможность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версионирования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, отслеживания, проверки и управления различными версиями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711350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6212" y="285750"/>
            <a:ext cx="89916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Основные возможности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Registry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Версионирование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 моделей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Отслеживание статуса модели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События и аннотации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Одобрение и проверки моделей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API для управления моделями</a:t>
            </a:r>
          </a:p>
        </p:txBody>
      </p:sp>
    </p:spTree>
    <p:extLst>
      <p:ext uri="{BB962C8B-B14F-4D97-AF65-F5344CB8AC3E}">
        <p14:creationId xmlns:p14="http://schemas.microsoft.com/office/powerpoint/2010/main" val="3011911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Компоненты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Registry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409651" y="1581150"/>
            <a:ext cx="7989570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Registered Model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Model Version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Stage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Annotations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06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Процесс регистрации модели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123950"/>
            <a:ext cx="7989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Регистрация новой модели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59397-4981-4D4B-A2F9-0D4CC7A8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71291"/>
            <a:ext cx="546811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52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Процесс регистрации модели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123950"/>
            <a:ext cx="79895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2. Переход модели на новые стадии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7BCE8C-52F3-4C04-A368-7A58CE82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0721"/>
            <a:ext cx="317226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53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Управление версиями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11F075-08CA-4FF0-B0E5-F2AE8D9C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28750"/>
            <a:ext cx="747816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45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85344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Важные преимущества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Model Registry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123950"/>
            <a:ext cx="798957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Централизованное хранилище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Жизненный цикл модели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Версионирование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Контроль качества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Интеграция с другими компонентами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</a:rPr>
              <a:t>MLflow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6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FF43ED-EAAF-4AB0-B326-7ED7BAFCB3D6}"/>
              </a:ext>
            </a:extLst>
          </p:cNvPr>
          <p:cNvSpPr txBox="1">
            <a:spLocks/>
          </p:cNvSpPr>
          <p:nvPr/>
        </p:nvSpPr>
        <p:spPr>
          <a:xfrm>
            <a:off x="838200" y="209550"/>
            <a:ext cx="308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800" kern="0" spc="70" dirty="0">
                <a:solidFill>
                  <a:srgbClr val="FDFAEE"/>
                </a:solidFill>
              </a:rPr>
              <a:t>Заключение</a:t>
            </a:r>
            <a:endParaRPr lang="ru-RU" sz="2800" kern="0" spc="50" dirty="0">
              <a:solidFill>
                <a:srgbClr val="FDFAEE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057400" y="1809750"/>
            <a:ext cx="5781675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Познакомились с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docker 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для контейнеризации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ML-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приложений. Обсудили основные команды для начала работы с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docker. 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Разобрались с основными шагами по работе </a:t>
            </a:r>
            <a:r>
              <a:rPr lang="en-US" sz="2100" kern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docker.</a:t>
            </a: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spcBef>
                <a:spcPts val="100"/>
              </a:spcBef>
            </a:pP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7628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0000" y="504000"/>
            <a:ext cx="75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45688"/>
            <a:ext cx="9144000" cy="326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28" y="170029"/>
            <a:ext cx="647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MLflow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MLflow — a modern MLOps tool for data project collaboration | by Hong  Nguyen | SFU Professional Computer Science | Medium">
            <a:extLst>
              <a:ext uri="{FF2B5EF4-FFF2-40B4-BE49-F238E27FC236}">
                <a16:creationId xmlns:a16="http://schemas.microsoft.com/office/drawing/2014/main" id="{7B660686-E76D-4BAE-BA0B-AE1DDE76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112" y="3181350"/>
            <a:ext cx="50292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EAFDF113-B84F-4A4B-AB53-70CBF6323A04}"/>
              </a:ext>
            </a:extLst>
          </p:cNvPr>
          <p:cNvSpPr txBox="1"/>
          <p:nvPr/>
        </p:nvSpPr>
        <p:spPr>
          <a:xfrm>
            <a:off x="347662" y="2196561"/>
            <a:ext cx="6205538" cy="17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это инструмент для управления жизненным циклом машинного обучения (ML), который упрощает работу с экспериментами, сохранение моделей, отслеживание метрик и версий данных.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399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Компоненты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316021"/>
            <a:ext cx="7989570" cy="26066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dirty="0"/>
              <a:t>1.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Основной раздел</a:t>
            </a:r>
            <a:r>
              <a:rPr lang="ru-RU" dirty="0"/>
              <a:t>: </a:t>
            </a:r>
            <a:r>
              <a:rPr lang="ru-RU" dirty="0" err="1"/>
              <a:t>Mlflow</a:t>
            </a:r>
            <a:r>
              <a:rPr lang="ru-RU" dirty="0"/>
              <a:t> </a:t>
            </a:r>
            <a:r>
              <a:rPr lang="ru-RU" dirty="0" err="1"/>
              <a:t>tracking</a:t>
            </a:r>
            <a:endParaRPr lang="ru-RU" dirty="0"/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dirty="0"/>
              <a:t>- </a:t>
            </a:r>
            <a:r>
              <a:rPr lang="ru-RU" dirty="0"/>
              <a:t>сохранение и просмотр экспериментов, запусков циклов обучения модели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dirty="0"/>
              <a:t>- </a:t>
            </a:r>
            <a:r>
              <a:rPr lang="ru-RU" dirty="0"/>
              <a:t>сохранение мета информации, параметры моделей и прочего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dirty="0"/>
              <a:t>2.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MLflow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  <a:r>
              <a:rPr lang="ru-RU" dirty="0"/>
              <a:t>: </a:t>
            </a:r>
            <a:r>
              <a:rPr lang="ru-RU" dirty="0" err="1"/>
              <a:t>сериализация</a:t>
            </a:r>
            <a:r>
              <a:rPr lang="ru-RU" dirty="0"/>
              <a:t> и деплой моделей ML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dirty="0"/>
              <a:t>3.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MLflow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r>
              <a:rPr lang="ru-RU" dirty="0"/>
              <a:t>: создание окружения и запуск моделей для </a:t>
            </a:r>
            <a:r>
              <a:rPr lang="ru-RU" dirty="0" err="1"/>
              <a:t>инференса</a:t>
            </a:r>
            <a:endParaRPr lang="ru-RU" dirty="0"/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dirty="0"/>
              <a:t>4.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MLflow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registry</a:t>
            </a:r>
            <a:r>
              <a:rPr lang="ru-RU" dirty="0"/>
              <a:t>: централизованный сервис для хранения моделей и мета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2103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28" y="170029"/>
            <a:ext cx="6477000" cy="650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Tracking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28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Tracking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276350"/>
            <a:ext cx="7989570" cy="2234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MLflow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— это один из ключевых компонентов платформы </a:t>
            </a:r>
            <a:r>
              <a:rPr lang="ru-RU" dirty="0" err="1"/>
              <a:t>MLflow</a:t>
            </a:r>
            <a:r>
              <a:rPr lang="ru-RU" dirty="0"/>
              <a:t>, предназначенный для отслеживания экспериментов машинного обучения.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В нем мы трекаем эксперименты и с помощью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дашборда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просматриваем. Если известны такие инструменты как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tensorboard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 или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wandb</a:t>
            </a:r>
            <a:r>
              <a:rPr lang="ru-RU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, то принцип будет знакомый - в общем месте просматриваем результаты, привязанные к конкретному эксперименту.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31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Основные задачи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MLflow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Tracking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200150"/>
            <a:ext cx="7989570" cy="267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Сохранение и управление экспериментами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Логирование параметров и метрик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Артефакты и модели</a:t>
            </a: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Интеграция с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199294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Конфигурации использования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C8B0AD-E28E-4892-B731-C4F584882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57262"/>
            <a:ext cx="6934200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10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2002</TotalTime>
  <Words>884</Words>
  <Application>Microsoft Office PowerPoint</Application>
  <PresentationFormat>Экран (16:9)</PresentationFormat>
  <Paragraphs>156</Paragraphs>
  <Slides>39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5" baseType="lpstr">
      <vt:lpstr>Arial</vt:lpstr>
      <vt:lpstr>Calibri</vt:lpstr>
      <vt:lpstr>Helvetica</vt:lpstr>
      <vt:lpstr>Montserrat</vt:lpstr>
      <vt:lpstr>Verdana</vt:lpstr>
      <vt:lpstr>Office Theme</vt:lpstr>
      <vt:lpstr>Презентация PowerPoint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NeKon</cp:lastModifiedBy>
  <cp:revision>285</cp:revision>
  <dcterms:created xsi:type="dcterms:W3CDTF">2024-04-17T14:30:02Z</dcterms:created>
  <dcterms:modified xsi:type="dcterms:W3CDTF">2025-09-29T08:38:28Z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