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8" r:id="rId2"/>
    <p:sldId id="257" r:id="rId3"/>
    <p:sldId id="367" r:id="rId4"/>
    <p:sldId id="461" r:id="rId5"/>
    <p:sldId id="458" r:id="rId6"/>
    <p:sldId id="403" r:id="rId7"/>
    <p:sldId id="459" r:id="rId8"/>
    <p:sldId id="460" r:id="rId9"/>
    <p:sldId id="462" r:id="rId10"/>
    <p:sldId id="463" r:id="rId11"/>
    <p:sldId id="464" r:id="rId12"/>
    <p:sldId id="465" r:id="rId13"/>
    <p:sldId id="492" r:id="rId14"/>
    <p:sldId id="467" r:id="rId15"/>
    <p:sldId id="470" r:id="rId16"/>
    <p:sldId id="472" r:id="rId17"/>
    <p:sldId id="471" r:id="rId18"/>
    <p:sldId id="473" r:id="rId19"/>
    <p:sldId id="474" r:id="rId20"/>
    <p:sldId id="475" r:id="rId21"/>
    <p:sldId id="299" r:id="rId22"/>
    <p:sldId id="476" r:id="rId23"/>
    <p:sldId id="477" r:id="rId24"/>
    <p:sldId id="478" r:id="rId25"/>
    <p:sldId id="479" r:id="rId26"/>
    <p:sldId id="481" r:id="rId27"/>
    <p:sldId id="480" r:id="rId28"/>
    <p:sldId id="482" r:id="rId29"/>
    <p:sldId id="493" r:id="rId30"/>
    <p:sldId id="469" r:id="rId31"/>
    <p:sldId id="483" r:id="rId32"/>
    <p:sldId id="484" r:id="rId33"/>
    <p:sldId id="485" r:id="rId34"/>
    <p:sldId id="486" r:id="rId35"/>
    <p:sldId id="487" r:id="rId36"/>
    <p:sldId id="488" r:id="rId37"/>
    <p:sldId id="489" r:id="rId38"/>
    <p:sldId id="490" r:id="rId39"/>
    <p:sldId id="491" r:id="rId40"/>
    <p:sldId id="327" r:id="rId41"/>
    <p:sldId id="277" r:id="rId42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4E915"/>
    <a:srgbClr val="4F81BD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9" autoAdjust="0"/>
    <p:restoredTop sz="94660"/>
  </p:normalViewPr>
  <p:slideViewPr>
    <p:cSldViewPr>
      <p:cViewPr varScale="1">
        <p:scale>
          <a:sx n="124" d="100"/>
          <a:sy n="124" d="100"/>
        </p:scale>
        <p:origin x="7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03.10.2025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terative/awesome-iterative-projects" TargetMode="External"/><Relationship Id="rId2" Type="http://schemas.openxmlformats.org/officeDocument/2006/relationships/hyperlink" Target="https://dvc.org/doc/install/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udio.iterative.ai/" TargetMode="External"/><Relationship Id="rId5" Type="http://schemas.openxmlformats.org/officeDocument/2006/relationships/hyperlink" Target="https://dvc.org/doc/dvclive" TargetMode="External"/><Relationship Id="rId4" Type="http://schemas.openxmlformats.org/officeDocument/2006/relationships/hyperlink" Target="https://marketplace.visualstudio.com/items?itemName=Iterative.dvc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etdbt.com/docs/build/snapshots" TargetMode="External"/><Relationship Id="rId2" Type="http://schemas.openxmlformats.org/officeDocument/2006/relationships/hyperlink" Target="https://learn.microsoft.com/en-us/sql/relational-databases/tables/temporal-tables?view=sql-server-ver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76200" y="3378002"/>
            <a:ext cx="7560000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Контроль версий данных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61779"/>
            <a:ext cx="7989570" cy="8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Сравнение объектов. </a:t>
            </a:r>
            <a:r>
              <a:rPr lang="ru-RU" sz="1600" dirty="0">
                <a:latin typeface="Verdana"/>
                <a:cs typeface="Verdana"/>
              </a:rPr>
              <a:t>Некоторые библиотеки ведут себя непредсказуемо при сравнении объектов. Например, </a:t>
            </a:r>
            <a:r>
              <a:rPr lang="ru-RU" sz="1600" dirty="0" err="1">
                <a:latin typeface="Verdana"/>
                <a:cs typeface="Verdana"/>
              </a:rPr>
              <a:t>Plotly</a:t>
            </a:r>
            <a:r>
              <a:rPr lang="ru-RU" sz="1600" dirty="0">
                <a:latin typeface="Verdana"/>
                <a:cs typeface="Verdana"/>
              </a:rPr>
              <a:t> при создании графиков: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100388-18C1-4631-B6CF-2A3B155FA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80" y="2419350"/>
            <a:ext cx="4248743" cy="17623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CA479D-0B18-412B-A97C-5BC684CA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2411506"/>
            <a:ext cx="3515216" cy="80973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FB0C0C-49A0-48F1-A4A9-A14FD80DF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181721"/>
            <a:ext cx="3990571" cy="653774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4C0AF163-3A05-46C2-ACAF-EE8D4FD664E8}"/>
              </a:ext>
            </a:extLst>
          </p:cNvPr>
          <p:cNvSpPr/>
          <p:nvPr/>
        </p:nvSpPr>
        <p:spPr>
          <a:xfrm>
            <a:off x="6629400" y="316567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2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666750"/>
            <a:ext cx="7989570" cy="1117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Проблемы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сериализации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моделей. </a:t>
            </a:r>
            <a:r>
              <a:rPr lang="ru-RU" sz="1600" dirty="0">
                <a:latin typeface="Verdana"/>
                <a:cs typeface="Verdana"/>
              </a:rPr>
              <a:t>Проблемы могут возникать и при </a:t>
            </a:r>
            <a:r>
              <a:rPr lang="ru-RU" sz="1600" dirty="0" err="1">
                <a:latin typeface="Verdana"/>
                <a:cs typeface="Verdana"/>
              </a:rPr>
              <a:t>сериализации</a:t>
            </a:r>
            <a:r>
              <a:rPr lang="ru-RU" sz="1600" dirty="0">
                <a:latin typeface="Verdana"/>
                <a:cs typeface="Verdana"/>
              </a:rPr>
              <a:t> моделей, например, при использовании </a:t>
            </a:r>
            <a:r>
              <a:rPr lang="ru-RU" sz="1600" dirty="0" err="1">
                <a:latin typeface="Verdana"/>
                <a:cs typeface="Verdana"/>
              </a:rPr>
              <a:t>scikit-learn</a:t>
            </a:r>
            <a:r>
              <a:rPr lang="ru-RU" sz="1600" dirty="0">
                <a:latin typeface="Verdana"/>
                <a:cs typeface="Verdana"/>
              </a:rPr>
              <a:t>. Рассмотрим пример с двумя одинаковыми моделями </a:t>
            </a:r>
            <a:r>
              <a:rPr lang="ru-RU" sz="1600" dirty="0" err="1">
                <a:latin typeface="Verdana"/>
                <a:cs typeface="Verdana"/>
              </a:rPr>
              <a:t>TfidfVectorizer</a:t>
            </a:r>
            <a:r>
              <a:rPr lang="ru-RU" sz="1600" dirty="0">
                <a:latin typeface="Verdana"/>
                <a:cs typeface="Verdana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C56FE-1947-435C-8A7B-5931EED48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190750"/>
            <a:ext cx="581106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57200" y="666750"/>
            <a:ext cx="7989570" cy="1117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Проблемы точности в кластеризации. </a:t>
            </a:r>
            <a:r>
              <a:rPr lang="ru-RU" sz="1600" dirty="0">
                <a:latin typeface="Verdana"/>
                <a:cs typeface="Verdana"/>
              </a:rPr>
              <a:t>Некоторые алгоритмы могут давать одинаковые результаты, но иметь незначительные различия в представлении чисел, что может стать причиной проблем с повторяемостью: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B06A32-DDDD-47ED-ADF1-B8DA87EC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62150"/>
            <a:ext cx="3508984" cy="301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8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DVC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7950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DVC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47662" y="2196561"/>
            <a:ext cx="6205538" cy="2101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это инструмент, который позволяет эффективно управлять версиями данных, моделей и экспериментов. Он интегрируется с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Git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и позволяет хранить большие данные в удаленных хранилищах, а в репозитории хранить только ссылки на эти данные.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122" name="Picture 2" descr="Conceptual Overview on Data version control — DVC | by Jeevitha M |  featurepreneur | Medium">
            <a:extLst>
              <a:ext uri="{FF2B5EF4-FFF2-40B4-BE49-F238E27FC236}">
                <a16:creationId xmlns:a16="http://schemas.microsoft.com/office/drawing/2014/main" id="{55B3D001-E88C-415F-84E2-5420EA1A2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247" y="2449864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342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модули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316021"/>
            <a:ext cx="7989570" cy="2511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2"/>
              </a:rPr>
              <a:t>DVC cli</a:t>
            </a:r>
            <a:endParaRPr lang="ru-RU" sz="2800" b="0" i="0" u="none" strike="noStrike" dirty="0">
              <a:solidFill>
                <a:srgbClr val="222222"/>
              </a:solidFill>
              <a:effectLst/>
              <a:latin typeface="Verdana"/>
            </a:endParaRPr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93065" algn="l"/>
                <a:tab pos="393700" algn="l"/>
              </a:tabLs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3"/>
              </a:rPr>
              <a:t>DVC </a:t>
            </a:r>
            <a:r>
              <a:rPr lang="en-US" sz="2800" b="0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3"/>
              </a:rPr>
              <a:t>extentions</a:t>
            </a:r>
            <a:endParaRPr lang="en-US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93065" algn="l"/>
                <a:tab pos="393700" algn="l"/>
              </a:tabLs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4"/>
              </a:rPr>
              <a:t>DVC </a:t>
            </a:r>
            <a:r>
              <a:rPr lang="en-US" sz="2800" b="0" i="0" u="none" strike="noStrike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4"/>
              </a:rPr>
              <a:t>vscode</a:t>
            </a:r>
            <a:endParaRPr lang="en-US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93065" algn="l"/>
                <a:tab pos="393700" algn="l"/>
              </a:tabLs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5"/>
              </a:rPr>
              <a:t>DVC live</a:t>
            </a:r>
            <a:endParaRPr lang="en-US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93065" algn="l"/>
                <a:tab pos="393700" algn="l"/>
              </a:tabLst>
            </a:pPr>
            <a:r>
              <a:rPr lang="en-US" sz="2800" b="0" i="0" u="none" strike="noStrike" dirty="0">
                <a:solidFill>
                  <a:srgbClr val="222222"/>
                </a:solidFill>
                <a:effectLst/>
                <a:latin typeface="Source Sans Pro" panose="020B0503030403020204" pitchFamily="34" charset="0"/>
                <a:hlinkClick r:id="rId6"/>
              </a:rPr>
              <a:t>Iterative Studio</a:t>
            </a:r>
            <a:endParaRPr lang="en-US" sz="2800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1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возможности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CLI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7CD2501-5186-4BF1-BFB8-E9149B510879}"/>
              </a:ext>
            </a:extLst>
          </p:cNvPr>
          <p:cNvSpPr txBox="1"/>
          <p:nvPr/>
        </p:nvSpPr>
        <p:spPr>
          <a:xfrm>
            <a:off x="381000" y="1316021"/>
            <a:ext cx="7989570" cy="2492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2800" dirty="0" err="1"/>
              <a:t>Версионирование</a:t>
            </a:r>
            <a:r>
              <a:rPr lang="ru-RU" sz="2800" dirty="0"/>
              <a:t> данных и моделей</a:t>
            </a:r>
            <a:endParaRPr lang="en-US" sz="2800" dirty="0"/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2800" dirty="0" err="1"/>
              <a:t>Пайплайны</a:t>
            </a:r>
            <a:r>
              <a:rPr lang="ru-RU" sz="2800" dirty="0"/>
              <a:t> и управление экспериментами</a:t>
            </a:r>
            <a:endParaRPr lang="en-US" sz="2800" dirty="0"/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2800" dirty="0"/>
              <a:t>Отслеживание экспериментов</a:t>
            </a:r>
            <a:endParaRPr lang="en-US" sz="2800" dirty="0"/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2800" dirty="0"/>
              <a:t>Интеграция с </a:t>
            </a:r>
            <a:r>
              <a:rPr lang="en-US" sz="2800" dirty="0"/>
              <a:t>Git</a:t>
            </a:r>
          </a:p>
          <a:p>
            <a:pPr marL="527050" marR="556260" indent="-51435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2800" dirty="0"/>
              <a:t>Поддержка </a:t>
            </a:r>
            <a:r>
              <a:rPr lang="en-US" sz="2800" dirty="0"/>
              <a:t>CI/CD</a:t>
            </a:r>
            <a:endParaRPr lang="ru-RU" sz="2800" b="0" i="0" u="none" strike="noStrike" dirty="0">
              <a:solidFill>
                <a:srgbClr val="222222"/>
              </a:solidFill>
              <a:effectLst/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52101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39192" y="1013988"/>
            <a:ext cx="7989570" cy="2634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Для инициализации проекта с DVC нужно выполнить команду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Затем можно добавлять файлы данных для отслеживания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Это создаст файл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data.csv.dvc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, который будет содержать информацию о данных и ссылке на их местоположение.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Пример использования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CLI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7CD83F-5ABE-4187-ABFB-82612C99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52550"/>
            <a:ext cx="914528" cy="4667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87A011-DC39-41F9-B817-376C294D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37951"/>
            <a:ext cx="1448002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4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23358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add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ru-RU" sz="1600" dirty="0">
                <a:latin typeface="Verdana"/>
                <a:cs typeface="Verdana"/>
              </a:rPr>
              <a:t>добавляет файл для отслеживания.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repro</a:t>
            </a:r>
            <a:r>
              <a:rPr lang="ru-RU" sz="1600" dirty="0">
                <a:latin typeface="Verdana"/>
                <a:cs typeface="Verdana"/>
              </a:rPr>
              <a:t> пересчитывает зависимости и обновляет результаты.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1600" dirty="0">
                <a:latin typeface="Verdana"/>
                <a:cs typeface="Verdana"/>
              </a:rPr>
              <a:t>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push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/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pull</a:t>
            </a:r>
            <a:r>
              <a:rPr lang="ru-RU" sz="1600" dirty="0">
                <a:latin typeface="Verdana"/>
                <a:cs typeface="Verdana"/>
              </a:rPr>
              <a:t> загружает или скачивает данные из удалённого хранилища.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cs typeface="Verdana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exp</a:t>
            </a:r>
            <a:r>
              <a:rPr lang="ru-RU" sz="1600" dirty="0">
                <a:latin typeface="Verdana"/>
                <a:cs typeface="Verdana"/>
              </a:rPr>
              <a:t> запускает и отслеживает эксперименты.</a:t>
            </a:r>
            <a:endParaRPr lang="ru-RU" sz="16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Основные команды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CLI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289866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798957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Архитектура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965629-3D9C-4337-A7B1-B3DB02EBE1D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2424" y="895350"/>
            <a:ext cx="633915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1644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Проблемы </a:t>
            </a:r>
            <a:r>
              <a:rPr lang="ru-RU" spc="160" dirty="0" err="1">
                <a:solidFill>
                  <a:srgbClr val="181818"/>
                </a:solidFill>
                <a:latin typeface="Verdana"/>
                <a:cs typeface="Verdana"/>
              </a:rPr>
              <a:t>версионирования</a:t>
            </a: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 данных и инструменты их решения</a:t>
            </a: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DVC </a:t>
            </a:r>
            <a:endParaRPr lang="en-US" spc="160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 err="1">
                <a:solidFill>
                  <a:srgbClr val="181818"/>
                </a:solidFill>
                <a:latin typeface="Verdana"/>
                <a:cs typeface="Verdana"/>
              </a:rPr>
              <a:t>LakeFS</a:t>
            </a: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: обзор и использование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2931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Amazon S3 (AWS) и S3-совместимые (например, </a:t>
            </a:r>
            <a:r>
              <a:rPr lang="ru-RU" sz="1600" dirty="0" err="1">
                <a:latin typeface="Verdana"/>
                <a:cs typeface="Verdana"/>
              </a:rPr>
              <a:t>MinIO</a:t>
            </a:r>
            <a:r>
              <a:rPr lang="ru-RU" sz="1600" dirty="0">
                <a:latin typeface="Verdana"/>
                <a:cs typeface="Verdana"/>
              </a:rPr>
              <a:t>)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Microsoft Azure Blob Storage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Google Cloud Storage (GCP)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Google Drive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Aliyun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OSS (Alibaba Cloud)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SSH &amp; SFTP (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например,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scp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HDFS &amp; </a:t>
            </a: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WebHDFS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HTTP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WebDAV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Удаленные хранилища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991338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00" y="232072"/>
            <a:ext cx="308419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50" dirty="0">
                <a:solidFill>
                  <a:srgbClr val="FDFAEE"/>
                </a:solidFill>
              </a:rPr>
              <a:t>Платные</a:t>
            </a:r>
            <a:br>
              <a:rPr lang="en-US" spc="50" dirty="0">
                <a:solidFill>
                  <a:srgbClr val="FDFAEE"/>
                </a:solidFill>
              </a:rPr>
            </a:br>
            <a:br>
              <a:rPr lang="en-US" spc="50" dirty="0">
                <a:solidFill>
                  <a:srgbClr val="FDFAEE"/>
                </a:solidFill>
              </a:rPr>
            </a:br>
            <a:r>
              <a:rPr lang="ru-RU" spc="50" dirty="0">
                <a:solidFill>
                  <a:srgbClr val="FDFAEE"/>
                </a:solidFill>
              </a:rPr>
              <a:t>- </a:t>
            </a:r>
            <a:r>
              <a:rPr lang="en-US" sz="1600" spc="50" dirty="0">
                <a:solidFill>
                  <a:srgbClr val="FDFAEE"/>
                </a:solidFill>
              </a:rPr>
              <a:t>Amazon S3 (AWS)</a:t>
            </a:r>
            <a:br>
              <a:rPr lang="ru-RU" sz="1600" spc="50" dirty="0">
                <a:solidFill>
                  <a:srgbClr val="FDFAEE"/>
                </a:solidFill>
              </a:rPr>
            </a:br>
            <a:br>
              <a:rPr lang="ru-RU" sz="1600" spc="50" dirty="0">
                <a:solidFill>
                  <a:srgbClr val="FDFAEE"/>
                </a:solidFill>
              </a:rPr>
            </a:br>
            <a:r>
              <a:rPr lang="ru-RU" sz="1600" spc="50" dirty="0">
                <a:solidFill>
                  <a:srgbClr val="FDFAEE"/>
                </a:solidFill>
              </a:rPr>
              <a:t>- </a:t>
            </a:r>
            <a:r>
              <a:rPr lang="en-US" sz="1600" spc="50" dirty="0">
                <a:solidFill>
                  <a:srgbClr val="FDFAEE"/>
                </a:solidFill>
              </a:rPr>
              <a:t>Microsoft Azure Blob Storage</a:t>
            </a:r>
            <a:br>
              <a:rPr lang="ru-RU" sz="1600" spc="50" dirty="0">
                <a:solidFill>
                  <a:srgbClr val="FDFAEE"/>
                </a:solidFill>
              </a:rPr>
            </a:br>
            <a:br>
              <a:rPr lang="ru-RU" sz="1600" spc="50" dirty="0">
                <a:solidFill>
                  <a:srgbClr val="FDFAEE"/>
                </a:solidFill>
              </a:rPr>
            </a:br>
            <a:r>
              <a:rPr lang="ru-RU" sz="1600" spc="50" dirty="0">
                <a:solidFill>
                  <a:srgbClr val="FDFAEE"/>
                </a:solidFill>
              </a:rPr>
              <a:t>- </a:t>
            </a:r>
            <a:r>
              <a:rPr lang="en-US" sz="1600" spc="50" dirty="0">
                <a:solidFill>
                  <a:srgbClr val="FDFAEE"/>
                </a:solidFill>
              </a:rPr>
              <a:t>Google Cloud Storage (GCP)</a:t>
            </a:r>
            <a:br>
              <a:rPr lang="ru-RU" sz="1600" spc="50" dirty="0">
                <a:solidFill>
                  <a:srgbClr val="FDFAEE"/>
                </a:solidFill>
              </a:rPr>
            </a:br>
            <a:br>
              <a:rPr lang="ru-RU" sz="1600" spc="50" dirty="0">
                <a:solidFill>
                  <a:srgbClr val="FDFAEE"/>
                </a:solidFill>
              </a:rPr>
            </a:br>
            <a:r>
              <a:rPr lang="ru-RU" sz="1600" spc="50" dirty="0">
                <a:solidFill>
                  <a:srgbClr val="FDFAEE"/>
                </a:solidFill>
              </a:rPr>
              <a:t>- </a:t>
            </a:r>
            <a:r>
              <a:rPr lang="en-US" sz="1600" spc="50" dirty="0" err="1">
                <a:solidFill>
                  <a:srgbClr val="FDFAEE"/>
                </a:solidFill>
              </a:rPr>
              <a:t>Aliyun</a:t>
            </a:r>
            <a:r>
              <a:rPr lang="en-US" sz="1600" spc="50" dirty="0">
                <a:solidFill>
                  <a:srgbClr val="FDFAEE"/>
                </a:solidFill>
              </a:rPr>
              <a:t> OSS (Alibaba Cloud)</a:t>
            </a:r>
            <a:br>
              <a:rPr lang="ru-RU" spc="50" dirty="0">
                <a:solidFill>
                  <a:srgbClr val="FDFAEE"/>
                </a:solidFill>
              </a:rPr>
            </a:br>
            <a:endParaRPr lang="en-US" spc="50" dirty="0">
              <a:solidFill>
                <a:srgbClr val="FDFAEE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3860" y="223233"/>
            <a:ext cx="4833940" cy="5587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r>
              <a:rPr lang="ru-RU" sz="2400" b="1" dirty="0"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Бесплатные (полностью/частично)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Google Drive</a:t>
            </a: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SSH &amp; SFTP</a:t>
            </a: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HDFS &amp; </a:t>
            </a:r>
            <a:r>
              <a:rPr lang="en-US" sz="1600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WebHDFS</a:t>
            </a: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HTTP</a:t>
            </a: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ru-RU" sz="16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WebDAV</a:t>
            </a:r>
            <a:endParaRPr lang="en-US" sz="24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85089" marR="625475">
              <a:spcBef>
                <a:spcPts val="100"/>
              </a:spcBef>
              <a:tabLst>
                <a:tab pos="445134" algn="l"/>
                <a:tab pos="445770" algn="l"/>
              </a:tabLst>
            </a:pPr>
            <a:endParaRPr lang="en-US" sz="1800" b="1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445134" marR="625475" indent="-360045"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lang="en-US" b="1" dirty="0">
              <a:latin typeface="Tahoma"/>
              <a:cs typeface="Tahoma"/>
            </a:endParaRPr>
          </a:p>
          <a:p>
            <a:pPr marL="445134" marR="625475" indent="-360045"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lang="en-US" b="1" dirty="0">
              <a:latin typeface="Tahoma"/>
              <a:cs typeface="Tahoma"/>
            </a:endParaRPr>
          </a:p>
          <a:p>
            <a:pPr marL="445134" marR="625475" indent="-360045"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endParaRPr lang="ru-RU" sz="1800" b="1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5456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3523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/>
                <a:ea typeface="Verdana" panose="020B0604030504040204" pitchFamily="34" charset="0"/>
              </a:rPr>
              <a:t>1. </a:t>
            </a:r>
            <a:r>
              <a:rPr lang="ru-RU" sz="1600" dirty="0">
                <a:latin typeface="Verdana"/>
                <a:ea typeface="Verdana" panose="020B0604030504040204" pitchFamily="34" charset="0"/>
              </a:rPr>
              <a:t>Инициализация </a:t>
            </a:r>
            <a:r>
              <a:rPr lang="en-US" sz="1600" dirty="0">
                <a:latin typeface="Verdana"/>
                <a:ea typeface="Verdana" panose="020B0604030504040204" pitchFamily="34" charset="0"/>
              </a:rPr>
              <a:t>DVC </a:t>
            </a:r>
            <a:r>
              <a:rPr lang="ru-RU" sz="1600" dirty="0">
                <a:latin typeface="Verdana"/>
                <a:ea typeface="Verdana" panose="020B0604030504040204" pitchFamily="34" charset="0"/>
              </a:rPr>
              <a:t>репозитория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Добавление данных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Обновление данных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4. Push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в репозиторий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Работа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 репозиторием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Gitlab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F9571C-98C1-46B1-BB93-3D1816144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04950"/>
            <a:ext cx="2419688" cy="6096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4C4E821-50FE-41FA-848A-E8A56A3FF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19435"/>
            <a:ext cx="3153215" cy="800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B4F4C66-B903-4CF5-BB4D-2C4B55777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73064"/>
            <a:ext cx="2124371" cy="5430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32EB24-1372-4F41-AD00-EC64A10C2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469482"/>
            <a:ext cx="95263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4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34850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/>
                <a:ea typeface="Verdana" panose="020B0604030504040204" pitchFamily="34" charset="0"/>
              </a:rPr>
              <a:t>1. </a:t>
            </a:r>
            <a:r>
              <a:rPr lang="ru-RU" sz="1600" dirty="0">
                <a:latin typeface="Verdana"/>
                <a:ea typeface="Verdana" panose="020B0604030504040204" pitchFamily="34" charset="0"/>
              </a:rPr>
              <a:t>Установка зависимостей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2.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Авторизация в Google Drive.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Когда вы впервые запустите команду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dvc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push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, DVC откроет в браузере окно для авторизации в вашем аккаунте Google. Вы должны будете подтвердить доступ DVC к вашему Google Drive.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3.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Получение URL для Google Drive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4.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Отправка данных в хранилище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Как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приконектится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к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GoogleDrive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26DA38-97AB-4205-949A-2465CF18B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0" y="1428750"/>
            <a:ext cx="1848108" cy="3524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603D4DC-D8B9-4BAA-A0EB-5E06E0D22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0" y="3474316"/>
            <a:ext cx="3572374" cy="4858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75DA988-845B-405F-A30B-23751FA7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97" y="4415610"/>
            <a:ext cx="1066949" cy="48584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0F36052-83CE-482F-864E-14CAF2615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966132"/>
            <a:ext cx="4724400" cy="221752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C421070-D184-40D1-895B-6EC4A9799ED3}"/>
              </a:ext>
            </a:extLst>
          </p:cNvPr>
          <p:cNvSpPr/>
          <p:nvPr/>
        </p:nvSpPr>
        <p:spPr>
          <a:xfrm>
            <a:off x="5791200" y="3960159"/>
            <a:ext cx="1752600" cy="2217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786B3172-ACAD-406C-A727-D50A0F0B6ADC}"/>
              </a:ext>
            </a:extLst>
          </p:cNvPr>
          <p:cNvSpPr/>
          <p:nvPr/>
        </p:nvSpPr>
        <p:spPr>
          <a:xfrm>
            <a:off x="5943600" y="3160913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folder-id</a:t>
            </a:r>
            <a:endParaRPr lang="ru-RU" dirty="0"/>
          </a:p>
        </p:txBody>
      </p:sp>
      <p:sp>
        <p:nvSpPr>
          <p:cNvPr id="21" name="Стрелка: вниз 20">
            <a:extLst>
              <a:ext uri="{FF2B5EF4-FFF2-40B4-BE49-F238E27FC236}">
                <a16:creationId xmlns:a16="http://schemas.microsoft.com/office/drawing/2014/main" id="{FA18BE7E-F76F-44CF-A8B5-437011B49DF9}"/>
              </a:ext>
            </a:extLst>
          </p:cNvPr>
          <p:cNvSpPr/>
          <p:nvPr/>
        </p:nvSpPr>
        <p:spPr>
          <a:xfrm>
            <a:off x="6610350" y="3621399"/>
            <a:ext cx="1143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577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ea typeface="Verdana" panose="020B0604030504040204" pitchFamily="34" charset="0"/>
              </a:rPr>
              <a:t>5</a:t>
            </a:r>
            <a:r>
              <a:rPr lang="en-US" sz="1600" dirty="0">
                <a:latin typeface="Verdana"/>
                <a:ea typeface="Verdana" panose="020B0604030504040204" pitchFamily="34" charset="0"/>
              </a:rPr>
              <a:t>. </a:t>
            </a:r>
            <a:r>
              <a:rPr lang="ru-RU" sz="1600" dirty="0">
                <a:latin typeface="Verdana"/>
                <a:ea typeface="Verdana" panose="020B0604030504040204" pitchFamily="34" charset="0"/>
              </a:rPr>
              <a:t>Выгрузка данных из хранилища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Переключение между версиями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Как </a:t>
            </a: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приконектится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к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GoogleDrive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B39894-5B59-41AD-86B7-2C9398439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50" y="1471592"/>
            <a:ext cx="905001" cy="4763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5EB7D7-BA5E-45E1-A21C-E3A9C837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0" y="2459531"/>
            <a:ext cx="231489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67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I/CD 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F7FED30-59A2-4DDA-B461-B3D2263D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819150"/>
            <a:ext cx="6231816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66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 Live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4AFD05-5372-444C-A8C6-1238FE31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76550"/>
            <a:ext cx="9144000" cy="2032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E4E8F19-94F4-48EF-85CD-3C86D1BE2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76" y="941744"/>
            <a:ext cx="4201111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55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API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D20D8F-02AB-4AD2-8405-1D11046D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28750"/>
            <a:ext cx="5562600" cy="19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60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DVC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Pipline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3C3C5-C730-4F62-869F-35A1E87B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47750"/>
            <a:ext cx="3600953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9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LakeFS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обзор и использование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253494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Проблемы </a:t>
            </a:r>
            <a:r>
              <a:rPr lang="ru-RU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версионирования</a:t>
            </a:r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 данных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66719"/>
            <a:ext cx="64770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000" b="1" dirty="0" err="1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LakeFS</a:t>
            </a:r>
            <a:endParaRPr lang="en-US" sz="4000" b="1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47662" y="2196561"/>
            <a:ext cx="6891338" cy="1393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это система управления версиями для озер данных (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data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lakes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), которая позволяет </a:t>
            </a:r>
            <a:r>
              <a:rPr lang="ru-RU" sz="2000" dirty="0" err="1">
                <a:latin typeface="Verdana" panose="020B0604030504040204" pitchFamily="34" charset="0"/>
                <a:ea typeface="Verdana" panose="020B0604030504040204" pitchFamily="34" charset="0"/>
              </a:rPr>
              <a:t>версионировать</a:t>
            </a:r>
            <a:r>
              <a:rPr lang="ru-RU" sz="2000" dirty="0">
                <a:latin typeface="Verdana" panose="020B0604030504040204" pitchFamily="34" charset="0"/>
                <a:ea typeface="Verdana" panose="020B0604030504040204" pitchFamily="34" charset="0"/>
              </a:rPr>
              <a:t> большие объемы данных в облачных хранилищах и поддерживает атомарные операции.</a:t>
            </a:r>
            <a:endParaRPr lang="ru-RU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6" name="Picture 2" descr="GitHub - treeverse/lakeFS: lakeFS - Data version control for your data lake  | Git for data">
            <a:extLst>
              <a:ext uri="{FF2B5EF4-FFF2-40B4-BE49-F238E27FC236}">
                <a16:creationId xmlns:a16="http://schemas.microsoft.com/office/drawing/2014/main" id="{D15EFA21-6F25-4F71-8950-DEAC4D35A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81350"/>
            <a:ext cx="4090147" cy="18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182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2313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С помощью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LakeFS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вы можете использовать в своем озере данных такие концепции, как: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branch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– для создания изолированной версии данных;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commit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– для создания воспроизводимого снимка данных;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merge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– чтобы объединять ваши изменения в одно атомарное состояние.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890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563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ea typeface="Verdana" panose="020B0604030504040204" pitchFamily="34" charset="0"/>
              </a:rPr>
              <a:t>1. Полное дублирование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Версионирование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данных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0FDA8B-E32D-41F9-9668-8EE40F4DD6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657350"/>
            <a:ext cx="6629400" cy="305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84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5724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ea typeface="Verdana" panose="020B0604030504040204" pitchFamily="34" charset="0"/>
              </a:rPr>
              <a:t>2. Метаданные </a:t>
            </a:r>
            <a:r>
              <a:rPr lang="en-US" sz="1600" dirty="0" err="1">
                <a:latin typeface="Verdana"/>
                <a:ea typeface="Verdana" panose="020B0604030504040204" pitchFamily="34" charset="0"/>
              </a:rPr>
              <a:t>valid_from</a:t>
            </a:r>
            <a:r>
              <a:rPr lang="en-US" sz="1600" dirty="0">
                <a:latin typeface="Verdana"/>
                <a:ea typeface="Verdana" panose="020B0604030504040204" pitchFamily="34" charset="0"/>
              </a:rPr>
              <a:t>/to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en-US" sz="1600" dirty="0" err="1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Sql_server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1600" b="0" i="0" u="none" strike="noStrike" dirty="0" err="1">
                <a:effectLst/>
                <a:latin typeface="Source Sans Pro" panose="020B0503030403020204" pitchFamily="34" charset="0"/>
                <a:hlinkClick r:id="rId3"/>
              </a:rPr>
              <a:t>dbt</a:t>
            </a:r>
            <a:r>
              <a:rPr lang="en-US" sz="1600" b="0" i="0" u="none" strike="noStrike" dirty="0">
                <a:effectLst/>
                <a:latin typeface="Source Sans Pro" panose="020B0503030403020204" pitchFamily="34" charset="0"/>
                <a:hlinkClick r:id="rId3"/>
              </a:rPr>
              <a:t> </a:t>
            </a:r>
            <a:r>
              <a:rPr lang="ru-RU" sz="1600" b="0" i="0" u="none" strike="noStrike" dirty="0">
                <a:effectLst/>
                <a:latin typeface="Source Sans Pro" panose="020B0503030403020204" pitchFamily="34" charset="0"/>
                <a:hlinkClick r:id="rId3"/>
              </a:rPr>
              <a:t>для создания снимков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Версионирование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28A6C1-EF6B-4C5A-93BB-58D2CCC8BC9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600" y="1673618"/>
            <a:ext cx="7239000" cy="320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71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2301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ea typeface="Verdana" panose="020B0604030504040204" pitchFamily="34" charset="0"/>
              </a:rPr>
              <a:t>3. Контроль версий данных как объект первого класса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600" dirty="0">
              <a:latin typeface="Verdana"/>
              <a:ea typeface="Verdana" panose="020B0604030504040204" pitchFamily="34" charset="0"/>
            </a:endParaRP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Этот подход, использованный в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LakeFS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, минимизирует дублирование неизменённых данных и предоставляет мощные операции управления версиями, такие как «создать версию», «сравнить версии» и «удалить версию».</a:t>
            </a:r>
          </a:p>
          <a:p>
            <a:pPr marL="298450" marR="556260" indent="-285750">
              <a:lnSpc>
                <a:spcPct val="114999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Подход эффективен независимо от масштаба данных и формата.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Версионирование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3642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6688" y="1200150"/>
            <a:ext cx="7989570" cy="3327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LakeFS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создаёт уровень абстракции над физическим объектным хранилищем, таким как 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Amazon S3,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Blob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Storage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или даже локальные файловые системы. После настройки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LakeFS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становится интерфейсом для доступа к данным, не копируя и не дублируя данные в своей системе.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Commit</a:t>
            </a:r>
            <a:r>
              <a:rPr lang="ru-R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 в </a:t>
            </a: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LakeFS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это создание снимка данных, который можно сохранить в виде версии, аналогично тому, как это происходит с кодом в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Branch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создаёт независимые копии данных для параллельной работы с разными версиями.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</a:rPr>
              <a:t>Merge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позволяет объединять изменения, внесённые в одну ветку, с основной веткой.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Как работает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LakeFS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?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20424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Версионирование</a:t>
            </a: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F3B54-EC50-412B-B2E4-9F0B3DD6BF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0" y="1047750"/>
            <a:ext cx="6629400" cy="35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854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Установка и запуск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LakeFS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507E29F-823F-48A4-8599-3517FACFAA96}"/>
              </a:ext>
            </a:extLst>
          </p:cNvPr>
          <p:cNvSpPr txBox="1"/>
          <p:nvPr/>
        </p:nvSpPr>
        <p:spPr>
          <a:xfrm>
            <a:off x="396688" y="1200150"/>
            <a:ext cx="7989570" cy="267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FontTx/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ea typeface="Verdana" panose="020B0604030504040204" pitchFamily="34" charset="0"/>
              </a:rPr>
              <a:t>Быстрый запуск с </a:t>
            </a:r>
            <a:r>
              <a:rPr lang="en-US" sz="1600" dirty="0">
                <a:latin typeface="Verdana"/>
                <a:ea typeface="Verdana" panose="020B0604030504040204" pitchFamily="34" charset="0"/>
              </a:rPr>
              <a:t>docker                  2.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</a:rPr>
              <a:t>C Docker Compose</a:t>
            </a:r>
            <a:endParaRPr lang="ru-RU" sz="1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35AC30-1562-4640-AE33-25863BE30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1150"/>
            <a:ext cx="2791215" cy="10955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F7AE22-C4AE-4FC9-AADB-3B6955524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46" y="1609165"/>
            <a:ext cx="3982999" cy="31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5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Интеграция с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Python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507E29F-823F-48A4-8599-3517FACFAA96}"/>
              </a:ext>
            </a:extLst>
          </p:cNvPr>
          <p:cNvSpPr txBox="1"/>
          <p:nvPr/>
        </p:nvSpPr>
        <p:spPr>
          <a:xfrm>
            <a:off x="396688" y="1200150"/>
            <a:ext cx="7989570" cy="8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LakeFS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 поддерживает несколько вариантов интеграции с Python, например, с помощью библиотеки boto3 или специализированных SDK от разработчиков </a:t>
            </a:r>
            <a:r>
              <a:rPr lang="ru-RU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LakeFS</a:t>
            </a: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2E3F1F-B210-41B3-90CF-1D008714B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43150"/>
            <a:ext cx="821169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94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AE78EECA-77A5-4A0A-AB64-5E12AC62F7F5}"/>
              </a:ext>
            </a:extLst>
          </p:cNvPr>
          <p:cNvSpPr txBox="1"/>
          <p:nvPr/>
        </p:nvSpPr>
        <p:spPr>
          <a:xfrm>
            <a:off x="381000" y="285750"/>
            <a:ext cx="8839200" cy="458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Преимущества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LakeFS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507E29F-823F-48A4-8599-3517FACFAA96}"/>
              </a:ext>
            </a:extLst>
          </p:cNvPr>
          <p:cNvSpPr txBox="1"/>
          <p:nvPr/>
        </p:nvSpPr>
        <p:spPr>
          <a:xfrm>
            <a:off x="383241" y="1809750"/>
            <a:ext cx="7989570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Экономия хранилища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Простота интеграции</a:t>
            </a: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endParaRPr lang="en-US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55600" marR="556260" indent="-342900">
              <a:lnSpc>
                <a:spcPct val="114999"/>
              </a:lnSpc>
              <a:spcBef>
                <a:spcPts val="100"/>
              </a:spcBef>
              <a:buAutoNum type="arabicPeriod"/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 panose="020B0604030504040204" pitchFamily="34" charset="0"/>
                <a:ea typeface="Verdana" panose="020B0604030504040204" pitchFamily="34" charset="0"/>
              </a:rPr>
              <a:t>Масштабируемость</a:t>
            </a:r>
          </a:p>
        </p:txBody>
      </p:sp>
    </p:spTree>
    <p:extLst>
      <p:ext uri="{BB962C8B-B14F-4D97-AF65-F5344CB8AC3E}">
        <p14:creationId xmlns:p14="http://schemas.microsoft.com/office/powerpoint/2010/main" val="408694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-95250"/>
            <a:ext cx="73914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Проблемы представления данных и точности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Фейки, или поиск правды в интернете — Новости — Форсайт-центр —  Национальный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625C981D-884C-45F0-AD2F-409FA2D35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85950"/>
            <a:ext cx="5229225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9928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057400" y="1809750"/>
            <a:ext cx="5781675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Познакомились с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 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для контейнеризации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ML-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приложений. Обсудили основные команды для начала работы с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docker. 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Разобрались с основными шагами по работе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docker.</a:t>
            </a: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12700" marR="5080">
              <a:spcBef>
                <a:spcPts val="100"/>
              </a:spcBef>
            </a:pP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71550"/>
            <a:ext cx="7989570" cy="8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Проблемы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сериализации</a:t>
            </a: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данных</a:t>
            </a:r>
            <a:r>
              <a:rPr lang="ru-RU" sz="1600" dirty="0">
                <a:latin typeface="Verdana"/>
                <a:cs typeface="Verdana"/>
              </a:rPr>
              <a:t>. При </a:t>
            </a:r>
            <a:r>
              <a:rPr lang="ru-RU" sz="1600" dirty="0" err="1">
                <a:latin typeface="Verdana"/>
                <a:cs typeface="Verdana"/>
              </a:rPr>
              <a:t>сериализации</a:t>
            </a:r>
            <a:r>
              <a:rPr lang="ru-RU" sz="1600" dirty="0">
                <a:latin typeface="Verdana"/>
                <a:cs typeface="Verdana"/>
              </a:rPr>
              <a:t> объектов в Python часто возникают сложности с точным восстановлением данных. Одним из примеров является сравнение множеств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3BC4E2-E490-4FA6-A03B-A12537E0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419350"/>
            <a:ext cx="2524477" cy="133368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8D573BF-4FF4-426F-8E0F-876AE0141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571750"/>
            <a:ext cx="326753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698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914148"/>
            <a:ext cx="7989570" cy="834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Проблемы точности чисел с плавающей запятой.</a:t>
            </a:r>
            <a:r>
              <a:rPr lang="ru-RU" sz="1600" dirty="0">
                <a:latin typeface="Verdana"/>
                <a:cs typeface="Verdana"/>
              </a:rPr>
              <a:t> Еще одна частая проблема — это точность представления чисел с плавающей запятой. Например, попробуем представить числа 1/10, 2/10, 3/10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DF30D6-2718-45DC-9257-358D8AE03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419350"/>
            <a:ext cx="1857634" cy="228631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971944-A024-48D6-8CE0-D1D46FAE5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95666"/>
            <a:ext cx="2953162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07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895350"/>
            <a:ext cx="7989570" cy="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Проблемы с платформами. </a:t>
            </a:r>
            <a:r>
              <a:rPr lang="ru-RU" sz="1600" dirty="0">
                <a:latin typeface="Verdana"/>
                <a:cs typeface="Verdana"/>
              </a:rPr>
              <a:t>Системы с разной архитектурой могут давать разные результаты для одних и тех же вычислений.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1B35D6-7FC9-453A-B61A-4138FE921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5" y="2687498"/>
            <a:ext cx="7989570" cy="2365253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AE3DF-8040-4C8B-BBE7-7ED0834D66D0}"/>
              </a:ext>
            </a:extLst>
          </p:cNvPr>
          <p:cNvSpPr/>
          <p:nvPr/>
        </p:nvSpPr>
        <p:spPr>
          <a:xfrm>
            <a:off x="1143000" y="203835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F0ACA6F-3A31-4A3D-BD3A-67C44026C844}"/>
              </a:ext>
            </a:extLst>
          </p:cNvPr>
          <p:cNvSpPr/>
          <p:nvPr/>
        </p:nvSpPr>
        <p:spPr>
          <a:xfrm>
            <a:off x="5410200" y="203835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18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в чем проблема - Memchik.ru">
            <a:extLst>
              <a:ext uri="{FF2B5EF4-FFF2-40B4-BE49-F238E27FC236}">
                <a16:creationId xmlns:a16="http://schemas.microsoft.com/office/drawing/2014/main" id="{E4BFCC8F-E692-4C1C-BD25-C413053C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71" y="209550"/>
            <a:ext cx="4138613" cy="207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3">
            <a:extLst>
              <a:ext uri="{FF2B5EF4-FFF2-40B4-BE49-F238E27FC236}">
                <a16:creationId xmlns:a16="http://schemas.microsoft.com/office/drawing/2014/main" id="{96F8FC45-ABE2-48A7-BE9E-50E4E4061A6F}"/>
              </a:ext>
            </a:extLst>
          </p:cNvPr>
          <p:cNvSpPr txBox="1"/>
          <p:nvPr/>
        </p:nvSpPr>
        <p:spPr>
          <a:xfrm>
            <a:off x="226359" y="2588375"/>
            <a:ext cx="7989570" cy="267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На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windows</a:t>
            </a:r>
            <a:r>
              <a:rPr lang="ru-RU" sz="1600" dirty="0">
                <a:latin typeface="Verdana"/>
                <a:cs typeface="Verdana"/>
              </a:rPr>
              <a:t> у нас тип переполняется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B82138-9839-4878-B63E-FE115493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17655"/>
            <a:ext cx="3137550" cy="2103346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357FD7BC-04F2-428F-8D76-AB6C23EF324D}"/>
              </a:ext>
            </a:extLst>
          </p:cNvPr>
          <p:cNvSpPr txBox="1"/>
          <p:nvPr/>
        </p:nvSpPr>
        <p:spPr>
          <a:xfrm>
            <a:off x="4800600" y="2279665"/>
            <a:ext cx="4343400" cy="550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600" dirty="0">
                <a:latin typeface="Verdana"/>
                <a:cs typeface="Verdana"/>
              </a:rPr>
              <a:t>На </a:t>
            </a:r>
            <a:r>
              <a:rPr lang="ru-RU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linux</a:t>
            </a:r>
            <a:r>
              <a:rPr lang="ru-RU" sz="1600" dirty="0">
                <a:latin typeface="Verdana"/>
                <a:cs typeface="Verdana"/>
              </a:rPr>
              <a:t> стандартный тип не переполняется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568D2DD-CF04-48F7-BE73-E928E47D7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1257" y="2856141"/>
            <a:ext cx="3324519" cy="22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8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-95250"/>
            <a:ext cx="7543800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Проблемы при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работе с библиотеками и моделями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31372" y="234203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098" name="Picture 2" descr="Как выглядят внутри самые потрясающие библиотеки мира - Блог OneTwoTrip">
            <a:extLst>
              <a:ext uri="{FF2B5EF4-FFF2-40B4-BE49-F238E27FC236}">
                <a16:creationId xmlns:a16="http://schemas.microsoft.com/office/drawing/2014/main" id="{8E5D080B-F9AD-4F41-BC06-5787432D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733" y="1885950"/>
            <a:ext cx="5520267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253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2007</TotalTime>
  <Words>909</Words>
  <Application>Microsoft Office PowerPoint</Application>
  <PresentationFormat>Экран (16:9)</PresentationFormat>
  <Paragraphs>151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1" baseType="lpstr">
      <vt:lpstr>Arial</vt:lpstr>
      <vt:lpstr>Calibri</vt:lpstr>
      <vt:lpstr>Montserrat</vt:lpstr>
      <vt:lpstr>Source Sans Pro</vt:lpstr>
      <vt:lpstr>Symbol</vt:lpstr>
      <vt:lpstr>Tahoma</vt:lpstr>
      <vt:lpstr>Times New Roman</vt:lpstr>
      <vt:lpstr>Verdana</vt:lpstr>
      <vt:lpstr>Wingdings</vt:lpstr>
      <vt:lpstr>Office Theme</vt:lpstr>
      <vt:lpstr>Презентация PowerPoint</vt:lpstr>
      <vt:lpstr>План занятия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Платные  - Amazon S3 (AWS)  - Microsoft Azure Blob Storage  - Google Cloud Storage (GCP)  - Aliyun OSS (Alibaba Cloud)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NeKon</cp:lastModifiedBy>
  <cp:revision>294</cp:revision>
  <dcterms:created xsi:type="dcterms:W3CDTF">2024-04-17T14:30:02Z</dcterms:created>
  <dcterms:modified xsi:type="dcterms:W3CDTF">2025-10-03T08:01:53Z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