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7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7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9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FACB-90D2-460C-87A9-2AE9F08AF53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B90-353D-4F7F-9DB4-5FC05E2B62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3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dulhamid0055@yandex.ru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obzarenko_dm@mail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arslan_mustafaev@mail.r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3493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«</a:t>
            </a:r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AI4HUMAN</a:t>
            </a:r>
            <a:r>
              <a:rPr lang="ru-RU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38933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Кейс «Прогнозирование </a:t>
            </a:r>
            <a:r>
              <a:rPr lang="ru-R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опасных погодных явлений с использованием </a:t>
            </a:r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ИИ»</a:t>
            </a:r>
            <a:endParaRPr lang="ru-RU" sz="5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82004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Дагестанский государственный </a:t>
            </a:r>
          </a:p>
          <a:p>
            <a:pPr algn="ctr"/>
            <a:r>
              <a:rPr lang="ru-RU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университет народного хозяйства</a:t>
            </a:r>
            <a:endParaRPr lang="ru-RU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7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3" y="3343938"/>
            <a:ext cx="11803697" cy="3323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006" y="523220"/>
            <a:ext cx="11882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условных обозначений явлений (в этих же файлах) выясняем, что по условию задачи нам следует взять: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Дождь ливневый;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Снег;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Гололед+изморозь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Туман;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Метель;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Град;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Шквал.</a:t>
            </a:r>
          </a:p>
          <a:p>
            <a:r>
              <a:rPr lang="ru-RU" dirty="0" smtClean="0"/>
              <a:t>К сожалению отсутствуют данные о сильном ветре. Они встречаются в другой части файла, но без привязки к точному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7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323" y="523220"/>
            <a:ext cx="1183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Искомые данные были </a:t>
            </a:r>
            <a:r>
              <a:rPr lang="ru-RU" dirty="0" err="1" smtClean="0"/>
              <a:t>распарсены</a:t>
            </a:r>
            <a:r>
              <a:rPr lang="ru-RU" dirty="0" smtClean="0"/>
              <a:t> (файл </a:t>
            </a:r>
            <a:r>
              <a:rPr lang="ru-RU" b="1" dirty="0" smtClean="0">
                <a:solidFill>
                  <a:srgbClr val="FF0000"/>
                </a:solidFill>
              </a:rPr>
              <a:t>«Шаг 2 - Добавление атмосферных </a:t>
            </a:r>
            <a:r>
              <a:rPr lang="ru-RU" b="1" dirty="0" err="1" smtClean="0">
                <a:solidFill>
                  <a:srgbClr val="FF0000"/>
                </a:solidFill>
              </a:rPr>
              <a:t>явлений.ipynb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r>
              <a:rPr lang="ru-RU" dirty="0" smtClean="0"/>
              <a:t>), а дата и время их начала для синхронизации с другими данными были приведены к </a:t>
            </a:r>
            <a:r>
              <a:rPr lang="ru-RU" dirty="0" err="1" smtClean="0"/>
              <a:t>дискретезации</a:t>
            </a:r>
            <a:r>
              <a:rPr lang="ru-RU" dirty="0" smtClean="0"/>
              <a:t> 8 раз в сутки. Например, если событие начинается в 17:05, то по времени оно приводится к значению 15-00.</a:t>
            </a:r>
          </a:p>
          <a:p>
            <a:r>
              <a:rPr lang="ru-RU" dirty="0" smtClean="0"/>
              <a:t>В результате, по Махачкале мы наскребли данные для прогноза в следующих количествах (опять же код универсальный, и может читать данные по любым станциям):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8" y="2063489"/>
            <a:ext cx="6071901" cy="3959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323" y="6022677"/>
            <a:ext cx="1183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того, что имеем по Махачкале, прогнозировать мы можем только: Ливень, Снег и Туман. Остальных либо нет, либо их катастрофически мало для обучения.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742" y="523220"/>
            <a:ext cx="11881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касается сильного ветра, то решили выкрутиться следующим образом. Посмотрев на распределение средних значений скоростей ветра за 3 часа из исходных данных, будем считать, что сильные порывы ветра бывают при среднем значении больше 7 м/с.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2" y="1516219"/>
            <a:ext cx="5414486" cy="5178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5074" y="1686208"/>
            <a:ext cx="5979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результате всех операций добавили 4 столбца в таблицу: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Ливни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Снег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Туман</a:t>
            </a:r>
          </a:p>
          <a:p>
            <a:pPr marL="285750" indent="-285750">
              <a:buFontTx/>
              <a:buChar char="-"/>
            </a:pPr>
            <a:r>
              <a:rPr lang="ru-RU" sz="2400" b="1" dirty="0" smtClean="0"/>
              <a:t>Сильный ветер</a:t>
            </a:r>
          </a:p>
          <a:p>
            <a:r>
              <a:rPr lang="ru-RU" sz="2400" dirty="0" smtClean="0"/>
              <a:t>Там, где события начинаются поставили значения «1», в остальных случаях – «0»</a:t>
            </a:r>
          </a:p>
          <a:p>
            <a:endParaRPr lang="ru-RU" sz="2400" dirty="0" smtClean="0"/>
          </a:p>
          <a:p>
            <a:r>
              <a:rPr lang="ru-RU" sz="2400" dirty="0" smtClean="0"/>
              <a:t>Результат сохранили в файл </a:t>
            </a:r>
            <a:r>
              <a:rPr lang="ru-RU" sz="2400" b="1" dirty="0" smtClean="0">
                <a:solidFill>
                  <a:srgbClr val="FF0000"/>
                </a:solidFill>
              </a:rPr>
              <a:t>«</a:t>
            </a:r>
            <a:r>
              <a:rPr lang="en-US" sz="2400" b="1" dirty="0" smtClean="0">
                <a:solidFill>
                  <a:srgbClr val="FF0000"/>
                </a:solidFill>
              </a:rPr>
              <a:t>makhachkala_weather_2011_2020_2.csv</a:t>
            </a:r>
            <a:r>
              <a:rPr lang="ru-RU" sz="2400" b="1" dirty="0" smtClean="0">
                <a:solidFill>
                  <a:srgbClr val="FF0000"/>
                </a:solidFill>
              </a:rPr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514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279" y="1110954"/>
            <a:ext cx="11699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Теперь данные готовы для обучения и тестирования в моделях.</a:t>
            </a:r>
          </a:p>
          <a:p>
            <a:endParaRPr lang="ru-RU" sz="5400" dirty="0" smtClean="0"/>
          </a:p>
          <a:p>
            <a:r>
              <a:rPr lang="ru-RU" sz="5400" dirty="0" smtClean="0"/>
              <a:t>Для каждого прогнозируемого параметра строилась своя нейронная сеть.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0991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195" y="865485"/>
            <a:ext cx="117664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!!! Отмечаем следующее: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генерации массивов </a:t>
            </a:r>
            <a:r>
              <a:rPr lang="ru-RU" sz="2800" dirty="0" smtClean="0"/>
              <a:t>выборки для входных примеров </a:t>
            </a:r>
            <a:r>
              <a:rPr lang="en-US" sz="2800" dirty="0" smtClean="0"/>
              <a:t>X </a:t>
            </a:r>
            <a:r>
              <a:rPr lang="ru-RU" sz="2800" dirty="0" smtClean="0"/>
              <a:t>вводится </a:t>
            </a:r>
            <a:r>
              <a:rPr lang="ru-RU" sz="2800" dirty="0"/>
              <a:t>понятие </a:t>
            </a:r>
            <a:r>
              <a:rPr lang="ru-RU" sz="2800" b="1" dirty="0"/>
              <a:t>размера блока данных</a:t>
            </a:r>
            <a:r>
              <a:rPr lang="ru-RU" sz="2800" dirty="0"/>
              <a:t>. Под размером блока данных </a:t>
            </a:r>
            <a:r>
              <a:rPr lang="en-US" sz="2800" dirty="0" smtClean="0"/>
              <a:t>X </a:t>
            </a:r>
            <a:r>
              <a:rPr lang="ru-RU" sz="2800" dirty="0" smtClean="0"/>
              <a:t>понимается </a:t>
            </a:r>
            <a:r>
              <a:rPr lang="ru-RU" sz="2800" dirty="0"/>
              <a:t>последовательность </a:t>
            </a:r>
            <a:r>
              <a:rPr lang="ru-RU" sz="2800" dirty="0" smtClean="0"/>
              <a:t>измерений (окно временного ряда), </a:t>
            </a:r>
            <a:r>
              <a:rPr lang="ru-RU" sz="2800" dirty="0"/>
              <a:t>которая умещается во временной интервал, измеряемый в сутках. Например, размер блока данных равный 3 суткам означает, что в нем содержатся 3 * 8 = 24 измерений.</a:t>
            </a:r>
          </a:p>
          <a:p>
            <a:r>
              <a:rPr lang="ru-RU" sz="2800" dirty="0" smtClean="0"/>
              <a:t>Каков </a:t>
            </a:r>
            <a:r>
              <a:rPr lang="ru-RU" sz="2800" b="1" dirty="0" smtClean="0"/>
              <a:t>оптимальный размер блока данных </a:t>
            </a:r>
            <a:r>
              <a:rPr lang="ru-RU" sz="2800" dirty="0" smtClean="0"/>
              <a:t>для прогноза вопрос исследовательского характера, как и некоторые другие параметры сети. Но, поскольку у нас всего 3 дня на решения задачи, большинство параметров было взято исходя из опыта и быстрой подборки. Ставить эксперименты с долгими расчетами и сравнениями просто не было времени.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445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188" y="692210"/>
            <a:ext cx="11929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Что касается метрики оценки прогноза, то здесь момент следующий:</a:t>
            </a:r>
          </a:p>
          <a:p>
            <a:r>
              <a:rPr lang="ru-RU" sz="3200" dirty="0" smtClean="0"/>
              <a:t>Ясно, что данные  сильно разбалансированы – нулей много, единиц мало. </a:t>
            </a:r>
          </a:p>
          <a:p>
            <a:r>
              <a:rPr lang="ru-RU" sz="3200" dirty="0" smtClean="0"/>
              <a:t>Если брать метрику </a:t>
            </a:r>
            <a:r>
              <a:rPr lang="en-US" sz="3200" b="1" dirty="0" smtClean="0"/>
              <a:t>Accuracy</a:t>
            </a:r>
            <a:r>
              <a:rPr lang="en-US" sz="3200" dirty="0" smtClean="0"/>
              <a:t>, </a:t>
            </a:r>
            <a:r>
              <a:rPr lang="ru-RU" sz="3200" dirty="0" smtClean="0"/>
              <a:t>то она скорее отражает большое количество правильно предсказанных нулей, а вот хороший отлов правильно предсказанных единичек показывает метрика </a:t>
            </a:r>
            <a:r>
              <a:rPr lang="en-US" sz="3200" b="1" dirty="0" smtClean="0"/>
              <a:t>Recall</a:t>
            </a:r>
            <a:r>
              <a:rPr lang="ru-RU" sz="3200" dirty="0" smtClean="0"/>
              <a:t>. </a:t>
            </a:r>
          </a:p>
          <a:p>
            <a:r>
              <a:rPr lang="ru-RU" sz="3200" dirty="0" smtClean="0"/>
              <a:t>В процессе обучения установлено, что чем лучше становиться </a:t>
            </a:r>
            <a:r>
              <a:rPr lang="en-US" sz="3200" dirty="0" smtClean="0"/>
              <a:t>Accuracy</a:t>
            </a:r>
            <a:r>
              <a:rPr lang="ru-RU" sz="3200" dirty="0" smtClean="0"/>
              <a:t>, тем хуже </a:t>
            </a:r>
            <a:r>
              <a:rPr lang="en-US" sz="3200" dirty="0" smtClean="0"/>
              <a:t>Recall</a:t>
            </a:r>
            <a:r>
              <a:rPr lang="ru-RU" sz="3200" dirty="0" smtClean="0"/>
              <a:t> и наоборот, поэтому за основу мы взяли некий компромисс между этими метриками, как среднее арифметическое их значений.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42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731" y="701813"/>
            <a:ext cx="11780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Первая гипотеза, которую мы отработали состоит в том, что при прогнозировании временных рядов очень хорошо себя зарекомендовали одномерные </a:t>
            </a:r>
            <a:r>
              <a:rPr lang="ru-RU" sz="2400" dirty="0" err="1" smtClean="0"/>
              <a:t>сверточные</a:t>
            </a:r>
            <a:r>
              <a:rPr lang="ru-RU" sz="2400" dirty="0" smtClean="0"/>
              <a:t> сети. </a:t>
            </a:r>
          </a:p>
          <a:p>
            <a:r>
              <a:rPr lang="ru-RU" sz="2400" dirty="0" smtClean="0"/>
              <a:t>Поэтому, первой архитектурой </a:t>
            </a:r>
            <a:r>
              <a:rPr lang="ru-RU" sz="2400" dirty="0" err="1" smtClean="0"/>
              <a:t>нейроной</a:t>
            </a:r>
            <a:r>
              <a:rPr lang="ru-RU" sz="2400" dirty="0" smtClean="0"/>
              <a:t> сети отработана архитектура, которая обрабатывает </a:t>
            </a:r>
            <a:r>
              <a:rPr lang="ru-RU" sz="2400" dirty="0" err="1" smtClean="0"/>
              <a:t>сверточными</a:t>
            </a:r>
            <a:r>
              <a:rPr lang="ru-RU" sz="2400" dirty="0" smtClean="0"/>
              <a:t> слоями отдельно 6 временных рядов входных параметров, а потом все это объединяется и далее подается на каскады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слоев.</a:t>
            </a:r>
          </a:p>
          <a:p>
            <a:r>
              <a:rPr lang="ru-RU" sz="2400" dirty="0" smtClean="0"/>
              <a:t>Это решается в ноутбуках: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3.1 - Прогноз сильного </a:t>
            </a:r>
            <a:r>
              <a:rPr lang="ru-RU" sz="2400" b="1" dirty="0" err="1" smtClean="0">
                <a:solidFill>
                  <a:srgbClr val="FF0000"/>
                </a:solidFill>
              </a:rPr>
              <a:t>ветра.ipynb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3.2 - Прогноз ливневого </a:t>
            </a:r>
            <a:r>
              <a:rPr lang="ru-RU" sz="2400" b="1" dirty="0" err="1" smtClean="0">
                <a:solidFill>
                  <a:srgbClr val="FF0000"/>
                </a:solidFill>
              </a:rPr>
              <a:t>дождя.ipynb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3.3 - Прогноз тумана.</a:t>
            </a:r>
            <a:r>
              <a:rPr lang="en-US" sz="2400" b="1" dirty="0" err="1" smtClean="0">
                <a:solidFill>
                  <a:srgbClr val="FF0000"/>
                </a:solidFill>
              </a:rPr>
              <a:t>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Шаг 3.4 - Прогноз снега.</a:t>
            </a:r>
            <a:r>
              <a:rPr lang="en-US" sz="2400" b="1" dirty="0" err="1" smtClean="0">
                <a:solidFill>
                  <a:srgbClr val="FF0000"/>
                </a:solidFill>
              </a:rPr>
              <a:t>ipynb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Подробно все в слайдах объяснять долго (при личном общении готовы подробно все рассказать). Там все приводится с комментариями, блок-схемой модели, расчетами, графиками обучения и т.д. Во время обучения лучшее с точки зрения </a:t>
            </a:r>
            <a:r>
              <a:rPr lang="en-US" sz="2400" dirty="0" smtClean="0"/>
              <a:t>(</a:t>
            </a:r>
            <a:r>
              <a:rPr lang="en-US" sz="2400" dirty="0" err="1" smtClean="0"/>
              <a:t>Recall+Accuracy</a:t>
            </a:r>
            <a:r>
              <a:rPr lang="en-US" sz="2400" dirty="0" smtClean="0"/>
              <a:t>)/2 </a:t>
            </a:r>
            <a:r>
              <a:rPr lang="ru-RU" sz="2400" dirty="0" smtClean="0"/>
              <a:t>на проверочной выборке решение фиксируется сохранением весов модели (все файлы весов экспериментов также  приведены по ссылке).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152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2549" y="813142"/>
            <a:ext cx="117565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Из решений </a:t>
            </a:r>
            <a:r>
              <a:rPr lang="ru-RU" sz="2800" dirty="0"/>
              <a:t>в </a:t>
            </a:r>
            <a:r>
              <a:rPr lang="ru-RU" sz="2800" dirty="0" smtClean="0"/>
              <a:t>ноутбуках (в них все это показано):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rgbClr val="FF0000"/>
                </a:solidFill>
              </a:rPr>
              <a:t>Шаг 3.1 - Прогноз сильного </a:t>
            </a:r>
            <a:r>
              <a:rPr lang="ru-RU" sz="2800" b="1" dirty="0" err="1">
                <a:solidFill>
                  <a:srgbClr val="FF0000"/>
                </a:solidFill>
              </a:rPr>
              <a:t>ветра.ipynb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3.2 - Прогноз ливневого </a:t>
            </a:r>
            <a:r>
              <a:rPr lang="ru-RU" sz="2800" b="1" dirty="0" err="1">
                <a:solidFill>
                  <a:srgbClr val="FF0000"/>
                </a:solidFill>
              </a:rPr>
              <a:t>дождя.ipynb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3.3 - Прогноз тумана.</a:t>
            </a:r>
            <a:r>
              <a:rPr lang="en-US" sz="2800" b="1" dirty="0" err="1">
                <a:solidFill>
                  <a:srgbClr val="FF0000"/>
                </a:solidFill>
              </a:rPr>
              <a:t>ipynb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Шаг 3.4 - Прогноз снега.</a:t>
            </a:r>
            <a:r>
              <a:rPr lang="en-US" sz="2800" b="1" dirty="0" err="1">
                <a:solidFill>
                  <a:srgbClr val="FF0000"/>
                </a:solidFill>
              </a:rPr>
              <a:t>ipynb</a:t>
            </a:r>
            <a:endParaRPr lang="ru-RU" sz="2800" b="1" dirty="0">
              <a:solidFill>
                <a:srgbClr val="FF0000"/>
              </a:solidFill>
            </a:endParaRPr>
          </a:p>
          <a:p>
            <a:endParaRPr lang="ru-RU" sz="2800" dirty="0" smtClean="0"/>
          </a:p>
          <a:p>
            <a:r>
              <a:rPr lang="ru-RU" sz="2800" dirty="0" smtClean="0"/>
              <a:t>Точности прогнозов следующие:</a:t>
            </a:r>
          </a:p>
          <a:p>
            <a:r>
              <a:rPr lang="ru-RU" sz="2800" dirty="0" smtClean="0"/>
              <a:t>Для «Сильного ветра»   0.8627632419531013</a:t>
            </a:r>
          </a:p>
          <a:p>
            <a:r>
              <a:rPr lang="ru-RU" sz="2800" dirty="0" smtClean="0"/>
              <a:t>Для «Ливня»                    0.8123578310911602</a:t>
            </a:r>
          </a:p>
          <a:p>
            <a:r>
              <a:rPr lang="ru-RU" sz="2800" dirty="0" smtClean="0"/>
              <a:t>Для «Тумана»                  0.819078518158159</a:t>
            </a:r>
          </a:p>
          <a:p>
            <a:r>
              <a:rPr lang="ru-RU" sz="2800" dirty="0" smtClean="0"/>
              <a:t>Для «Снега»                     0.8903615948906463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254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915" y="649480"/>
            <a:ext cx="11784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Кстати, очень важная деталь. Поскольку классы разбалансированы, то корректное решение задачи невозможно без настройки весов для классов на основе данных о количестве их представителей. Это очень важная деталь.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7" y="2818732"/>
            <a:ext cx="9763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1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533" y="635237"/>
            <a:ext cx="113867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Следующей гипотезой было то, чтобы пропускать данные через один общий </a:t>
            </a:r>
            <a:r>
              <a:rPr lang="ru-RU" sz="3200" dirty="0" err="1" smtClean="0"/>
              <a:t>сверточный</a:t>
            </a:r>
            <a:r>
              <a:rPr lang="ru-RU" sz="3200" dirty="0" smtClean="0"/>
              <a:t> слой, а не по отдельным 6 параллельным веткам. Она была протестирована только на примере ливней:</a:t>
            </a:r>
          </a:p>
          <a:p>
            <a:r>
              <a:rPr lang="ru-RU" sz="3200" dirty="0" smtClean="0"/>
              <a:t>Файл «</a:t>
            </a:r>
            <a:r>
              <a:rPr lang="ru-RU" sz="3200" b="1" dirty="0" smtClean="0">
                <a:solidFill>
                  <a:srgbClr val="FF0000"/>
                </a:solidFill>
              </a:rPr>
              <a:t>Шаг 4.2 - Прогноз ливневого дождя (без параллельных веток).</a:t>
            </a:r>
            <a:r>
              <a:rPr lang="ru-RU" sz="3200" b="1" dirty="0" err="1" smtClean="0">
                <a:solidFill>
                  <a:srgbClr val="FF0000"/>
                </a:solidFill>
              </a:rPr>
              <a:t>ipynb</a:t>
            </a:r>
            <a:r>
              <a:rPr lang="ru-RU" sz="3200" dirty="0" smtClean="0"/>
              <a:t>»</a:t>
            </a:r>
          </a:p>
          <a:p>
            <a:r>
              <a:rPr lang="ru-RU" sz="3200" dirty="0" smtClean="0"/>
              <a:t>Результат эксперимента таков, что была получена примерно такая же точность на проверочной выборке, как и в первом случае.</a:t>
            </a:r>
          </a:p>
          <a:p>
            <a:r>
              <a:rPr lang="ru-RU" sz="3200" dirty="0" smtClean="0"/>
              <a:t>0.8157616250811487</a:t>
            </a:r>
          </a:p>
          <a:p>
            <a:r>
              <a:rPr lang="ru-RU" sz="3200" dirty="0" smtClean="0"/>
              <a:t>Для других параметров решено этого не делать из-за нехватки времени…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97577" y="1567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6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174" y="206739"/>
            <a:ext cx="10273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</a:t>
            </a:r>
            <a:r>
              <a:rPr lang="ru-RU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команды</a:t>
            </a:r>
            <a:endParaRPr lang="ru-RU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3689" y="1957348"/>
            <a:ext cx="9021380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Дмитрий  Кобзаренко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kobzarenko_dm@mail.ru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Абдулхамид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Бучаев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abdulhamid0055@yandex.ru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3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Арслан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Мустафаев</a:t>
            </a:r>
            <a:r>
              <a:rPr lang="ru-RU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arslan_mustafaev@mail.ru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3" y="1474491"/>
            <a:ext cx="1267909" cy="16298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46" y="5078666"/>
            <a:ext cx="1223936" cy="1608458"/>
          </a:xfrm>
          <a:prstGeom prst="rect">
            <a:avLst/>
          </a:prstGeom>
        </p:spPr>
      </p:pic>
      <p:pic>
        <p:nvPicPr>
          <p:cNvPr id="8" name="Изображение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473" y="3237918"/>
            <a:ext cx="1310264" cy="17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730" y="799886"/>
            <a:ext cx="118705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Следующие Блокноты посвящены гипотезе того, чтобы вообще не использовать одномерные </a:t>
            </a:r>
            <a:r>
              <a:rPr lang="ru-RU" sz="2800" dirty="0" err="1" smtClean="0"/>
              <a:t>сверточные</a:t>
            </a:r>
            <a:r>
              <a:rPr lang="ru-RU" sz="2800" dirty="0" smtClean="0"/>
              <a:t> слои, а ограничится четырьмя каскадами традиционных </a:t>
            </a:r>
            <a:r>
              <a:rPr lang="ru-RU" sz="2800" dirty="0" err="1" smtClean="0"/>
              <a:t>полносвязных</a:t>
            </a:r>
            <a:r>
              <a:rPr lang="ru-RU" sz="2800" dirty="0" smtClean="0"/>
              <a:t> слоев.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5.1 - Прогноз сильного ветра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5.2 - Прогноз ливневого дождя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5.3 - Прогноз тумана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>
                <a:solidFill>
                  <a:srgbClr val="FF0000"/>
                </a:solidFill>
              </a:rPr>
              <a:t>Шаг 5.4 - Прогноз снега (без </a:t>
            </a:r>
            <a:r>
              <a:rPr lang="ru-RU" sz="2800" b="1" dirty="0" err="1" smtClean="0">
                <a:solidFill>
                  <a:srgbClr val="FF0000"/>
                </a:solidFill>
              </a:rPr>
              <a:t>одн</a:t>
            </a:r>
            <a:r>
              <a:rPr lang="ru-RU" sz="2800" b="1" dirty="0" smtClean="0">
                <a:solidFill>
                  <a:srgbClr val="FF0000"/>
                </a:solidFill>
              </a:rPr>
              <a:t>. свертки).</a:t>
            </a:r>
            <a:r>
              <a:rPr lang="ru-RU" sz="2800" b="1" dirty="0" err="1" smtClean="0">
                <a:solidFill>
                  <a:srgbClr val="FF0000"/>
                </a:solidFill>
              </a:rPr>
              <a:t>ipynb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В результате полученных точностей (а они оказались примерно такие же, как и в первом случае) мы выяснили, что именно в контексте нашей задачи одномерная свертка не дает никаких преимуществ и ее можно здесь не использовать. Хотя для временных рядов она часто очень эффективна.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1351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3. Модели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" y="931817"/>
            <a:ext cx="11826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Ну и последняя гипотеза - использовать специальную архитектуру нейронной сети – </a:t>
            </a:r>
            <a:r>
              <a:rPr lang="ru-RU" sz="3200" dirty="0" err="1" smtClean="0"/>
              <a:t>Автокодировщик</a:t>
            </a:r>
            <a:r>
              <a:rPr lang="ru-RU" sz="3200" dirty="0" smtClean="0"/>
              <a:t> и предположить, что начало природного явления будет так называемым выбросом, который можно отловить, установив определенный порог ошибки. Но эта гипотеза с треском провалилась на Туманах (все показано в блокноте, там точность всего 50% получилась).</a:t>
            </a:r>
          </a:p>
          <a:p>
            <a:r>
              <a:rPr lang="ru-RU" sz="3200" b="1" dirty="0" smtClean="0">
                <a:solidFill>
                  <a:srgbClr val="FF0000"/>
                </a:solidFill>
              </a:rPr>
              <a:t>Шаг 6.3. - Прогноз тумана (</a:t>
            </a:r>
            <a:r>
              <a:rPr lang="ru-RU" sz="3200" b="1" dirty="0" err="1" smtClean="0">
                <a:solidFill>
                  <a:srgbClr val="FF0000"/>
                </a:solidFill>
              </a:rPr>
              <a:t>автокодировщик</a:t>
            </a:r>
            <a:r>
              <a:rPr lang="ru-RU" sz="3200" b="1" dirty="0" smtClean="0">
                <a:solidFill>
                  <a:srgbClr val="FF0000"/>
                </a:solidFill>
              </a:rPr>
              <a:t>).</a:t>
            </a:r>
            <a:r>
              <a:rPr lang="ru-RU" sz="3200" b="1" dirty="0" err="1" smtClean="0">
                <a:solidFill>
                  <a:srgbClr val="FF0000"/>
                </a:solidFill>
              </a:rPr>
              <a:t>ipynb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ru-RU" sz="3200" dirty="0" smtClean="0"/>
              <a:t>Испытывать ее на других данных мы не стали. Значит для данной задачи </a:t>
            </a:r>
            <a:r>
              <a:rPr lang="ru-RU" sz="3200" dirty="0" err="1" smtClean="0"/>
              <a:t>автокодировщики</a:t>
            </a:r>
            <a:r>
              <a:rPr lang="ru-RU" sz="3200" dirty="0" smtClean="0"/>
              <a:t> не применимы.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344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Выводы: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370" y="550784"/>
            <a:ext cx="1171644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Если точности прогноза брать по метрике </a:t>
            </a:r>
            <a:r>
              <a:rPr lang="en-US" sz="2200" dirty="0" smtClean="0"/>
              <a:t>Accuracy</a:t>
            </a:r>
            <a:r>
              <a:rPr lang="ru-RU" sz="2200" dirty="0" smtClean="0"/>
              <a:t> (количество правильно спрогнозированных событий/общее количество событий), то из тех же ноутбуков:</a:t>
            </a:r>
          </a:p>
          <a:p>
            <a:r>
              <a:rPr lang="ru-RU" sz="2200" b="1" dirty="0" smtClean="0">
                <a:solidFill>
                  <a:srgbClr val="FF0000"/>
                </a:solidFill>
              </a:rPr>
              <a:t>Шаг </a:t>
            </a:r>
            <a:r>
              <a:rPr lang="ru-RU" sz="2200" b="1" dirty="0">
                <a:solidFill>
                  <a:srgbClr val="FF0000"/>
                </a:solidFill>
              </a:rPr>
              <a:t>5.1 - Прогноз сильного ветра (без </a:t>
            </a:r>
            <a:r>
              <a:rPr lang="ru-RU" sz="2200" b="1" dirty="0" err="1">
                <a:solidFill>
                  <a:srgbClr val="FF0000"/>
                </a:solidFill>
              </a:rPr>
              <a:t>одн</a:t>
            </a:r>
            <a:r>
              <a:rPr lang="ru-RU" sz="2200" b="1" dirty="0">
                <a:solidFill>
                  <a:srgbClr val="FF0000"/>
                </a:solidFill>
              </a:rPr>
              <a:t>. свертки).</a:t>
            </a:r>
            <a:r>
              <a:rPr lang="ru-RU" sz="2200" b="1" dirty="0" err="1">
                <a:solidFill>
                  <a:srgbClr val="FF0000"/>
                </a:solidFill>
              </a:rPr>
              <a:t>ipynb</a:t>
            </a:r>
            <a:endParaRPr lang="ru-RU" sz="2200" b="1" dirty="0">
              <a:solidFill>
                <a:srgbClr val="FF0000"/>
              </a:solidFill>
            </a:endParaRPr>
          </a:p>
          <a:p>
            <a:r>
              <a:rPr lang="ru-RU" sz="2200" b="1" dirty="0">
                <a:solidFill>
                  <a:srgbClr val="FF0000"/>
                </a:solidFill>
              </a:rPr>
              <a:t>Шаг 5.2 - Прогноз ливневого дождя (без </a:t>
            </a:r>
            <a:r>
              <a:rPr lang="ru-RU" sz="2200" b="1" dirty="0" err="1">
                <a:solidFill>
                  <a:srgbClr val="FF0000"/>
                </a:solidFill>
              </a:rPr>
              <a:t>одн</a:t>
            </a:r>
            <a:r>
              <a:rPr lang="ru-RU" sz="2200" b="1" dirty="0">
                <a:solidFill>
                  <a:srgbClr val="FF0000"/>
                </a:solidFill>
              </a:rPr>
              <a:t>. свертки).</a:t>
            </a:r>
            <a:r>
              <a:rPr lang="ru-RU" sz="2200" b="1" dirty="0" err="1">
                <a:solidFill>
                  <a:srgbClr val="FF0000"/>
                </a:solidFill>
              </a:rPr>
              <a:t>ipynb</a:t>
            </a:r>
            <a:endParaRPr lang="ru-RU" sz="2200" b="1" dirty="0">
              <a:solidFill>
                <a:srgbClr val="FF0000"/>
              </a:solidFill>
            </a:endParaRPr>
          </a:p>
          <a:p>
            <a:r>
              <a:rPr lang="ru-RU" sz="2200" b="1" dirty="0">
                <a:solidFill>
                  <a:srgbClr val="FF0000"/>
                </a:solidFill>
              </a:rPr>
              <a:t>Шаг 5.3 - Прогноз тумана (без </a:t>
            </a:r>
            <a:r>
              <a:rPr lang="ru-RU" sz="2200" b="1" dirty="0" err="1">
                <a:solidFill>
                  <a:srgbClr val="FF0000"/>
                </a:solidFill>
              </a:rPr>
              <a:t>одн</a:t>
            </a:r>
            <a:r>
              <a:rPr lang="ru-RU" sz="2200" b="1" dirty="0">
                <a:solidFill>
                  <a:srgbClr val="FF0000"/>
                </a:solidFill>
              </a:rPr>
              <a:t>. свертки).</a:t>
            </a:r>
            <a:r>
              <a:rPr lang="ru-RU" sz="2200" b="1" dirty="0" err="1">
                <a:solidFill>
                  <a:srgbClr val="FF0000"/>
                </a:solidFill>
              </a:rPr>
              <a:t>ipynb</a:t>
            </a:r>
            <a:endParaRPr lang="ru-RU" sz="2200" b="1" dirty="0">
              <a:solidFill>
                <a:srgbClr val="FF0000"/>
              </a:solidFill>
            </a:endParaRPr>
          </a:p>
          <a:p>
            <a:r>
              <a:rPr lang="ru-RU" sz="2200" b="1" dirty="0">
                <a:solidFill>
                  <a:srgbClr val="FF0000"/>
                </a:solidFill>
              </a:rPr>
              <a:t>Шаг 5.4 - Прогноз снега (без </a:t>
            </a:r>
            <a:r>
              <a:rPr lang="ru-RU" sz="2200" b="1" dirty="0" err="1">
                <a:solidFill>
                  <a:srgbClr val="FF0000"/>
                </a:solidFill>
              </a:rPr>
              <a:t>одн</a:t>
            </a:r>
            <a:r>
              <a:rPr lang="ru-RU" sz="2200" b="1" dirty="0">
                <a:solidFill>
                  <a:srgbClr val="FF0000"/>
                </a:solidFill>
              </a:rPr>
              <a:t>. свертки).</a:t>
            </a:r>
            <a:r>
              <a:rPr lang="ru-RU" sz="2200" b="1" dirty="0" err="1">
                <a:solidFill>
                  <a:srgbClr val="FF0000"/>
                </a:solidFill>
              </a:rPr>
              <a:t>ipynb</a:t>
            </a:r>
            <a:endParaRPr lang="ru-RU" sz="2200" b="1" dirty="0">
              <a:solidFill>
                <a:srgbClr val="FF0000"/>
              </a:solidFill>
            </a:endParaRPr>
          </a:p>
          <a:p>
            <a:r>
              <a:rPr lang="ru-RU" sz="2200" dirty="0" smtClean="0"/>
              <a:t>По выводу процесса обучения можно увидеть, что точности </a:t>
            </a:r>
            <a:r>
              <a:rPr lang="en-US" sz="2200" dirty="0" smtClean="0"/>
              <a:t>Accuracy </a:t>
            </a:r>
            <a:r>
              <a:rPr lang="ru-RU" sz="2200" dirty="0" smtClean="0"/>
              <a:t>на проверочной выборке на последних эпохах обучения составляют (параметр </a:t>
            </a:r>
            <a:r>
              <a:rPr lang="en-US" sz="2200" dirty="0" err="1" smtClean="0"/>
              <a:t>val_accuracy</a:t>
            </a:r>
            <a:r>
              <a:rPr lang="ru-RU" sz="2200" dirty="0" smtClean="0"/>
              <a:t>):</a:t>
            </a:r>
          </a:p>
          <a:p>
            <a:r>
              <a:rPr lang="ru-RU" sz="2200" b="1" dirty="0" smtClean="0"/>
              <a:t>Для Сильного ветра – 0,93</a:t>
            </a:r>
          </a:p>
          <a:p>
            <a:r>
              <a:rPr lang="ru-RU" sz="2200" b="1" dirty="0" smtClean="0"/>
              <a:t>Для Ливня – 0,94</a:t>
            </a:r>
          </a:p>
          <a:p>
            <a:r>
              <a:rPr lang="ru-RU" sz="2200" b="1" dirty="0" smtClean="0"/>
              <a:t>Для Тумана – </a:t>
            </a:r>
            <a:r>
              <a:rPr lang="en-US" sz="2200" b="1" dirty="0" smtClean="0"/>
              <a:t>0,97</a:t>
            </a:r>
            <a:endParaRPr lang="ru-RU" sz="2200" b="1" dirty="0" smtClean="0"/>
          </a:p>
          <a:p>
            <a:r>
              <a:rPr lang="ru-RU" sz="2200" b="1" dirty="0" smtClean="0"/>
              <a:t>Для Снега – </a:t>
            </a:r>
            <a:r>
              <a:rPr lang="en-US" sz="2200" b="1" dirty="0" smtClean="0"/>
              <a:t>0,96</a:t>
            </a:r>
          </a:p>
          <a:p>
            <a:r>
              <a:rPr lang="ru-RU" sz="2200" dirty="0" smtClean="0"/>
              <a:t>Поэтому можно констатировать, что мы легко преодолели барьер 85 %. </a:t>
            </a:r>
          </a:p>
          <a:p>
            <a:r>
              <a:rPr lang="ru-RU" sz="2200" dirty="0" smtClean="0"/>
              <a:t>Но опять же, при разбалансировке классов </a:t>
            </a:r>
            <a:r>
              <a:rPr lang="en-US" sz="2200" dirty="0" smtClean="0"/>
              <a:t>Accuracy </a:t>
            </a:r>
            <a:r>
              <a:rPr lang="ru-RU" sz="2200" dirty="0" smtClean="0"/>
              <a:t>не всегда корректна, поскольку часто смещается в сторону точности прогнозирования большего класса, то есть «0». Поэтому, мы и брали ее в совокупности с </a:t>
            </a:r>
            <a:r>
              <a:rPr lang="en-US" sz="2200" dirty="0" smtClean="0"/>
              <a:t>Recall</a:t>
            </a:r>
            <a:r>
              <a:rPr lang="ru-RU" sz="2200" dirty="0" smtClean="0"/>
              <a:t>, чтобы доказать, что и «1» мы отлавливаем в прогнозе.</a:t>
            </a:r>
          </a:p>
          <a:p>
            <a:r>
              <a:rPr lang="ru-RU" sz="2200" dirty="0" smtClean="0"/>
              <a:t>По </a:t>
            </a:r>
            <a:r>
              <a:rPr lang="en-US" sz="2200" dirty="0" smtClean="0"/>
              <a:t>Recall </a:t>
            </a:r>
            <a:r>
              <a:rPr lang="ru-RU" sz="2200" dirty="0" smtClean="0"/>
              <a:t>точности максимальные получаются ниже…но до уровня 0,8 все прогнозы доходят!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3228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6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Выводы: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681" y="619123"/>
            <a:ext cx="116346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Каждый прогнозируемый параметр имеет свою точность, естественно, зависящую от метеоусловий  вокруг метеостанции и ее географического положения.</a:t>
            </a:r>
          </a:p>
          <a:p>
            <a:endParaRPr lang="ru-RU" sz="2800" dirty="0" smtClean="0"/>
          </a:p>
          <a:p>
            <a:r>
              <a:rPr lang="ru-RU" sz="2800" dirty="0" smtClean="0"/>
              <a:t>Можно было провести еще исследовательские работы, например, добавить другие входные данные из имеющихся, исследовать </a:t>
            </a:r>
            <a:r>
              <a:rPr lang="ru-RU" sz="2800" dirty="0" err="1" smtClean="0"/>
              <a:t>гипперпараметры</a:t>
            </a:r>
            <a:r>
              <a:rPr lang="ru-RU" sz="2800" dirty="0" smtClean="0"/>
              <a:t> нейронных сетей и поэкспериментировать с их архитектурами.</a:t>
            </a:r>
          </a:p>
          <a:p>
            <a:endParaRPr lang="ru-RU" sz="2800" dirty="0" smtClean="0"/>
          </a:p>
          <a:p>
            <a:r>
              <a:rPr lang="ru-RU" sz="2800" dirty="0" smtClean="0"/>
              <a:t>На мы ограничены во времени, увы)… </a:t>
            </a:r>
          </a:p>
          <a:p>
            <a:endParaRPr lang="ru-RU" sz="2800" dirty="0"/>
          </a:p>
          <a:p>
            <a:r>
              <a:rPr lang="ru-RU" sz="2800" b="1" dirty="0" smtClean="0">
                <a:solidFill>
                  <a:srgbClr val="FF0000"/>
                </a:solidFill>
              </a:rPr>
              <a:t>Еще раз отметим!!!, </a:t>
            </a:r>
            <a:r>
              <a:rPr lang="ru-RU" sz="2800" dirty="0" smtClean="0"/>
              <a:t>что блок-схемы, детали процессов обучения, графики и пояснения приведены непосредственно в представленных файлах блокнотов </a:t>
            </a:r>
            <a:r>
              <a:rPr lang="en-US" sz="2800" dirty="0" smtClean="0"/>
              <a:t>Google </a:t>
            </a:r>
            <a:r>
              <a:rPr lang="en-US" sz="2800" dirty="0" err="1" smtClean="0"/>
              <a:t>Colab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232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скусственный интеллект 24/7: как бизнес будет применять технологию в 2020  году - Статьи информационного юридического портала Сф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68" y="4446310"/>
            <a:ext cx="11368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Мы очень старались!!!</a:t>
            </a:r>
            <a:endParaRPr lang="ru-RU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25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14" y="146505"/>
            <a:ext cx="116025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разработки велись на языке </a:t>
            </a:r>
            <a:r>
              <a:rPr lang="en-US" sz="2400" dirty="0" smtClean="0"/>
              <a:t>Python</a:t>
            </a:r>
            <a:r>
              <a:rPr lang="ru-RU" sz="2400" dirty="0" smtClean="0"/>
              <a:t> поскольку он богат на библиотеки и имеет удобные структуры данных для анализа данных и машинного обучения. (При всем уважении к заявленному в задании </a:t>
            </a:r>
            <a:r>
              <a:rPr lang="en-US" sz="2400" dirty="0" smtClean="0"/>
              <a:t>C++</a:t>
            </a:r>
            <a:r>
              <a:rPr lang="ru-RU" sz="2400" dirty="0" smtClean="0"/>
              <a:t>)</a:t>
            </a:r>
          </a:p>
          <a:p>
            <a:endParaRPr lang="ru-RU" sz="2400" dirty="0"/>
          </a:p>
          <a:p>
            <a:r>
              <a:rPr lang="ru-RU" sz="2400" dirty="0" smtClean="0"/>
              <a:t>Разработки велись на </a:t>
            </a:r>
            <a:r>
              <a:rPr lang="en-US" sz="2400" dirty="0" smtClean="0"/>
              <a:t>Web </a:t>
            </a:r>
            <a:r>
              <a:rPr lang="ru-RU" sz="2400" dirty="0" smtClean="0"/>
              <a:t>платформе </a:t>
            </a:r>
            <a:r>
              <a:rPr lang="en-US" sz="2400" dirty="0" smtClean="0"/>
              <a:t>Google </a:t>
            </a:r>
            <a:r>
              <a:rPr lang="en-US" sz="2400" dirty="0" err="1" smtClean="0"/>
              <a:t>Colaboratory</a:t>
            </a:r>
            <a:r>
              <a:rPr lang="en-US" sz="2400" dirty="0" smtClean="0"/>
              <a:t> </a:t>
            </a:r>
            <a:r>
              <a:rPr lang="ru-RU" sz="2400" dirty="0" smtClean="0"/>
              <a:t>в так называемых блокнотах (</a:t>
            </a:r>
            <a:r>
              <a:rPr lang="en-US" sz="2400" dirty="0" smtClean="0"/>
              <a:t>notebooks</a:t>
            </a:r>
            <a:r>
              <a:rPr lang="ru-RU" sz="2400" dirty="0" smtClean="0"/>
              <a:t>). Они предоставляют весь функционал для успешного выполнения задания, включая графический ускоритель.</a:t>
            </a:r>
          </a:p>
          <a:p>
            <a:endParaRPr lang="ru-RU" sz="2400" dirty="0"/>
          </a:p>
          <a:p>
            <a:r>
              <a:rPr lang="ru-RU" sz="2400" dirty="0" smtClean="0"/>
              <a:t>Для работы с данными использовались библиотеки </a:t>
            </a:r>
            <a:r>
              <a:rPr lang="en-US" sz="2400" dirty="0" smtClean="0"/>
              <a:t>Pandas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 err="1" smtClean="0"/>
              <a:t>Numpy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построения нейронных сетей и машинного обучения – библиотека </a:t>
            </a:r>
            <a:r>
              <a:rPr lang="en-US" sz="2400" dirty="0" err="1" smtClean="0"/>
              <a:t>Keras</a:t>
            </a:r>
            <a:r>
              <a:rPr lang="ru-RU" sz="2400" dirty="0" smtClean="0"/>
              <a:t>. По необходимости подключались и другие необходимые библиотеки.</a:t>
            </a:r>
            <a:endParaRPr lang="ru-RU" sz="2400" dirty="0"/>
          </a:p>
        </p:txBody>
      </p:sp>
      <p:pic>
        <p:nvPicPr>
          <p:cNvPr id="1028" name="Picture 4" descr="Structure your code better in Google Colab with Text and Code Cells | by  Mitesh Parm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5" y="4563290"/>
            <a:ext cx="4136491" cy="18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Анализ данных с pandas – CODE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Intro to Pandas and Numpy: Basic Tutorials Part 6 | by Abhishek V  Suryavansh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23" y="4563290"/>
            <a:ext cx="3542854" cy="1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ild your first Deep Learning Basic model using Keras, Python and  Tensorflow step by step approach | by Akash Deep | Analytics Vidhya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7" y="4090535"/>
            <a:ext cx="2586391" cy="27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83" y="722404"/>
            <a:ext cx="11739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/>
              <a:t>В качестве исходных данных нам были предоставлены текстовые файлы - отчеты метеорологических наблюдений СЕВЕРО-КАВКАЗСКОГО   УГМС.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Данные предоставлены по 4 метеорологическим станциям Дагестана: Ахты, Махачкала, Дербент и Кочубей за временной период 2011-2020 гг. 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Это структурированные текстовые файлы. В одном файле содержится информация по наблюдениям станции за один календарный месяц (частота измерений 8 раз в сутках).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По условию задачи нужно было взять одну метеостанцию – была выбрана станция «Махачкала».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По договоренности мы не может предоставлять весь пакет исходных данных – поэтому по ссылке представлены данные только за 2011 год (12 файлов) для примера.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56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4" y="642861"/>
            <a:ext cx="11953125" cy="29046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173" y="3667133"/>
            <a:ext cx="11953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касается входных данных, то на страницах 2-5 этих файлов представлены регулярные наблюдения метеопараметров. </a:t>
            </a:r>
          </a:p>
          <a:p>
            <a:r>
              <a:rPr lang="ru-RU" dirty="0" smtClean="0"/>
              <a:t>Согласно условию задачи, мы берем регулярные измерения по 6 параметрам: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Температуру воздуха;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Относительную влажность;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Атмосферное давление;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Направление ветра;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Скорость ветра;</a:t>
            </a:r>
          </a:p>
          <a:p>
            <a:pPr marL="285750" indent="-285750">
              <a:buFontTx/>
              <a:buChar char="-"/>
            </a:pPr>
            <a:r>
              <a:rPr lang="ru-RU" b="1" dirty="0" smtClean="0"/>
              <a:t>Количество осадков (мм).</a:t>
            </a:r>
          </a:p>
          <a:p>
            <a:r>
              <a:rPr lang="ru-RU" dirty="0" smtClean="0"/>
              <a:t>Для этого разработан Блокнот </a:t>
            </a:r>
            <a:r>
              <a:rPr lang="ru-RU" dirty="0" err="1" smtClean="0"/>
              <a:t>парсинга</a:t>
            </a:r>
            <a:r>
              <a:rPr lang="ru-RU" dirty="0" smtClean="0"/>
              <a:t> исходных данных (файл: </a:t>
            </a:r>
            <a:r>
              <a:rPr lang="ru-RU" b="1" dirty="0" smtClean="0">
                <a:solidFill>
                  <a:srgbClr val="FF0000"/>
                </a:solidFill>
              </a:rPr>
              <a:t>«Шаг 1 - </a:t>
            </a:r>
            <a:r>
              <a:rPr lang="ru-RU" b="1" dirty="0" err="1" smtClean="0">
                <a:solidFill>
                  <a:srgbClr val="FF0000"/>
                </a:solidFill>
              </a:rPr>
              <a:t>Парсинг</a:t>
            </a:r>
            <a:r>
              <a:rPr lang="ru-RU" b="1" dirty="0" smtClean="0">
                <a:solidFill>
                  <a:srgbClr val="FF0000"/>
                </a:solidFill>
              </a:rPr>
              <a:t> входных </a:t>
            </a:r>
            <a:r>
              <a:rPr lang="ru-RU" b="1" dirty="0" err="1" smtClean="0">
                <a:solidFill>
                  <a:srgbClr val="FF0000"/>
                </a:solidFill>
              </a:rPr>
              <a:t>переменных.ipynb</a:t>
            </a:r>
            <a:r>
              <a:rPr lang="ru-RU" b="1" dirty="0" smtClean="0">
                <a:solidFill>
                  <a:srgbClr val="FF0000"/>
                </a:solidFill>
              </a:rPr>
              <a:t>»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9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06" y="915106"/>
            <a:ext cx="116929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/>
              <a:t>Следует отметить, что программный код </a:t>
            </a:r>
            <a:r>
              <a:rPr lang="ru-RU" sz="2800" dirty="0" err="1" smtClean="0"/>
              <a:t>парсинга</a:t>
            </a:r>
            <a:r>
              <a:rPr lang="ru-RU" sz="2800" dirty="0" smtClean="0"/>
              <a:t> (файл: </a:t>
            </a:r>
            <a:r>
              <a:rPr lang="ru-RU" sz="2800" b="1" dirty="0" smtClean="0">
                <a:solidFill>
                  <a:srgbClr val="FF0000"/>
                </a:solidFill>
              </a:rPr>
              <a:t>«Шаг 1 - </a:t>
            </a:r>
            <a:r>
              <a:rPr lang="ru-RU" sz="2800" b="1" dirty="0" err="1" smtClean="0">
                <a:solidFill>
                  <a:srgbClr val="FF0000"/>
                </a:solidFill>
              </a:rPr>
              <a:t>Парсинг</a:t>
            </a:r>
            <a:r>
              <a:rPr lang="ru-RU" sz="2800" b="1" dirty="0" smtClean="0">
                <a:solidFill>
                  <a:srgbClr val="FF0000"/>
                </a:solidFill>
              </a:rPr>
              <a:t> входных </a:t>
            </a:r>
            <a:r>
              <a:rPr lang="ru-RU" sz="2800" b="1" dirty="0" err="1" smtClean="0">
                <a:solidFill>
                  <a:srgbClr val="FF0000"/>
                </a:solidFill>
              </a:rPr>
              <a:t>переменных.ipynb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r>
              <a:rPr lang="ru-RU" sz="2800" dirty="0" smtClean="0"/>
              <a:t>) универсален, то есть мы могли бы взять любую другую доступную метеостанцию из предоставленного архива, кроме того, </a:t>
            </a:r>
            <a:r>
              <a:rPr lang="ru-RU" sz="2800" dirty="0" err="1" smtClean="0"/>
              <a:t>распарсили</a:t>
            </a:r>
            <a:r>
              <a:rPr lang="ru-RU" sz="2800" dirty="0" smtClean="0"/>
              <a:t> даже не 6, а 10 параметров, чтобы показать, что могли их тоже использовать (но условие – есть условие). 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Цель программного кода </a:t>
            </a:r>
            <a:r>
              <a:rPr lang="ru-RU" sz="2800" dirty="0" err="1" smtClean="0"/>
              <a:t>парсинга</a:t>
            </a:r>
            <a:r>
              <a:rPr lang="ru-RU" sz="2800" dirty="0" smtClean="0"/>
              <a:t> интегрировать исходные данные в единую </a:t>
            </a:r>
            <a:r>
              <a:rPr lang="en-US" sz="2800" dirty="0" smtClean="0"/>
              <a:t>CSV </a:t>
            </a:r>
            <a:r>
              <a:rPr lang="ru-RU" sz="2800" dirty="0" smtClean="0"/>
              <a:t>таблицу и сохранить ее в файл, что и было сделано.</a:t>
            </a:r>
          </a:p>
          <a:p>
            <a:pPr>
              <a:lnSpc>
                <a:spcPct val="150000"/>
              </a:lnSpc>
            </a:pPr>
            <a:r>
              <a:rPr lang="ru-RU" sz="2800" dirty="0" smtClean="0"/>
              <a:t>Ее сохранили в файл: </a:t>
            </a:r>
            <a:r>
              <a:rPr lang="ru-RU" sz="2800" b="1" dirty="0" smtClean="0">
                <a:solidFill>
                  <a:srgbClr val="FF0000"/>
                </a:solidFill>
              </a:rPr>
              <a:t>«</a:t>
            </a:r>
            <a:r>
              <a:rPr lang="en-US" sz="2800" b="1" dirty="0" smtClean="0">
                <a:solidFill>
                  <a:srgbClr val="FF0000"/>
                </a:solidFill>
              </a:rPr>
              <a:t>makhachkala_weather_2011_2020_1.csv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1. Исходные данные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3" y="1019175"/>
            <a:ext cx="11564982" cy="5769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4388" y="292387"/>
            <a:ext cx="713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Вот такая табличка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Pandas 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получилась в результате:</a:t>
            </a:r>
            <a:endParaRPr lang="ru-R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3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88" y="575808"/>
            <a:ext cx="1191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втором этапе стояла задача добавить в таблицу столбцы с прогнозируемыми параметрами атмосферных явлений.</a:t>
            </a:r>
          </a:p>
          <a:p>
            <a:r>
              <a:rPr lang="ru-RU" dirty="0" smtClean="0"/>
              <a:t>Для этого был изучен формат исходного файла.</a:t>
            </a:r>
          </a:p>
          <a:p>
            <a:r>
              <a:rPr lang="ru-RU" dirty="0" smtClean="0"/>
              <a:t>Мы попытались </a:t>
            </a:r>
            <a:r>
              <a:rPr lang="ru-RU" dirty="0" err="1" smtClean="0"/>
              <a:t>распарсить</a:t>
            </a:r>
            <a:r>
              <a:rPr lang="ru-RU" dirty="0" smtClean="0"/>
              <a:t> так называемую страницу 18, которая присутствует в некоторых файлах.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19" y="1551726"/>
            <a:ext cx="9131427" cy="50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88" y="549514"/>
            <a:ext cx="1191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Но, как оказалось, таких данных в большинстве файлов просто нет и </a:t>
            </a:r>
            <a:r>
              <a:rPr lang="ru-RU" dirty="0" err="1" smtClean="0"/>
              <a:t>распарсенные</a:t>
            </a:r>
            <a:r>
              <a:rPr lang="ru-RU" dirty="0" smtClean="0"/>
              <a:t> значения можно сказать, что единичны. Поэтому от использования страницы 18 мы отказались. За основу была взята страница 8. В ней фиксируются атмосферные явления, которые нам нужны.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91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2. Добавление данных для прогноза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8" y="1499138"/>
            <a:ext cx="10437265" cy="52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1811</Words>
  <Application>Microsoft Office PowerPoint</Application>
  <PresentationFormat>Широкоэкранный</PresentationFormat>
  <Paragraphs>148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31</cp:revision>
  <dcterms:created xsi:type="dcterms:W3CDTF">2022-12-11T22:31:10Z</dcterms:created>
  <dcterms:modified xsi:type="dcterms:W3CDTF">2022-12-12T07:58:48Z</dcterms:modified>
</cp:coreProperties>
</file>