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92"/>
  </p:notesMasterIdLst>
  <p:sldIdLst>
    <p:sldId id="256" r:id="rId2"/>
    <p:sldId id="438" r:id="rId3"/>
    <p:sldId id="258" r:id="rId4"/>
    <p:sldId id="259" r:id="rId5"/>
    <p:sldId id="439" r:id="rId6"/>
    <p:sldId id="440" r:id="rId7"/>
    <p:sldId id="441" r:id="rId8"/>
    <p:sldId id="263" r:id="rId9"/>
    <p:sldId id="442" r:id="rId10"/>
    <p:sldId id="265" r:id="rId11"/>
    <p:sldId id="266" r:id="rId12"/>
    <p:sldId id="267" r:id="rId13"/>
    <p:sldId id="268" r:id="rId14"/>
    <p:sldId id="270" r:id="rId15"/>
    <p:sldId id="272" r:id="rId16"/>
    <p:sldId id="273" r:id="rId17"/>
    <p:sldId id="274" r:id="rId18"/>
    <p:sldId id="391" r:id="rId19"/>
    <p:sldId id="443" r:id="rId20"/>
    <p:sldId id="444" r:id="rId21"/>
    <p:sldId id="277" r:id="rId22"/>
    <p:sldId id="405" r:id="rId23"/>
    <p:sldId id="278" r:id="rId24"/>
    <p:sldId id="279" r:id="rId25"/>
    <p:sldId id="280" r:id="rId26"/>
    <p:sldId id="445" r:id="rId27"/>
    <p:sldId id="446" r:id="rId28"/>
    <p:sldId id="447" r:id="rId29"/>
    <p:sldId id="448" r:id="rId30"/>
    <p:sldId id="449" r:id="rId31"/>
    <p:sldId id="450" r:id="rId32"/>
    <p:sldId id="281" r:id="rId33"/>
    <p:sldId id="452" r:id="rId34"/>
    <p:sldId id="282" r:id="rId35"/>
    <p:sldId id="451" r:id="rId36"/>
    <p:sldId id="283" r:id="rId37"/>
    <p:sldId id="285" r:id="rId38"/>
    <p:sldId id="288" r:id="rId39"/>
    <p:sldId id="289" r:id="rId40"/>
    <p:sldId id="290" r:id="rId41"/>
    <p:sldId id="291" r:id="rId42"/>
    <p:sldId id="292" r:id="rId43"/>
    <p:sldId id="293" r:id="rId44"/>
    <p:sldId id="296" r:id="rId45"/>
    <p:sldId id="394" r:id="rId46"/>
    <p:sldId id="453" r:id="rId47"/>
    <p:sldId id="297" r:id="rId48"/>
    <p:sldId id="373" r:id="rId49"/>
    <p:sldId id="463" r:id="rId50"/>
    <p:sldId id="416" r:id="rId51"/>
    <p:sldId id="420" r:id="rId52"/>
    <p:sldId id="374" r:id="rId53"/>
    <p:sldId id="465" r:id="rId54"/>
    <p:sldId id="409" r:id="rId55"/>
    <p:sldId id="466" r:id="rId56"/>
    <p:sldId id="410" r:id="rId57"/>
    <p:sldId id="375" r:id="rId58"/>
    <p:sldId id="376" r:id="rId59"/>
    <p:sldId id="371" r:id="rId60"/>
    <p:sldId id="422" r:id="rId61"/>
    <p:sldId id="378" r:id="rId62"/>
    <p:sldId id="315" r:id="rId63"/>
    <p:sldId id="437" r:id="rId64"/>
    <p:sldId id="379" r:id="rId65"/>
    <p:sldId id="424" r:id="rId66"/>
    <p:sldId id="389" r:id="rId67"/>
    <p:sldId id="390" r:id="rId68"/>
    <p:sldId id="386" r:id="rId69"/>
    <p:sldId id="387" r:id="rId70"/>
    <p:sldId id="388" r:id="rId71"/>
    <p:sldId id="381" r:id="rId72"/>
    <p:sldId id="425" r:id="rId73"/>
    <p:sldId id="426" r:id="rId74"/>
    <p:sldId id="382" r:id="rId75"/>
    <p:sldId id="427" r:id="rId76"/>
    <p:sldId id="428" r:id="rId77"/>
    <p:sldId id="383" r:id="rId78"/>
    <p:sldId id="429" r:id="rId79"/>
    <p:sldId id="430" r:id="rId80"/>
    <p:sldId id="431" r:id="rId81"/>
    <p:sldId id="432" r:id="rId82"/>
    <p:sldId id="384" r:id="rId83"/>
    <p:sldId id="395" r:id="rId84"/>
    <p:sldId id="396" r:id="rId85"/>
    <p:sldId id="397" r:id="rId86"/>
    <p:sldId id="433" r:id="rId87"/>
    <p:sldId id="398" r:id="rId88"/>
    <p:sldId id="434" r:id="rId89"/>
    <p:sldId id="435" r:id="rId90"/>
    <p:sldId id="436" r:id="rId91"/>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1" autoAdjust="0"/>
    <p:restoredTop sz="94660"/>
  </p:normalViewPr>
  <p:slideViewPr>
    <p:cSldViewPr>
      <p:cViewPr>
        <p:scale>
          <a:sx n="100" d="100"/>
          <a:sy n="100" d="100"/>
        </p:scale>
        <p:origin x="-28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a:extLst>
              <a:ext uri="{FF2B5EF4-FFF2-40B4-BE49-F238E27FC236}">
                <a16:creationId xmlns:a16="http://schemas.microsoft.com/office/drawing/2014/main" id="{4362069C-7259-45C1-9FE2-05ABBFAF716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a:extLst>
              <a:ext uri="{FF2B5EF4-FFF2-40B4-BE49-F238E27FC236}">
                <a16:creationId xmlns:a16="http://schemas.microsoft.com/office/drawing/2014/main" id="{60CDA4ED-E5AC-49F3-BB51-7EA36D63451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2CFD6E5-AC8F-4FB7-9873-AD5877F679D8}" type="datetimeFigureOut">
              <a:rPr lang="tr-TR"/>
              <a:pPr>
                <a:defRPr/>
              </a:pPr>
              <a:t>16.10.2018</a:t>
            </a:fld>
            <a:endParaRPr lang="tr-TR"/>
          </a:p>
        </p:txBody>
      </p:sp>
      <p:sp>
        <p:nvSpPr>
          <p:cNvPr id="4" name="3 Slayt Görüntüsü Yer Tutucusu">
            <a:extLst>
              <a:ext uri="{FF2B5EF4-FFF2-40B4-BE49-F238E27FC236}">
                <a16:creationId xmlns:a16="http://schemas.microsoft.com/office/drawing/2014/main" id="{D75D83AB-017D-492A-B616-92ADCA70A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a:extLst>
              <a:ext uri="{FF2B5EF4-FFF2-40B4-BE49-F238E27FC236}">
                <a16:creationId xmlns:a16="http://schemas.microsoft.com/office/drawing/2014/main" id="{2AC551B4-D0DB-45E5-88FE-48392FCB73D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5 Altbilgi Yer Tutucusu">
            <a:extLst>
              <a:ext uri="{FF2B5EF4-FFF2-40B4-BE49-F238E27FC236}">
                <a16:creationId xmlns:a16="http://schemas.microsoft.com/office/drawing/2014/main" id="{C58F09C1-72AC-424D-BA63-F54A76F8FBC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a:extLst>
              <a:ext uri="{FF2B5EF4-FFF2-40B4-BE49-F238E27FC236}">
                <a16:creationId xmlns:a16="http://schemas.microsoft.com/office/drawing/2014/main" id="{9A2791B7-FF3B-4F35-B1AD-D5FA563492E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FEFC482-9BC2-4286-81D4-F25BDAD73482}" type="slidenum">
              <a:rPr lang="tr-TR" altLang="en-US"/>
              <a:pPr/>
              <a:t>‹#›</a:t>
            </a:fld>
            <a:endParaRPr lang="tr-T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Slayt Görüntüsü Yer Tutucusu">
            <a:extLst>
              <a:ext uri="{FF2B5EF4-FFF2-40B4-BE49-F238E27FC236}">
                <a16:creationId xmlns:a16="http://schemas.microsoft.com/office/drawing/2014/main" id="{3AE487A1-59F1-46F4-B925-F9F7BF19D5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2 Not Yer Tutucusu">
            <a:extLst>
              <a:ext uri="{FF2B5EF4-FFF2-40B4-BE49-F238E27FC236}">
                <a16:creationId xmlns:a16="http://schemas.microsoft.com/office/drawing/2014/main" id="{6579B29E-B43F-466D-9BD0-7F7CD309B5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3 Slayt Numarası Yer Tutucusu">
            <a:extLst>
              <a:ext uri="{FF2B5EF4-FFF2-40B4-BE49-F238E27FC236}">
                <a16:creationId xmlns:a16="http://schemas.microsoft.com/office/drawing/2014/main" id="{C3BEE556-698E-4CBB-9895-AFA577D6172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531329-0240-4930-81AB-C2A5D2E8382F}" type="slidenum">
              <a:rPr lang="tr-TR" altLang="en-US">
                <a:latin typeface="Calibri" panose="020F0502020204030204" pitchFamily="34" charset="0"/>
              </a:rPr>
              <a:pPr eaLnBrk="1" hangingPunct="1"/>
              <a:t>40</a:t>
            </a:fld>
            <a:endParaRPr lang="tr-TR"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53538CCC-2A17-4D3B-B9F2-ED65B6C71BE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7DFEA4-5EA5-49BE-BEFE-D0E1FFE80657}"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
        <p:nvSpPr>
          <p:cNvPr id="96259" name="Rectangle 2">
            <a:extLst>
              <a:ext uri="{FF2B5EF4-FFF2-40B4-BE49-F238E27FC236}">
                <a16:creationId xmlns:a16="http://schemas.microsoft.com/office/drawing/2014/main" id="{4B3E573C-774C-4C5A-99C1-CBCC02833EC0}"/>
              </a:ext>
            </a:extLst>
          </p:cNvPr>
          <p:cNvSpPr>
            <a:spLocks noGrp="1" noRot="1" noChangeAspect="1" noChangeArrowheads="1" noTextEdit="1"/>
          </p:cNvSpPr>
          <p:nvPr>
            <p:ph type="sldImg"/>
          </p:nvPr>
        </p:nvSpPr>
        <p:spPr bwMode="auto">
          <a:xfrm>
            <a:off x="1152525" y="692150"/>
            <a:ext cx="4554538"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a:extLst>
              <a:ext uri="{FF2B5EF4-FFF2-40B4-BE49-F238E27FC236}">
                <a16:creationId xmlns:a16="http://schemas.microsoft.com/office/drawing/2014/main" id="{1E361609-FA47-40DC-8AFA-186088A7A6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382FCB1A-05F6-40DC-8834-3F19B4A93C75}"/>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2F84E8-D129-46E2-919F-0519B31B905F}" type="slidenum">
              <a:rPr lang="en-US" altLang="en-US">
                <a:latin typeface="Calibri" panose="020F0502020204030204" pitchFamily="34" charset="0"/>
              </a:rPr>
              <a:pPr eaLnBrk="1" hangingPunct="1"/>
              <a:t>52</a:t>
            </a:fld>
            <a:endParaRPr lang="en-US" altLang="en-US">
              <a:latin typeface="Calibri" panose="020F0502020204030204" pitchFamily="34" charset="0"/>
            </a:endParaRPr>
          </a:p>
        </p:txBody>
      </p:sp>
      <p:sp>
        <p:nvSpPr>
          <p:cNvPr id="97283" name="Rectangle 2">
            <a:extLst>
              <a:ext uri="{FF2B5EF4-FFF2-40B4-BE49-F238E27FC236}">
                <a16:creationId xmlns:a16="http://schemas.microsoft.com/office/drawing/2014/main" id="{FCAC9BE2-7663-45E2-B388-2EE21EA587A3}"/>
              </a:ext>
            </a:extLst>
          </p:cNvPr>
          <p:cNvSpPr>
            <a:spLocks noGrp="1" noRot="1" noChangeAspect="1" noChangeArrowheads="1" noTextEdit="1"/>
          </p:cNvSpPr>
          <p:nvPr>
            <p:ph type="sldImg"/>
          </p:nvPr>
        </p:nvSpPr>
        <p:spPr bwMode="auto">
          <a:xfrm>
            <a:off x="1152525" y="692150"/>
            <a:ext cx="4554538"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a:extLst>
              <a:ext uri="{FF2B5EF4-FFF2-40B4-BE49-F238E27FC236}">
                <a16:creationId xmlns:a16="http://schemas.microsoft.com/office/drawing/2014/main" id="{24CCBD5E-A56D-4AA2-B256-5AC46F15E0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7EC6267-AEF3-4F7C-8516-ECBA09A45C38}"/>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604A80-B007-4898-B06E-ED6A6FAF1025}" type="slidenum">
              <a:rPr lang="tr-TR" altLang="en-US">
                <a:latin typeface="Calibri" panose="020F0502020204030204" pitchFamily="34" charset="0"/>
              </a:rPr>
              <a:pPr eaLnBrk="1" hangingPunct="1"/>
              <a:t>54</a:t>
            </a:fld>
            <a:endParaRPr lang="tr-TR" altLang="en-US">
              <a:latin typeface="Calibri" panose="020F0502020204030204" pitchFamily="34" charset="0"/>
            </a:endParaRPr>
          </a:p>
        </p:txBody>
      </p:sp>
      <p:sp>
        <p:nvSpPr>
          <p:cNvPr id="98307" name="Rectangle 2">
            <a:extLst>
              <a:ext uri="{FF2B5EF4-FFF2-40B4-BE49-F238E27FC236}">
                <a16:creationId xmlns:a16="http://schemas.microsoft.com/office/drawing/2014/main" id="{ABBC6FE1-60FA-4390-8CCF-7497E469FC5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a:extLst>
              <a:ext uri="{FF2B5EF4-FFF2-40B4-BE49-F238E27FC236}">
                <a16:creationId xmlns:a16="http://schemas.microsoft.com/office/drawing/2014/main" id="{3B44798E-3FCC-4A31-87FF-6F7F4BD640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Slayt Görüntüsü Yer Tutucusu">
            <a:extLst>
              <a:ext uri="{FF2B5EF4-FFF2-40B4-BE49-F238E27FC236}">
                <a16:creationId xmlns:a16="http://schemas.microsoft.com/office/drawing/2014/main" id="{4D68DC70-3341-4C2F-98BE-9AAA198A40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2 Not Yer Tutucusu">
            <a:extLst>
              <a:ext uri="{FF2B5EF4-FFF2-40B4-BE49-F238E27FC236}">
                <a16:creationId xmlns:a16="http://schemas.microsoft.com/office/drawing/2014/main" id="{CA6E11F3-1EDC-414E-8E1C-98C32F582B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3 Slayt Numarası Yer Tutucusu">
            <a:extLst>
              <a:ext uri="{FF2B5EF4-FFF2-40B4-BE49-F238E27FC236}">
                <a16:creationId xmlns:a16="http://schemas.microsoft.com/office/drawing/2014/main" id="{5E6FD6EE-653E-462B-A974-0948BCD419D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9541FA-3324-4066-B804-D95C3F8DD1FF}" type="slidenum">
              <a:rPr lang="tr-TR" altLang="en-US">
                <a:latin typeface="Calibri" panose="020F0502020204030204" pitchFamily="34" charset="0"/>
              </a:rPr>
              <a:pPr eaLnBrk="1" hangingPunct="1"/>
              <a:t>77</a:t>
            </a:fld>
            <a:endParaRPr lang="tr-TR"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a:extLst>
              <a:ext uri="{FF2B5EF4-FFF2-40B4-BE49-F238E27FC236}">
                <a16:creationId xmlns:a16="http://schemas.microsoft.com/office/drawing/2014/main" id="{222B81F0-37F0-4F27-AD13-18E7F014016A}"/>
              </a:ext>
            </a:extLst>
          </p:cNvPr>
          <p:cNvSpPr>
            <a:spLocks noGrp="1"/>
          </p:cNvSpPr>
          <p:nvPr>
            <p:ph type="dt" sz="half" idx="10"/>
          </p:nvPr>
        </p:nvSpPr>
        <p:spPr/>
        <p:txBody>
          <a:bodyPr/>
          <a:lstStyle>
            <a:lvl1pPr>
              <a:defRPr/>
            </a:lvl1pPr>
          </a:lstStyle>
          <a:p>
            <a:pPr>
              <a:defRPr/>
            </a:pPr>
            <a:fld id="{0B3925DD-8B4E-4C45-9383-71CC550F5D76}" type="datetime1">
              <a:rPr lang="tr-TR"/>
              <a:pPr>
                <a:defRPr/>
              </a:pPr>
              <a:t>16.10.2018</a:t>
            </a:fld>
            <a:endParaRPr lang="tr-TR"/>
          </a:p>
        </p:txBody>
      </p:sp>
      <p:sp>
        <p:nvSpPr>
          <p:cNvPr id="5" name="4 Altbilgi Yer Tutucusu">
            <a:extLst>
              <a:ext uri="{FF2B5EF4-FFF2-40B4-BE49-F238E27FC236}">
                <a16:creationId xmlns:a16="http://schemas.microsoft.com/office/drawing/2014/main" id="{C87979A7-C339-4906-9A41-B9654AFB77D0}"/>
              </a:ext>
            </a:extLst>
          </p:cNvPr>
          <p:cNvSpPr>
            <a:spLocks noGrp="1"/>
          </p:cNvSpPr>
          <p:nvPr>
            <p:ph type="ftr" sz="quarter" idx="11"/>
          </p:nvPr>
        </p:nvSpPr>
        <p:spPr/>
        <p:txBody>
          <a:bodyPr/>
          <a:lstStyle>
            <a:lvl1pPr>
              <a:defRPr/>
            </a:lvl1pPr>
          </a:lstStyle>
          <a:p>
            <a:pPr>
              <a:defRPr/>
            </a:pPr>
            <a:endParaRPr lang="tr-TR"/>
          </a:p>
        </p:txBody>
      </p:sp>
      <p:sp>
        <p:nvSpPr>
          <p:cNvPr id="6" name="5 Slayt Numarası Yer Tutucusu">
            <a:extLst>
              <a:ext uri="{FF2B5EF4-FFF2-40B4-BE49-F238E27FC236}">
                <a16:creationId xmlns:a16="http://schemas.microsoft.com/office/drawing/2014/main" id="{4957704C-89FE-4D4E-8E36-65324DD39A35}"/>
              </a:ext>
            </a:extLst>
          </p:cNvPr>
          <p:cNvSpPr>
            <a:spLocks noGrp="1"/>
          </p:cNvSpPr>
          <p:nvPr>
            <p:ph type="sldNum" sz="quarter" idx="12"/>
          </p:nvPr>
        </p:nvSpPr>
        <p:spPr/>
        <p:txBody>
          <a:bodyPr/>
          <a:lstStyle>
            <a:lvl1pPr>
              <a:defRPr/>
            </a:lvl1pPr>
          </a:lstStyle>
          <a:p>
            <a:fld id="{EBE0A688-2AFB-4FA6-9682-29A20D7F5E1E}" type="slidenum">
              <a:rPr lang="tr-TR" altLang="en-US"/>
              <a:pPr/>
              <a:t>‹#›</a:t>
            </a:fld>
            <a:endParaRPr lang="tr-TR" altLang="en-US"/>
          </a:p>
        </p:txBody>
      </p:sp>
    </p:spTree>
    <p:extLst>
      <p:ext uri="{BB962C8B-B14F-4D97-AF65-F5344CB8AC3E}">
        <p14:creationId xmlns:p14="http://schemas.microsoft.com/office/powerpoint/2010/main" val="386367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a:extLst>
              <a:ext uri="{FF2B5EF4-FFF2-40B4-BE49-F238E27FC236}">
                <a16:creationId xmlns:a16="http://schemas.microsoft.com/office/drawing/2014/main" id="{C3BC32FA-D9D7-4B60-AA8C-7A44F7C60C88}"/>
              </a:ext>
            </a:extLst>
          </p:cNvPr>
          <p:cNvSpPr>
            <a:spLocks noGrp="1"/>
          </p:cNvSpPr>
          <p:nvPr>
            <p:ph type="dt" sz="half" idx="10"/>
          </p:nvPr>
        </p:nvSpPr>
        <p:spPr/>
        <p:txBody>
          <a:bodyPr/>
          <a:lstStyle>
            <a:lvl1pPr>
              <a:defRPr/>
            </a:lvl1pPr>
          </a:lstStyle>
          <a:p>
            <a:pPr>
              <a:defRPr/>
            </a:pPr>
            <a:fld id="{363CF066-8A6C-4F8B-966E-5E80FD0E8CB1}" type="datetime1">
              <a:rPr lang="tr-TR"/>
              <a:pPr>
                <a:defRPr/>
              </a:pPr>
              <a:t>16.10.2018</a:t>
            </a:fld>
            <a:endParaRPr lang="tr-TR"/>
          </a:p>
        </p:txBody>
      </p:sp>
      <p:sp>
        <p:nvSpPr>
          <p:cNvPr id="5" name="4 Altbilgi Yer Tutucusu">
            <a:extLst>
              <a:ext uri="{FF2B5EF4-FFF2-40B4-BE49-F238E27FC236}">
                <a16:creationId xmlns:a16="http://schemas.microsoft.com/office/drawing/2014/main" id="{80B379B3-B926-43CF-8637-E49EACD81149}"/>
              </a:ext>
            </a:extLst>
          </p:cNvPr>
          <p:cNvSpPr>
            <a:spLocks noGrp="1"/>
          </p:cNvSpPr>
          <p:nvPr>
            <p:ph type="ftr" sz="quarter" idx="11"/>
          </p:nvPr>
        </p:nvSpPr>
        <p:spPr/>
        <p:txBody>
          <a:bodyPr/>
          <a:lstStyle>
            <a:lvl1pPr>
              <a:defRPr/>
            </a:lvl1pPr>
          </a:lstStyle>
          <a:p>
            <a:pPr>
              <a:defRPr/>
            </a:pPr>
            <a:endParaRPr lang="tr-TR"/>
          </a:p>
        </p:txBody>
      </p:sp>
      <p:sp>
        <p:nvSpPr>
          <p:cNvPr id="6" name="5 Slayt Numarası Yer Tutucusu">
            <a:extLst>
              <a:ext uri="{FF2B5EF4-FFF2-40B4-BE49-F238E27FC236}">
                <a16:creationId xmlns:a16="http://schemas.microsoft.com/office/drawing/2014/main" id="{80D07794-4942-4572-BC1F-EC44DA0BA7AA}"/>
              </a:ext>
            </a:extLst>
          </p:cNvPr>
          <p:cNvSpPr>
            <a:spLocks noGrp="1"/>
          </p:cNvSpPr>
          <p:nvPr>
            <p:ph type="sldNum" sz="quarter" idx="12"/>
          </p:nvPr>
        </p:nvSpPr>
        <p:spPr/>
        <p:txBody>
          <a:bodyPr/>
          <a:lstStyle>
            <a:lvl1pPr>
              <a:defRPr/>
            </a:lvl1pPr>
          </a:lstStyle>
          <a:p>
            <a:fld id="{ED4D3D33-DE17-4248-869F-A8DC25552BD8}" type="slidenum">
              <a:rPr lang="tr-TR" altLang="en-US"/>
              <a:pPr/>
              <a:t>‹#›</a:t>
            </a:fld>
            <a:endParaRPr lang="tr-TR" altLang="en-US"/>
          </a:p>
        </p:txBody>
      </p:sp>
    </p:spTree>
    <p:extLst>
      <p:ext uri="{BB962C8B-B14F-4D97-AF65-F5344CB8AC3E}">
        <p14:creationId xmlns:p14="http://schemas.microsoft.com/office/powerpoint/2010/main" val="306565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a:extLst>
              <a:ext uri="{FF2B5EF4-FFF2-40B4-BE49-F238E27FC236}">
                <a16:creationId xmlns:a16="http://schemas.microsoft.com/office/drawing/2014/main" id="{C459CBFC-7378-4188-A425-25A19D0F798E}"/>
              </a:ext>
            </a:extLst>
          </p:cNvPr>
          <p:cNvSpPr>
            <a:spLocks noGrp="1"/>
          </p:cNvSpPr>
          <p:nvPr>
            <p:ph type="dt" sz="half" idx="10"/>
          </p:nvPr>
        </p:nvSpPr>
        <p:spPr/>
        <p:txBody>
          <a:bodyPr/>
          <a:lstStyle>
            <a:lvl1pPr>
              <a:defRPr/>
            </a:lvl1pPr>
          </a:lstStyle>
          <a:p>
            <a:pPr>
              <a:defRPr/>
            </a:pPr>
            <a:fld id="{7318731D-EBC3-49F2-BBE2-D79DBDBCDE19}" type="datetime1">
              <a:rPr lang="tr-TR"/>
              <a:pPr>
                <a:defRPr/>
              </a:pPr>
              <a:t>16.10.2018</a:t>
            </a:fld>
            <a:endParaRPr lang="tr-TR"/>
          </a:p>
        </p:txBody>
      </p:sp>
      <p:sp>
        <p:nvSpPr>
          <p:cNvPr id="5" name="4 Altbilgi Yer Tutucusu">
            <a:extLst>
              <a:ext uri="{FF2B5EF4-FFF2-40B4-BE49-F238E27FC236}">
                <a16:creationId xmlns:a16="http://schemas.microsoft.com/office/drawing/2014/main" id="{DCBBEC26-1D19-425A-B3D2-66F716D0FF3C}"/>
              </a:ext>
            </a:extLst>
          </p:cNvPr>
          <p:cNvSpPr>
            <a:spLocks noGrp="1"/>
          </p:cNvSpPr>
          <p:nvPr>
            <p:ph type="ftr" sz="quarter" idx="11"/>
          </p:nvPr>
        </p:nvSpPr>
        <p:spPr/>
        <p:txBody>
          <a:bodyPr/>
          <a:lstStyle>
            <a:lvl1pPr>
              <a:defRPr/>
            </a:lvl1pPr>
          </a:lstStyle>
          <a:p>
            <a:pPr>
              <a:defRPr/>
            </a:pPr>
            <a:endParaRPr lang="tr-TR"/>
          </a:p>
        </p:txBody>
      </p:sp>
      <p:sp>
        <p:nvSpPr>
          <p:cNvPr id="6" name="5 Slayt Numarası Yer Tutucusu">
            <a:extLst>
              <a:ext uri="{FF2B5EF4-FFF2-40B4-BE49-F238E27FC236}">
                <a16:creationId xmlns:a16="http://schemas.microsoft.com/office/drawing/2014/main" id="{9F0C7729-1FE4-497D-8B7A-40AD01D719EA}"/>
              </a:ext>
            </a:extLst>
          </p:cNvPr>
          <p:cNvSpPr>
            <a:spLocks noGrp="1"/>
          </p:cNvSpPr>
          <p:nvPr>
            <p:ph type="sldNum" sz="quarter" idx="12"/>
          </p:nvPr>
        </p:nvSpPr>
        <p:spPr/>
        <p:txBody>
          <a:bodyPr/>
          <a:lstStyle>
            <a:lvl1pPr>
              <a:defRPr/>
            </a:lvl1pPr>
          </a:lstStyle>
          <a:p>
            <a:fld id="{C169203C-19B2-4B1D-8129-691A4A4F2F5B}" type="slidenum">
              <a:rPr lang="tr-TR" altLang="en-US"/>
              <a:pPr/>
              <a:t>‹#›</a:t>
            </a:fld>
            <a:endParaRPr lang="tr-TR" altLang="en-US"/>
          </a:p>
        </p:txBody>
      </p:sp>
    </p:spTree>
    <p:extLst>
      <p:ext uri="{BB962C8B-B14F-4D97-AF65-F5344CB8AC3E}">
        <p14:creationId xmlns:p14="http://schemas.microsoft.com/office/powerpoint/2010/main" val="183170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7813"/>
            <a:ext cx="8229600" cy="1143000"/>
          </a:xfrm>
        </p:spPr>
        <p:txBody>
          <a:bodyPr/>
          <a:lstStyle/>
          <a:p>
            <a:r>
              <a:rPr lang="tr-TR"/>
              <a:t>Asıl başlık stili için tıklatın</a:t>
            </a:r>
          </a:p>
        </p:txBody>
      </p:sp>
      <p:sp>
        <p:nvSpPr>
          <p:cNvPr id="3" name="2 Metin Yer Tutucusu"/>
          <p:cNvSpPr>
            <a:spLocks noGrp="1"/>
          </p:cNvSpPr>
          <p:nvPr>
            <p:ph type="body" sz="half" idx="1"/>
          </p:nvPr>
        </p:nvSpPr>
        <p:spPr>
          <a:xfrm>
            <a:off x="457200" y="1600200"/>
            <a:ext cx="4038600" cy="453072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3072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a:extLst>
              <a:ext uri="{FF2B5EF4-FFF2-40B4-BE49-F238E27FC236}">
                <a16:creationId xmlns:a16="http://schemas.microsoft.com/office/drawing/2014/main" id="{5EF73B5B-9BFC-400F-8E17-0D3B40AAB1BD}"/>
              </a:ext>
            </a:extLst>
          </p:cNvPr>
          <p:cNvSpPr>
            <a:spLocks noGrp="1"/>
          </p:cNvSpPr>
          <p:nvPr>
            <p:ph type="dt" sz="half" idx="10"/>
          </p:nvPr>
        </p:nvSpPr>
        <p:spPr/>
        <p:txBody>
          <a:bodyPr/>
          <a:lstStyle>
            <a:lvl1pPr>
              <a:defRPr/>
            </a:lvl1pPr>
          </a:lstStyle>
          <a:p>
            <a:pPr>
              <a:defRPr/>
            </a:pPr>
            <a:fld id="{8E1DD9AF-E4CA-4ECB-8B2C-4AF5F7C509E5}" type="datetime1">
              <a:rPr lang="tr-TR"/>
              <a:pPr>
                <a:defRPr/>
              </a:pPr>
              <a:t>16.10.2018</a:t>
            </a:fld>
            <a:endParaRPr lang="tr-TR"/>
          </a:p>
        </p:txBody>
      </p:sp>
      <p:sp>
        <p:nvSpPr>
          <p:cNvPr id="6" name="4 Altbilgi Yer Tutucusu">
            <a:extLst>
              <a:ext uri="{FF2B5EF4-FFF2-40B4-BE49-F238E27FC236}">
                <a16:creationId xmlns:a16="http://schemas.microsoft.com/office/drawing/2014/main" id="{10087E8E-A081-4E52-B657-C81E5D542F95}"/>
              </a:ext>
            </a:extLst>
          </p:cNvPr>
          <p:cNvSpPr>
            <a:spLocks noGrp="1"/>
          </p:cNvSpPr>
          <p:nvPr>
            <p:ph type="ftr" sz="quarter" idx="11"/>
          </p:nvPr>
        </p:nvSpPr>
        <p:spPr/>
        <p:txBody>
          <a:bodyPr/>
          <a:lstStyle>
            <a:lvl1pPr>
              <a:defRPr/>
            </a:lvl1pPr>
          </a:lstStyle>
          <a:p>
            <a:pPr>
              <a:defRPr/>
            </a:pPr>
            <a:endParaRPr lang="tr-TR"/>
          </a:p>
        </p:txBody>
      </p:sp>
      <p:sp>
        <p:nvSpPr>
          <p:cNvPr id="7" name="5 Slayt Numarası Yer Tutucusu">
            <a:extLst>
              <a:ext uri="{FF2B5EF4-FFF2-40B4-BE49-F238E27FC236}">
                <a16:creationId xmlns:a16="http://schemas.microsoft.com/office/drawing/2014/main" id="{96930902-49BC-4B34-AB8C-33F71EE6322D}"/>
              </a:ext>
            </a:extLst>
          </p:cNvPr>
          <p:cNvSpPr>
            <a:spLocks noGrp="1"/>
          </p:cNvSpPr>
          <p:nvPr>
            <p:ph type="sldNum" sz="quarter" idx="12"/>
          </p:nvPr>
        </p:nvSpPr>
        <p:spPr/>
        <p:txBody>
          <a:bodyPr/>
          <a:lstStyle>
            <a:lvl1pPr>
              <a:defRPr/>
            </a:lvl1pPr>
          </a:lstStyle>
          <a:p>
            <a:fld id="{3D736183-E7FC-4B33-AD49-1757487CBE21}" type="slidenum">
              <a:rPr lang="tr-TR" altLang="en-US"/>
              <a:pPr/>
              <a:t>‹#›</a:t>
            </a:fld>
            <a:endParaRPr lang="tr-TR" altLang="en-US"/>
          </a:p>
        </p:txBody>
      </p:sp>
    </p:spTree>
    <p:extLst>
      <p:ext uri="{BB962C8B-B14F-4D97-AF65-F5344CB8AC3E}">
        <p14:creationId xmlns:p14="http://schemas.microsoft.com/office/powerpoint/2010/main" val="234704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a:extLst>
              <a:ext uri="{FF2B5EF4-FFF2-40B4-BE49-F238E27FC236}">
                <a16:creationId xmlns:a16="http://schemas.microsoft.com/office/drawing/2014/main" id="{31B5E4FE-73AC-47B3-8C32-74A145072F95}"/>
              </a:ext>
            </a:extLst>
          </p:cNvPr>
          <p:cNvSpPr>
            <a:spLocks noGrp="1"/>
          </p:cNvSpPr>
          <p:nvPr>
            <p:ph type="dt" sz="half" idx="10"/>
          </p:nvPr>
        </p:nvSpPr>
        <p:spPr/>
        <p:txBody>
          <a:bodyPr/>
          <a:lstStyle>
            <a:lvl1pPr>
              <a:defRPr/>
            </a:lvl1pPr>
          </a:lstStyle>
          <a:p>
            <a:pPr>
              <a:defRPr/>
            </a:pPr>
            <a:fld id="{82FDD06C-E347-4C8A-956E-A95ECD5DFC63}" type="datetime1">
              <a:rPr lang="tr-TR"/>
              <a:pPr>
                <a:defRPr/>
              </a:pPr>
              <a:t>16.10.2018</a:t>
            </a:fld>
            <a:endParaRPr lang="tr-TR"/>
          </a:p>
        </p:txBody>
      </p:sp>
      <p:sp>
        <p:nvSpPr>
          <p:cNvPr id="5" name="4 Altbilgi Yer Tutucusu">
            <a:extLst>
              <a:ext uri="{FF2B5EF4-FFF2-40B4-BE49-F238E27FC236}">
                <a16:creationId xmlns:a16="http://schemas.microsoft.com/office/drawing/2014/main" id="{56F5DDA0-77D6-4E54-B5D5-F9C62E8F7127}"/>
              </a:ext>
            </a:extLst>
          </p:cNvPr>
          <p:cNvSpPr>
            <a:spLocks noGrp="1"/>
          </p:cNvSpPr>
          <p:nvPr>
            <p:ph type="ftr" sz="quarter" idx="11"/>
          </p:nvPr>
        </p:nvSpPr>
        <p:spPr/>
        <p:txBody>
          <a:bodyPr/>
          <a:lstStyle>
            <a:lvl1pPr>
              <a:defRPr/>
            </a:lvl1pPr>
          </a:lstStyle>
          <a:p>
            <a:pPr>
              <a:defRPr/>
            </a:pPr>
            <a:endParaRPr lang="tr-TR"/>
          </a:p>
        </p:txBody>
      </p:sp>
      <p:sp>
        <p:nvSpPr>
          <p:cNvPr id="6" name="5 Slayt Numarası Yer Tutucusu">
            <a:extLst>
              <a:ext uri="{FF2B5EF4-FFF2-40B4-BE49-F238E27FC236}">
                <a16:creationId xmlns:a16="http://schemas.microsoft.com/office/drawing/2014/main" id="{61F7FEC6-8DB1-49A7-A71F-2AD00DB037E7}"/>
              </a:ext>
            </a:extLst>
          </p:cNvPr>
          <p:cNvSpPr>
            <a:spLocks noGrp="1"/>
          </p:cNvSpPr>
          <p:nvPr>
            <p:ph type="sldNum" sz="quarter" idx="12"/>
          </p:nvPr>
        </p:nvSpPr>
        <p:spPr/>
        <p:txBody>
          <a:bodyPr/>
          <a:lstStyle>
            <a:lvl1pPr>
              <a:defRPr/>
            </a:lvl1pPr>
          </a:lstStyle>
          <a:p>
            <a:fld id="{FA596CDC-87BF-4A40-83C2-BF67C28275CA}" type="slidenum">
              <a:rPr lang="tr-TR" altLang="en-US"/>
              <a:pPr/>
              <a:t>‹#›</a:t>
            </a:fld>
            <a:endParaRPr lang="tr-TR" altLang="en-US"/>
          </a:p>
        </p:txBody>
      </p:sp>
    </p:spTree>
    <p:extLst>
      <p:ext uri="{BB962C8B-B14F-4D97-AF65-F5344CB8AC3E}">
        <p14:creationId xmlns:p14="http://schemas.microsoft.com/office/powerpoint/2010/main" val="310503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a:extLst>
              <a:ext uri="{FF2B5EF4-FFF2-40B4-BE49-F238E27FC236}">
                <a16:creationId xmlns:a16="http://schemas.microsoft.com/office/drawing/2014/main" id="{36511A9B-1816-4DBB-B408-86DFE649AFE0}"/>
              </a:ext>
            </a:extLst>
          </p:cNvPr>
          <p:cNvSpPr>
            <a:spLocks noGrp="1"/>
          </p:cNvSpPr>
          <p:nvPr>
            <p:ph type="dt" sz="half" idx="10"/>
          </p:nvPr>
        </p:nvSpPr>
        <p:spPr/>
        <p:txBody>
          <a:bodyPr/>
          <a:lstStyle>
            <a:lvl1pPr>
              <a:defRPr/>
            </a:lvl1pPr>
          </a:lstStyle>
          <a:p>
            <a:pPr>
              <a:defRPr/>
            </a:pPr>
            <a:fld id="{E9C5756F-B54F-4F2C-AE39-151E37C82ECE}" type="datetime1">
              <a:rPr lang="tr-TR"/>
              <a:pPr>
                <a:defRPr/>
              </a:pPr>
              <a:t>16.10.2018</a:t>
            </a:fld>
            <a:endParaRPr lang="tr-TR"/>
          </a:p>
        </p:txBody>
      </p:sp>
      <p:sp>
        <p:nvSpPr>
          <p:cNvPr id="5" name="4 Altbilgi Yer Tutucusu">
            <a:extLst>
              <a:ext uri="{FF2B5EF4-FFF2-40B4-BE49-F238E27FC236}">
                <a16:creationId xmlns:a16="http://schemas.microsoft.com/office/drawing/2014/main" id="{F8D696CA-E517-407B-A56D-8D437CC00FC2}"/>
              </a:ext>
            </a:extLst>
          </p:cNvPr>
          <p:cNvSpPr>
            <a:spLocks noGrp="1"/>
          </p:cNvSpPr>
          <p:nvPr>
            <p:ph type="ftr" sz="quarter" idx="11"/>
          </p:nvPr>
        </p:nvSpPr>
        <p:spPr/>
        <p:txBody>
          <a:bodyPr/>
          <a:lstStyle>
            <a:lvl1pPr>
              <a:defRPr/>
            </a:lvl1pPr>
          </a:lstStyle>
          <a:p>
            <a:pPr>
              <a:defRPr/>
            </a:pPr>
            <a:endParaRPr lang="tr-TR"/>
          </a:p>
        </p:txBody>
      </p:sp>
      <p:sp>
        <p:nvSpPr>
          <p:cNvPr id="6" name="5 Slayt Numarası Yer Tutucusu">
            <a:extLst>
              <a:ext uri="{FF2B5EF4-FFF2-40B4-BE49-F238E27FC236}">
                <a16:creationId xmlns:a16="http://schemas.microsoft.com/office/drawing/2014/main" id="{1398A6FA-06BF-482B-899D-048A11D224AB}"/>
              </a:ext>
            </a:extLst>
          </p:cNvPr>
          <p:cNvSpPr>
            <a:spLocks noGrp="1"/>
          </p:cNvSpPr>
          <p:nvPr>
            <p:ph type="sldNum" sz="quarter" idx="12"/>
          </p:nvPr>
        </p:nvSpPr>
        <p:spPr/>
        <p:txBody>
          <a:bodyPr/>
          <a:lstStyle>
            <a:lvl1pPr>
              <a:defRPr/>
            </a:lvl1pPr>
          </a:lstStyle>
          <a:p>
            <a:fld id="{D9190BD4-F4C0-4FC3-8CE2-8E157A3674F4}" type="slidenum">
              <a:rPr lang="tr-TR" altLang="en-US"/>
              <a:pPr/>
              <a:t>‹#›</a:t>
            </a:fld>
            <a:endParaRPr lang="tr-TR" altLang="en-US"/>
          </a:p>
        </p:txBody>
      </p:sp>
    </p:spTree>
    <p:extLst>
      <p:ext uri="{BB962C8B-B14F-4D97-AF65-F5344CB8AC3E}">
        <p14:creationId xmlns:p14="http://schemas.microsoft.com/office/powerpoint/2010/main" val="45187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a:extLst>
              <a:ext uri="{FF2B5EF4-FFF2-40B4-BE49-F238E27FC236}">
                <a16:creationId xmlns:a16="http://schemas.microsoft.com/office/drawing/2014/main" id="{165D4C83-B25E-4A34-9652-5818F31F3D17}"/>
              </a:ext>
            </a:extLst>
          </p:cNvPr>
          <p:cNvSpPr>
            <a:spLocks noGrp="1"/>
          </p:cNvSpPr>
          <p:nvPr>
            <p:ph type="dt" sz="half" idx="10"/>
          </p:nvPr>
        </p:nvSpPr>
        <p:spPr/>
        <p:txBody>
          <a:bodyPr/>
          <a:lstStyle>
            <a:lvl1pPr>
              <a:defRPr/>
            </a:lvl1pPr>
          </a:lstStyle>
          <a:p>
            <a:pPr>
              <a:defRPr/>
            </a:pPr>
            <a:fld id="{A030A716-4253-4047-9E81-40D97CB4D1ED}" type="datetime1">
              <a:rPr lang="tr-TR"/>
              <a:pPr>
                <a:defRPr/>
              </a:pPr>
              <a:t>16.10.2018</a:t>
            </a:fld>
            <a:endParaRPr lang="tr-TR"/>
          </a:p>
        </p:txBody>
      </p:sp>
      <p:sp>
        <p:nvSpPr>
          <p:cNvPr id="6" name="4 Altbilgi Yer Tutucusu">
            <a:extLst>
              <a:ext uri="{FF2B5EF4-FFF2-40B4-BE49-F238E27FC236}">
                <a16:creationId xmlns:a16="http://schemas.microsoft.com/office/drawing/2014/main" id="{3DC0DD4C-5ECB-4ED7-8B71-27CDA1C3F7CE}"/>
              </a:ext>
            </a:extLst>
          </p:cNvPr>
          <p:cNvSpPr>
            <a:spLocks noGrp="1"/>
          </p:cNvSpPr>
          <p:nvPr>
            <p:ph type="ftr" sz="quarter" idx="11"/>
          </p:nvPr>
        </p:nvSpPr>
        <p:spPr/>
        <p:txBody>
          <a:bodyPr/>
          <a:lstStyle>
            <a:lvl1pPr>
              <a:defRPr/>
            </a:lvl1pPr>
          </a:lstStyle>
          <a:p>
            <a:pPr>
              <a:defRPr/>
            </a:pPr>
            <a:endParaRPr lang="tr-TR"/>
          </a:p>
        </p:txBody>
      </p:sp>
      <p:sp>
        <p:nvSpPr>
          <p:cNvPr id="7" name="5 Slayt Numarası Yer Tutucusu">
            <a:extLst>
              <a:ext uri="{FF2B5EF4-FFF2-40B4-BE49-F238E27FC236}">
                <a16:creationId xmlns:a16="http://schemas.microsoft.com/office/drawing/2014/main" id="{2FDCAE9D-CFF5-4F80-8089-5093BA8983B1}"/>
              </a:ext>
            </a:extLst>
          </p:cNvPr>
          <p:cNvSpPr>
            <a:spLocks noGrp="1"/>
          </p:cNvSpPr>
          <p:nvPr>
            <p:ph type="sldNum" sz="quarter" idx="12"/>
          </p:nvPr>
        </p:nvSpPr>
        <p:spPr/>
        <p:txBody>
          <a:bodyPr/>
          <a:lstStyle>
            <a:lvl1pPr>
              <a:defRPr/>
            </a:lvl1pPr>
          </a:lstStyle>
          <a:p>
            <a:fld id="{EB2F1753-ED98-4541-A412-FA95DDA4112A}" type="slidenum">
              <a:rPr lang="tr-TR" altLang="en-US"/>
              <a:pPr/>
              <a:t>‹#›</a:t>
            </a:fld>
            <a:endParaRPr lang="tr-TR" altLang="en-US"/>
          </a:p>
        </p:txBody>
      </p:sp>
    </p:spTree>
    <p:extLst>
      <p:ext uri="{BB962C8B-B14F-4D97-AF65-F5344CB8AC3E}">
        <p14:creationId xmlns:p14="http://schemas.microsoft.com/office/powerpoint/2010/main" val="55992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a:extLst>
              <a:ext uri="{FF2B5EF4-FFF2-40B4-BE49-F238E27FC236}">
                <a16:creationId xmlns:a16="http://schemas.microsoft.com/office/drawing/2014/main" id="{16BD8145-8BDF-4FA6-A4E8-27CB16BFFC2D}"/>
              </a:ext>
            </a:extLst>
          </p:cNvPr>
          <p:cNvSpPr>
            <a:spLocks noGrp="1"/>
          </p:cNvSpPr>
          <p:nvPr>
            <p:ph type="dt" sz="half" idx="10"/>
          </p:nvPr>
        </p:nvSpPr>
        <p:spPr/>
        <p:txBody>
          <a:bodyPr/>
          <a:lstStyle>
            <a:lvl1pPr>
              <a:defRPr/>
            </a:lvl1pPr>
          </a:lstStyle>
          <a:p>
            <a:pPr>
              <a:defRPr/>
            </a:pPr>
            <a:fld id="{949BDDEE-D2FC-4E6A-BFF3-79A0704794A4}" type="datetime1">
              <a:rPr lang="tr-TR"/>
              <a:pPr>
                <a:defRPr/>
              </a:pPr>
              <a:t>16.10.2018</a:t>
            </a:fld>
            <a:endParaRPr lang="tr-TR"/>
          </a:p>
        </p:txBody>
      </p:sp>
      <p:sp>
        <p:nvSpPr>
          <p:cNvPr id="8" name="4 Altbilgi Yer Tutucusu">
            <a:extLst>
              <a:ext uri="{FF2B5EF4-FFF2-40B4-BE49-F238E27FC236}">
                <a16:creationId xmlns:a16="http://schemas.microsoft.com/office/drawing/2014/main" id="{0A77E615-F62C-4C84-82D4-DEA3CB1193FC}"/>
              </a:ext>
            </a:extLst>
          </p:cNvPr>
          <p:cNvSpPr>
            <a:spLocks noGrp="1"/>
          </p:cNvSpPr>
          <p:nvPr>
            <p:ph type="ftr" sz="quarter" idx="11"/>
          </p:nvPr>
        </p:nvSpPr>
        <p:spPr/>
        <p:txBody>
          <a:bodyPr/>
          <a:lstStyle>
            <a:lvl1pPr>
              <a:defRPr/>
            </a:lvl1pPr>
          </a:lstStyle>
          <a:p>
            <a:pPr>
              <a:defRPr/>
            </a:pPr>
            <a:endParaRPr lang="tr-TR"/>
          </a:p>
        </p:txBody>
      </p:sp>
      <p:sp>
        <p:nvSpPr>
          <p:cNvPr id="9" name="5 Slayt Numarası Yer Tutucusu">
            <a:extLst>
              <a:ext uri="{FF2B5EF4-FFF2-40B4-BE49-F238E27FC236}">
                <a16:creationId xmlns:a16="http://schemas.microsoft.com/office/drawing/2014/main" id="{20B81149-0E96-4E8D-AC8D-F87C0BE74E45}"/>
              </a:ext>
            </a:extLst>
          </p:cNvPr>
          <p:cNvSpPr>
            <a:spLocks noGrp="1"/>
          </p:cNvSpPr>
          <p:nvPr>
            <p:ph type="sldNum" sz="quarter" idx="12"/>
          </p:nvPr>
        </p:nvSpPr>
        <p:spPr/>
        <p:txBody>
          <a:bodyPr/>
          <a:lstStyle>
            <a:lvl1pPr>
              <a:defRPr/>
            </a:lvl1pPr>
          </a:lstStyle>
          <a:p>
            <a:fld id="{FEB542D3-AEAC-4B23-BF7D-3602FE8EB695}" type="slidenum">
              <a:rPr lang="tr-TR" altLang="en-US"/>
              <a:pPr/>
              <a:t>‹#›</a:t>
            </a:fld>
            <a:endParaRPr lang="tr-TR" altLang="en-US"/>
          </a:p>
        </p:txBody>
      </p:sp>
    </p:spTree>
    <p:extLst>
      <p:ext uri="{BB962C8B-B14F-4D97-AF65-F5344CB8AC3E}">
        <p14:creationId xmlns:p14="http://schemas.microsoft.com/office/powerpoint/2010/main" val="416407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a:extLst>
              <a:ext uri="{FF2B5EF4-FFF2-40B4-BE49-F238E27FC236}">
                <a16:creationId xmlns:a16="http://schemas.microsoft.com/office/drawing/2014/main" id="{757B5C85-1F03-42AB-B6FC-FFF23DF6DA29}"/>
              </a:ext>
            </a:extLst>
          </p:cNvPr>
          <p:cNvSpPr>
            <a:spLocks noGrp="1"/>
          </p:cNvSpPr>
          <p:nvPr>
            <p:ph type="dt" sz="half" idx="10"/>
          </p:nvPr>
        </p:nvSpPr>
        <p:spPr/>
        <p:txBody>
          <a:bodyPr/>
          <a:lstStyle>
            <a:lvl1pPr>
              <a:defRPr/>
            </a:lvl1pPr>
          </a:lstStyle>
          <a:p>
            <a:pPr>
              <a:defRPr/>
            </a:pPr>
            <a:fld id="{104038B0-DC60-471A-828C-033BD56CED09}" type="datetime1">
              <a:rPr lang="tr-TR"/>
              <a:pPr>
                <a:defRPr/>
              </a:pPr>
              <a:t>16.10.2018</a:t>
            </a:fld>
            <a:endParaRPr lang="tr-TR"/>
          </a:p>
        </p:txBody>
      </p:sp>
      <p:sp>
        <p:nvSpPr>
          <p:cNvPr id="4" name="4 Altbilgi Yer Tutucusu">
            <a:extLst>
              <a:ext uri="{FF2B5EF4-FFF2-40B4-BE49-F238E27FC236}">
                <a16:creationId xmlns:a16="http://schemas.microsoft.com/office/drawing/2014/main" id="{51C156DE-5E96-495D-8CD1-1F3F37CF9355}"/>
              </a:ext>
            </a:extLst>
          </p:cNvPr>
          <p:cNvSpPr>
            <a:spLocks noGrp="1"/>
          </p:cNvSpPr>
          <p:nvPr>
            <p:ph type="ftr" sz="quarter" idx="11"/>
          </p:nvPr>
        </p:nvSpPr>
        <p:spPr/>
        <p:txBody>
          <a:bodyPr/>
          <a:lstStyle>
            <a:lvl1pPr>
              <a:defRPr/>
            </a:lvl1pPr>
          </a:lstStyle>
          <a:p>
            <a:pPr>
              <a:defRPr/>
            </a:pPr>
            <a:endParaRPr lang="tr-TR"/>
          </a:p>
        </p:txBody>
      </p:sp>
      <p:sp>
        <p:nvSpPr>
          <p:cNvPr id="5" name="5 Slayt Numarası Yer Tutucusu">
            <a:extLst>
              <a:ext uri="{FF2B5EF4-FFF2-40B4-BE49-F238E27FC236}">
                <a16:creationId xmlns:a16="http://schemas.microsoft.com/office/drawing/2014/main" id="{2DE62702-96EC-474D-B8C3-187206766DCA}"/>
              </a:ext>
            </a:extLst>
          </p:cNvPr>
          <p:cNvSpPr>
            <a:spLocks noGrp="1"/>
          </p:cNvSpPr>
          <p:nvPr>
            <p:ph type="sldNum" sz="quarter" idx="12"/>
          </p:nvPr>
        </p:nvSpPr>
        <p:spPr/>
        <p:txBody>
          <a:bodyPr/>
          <a:lstStyle>
            <a:lvl1pPr>
              <a:defRPr/>
            </a:lvl1pPr>
          </a:lstStyle>
          <a:p>
            <a:fld id="{20ABC534-26AF-46A2-8580-96717FD49F7F}" type="slidenum">
              <a:rPr lang="tr-TR" altLang="en-US"/>
              <a:pPr/>
              <a:t>‹#›</a:t>
            </a:fld>
            <a:endParaRPr lang="tr-TR" altLang="en-US"/>
          </a:p>
        </p:txBody>
      </p:sp>
    </p:spTree>
    <p:extLst>
      <p:ext uri="{BB962C8B-B14F-4D97-AF65-F5344CB8AC3E}">
        <p14:creationId xmlns:p14="http://schemas.microsoft.com/office/powerpoint/2010/main" val="390101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a:extLst>
              <a:ext uri="{FF2B5EF4-FFF2-40B4-BE49-F238E27FC236}">
                <a16:creationId xmlns:a16="http://schemas.microsoft.com/office/drawing/2014/main" id="{CC1251FF-2FA9-49BC-B533-8BEEEE8EC041}"/>
              </a:ext>
            </a:extLst>
          </p:cNvPr>
          <p:cNvSpPr>
            <a:spLocks noGrp="1"/>
          </p:cNvSpPr>
          <p:nvPr>
            <p:ph type="dt" sz="half" idx="10"/>
          </p:nvPr>
        </p:nvSpPr>
        <p:spPr/>
        <p:txBody>
          <a:bodyPr/>
          <a:lstStyle>
            <a:lvl1pPr>
              <a:defRPr/>
            </a:lvl1pPr>
          </a:lstStyle>
          <a:p>
            <a:pPr>
              <a:defRPr/>
            </a:pPr>
            <a:fld id="{43F9A9B4-6817-4785-95F5-EB759786D0EA}" type="datetime1">
              <a:rPr lang="tr-TR"/>
              <a:pPr>
                <a:defRPr/>
              </a:pPr>
              <a:t>16.10.2018</a:t>
            </a:fld>
            <a:endParaRPr lang="tr-TR"/>
          </a:p>
        </p:txBody>
      </p:sp>
      <p:sp>
        <p:nvSpPr>
          <p:cNvPr id="3" name="4 Altbilgi Yer Tutucusu">
            <a:extLst>
              <a:ext uri="{FF2B5EF4-FFF2-40B4-BE49-F238E27FC236}">
                <a16:creationId xmlns:a16="http://schemas.microsoft.com/office/drawing/2014/main" id="{5CA8F97B-AF01-4584-B236-5C712A9A5056}"/>
              </a:ext>
            </a:extLst>
          </p:cNvPr>
          <p:cNvSpPr>
            <a:spLocks noGrp="1"/>
          </p:cNvSpPr>
          <p:nvPr>
            <p:ph type="ftr" sz="quarter" idx="11"/>
          </p:nvPr>
        </p:nvSpPr>
        <p:spPr/>
        <p:txBody>
          <a:bodyPr/>
          <a:lstStyle>
            <a:lvl1pPr>
              <a:defRPr/>
            </a:lvl1pPr>
          </a:lstStyle>
          <a:p>
            <a:pPr>
              <a:defRPr/>
            </a:pPr>
            <a:endParaRPr lang="tr-TR"/>
          </a:p>
        </p:txBody>
      </p:sp>
      <p:sp>
        <p:nvSpPr>
          <p:cNvPr id="4" name="5 Slayt Numarası Yer Tutucusu">
            <a:extLst>
              <a:ext uri="{FF2B5EF4-FFF2-40B4-BE49-F238E27FC236}">
                <a16:creationId xmlns:a16="http://schemas.microsoft.com/office/drawing/2014/main" id="{FAB067FD-89BE-4701-B21A-7266A7CAE852}"/>
              </a:ext>
            </a:extLst>
          </p:cNvPr>
          <p:cNvSpPr>
            <a:spLocks noGrp="1"/>
          </p:cNvSpPr>
          <p:nvPr>
            <p:ph type="sldNum" sz="quarter" idx="12"/>
          </p:nvPr>
        </p:nvSpPr>
        <p:spPr/>
        <p:txBody>
          <a:bodyPr/>
          <a:lstStyle>
            <a:lvl1pPr>
              <a:defRPr/>
            </a:lvl1pPr>
          </a:lstStyle>
          <a:p>
            <a:fld id="{EB615548-8DF1-49A2-B96F-1B4501D9E269}" type="slidenum">
              <a:rPr lang="tr-TR" altLang="en-US"/>
              <a:pPr/>
              <a:t>‹#›</a:t>
            </a:fld>
            <a:endParaRPr lang="tr-TR" altLang="en-US"/>
          </a:p>
        </p:txBody>
      </p:sp>
    </p:spTree>
    <p:extLst>
      <p:ext uri="{BB962C8B-B14F-4D97-AF65-F5344CB8AC3E}">
        <p14:creationId xmlns:p14="http://schemas.microsoft.com/office/powerpoint/2010/main" val="3725579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a:extLst>
              <a:ext uri="{FF2B5EF4-FFF2-40B4-BE49-F238E27FC236}">
                <a16:creationId xmlns:a16="http://schemas.microsoft.com/office/drawing/2014/main" id="{0B965FAC-8F7F-4952-B966-FA8F960F3C52}"/>
              </a:ext>
            </a:extLst>
          </p:cNvPr>
          <p:cNvSpPr>
            <a:spLocks noGrp="1"/>
          </p:cNvSpPr>
          <p:nvPr>
            <p:ph type="dt" sz="half" idx="10"/>
          </p:nvPr>
        </p:nvSpPr>
        <p:spPr/>
        <p:txBody>
          <a:bodyPr/>
          <a:lstStyle>
            <a:lvl1pPr>
              <a:defRPr/>
            </a:lvl1pPr>
          </a:lstStyle>
          <a:p>
            <a:pPr>
              <a:defRPr/>
            </a:pPr>
            <a:fld id="{5CFD95E8-7344-4AFD-9F7E-F26AB185DF9F}" type="datetime1">
              <a:rPr lang="tr-TR"/>
              <a:pPr>
                <a:defRPr/>
              </a:pPr>
              <a:t>16.10.2018</a:t>
            </a:fld>
            <a:endParaRPr lang="tr-TR"/>
          </a:p>
        </p:txBody>
      </p:sp>
      <p:sp>
        <p:nvSpPr>
          <p:cNvPr id="6" name="4 Altbilgi Yer Tutucusu">
            <a:extLst>
              <a:ext uri="{FF2B5EF4-FFF2-40B4-BE49-F238E27FC236}">
                <a16:creationId xmlns:a16="http://schemas.microsoft.com/office/drawing/2014/main" id="{642E0EFB-0FCC-429A-A11A-6C5D8587034F}"/>
              </a:ext>
            </a:extLst>
          </p:cNvPr>
          <p:cNvSpPr>
            <a:spLocks noGrp="1"/>
          </p:cNvSpPr>
          <p:nvPr>
            <p:ph type="ftr" sz="quarter" idx="11"/>
          </p:nvPr>
        </p:nvSpPr>
        <p:spPr/>
        <p:txBody>
          <a:bodyPr/>
          <a:lstStyle>
            <a:lvl1pPr>
              <a:defRPr/>
            </a:lvl1pPr>
          </a:lstStyle>
          <a:p>
            <a:pPr>
              <a:defRPr/>
            </a:pPr>
            <a:endParaRPr lang="tr-TR"/>
          </a:p>
        </p:txBody>
      </p:sp>
      <p:sp>
        <p:nvSpPr>
          <p:cNvPr id="7" name="5 Slayt Numarası Yer Tutucusu">
            <a:extLst>
              <a:ext uri="{FF2B5EF4-FFF2-40B4-BE49-F238E27FC236}">
                <a16:creationId xmlns:a16="http://schemas.microsoft.com/office/drawing/2014/main" id="{F35C9B27-4236-42B2-BB4E-BFDD1CDD12D3}"/>
              </a:ext>
            </a:extLst>
          </p:cNvPr>
          <p:cNvSpPr>
            <a:spLocks noGrp="1"/>
          </p:cNvSpPr>
          <p:nvPr>
            <p:ph type="sldNum" sz="quarter" idx="12"/>
          </p:nvPr>
        </p:nvSpPr>
        <p:spPr/>
        <p:txBody>
          <a:bodyPr/>
          <a:lstStyle>
            <a:lvl1pPr>
              <a:defRPr/>
            </a:lvl1pPr>
          </a:lstStyle>
          <a:p>
            <a:fld id="{29660BCF-77EA-4A72-831C-C4A012952B64}" type="slidenum">
              <a:rPr lang="tr-TR" altLang="en-US"/>
              <a:pPr/>
              <a:t>‹#›</a:t>
            </a:fld>
            <a:endParaRPr lang="tr-TR" altLang="en-US"/>
          </a:p>
        </p:txBody>
      </p:sp>
    </p:spTree>
    <p:extLst>
      <p:ext uri="{BB962C8B-B14F-4D97-AF65-F5344CB8AC3E}">
        <p14:creationId xmlns:p14="http://schemas.microsoft.com/office/powerpoint/2010/main" val="173962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a:extLst>
              <a:ext uri="{FF2B5EF4-FFF2-40B4-BE49-F238E27FC236}">
                <a16:creationId xmlns:a16="http://schemas.microsoft.com/office/drawing/2014/main" id="{74D06BBB-6975-4780-A9FA-AA69FCBD3AE7}"/>
              </a:ext>
            </a:extLst>
          </p:cNvPr>
          <p:cNvSpPr>
            <a:spLocks noGrp="1"/>
          </p:cNvSpPr>
          <p:nvPr>
            <p:ph type="dt" sz="half" idx="10"/>
          </p:nvPr>
        </p:nvSpPr>
        <p:spPr/>
        <p:txBody>
          <a:bodyPr/>
          <a:lstStyle>
            <a:lvl1pPr>
              <a:defRPr/>
            </a:lvl1pPr>
          </a:lstStyle>
          <a:p>
            <a:pPr>
              <a:defRPr/>
            </a:pPr>
            <a:fld id="{6B7EDBCD-3FEE-44E2-A6A2-FD8CEB4AB5F3}" type="datetime1">
              <a:rPr lang="tr-TR"/>
              <a:pPr>
                <a:defRPr/>
              </a:pPr>
              <a:t>16.10.2018</a:t>
            </a:fld>
            <a:endParaRPr lang="tr-TR"/>
          </a:p>
        </p:txBody>
      </p:sp>
      <p:sp>
        <p:nvSpPr>
          <p:cNvPr id="6" name="4 Altbilgi Yer Tutucusu">
            <a:extLst>
              <a:ext uri="{FF2B5EF4-FFF2-40B4-BE49-F238E27FC236}">
                <a16:creationId xmlns:a16="http://schemas.microsoft.com/office/drawing/2014/main" id="{BCC4B972-DB9C-475D-B164-7223F0F6E34A}"/>
              </a:ext>
            </a:extLst>
          </p:cNvPr>
          <p:cNvSpPr>
            <a:spLocks noGrp="1"/>
          </p:cNvSpPr>
          <p:nvPr>
            <p:ph type="ftr" sz="quarter" idx="11"/>
          </p:nvPr>
        </p:nvSpPr>
        <p:spPr/>
        <p:txBody>
          <a:bodyPr/>
          <a:lstStyle>
            <a:lvl1pPr>
              <a:defRPr/>
            </a:lvl1pPr>
          </a:lstStyle>
          <a:p>
            <a:pPr>
              <a:defRPr/>
            </a:pPr>
            <a:endParaRPr lang="tr-TR"/>
          </a:p>
        </p:txBody>
      </p:sp>
      <p:sp>
        <p:nvSpPr>
          <p:cNvPr id="7" name="5 Slayt Numarası Yer Tutucusu">
            <a:extLst>
              <a:ext uri="{FF2B5EF4-FFF2-40B4-BE49-F238E27FC236}">
                <a16:creationId xmlns:a16="http://schemas.microsoft.com/office/drawing/2014/main" id="{844F0A1B-483C-4DFF-9ED3-29523AF8EAA1}"/>
              </a:ext>
            </a:extLst>
          </p:cNvPr>
          <p:cNvSpPr>
            <a:spLocks noGrp="1"/>
          </p:cNvSpPr>
          <p:nvPr>
            <p:ph type="sldNum" sz="quarter" idx="12"/>
          </p:nvPr>
        </p:nvSpPr>
        <p:spPr/>
        <p:txBody>
          <a:bodyPr/>
          <a:lstStyle>
            <a:lvl1pPr>
              <a:defRPr/>
            </a:lvl1pPr>
          </a:lstStyle>
          <a:p>
            <a:fld id="{B5774AC1-2DD4-4974-A013-654C84552A03}" type="slidenum">
              <a:rPr lang="tr-TR" altLang="en-US"/>
              <a:pPr/>
              <a:t>‹#›</a:t>
            </a:fld>
            <a:endParaRPr lang="tr-TR" altLang="en-US"/>
          </a:p>
        </p:txBody>
      </p:sp>
    </p:spTree>
    <p:extLst>
      <p:ext uri="{BB962C8B-B14F-4D97-AF65-F5344CB8AC3E}">
        <p14:creationId xmlns:p14="http://schemas.microsoft.com/office/powerpoint/2010/main" val="132471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a:extLst>
              <a:ext uri="{FF2B5EF4-FFF2-40B4-BE49-F238E27FC236}">
                <a16:creationId xmlns:a16="http://schemas.microsoft.com/office/drawing/2014/main" id="{DD72D2BD-953B-42BB-AE7C-B65A19D8A8B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a:t>Asıl başlık stili için tıklatın</a:t>
            </a:r>
          </a:p>
        </p:txBody>
      </p:sp>
      <p:sp>
        <p:nvSpPr>
          <p:cNvPr id="1027" name="2 Metin Yer Tutucusu">
            <a:extLst>
              <a:ext uri="{FF2B5EF4-FFF2-40B4-BE49-F238E27FC236}">
                <a16:creationId xmlns:a16="http://schemas.microsoft.com/office/drawing/2014/main" id="{34F569F7-7125-40E6-A593-42C18336383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a:t>Asıl metin stillerini düzenlemek için tıklatın</a:t>
            </a:r>
          </a:p>
          <a:p>
            <a:pPr lvl="1"/>
            <a:r>
              <a:rPr lang="tr-TR" altLang="en-US"/>
              <a:t>İkinci düzey</a:t>
            </a:r>
          </a:p>
          <a:p>
            <a:pPr lvl="2"/>
            <a:r>
              <a:rPr lang="tr-TR" altLang="en-US"/>
              <a:t>Üçüncü düzey</a:t>
            </a:r>
          </a:p>
          <a:p>
            <a:pPr lvl="3"/>
            <a:r>
              <a:rPr lang="tr-TR" altLang="en-US"/>
              <a:t>Dördüncü düzey</a:t>
            </a:r>
          </a:p>
          <a:p>
            <a:pPr lvl="4"/>
            <a:r>
              <a:rPr lang="tr-TR" altLang="en-US"/>
              <a:t>Beşinci düzey</a:t>
            </a:r>
          </a:p>
        </p:txBody>
      </p:sp>
      <p:sp>
        <p:nvSpPr>
          <p:cNvPr id="4" name="3 Veri Yer Tutucusu">
            <a:extLst>
              <a:ext uri="{FF2B5EF4-FFF2-40B4-BE49-F238E27FC236}">
                <a16:creationId xmlns:a16="http://schemas.microsoft.com/office/drawing/2014/main" id="{60E08EF5-818D-4BAA-B007-AE9115DE083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6E5522A-07AF-439C-B6DB-27470003EB5E}" type="datetime1">
              <a:rPr lang="tr-TR"/>
              <a:pPr>
                <a:defRPr/>
              </a:pPr>
              <a:t>16.10.2018</a:t>
            </a:fld>
            <a:endParaRPr lang="tr-TR"/>
          </a:p>
        </p:txBody>
      </p:sp>
      <p:sp>
        <p:nvSpPr>
          <p:cNvPr id="5" name="4 Altbilgi Yer Tutucusu">
            <a:extLst>
              <a:ext uri="{FF2B5EF4-FFF2-40B4-BE49-F238E27FC236}">
                <a16:creationId xmlns:a16="http://schemas.microsoft.com/office/drawing/2014/main" id="{5B6EE573-2D63-4100-8D20-F048AC4C0F7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tr-TR"/>
          </a:p>
        </p:txBody>
      </p:sp>
      <p:sp>
        <p:nvSpPr>
          <p:cNvPr id="6" name="5 Slayt Numarası Yer Tutucusu">
            <a:extLst>
              <a:ext uri="{FF2B5EF4-FFF2-40B4-BE49-F238E27FC236}">
                <a16:creationId xmlns:a16="http://schemas.microsoft.com/office/drawing/2014/main" id="{90F448D1-7468-4E59-938B-281500B3A30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5119415-574A-49B8-BDDA-AAEDF3C50BCB}" type="slidenum">
              <a:rPr lang="tr-TR" altLang="en-US"/>
              <a:pPr/>
              <a:t>‹#›</a:t>
            </a:fld>
            <a:endParaRPr lang="tr-TR"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BD27FA0D-8812-43C9-B866-E85984C8F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341438"/>
            <a:ext cx="78486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1 Başlık">
            <a:extLst>
              <a:ext uri="{FF2B5EF4-FFF2-40B4-BE49-F238E27FC236}">
                <a16:creationId xmlns:a16="http://schemas.microsoft.com/office/drawing/2014/main" id="{63C2DA9E-48B0-4F76-AAA4-C48AAAB07FA3}"/>
              </a:ext>
            </a:extLst>
          </p:cNvPr>
          <p:cNvSpPr>
            <a:spLocks noGrp="1"/>
          </p:cNvSpPr>
          <p:nvPr>
            <p:ph type="ctrTitle"/>
          </p:nvPr>
        </p:nvSpPr>
        <p:spPr>
          <a:xfrm>
            <a:off x="827088" y="260350"/>
            <a:ext cx="7772400" cy="1470025"/>
          </a:xfrm>
        </p:spPr>
        <p:txBody>
          <a:bodyPr/>
          <a:lstStyle/>
          <a:p>
            <a:pPr eaLnBrk="1" hangingPunct="1"/>
            <a:r>
              <a:rPr lang="tr-TR" altLang="en-US">
                <a:solidFill>
                  <a:srgbClr val="3333CC"/>
                </a:solidFill>
              </a:rPr>
              <a:t>3. Bölüm </a:t>
            </a:r>
            <a:br>
              <a:rPr lang="tr-TR" altLang="en-US">
                <a:solidFill>
                  <a:srgbClr val="3333CC"/>
                </a:solidFill>
              </a:rPr>
            </a:br>
            <a:r>
              <a:rPr lang="tr-TR" altLang="en-US">
                <a:solidFill>
                  <a:srgbClr val="3333CC"/>
                </a:solidFill>
              </a:rPr>
              <a:t>BİLGİSAYAR ARİTMETİĞİ</a:t>
            </a:r>
          </a:p>
        </p:txBody>
      </p:sp>
      <p:sp>
        <p:nvSpPr>
          <p:cNvPr id="4" name="5 Slayt Numarası Yer Tutucusu">
            <a:extLst>
              <a:ext uri="{FF2B5EF4-FFF2-40B4-BE49-F238E27FC236}">
                <a16:creationId xmlns:a16="http://schemas.microsoft.com/office/drawing/2014/main" id="{E40D4177-8B25-4164-830B-5B26D8F3F75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56E9AF-48BD-4A6B-A22E-C9D5858F3A03}" type="slidenum">
              <a:rPr lang="tr-TR" altLang="en-US">
                <a:solidFill>
                  <a:srgbClr val="898989"/>
                </a:solidFill>
                <a:latin typeface="Calibri" panose="020F0502020204030204" pitchFamily="34" charset="0"/>
              </a:rPr>
              <a:pPr eaLnBrk="1" hangingPunct="1"/>
              <a:t>1</a:t>
            </a:fld>
            <a:endParaRPr lang="tr-TR" altLang="en-US">
              <a:solidFill>
                <a:srgbClr val="898989"/>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Başlık">
            <a:extLst>
              <a:ext uri="{FF2B5EF4-FFF2-40B4-BE49-F238E27FC236}">
                <a16:creationId xmlns:a16="http://schemas.microsoft.com/office/drawing/2014/main" id="{E469C9B3-6B76-45EC-AD2F-A85F2EF74ABF}"/>
              </a:ext>
            </a:extLst>
          </p:cNvPr>
          <p:cNvSpPr>
            <a:spLocks noGrp="1"/>
          </p:cNvSpPr>
          <p:nvPr>
            <p:ph type="title"/>
          </p:nvPr>
        </p:nvSpPr>
        <p:spPr>
          <a:xfrm>
            <a:off x="457200" y="274638"/>
            <a:ext cx="8229600" cy="777875"/>
          </a:xfrm>
        </p:spPr>
        <p:txBody>
          <a:bodyPr/>
          <a:lstStyle/>
          <a:p>
            <a:pPr eaLnBrk="1" hangingPunct="1"/>
            <a:r>
              <a:rPr lang="tr-TR" altLang="en-US" sz="3600">
                <a:solidFill>
                  <a:srgbClr val="3333CC"/>
                </a:solidFill>
              </a:rPr>
              <a:t>İşaretli ve işaretsiz sayıların karşılaştırılması</a:t>
            </a:r>
          </a:p>
        </p:txBody>
      </p:sp>
      <p:sp>
        <p:nvSpPr>
          <p:cNvPr id="11267" name="2 İçerik Yer Tutucusu">
            <a:extLst>
              <a:ext uri="{FF2B5EF4-FFF2-40B4-BE49-F238E27FC236}">
                <a16:creationId xmlns:a16="http://schemas.microsoft.com/office/drawing/2014/main" id="{8507579C-E676-463C-B910-B2B69AA56689}"/>
              </a:ext>
            </a:extLst>
          </p:cNvPr>
          <p:cNvSpPr>
            <a:spLocks noGrp="1"/>
          </p:cNvSpPr>
          <p:nvPr>
            <p:ph idx="1"/>
          </p:nvPr>
        </p:nvSpPr>
        <p:spPr>
          <a:xfrm>
            <a:off x="468313" y="1125538"/>
            <a:ext cx="8229600" cy="5472112"/>
          </a:xfrm>
        </p:spPr>
        <p:txBody>
          <a:bodyPr/>
          <a:lstStyle/>
          <a:p>
            <a:pPr eaLnBrk="1" hangingPunct="1">
              <a:buFont typeface="Arial" panose="020B0604020202020204" pitchFamily="34" charset="0"/>
              <a:buNone/>
            </a:pPr>
            <a:r>
              <a:rPr lang="tr-TR" altLang="en-US" sz="2800"/>
              <a:t>$s0 register’ında aşağıdaki sayı olsun.</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$s1 register’ında aşağıdaki sayı olsun.</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Aşağıdaki tanımlamaya göre $t0 ve $t1 register’larının değerleri ne olur?</a:t>
            </a:r>
          </a:p>
          <a:p>
            <a:pPr eaLnBrk="1" hangingPunct="1"/>
            <a:endParaRPr lang="tr-TR" altLang="en-US" sz="2800"/>
          </a:p>
          <a:p>
            <a:pPr eaLnBrk="1" hangingPunct="1"/>
            <a:endParaRPr lang="tr-TR" altLang="en-US" sz="2800"/>
          </a:p>
        </p:txBody>
      </p:sp>
      <p:sp>
        <p:nvSpPr>
          <p:cNvPr id="5" name="4 Slayt Numarası Yer Tutucusu">
            <a:extLst>
              <a:ext uri="{FF2B5EF4-FFF2-40B4-BE49-F238E27FC236}">
                <a16:creationId xmlns:a16="http://schemas.microsoft.com/office/drawing/2014/main" id="{41D40EB3-0392-4A25-B625-0624F9BF0E0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47B2A2-443B-4051-A788-6561B53B796B}" type="slidenum">
              <a:rPr lang="tr-TR" altLang="en-US">
                <a:solidFill>
                  <a:srgbClr val="898989"/>
                </a:solidFill>
                <a:latin typeface="Calibri" panose="020F0502020204030204" pitchFamily="34" charset="0"/>
              </a:rPr>
              <a:pPr eaLnBrk="1" hangingPunct="1"/>
              <a:t>10</a:t>
            </a:fld>
            <a:endParaRPr lang="tr-TR" altLang="en-US">
              <a:solidFill>
                <a:srgbClr val="898989"/>
              </a:solidFill>
              <a:latin typeface="Calibri" panose="020F0502020204030204" pitchFamily="34" charset="0"/>
            </a:endParaRPr>
          </a:p>
        </p:txBody>
      </p:sp>
      <p:pic>
        <p:nvPicPr>
          <p:cNvPr id="11269" name="Picture 3">
            <a:extLst>
              <a:ext uri="{FF2B5EF4-FFF2-40B4-BE49-F238E27FC236}">
                <a16:creationId xmlns:a16="http://schemas.microsoft.com/office/drawing/2014/main" id="{2A17DA32-A607-4B5F-AD8A-9D62E02DA500}"/>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468313" y="1628775"/>
            <a:ext cx="81708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a:extLst>
              <a:ext uri="{FF2B5EF4-FFF2-40B4-BE49-F238E27FC236}">
                <a16:creationId xmlns:a16="http://schemas.microsoft.com/office/drawing/2014/main" id="{A7436B5E-9179-4291-B4AE-4D5553D3B0AF}"/>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539750" y="3213100"/>
            <a:ext cx="83089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5">
            <a:extLst>
              <a:ext uri="{FF2B5EF4-FFF2-40B4-BE49-F238E27FC236}">
                <a16:creationId xmlns:a16="http://schemas.microsoft.com/office/drawing/2014/main" id="{58AB995F-7590-442B-B788-AAE5EFA6A304}"/>
              </a:ext>
            </a:extLst>
          </p:cNvPr>
          <p:cNvPicPr>
            <a:picLocks noChangeAspect="1" noChangeArrowheads="1"/>
          </p:cNvPicPr>
          <p:nvPr/>
        </p:nvPicPr>
        <p:blipFill>
          <a:blip r:embed="rId4">
            <a:lum bright="-30000"/>
            <a:extLst>
              <a:ext uri="{28A0092B-C50C-407E-A947-70E740481C1C}">
                <a14:useLocalDpi xmlns:a14="http://schemas.microsoft.com/office/drawing/2010/main" val="0"/>
              </a:ext>
            </a:extLst>
          </a:blip>
          <a:srcRect/>
          <a:stretch>
            <a:fillRect/>
          </a:stretch>
        </p:blipFill>
        <p:spPr bwMode="auto">
          <a:xfrm>
            <a:off x="179388" y="5084763"/>
            <a:ext cx="87852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a:extLst>
              <a:ext uri="{FF2B5EF4-FFF2-40B4-BE49-F238E27FC236}">
                <a16:creationId xmlns:a16="http://schemas.microsoft.com/office/drawing/2014/main" id="{86835E63-5838-4C2F-BD97-998C0D630F19}"/>
              </a:ext>
            </a:extLst>
          </p:cNvPr>
          <p:cNvSpPr>
            <a:spLocks noGrp="1"/>
          </p:cNvSpPr>
          <p:nvPr>
            <p:ph type="title"/>
          </p:nvPr>
        </p:nvSpPr>
        <p:spPr>
          <a:xfrm>
            <a:off x="395288" y="692150"/>
            <a:ext cx="8229600" cy="1143000"/>
          </a:xfrm>
        </p:spPr>
        <p:txBody>
          <a:bodyPr/>
          <a:lstStyle/>
          <a:p>
            <a:pPr algn="l" eaLnBrk="1" hangingPunct="1"/>
            <a:r>
              <a:rPr lang="tr-TR" altLang="en-US" sz="5400">
                <a:solidFill>
                  <a:srgbClr val="3333CC"/>
                </a:solidFill>
              </a:rPr>
              <a:t>Cevap;</a:t>
            </a:r>
          </a:p>
        </p:txBody>
      </p:sp>
      <p:sp>
        <p:nvSpPr>
          <p:cNvPr id="12291" name="2 İçerik Yer Tutucusu">
            <a:extLst>
              <a:ext uri="{FF2B5EF4-FFF2-40B4-BE49-F238E27FC236}">
                <a16:creationId xmlns:a16="http://schemas.microsoft.com/office/drawing/2014/main" id="{7DF59DDB-06ED-42A5-8DD2-3F29EF6339CE}"/>
              </a:ext>
            </a:extLst>
          </p:cNvPr>
          <p:cNvSpPr>
            <a:spLocks noGrp="1"/>
          </p:cNvSpPr>
          <p:nvPr>
            <p:ph idx="1"/>
          </p:nvPr>
        </p:nvSpPr>
        <p:spPr>
          <a:xfrm>
            <a:off x="250825" y="2060575"/>
            <a:ext cx="8713788" cy="3052763"/>
          </a:xfrm>
        </p:spPr>
        <p:txBody>
          <a:bodyPr/>
          <a:lstStyle/>
          <a:p>
            <a:pPr eaLnBrk="1" hangingPunct="1">
              <a:buFont typeface="Arial" panose="020B0604020202020204" pitchFamily="34" charset="0"/>
              <a:buNone/>
            </a:pPr>
            <a:r>
              <a:rPr lang="tr-TR" altLang="en-US"/>
              <a:t>	$s1 değeri 1’dir. $s0 işaretli bit tamsayı ise değeri -1, işaretsiz bir tamsayı ise değeri 4294967295 tir.</a:t>
            </a:r>
          </a:p>
          <a:p>
            <a:pPr lvl="2" eaLnBrk="1" hangingPunct="1">
              <a:buFont typeface="Arial" panose="020B0604020202020204" pitchFamily="34" charset="0"/>
              <a:buNone/>
            </a:pPr>
            <a:endParaRPr lang="tr-TR" altLang="en-US"/>
          </a:p>
          <a:p>
            <a:pPr eaLnBrk="1" hangingPunct="1">
              <a:buFont typeface="Arial" panose="020B0604020202020204" pitchFamily="34" charset="0"/>
              <a:buNone/>
            </a:pPr>
            <a:r>
              <a:rPr lang="tr-TR" altLang="en-US" sz="3600">
                <a:solidFill>
                  <a:srgbClr val="FF0000"/>
                </a:solidFill>
              </a:rPr>
              <a:t>	slt $t0, $s0, $s1       </a:t>
            </a:r>
            <a:r>
              <a:rPr lang="tr-TR" altLang="en-US" sz="3600"/>
              <a:t>$t0=1 (-1&lt;1)</a:t>
            </a:r>
          </a:p>
          <a:p>
            <a:pPr eaLnBrk="1" hangingPunct="1">
              <a:buFont typeface="Arial" panose="020B0604020202020204" pitchFamily="34" charset="0"/>
              <a:buNone/>
            </a:pPr>
            <a:r>
              <a:rPr lang="tr-TR" altLang="en-US" sz="3600">
                <a:solidFill>
                  <a:srgbClr val="FF0000"/>
                </a:solidFill>
              </a:rPr>
              <a:t>	sltu $t1, $s0, $s1 </a:t>
            </a:r>
            <a:r>
              <a:rPr lang="tr-TR" altLang="en-US" sz="3600"/>
              <a:t>	   $t1=0 (4294967295&gt;1)</a:t>
            </a:r>
          </a:p>
        </p:txBody>
      </p:sp>
      <p:sp>
        <p:nvSpPr>
          <p:cNvPr id="5" name="4 Slayt Numarası Yer Tutucusu">
            <a:extLst>
              <a:ext uri="{FF2B5EF4-FFF2-40B4-BE49-F238E27FC236}">
                <a16:creationId xmlns:a16="http://schemas.microsoft.com/office/drawing/2014/main" id="{B26664FD-5FCE-4C81-92B5-CD216E489AC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948168-2EBB-440E-B555-6C57A5280EB0}" type="slidenum">
              <a:rPr lang="tr-TR" altLang="en-US">
                <a:solidFill>
                  <a:srgbClr val="898989"/>
                </a:solidFill>
                <a:latin typeface="Calibri" panose="020F0502020204030204" pitchFamily="34" charset="0"/>
              </a:rPr>
              <a:pPr eaLnBrk="1" hangingPunct="1"/>
              <a:t>11</a:t>
            </a:fld>
            <a:endParaRPr lang="tr-TR" altLang="en-US">
              <a:solidFill>
                <a:srgbClr val="898989"/>
              </a:solidFill>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a:extLst>
              <a:ext uri="{FF2B5EF4-FFF2-40B4-BE49-F238E27FC236}">
                <a16:creationId xmlns:a16="http://schemas.microsoft.com/office/drawing/2014/main" id="{0F97FD21-B2B6-4A73-99F9-BC3B0FD4B1C0}"/>
              </a:ext>
            </a:extLst>
          </p:cNvPr>
          <p:cNvSpPr>
            <a:spLocks noGrp="1"/>
          </p:cNvSpPr>
          <p:nvPr>
            <p:ph type="title"/>
          </p:nvPr>
        </p:nvSpPr>
        <p:spPr/>
        <p:txBody>
          <a:bodyPr/>
          <a:lstStyle/>
          <a:p>
            <a:pPr eaLnBrk="1" hangingPunct="1"/>
            <a:r>
              <a:rPr lang="tr-TR" altLang="en-US">
                <a:solidFill>
                  <a:srgbClr val="3333CC"/>
                </a:solidFill>
              </a:rPr>
              <a:t>İşaret değiştirme</a:t>
            </a:r>
          </a:p>
        </p:txBody>
      </p:sp>
      <p:sp>
        <p:nvSpPr>
          <p:cNvPr id="13315" name="2 İçerik Yer Tutucusu">
            <a:extLst>
              <a:ext uri="{FF2B5EF4-FFF2-40B4-BE49-F238E27FC236}">
                <a16:creationId xmlns:a16="http://schemas.microsoft.com/office/drawing/2014/main" id="{1585F005-18DE-44E4-856D-25DF8BB7A037}"/>
              </a:ext>
            </a:extLst>
          </p:cNvPr>
          <p:cNvSpPr>
            <a:spLocks noGrp="1"/>
          </p:cNvSpPr>
          <p:nvPr>
            <p:ph idx="1"/>
          </p:nvPr>
        </p:nvSpPr>
        <p:spPr/>
        <p:txBody>
          <a:bodyPr/>
          <a:lstStyle/>
          <a:p>
            <a:pPr eaLnBrk="1" hangingPunct="1"/>
            <a:r>
              <a:rPr lang="tr-TR" altLang="en-US"/>
              <a:t>2 sayısını 32 bitlik -2’ye çeviriniz.</a:t>
            </a:r>
          </a:p>
          <a:p>
            <a:pPr eaLnBrk="1" hangingPunct="1"/>
            <a:endParaRPr lang="tr-TR" altLang="en-US"/>
          </a:p>
        </p:txBody>
      </p:sp>
      <p:sp>
        <p:nvSpPr>
          <p:cNvPr id="5" name="4 Slayt Numarası Yer Tutucusu">
            <a:extLst>
              <a:ext uri="{FF2B5EF4-FFF2-40B4-BE49-F238E27FC236}">
                <a16:creationId xmlns:a16="http://schemas.microsoft.com/office/drawing/2014/main" id="{56C569A8-4215-4D2E-A453-4C2C126FB4F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D105B2-DBDC-4916-BA47-90D4BB5BF21A}" type="slidenum">
              <a:rPr lang="tr-TR" altLang="en-US">
                <a:solidFill>
                  <a:srgbClr val="898989"/>
                </a:solidFill>
                <a:latin typeface="Calibri" panose="020F0502020204030204" pitchFamily="34" charset="0"/>
              </a:rPr>
              <a:pPr eaLnBrk="1" hangingPunct="1"/>
              <a:t>12</a:t>
            </a:fld>
            <a:endParaRPr lang="tr-TR" altLang="en-US">
              <a:solidFill>
                <a:srgbClr val="898989"/>
              </a:solidFill>
              <a:latin typeface="Calibri" panose="020F0502020204030204" pitchFamily="34" charset="0"/>
            </a:endParaRPr>
          </a:p>
        </p:txBody>
      </p:sp>
      <p:pic>
        <p:nvPicPr>
          <p:cNvPr id="13317" name="Picture 2">
            <a:extLst>
              <a:ext uri="{FF2B5EF4-FFF2-40B4-BE49-F238E27FC236}">
                <a16:creationId xmlns:a16="http://schemas.microsoft.com/office/drawing/2014/main" id="{771752F7-8059-4FB7-8868-97DFA1E3942B}"/>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179388" y="2636838"/>
            <a:ext cx="87137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2 İçerik Yer Tutucusu">
            <a:extLst>
              <a:ext uri="{FF2B5EF4-FFF2-40B4-BE49-F238E27FC236}">
                <a16:creationId xmlns:a16="http://schemas.microsoft.com/office/drawing/2014/main" id="{3B67CFDA-76CA-4DE2-B3FB-9090AF9854C6}"/>
              </a:ext>
            </a:extLst>
          </p:cNvPr>
          <p:cNvSpPr>
            <a:spLocks noGrp="1"/>
          </p:cNvSpPr>
          <p:nvPr>
            <p:ph idx="1"/>
          </p:nvPr>
        </p:nvSpPr>
        <p:spPr>
          <a:xfrm>
            <a:off x="0" y="404813"/>
            <a:ext cx="8893175" cy="6192837"/>
          </a:xfrm>
        </p:spPr>
        <p:txBody>
          <a:bodyPr/>
          <a:lstStyle/>
          <a:p>
            <a:pPr eaLnBrk="1" hangingPunct="1">
              <a:buFont typeface="Arial" panose="020B0604020202020204" pitchFamily="34" charset="0"/>
              <a:buNone/>
            </a:pPr>
            <a:r>
              <a:rPr lang="tr-TR" altLang="en-US" sz="2800"/>
              <a:t>	Bir sayının negatifi alınacağı zaman öncelikle tüm bitlerinin tersi alınır, ardından 1 ile toplanarak karşılığı bulunur.</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	Aynı işlem negatif bir sayının pozitif karşılığını bulmak için de kullanılır.</a:t>
            </a:r>
          </a:p>
        </p:txBody>
      </p:sp>
      <p:sp>
        <p:nvSpPr>
          <p:cNvPr id="6" name="5 Slayt Numarası Yer Tutucusu">
            <a:extLst>
              <a:ext uri="{FF2B5EF4-FFF2-40B4-BE49-F238E27FC236}">
                <a16:creationId xmlns:a16="http://schemas.microsoft.com/office/drawing/2014/main" id="{2D00DCBE-E352-41BB-B7D3-A68D14F55C0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0B46F9-350C-4DE1-9386-FC78DD4039A1}" type="slidenum">
              <a:rPr lang="tr-TR" altLang="en-US">
                <a:solidFill>
                  <a:srgbClr val="898989"/>
                </a:solidFill>
                <a:latin typeface="Calibri" panose="020F0502020204030204" pitchFamily="34" charset="0"/>
              </a:rPr>
              <a:pPr eaLnBrk="1" hangingPunct="1"/>
              <a:t>13</a:t>
            </a:fld>
            <a:endParaRPr lang="tr-TR" altLang="en-US">
              <a:solidFill>
                <a:srgbClr val="898989"/>
              </a:solidFill>
              <a:latin typeface="Calibri" panose="020F0502020204030204" pitchFamily="34" charset="0"/>
            </a:endParaRPr>
          </a:p>
        </p:txBody>
      </p:sp>
      <p:pic>
        <p:nvPicPr>
          <p:cNvPr id="14340" name="Picture 2">
            <a:extLst>
              <a:ext uri="{FF2B5EF4-FFF2-40B4-BE49-F238E27FC236}">
                <a16:creationId xmlns:a16="http://schemas.microsoft.com/office/drawing/2014/main" id="{48963431-903A-4ED0-88BA-F000CD1756EB}"/>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1763713" y="1557338"/>
            <a:ext cx="68326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3">
            <a:extLst>
              <a:ext uri="{FF2B5EF4-FFF2-40B4-BE49-F238E27FC236}">
                <a16:creationId xmlns:a16="http://schemas.microsoft.com/office/drawing/2014/main" id="{C225627C-291C-46CE-B332-CF352915DED1}"/>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1403350" y="4221163"/>
            <a:ext cx="688181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2 İçerik Yer Tutucusu">
            <a:extLst>
              <a:ext uri="{FF2B5EF4-FFF2-40B4-BE49-F238E27FC236}">
                <a16:creationId xmlns:a16="http://schemas.microsoft.com/office/drawing/2014/main" id="{00E70B9B-554B-48F9-9BA9-D31ED2E5274E}"/>
              </a:ext>
            </a:extLst>
          </p:cNvPr>
          <p:cNvSpPr>
            <a:spLocks noGrp="1"/>
          </p:cNvSpPr>
          <p:nvPr>
            <p:ph idx="1"/>
          </p:nvPr>
        </p:nvSpPr>
        <p:spPr>
          <a:xfrm>
            <a:off x="179388" y="188913"/>
            <a:ext cx="8507412" cy="5937250"/>
          </a:xfrm>
        </p:spPr>
        <p:txBody>
          <a:bodyPr/>
          <a:lstStyle/>
          <a:p>
            <a:pPr eaLnBrk="1" hangingPunct="1">
              <a:buFont typeface="Arial" panose="020B0604020202020204" pitchFamily="34" charset="0"/>
              <a:buNone/>
            </a:pPr>
            <a:r>
              <a:rPr lang="tr-TR" altLang="en-US" sz="2800"/>
              <a:t>İkilik tabanda işaretli 16 bitlik 2’yi 32 bit ile ifade edelim.</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İkilik tabanda işaretli 16 bitlik -2’yi 32 bit ile ifade edelim. </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16 bitlik -2’yi 32 bitlik sayıya çevireceğimiz zaman anlamlı bitlerine ‘0’ değil ‘1’ eklememiz gerekmektedir.</a:t>
            </a:r>
          </a:p>
          <a:p>
            <a:pPr eaLnBrk="1" hangingPunct="1">
              <a:buFont typeface="Arial" panose="020B0604020202020204" pitchFamily="34" charset="0"/>
              <a:buNone/>
            </a:pPr>
            <a:endParaRPr lang="tr-TR" altLang="en-US" sz="2800"/>
          </a:p>
        </p:txBody>
      </p:sp>
      <p:sp>
        <p:nvSpPr>
          <p:cNvPr id="9" name="8 Slayt Numarası Yer Tutucusu">
            <a:extLst>
              <a:ext uri="{FF2B5EF4-FFF2-40B4-BE49-F238E27FC236}">
                <a16:creationId xmlns:a16="http://schemas.microsoft.com/office/drawing/2014/main" id="{BC1A7094-62FE-4D6E-9C4B-303F0D38C21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4626B9-3956-4786-8EB8-7A24E6EA4FEB}" type="slidenum">
              <a:rPr lang="tr-TR" altLang="en-US">
                <a:solidFill>
                  <a:srgbClr val="898989"/>
                </a:solidFill>
                <a:latin typeface="Calibri" panose="020F0502020204030204" pitchFamily="34" charset="0"/>
              </a:rPr>
              <a:pPr eaLnBrk="1" hangingPunct="1"/>
              <a:t>14</a:t>
            </a:fld>
            <a:endParaRPr lang="tr-TR" altLang="en-US">
              <a:solidFill>
                <a:srgbClr val="898989"/>
              </a:solidFill>
              <a:latin typeface="Calibri" panose="020F0502020204030204" pitchFamily="34" charset="0"/>
            </a:endParaRPr>
          </a:p>
        </p:txBody>
      </p:sp>
      <p:pic>
        <p:nvPicPr>
          <p:cNvPr id="15364" name="Picture 2">
            <a:extLst>
              <a:ext uri="{FF2B5EF4-FFF2-40B4-BE49-F238E27FC236}">
                <a16:creationId xmlns:a16="http://schemas.microsoft.com/office/drawing/2014/main" id="{93E1B490-EC80-4F93-AB54-9A9363ADEA14}"/>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395288" y="620713"/>
            <a:ext cx="475297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3">
            <a:extLst>
              <a:ext uri="{FF2B5EF4-FFF2-40B4-BE49-F238E27FC236}">
                <a16:creationId xmlns:a16="http://schemas.microsoft.com/office/drawing/2014/main" id="{16F2579F-237F-478B-870A-AA9C47DA3DD1}"/>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1187450" y="1341438"/>
            <a:ext cx="77057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5">
            <a:extLst>
              <a:ext uri="{FF2B5EF4-FFF2-40B4-BE49-F238E27FC236}">
                <a16:creationId xmlns:a16="http://schemas.microsoft.com/office/drawing/2014/main" id="{E4FFB54F-3129-4D4E-9656-46BD5B60994F}"/>
              </a:ext>
            </a:extLst>
          </p:cNvPr>
          <p:cNvPicPr>
            <a:picLocks noChangeAspect="1" noChangeArrowheads="1"/>
          </p:cNvPicPr>
          <p:nvPr/>
        </p:nvPicPr>
        <p:blipFill>
          <a:blip r:embed="rId4">
            <a:lum bright="-30000"/>
            <a:extLst>
              <a:ext uri="{28A0092B-C50C-407E-A947-70E740481C1C}">
                <a14:useLocalDpi xmlns:a14="http://schemas.microsoft.com/office/drawing/2010/main" val="0"/>
              </a:ext>
            </a:extLst>
          </a:blip>
          <a:srcRect/>
          <a:stretch>
            <a:fillRect/>
          </a:stretch>
        </p:blipFill>
        <p:spPr bwMode="auto">
          <a:xfrm>
            <a:off x="2124075" y="2708275"/>
            <a:ext cx="45354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a:extLst>
              <a:ext uri="{FF2B5EF4-FFF2-40B4-BE49-F238E27FC236}">
                <a16:creationId xmlns:a16="http://schemas.microsoft.com/office/drawing/2014/main" id="{EF368CDF-FBFE-42A6-B463-7AF8E50BA3AF}"/>
              </a:ext>
            </a:extLst>
          </p:cNvPr>
          <p:cNvPicPr>
            <a:picLocks noChangeAspect="1" noChangeArrowheads="1"/>
          </p:cNvPicPr>
          <p:nvPr/>
        </p:nvPicPr>
        <p:blipFill>
          <a:blip r:embed="rId5">
            <a:lum bright="-30000"/>
            <a:extLst>
              <a:ext uri="{28A0092B-C50C-407E-A947-70E740481C1C}">
                <a14:useLocalDpi xmlns:a14="http://schemas.microsoft.com/office/drawing/2010/main" val="0"/>
              </a:ext>
            </a:extLst>
          </a:blip>
          <a:srcRect/>
          <a:stretch>
            <a:fillRect/>
          </a:stretch>
        </p:blipFill>
        <p:spPr bwMode="auto">
          <a:xfrm>
            <a:off x="250825" y="5734050"/>
            <a:ext cx="84248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1571FA01-3102-4551-A64F-6D89A0A8D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0"/>
            <a:ext cx="67691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a:extLst>
              <a:ext uri="{FF2B5EF4-FFF2-40B4-BE49-F238E27FC236}">
                <a16:creationId xmlns:a16="http://schemas.microsoft.com/office/drawing/2014/main" id="{F5047341-550D-4F8D-9EAD-91304EAAD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412875"/>
            <a:ext cx="741680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Slayt Numarası Yer Tutucusu">
            <a:extLst>
              <a:ext uri="{FF2B5EF4-FFF2-40B4-BE49-F238E27FC236}">
                <a16:creationId xmlns:a16="http://schemas.microsoft.com/office/drawing/2014/main" id="{2A3470F5-2130-4C10-80B1-9BEE453574A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F12CD4-5963-4381-8FD9-D59FDED48D55}" type="slidenum">
              <a:rPr lang="tr-TR" altLang="en-US">
                <a:solidFill>
                  <a:srgbClr val="898989"/>
                </a:solidFill>
                <a:latin typeface="Calibri" panose="020F0502020204030204" pitchFamily="34" charset="0"/>
              </a:rPr>
              <a:pPr eaLnBrk="1" hangingPunct="1"/>
              <a:t>15</a:t>
            </a:fld>
            <a:endParaRPr lang="tr-TR" altLang="en-US">
              <a:solidFill>
                <a:srgbClr val="898989"/>
              </a:solidFill>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29EC1546-0AC2-4CC3-A730-5C6C0E756B94}"/>
              </a:ext>
            </a:extLst>
          </p:cNvPr>
          <p:cNvSpPr>
            <a:spLocks noGrp="1"/>
          </p:cNvSpPr>
          <p:nvPr>
            <p:ph type="title"/>
          </p:nvPr>
        </p:nvSpPr>
        <p:spPr>
          <a:xfrm>
            <a:off x="457200" y="274638"/>
            <a:ext cx="8229600" cy="561975"/>
          </a:xfrm>
        </p:spPr>
        <p:txBody>
          <a:bodyPr rtlCol="0">
            <a:normAutofit fontScale="90000"/>
          </a:bodyPr>
          <a:lstStyle/>
          <a:p>
            <a:pPr eaLnBrk="1" fontAlgn="auto" hangingPunct="1">
              <a:spcAft>
                <a:spcPts val="0"/>
              </a:spcAft>
              <a:defRPr/>
            </a:pPr>
            <a:r>
              <a:rPr lang="tr-TR" dirty="0">
                <a:solidFill>
                  <a:srgbClr val="3333CC"/>
                </a:solidFill>
              </a:rPr>
              <a:t>Toplama </a:t>
            </a:r>
          </a:p>
        </p:txBody>
      </p:sp>
      <p:sp>
        <p:nvSpPr>
          <p:cNvPr id="17411" name="2 İçerik Yer Tutucusu">
            <a:extLst>
              <a:ext uri="{FF2B5EF4-FFF2-40B4-BE49-F238E27FC236}">
                <a16:creationId xmlns:a16="http://schemas.microsoft.com/office/drawing/2014/main" id="{2E3C03CC-2A06-4501-82E2-B931EFB754F9}"/>
              </a:ext>
            </a:extLst>
          </p:cNvPr>
          <p:cNvSpPr>
            <a:spLocks noGrp="1"/>
          </p:cNvSpPr>
          <p:nvPr>
            <p:ph idx="1"/>
          </p:nvPr>
        </p:nvSpPr>
        <p:spPr>
          <a:xfrm>
            <a:off x="468313" y="981075"/>
            <a:ext cx="8229600" cy="647700"/>
          </a:xfrm>
        </p:spPr>
        <p:txBody>
          <a:bodyPr/>
          <a:lstStyle/>
          <a:p>
            <a:pPr eaLnBrk="1" hangingPunct="1">
              <a:buFont typeface="Arial" panose="020B0604020202020204" pitchFamily="34" charset="0"/>
              <a:buNone/>
            </a:pPr>
            <a:r>
              <a:rPr lang="tr-TR" altLang="en-US"/>
              <a:t>	</a:t>
            </a:r>
            <a:r>
              <a:rPr lang="tr-TR" altLang="en-US" sz="2800"/>
              <a:t>6 ile 7 sayılarının ikilik sayı tabanında toplanması;</a:t>
            </a:r>
          </a:p>
          <a:p>
            <a:pPr eaLnBrk="1" hangingPunct="1">
              <a:buFont typeface="Arial" panose="020B0604020202020204" pitchFamily="34" charset="0"/>
              <a:buNone/>
            </a:pPr>
            <a:endParaRPr lang="tr-TR" altLang="en-US"/>
          </a:p>
          <a:p>
            <a:pPr eaLnBrk="1" hangingPunct="1">
              <a:buFont typeface="Arial" panose="020B0604020202020204" pitchFamily="34" charset="0"/>
              <a:buNone/>
            </a:pPr>
            <a:endParaRPr lang="tr-TR" altLang="en-US"/>
          </a:p>
          <a:p>
            <a:pPr eaLnBrk="1" hangingPunct="1">
              <a:buFont typeface="Arial" panose="020B0604020202020204" pitchFamily="34" charset="0"/>
              <a:buNone/>
            </a:pPr>
            <a:endParaRPr lang="tr-TR" altLang="en-US"/>
          </a:p>
          <a:p>
            <a:pPr eaLnBrk="1" hangingPunct="1">
              <a:buFont typeface="Arial" panose="020B0604020202020204" pitchFamily="34" charset="0"/>
              <a:buNone/>
            </a:pPr>
            <a:endParaRPr lang="tr-TR" altLang="en-US"/>
          </a:p>
        </p:txBody>
      </p:sp>
      <p:sp>
        <p:nvSpPr>
          <p:cNvPr id="6" name="5 Slayt Numarası Yer Tutucusu">
            <a:extLst>
              <a:ext uri="{FF2B5EF4-FFF2-40B4-BE49-F238E27FC236}">
                <a16:creationId xmlns:a16="http://schemas.microsoft.com/office/drawing/2014/main" id="{1BBEF314-B636-4E59-84D5-C3A05C9D619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68D45F-4910-4F7C-BF64-454BEA3846A7}" type="slidenum">
              <a:rPr lang="tr-TR" altLang="en-US">
                <a:solidFill>
                  <a:srgbClr val="898989"/>
                </a:solidFill>
                <a:latin typeface="Calibri" panose="020F0502020204030204" pitchFamily="34" charset="0"/>
              </a:rPr>
              <a:pPr eaLnBrk="1" hangingPunct="1"/>
              <a:t>16</a:t>
            </a:fld>
            <a:endParaRPr lang="tr-TR" altLang="en-US">
              <a:solidFill>
                <a:srgbClr val="898989"/>
              </a:solidFill>
              <a:latin typeface="Calibri" panose="020F0502020204030204" pitchFamily="34" charset="0"/>
            </a:endParaRPr>
          </a:p>
        </p:txBody>
      </p:sp>
      <p:pic>
        <p:nvPicPr>
          <p:cNvPr id="17413" name="Picture 2">
            <a:extLst>
              <a:ext uri="{FF2B5EF4-FFF2-40B4-BE49-F238E27FC236}">
                <a16:creationId xmlns:a16="http://schemas.microsoft.com/office/drawing/2014/main" id="{14F15BD9-7841-4B98-9944-10E1F0285069}"/>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323850" y="4292600"/>
            <a:ext cx="849153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3">
            <a:extLst>
              <a:ext uri="{FF2B5EF4-FFF2-40B4-BE49-F238E27FC236}">
                <a16:creationId xmlns:a16="http://schemas.microsoft.com/office/drawing/2014/main" id="{A39EDB13-F0B1-4817-AC64-0B4700E2F5DD}"/>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1547813" y="1628775"/>
            <a:ext cx="6192837"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7 Metin kutusu">
            <a:extLst>
              <a:ext uri="{FF2B5EF4-FFF2-40B4-BE49-F238E27FC236}">
                <a16:creationId xmlns:a16="http://schemas.microsoft.com/office/drawing/2014/main" id="{233959A7-4C51-446E-9D74-07DE5DBC0F11}"/>
              </a:ext>
            </a:extLst>
          </p:cNvPr>
          <p:cNvSpPr txBox="1">
            <a:spLocks noChangeArrowheads="1"/>
          </p:cNvSpPr>
          <p:nvPr/>
        </p:nvSpPr>
        <p:spPr bwMode="auto">
          <a:xfrm>
            <a:off x="539750" y="3357563"/>
            <a:ext cx="75612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800">
                <a:latin typeface="Calibri" panose="020F0502020204030204" pitchFamily="34" charset="0"/>
              </a:rPr>
              <a:t>Basamaklar sağdan sola elde biti de göz önüne alınarak eklenerek soldaki basamağa geçer.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a:extLst>
              <a:ext uri="{FF2B5EF4-FFF2-40B4-BE49-F238E27FC236}">
                <a16:creationId xmlns:a16="http://schemas.microsoft.com/office/drawing/2014/main" id="{6175B1D6-4EC0-4DBD-8953-C36F82A61486}"/>
              </a:ext>
            </a:extLst>
          </p:cNvPr>
          <p:cNvSpPr>
            <a:spLocks noGrp="1"/>
          </p:cNvSpPr>
          <p:nvPr>
            <p:ph type="title"/>
          </p:nvPr>
        </p:nvSpPr>
        <p:spPr>
          <a:xfrm>
            <a:off x="457200" y="274638"/>
            <a:ext cx="8229600" cy="706437"/>
          </a:xfrm>
        </p:spPr>
        <p:txBody>
          <a:bodyPr/>
          <a:lstStyle/>
          <a:p>
            <a:pPr eaLnBrk="1" hangingPunct="1"/>
            <a:r>
              <a:rPr lang="tr-TR" altLang="en-US" sz="4000">
                <a:solidFill>
                  <a:srgbClr val="3333CC"/>
                </a:solidFill>
              </a:rPr>
              <a:t>Çıkarma</a:t>
            </a:r>
            <a:r>
              <a:rPr lang="tr-TR" altLang="en-US" sz="4000"/>
              <a:t> </a:t>
            </a:r>
          </a:p>
        </p:txBody>
      </p:sp>
      <p:sp>
        <p:nvSpPr>
          <p:cNvPr id="18435" name="2 İçerik Yer Tutucusu">
            <a:extLst>
              <a:ext uri="{FF2B5EF4-FFF2-40B4-BE49-F238E27FC236}">
                <a16:creationId xmlns:a16="http://schemas.microsoft.com/office/drawing/2014/main" id="{69F85F68-02D8-43C8-ACFC-11C8F9E09F4D}"/>
              </a:ext>
            </a:extLst>
          </p:cNvPr>
          <p:cNvSpPr>
            <a:spLocks noGrp="1"/>
          </p:cNvSpPr>
          <p:nvPr>
            <p:ph idx="1"/>
          </p:nvPr>
        </p:nvSpPr>
        <p:spPr>
          <a:xfrm>
            <a:off x="395288" y="981075"/>
            <a:ext cx="8229600" cy="4857750"/>
          </a:xfrm>
        </p:spPr>
        <p:txBody>
          <a:bodyPr/>
          <a:lstStyle/>
          <a:p>
            <a:pPr eaLnBrk="1" hangingPunct="1">
              <a:buFont typeface="Arial" panose="020B0604020202020204" pitchFamily="34" charset="0"/>
              <a:buNone/>
            </a:pPr>
            <a:r>
              <a:rPr lang="tr-TR" altLang="en-US" sz="2800"/>
              <a:t>Aynı örnek üzerinde çıkarma işlemini yapalım;</a:t>
            </a:r>
          </a:p>
          <a:p>
            <a:pPr eaLnBrk="1" hangingPunct="1">
              <a:buFont typeface="Arial" panose="020B0604020202020204" pitchFamily="34" charset="0"/>
              <a:buNone/>
            </a:pPr>
            <a:endParaRPr lang="tr-TR" altLang="en-US" sz="2800"/>
          </a:p>
          <a:p>
            <a:pPr eaLnBrk="1" hangingPunct="1"/>
            <a:endParaRPr lang="tr-TR" altLang="en-US" sz="2800"/>
          </a:p>
          <a:p>
            <a:pPr eaLnBrk="1" hangingPunct="1"/>
            <a:endParaRPr lang="tr-TR" altLang="en-US" sz="2800"/>
          </a:p>
          <a:p>
            <a:pPr eaLnBrk="1" hangingPunct="1">
              <a:buFont typeface="Arial" panose="020B0604020202020204" pitchFamily="34" charset="0"/>
              <a:buNone/>
            </a:pPr>
            <a:r>
              <a:rPr lang="tr-TR" altLang="en-US" sz="2800"/>
              <a:t>	Çıkarma işleminde yukarıdaki gibi doğrudan çıkarma yapılabileceği gibi çıkarılan sayının 2’ye tümleyeni alınarak toplamada yapılabilir.</a:t>
            </a:r>
          </a:p>
        </p:txBody>
      </p:sp>
      <p:sp>
        <p:nvSpPr>
          <p:cNvPr id="6" name="5 Slayt Numarası Yer Tutucusu">
            <a:extLst>
              <a:ext uri="{FF2B5EF4-FFF2-40B4-BE49-F238E27FC236}">
                <a16:creationId xmlns:a16="http://schemas.microsoft.com/office/drawing/2014/main" id="{493048E5-F280-450D-81FF-D65DF4D6A87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FC6223-67DE-4507-BDD1-4C3A3F61398E}" type="slidenum">
              <a:rPr lang="tr-TR" altLang="en-US">
                <a:solidFill>
                  <a:srgbClr val="898989"/>
                </a:solidFill>
                <a:latin typeface="Calibri" panose="020F0502020204030204" pitchFamily="34" charset="0"/>
              </a:rPr>
              <a:pPr eaLnBrk="1" hangingPunct="1"/>
              <a:t>17</a:t>
            </a:fld>
            <a:endParaRPr lang="tr-TR" altLang="en-US">
              <a:solidFill>
                <a:srgbClr val="898989"/>
              </a:solidFill>
              <a:latin typeface="Calibri" panose="020F0502020204030204" pitchFamily="34" charset="0"/>
            </a:endParaRPr>
          </a:p>
        </p:txBody>
      </p:sp>
      <p:pic>
        <p:nvPicPr>
          <p:cNvPr id="18437" name="Picture 2">
            <a:extLst>
              <a:ext uri="{FF2B5EF4-FFF2-40B4-BE49-F238E27FC236}">
                <a16:creationId xmlns:a16="http://schemas.microsoft.com/office/drawing/2014/main" id="{D25C3CAF-72E2-4A12-8D99-01FFF6B5939F}"/>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395288" y="1484313"/>
            <a:ext cx="84518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a:extLst>
              <a:ext uri="{FF2B5EF4-FFF2-40B4-BE49-F238E27FC236}">
                <a16:creationId xmlns:a16="http://schemas.microsoft.com/office/drawing/2014/main" id="{1CE07A34-2EC9-46A4-A79C-92F068B20E87}"/>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395288" y="4437063"/>
            <a:ext cx="82391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a:extLst>
              <a:ext uri="{FF2B5EF4-FFF2-40B4-BE49-F238E27FC236}">
                <a16:creationId xmlns:a16="http://schemas.microsoft.com/office/drawing/2014/main" id="{7F513F7A-BA9E-44D6-9B0E-86B2D45E11D6}"/>
              </a:ext>
            </a:extLst>
          </p:cNvPr>
          <p:cNvSpPr>
            <a:spLocks noGrp="1"/>
          </p:cNvSpPr>
          <p:nvPr>
            <p:ph type="title"/>
          </p:nvPr>
        </p:nvSpPr>
        <p:spPr>
          <a:xfrm>
            <a:off x="468313" y="188913"/>
            <a:ext cx="8229600" cy="922337"/>
          </a:xfrm>
        </p:spPr>
        <p:txBody>
          <a:bodyPr/>
          <a:lstStyle/>
          <a:p>
            <a:pPr eaLnBrk="1" hangingPunct="1"/>
            <a:r>
              <a:rPr lang="tr-TR" altLang="en-US" sz="4000">
                <a:solidFill>
                  <a:srgbClr val="3333CC"/>
                </a:solidFill>
              </a:rPr>
              <a:t>MIPS</a:t>
            </a:r>
          </a:p>
        </p:txBody>
      </p:sp>
      <p:sp>
        <p:nvSpPr>
          <p:cNvPr id="3" name="2 İçerik Yer Tutucusu">
            <a:extLst>
              <a:ext uri="{FF2B5EF4-FFF2-40B4-BE49-F238E27FC236}">
                <a16:creationId xmlns:a16="http://schemas.microsoft.com/office/drawing/2014/main" id="{2992674B-525E-42EC-8B4D-A0B360EA498F}"/>
              </a:ext>
            </a:extLst>
          </p:cNvPr>
          <p:cNvSpPr>
            <a:spLocks noGrp="1"/>
          </p:cNvSpPr>
          <p:nvPr>
            <p:ph idx="1"/>
          </p:nvPr>
        </p:nvSpPr>
        <p:spPr>
          <a:xfrm>
            <a:off x="323850" y="1052513"/>
            <a:ext cx="8229600" cy="5113337"/>
          </a:xfrm>
        </p:spPr>
        <p:txBody>
          <a:bodyPr>
            <a:normAutofit/>
          </a:bodyPr>
          <a:lstStyle/>
          <a:p>
            <a:pPr eaLnBrk="1" hangingPunct="1">
              <a:lnSpc>
                <a:spcPct val="80000"/>
              </a:lnSpc>
            </a:pPr>
            <a:r>
              <a:rPr lang="tr-TR" altLang="en-US" sz="2600" b="1">
                <a:solidFill>
                  <a:srgbClr val="FF0000"/>
                </a:solidFill>
                <a:latin typeface="Courier New" panose="02070309020205020404" pitchFamily="49" charset="0"/>
                <a:cs typeface="Courier New" panose="02070309020205020404" pitchFamily="49" charset="0"/>
              </a:rPr>
              <a:t>Add, addu</a:t>
            </a:r>
          </a:p>
          <a:p>
            <a:pPr lvl="1" eaLnBrk="1" hangingPunct="1">
              <a:lnSpc>
                <a:spcPct val="80000"/>
              </a:lnSpc>
            </a:pPr>
            <a:r>
              <a:rPr lang="tr-TR" altLang="en-US" sz="2400" b="1"/>
              <a:t>İşaretli sayılarda toplama</a:t>
            </a:r>
          </a:p>
          <a:p>
            <a:pPr lvl="1" eaLnBrk="1" hangingPunct="1">
              <a:lnSpc>
                <a:spcPct val="80000"/>
              </a:lnSpc>
            </a:pPr>
            <a:r>
              <a:rPr lang="tr-TR" altLang="en-US" sz="2400" b="1"/>
              <a:t>İşaretsiz sayılarda toplama</a:t>
            </a:r>
          </a:p>
          <a:p>
            <a:pPr eaLnBrk="1" hangingPunct="1">
              <a:lnSpc>
                <a:spcPct val="80000"/>
              </a:lnSpc>
            </a:pPr>
            <a:r>
              <a:rPr lang="tr-TR" altLang="en-US" sz="2600" b="1">
                <a:solidFill>
                  <a:srgbClr val="FF0000"/>
                </a:solidFill>
                <a:latin typeface="Courier New" panose="02070309020205020404" pitchFamily="49" charset="0"/>
                <a:cs typeface="Courier New" panose="02070309020205020404" pitchFamily="49" charset="0"/>
              </a:rPr>
              <a:t>Addi, addiu</a:t>
            </a:r>
          </a:p>
          <a:p>
            <a:pPr lvl="1" eaLnBrk="1" hangingPunct="1">
              <a:lnSpc>
                <a:spcPct val="80000"/>
              </a:lnSpc>
            </a:pPr>
            <a:r>
              <a:rPr lang="tr-TR" altLang="en-US" sz="2400" b="1"/>
              <a:t>İşaretli sayılarda bir tamsayı ile toplama</a:t>
            </a:r>
          </a:p>
          <a:p>
            <a:pPr lvl="1" eaLnBrk="1" hangingPunct="1">
              <a:lnSpc>
                <a:spcPct val="80000"/>
              </a:lnSpc>
            </a:pPr>
            <a:r>
              <a:rPr lang="tr-TR" altLang="en-US" sz="2400" b="1"/>
              <a:t>İşaretsiz sayılarda</a:t>
            </a:r>
          </a:p>
          <a:p>
            <a:pPr eaLnBrk="1" hangingPunct="1">
              <a:lnSpc>
                <a:spcPct val="80000"/>
              </a:lnSpc>
            </a:pPr>
            <a:r>
              <a:rPr lang="tr-TR" altLang="en-US" sz="2600" b="1">
                <a:solidFill>
                  <a:srgbClr val="FF0000"/>
                </a:solidFill>
                <a:latin typeface="Courier New" panose="02070309020205020404" pitchFamily="49" charset="0"/>
                <a:cs typeface="Courier New" panose="02070309020205020404" pitchFamily="49" charset="0"/>
              </a:rPr>
              <a:t>Sub, subu</a:t>
            </a:r>
          </a:p>
          <a:p>
            <a:pPr lvl="1" eaLnBrk="1" hangingPunct="1">
              <a:lnSpc>
                <a:spcPct val="80000"/>
              </a:lnSpc>
            </a:pPr>
            <a:r>
              <a:rPr lang="tr-TR" altLang="en-US" sz="2400" b="1"/>
              <a:t>İşaretli sayılarda çıkarma</a:t>
            </a:r>
          </a:p>
          <a:p>
            <a:pPr lvl="1" eaLnBrk="1" hangingPunct="1">
              <a:lnSpc>
                <a:spcPct val="80000"/>
              </a:lnSpc>
            </a:pPr>
            <a:r>
              <a:rPr lang="tr-TR" altLang="en-US" sz="2400" b="1"/>
              <a:t>İşaretsiz sayılarda çıkarma</a:t>
            </a:r>
          </a:p>
          <a:p>
            <a:pPr lvl="1" eaLnBrk="1" hangingPunct="1">
              <a:lnSpc>
                <a:spcPct val="80000"/>
              </a:lnSpc>
            </a:pPr>
            <a:r>
              <a:rPr lang="tr-TR" altLang="en-US" sz="2400" b="1"/>
              <a:t>MIPS istisna nedeninin talimat adresini içeren EPC(exception program counter) olarak adlandırılan bir register içerir. sistem kontrolünden ayrılma komutu(MFC0-move from system control) EPCyi genel amaçlı bir register içine kopyalamak için kullanılır.</a:t>
            </a:r>
          </a:p>
          <a:p>
            <a:pPr lvl="1" eaLnBrk="1" hangingPunct="1">
              <a:lnSpc>
                <a:spcPct val="80000"/>
              </a:lnSpc>
            </a:pPr>
            <a:endParaRPr lang="tr-TR" altLang="en-US" sz="1900"/>
          </a:p>
        </p:txBody>
      </p:sp>
      <p:sp>
        <p:nvSpPr>
          <p:cNvPr id="4" name="3 Slayt Numarası Yer Tutucusu">
            <a:extLst>
              <a:ext uri="{FF2B5EF4-FFF2-40B4-BE49-F238E27FC236}">
                <a16:creationId xmlns:a16="http://schemas.microsoft.com/office/drawing/2014/main" id="{1004F96C-9529-47FE-AFF3-F0CBFF7922F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660D48-AF85-4625-A06E-EF05AAD3E002}" type="slidenum">
              <a:rPr lang="tr-TR" altLang="en-US">
                <a:solidFill>
                  <a:srgbClr val="898989"/>
                </a:solidFill>
                <a:latin typeface="Calibri" panose="020F0502020204030204" pitchFamily="34" charset="0"/>
              </a:rPr>
              <a:pPr eaLnBrk="1" hangingPunct="1"/>
              <a:t>18</a:t>
            </a:fld>
            <a:endParaRPr lang="tr-TR" altLang="en-US">
              <a:solidFill>
                <a:srgbClr val="898989"/>
              </a:solidFill>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2 İçerik Yer Tutucusu">
            <a:extLst>
              <a:ext uri="{FF2B5EF4-FFF2-40B4-BE49-F238E27FC236}">
                <a16:creationId xmlns:a16="http://schemas.microsoft.com/office/drawing/2014/main" id="{2F8987AF-66EA-4EE6-AD92-563C130EA44B}"/>
              </a:ext>
            </a:extLst>
          </p:cNvPr>
          <p:cNvSpPr>
            <a:spLocks noGrp="1"/>
          </p:cNvSpPr>
          <p:nvPr>
            <p:ph idx="1"/>
          </p:nvPr>
        </p:nvSpPr>
        <p:spPr>
          <a:xfrm>
            <a:off x="323850" y="188913"/>
            <a:ext cx="8229600" cy="1944687"/>
          </a:xfrm>
        </p:spPr>
        <p:txBody>
          <a:bodyPr/>
          <a:lstStyle/>
          <a:p>
            <a:pPr eaLnBrk="1" hangingPunct="1">
              <a:buFont typeface="Arial" panose="020B0604020202020204" pitchFamily="34" charset="0"/>
              <a:buNone/>
            </a:pPr>
            <a:r>
              <a:rPr lang="tr-TR" altLang="en-US"/>
              <a:t>	Toplama ve çıkarma için </a:t>
            </a:r>
            <a:r>
              <a:rPr lang="tr-TR" altLang="en-US">
                <a:solidFill>
                  <a:srgbClr val="FF0000"/>
                </a:solidFill>
              </a:rPr>
              <a:t>overflow</a:t>
            </a:r>
            <a:r>
              <a:rPr lang="tr-TR" altLang="en-US"/>
              <a:t> durumları;</a:t>
            </a:r>
          </a:p>
        </p:txBody>
      </p:sp>
      <p:sp>
        <p:nvSpPr>
          <p:cNvPr id="5" name="4 Slayt Numarası Yer Tutucusu">
            <a:extLst>
              <a:ext uri="{FF2B5EF4-FFF2-40B4-BE49-F238E27FC236}">
                <a16:creationId xmlns:a16="http://schemas.microsoft.com/office/drawing/2014/main" id="{C9C39891-49AB-4E39-82FA-D35B0406C84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097D5C-90D8-429E-A1D6-B537E1E54232}" type="slidenum">
              <a:rPr lang="tr-TR" altLang="en-US">
                <a:solidFill>
                  <a:srgbClr val="898989"/>
                </a:solidFill>
                <a:latin typeface="Calibri" panose="020F0502020204030204" pitchFamily="34" charset="0"/>
              </a:rPr>
              <a:pPr eaLnBrk="1" hangingPunct="1"/>
              <a:t>19</a:t>
            </a:fld>
            <a:endParaRPr lang="tr-TR" altLang="en-US">
              <a:solidFill>
                <a:srgbClr val="898989"/>
              </a:solidFill>
              <a:latin typeface="Calibri" panose="020F0502020204030204" pitchFamily="34" charset="0"/>
            </a:endParaRPr>
          </a:p>
        </p:txBody>
      </p:sp>
      <p:sp>
        <p:nvSpPr>
          <p:cNvPr id="20484" name="2 İçerik Yer Tutucusu">
            <a:extLst>
              <a:ext uri="{FF2B5EF4-FFF2-40B4-BE49-F238E27FC236}">
                <a16:creationId xmlns:a16="http://schemas.microsoft.com/office/drawing/2014/main" id="{9752B438-6CFB-481E-9F19-A20CC6BF9E1D}"/>
              </a:ext>
            </a:extLst>
          </p:cNvPr>
          <p:cNvSpPr txBox="1">
            <a:spLocks/>
          </p:cNvSpPr>
          <p:nvPr/>
        </p:nvSpPr>
        <p:spPr bwMode="auto">
          <a:xfrm>
            <a:off x="395288" y="2133600"/>
            <a:ext cx="822960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tr-TR" altLang="en-US" sz="2000" b="1">
                <a:latin typeface="Calibri" panose="020F0502020204030204" pitchFamily="34" charset="0"/>
              </a:rPr>
              <a:t>Bir işlem sonucunda elde edilen sayısal değer, sözcük uzunluğu ile tanımlanmış değerlerden büyükse, taşma (overflow) vardır denir.</a:t>
            </a:r>
          </a:p>
          <a:p>
            <a:pPr eaLnBrk="1" hangingPunct="1">
              <a:spcBef>
                <a:spcPct val="20000"/>
              </a:spcBef>
              <a:buFont typeface="Arial" panose="020B0604020202020204" pitchFamily="34" charset="0"/>
              <a:buChar char="•"/>
            </a:pPr>
            <a:r>
              <a:rPr lang="tr-TR" altLang="en-US" sz="2000" b="1">
                <a:solidFill>
                  <a:srgbClr val="0000FF"/>
                </a:solidFill>
                <a:latin typeface="Calibri" panose="020F0502020204030204" pitchFamily="34" charset="0"/>
              </a:rPr>
              <a:t>32 bitlik 2 sayı toplandığında/çıkarıldığında sonuç 33 bit ise; </a:t>
            </a:r>
          </a:p>
          <a:p>
            <a:pPr eaLnBrk="1" hangingPunct="1">
              <a:spcBef>
                <a:spcPct val="20000"/>
              </a:spcBef>
              <a:buFont typeface="Arial" panose="020B0604020202020204" pitchFamily="34" charset="0"/>
              <a:buChar char="•"/>
            </a:pPr>
            <a:r>
              <a:rPr lang="tr-TR" altLang="en-US" sz="2000" b="1">
                <a:solidFill>
                  <a:srgbClr val="0000FF"/>
                </a:solidFill>
                <a:latin typeface="Calibri" panose="020F0502020204030204" pitchFamily="34" charset="0"/>
              </a:rPr>
              <a:t>İki pozitif sayı toplandığında sonuç negatif ise (sonucun İşaret biti 1 ise); </a:t>
            </a:r>
          </a:p>
          <a:p>
            <a:pPr eaLnBrk="1" hangingPunct="1">
              <a:spcBef>
                <a:spcPct val="20000"/>
              </a:spcBef>
              <a:buFont typeface="Arial" panose="020B0604020202020204" pitchFamily="34" charset="0"/>
              <a:buChar char="•"/>
            </a:pPr>
            <a:r>
              <a:rPr lang="tr-TR" altLang="en-US" sz="2000" b="1">
                <a:solidFill>
                  <a:srgbClr val="0000FF"/>
                </a:solidFill>
                <a:latin typeface="Calibri" panose="020F0502020204030204" pitchFamily="34" charset="0"/>
              </a:rPr>
              <a:t>İki negatif sayı toplandığında sonuç pozitif ise (sonucun işaret biti 0 ise);</a:t>
            </a:r>
          </a:p>
          <a:p>
            <a:pPr eaLnBrk="1" hangingPunct="1">
              <a:spcBef>
                <a:spcPct val="20000"/>
              </a:spcBef>
              <a:buFont typeface="Arial" panose="020B0604020202020204" pitchFamily="34" charset="0"/>
              <a:buChar char="•"/>
            </a:pPr>
            <a:r>
              <a:rPr lang="tr-TR" altLang="en-US" sz="2000" b="1">
                <a:solidFill>
                  <a:srgbClr val="0000FF"/>
                </a:solidFill>
                <a:latin typeface="Calibri" panose="020F0502020204030204" pitchFamily="34" charset="0"/>
              </a:rPr>
              <a:t>Bir pozitiften bir negatif değer çıkartıldığında sonuç negatif ise (sonucun işaret biti 1 ise)</a:t>
            </a:r>
          </a:p>
          <a:p>
            <a:pPr eaLnBrk="1" hangingPunct="1">
              <a:spcBef>
                <a:spcPct val="20000"/>
              </a:spcBef>
              <a:buFont typeface="Arial" panose="020B0604020202020204" pitchFamily="34" charset="0"/>
              <a:buChar char="•"/>
            </a:pPr>
            <a:r>
              <a:rPr lang="tr-TR" altLang="en-US" sz="2000" b="1">
                <a:solidFill>
                  <a:srgbClr val="0000FF"/>
                </a:solidFill>
                <a:latin typeface="Calibri" panose="020F0502020204030204" pitchFamily="34" charset="0"/>
              </a:rPr>
              <a:t>Bir negatiften bir pozitif değer çıkartıldığında sonuç pozitif ise ( sonucun işaret biti 0 ise) </a:t>
            </a:r>
          </a:p>
          <a:p>
            <a:pPr eaLnBrk="1" hangingPunct="1">
              <a:spcBef>
                <a:spcPct val="20000"/>
              </a:spcBef>
            </a:pPr>
            <a:r>
              <a:rPr lang="tr-TR" altLang="en-US" sz="2000" b="1">
                <a:solidFill>
                  <a:srgbClr val="0000FF"/>
                </a:solidFill>
                <a:latin typeface="Calibri" panose="020F0502020204030204" pitchFamily="34" charset="0"/>
              </a:rPr>
              <a:t>	 overflow (taşma) veya underflow (borç alma) oluştuğu anlaşılır.</a:t>
            </a:r>
          </a:p>
          <a:p>
            <a:pPr eaLnBrk="1" hangingPunct="1">
              <a:spcBef>
                <a:spcPct val="20000"/>
              </a:spcBef>
              <a:buFont typeface="Arial" panose="020B0604020202020204" pitchFamily="34" charset="0"/>
              <a:buChar char="•"/>
            </a:pPr>
            <a:r>
              <a:rPr lang="tr-TR" altLang="en-US" sz="2000" b="1">
                <a:solidFill>
                  <a:srgbClr val="FF0000"/>
                </a:solidFill>
                <a:latin typeface="Calibri" panose="020F0502020204030204" pitchFamily="34" charset="0"/>
              </a:rPr>
              <a:t>Bir negatif sayı bir pozitif sayıya eklendiğinde hiçbir zaman taşma olmaz.</a:t>
            </a:r>
          </a:p>
          <a:p>
            <a:pPr eaLnBrk="1" hangingPunct="1">
              <a:spcBef>
                <a:spcPct val="20000"/>
              </a:spcBef>
              <a:buFont typeface="Arial" panose="020B0604020202020204" pitchFamily="34" charset="0"/>
              <a:buChar char="•"/>
            </a:pPr>
            <a:r>
              <a:rPr lang="tr-TR" altLang="en-US" sz="2000" b="1">
                <a:solidFill>
                  <a:srgbClr val="FF0000"/>
                </a:solidFill>
                <a:latin typeface="Calibri" panose="020F0502020204030204" pitchFamily="34" charset="0"/>
              </a:rPr>
              <a:t>Çıkarılan sayılar aynı işaretli ise taşma olmaz. </a:t>
            </a:r>
          </a:p>
          <a:p>
            <a:pPr eaLnBrk="1" hangingPunct="1">
              <a:spcBef>
                <a:spcPct val="20000"/>
              </a:spcBef>
              <a:buFont typeface="Arial" panose="020B0604020202020204" pitchFamily="34" charset="0"/>
              <a:buNone/>
            </a:pPr>
            <a:endParaRPr lang="tr-TR" altLang="en-US" sz="2000">
              <a:latin typeface="Calibri" panose="020F0502020204030204" pitchFamily="34" charset="0"/>
            </a:endParaRPr>
          </a:p>
        </p:txBody>
      </p:sp>
      <p:pic>
        <p:nvPicPr>
          <p:cNvPr id="20485" name="Picture 7">
            <a:extLst>
              <a:ext uri="{FF2B5EF4-FFF2-40B4-BE49-F238E27FC236}">
                <a16:creationId xmlns:a16="http://schemas.microsoft.com/office/drawing/2014/main" id="{BB02C4D1-64E1-4548-B4D6-732C3A8E2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692150"/>
            <a:ext cx="48958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Başlık">
            <a:extLst>
              <a:ext uri="{FF2B5EF4-FFF2-40B4-BE49-F238E27FC236}">
                <a16:creationId xmlns:a16="http://schemas.microsoft.com/office/drawing/2014/main" id="{C4D9E2E1-DC89-4F9E-A238-CA2B5CBB7E96}"/>
              </a:ext>
            </a:extLst>
          </p:cNvPr>
          <p:cNvSpPr>
            <a:spLocks noGrp="1"/>
          </p:cNvSpPr>
          <p:nvPr>
            <p:ph type="title"/>
          </p:nvPr>
        </p:nvSpPr>
        <p:spPr>
          <a:xfrm>
            <a:off x="468313" y="188913"/>
            <a:ext cx="8229600" cy="490537"/>
          </a:xfrm>
        </p:spPr>
        <p:txBody>
          <a:bodyPr/>
          <a:lstStyle/>
          <a:p>
            <a:pPr eaLnBrk="1" hangingPunct="1"/>
            <a:r>
              <a:rPr lang="tr-TR" altLang="en-US" sz="3200">
                <a:solidFill>
                  <a:srgbClr val="3333CC"/>
                </a:solidFill>
              </a:rPr>
              <a:t>İşaretli ve işaretsiz sayılar</a:t>
            </a:r>
          </a:p>
        </p:txBody>
      </p:sp>
      <p:sp>
        <p:nvSpPr>
          <p:cNvPr id="3075" name="2 İçerik Yer Tutucusu">
            <a:extLst>
              <a:ext uri="{FF2B5EF4-FFF2-40B4-BE49-F238E27FC236}">
                <a16:creationId xmlns:a16="http://schemas.microsoft.com/office/drawing/2014/main" id="{20D6EE99-0775-433F-B47F-21C5D09704F1}"/>
              </a:ext>
            </a:extLst>
          </p:cNvPr>
          <p:cNvSpPr>
            <a:spLocks noGrp="1"/>
          </p:cNvSpPr>
          <p:nvPr>
            <p:ph idx="1"/>
          </p:nvPr>
        </p:nvSpPr>
        <p:spPr>
          <a:xfrm>
            <a:off x="323850" y="765175"/>
            <a:ext cx="8569325" cy="3168650"/>
          </a:xfrm>
        </p:spPr>
        <p:txBody>
          <a:bodyPr/>
          <a:lstStyle/>
          <a:p>
            <a:pPr marL="82550" indent="-82550" eaLnBrk="1" hangingPunct="1">
              <a:buFont typeface="Arial" panose="020B0604020202020204" pitchFamily="34" charset="0"/>
              <a:buNone/>
            </a:pPr>
            <a:r>
              <a:rPr lang="tr-TR" altLang="en-US"/>
              <a:t>	</a:t>
            </a:r>
            <a:r>
              <a:rPr lang="tr-TR" altLang="en-US" sz="2800"/>
              <a:t>Sayılar herhangi bir taban kullanılarak temsil edilebilir. Günlük hayatımızda kullandığımız sayı sistemi 10’luk (Desimal) sayı sistemiyken bilgisayar 2’lik (Binary)sayı sistemini kullanmaktadır. Herhangi bir tabanda bir sayının oluşumu aşağıdaki gibidir. A</a:t>
            </a:r>
            <a:r>
              <a:rPr lang="tr-TR" altLang="en-US" sz="1600"/>
              <a:t>i</a:t>
            </a:r>
            <a:r>
              <a:rPr lang="tr-TR" altLang="en-US" sz="2800"/>
              <a:t> basamak rakamı, T taban, i basamak değerini ifade eder. Ai basamak rakamı, </a:t>
            </a:r>
            <a:r>
              <a:rPr lang="tr-TR" altLang="en-US" sz="2400"/>
              <a:t>0, 1..T-1’e</a:t>
            </a:r>
            <a:r>
              <a:rPr lang="tr-TR" altLang="en-US" sz="2800"/>
              <a:t> kadarki ardışıl rakamlardan herhangibiri olabilir. </a:t>
            </a:r>
          </a:p>
          <a:p>
            <a:pPr marL="82550" indent="-82550" eaLnBrk="1" hangingPunct="1">
              <a:buFont typeface="Arial" panose="020B0604020202020204" pitchFamily="34" charset="0"/>
              <a:buNone/>
            </a:pPr>
            <a:endParaRPr lang="tr-TR" altLang="en-US" sz="2800"/>
          </a:p>
          <a:p>
            <a:pPr marL="82550" indent="-82550" eaLnBrk="1" hangingPunct="1">
              <a:buFont typeface="Arial" panose="020B0604020202020204" pitchFamily="34" charset="0"/>
              <a:buNone/>
            </a:pPr>
            <a:endParaRPr lang="tr-TR" altLang="en-US" sz="2800"/>
          </a:p>
        </p:txBody>
      </p:sp>
      <p:sp>
        <p:nvSpPr>
          <p:cNvPr id="6" name="5 Slayt Numarası Yer Tutucusu">
            <a:extLst>
              <a:ext uri="{FF2B5EF4-FFF2-40B4-BE49-F238E27FC236}">
                <a16:creationId xmlns:a16="http://schemas.microsoft.com/office/drawing/2014/main" id="{38DA7A0F-C4EE-42FE-B791-4D6D5D67FB6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A0992F-699B-4AD5-BA64-F5169F6CE0FA}" type="slidenum">
              <a:rPr lang="tr-TR" altLang="en-US">
                <a:solidFill>
                  <a:srgbClr val="898989"/>
                </a:solidFill>
                <a:latin typeface="Calibri" panose="020F0502020204030204" pitchFamily="34" charset="0"/>
              </a:rPr>
              <a:pPr eaLnBrk="1" hangingPunct="1"/>
              <a:t>2</a:t>
            </a:fld>
            <a:endParaRPr lang="tr-TR" altLang="en-US">
              <a:solidFill>
                <a:srgbClr val="898989"/>
              </a:solidFill>
              <a:latin typeface="Calibri" panose="020F0502020204030204" pitchFamily="34" charset="0"/>
            </a:endParaRPr>
          </a:p>
        </p:txBody>
      </p:sp>
      <p:pic>
        <p:nvPicPr>
          <p:cNvPr id="3077" name="Picture 5">
            <a:extLst>
              <a:ext uri="{FF2B5EF4-FFF2-40B4-BE49-F238E27FC236}">
                <a16:creationId xmlns:a16="http://schemas.microsoft.com/office/drawing/2014/main" id="{68612EE9-13F6-4AEE-8E67-8DE59728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076700"/>
            <a:ext cx="367347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6 Metin kutusu">
            <a:extLst>
              <a:ext uri="{FF2B5EF4-FFF2-40B4-BE49-F238E27FC236}">
                <a16:creationId xmlns:a16="http://schemas.microsoft.com/office/drawing/2014/main" id="{BA2D7732-7DEC-438F-9E26-A8313B0E6DAE}"/>
              </a:ext>
            </a:extLst>
          </p:cNvPr>
          <p:cNvSpPr txBox="1">
            <a:spLocks noChangeArrowheads="1"/>
          </p:cNvSpPr>
          <p:nvPr/>
        </p:nvSpPr>
        <p:spPr bwMode="auto">
          <a:xfrm>
            <a:off x="539750" y="5229225"/>
            <a:ext cx="7920038"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2550" indent="-825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None/>
            </a:pPr>
            <a:r>
              <a:rPr lang="tr-TR" altLang="en-US" sz="2000">
                <a:solidFill>
                  <a:srgbClr val="FF0000"/>
                </a:solidFill>
              </a:rPr>
              <a:t>Soru: Bilgisayarlarda niye 2 tabanlı sayı sistemi kullanılır?</a:t>
            </a:r>
          </a:p>
          <a:p>
            <a:pPr eaLnBrk="1" hangingPunct="1">
              <a:buFont typeface="Arial" panose="020B0604020202020204" pitchFamily="34" charset="0"/>
              <a:buNone/>
            </a:pPr>
            <a:r>
              <a:rPr lang="tr-TR" altLang="en-US">
                <a:solidFill>
                  <a:srgbClr val="002060"/>
                </a:solidFill>
              </a:rPr>
              <a:t>Cevap: Bu tabanda kullanılan rakamlar 0 ve 1’dir. Bu rakamların elektriksel işaretler olarak tanınması çok kolaydır.(Transistörün anahtarlama modunda çalıştırılması ile)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7">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8" presetClass="entr" presetSubtype="0" accel="5000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p:cTn id="15" dur="1000" fill="hold"/>
                                        <p:tgtEl>
                                          <p:spTgt spid="7">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7">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7">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a:extLst>
              <a:ext uri="{FF2B5EF4-FFF2-40B4-BE49-F238E27FC236}">
                <a16:creationId xmlns:a16="http://schemas.microsoft.com/office/drawing/2014/main" id="{EB57FE48-D135-40BC-A526-04A84FB034F1}"/>
              </a:ext>
            </a:extLst>
          </p:cNvPr>
          <p:cNvSpPr>
            <a:spLocks noGrp="1"/>
          </p:cNvSpPr>
          <p:nvPr>
            <p:ph type="title"/>
          </p:nvPr>
        </p:nvSpPr>
        <p:spPr>
          <a:xfrm>
            <a:off x="457200" y="274638"/>
            <a:ext cx="8229600" cy="633412"/>
          </a:xfrm>
        </p:spPr>
        <p:txBody>
          <a:bodyPr/>
          <a:lstStyle/>
          <a:p>
            <a:pPr eaLnBrk="1" hangingPunct="1"/>
            <a:r>
              <a:rPr lang="tr-TR" altLang="en-US" sz="4000">
                <a:solidFill>
                  <a:srgbClr val="FF0000"/>
                </a:solidFill>
              </a:rPr>
              <a:t>Taşma oluşumunun tanınması</a:t>
            </a:r>
          </a:p>
        </p:txBody>
      </p:sp>
      <p:sp>
        <p:nvSpPr>
          <p:cNvPr id="4" name="3 Slayt Numarası Yer Tutucusu">
            <a:extLst>
              <a:ext uri="{FF2B5EF4-FFF2-40B4-BE49-F238E27FC236}">
                <a16:creationId xmlns:a16="http://schemas.microsoft.com/office/drawing/2014/main" id="{68CC893C-9183-4302-A002-ACA06D7E3CA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152F79-89A5-45DD-80C7-557C15C48CD7}" type="slidenum">
              <a:rPr lang="tr-TR" altLang="en-US">
                <a:solidFill>
                  <a:srgbClr val="898989"/>
                </a:solidFill>
                <a:latin typeface="Calibri" panose="020F0502020204030204" pitchFamily="34" charset="0"/>
              </a:rPr>
              <a:pPr eaLnBrk="1" hangingPunct="1"/>
              <a:t>20</a:t>
            </a:fld>
            <a:endParaRPr lang="tr-TR" altLang="en-US">
              <a:solidFill>
                <a:srgbClr val="898989"/>
              </a:solidFill>
              <a:latin typeface="Calibri" panose="020F0502020204030204" pitchFamily="34" charset="0"/>
            </a:endParaRPr>
          </a:p>
        </p:txBody>
      </p:sp>
      <p:sp>
        <p:nvSpPr>
          <p:cNvPr id="21508" name="4 Dikdörtgen">
            <a:extLst>
              <a:ext uri="{FF2B5EF4-FFF2-40B4-BE49-F238E27FC236}">
                <a16:creationId xmlns:a16="http://schemas.microsoft.com/office/drawing/2014/main" id="{C8CDF6D4-51C0-4FF4-8050-27B9C5446392}"/>
              </a:ext>
            </a:extLst>
          </p:cNvPr>
          <p:cNvSpPr>
            <a:spLocks noChangeArrowheads="1"/>
          </p:cNvSpPr>
          <p:nvPr/>
        </p:nvSpPr>
        <p:spPr bwMode="auto">
          <a:xfrm>
            <a:off x="395288" y="908050"/>
            <a:ext cx="82804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t>
            </a:r>
            <a:r>
              <a:rPr lang="en-US" altLang="en-US" b="1" i="1"/>
              <a:t> add, addi</a:t>
            </a:r>
            <a:r>
              <a:rPr lang="tr-TR" altLang="en-US" b="1" i="1"/>
              <a:t> veya </a:t>
            </a:r>
            <a:r>
              <a:rPr lang="en-US" altLang="en-US" b="1" i="1"/>
              <a:t>sub</a:t>
            </a:r>
            <a:r>
              <a:rPr lang="tr-TR" altLang="en-US" b="1" i="1"/>
              <a:t> komutlarının sebep olduğu bir taşma interrupt ‘ı   	( kesme – exception-istisna) oluşur.</a:t>
            </a:r>
            <a:endParaRPr lang="en-US" altLang="en-US" b="1" i="1"/>
          </a:p>
          <a:p>
            <a:pPr eaLnBrk="1" hangingPunct="1"/>
            <a:r>
              <a:rPr lang="en-US" altLang="en-US"/>
              <a:t>•</a:t>
            </a:r>
            <a:r>
              <a:rPr lang="tr-TR" altLang="en-US"/>
              <a:t>K</a:t>
            </a:r>
            <a:r>
              <a:rPr lang="en-US" altLang="en-US"/>
              <a:t>ontrol</a:t>
            </a:r>
            <a:r>
              <a:rPr lang="tr-TR" altLang="en-US"/>
              <a:t>, önceden tanımlanmış adresteki  interrupt rutinine atlar.</a:t>
            </a:r>
            <a:r>
              <a:rPr lang="en-US" altLang="en-US"/>
              <a:t> </a:t>
            </a:r>
            <a:endParaRPr lang="tr-TR" altLang="en-US"/>
          </a:p>
          <a:p>
            <a:pPr eaLnBrk="1" hangingPunct="1"/>
            <a:endParaRPr lang="en-US" altLang="en-US"/>
          </a:p>
          <a:p>
            <a:pPr eaLnBrk="1" hangingPunct="1"/>
            <a:r>
              <a:rPr lang="en-US" altLang="en-US"/>
              <a:t>•Interrupted addres</a:t>
            </a:r>
            <a:r>
              <a:rPr lang="tr-TR" altLang="en-US"/>
              <a:t>i, mümkün yeniden başlatamalar için kaydedilir.</a:t>
            </a:r>
          </a:p>
          <a:p>
            <a:pPr eaLnBrk="1" hangingPunct="1"/>
            <a:endParaRPr lang="en-US" altLang="en-US"/>
          </a:p>
          <a:p>
            <a:pPr eaLnBrk="1" hangingPunct="1"/>
            <a:r>
              <a:rPr lang="en-US" altLang="en-US"/>
              <a:t>•</a:t>
            </a:r>
            <a:r>
              <a:rPr lang="tr-TR" altLang="en-US"/>
              <a:t> MIPS </a:t>
            </a:r>
            <a:r>
              <a:rPr lang="en-US" altLang="en-US" b="1"/>
              <a:t>$epc</a:t>
            </a:r>
            <a:r>
              <a:rPr lang="tr-TR" altLang="en-US" b="1"/>
              <a:t>  </a:t>
            </a:r>
            <a:r>
              <a:rPr lang="en-US" altLang="en-US" b="1"/>
              <a:t>(exception program counter) register</a:t>
            </a:r>
            <a:r>
              <a:rPr lang="tr-TR" altLang="en-US" b="1"/>
              <a:t>i içerir. </a:t>
            </a:r>
            <a:r>
              <a:rPr lang="tr-TR" altLang="en-US"/>
              <a:t>Bu register  interrupt’ a sebep olan komutun adresini tutar.</a:t>
            </a:r>
            <a:r>
              <a:rPr lang="en-US" altLang="en-US"/>
              <a:t> </a:t>
            </a:r>
          </a:p>
          <a:p>
            <a:pPr eaLnBrk="1" hangingPunct="1"/>
            <a:r>
              <a:rPr lang="pt-BR" altLang="en-US"/>
              <a:t>•</a:t>
            </a:r>
            <a:r>
              <a:rPr lang="tr-TR" altLang="en-US"/>
              <a:t> Move from system control  (Sistem kontrolundan ayrılma) komutu ile; </a:t>
            </a:r>
          </a:p>
          <a:p>
            <a:pPr eaLnBrk="1" hangingPunct="1"/>
            <a:endParaRPr lang="tr-TR" altLang="en-US"/>
          </a:p>
          <a:p>
            <a:pPr eaLnBrk="1" hangingPunct="1"/>
            <a:r>
              <a:rPr lang="tr-TR" altLang="en-US" b="1"/>
              <a:t>	</a:t>
            </a:r>
            <a:r>
              <a:rPr lang="pt-BR" altLang="en-US" b="1"/>
              <a:t>mfco</a:t>
            </a:r>
            <a:r>
              <a:rPr lang="tr-TR" altLang="en-US" b="1"/>
              <a:t> </a:t>
            </a:r>
            <a:r>
              <a:rPr lang="pt-BR" altLang="en-US" b="1"/>
              <a:t>$t0, $epc</a:t>
            </a:r>
            <a:r>
              <a:rPr lang="tr-TR" altLang="en-US" b="1"/>
              <a:t> 	</a:t>
            </a:r>
            <a:r>
              <a:rPr lang="pt-BR" altLang="en-US" b="1"/>
              <a:t># copy $epcto register</a:t>
            </a:r>
            <a:endParaRPr lang="tr-TR" altLang="en-US" b="1"/>
          </a:p>
          <a:p>
            <a:pPr eaLnBrk="1" hangingPunct="1"/>
            <a:endParaRPr lang="tr-TR" altLang="en-US" b="1"/>
          </a:p>
          <a:p>
            <a:pPr eaLnBrk="1" hangingPunct="1"/>
            <a:r>
              <a:rPr lang="tr-TR" altLang="en-US"/>
              <a:t>$epc reg’in içeriği $t0 reg’e aktarılır.</a:t>
            </a:r>
          </a:p>
          <a:p>
            <a:pPr eaLnBrk="1" hangingPunct="1"/>
            <a:endParaRPr lang="pt-BR" altLang="en-US" b="1"/>
          </a:p>
          <a:p>
            <a:pPr eaLnBrk="1" hangingPunct="1"/>
            <a:r>
              <a:rPr lang="en-US" altLang="en-US"/>
              <a:t>•</a:t>
            </a:r>
            <a:r>
              <a:rPr lang="tr-TR" altLang="en-US"/>
              <a:t> İşaretsiz sayılarda oluşan ( </a:t>
            </a:r>
            <a:r>
              <a:rPr lang="tr-TR" altLang="en-US" b="1"/>
              <a:t>addu, addiu, subu komutları ile</a:t>
            </a:r>
            <a:r>
              <a:rPr lang="tr-TR" altLang="en-US"/>
              <a:t>) overflow’lardaki interrup’lar sürekli olarak sezilmek istenmez. Bu durumdaki taşma yok sayılır. Çünkü işaretsiz sayılarla işlemler genellikle ana hafıza adreslemeleri içindir. </a:t>
            </a:r>
          </a:p>
          <a:p>
            <a:pPr eaLnBrk="1" hangingPunct="1"/>
            <a:endParaRPr lang="tr-TR" altLang="en-US" b="1"/>
          </a:p>
          <a:p>
            <a:pPr eaLnBrk="1" hangingPunct="1"/>
            <a:endParaRPr lang="en-US" altLang="en-US" b="1"/>
          </a:p>
        </p:txBody>
      </p:sp>
      <p:sp>
        <p:nvSpPr>
          <p:cNvPr id="21509" name="4 Dikdörtgen">
            <a:extLst>
              <a:ext uri="{FF2B5EF4-FFF2-40B4-BE49-F238E27FC236}">
                <a16:creationId xmlns:a16="http://schemas.microsoft.com/office/drawing/2014/main" id="{F21E80B9-4556-48B5-AA1F-3F0BA3E1B86E}"/>
              </a:ext>
            </a:extLst>
          </p:cNvPr>
          <p:cNvSpPr>
            <a:spLocks noChangeArrowheads="1"/>
          </p:cNvSpPr>
          <p:nvPr/>
        </p:nvSpPr>
        <p:spPr bwMode="auto">
          <a:xfrm>
            <a:off x="539750" y="5876925"/>
            <a:ext cx="7488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pPr>
            <a:r>
              <a:rPr lang="tr-TR" altLang="en-US" sz="1600" b="1"/>
              <a:t>Tavsiye:</a:t>
            </a:r>
            <a:endParaRPr lang="en-US" altLang="en-US" sz="1600" b="1"/>
          </a:p>
          <a:p>
            <a:pPr lvl="1" eaLnBrk="1" hangingPunct="1"/>
            <a:r>
              <a:rPr lang="tr-TR" altLang="en-US" sz="1600" b="1"/>
              <a:t>Qt</a:t>
            </a:r>
            <a:r>
              <a:rPr lang="en-US" altLang="en-US" sz="1600" b="1"/>
              <a:t>SPIM</a:t>
            </a:r>
            <a:r>
              <a:rPr lang="tr-TR" altLang="en-US" sz="1600" b="1"/>
              <a:t>’de </a:t>
            </a:r>
            <a:r>
              <a:rPr lang="en-US" altLang="en-US" sz="1600" b="1"/>
              <a:t>: EPC </a:t>
            </a:r>
            <a:r>
              <a:rPr lang="tr-TR" altLang="en-US" sz="1600" b="1"/>
              <a:t>ve ilgili reg’leri incele.</a:t>
            </a:r>
            <a:endParaRPr lang="en-US" altLang="en-US" sz="16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a:extLst>
              <a:ext uri="{FF2B5EF4-FFF2-40B4-BE49-F238E27FC236}">
                <a16:creationId xmlns:a16="http://schemas.microsoft.com/office/drawing/2014/main" id="{DF902099-941C-408A-A239-C35DAE539E2D}"/>
              </a:ext>
            </a:extLst>
          </p:cNvPr>
          <p:cNvSpPr>
            <a:spLocks noGrp="1"/>
          </p:cNvSpPr>
          <p:nvPr>
            <p:ph type="title"/>
          </p:nvPr>
        </p:nvSpPr>
        <p:spPr>
          <a:xfrm>
            <a:off x="323850" y="476250"/>
            <a:ext cx="8229600" cy="1143000"/>
          </a:xfrm>
        </p:spPr>
        <p:txBody>
          <a:bodyPr/>
          <a:lstStyle/>
          <a:p>
            <a:pPr algn="l" eaLnBrk="1" hangingPunct="1"/>
            <a:r>
              <a:rPr lang="tr-TR" altLang="en-US" sz="2800"/>
              <a:t>MIPS overflowu yakalayabilir, ancak birçok bilgisayarda overflow testi için dallanma şartı bulunmamaktadır. Overflow’u yakalayabilmek için MIPS kodu aşağıdaki gibi yazılır;</a:t>
            </a:r>
          </a:p>
        </p:txBody>
      </p:sp>
      <p:sp>
        <p:nvSpPr>
          <p:cNvPr id="6" name="5 Slayt Numarası Yer Tutucusu">
            <a:extLst>
              <a:ext uri="{FF2B5EF4-FFF2-40B4-BE49-F238E27FC236}">
                <a16:creationId xmlns:a16="http://schemas.microsoft.com/office/drawing/2014/main" id="{4A1EB553-01FD-4D16-8A4F-3B152CC57E6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2F924B-46F1-4A60-852C-40EC83629D90}" type="slidenum">
              <a:rPr lang="tr-TR" altLang="en-US">
                <a:solidFill>
                  <a:srgbClr val="898989"/>
                </a:solidFill>
                <a:latin typeface="Calibri" panose="020F0502020204030204" pitchFamily="34" charset="0"/>
              </a:rPr>
              <a:pPr eaLnBrk="1" hangingPunct="1"/>
              <a:t>21</a:t>
            </a:fld>
            <a:endParaRPr lang="tr-TR" altLang="en-US">
              <a:solidFill>
                <a:srgbClr val="898989"/>
              </a:solidFill>
              <a:latin typeface="Calibri" panose="020F0502020204030204" pitchFamily="34" charset="0"/>
            </a:endParaRPr>
          </a:p>
        </p:txBody>
      </p:sp>
      <p:pic>
        <p:nvPicPr>
          <p:cNvPr id="22532" name="Picture 2">
            <a:extLst>
              <a:ext uri="{FF2B5EF4-FFF2-40B4-BE49-F238E27FC236}">
                <a16:creationId xmlns:a16="http://schemas.microsoft.com/office/drawing/2014/main" id="{20759D50-12AE-4FA4-94AC-EB2ED4B93023}"/>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250825" y="2060575"/>
            <a:ext cx="8634413"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a:extLst>
              <a:ext uri="{FF2B5EF4-FFF2-40B4-BE49-F238E27FC236}">
                <a16:creationId xmlns:a16="http://schemas.microsoft.com/office/drawing/2014/main" id="{951A37BA-25FC-41DA-BD1B-3B68566E94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C4167C-3E1E-4549-BD58-54975ECDA24C}" type="slidenum">
              <a:rPr lang="tr-TR" altLang="en-US">
                <a:solidFill>
                  <a:srgbClr val="898989"/>
                </a:solidFill>
                <a:latin typeface="Calibri" panose="020F0502020204030204" pitchFamily="34" charset="0"/>
              </a:rPr>
              <a:pPr eaLnBrk="1" hangingPunct="1"/>
              <a:t>22</a:t>
            </a:fld>
            <a:endParaRPr lang="tr-TR" altLang="en-US">
              <a:solidFill>
                <a:srgbClr val="898989"/>
              </a:solidFill>
              <a:latin typeface="Calibri" panose="020F0502020204030204" pitchFamily="34" charset="0"/>
            </a:endParaRPr>
          </a:p>
        </p:txBody>
      </p:sp>
      <p:sp>
        <p:nvSpPr>
          <p:cNvPr id="23555" name="2 İçerik Yer Tutucusu">
            <a:extLst>
              <a:ext uri="{FF2B5EF4-FFF2-40B4-BE49-F238E27FC236}">
                <a16:creationId xmlns:a16="http://schemas.microsoft.com/office/drawing/2014/main" id="{29A87E2B-F38E-4B97-97CA-65951D93ABAA}"/>
              </a:ext>
            </a:extLst>
          </p:cNvPr>
          <p:cNvSpPr txBox="1">
            <a:spLocks/>
          </p:cNvSpPr>
          <p:nvPr/>
        </p:nvSpPr>
        <p:spPr bwMode="auto">
          <a:xfrm>
            <a:off x="323850" y="549275"/>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tr-TR" altLang="en-US" sz="2800">
                <a:latin typeface="Calibri" panose="020F0502020204030204" pitchFamily="34" charset="0"/>
              </a:rPr>
              <a:t>İşaretsiz sayılarda toplama için ($t0= $t1+$t2) overflow’u yakalayabilmek için yazılan MIPS kodu;</a:t>
            </a:r>
          </a:p>
        </p:txBody>
      </p:sp>
      <p:pic>
        <p:nvPicPr>
          <p:cNvPr id="23556" name="Picture 3">
            <a:extLst>
              <a:ext uri="{FF2B5EF4-FFF2-40B4-BE49-F238E27FC236}">
                <a16:creationId xmlns:a16="http://schemas.microsoft.com/office/drawing/2014/main" id="{620004B1-CB98-4D9B-AF31-93AB7343DB16}"/>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395288" y="1773238"/>
            <a:ext cx="84582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DA69D0D6-BB4B-4633-81D6-EE0E6FF9B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25413"/>
            <a:ext cx="6624637" cy="633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Slayt Numarası Yer Tutucusu">
            <a:extLst>
              <a:ext uri="{FF2B5EF4-FFF2-40B4-BE49-F238E27FC236}">
                <a16:creationId xmlns:a16="http://schemas.microsoft.com/office/drawing/2014/main" id="{FED31F67-5E7B-4EEB-997C-FAFDEA6B310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0B0502-79D9-4493-8A71-F32EE8B5D7CA}" type="slidenum">
              <a:rPr lang="tr-TR" altLang="en-US">
                <a:solidFill>
                  <a:srgbClr val="898989"/>
                </a:solidFill>
                <a:latin typeface="Calibri" panose="020F0502020204030204" pitchFamily="34" charset="0"/>
              </a:rPr>
              <a:pPr eaLnBrk="1" hangingPunct="1"/>
              <a:t>23</a:t>
            </a:fld>
            <a:endParaRPr lang="tr-TR" altLang="en-US">
              <a:solidFill>
                <a:srgbClr val="898989"/>
              </a:solidFill>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a:extLst>
              <a:ext uri="{FF2B5EF4-FFF2-40B4-BE49-F238E27FC236}">
                <a16:creationId xmlns:a16="http://schemas.microsoft.com/office/drawing/2014/main" id="{7140AC10-34A9-42C9-A815-535E1349EE24}"/>
              </a:ext>
            </a:extLst>
          </p:cNvPr>
          <p:cNvSpPr>
            <a:spLocks noGrp="1"/>
          </p:cNvSpPr>
          <p:nvPr>
            <p:ph type="title"/>
          </p:nvPr>
        </p:nvSpPr>
        <p:spPr>
          <a:xfrm>
            <a:off x="457200" y="274638"/>
            <a:ext cx="8229600" cy="706437"/>
          </a:xfrm>
        </p:spPr>
        <p:txBody>
          <a:bodyPr/>
          <a:lstStyle/>
          <a:p>
            <a:pPr eaLnBrk="1" hangingPunct="1"/>
            <a:r>
              <a:rPr lang="tr-TR" altLang="en-US" sz="4000">
                <a:solidFill>
                  <a:srgbClr val="3333CC"/>
                </a:solidFill>
              </a:rPr>
              <a:t>Çarpma </a:t>
            </a:r>
          </a:p>
        </p:txBody>
      </p:sp>
      <p:sp>
        <p:nvSpPr>
          <p:cNvPr id="14" name="13 Slayt Numarası Yer Tutucusu">
            <a:extLst>
              <a:ext uri="{FF2B5EF4-FFF2-40B4-BE49-F238E27FC236}">
                <a16:creationId xmlns:a16="http://schemas.microsoft.com/office/drawing/2014/main" id="{A0A84252-CE81-4C6F-BA5D-364F2D0FB8F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DDDA41-C283-4D79-BDB2-D0910FE22EDD}" type="slidenum">
              <a:rPr lang="tr-TR" altLang="en-US">
                <a:solidFill>
                  <a:srgbClr val="898989"/>
                </a:solidFill>
                <a:latin typeface="Calibri" panose="020F0502020204030204" pitchFamily="34" charset="0"/>
              </a:rPr>
              <a:pPr eaLnBrk="1" hangingPunct="1"/>
              <a:t>24</a:t>
            </a:fld>
            <a:endParaRPr lang="tr-TR" altLang="en-US">
              <a:solidFill>
                <a:srgbClr val="898989"/>
              </a:solidFill>
              <a:latin typeface="Calibri" panose="020F0502020204030204" pitchFamily="34" charset="0"/>
            </a:endParaRPr>
          </a:p>
        </p:txBody>
      </p:sp>
      <p:sp>
        <p:nvSpPr>
          <p:cNvPr id="25604" name="Rectangle 3">
            <a:extLst>
              <a:ext uri="{FF2B5EF4-FFF2-40B4-BE49-F238E27FC236}">
                <a16:creationId xmlns:a16="http://schemas.microsoft.com/office/drawing/2014/main" id="{64123AB2-EDDD-46A1-8F48-B0555C965C91}"/>
              </a:ext>
            </a:extLst>
          </p:cNvPr>
          <p:cNvSpPr txBox="1">
            <a:spLocks noChangeArrowheads="1"/>
          </p:cNvSpPr>
          <p:nvPr/>
        </p:nvSpPr>
        <p:spPr bwMode="auto">
          <a:xfrm>
            <a:off x="395288" y="1125538"/>
            <a:ext cx="81915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03200" indent="-203200" eaLnBrk="0" hangingPunct="0">
              <a:tabLst>
                <a:tab pos="1543050" algn="l"/>
                <a:tab pos="2522538" algn="l"/>
              </a:tabLst>
              <a:defRPr>
                <a:solidFill>
                  <a:schemeClr val="tx1"/>
                </a:solidFill>
                <a:latin typeface="Arial" panose="020B0604020202020204" pitchFamily="34" charset="0"/>
              </a:defRPr>
            </a:lvl1pPr>
            <a:lvl2pPr indent="38100" eaLnBrk="0" hangingPunct="0">
              <a:tabLst>
                <a:tab pos="1543050" algn="l"/>
                <a:tab pos="2522538" algn="l"/>
              </a:tabLst>
              <a:defRPr>
                <a:solidFill>
                  <a:schemeClr val="tx1"/>
                </a:solidFill>
                <a:latin typeface="Arial" panose="020B0604020202020204" pitchFamily="34" charset="0"/>
              </a:defRPr>
            </a:lvl2pPr>
            <a:lvl3pPr marL="1143000" indent="-228600" eaLnBrk="0" hangingPunct="0">
              <a:tabLst>
                <a:tab pos="1543050" algn="l"/>
                <a:tab pos="2522538" algn="l"/>
              </a:tabLst>
              <a:defRPr>
                <a:solidFill>
                  <a:schemeClr val="tx1"/>
                </a:solidFill>
                <a:latin typeface="Arial" panose="020B0604020202020204" pitchFamily="34" charset="0"/>
              </a:defRPr>
            </a:lvl3pPr>
            <a:lvl4pPr marL="1600200" indent="-228600" eaLnBrk="0" hangingPunct="0">
              <a:tabLst>
                <a:tab pos="1543050" algn="l"/>
                <a:tab pos="2522538" algn="l"/>
              </a:tabLst>
              <a:defRPr>
                <a:solidFill>
                  <a:schemeClr val="tx1"/>
                </a:solidFill>
                <a:latin typeface="Arial" panose="020B0604020202020204" pitchFamily="34" charset="0"/>
              </a:defRPr>
            </a:lvl4pPr>
            <a:lvl5pPr marL="2057400" indent="-228600" eaLnBrk="0" hangingPunct="0">
              <a:tabLst>
                <a:tab pos="1543050" algn="l"/>
                <a:tab pos="25225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9pPr>
          </a:lstStyle>
          <a:p>
            <a:pPr eaLnBrk="1" hangingPunct="1">
              <a:spcBef>
                <a:spcPct val="20000"/>
              </a:spcBef>
            </a:pPr>
            <a:r>
              <a:rPr lang="tr-TR" altLang="en-US" b="1">
                <a:latin typeface="Calibri" panose="020F0502020204030204" pitchFamily="34" charset="0"/>
              </a:rPr>
              <a:t>	</a:t>
            </a:r>
            <a:r>
              <a:rPr lang="en-US" altLang="en-US" b="1">
                <a:latin typeface="Calibri" panose="020F0502020204030204" pitchFamily="34" charset="0"/>
              </a:rPr>
              <a:t>Multiplicand</a:t>
            </a:r>
            <a:r>
              <a:rPr lang="en-US" altLang="en-US" sz="2400" b="1">
                <a:solidFill>
                  <a:schemeClr val="accent1"/>
                </a:solidFill>
                <a:latin typeface="Calibri" panose="020F0502020204030204" pitchFamily="34" charset="0"/>
              </a:rPr>
              <a:t>      </a:t>
            </a:r>
            <a:r>
              <a:rPr lang="tr-TR" altLang="en-US" sz="2400" b="1">
                <a:solidFill>
                  <a:schemeClr val="accent1"/>
                </a:solidFill>
                <a:latin typeface="Calibri" panose="020F0502020204030204" pitchFamily="34" charset="0"/>
              </a:rPr>
              <a:t>    </a:t>
            </a:r>
            <a:r>
              <a:rPr lang="en-US" altLang="en-US" sz="2400" b="1">
                <a:solidFill>
                  <a:schemeClr val="accent1"/>
                </a:solidFill>
                <a:latin typeface="Calibri" panose="020F0502020204030204" pitchFamily="34" charset="0"/>
              </a:rPr>
              <a:t> </a:t>
            </a:r>
            <a:r>
              <a:rPr lang="en-US" altLang="en-US" sz="2400">
                <a:latin typeface="Courier New" panose="02070309020205020404" pitchFamily="49" charset="0"/>
              </a:rPr>
              <a:t>1000</a:t>
            </a:r>
          </a:p>
          <a:p>
            <a:pPr eaLnBrk="1" hangingPunct="1">
              <a:spcBef>
                <a:spcPct val="20000"/>
              </a:spcBef>
              <a:buFont typeface="Wingdings" panose="05000000000000000000" pitchFamily="2" charset="2"/>
              <a:buNone/>
            </a:pPr>
            <a:r>
              <a:rPr lang="en-US" altLang="en-US" sz="2400" b="1">
                <a:latin typeface="Chicago"/>
              </a:rPr>
              <a:t> </a:t>
            </a:r>
            <a:r>
              <a:rPr lang="tr-TR" altLang="en-US" sz="2400" b="1">
                <a:latin typeface="Chicago"/>
              </a:rPr>
              <a:t> </a:t>
            </a:r>
            <a:r>
              <a:rPr lang="en-US" altLang="en-US" sz="2400" b="1">
                <a:latin typeface="Chicago"/>
              </a:rPr>
              <a:t> </a:t>
            </a:r>
            <a:r>
              <a:rPr lang="en-US" altLang="en-US" b="1">
                <a:latin typeface="Calibri" panose="020F0502020204030204" pitchFamily="34" charset="0"/>
              </a:rPr>
              <a:t>Multiplier</a:t>
            </a:r>
            <a:r>
              <a:rPr lang="en-US" altLang="en-US" sz="2400" b="1">
                <a:latin typeface="Chicago"/>
              </a:rPr>
              <a:t>   	        </a:t>
            </a:r>
            <a:r>
              <a:rPr lang="en-US" altLang="en-US" sz="2400">
                <a:latin typeface="Courier New" panose="02070309020205020404" pitchFamily="49" charset="0"/>
              </a:rPr>
              <a:t>1001</a:t>
            </a:r>
            <a:br>
              <a:rPr lang="en-US" altLang="en-US" sz="2400">
                <a:latin typeface="Courier New" panose="02070309020205020404" pitchFamily="49" charset="0"/>
              </a:rPr>
            </a:br>
            <a:r>
              <a:rPr lang="en-US" altLang="en-US" sz="2400" b="1">
                <a:latin typeface="Chicago"/>
              </a:rPr>
              <a:t>                        </a:t>
            </a:r>
            <a:r>
              <a:rPr lang="en-US" altLang="en-US" sz="2400">
                <a:latin typeface="Courier New" panose="02070309020205020404" pitchFamily="49" charset="0"/>
              </a:rPr>
              <a:t>1000</a:t>
            </a:r>
            <a:br>
              <a:rPr lang="en-US" altLang="en-US" sz="2400">
                <a:latin typeface="Courier New" panose="02070309020205020404" pitchFamily="49" charset="0"/>
              </a:rPr>
            </a:br>
            <a:r>
              <a:rPr lang="en-US" altLang="en-US" sz="2400">
                <a:latin typeface="Courier New" panose="02070309020205020404" pitchFamily="49" charset="0"/>
              </a:rPr>
              <a:t>          0000</a:t>
            </a:r>
            <a:br>
              <a:rPr lang="en-US" altLang="en-US" sz="2400">
                <a:latin typeface="Courier New" panose="02070309020205020404" pitchFamily="49" charset="0"/>
              </a:rPr>
            </a:br>
            <a:r>
              <a:rPr lang="en-US" altLang="en-US" sz="2400">
                <a:latin typeface="Courier New" panose="02070309020205020404" pitchFamily="49" charset="0"/>
              </a:rPr>
              <a:t>         0000</a:t>
            </a:r>
            <a:br>
              <a:rPr lang="en-US" altLang="en-US" sz="2400">
                <a:latin typeface="Courier New" panose="02070309020205020404" pitchFamily="49" charset="0"/>
              </a:rPr>
            </a:br>
            <a:r>
              <a:rPr lang="en-US" altLang="en-US" sz="2400">
                <a:latin typeface="Courier New" panose="02070309020205020404" pitchFamily="49" charset="0"/>
              </a:rPr>
              <a:t>        1000</a:t>
            </a: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b="1">
                <a:latin typeface="Calibri" panose="020F0502020204030204" pitchFamily="34" charset="0"/>
              </a:rPr>
              <a:t>Product</a:t>
            </a:r>
            <a:r>
              <a:rPr lang="en-US" altLang="en-US" sz="2400" b="1">
                <a:solidFill>
                  <a:schemeClr val="accent1"/>
                </a:solidFill>
                <a:latin typeface="Calibri" panose="020F0502020204030204" pitchFamily="34" charset="0"/>
              </a:rPr>
              <a:t> </a:t>
            </a:r>
            <a:r>
              <a:rPr lang="en-US" altLang="en-US" sz="2400" b="1">
                <a:solidFill>
                  <a:schemeClr val="accent1"/>
                </a:solidFill>
                <a:latin typeface="Chicago"/>
              </a:rPr>
              <a:t>    </a:t>
            </a:r>
            <a:r>
              <a:rPr lang="en-US" altLang="en-US" sz="2400" b="1">
                <a:latin typeface="Courier New" panose="02070309020205020404" pitchFamily="49" charset="0"/>
              </a:rPr>
              <a:t>01001000</a:t>
            </a:r>
            <a:endParaRPr lang="tr-TR" altLang="en-US" sz="2400" b="1">
              <a:latin typeface="Courier New" panose="02070309020205020404" pitchFamily="49" charset="0"/>
            </a:endParaRPr>
          </a:p>
          <a:p>
            <a:pPr eaLnBrk="1" hangingPunct="1">
              <a:spcBef>
                <a:spcPct val="20000"/>
              </a:spcBef>
            </a:pPr>
            <a:r>
              <a:rPr lang="en-US" altLang="en-US" sz="3200" b="1">
                <a:solidFill>
                  <a:srgbClr val="FF0000"/>
                </a:solidFill>
                <a:latin typeface="Calibri" panose="020F0502020204030204" pitchFamily="34" charset="0"/>
              </a:rPr>
              <a:t>m bit x n bit = m+n bit</a:t>
            </a:r>
            <a:r>
              <a:rPr lang="tr-TR" altLang="en-US" sz="3200" b="1">
                <a:solidFill>
                  <a:srgbClr val="FF0000"/>
                </a:solidFill>
                <a:latin typeface="Calibri" panose="020F0502020204030204" pitchFamily="34" charset="0"/>
              </a:rPr>
              <a:t> çarpım (product)</a:t>
            </a:r>
          </a:p>
          <a:p>
            <a:pPr eaLnBrk="1" hangingPunct="1">
              <a:spcBef>
                <a:spcPct val="20000"/>
              </a:spcBef>
            </a:pPr>
            <a:endParaRPr lang="tr-TR" altLang="en-US" sz="2000">
              <a:latin typeface="Calibri" panose="020F0502020204030204" pitchFamily="34" charset="0"/>
            </a:endParaRPr>
          </a:p>
          <a:p>
            <a:pPr eaLnBrk="1" hangingPunct="1">
              <a:spcBef>
                <a:spcPct val="20000"/>
              </a:spcBef>
            </a:pPr>
            <a:r>
              <a:rPr lang="tr-TR" altLang="en-US" sz="2000">
                <a:latin typeface="Calibri" panose="020F0502020204030204" pitchFamily="34" charset="0"/>
              </a:rPr>
              <a:t>	</a:t>
            </a:r>
            <a:r>
              <a:rPr lang="en-US" altLang="en-US" sz="2000">
                <a:latin typeface="Calibri" panose="020F0502020204030204" pitchFamily="34" charset="0"/>
              </a:rPr>
              <a:t>Binary </a:t>
            </a:r>
            <a:r>
              <a:rPr lang="tr-TR" altLang="en-US" sz="2000">
                <a:latin typeface="Calibri" panose="020F0502020204030204" pitchFamily="34" charset="0"/>
              </a:rPr>
              <a:t>2 sayıyı çarpma işlemi;</a:t>
            </a:r>
            <a:endParaRPr lang="en-US" altLang="en-US" sz="2000">
              <a:latin typeface="Calibri" panose="020F0502020204030204" pitchFamily="34" charset="0"/>
            </a:endParaRPr>
          </a:p>
          <a:p>
            <a:pPr lvl="1" eaLnBrk="1" hangingPunct="1">
              <a:spcBef>
                <a:spcPct val="20000"/>
              </a:spcBef>
              <a:buFont typeface="Arial" panose="020B0604020202020204" pitchFamily="34" charset="0"/>
              <a:buChar char="–"/>
            </a:pPr>
            <a:r>
              <a:rPr lang="en-US" altLang="en-US">
                <a:latin typeface="Calibri" panose="020F0502020204030204" pitchFamily="34" charset="0"/>
              </a:rPr>
              <a:t> </a:t>
            </a:r>
            <a:r>
              <a:rPr lang="tr-TR" altLang="en-US">
                <a:latin typeface="Calibri" panose="020F0502020204030204" pitchFamily="34" charset="0"/>
              </a:rPr>
              <a:t>çarpan(</a:t>
            </a:r>
            <a:r>
              <a:rPr lang="en-US" altLang="en-US">
                <a:latin typeface="Calibri" panose="020F0502020204030204" pitchFamily="34" charset="0"/>
              </a:rPr>
              <a:t>multiplier</a:t>
            </a:r>
            <a:r>
              <a:rPr lang="tr-TR" altLang="en-US">
                <a:latin typeface="Calibri" panose="020F0502020204030204" pitchFamily="34" charset="0"/>
              </a:rPr>
              <a:t>)</a:t>
            </a:r>
            <a:r>
              <a:rPr lang="en-US" altLang="en-US">
                <a:latin typeface="Calibri" panose="020F0502020204030204" pitchFamily="34" charset="0"/>
              </a:rPr>
              <a:t> bit </a:t>
            </a:r>
            <a:r>
              <a:rPr lang="en-US" altLang="en-US" b="1">
                <a:solidFill>
                  <a:srgbClr val="FF0000"/>
                </a:solidFill>
                <a:latin typeface="Calibri" panose="020F0502020204030204" pitchFamily="34" charset="0"/>
              </a:rPr>
              <a:t>1 =&gt; </a:t>
            </a:r>
            <a:r>
              <a:rPr lang="tr-TR" altLang="en-US">
                <a:latin typeface="Calibri" panose="020F0502020204030204" pitchFamily="34" charset="0"/>
              </a:rPr>
              <a:t>çarpılanı kopyala</a:t>
            </a:r>
            <a:r>
              <a:rPr lang="en-US" altLang="en-US">
                <a:latin typeface="Calibri" panose="020F0502020204030204" pitchFamily="34" charset="0"/>
              </a:rPr>
              <a:t> (1 x multiplicand)</a:t>
            </a:r>
          </a:p>
          <a:p>
            <a:pPr lvl="1" eaLnBrk="1" hangingPunct="1">
              <a:spcBef>
                <a:spcPct val="20000"/>
              </a:spcBef>
              <a:buFont typeface="Arial" panose="020B0604020202020204" pitchFamily="34" charset="0"/>
              <a:buChar char="–"/>
            </a:pPr>
            <a:r>
              <a:rPr lang="en-US" altLang="en-US">
                <a:latin typeface="Calibri" panose="020F0502020204030204" pitchFamily="34" charset="0"/>
              </a:rPr>
              <a:t> </a:t>
            </a:r>
            <a:r>
              <a:rPr lang="tr-TR" altLang="en-US">
                <a:latin typeface="Calibri" panose="020F0502020204030204" pitchFamily="34" charset="0"/>
              </a:rPr>
              <a:t>çarpan</a:t>
            </a:r>
            <a:r>
              <a:rPr lang="en-US" altLang="en-US">
                <a:latin typeface="Calibri" panose="020F0502020204030204" pitchFamily="34" charset="0"/>
              </a:rPr>
              <a:t> bit </a:t>
            </a:r>
            <a:r>
              <a:rPr lang="tr-TR" altLang="en-US">
                <a:latin typeface="Calibri" panose="020F0502020204030204" pitchFamily="34" charset="0"/>
              </a:rPr>
              <a:t>                    </a:t>
            </a:r>
            <a:r>
              <a:rPr lang="en-US" altLang="en-US" b="1">
                <a:solidFill>
                  <a:srgbClr val="FF0000"/>
                </a:solidFill>
                <a:latin typeface="Calibri" panose="020F0502020204030204" pitchFamily="34" charset="0"/>
              </a:rPr>
              <a:t>0 =&gt; </a:t>
            </a:r>
            <a:r>
              <a:rPr lang="tr-TR" altLang="en-US">
                <a:latin typeface="Calibri" panose="020F0502020204030204" pitchFamily="34" charset="0"/>
              </a:rPr>
              <a:t>yerine </a:t>
            </a:r>
            <a:r>
              <a:rPr lang="en-US" altLang="en-US">
                <a:latin typeface="Calibri" panose="020F0502020204030204" pitchFamily="34" charset="0"/>
              </a:rPr>
              <a:t>0 </a:t>
            </a:r>
            <a:r>
              <a:rPr lang="tr-TR" altLang="en-US">
                <a:latin typeface="Calibri" panose="020F0502020204030204" pitchFamily="34" charset="0"/>
              </a:rPr>
              <a:t>koy</a:t>
            </a:r>
            <a:r>
              <a:rPr lang="en-US" altLang="en-US">
                <a:latin typeface="Calibri" panose="020F0502020204030204" pitchFamily="34" charset="0"/>
              </a:rPr>
              <a:t>         (0 x multiplicand)</a:t>
            </a:r>
          </a:p>
          <a:p>
            <a:pPr lvl="1" eaLnBrk="1" hangingPunct="1">
              <a:spcBef>
                <a:spcPct val="20000"/>
              </a:spcBef>
              <a:buFont typeface="Wingdings" panose="05000000000000000000" pitchFamily="2" charset="2"/>
              <a:buNone/>
            </a:pPr>
            <a:endParaRPr lang="en-US" altLang="en-US" sz="2000">
              <a:solidFill>
                <a:schemeClr val="accent2"/>
              </a:solidFill>
              <a:latin typeface="Calibri" panose="020F0502020204030204" pitchFamily="34" charset="0"/>
            </a:endParaRPr>
          </a:p>
        </p:txBody>
      </p:sp>
      <p:sp>
        <p:nvSpPr>
          <p:cNvPr id="25605" name="Line 4">
            <a:extLst>
              <a:ext uri="{FF2B5EF4-FFF2-40B4-BE49-F238E27FC236}">
                <a16:creationId xmlns:a16="http://schemas.microsoft.com/office/drawing/2014/main" id="{A2A009B5-D7BA-4B86-9937-FB27445A094D}"/>
              </a:ext>
            </a:extLst>
          </p:cNvPr>
          <p:cNvSpPr>
            <a:spLocks noChangeShapeType="1"/>
          </p:cNvSpPr>
          <p:nvPr/>
        </p:nvSpPr>
        <p:spPr bwMode="auto">
          <a:xfrm>
            <a:off x="2411413" y="1916113"/>
            <a:ext cx="914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6" name="Line 6">
            <a:extLst>
              <a:ext uri="{FF2B5EF4-FFF2-40B4-BE49-F238E27FC236}">
                <a16:creationId xmlns:a16="http://schemas.microsoft.com/office/drawing/2014/main" id="{3931B4F7-9B87-4CDB-93AE-8CD765A3AFB7}"/>
              </a:ext>
            </a:extLst>
          </p:cNvPr>
          <p:cNvSpPr>
            <a:spLocks noChangeShapeType="1"/>
          </p:cNvSpPr>
          <p:nvPr/>
        </p:nvSpPr>
        <p:spPr bwMode="auto">
          <a:xfrm>
            <a:off x="1763713" y="3429000"/>
            <a:ext cx="14478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607" name="Text Box 8">
            <a:extLst>
              <a:ext uri="{FF2B5EF4-FFF2-40B4-BE49-F238E27FC236}">
                <a16:creationId xmlns:a16="http://schemas.microsoft.com/office/drawing/2014/main" id="{6B59D589-EF67-4527-BEC8-665153AD34F2}"/>
              </a:ext>
            </a:extLst>
          </p:cNvPr>
          <p:cNvSpPr txBox="1">
            <a:spLocks noChangeArrowheads="1"/>
          </p:cNvSpPr>
          <p:nvPr/>
        </p:nvSpPr>
        <p:spPr bwMode="auto">
          <a:xfrm>
            <a:off x="2268538" y="1557338"/>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Calibri" panose="020F0502020204030204" pitchFamily="34" charset="0"/>
              </a:rPr>
              <a:t>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a:extLst>
              <a:ext uri="{FF2B5EF4-FFF2-40B4-BE49-F238E27FC236}">
                <a16:creationId xmlns:a16="http://schemas.microsoft.com/office/drawing/2014/main" id="{71E0A5E3-C567-4C76-884E-5E1A6B71F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916113"/>
            <a:ext cx="423862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2">
            <a:extLst>
              <a:ext uri="{FF2B5EF4-FFF2-40B4-BE49-F238E27FC236}">
                <a16:creationId xmlns:a16="http://schemas.microsoft.com/office/drawing/2014/main" id="{C5FB8E45-EAD9-42E3-9BBF-35FC81D81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981075"/>
            <a:ext cx="4284662"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2">
            <a:extLst>
              <a:ext uri="{FF2B5EF4-FFF2-40B4-BE49-F238E27FC236}">
                <a16:creationId xmlns:a16="http://schemas.microsoft.com/office/drawing/2014/main" id="{71E7B04B-03DC-45E3-B490-0D643771A712}"/>
              </a:ext>
            </a:extLst>
          </p:cNvPr>
          <p:cNvSpPr>
            <a:spLocks noGrp="1" noChangeArrowheads="1"/>
          </p:cNvSpPr>
          <p:nvPr>
            <p:ph type="title"/>
          </p:nvPr>
        </p:nvSpPr>
        <p:spPr>
          <a:xfrm>
            <a:off x="1512888" y="115888"/>
            <a:ext cx="5376862" cy="914400"/>
          </a:xfrm>
        </p:spPr>
        <p:txBody>
          <a:bodyPr wrap="none" lIns="63500" tIns="25400" rIns="63500" bIns="25400" anchor="t">
            <a:spAutoFit/>
          </a:bodyPr>
          <a:lstStyle/>
          <a:p>
            <a:pPr eaLnBrk="1" hangingPunct="1"/>
            <a:r>
              <a:rPr lang="tr-TR" altLang="en-US" sz="2800">
                <a:solidFill>
                  <a:srgbClr val="3333CC"/>
                </a:solidFill>
              </a:rPr>
              <a:t>ÇARPMA İŞLEMİNİN DONANIMININ </a:t>
            </a:r>
            <a:br>
              <a:rPr lang="tr-TR" altLang="en-US" sz="2800">
                <a:solidFill>
                  <a:srgbClr val="3333CC"/>
                </a:solidFill>
              </a:rPr>
            </a:br>
            <a:r>
              <a:rPr lang="tr-TR" altLang="en-US" sz="2800">
                <a:solidFill>
                  <a:srgbClr val="3333CC"/>
                </a:solidFill>
              </a:rPr>
              <a:t>İLK VERSİYONU VE AKIŞ ŞEMASI</a:t>
            </a:r>
            <a:endParaRPr lang="en-US" altLang="en-US" sz="2800">
              <a:solidFill>
                <a:srgbClr val="3333CC"/>
              </a:solidFill>
            </a:endParaRPr>
          </a:p>
        </p:txBody>
      </p:sp>
      <p:sp>
        <p:nvSpPr>
          <p:cNvPr id="23" name="22 Slayt Numarası Yer Tutucusu">
            <a:extLst>
              <a:ext uri="{FF2B5EF4-FFF2-40B4-BE49-F238E27FC236}">
                <a16:creationId xmlns:a16="http://schemas.microsoft.com/office/drawing/2014/main" id="{61345F94-6E35-4670-9AEF-D00A85A8E71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625B75-824D-495E-9B5E-EC2839F9005D}" type="slidenum">
              <a:rPr lang="tr-TR" altLang="en-US">
                <a:solidFill>
                  <a:srgbClr val="898989"/>
                </a:solidFill>
                <a:latin typeface="Calibri" panose="020F0502020204030204" pitchFamily="34" charset="0"/>
              </a:rPr>
              <a:pPr eaLnBrk="1" hangingPunct="1"/>
              <a:t>25</a:t>
            </a:fld>
            <a:endParaRPr lang="tr-TR" altLang="en-US">
              <a:solidFill>
                <a:srgbClr val="898989"/>
              </a:solidFill>
              <a:latin typeface="Calibri" panose="020F0502020204030204" pitchFamily="34" charset="0"/>
            </a:endParaRPr>
          </a:p>
        </p:txBody>
      </p:sp>
      <p:sp>
        <p:nvSpPr>
          <p:cNvPr id="26630" name="Text Box 38">
            <a:extLst>
              <a:ext uri="{FF2B5EF4-FFF2-40B4-BE49-F238E27FC236}">
                <a16:creationId xmlns:a16="http://schemas.microsoft.com/office/drawing/2014/main" id="{76A60F2A-526D-429B-B706-60EFFD3286E5}"/>
              </a:ext>
            </a:extLst>
          </p:cNvPr>
          <p:cNvSpPr txBox="1">
            <a:spLocks noChangeArrowheads="1"/>
          </p:cNvSpPr>
          <p:nvPr/>
        </p:nvSpPr>
        <p:spPr bwMode="auto">
          <a:xfrm>
            <a:off x="441325" y="56181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600">
              <a:latin typeface="Calibri" panose="020F0502020204030204" pitchFamily="34" charset="0"/>
            </a:endParaRPr>
          </a:p>
        </p:txBody>
      </p:sp>
      <p:sp>
        <p:nvSpPr>
          <p:cNvPr id="26631" name="Text Box 39">
            <a:extLst>
              <a:ext uri="{FF2B5EF4-FFF2-40B4-BE49-F238E27FC236}">
                <a16:creationId xmlns:a16="http://schemas.microsoft.com/office/drawing/2014/main" id="{D0D5E47E-9E37-424A-BAFE-147976FF2077}"/>
              </a:ext>
            </a:extLst>
          </p:cNvPr>
          <p:cNvSpPr txBox="1">
            <a:spLocks noChangeArrowheads="1"/>
          </p:cNvSpPr>
          <p:nvPr/>
        </p:nvSpPr>
        <p:spPr bwMode="auto">
          <a:xfrm>
            <a:off x="0" y="4549775"/>
            <a:ext cx="68754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Calibri" panose="020F0502020204030204" pitchFamily="34" charset="0"/>
              </a:rPr>
              <a:t>Multiplicand</a:t>
            </a:r>
            <a:r>
              <a:rPr lang="tr-TR" altLang="en-US" sz="2400" b="1">
                <a:latin typeface="Calibri" panose="020F0502020204030204" pitchFamily="34" charset="0"/>
              </a:rPr>
              <a:t>(çarpılan)</a:t>
            </a:r>
            <a:r>
              <a:rPr lang="en-US" altLang="en-US" sz="2400" b="1">
                <a:latin typeface="Calibri" panose="020F0502020204030204" pitchFamily="34" charset="0"/>
              </a:rPr>
              <a:t> register, product</a:t>
            </a:r>
            <a:r>
              <a:rPr lang="tr-TR" altLang="en-US" sz="2400" b="1">
                <a:latin typeface="Calibri" panose="020F0502020204030204" pitchFamily="34" charset="0"/>
              </a:rPr>
              <a:t>(çarpım)</a:t>
            </a:r>
            <a:r>
              <a:rPr lang="en-US" altLang="en-US" sz="2400" b="1">
                <a:latin typeface="Calibri" panose="020F0502020204030204" pitchFamily="34" charset="0"/>
              </a:rPr>
              <a:t> register</a:t>
            </a:r>
            <a:r>
              <a:rPr lang="tr-TR" altLang="en-US" sz="2400" b="1">
                <a:latin typeface="Calibri" panose="020F0502020204030204" pitchFamily="34" charset="0"/>
              </a:rPr>
              <a:t> ve </a:t>
            </a:r>
            <a:r>
              <a:rPr lang="en-US" altLang="en-US" sz="2400" b="1">
                <a:latin typeface="Calibri" panose="020F0502020204030204" pitchFamily="34" charset="0"/>
              </a:rPr>
              <a:t>ALU</a:t>
            </a:r>
            <a:r>
              <a:rPr lang="tr-TR" altLang="en-US" sz="2400" b="1">
                <a:latin typeface="Calibri" panose="020F0502020204030204" pitchFamily="34" charset="0"/>
              </a:rPr>
              <a:t> </a:t>
            </a:r>
            <a:r>
              <a:rPr lang="en-US" altLang="en-US" sz="2400" b="1">
                <a:latin typeface="Calibri" panose="020F0502020204030204" pitchFamily="34" charset="0"/>
              </a:rPr>
              <a:t>64-bit</a:t>
            </a:r>
            <a:r>
              <a:rPr lang="tr-TR" altLang="en-US" sz="2400" b="1">
                <a:latin typeface="Calibri" panose="020F0502020204030204" pitchFamily="34" charset="0"/>
              </a:rPr>
              <a:t> genişliğindeyken</a:t>
            </a:r>
            <a:r>
              <a:rPr lang="en-US" altLang="en-US" sz="2400" b="1">
                <a:latin typeface="Calibri" panose="020F0502020204030204" pitchFamily="34" charset="0"/>
              </a:rPr>
              <a:t>; multiplier</a:t>
            </a:r>
            <a:r>
              <a:rPr lang="tr-TR" altLang="en-US" sz="2400" b="1">
                <a:latin typeface="Calibri" panose="020F0502020204030204" pitchFamily="34" charset="0"/>
              </a:rPr>
              <a:t>(çarpan) ise </a:t>
            </a:r>
            <a:r>
              <a:rPr lang="en-US" altLang="en-US" sz="2400" b="1">
                <a:latin typeface="Calibri" panose="020F0502020204030204" pitchFamily="34" charset="0"/>
              </a:rPr>
              <a:t>32-bit </a:t>
            </a:r>
            <a:r>
              <a:rPr lang="tr-TR" altLang="en-US" sz="2400" b="1">
                <a:latin typeface="Calibri" panose="020F0502020204030204" pitchFamily="34" charset="0"/>
              </a:rPr>
              <a:t>uzunlukludur.  Kontrol bloğu çarpılan ile çarpanın ne zaman kaydırılacağını ve sonucun ne zaman yenileneceğini belirtir.</a:t>
            </a:r>
            <a:endParaRPr lang="en-US" altLang="en-US" sz="2400" b="1">
              <a:latin typeface="Calibri" panose="020F0502020204030204" pitchFamily="34" charset="0"/>
            </a:endParaRPr>
          </a:p>
        </p:txBody>
      </p:sp>
      <p:sp>
        <p:nvSpPr>
          <p:cNvPr id="26632" name="Text Box 41">
            <a:extLst>
              <a:ext uri="{FF2B5EF4-FFF2-40B4-BE49-F238E27FC236}">
                <a16:creationId xmlns:a16="http://schemas.microsoft.com/office/drawing/2014/main" id="{4C303C97-1FD9-49B5-96C3-555C3AD20EF8}"/>
              </a:ext>
            </a:extLst>
          </p:cNvPr>
          <p:cNvSpPr txBox="1">
            <a:spLocks noChangeArrowheads="1"/>
          </p:cNvSpPr>
          <p:nvPr/>
        </p:nvSpPr>
        <p:spPr bwMode="auto">
          <a:xfrm>
            <a:off x="395288" y="1125538"/>
            <a:ext cx="6264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Calibri" panose="020F0502020204030204" pitchFamily="34" charset="0"/>
              </a:rPr>
              <a:t>32-bit multiplicand</a:t>
            </a:r>
            <a:r>
              <a:rPr lang="tr-TR" altLang="en-US" sz="2400">
                <a:latin typeface="Calibri" panose="020F0502020204030204" pitchFamily="34" charset="0"/>
              </a:rPr>
              <a:t>(çarpılan) register’ın en anlamsız bitlerindedir ve her adımda sola kayar</a:t>
            </a:r>
            <a:endParaRPr lang="en-US" altLang="en-US" sz="2400">
              <a:latin typeface="Calibri" panose="020F0502020204030204" pitchFamily="34" charset="0"/>
            </a:endParaRPr>
          </a:p>
        </p:txBody>
      </p:sp>
      <p:sp>
        <p:nvSpPr>
          <p:cNvPr id="26633" name="Text Box 43">
            <a:extLst>
              <a:ext uri="{FF2B5EF4-FFF2-40B4-BE49-F238E27FC236}">
                <a16:creationId xmlns:a16="http://schemas.microsoft.com/office/drawing/2014/main" id="{EC6272A6-46EE-4965-BD33-A13DC6728925}"/>
              </a:ext>
            </a:extLst>
          </p:cNvPr>
          <p:cNvSpPr txBox="1">
            <a:spLocks noChangeArrowheads="1"/>
          </p:cNvSpPr>
          <p:nvPr/>
        </p:nvSpPr>
        <p:spPr bwMode="auto">
          <a:xfrm>
            <a:off x="1763713" y="4076700"/>
            <a:ext cx="401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400">
                <a:latin typeface="Calibri" panose="020F0502020204030204" pitchFamily="34" charset="0"/>
              </a:rPr>
              <a:t>Çarpımın başlangıç değeri 0’dır</a:t>
            </a:r>
            <a:endParaRPr lang="en-US" altLang="en-US" sz="2400">
              <a:latin typeface="Calibri" panose="020F0502020204030204" pitchFamily="34" charset="0"/>
            </a:endParaRPr>
          </a:p>
        </p:txBody>
      </p:sp>
      <p:sp>
        <p:nvSpPr>
          <p:cNvPr id="26634" name="Line 43">
            <a:extLst>
              <a:ext uri="{FF2B5EF4-FFF2-40B4-BE49-F238E27FC236}">
                <a16:creationId xmlns:a16="http://schemas.microsoft.com/office/drawing/2014/main" id="{38E72729-4B0D-4B35-9BA8-7B860729F4F1}"/>
              </a:ext>
            </a:extLst>
          </p:cNvPr>
          <p:cNvSpPr>
            <a:spLocks noChangeShapeType="1"/>
          </p:cNvSpPr>
          <p:nvPr/>
        </p:nvSpPr>
        <p:spPr bwMode="auto">
          <a:xfrm flipH="1" flipV="1">
            <a:off x="2195513" y="3933825"/>
            <a:ext cx="360362" cy="287338"/>
          </a:xfrm>
          <a:prstGeom prst="line">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a:extLst>
              <a:ext uri="{FF2B5EF4-FFF2-40B4-BE49-F238E27FC236}">
                <a16:creationId xmlns:a16="http://schemas.microsoft.com/office/drawing/2014/main" id="{B489AFA3-ACFC-4F6B-A5D3-9526BEDA480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A2AF9A-8B2E-4672-AE41-DDD234424A41}" type="slidenum">
              <a:rPr lang="tr-TR" altLang="en-US">
                <a:solidFill>
                  <a:srgbClr val="898989"/>
                </a:solidFill>
                <a:latin typeface="Calibri" panose="020F0502020204030204" pitchFamily="34" charset="0"/>
              </a:rPr>
              <a:pPr eaLnBrk="1" hangingPunct="1"/>
              <a:t>26</a:t>
            </a:fld>
            <a:endParaRPr lang="tr-TR" altLang="en-US">
              <a:solidFill>
                <a:srgbClr val="898989"/>
              </a:solidFill>
              <a:latin typeface="Calibri" panose="020F0502020204030204" pitchFamily="34" charset="0"/>
            </a:endParaRPr>
          </a:p>
        </p:txBody>
      </p:sp>
      <p:pic>
        <p:nvPicPr>
          <p:cNvPr id="27651" name="Picture 2">
            <a:extLst>
              <a:ext uri="{FF2B5EF4-FFF2-40B4-BE49-F238E27FC236}">
                <a16:creationId xmlns:a16="http://schemas.microsoft.com/office/drawing/2014/main" id="{79AC79A7-E454-46A0-AC1B-C87D4F2A5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785813"/>
            <a:ext cx="787717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a:extLst>
              <a:ext uri="{FF2B5EF4-FFF2-40B4-BE49-F238E27FC236}">
                <a16:creationId xmlns:a16="http://schemas.microsoft.com/office/drawing/2014/main" id="{0C154300-A078-4F58-9066-1BB0D9E6F36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3A8C2-2F68-4C87-BB41-7C892BAD76AA}" type="slidenum">
              <a:rPr lang="tr-TR" altLang="en-US">
                <a:solidFill>
                  <a:srgbClr val="898989"/>
                </a:solidFill>
                <a:latin typeface="Calibri" panose="020F0502020204030204" pitchFamily="34" charset="0"/>
              </a:rPr>
              <a:pPr eaLnBrk="1" hangingPunct="1"/>
              <a:t>27</a:t>
            </a:fld>
            <a:endParaRPr lang="tr-TR" altLang="en-US">
              <a:solidFill>
                <a:srgbClr val="898989"/>
              </a:solidFill>
              <a:latin typeface="Calibri" panose="020F0502020204030204" pitchFamily="34" charset="0"/>
            </a:endParaRPr>
          </a:p>
        </p:txBody>
      </p:sp>
      <p:pic>
        <p:nvPicPr>
          <p:cNvPr id="28675" name="Picture 2">
            <a:extLst>
              <a:ext uri="{FF2B5EF4-FFF2-40B4-BE49-F238E27FC236}">
                <a16:creationId xmlns:a16="http://schemas.microsoft.com/office/drawing/2014/main" id="{E76DF64E-86FC-4B5C-94D9-BCCDD5263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052513"/>
            <a:ext cx="77628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a:extLst>
              <a:ext uri="{FF2B5EF4-FFF2-40B4-BE49-F238E27FC236}">
                <a16:creationId xmlns:a16="http://schemas.microsoft.com/office/drawing/2014/main" id="{8539F020-A4A5-40B3-9F49-E735A90E8E6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B470A9-3A90-4AA5-928E-E6A8275A466D}" type="slidenum">
              <a:rPr lang="tr-TR" altLang="en-US">
                <a:solidFill>
                  <a:srgbClr val="898989"/>
                </a:solidFill>
                <a:latin typeface="Calibri" panose="020F0502020204030204" pitchFamily="34" charset="0"/>
              </a:rPr>
              <a:pPr eaLnBrk="1" hangingPunct="1"/>
              <a:t>28</a:t>
            </a:fld>
            <a:endParaRPr lang="tr-TR" altLang="en-US">
              <a:solidFill>
                <a:srgbClr val="898989"/>
              </a:solidFill>
              <a:latin typeface="Calibri" panose="020F0502020204030204" pitchFamily="34" charset="0"/>
            </a:endParaRPr>
          </a:p>
        </p:txBody>
      </p:sp>
      <p:pic>
        <p:nvPicPr>
          <p:cNvPr id="29699" name="Picture 2">
            <a:extLst>
              <a:ext uri="{FF2B5EF4-FFF2-40B4-BE49-F238E27FC236}">
                <a16:creationId xmlns:a16="http://schemas.microsoft.com/office/drawing/2014/main" id="{EA125C16-5D3B-48AD-AA40-E31E8ED21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08050"/>
            <a:ext cx="77914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a:extLst>
              <a:ext uri="{FF2B5EF4-FFF2-40B4-BE49-F238E27FC236}">
                <a16:creationId xmlns:a16="http://schemas.microsoft.com/office/drawing/2014/main" id="{85EF401F-CC4D-4701-BB48-EB02C9926C4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70B89C-70D0-4BF3-B47F-179F74FDBD06}" type="slidenum">
              <a:rPr lang="tr-TR" altLang="en-US">
                <a:solidFill>
                  <a:srgbClr val="898989"/>
                </a:solidFill>
                <a:latin typeface="Calibri" panose="020F0502020204030204" pitchFamily="34" charset="0"/>
              </a:rPr>
              <a:pPr eaLnBrk="1" hangingPunct="1"/>
              <a:t>29</a:t>
            </a:fld>
            <a:endParaRPr lang="tr-TR" altLang="en-US">
              <a:solidFill>
                <a:srgbClr val="898989"/>
              </a:solidFill>
              <a:latin typeface="Calibri" panose="020F0502020204030204" pitchFamily="34" charset="0"/>
            </a:endParaRPr>
          </a:p>
        </p:txBody>
      </p:sp>
      <p:pic>
        <p:nvPicPr>
          <p:cNvPr id="30723" name="Picture 2">
            <a:extLst>
              <a:ext uri="{FF2B5EF4-FFF2-40B4-BE49-F238E27FC236}">
                <a16:creationId xmlns:a16="http://schemas.microsoft.com/office/drawing/2014/main" id="{2D0CD8F3-01C4-4CA4-82EA-C91B53253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023938"/>
            <a:ext cx="7820025"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2 İçerik Yer Tutucusu">
            <a:extLst>
              <a:ext uri="{FF2B5EF4-FFF2-40B4-BE49-F238E27FC236}">
                <a16:creationId xmlns:a16="http://schemas.microsoft.com/office/drawing/2014/main" id="{E68AC3B2-8CE2-4A38-8F87-34FA6F678EED}"/>
              </a:ext>
            </a:extLst>
          </p:cNvPr>
          <p:cNvSpPr>
            <a:spLocks noGrp="1"/>
          </p:cNvSpPr>
          <p:nvPr>
            <p:ph idx="1"/>
          </p:nvPr>
        </p:nvSpPr>
        <p:spPr>
          <a:xfrm>
            <a:off x="468313" y="333375"/>
            <a:ext cx="8229600" cy="6048375"/>
          </a:xfrm>
        </p:spPr>
        <p:txBody>
          <a:bodyPr/>
          <a:lstStyle/>
          <a:p>
            <a:pPr eaLnBrk="1" hangingPunct="1">
              <a:buFont typeface="Arial" panose="020B0604020202020204" pitchFamily="34" charset="0"/>
              <a:buNone/>
            </a:pPr>
            <a:r>
              <a:rPr lang="tr-TR" altLang="en-US"/>
              <a:t>	</a:t>
            </a:r>
            <a:r>
              <a:rPr lang="tr-TR" altLang="en-US" sz="2800"/>
              <a:t>1011</a:t>
            </a:r>
            <a:r>
              <a:rPr lang="tr-TR" altLang="en-US" sz="2800" baseline="-25000"/>
              <a:t>two </a:t>
            </a:r>
            <a:r>
              <a:rPr lang="tr-TR" altLang="en-US" sz="2800"/>
              <a:t>sayısının desimal sayı sistemindeki karşılığını  hesaplayalım;     </a:t>
            </a:r>
          </a:p>
          <a:p>
            <a:pPr eaLnBrk="1" hangingPunct="1">
              <a:buFont typeface="Arial" panose="020B0604020202020204" pitchFamily="34" charset="0"/>
              <a:buNone/>
            </a:pPr>
            <a:endParaRPr lang="tr-TR" altLang="en-US"/>
          </a:p>
          <a:p>
            <a:pPr eaLnBrk="1" hangingPunct="1">
              <a:buFont typeface="Arial" panose="020B0604020202020204" pitchFamily="34" charset="0"/>
              <a:buNone/>
            </a:pPr>
            <a:endParaRPr lang="tr-TR" altLang="en-US"/>
          </a:p>
          <a:p>
            <a:pPr eaLnBrk="1" hangingPunct="1">
              <a:buFont typeface="Arial" panose="020B0604020202020204" pitchFamily="34" charset="0"/>
              <a:buNone/>
            </a:pPr>
            <a:endParaRPr lang="tr-TR" altLang="en-US"/>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Bu sayıyı ikilik tabanda 32 bit ile ifade edecek olursak yeni sayı;</a:t>
            </a:r>
          </a:p>
        </p:txBody>
      </p:sp>
      <p:sp>
        <p:nvSpPr>
          <p:cNvPr id="7" name="5 Slayt Numarası Yer Tutucusu">
            <a:extLst>
              <a:ext uri="{FF2B5EF4-FFF2-40B4-BE49-F238E27FC236}">
                <a16:creationId xmlns:a16="http://schemas.microsoft.com/office/drawing/2014/main" id="{3B2AE077-A34E-4F02-9C81-52356654E55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AA8E69-2E97-4D45-A067-00728BB2A16F}" type="slidenum">
              <a:rPr lang="tr-TR" altLang="en-US">
                <a:solidFill>
                  <a:srgbClr val="898989"/>
                </a:solidFill>
                <a:latin typeface="Calibri" panose="020F0502020204030204" pitchFamily="34" charset="0"/>
              </a:rPr>
              <a:pPr eaLnBrk="1" hangingPunct="1"/>
              <a:t>3</a:t>
            </a:fld>
            <a:endParaRPr lang="tr-TR" altLang="en-US">
              <a:solidFill>
                <a:srgbClr val="898989"/>
              </a:solidFill>
              <a:latin typeface="Calibri" panose="020F0502020204030204" pitchFamily="34" charset="0"/>
            </a:endParaRPr>
          </a:p>
        </p:txBody>
      </p:sp>
      <p:pic>
        <p:nvPicPr>
          <p:cNvPr id="4100" name="Picture 3">
            <a:extLst>
              <a:ext uri="{FF2B5EF4-FFF2-40B4-BE49-F238E27FC236}">
                <a16:creationId xmlns:a16="http://schemas.microsoft.com/office/drawing/2014/main" id="{E044C55C-687B-4188-9AEB-531B653085D4}"/>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684213" y="1557338"/>
            <a:ext cx="80010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4">
            <a:extLst>
              <a:ext uri="{FF2B5EF4-FFF2-40B4-BE49-F238E27FC236}">
                <a16:creationId xmlns:a16="http://schemas.microsoft.com/office/drawing/2014/main" id="{F49CDF19-BBBE-4C47-B366-E4C71C35D05D}"/>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250825" y="4652963"/>
            <a:ext cx="864235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a:extLst>
              <a:ext uri="{FF2B5EF4-FFF2-40B4-BE49-F238E27FC236}">
                <a16:creationId xmlns:a16="http://schemas.microsoft.com/office/drawing/2014/main" id="{E7FD38D0-5C97-476B-8AE7-900E905F184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CAA3C1-A606-4EE3-819E-0D5C7E3C0CBE}" type="slidenum">
              <a:rPr lang="tr-TR" altLang="en-US">
                <a:solidFill>
                  <a:srgbClr val="898989"/>
                </a:solidFill>
                <a:latin typeface="Calibri" panose="020F0502020204030204" pitchFamily="34" charset="0"/>
              </a:rPr>
              <a:pPr eaLnBrk="1" hangingPunct="1"/>
              <a:t>30</a:t>
            </a:fld>
            <a:endParaRPr lang="tr-TR" altLang="en-US">
              <a:solidFill>
                <a:srgbClr val="898989"/>
              </a:solidFill>
              <a:latin typeface="Calibri" panose="020F0502020204030204" pitchFamily="34" charset="0"/>
            </a:endParaRPr>
          </a:p>
        </p:txBody>
      </p:sp>
      <p:pic>
        <p:nvPicPr>
          <p:cNvPr id="31747" name="Picture 2">
            <a:extLst>
              <a:ext uri="{FF2B5EF4-FFF2-40B4-BE49-F238E27FC236}">
                <a16:creationId xmlns:a16="http://schemas.microsoft.com/office/drawing/2014/main" id="{2EEB2073-CA1E-47F7-B9BC-216C4E315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019175"/>
            <a:ext cx="7820025"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a:extLst>
              <a:ext uri="{FF2B5EF4-FFF2-40B4-BE49-F238E27FC236}">
                <a16:creationId xmlns:a16="http://schemas.microsoft.com/office/drawing/2014/main" id="{257B6A6D-79F8-4B9B-A688-99D775B00A7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43AC1E-FACC-4E52-BB71-FEE0B34166F8}" type="slidenum">
              <a:rPr lang="tr-TR" altLang="en-US">
                <a:solidFill>
                  <a:srgbClr val="898989"/>
                </a:solidFill>
                <a:latin typeface="Calibri" panose="020F0502020204030204" pitchFamily="34" charset="0"/>
              </a:rPr>
              <a:pPr eaLnBrk="1" hangingPunct="1"/>
              <a:t>31</a:t>
            </a:fld>
            <a:endParaRPr lang="tr-TR" altLang="en-US">
              <a:solidFill>
                <a:srgbClr val="898989"/>
              </a:solidFill>
              <a:latin typeface="Calibri" panose="020F0502020204030204" pitchFamily="34" charset="0"/>
            </a:endParaRPr>
          </a:p>
        </p:txBody>
      </p:sp>
      <p:pic>
        <p:nvPicPr>
          <p:cNvPr id="32771" name="Picture 2">
            <a:extLst>
              <a:ext uri="{FF2B5EF4-FFF2-40B4-BE49-F238E27FC236}">
                <a16:creationId xmlns:a16="http://schemas.microsoft.com/office/drawing/2014/main" id="{6A839184-E4FE-42E1-BD69-0C27CC833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042988"/>
            <a:ext cx="782002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7318DFEA-E7A9-4DCB-A5CB-1ADDA2F023AB}"/>
              </a:ext>
            </a:extLst>
          </p:cNvPr>
          <p:cNvSpPr>
            <a:spLocks noGrp="1"/>
          </p:cNvSpPr>
          <p:nvPr>
            <p:ph type="title"/>
          </p:nvPr>
        </p:nvSpPr>
        <p:spPr>
          <a:xfrm>
            <a:off x="457200" y="188913"/>
            <a:ext cx="8229600" cy="576262"/>
          </a:xfrm>
        </p:spPr>
        <p:txBody>
          <a:bodyPr rtlCol="0">
            <a:normAutofit fontScale="90000"/>
          </a:bodyPr>
          <a:lstStyle/>
          <a:p>
            <a:pPr eaLnBrk="1" fontAlgn="auto" hangingPunct="1">
              <a:spcAft>
                <a:spcPts val="0"/>
              </a:spcAft>
              <a:defRPr/>
            </a:pPr>
            <a:r>
              <a:rPr lang="tr-TR" sz="3600" dirty="0" err="1">
                <a:solidFill>
                  <a:srgbClr val="3333CC"/>
                </a:solidFill>
              </a:rPr>
              <a:t>Fix</a:t>
            </a:r>
            <a:r>
              <a:rPr lang="tr-TR" sz="3600" dirty="0">
                <a:solidFill>
                  <a:srgbClr val="3333CC"/>
                </a:solidFill>
              </a:rPr>
              <a:t>-</a:t>
            </a:r>
            <a:r>
              <a:rPr lang="tr-TR" sz="3600" dirty="0" err="1">
                <a:solidFill>
                  <a:srgbClr val="3333CC"/>
                </a:solidFill>
              </a:rPr>
              <a:t>point</a:t>
            </a:r>
            <a:r>
              <a:rPr lang="tr-TR" sz="3600" dirty="0">
                <a:solidFill>
                  <a:srgbClr val="3333CC"/>
                </a:solidFill>
              </a:rPr>
              <a:t> çarpma işlemi</a:t>
            </a:r>
          </a:p>
        </p:txBody>
      </p:sp>
      <p:sp>
        <p:nvSpPr>
          <p:cNvPr id="19" name="18 Slayt Numarası Yer Tutucusu">
            <a:extLst>
              <a:ext uri="{FF2B5EF4-FFF2-40B4-BE49-F238E27FC236}">
                <a16:creationId xmlns:a16="http://schemas.microsoft.com/office/drawing/2014/main" id="{FB5BDB41-60E5-40A9-A124-688CF1C6E26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36EA6A-C8E8-42EE-A23B-38B4B0F80D01}" type="slidenum">
              <a:rPr lang="tr-TR" altLang="en-US">
                <a:solidFill>
                  <a:srgbClr val="898989"/>
                </a:solidFill>
                <a:latin typeface="Calibri" panose="020F0502020204030204" pitchFamily="34" charset="0"/>
              </a:rPr>
              <a:pPr eaLnBrk="1" hangingPunct="1"/>
              <a:t>32</a:t>
            </a:fld>
            <a:endParaRPr lang="tr-TR" altLang="en-US">
              <a:solidFill>
                <a:srgbClr val="898989"/>
              </a:solidFill>
              <a:latin typeface="Calibri" panose="020F0502020204030204" pitchFamily="34" charset="0"/>
            </a:endParaRPr>
          </a:p>
        </p:txBody>
      </p:sp>
      <p:pic>
        <p:nvPicPr>
          <p:cNvPr id="33796" name="Picture 2">
            <a:extLst>
              <a:ext uri="{FF2B5EF4-FFF2-40B4-BE49-F238E27FC236}">
                <a16:creationId xmlns:a16="http://schemas.microsoft.com/office/drawing/2014/main" id="{31C79ABA-F01A-4878-A0E3-AC7D92F42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557338"/>
            <a:ext cx="66548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17 Dikdörtgen">
            <a:extLst>
              <a:ext uri="{FF2B5EF4-FFF2-40B4-BE49-F238E27FC236}">
                <a16:creationId xmlns:a16="http://schemas.microsoft.com/office/drawing/2014/main" id="{1A214A66-17AE-426D-9CFD-3C5CC92135B3}"/>
              </a:ext>
            </a:extLst>
          </p:cNvPr>
          <p:cNvSpPr>
            <a:spLocks noChangeArrowheads="1"/>
          </p:cNvSpPr>
          <p:nvPr/>
        </p:nvSpPr>
        <p:spPr bwMode="auto">
          <a:xfrm>
            <a:off x="179388" y="836613"/>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3200" indent="-203200" eaLnBrk="0" hangingPunct="0">
              <a:tabLst>
                <a:tab pos="1543050" algn="l"/>
                <a:tab pos="2522538" algn="l"/>
              </a:tabLst>
              <a:defRPr>
                <a:solidFill>
                  <a:schemeClr val="tx1"/>
                </a:solidFill>
                <a:latin typeface="Arial" panose="020B0604020202020204" pitchFamily="34" charset="0"/>
              </a:defRPr>
            </a:lvl1pPr>
            <a:lvl2pPr marL="742950" indent="-285750" eaLnBrk="0" hangingPunct="0">
              <a:tabLst>
                <a:tab pos="1543050" algn="l"/>
                <a:tab pos="2522538" algn="l"/>
              </a:tabLst>
              <a:defRPr>
                <a:solidFill>
                  <a:schemeClr val="tx1"/>
                </a:solidFill>
                <a:latin typeface="Arial" panose="020B0604020202020204" pitchFamily="34" charset="0"/>
              </a:defRPr>
            </a:lvl2pPr>
            <a:lvl3pPr marL="1143000" indent="-228600" eaLnBrk="0" hangingPunct="0">
              <a:tabLst>
                <a:tab pos="1543050" algn="l"/>
                <a:tab pos="2522538" algn="l"/>
              </a:tabLst>
              <a:defRPr>
                <a:solidFill>
                  <a:schemeClr val="tx1"/>
                </a:solidFill>
                <a:latin typeface="Arial" panose="020B0604020202020204" pitchFamily="34" charset="0"/>
              </a:defRPr>
            </a:lvl3pPr>
            <a:lvl4pPr marL="1600200" indent="-228600" eaLnBrk="0" hangingPunct="0">
              <a:tabLst>
                <a:tab pos="1543050" algn="l"/>
                <a:tab pos="2522538" algn="l"/>
              </a:tabLst>
              <a:defRPr>
                <a:solidFill>
                  <a:schemeClr val="tx1"/>
                </a:solidFill>
                <a:latin typeface="Arial" panose="020B0604020202020204" pitchFamily="34" charset="0"/>
              </a:defRPr>
            </a:lvl4pPr>
            <a:lvl5pPr marL="2057400" indent="-228600" eaLnBrk="0" hangingPunct="0">
              <a:tabLst>
                <a:tab pos="1543050" algn="l"/>
                <a:tab pos="25225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9pPr>
          </a:lstStyle>
          <a:p>
            <a:pPr eaLnBrk="1" hangingPunct="1">
              <a:spcBef>
                <a:spcPct val="20000"/>
              </a:spcBef>
            </a:pPr>
            <a:r>
              <a:rPr lang="en-US" altLang="en-US" b="1">
                <a:latin typeface="Calibri" panose="020F0502020204030204" pitchFamily="34" charset="0"/>
              </a:rPr>
              <a:t>Multiplicand</a:t>
            </a:r>
            <a:r>
              <a:rPr lang="en-US" altLang="en-US" b="1">
                <a:solidFill>
                  <a:schemeClr val="accent1"/>
                </a:solidFill>
                <a:latin typeface="Calibri" panose="020F0502020204030204" pitchFamily="34" charset="0"/>
              </a:rPr>
              <a:t>       </a:t>
            </a:r>
            <a:r>
              <a:rPr lang="tr-TR" altLang="en-US">
                <a:latin typeface="Courier New" panose="02070309020205020404" pitchFamily="49" charset="0"/>
              </a:rPr>
              <a:t>0010</a:t>
            </a:r>
            <a:endParaRPr lang="en-US" altLang="en-US">
              <a:latin typeface="Courier New" panose="02070309020205020404" pitchFamily="49" charset="0"/>
            </a:endParaRPr>
          </a:p>
          <a:p>
            <a:pPr eaLnBrk="1" hangingPunct="1">
              <a:spcBef>
                <a:spcPct val="20000"/>
              </a:spcBef>
            </a:pPr>
            <a:r>
              <a:rPr lang="en-US" altLang="en-US" b="1">
                <a:latin typeface="Calibri" panose="020F0502020204030204" pitchFamily="34" charset="0"/>
              </a:rPr>
              <a:t>Multiplier</a:t>
            </a:r>
            <a:r>
              <a:rPr lang="en-US" altLang="en-US" b="1">
                <a:latin typeface="Chicago"/>
              </a:rPr>
              <a:t>   	</a:t>
            </a:r>
            <a:r>
              <a:rPr lang="tr-TR" altLang="en-US">
                <a:latin typeface="Courier New" panose="02070309020205020404" pitchFamily="49" charset="0"/>
                <a:cs typeface="Courier New" panose="02070309020205020404" pitchFamily="49" charset="0"/>
              </a:rPr>
              <a:t>0</a:t>
            </a:r>
            <a:r>
              <a:rPr lang="en-US" altLang="en-US">
                <a:latin typeface="Courier New" panose="02070309020205020404" pitchFamily="49" charset="0"/>
                <a:cs typeface="Courier New" panose="02070309020205020404" pitchFamily="49" charset="0"/>
              </a:rPr>
              <a:t>0</a:t>
            </a:r>
            <a:r>
              <a:rPr lang="tr-TR" altLang="en-US">
                <a:latin typeface="Courier New" panose="02070309020205020404" pitchFamily="49" charset="0"/>
                <a:cs typeface="Courier New" panose="02070309020205020404" pitchFamily="49" charset="0"/>
              </a:rPr>
              <a:t>1</a:t>
            </a:r>
            <a:r>
              <a:rPr lang="en-US" altLang="en-US">
                <a:latin typeface="Courier New" panose="02070309020205020404" pitchFamily="49" charset="0"/>
                <a:cs typeface="Courier New" panose="02070309020205020404" pitchFamily="49" charset="0"/>
              </a:rPr>
              <a:t>1</a:t>
            </a:r>
            <a:br>
              <a:rPr lang="en-US" altLang="en-US">
                <a:latin typeface="Courier New" panose="02070309020205020404" pitchFamily="49" charset="0"/>
              </a:rPr>
            </a:br>
            <a:r>
              <a:rPr lang="en-US" altLang="en-US" b="1">
                <a:latin typeface="Chicago"/>
              </a:rPr>
              <a:t>                     </a:t>
            </a:r>
            <a:r>
              <a:rPr lang="tr-TR" altLang="en-US">
                <a:latin typeface="Courier New" panose="02070309020205020404" pitchFamily="49" charset="0"/>
              </a:rPr>
              <a:t>0</a:t>
            </a:r>
            <a:r>
              <a:rPr lang="en-US" altLang="en-US">
                <a:latin typeface="Courier New" panose="02070309020205020404" pitchFamily="49" charset="0"/>
              </a:rPr>
              <a:t>0</a:t>
            </a:r>
            <a:r>
              <a:rPr lang="tr-TR" altLang="en-US">
                <a:latin typeface="Courier New" panose="02070309020205020404" pitchFamily="49" charset="0"/>
              </a:rPr>
              <a:t>1</a:t>
            </a:r>
            <a:r>
              <a:rPr lang="en-US" altLang="en-US">
                <a:latin typeface="Courier New" panose="02070309020205020404" pitchFamily="49" charset="0"/>
              </a:rPr>
              <a:t>0</a:t>
            </a:r>
            <a:endParaRPr lang="tr-TR" altLang="en-US">
              <a:latin typeface="Courier New" panose="02070309020205020404" pitchFamily="49" charset="0"/>
            </a:endParaRPr>
          </a:p>
          <a:p>
            <a:pPr eaLnBrk="1" hangingPunct="1">
              <a:spcBef>
                <a:spcPct val="20000"/>
              </a:spcBef>
            </a:pPr>
            <a:r>
              <a:rPr lang="tr-TR" altLang="en-US">
                <a:latin typeface="Courier New" panose="02070309020205020404" pitchFamily="49" charset="0"/>
              </a:rPr>
              <a:t>          0</a:t>
            </a:r>
            <a:r>
              <a:rPr lang="en-US" altLang="en-US">
                <a:latin typeface="Courier New" panose="02070309020205020404" pitchFamily="49" charset="0"/>
              </a:rPr>
              <a:t>0</a:t>
            </a:r>
            <a:r>
              <a:rPr lang="tr-TR" altLang="en-US">
                <a:latin typeface="Courier New" panose="02070309020205020404" pitchFamily="49" charset="0"/>
              </a:rPr>
              <a:t>10</a:t>
            </a:r>
          </a:p>
          <a:p>
            <a:pPr eaLnBrk="1" hangingPunct="1">
              <a:spcBef>
                <a:spcPct val="20000"/>
              </a:spcBef>
            </a:pPr>
            <a:r>
              <a:rPr lang="tr-TR" altLang="en-US">
                <a:latin typeface="Courier New" panose="02070309020205020404" pitchFamily="49" charset="0"/>
              </a:rPr>
              <a:t>         </a:t>
            </a:r>
            <a:r>
              <a:rPr lang="en-US" altLang="en-US">
                <a:latin typeface="Courier New" panose="02070309020205020404" pitchFamily="49" charset="0"/>
              </a:rPr>
              <a:t>0000</a:t>
            </a:r>
            <a:endParaRPr lang="tr-TR" altLang="en-US">
              <a:latin typeface="Courier New" panose="02070309020205020404" pitchFamily="49" charset="0"/>
            </a:endParaRPr>
          </a:p>
          <a:p>
            <a:pPr eaLnBrk="1" hangingPunct="1">
              <a:spcBef>
                <a:spcPct val="20000"/>
              </a:spcBef>
            </a:pPr>
            <a:r>
              <a:rPr lang="tr-TR" altLang="en-US">
                <a:latin typeface="Courier New" panose="02070309020205020404" pitchFamily="49" charset="0"/>
              </a:rPr>
              <a:t>        0</a:t>
            </a:r>
            <a:r>
              <a:rPr lang="en-US" altLang="en-US">
                <a:latin typeface="Courier New" panose="02070309020205020404" pitchFamily="49" charset="0"/>
              </a:rPr>
              <a:t>000</a:t>
            </a:r>
            <a:r>
              <a:rPr lang="en-US" altLang="en-US" b="1">
                <a:latin typeface="Courier New" panose="02070309020205020404" pitchFamily="49" charset="0"/>
              </a:rPr>
              <a:t>   </a:t>
            </a:r>
            <a:endParaRPr lang="tr-TR" altLang="en-US" b="1">
              <a:latin typeface="Courier New" panose="02070309020205020404" pitchFamily="49" charset="0"/>
            </a:endParaRPr>
          </a:p>
          <a:p>
            <a:pPr eaLnBrk="1" hangingPunct="1">
              <a:spcBef>
                <a:spcPct val="20000"/>
              </a:spcBef>
            </a:pPr>
            <a:r>
              <a:rPr lang="en-US" altLang="en-US" b="1">
                <a:latin typeface="Calibri" panose="020F0502020204030204" pitchFamily="34" charset="0"/>
              </a:rPr>
              <a:t>Product</a:t>
            </a:r>
            <a:r>
              <a:rPr lang="tr-TR" altLang="en-US" b="1">
                <a:latin typeface="Calibri" panose="020F0502020204030204" pitchFamily="34" charset="0"/>
              </a:rPr>
              <a:t>      </a:t>
            </a:r>
            <a:r>
              <a:rPr lang="en-US" altLang="en-US">
                <a:latin typeface="Courier New" panose="02070309020205020404" pitchFamily="49" charset="0"/>
                <a:cs typeface="Courier New" panose="02070309020205020404" pitchFamily="49" charset="0"/>
              </a:rPr>
              <a:t>0</a:t>
            </a:r>
            <a:r>
              <a:rPr lang="tr-TR" altLang="en-US">
                <a:latin typeface="Courier New" panose="02070309020205020404" pitchFamily="49" charset="0"/>
                <a:cs typeface="Courier New" panose="02070309020205020404" pitchFamily="49" charset="0"/>
              </a:rPr>
              <a:t>0</a:t>
            </a:r>
            <a:r>
              <a:rPr lang="en-US" altLang="en-US">
                <a:latin typeface="Courier New" panose="02070309020205020404" pitchFamily="49" charset="0"/>
                <a:cs typeface="Courier New" panose="02070309020205020404" pitchFamily="49" charset="0"/>
              </a:rPr>
              <a:t>00</a:t>
            </a:r>
            <a:r>
              <a:rPr lang="tr-TR" altLang="en-US">
                <a:latin typeface="Courier New" panose="02070309020205020404" pitchFamily="49" charset="0"/>
                <a:cs typeface="Courier New" panose="02070309020205020404" pitchFamily="49" charset="0"/>
              </a:rPr>
              <a:t>011</a:t>
            </a:r>
            <a:r>
              <a:rPr lang="en-US" altLang="en-US">
                <a:latin typeface="Courier New" panose="02070309020205020404" pitchFamily="49" charset="0"/>
                <a:cs typeface="Courier New" panose="02070309020205020404" pitchFamily="49" charset="0"/>
              </a:rPr>
              <a:t>0</a:t>
            </a:r>
            <a:endParaRPr lang="tr-TR" altLang="en-US">
              <a:latin typeface="Courier New" panose="02070309020205020404" pitchFamily="49" charset="0"/>
              <a:cs typeface="Courier New" panose="02070309020205020404" pitchFamily="49" charset="0"/>
            </a:endParaRPr>
          </a:p>
        </p:txBody>
      </p:sp>
      <p:sp>
        <p:nvSpPr>
          <p:cNvPr id="33798" name="Line 4">
            <a:extLst>
              <a:ext uri="{FF2B5EF4-FFF2-40B4-BE49-F238E27FC236}">
                <a16:creationId xmlns:a16="http://schemas.microsoft.com/office/drawing/2014/main" id="{B1B0D494-1FB0-488C-A502-106ABCEC19EA}"/>
              </a:ext>
            </a:extLst>
          </p:cNvPr>
          <p:cNvSpPr>
            <a:spLocks noChangeShapeType="1"/>
          </p:cNvSpPr>
          <p:nvPr/>
        </p:nvSpPr>
        <p:spPr bwMode="auto">
          <a:xfrm>
            <a:off x="1547813" y="1484313"/>
            <a:ext cx="914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9" name="Text Box 8">
            <a:extLst>
              <a:ext uri="{FF2B5EF4-FFF2-40B4-BE49-F238E27FC236}">
                <a16:creationId xmlns:a16="http://schemas.microsoft.com/office/drawing/2014/main" id="{5E6AA760-7E4E-4FC6-A1C0-ADC0E429E81E}"/>
              </a:ext>
            </a:extLst>
          </p:cNvPr>
          <p:cNvSpPr txBox="1">
            <a:spLocks noChangeArrowheads="1"/>
          </p:cNvSpPr>
          <p:nvPr/>
        </p:nvSpPr>
        <p:spPr bwMode="auto">
          <a:xfrm>
            <a:off x="1403350" y="1125538"/>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Calibri" panose="020F0502020204030204" pitchFamily="34" charset="0"/>
              </a:rPr>
              <a:t>x</a:t>
            </a:r>
          </a:p>
        </p:txBody>
      </p:sp>
      <p:sp>
        <p:nvSpPr>
          <p:cNvPr id="33800" name="Line 4">
            <a:extLst>
              <a:ext uri="{FF2B5EF4-FFF2-40B4-BE49-F238E27FC236}">
                <a16:creationId xmlns:a16="http://schemas.microsoft.com/office/drawing/2014/main" id="{A6BAC855-BA1B-4489-B3FF-321DC9D172AB}"/>
              </a:ext>
            </a:extLst>
          </p:cNvPr>
          <p:cNvSpPr>
            <a:spLocks noChangeShapeType="1"/>
          </p:cNvSpPr>
          <p:nvPr/>
        </p:nvSpPr>
        <p:spPr bwMode="auto">
          <a:xfrm>
            <a:off x="1042988" y="2708275"/>
            <a:ext cx="13684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Başlık">
            <a:extLst>
              <a:ext uri="{FF2B5EF4-FFF2-40B4-BE49-F238E27FC236}">
                <a16:creationId xmlns:a16="http://schemas.microsoft.com/office/drawing/2014/main" id="{D9AEB4DF-3E4A-4F98-A124-F124D6022F65}"/>
              </a:ext>
            </a:extLst>
          </p:cNvPr>
          <p:cNvSpPr>
            <a:spLocks noGrp="1"/>
          </p:cNvSpPr>
          <p:nvPr>
            <p:ph type="title"/>
          </p:nvPr>
        </p:nvSpPr>
        <p:spPr/>
        <p:txBody>
          <a:bodyPr/>
          <a:lstStyle/>
          <a:p>
            <a:r>
              <a:rPr lang="tr-TR" altLang="en-US" sz="2800"/>
              <a:t>Bu çarpma devresi işaretli sayıların Çarpılması için kullanılabilir mi?</a:t>
            </a:r>
          </a:p>
        </p:txBody>
      </p:sp>
      <p:sp>
        <p:nvSpPr>
          <p:cNvPr id="4" name="3 Slayt Numarası Yer Tutucusu">
            <a:extLst>
              <a:ext uri="{FF2B5EF4-FFF2-40B4-BE49-F238E27FC236}">
                <a16:creationId xmlns:a16="http://schemas.microsoft.com/office/drawing/2014/main" id="{BD3C6D7B-8493-43E7-8819-53DBFA8D0B0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D57DAF-4027-45C9-97AE-5BF3950FF44C}" type="slidenum">
              <a:rPr lang="tr-TR" altLang="en-US">
                <a:solidFill>
                  <a:srgbClr val="898989"/>
                </a:solidFill>
                <a:latin typeface="Calibri" panose="020F0502020204030204" pitchFamily="34" charset="0"/>
              </a:rPr>
              <a:pPr eaLnBrk="1" hangingPunct="1"/>
              <a:t>33</a:t>
            </a:fld>
            <a:endParaRPr lang="tr-TR" altLang="en-US">
              <a:solidFill>
                <a:srgbClr val="898989"/>
              </a:solidFill>
              <a:latin typeface="Calibri" panose="020F0502020204030204" pitchFamily="34" charset="0"/>
            </a:endParaRPr>
          </a:p>
        </p:txBody>
      </p:sp>
      <p:pic>
        <p:nvPicPr>
          <p:cNvPr id="34820" name="Picture 2">
            <a:extLst>
              <a:ext uri="{FF2B5EF4-FFF2-40B4-BE49-F238E27FC236}">
                <a16:creationId xmlns:a16="http://schemas.microsoft.com/office/drawing/2014/main" id="{73FE713B-8186-4628-B53F-7E3385520E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3713" y="1484313"/>
            <a:ext cx="4537075" cy="3121025"/>
          </a:xfrm>
          <a:noFill/>
        </p:spPr>
      </p:pic>
      <p:sp>
        <p:nvSpPr>
          <p:cNvPr id="5" name="4 Metin kutusu">
            <a:extLst>
              <a:ext uri="{FF2B5EF4-FFF2-40B4-BE49-F238E27FC236}">
                <a16:creationId xmlns:a16="http://schemas.microsoft.com/office/drawing/2014/main" id="{B0B5E154-76A7-4B9C-89CD-E273D633AA74}"/>
              </a:ext>
            </a:extLst>
          </p:cNvPr>
          <p:cNvSpPr txBox="1">
            <a:spLocks noChangeArrowheads="1"/>
          </p:cNvSpPr>
          <p:nvPr/>
        </p:nvSpPr>
        <p:spPr bwMode="auto">
          <a:xfrm>
            <a:off x="900113" y="4941888"/>
            <a:ext cx="7200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a:t>İşaretli sayıların çarpılması işlemi; işaretsiz sayıların çarpılması şeklindedir. Yani negatif sayı pzitifsayıya dönüştürülüp iki işaretsiz ssayının çarpılması şeklinde gerçekjleştirilir. Sonucun işareti ise işaretli sayılarınişaret bitlerine göre belirlenir.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Başlık">
            <a:extLst>
              <a:ext uri="{FF2B5EF4-FFF2-40B4-BE49-F238E27FC236}">
                <a16:creationId xmlns:a16="http://schemas.microsoft.com/office/drawing/2014/main" id="{47555447-2E3A-4E00-A221-6C203C388832}"/>
              </a:ext>
            </a:extLst>
          </p:cNvPr>
          <p:cNvSpPr>
            <a:spLocks noGrp="1"/>
          </p:cNvSpPr>
          <p:nvPr>
            <p:ph type="title"/>
          </p:nvPr>
        </p:nvSpPr>
        <p:spPr/>
        <p:txBody>
          <a:bodyPr/>
          <a:lstStyle/>
          <a:p>
            <a:pPr eaLnBrk="1" hangingPunct="1"/>
            <a:r>
              <a:rPr lang="tr-TR" altLang="en-US" sz="3600">
                <a:solidFill>
                  <a:srgbClr val="3333CC"/>
                </a:solidFill>
              </a:rPr>
              <a:t>ÇARPMA İŞLEMİNİN İŞLENMİŞ VERSİYONU</a:t>
            </a:r>
          </a:p>
        </p:txBody>
      </p:sp>
      <p:sp>
        <p:nvSpPr>
          <p:cNvPr id="35843" name="2 İçerik Yer Tutucusu">
            <a:extLst>
              <a:ext uri="{FF2B5EF4-FFF2-40B4-BE49-F238E27FC236}">
                <a16:creationId xmlns:a16="http://schemas.microsoft.com/office/drawing/2014/main" id="{3E207EB2-F2A2-4F84-B0FA-CDC54F3BF98B}"/>
              </a:ext>
            </a:extLst>
          </p:cNvPr>
          <p:cNvSpPr>
            <a:spLocks noGrp="1"/>
          </p:cNvSpPr>
          <p:nvPr>
            <p:ph idx="1"/>
          </p:nvPr>
        </p:nvSpPr>
        <p:spPr/>
        <p:txBody>
          <a:bodyPr/>
          <a:lstStyle/>
          <a:p>
            <a:pPr eaLnBrk="1" hangingPunct="1">
              <a:buFont typeface="Arial" panose="020B0604020202020204" pitchFamily="34" charset="0"/>
              <a:buNone/>
            </a:pPr>
            <a:r>
              <a:rPr lang="tr-TR" altLang="en-US"/>
              <a:t> </a:t>
            </a:r>
          </a:p>
        </p:txBody>
      </p:sp>
      <p:sp>
        <p:nvSpPr>
          <p:cNvPr id="9" name="8 Slayt Numarası Yer Tutucusu">
            <a:extLst>
              <a:ext uri="{FF2B5EF4-FFF2-40B4-BE49-F238E27FC236}">
                <a16:creationId xmlns:a16="http://schemas.microsoft.com/office/drawing/2014/main" id="{621A1048-27F8-4229-9D84-073C97695CF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577207-A362-4114-90D0-070087D8D910}" type="slidenum">
              <a:rPr lang="tr-TR" altLang="en-US">
                <a:solidFill>
                  <a:srgbClr val="898989"/>
                </a:solidFill>
                <a:latin typeface="Calibri" panose="020F0502020204030204" pitchFamily="34" charset="0"/>
              </a:rPr>
              <a:pPr eaLnBrk="1" hangingPunct="1"/>
              <a:t>34</a:t>
            </a:fld>
            <a:endParaRPr lang="tr-TR" altLang="en-US">
              <a:solidFill>
                <a:srgbClr val="898989"/>
              </a:solidFill>
              <a:latin typeface="Calibri" panose="020F0502020204030204" pitchFamily="34" charset="0"/>
            </a:endParaRPr>
          </a:p>
        </p:txBody>
      </p:sp>
      <p:sp>
        <p:nvSpPr>
          <p:cNvPr id="35845" name="Text Box 38">
            <a:extLst>
              <a:ext uri="{FF2B5EF4-FFF2-40B4-BE49-F238E27FC236}">
                <a16:creationId xmlns:a16="http://schemas.microsoft.com/office/drawing/2014/main" id="{A78D9268-9D99-4E20-87A2-908B54C11B97}"/>
              </a:ext>
            </a:extLst>
          </p:cNvPr>
          <p:cNvSpPr txBox="1">
            <a:spLocks noChangeArrowheads="1"/>
          </p:cNvSpPr>
          <p:nvPr/>
        </p:nvSpPr>
        <p:spPr bwMode="auto">
          <a:xfrm>
            <a:off x="179388" y="4652963"/>
            <a:ext cx="87852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Calibri" panose="020F0502020204030204" pitchFamily="34" charset="0"/>
              </a:rPr>
              <a:t>Multiplicand register, multiplier register</a:t>
            </a:r>
            <a:r>
              <a:rPr lang="tr-TR" altLang="en-US" sz="2400" b="1">
                <a:latin typeface="Calibri" panose="020F0502020204030204" pitchFamily="34" charset="0"/>
              </a:rPr>
              <a:t> ve</a:t>
            </a:r>
            <a:r>
              <a:rPr lang="en-US" altLang="en-US" sz="2400" b="1">
                <a:latin typeface="Calibri" panose="020F0502020204030204" pitchFamily="34" charset="0"/>
              </a:rPr>
              <a:t> ALU</a:t>
            </a:r>
            <a:r>
              <a:rPr lang="tr-TR" altLang="en-US" sz="2400" b="1">
                <a:latin typeface="Calibri" panose="020F0502020204030204" pitchFamily="34" charset="0"/>
              </a:rPr>
              <a:t> </a:t>
            </a:r>
            <a:r>
              <a:rPr lang="en-US" altLang="en-US" sz="2400" b="1">
                <a:latin typeface="Calibri" panose="020F0502020204030204" pitchFamily="34" charset="0"/>
              </a:rPr>
              <a:t>32-bit </a:t>
            </a:r>
            <a:r>
              <a:rPr lang="tr-TR" altLang="en-US" sz="2400" b="1">
                <a:latin typeface="Calibri" panose="020F0502020204030204" pitchFamily="34" charset="0"/>
              </a:rPr>
              <a:t>uzunluğunda</a:t>
            </a:r>
            <a:r>
              <a:rPr lang="en-US" altLang="en-US" sz="2400" b="1">
                <a:latin typeface="Calibri" panose="020F0502020204030204" pitchFamily="34" charset="0"/>
              </a:rPr>
              <a:t>; </a:t>
            </a:r>
            <a:endParaRPr lang="tr-TR" altLang="en-US" sz="2400" b="1">
              <a:latin typeface="Calibri" panose="020F0502020204030204" pitchFamily="34" charset="0"/>
            </a:endParaRPr>
          </a:p>
          <a:p>
            <a:pPr eaLnBrk="1" hangingPunct="1"/>
            <a:r>
              <a:rPr lang="en-US" altLang="en-US" sz="2400" b="1">
                <a:latin typeface="Calibri" panose="020F0502020204030204" pitchFamily="34" charset="0"/>
              </a:rPr>
              <a:t>product register is</a:t>
            </a:r>
            <a:r>
              <a:rPr lang="tr-TR" altLang="en-US" sz="2400" b="1">
                <a:latin typeface="Calibri" panose="020F0502020204030204" pitchFamily="34" charset="0"/>
              </a:rPr>
              <a:t>e</a:t>
            </a:r>
            <a:r>
              <a:rPr lang="en-US" altLang="en-US" sz="2400" b="1">
                <a:latin typeface="Calibri" panose="020F0502020204030204" pitchFamily="34" charset="0"/>
              </a:rPr>
              <a:t> 64-bit </a:t>
            </a:r>
            <a:r>
              <a:rPr lang="tr-TR" altLang="en-US" sz="2400" b="1">
                <a:latin typeface="Calibri" panose="020F0502020204030204" pitchFamily="34" charset="0"/>
              </a:rPr>
              <a:t>uzunluğundadır. Çarpım sonucu sağa kaydırılarak  işlem devam eder.Çarpan bulunmadığı için m</a:t>
            </a:r>
            <a:r>
              <a:rPr lang="en-US" altLang="en-US" sz="2400" b="1">
                <a:latin typeface="Calibri" panose="020F0502020204030204" pitchFamily="34" charset="0"/>
              </a:rPr>
              <a:t>ultiplicand</a:t>
            </a:r>
            <a:r>
              <a:rPr lang="tr-TR" altLang="en-US" sz="2400" b="1">
                <a:latin typeface="Calibri" panose="020F0502020204030204" pitchFamily="34" charset="0"/>
              </a:rPr>
              <a:t> (çarpılan) çarpım  register’ının en anlamlı 32 biti ile toplanır.</a:t>
            </a:r>
            <a:endParaRPr lang="en-US" altLang="en-US" sz="2400" b="1">
              <a:latin typeface="Calibri" panose="020F0502020204030204" pitchFamily="34" charset="0"/>
            </a:endParaRPr>
          </a:p>
        </p:txBody>
      </p:sp>
      <p:sp>
        <p:nvSpPr>
          <p:cNvPr id="35846" name="Text Box 41">
            <a:extLst>
              <a:ext uri="{FF2B5EF4-FFF2-40B4-BE49-F238E27FC236}">
                <a16:creationId xmlns:a16="http://schemas.microsoft.com/office/drawing/2014/main" id="{84301BEC-BB50-4D3D-93E6-DB16694CCA55}"/>
              </a:ext>
            </a:extLst>
          </p:cNvPr>
          <p:cNvSpPr txBox="1">
            <a:spLocks noChangeArrowheads="1"/>
          </p:cNvSpPr>
          <p:nvPr/>
        </p:nvSpPr>
        <p:spPr bwMode="auto">
          <a:xfrm>
            <a:off x="1835150" y="4149725"/>
            <a:ext cx="4954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400">
                <a:latin typeface="Calibri" panose="020F0502020204030204" pitchFamily="34" charset="0"/>
              </a:rPr>
              <a:t>Çarpım register’ının başlangıç değeri 0</a:t>
            </a:r>
            <a:endParaRPr lang="en-US" altLang="en-US" sz="2400">
              <a:latin typeface="Calibri" panose="020F0502020204030204" pitchFamily="34" charset="0"/>
            </a:endParaRPr>
          </a:p>
        </p:txBody>
      </p:sp>
      <p:sp>
        <p:nvSpPr>
          <p:cNvPr id="35847" name="Line 42">
            <a:extLst>
              <a:ext uri="{FF2B5EF4-FFF2-40B4-BE49-F238E27FC236}">
                <a16:creationId xmlns:a16="http://schemas.microsoft.com/office/drawing/2014/main" id="{58F90526-6777-4285-902D-C37471949886}"/>
              </a:ext>
            </a:extLst>
          </p:cNvPr>
          <p:cNvSpPr>
            <a:spLocks noChangeShapeType="1"/>
          </p:cNvSpPr>
          <p:nvPr/>
        </p:nvSpPr>
        <p:spPr bwMode="auto">
          <a:xfrm flipH="1" flipV="1">
            <a:off x="3779838" y="3933825"/>
            <a:ext cx="685800" cy="304800"/>
          </a:xfrm>
          <a:prstGeom prst="line">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pic>
        <p:nvPicPr>
          <p:cNvPr id="35848" name="Picture 2">
            <a:extLst>
              <a:ext uri="{FF2B5EF4-FFF2-40B4-BE49-F238E27FC236}">
                <a16:creationId xmlns:a16="http://schemas.microsoft.com/office/drawing/2014/main" id="{065909B9-7BEA-4971-8894-9AA7D427C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1341438"/>
            <a:ext cx="55721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a:extLst>
              <a:ext uri="{FF2B5EF4-FFF2-40B4-BE49-F238E27FC236}">
                <a16:creationId xmlns:a16="http://schemas.microsoft.com/office/drawing/2014/main" id="{7AC3B23C-597B-4389-9560-BADC508C71D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066DE6-1A52-42EE-B77C-542A39D9567F}" type="slidenum">
              <a:rPr lang="tr-TR" altLang="en-US">
                <a:solidFill>
                  <a:srgbClr val="898989"/>
                </a:solidFill>
                <a:latin typeface="Calibri" panose="020F0502020204030204" pitchFamily="34" charset="0"/>
              </a:rPr>
              <a:pPr eaLnBrk="1" hangingPunct="1"/>
              <a:t>35</a:t>
            </a:fld>
            <a:endParaRPr lang="tr-TR" altLang="en-US">
              <a:solidFill>
                <a:srgbClr val="898989"/>
              </a:solidFill>
              <a:latin typeface="Calibri" panose="020F0502020204030204" pitchFamily="34" charset="0"/>
            </a:endParaRPr>
          </a:p>
        </p:txBody>
      </p:sp>
      <p:pic>
        <p:nvPicPr>
          <p:cNvPr id="36867" name="Picture 2">
            <a:extLst>
              <a:ext uri="{FF2B5EF4-FFF2-40B4-BE49-F238E27FC236}">
                <a16:creationId xmlns:a16="http://schemas.microsoft.com/office/drawing/2014/main" id="{684297C3-E071-4F6C-AE0E-3D7EDA5563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7550" y="1052513"/>
            <a:ext cx="7708900" cy="5073650"/>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Oval">
            <a:extLst>
              <a:ext uri="{FF2B5EF4-FFF2-40B4-BE49-F238E27FC236}">
                <a16:creationId xmlns:a16="http://schemas.microsoft.com/office/drawing/2014/main" id="{6E4567DA-80BC-4051-B2AA-2D71DFB6E932}"/>
              </a:ext>
            </a:extLst>
          </p:cNvPr>
          <p:cNvSpPr/>
          <p:nvPr/>
        </p:nvSpPr>
        <p:spPr>
          <a:xfrm>
            <a:off x="5435600" y="2852738"/>
            <a:ext cx="215900" cy="288925"/>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tr-TR"/>
          </a:p>
        </p:txBody>
      </p:sp>
      <p:sp>
        <p:nvSpPr>
          <p:cNvPr id="27" name="26 Oval">
            <a:extLst>
              <a:ext uri="{FF2B5EF4-FFF2-40B4-BE49-F238E27FC236}">
                <a16:creationId xmlns:a16="http://schemas.microsoft.com/office/drawing/2014/main" id="{072CB265-07EE-46A1-B32D-B28153015105}"/>
              </a:ext>
            </a:extLst>
          </p:cNvPr>
          <p:cNvSpPr/>
          <p:nvPr/>
        </p:nvSpPr>
        <p:spPr>
          <a:xfrm>
            <a:off x="5435600" y="3789363"/>
            <a:ext cx="215900" cy="287337"/>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tr-TR"/>
          </a:p>
        </p:txBody>
      </p:sp>
      <p:sp>
        <p:nvSpPr>
          <p:cNvPr id="29" name="28 Oval">
            <a:extLst>
              <a:ext uri="{FF2B5EF4-FFF2-40B4-BE49-F238E27FC236}">
                <a16:creationId xmlns:a16="http://schemas.microsoft.com/office/drawing/2014/main" id="{6F042327-7C47-414D-9A74-433578F421EA}"/>
              </a:ext>
            </a:extLst>
          </p:cNvPr>
          <p:cNvSpPr/>
          <p:nvPr/>
        </p:nvSpPr>
        <p:spPr>
          <a:xfrm>
            <a:off x="5435600" y="1844675"/>
            <a:ext cx="215900" cy="288925"/>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tr-TR"/>
          </a:p>
        </p:txBody>
      </p:sp>
      <p:sp>
        <p:nvSpPr>
          <p:cNvPr id="26" name="25 Oval">
            <a:extLst>
              <a:ext uri="{FF2B5EF4-FFF2-40B4-BE49-F238E27FC236}">
                <a16:creationId xmlns:a16="http://schemas.microsoft.com/office/drawing/2014/main" id="{5C06C03C-3603-49B9-BEBC-0D1900F9D839}"/>
              </a:ext>
            </a:extLst>
          </p:cNvPr>
          <p:cNvSpPr/>
          <p:nvPr/>
        </p:nvSpPr>
        <p:spPr>
          <a:xfrm>
            <a:off x="5435600" y="4797425"/>
            <a:ext cx="215900" cy="287338"/>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tr-TR"/>
          </a:p>
        </p:txBody>
      </p:sp>
      <p:sp>
        <p:nvSpPr>
          <p:cNvPr id="37894" name="1 Başlık">
            <a:extLst>
              <a:ext uri="{FF2B5EF4-FFF2-40B4-BE49-F238E27FC236}">
                <a16:creationId xmlns:a16="http://schemas.microsoft.com/office/drawing/2014/main" id="{7DC65CC7-2BBA-4534-9603-F558EC0DEA8D}"/>
              </a:ext>
            </a:extLst>
          </p:cNvPr>
          <p:cNvSpPr>
            <a:spLocks noGrp="1"/>
          </p:cNvSpPr>
          <p:nvPr>
            <p:ph type="title"/>
          </p:nvPr>
        </p:nvSpPr>
        <p:spPr>
          <a:xfrm>
            <a:off x="457200" y="274638"/>
            <a:ext cx="8229600" cy="706437"/>
          </a:xfrm>
        </p:spPr>
        <p:txBody>
          <a:bodyPr/>
          <a:lstStyle/>
          <a:p>
            <a:pPr eaLnBrk="1" hangingPunct="1"/>
            <a:r>
              <a:rPr lang="tr-TR" altLang="en-US" sz="3600">
                <a:solidFill>
                  <a:srgbClr val="3333CC"/>
                </a:solidFill>
              </a:rPr>
              <a:t>İşlenmiş versiyona göre çarpma işlemi</a:t>
            </a:r>
          </a:p>
        </p:txBody>
      </p:sp>
      <p:sp>
        <p:nvSpPr>
          <p:cNvPr id="20" name="19 Slayt Numarası Yer Tutucusu">
            <a:extLst>
              <a:ext uri="{FF2B5EF4-FFF2-40B4-BE49-F238E27FC236}">
                <a16:creationId xmlns:a16="http://schemas.microsoft.com/office/drawing/2014/main" id="{05E883E4-D16B-43CB-B026-7B4FC676E64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E5A2D5-A766-409F-B492-6A99E87772E8}" type="slidenum">
              <a:rPr lang="tr-TR" altLang="en-US">
                <a:solidFill>
                  <a:srgbClr val="898989"/>
                </a:solidFill>
                <a:latin typeface="Calibri" panose="020F0502020204030204" pitchFamily="34" charset="0"/>
              </a:rPr>
              <a:pPr eaLnBrk="1" hangingPunct="1"/>
              <a:t>36</a:t>
            </a:fld>
            <a:endParaRPr lang="tr-TR" altLang="en-US">
              <a:solidFill>
                <a:srgbClr val="898989"/>
              </a:solidFill>
              <a:latin typeface="Calibri" panose="020F0502020204030204" pitchFamily="34" charset="0"/>
            </a:endParaRPr>
          </a:p>
        </p:txBody>
      </p:sp>
      <p:sp>
        <p:nvSpPr>
          <p:cNvPr id="37896" name="Text Box 45">
            <a:extLst>
              <a:ext uri="{FF2B5EF4-FFF2-40B4-BE49-F238E27FC236}">
                <a16:creationId xmlns:a16="http://schemas.microsoft.com/office/drawing/2014/main" id="{2CC7204E-C4B3-4215-AED3-D581172BAC7C}"/>
              </a:ext>
            </a:extLst>
          </p:cNvPr>
          <p:cNvSpPr txBox="1">
            <a:spLocks noChangeArrowheads="1"/>
          </p:cNvSpPr>
          <p:nvPr/>
        </p:nvSpPr>
        <p:spPr bwMode="auto">
          <a:xfrm>
            <a:off x="3132138" y="1412875"/>
            <a:ext cx="5694362"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1400" b="1">
                <a:latin typeface="Calibri" panose="020F0502020204030204" pitchFamily="34" charset="0"/>
              </a:rPr>
              <a:t>İ</a:t>
            </a:r>
            <a:r>
              <a:rPr lang="en-US" altLang="en-US" sz="1400" b="1">
                <a:latin typeface="Calibri" panose="020F0502020204030204" pitchFamily="34" charset="0"/>
              </a:rPr>
              <a:t>tera</a:t>
            </a:r>
            <a:r>
              <a:rPr lang="tr-TR" altLang="en-US" sz="1400" b="1">
                <a:latin typeface="Calibri" panose="020F0502020204030204" pitchFamily="34" charset="0"/>
              </a:rPr>
              <a:t>sy</a:t>
            </a:r>
            <a:r>
              <a:rPr lang="en-US" altLang="en-US" sz="1400" b="1">
                <a:latin typeface="Calibri" panose="020F0502020204030204" pitchFamily="34" charset="0"/>
              </a:rPr>
              <a:t>on  </a:t>
            </a:r>
            <a:r>
              <a:rPr lang="tr-TR" altLang="en-US" sz="1400" b="1">
                <a:latin typeface="Calibri" panose="020F0502020204030204" pitchFamily="34" charset="0"/>
              </a:rPr>
              <a:t>  </a:t>
            </a:r>
            <a:r>
              <a:rPr lang="en-US" altLang="en-US" sz="1400" b="1">
                <a:latin typeface="Calibri" panose="020F0502020204030204" pitchFamily="34" charset="0"/>
              </a:rPr>
              <a:t>Step          </a:t>
            </a:r>
            <a:r>
              <a:rPr lang="tr-TR" altLang="en-US" sz="1400" b="1">
                <a:latin typeface="Calibri" panose="020F0502020204030204" pitchFamily="34" charset="0"/>
              </a:rPr>
              <a:t>     </a:t>
            </a:r>
            <a:r>
              <a:rPr lang="en-US" altLang="en-US" sz="1400" b="1">
                <a:latin typeface="Calibri" panose="020F0502020204030204" pitchFamily="34" charset="0"/>
              </a:rPr>
              <a:t>Multiplier </a:t>
            </a:r>
            <a:r>
              <a:rPr lang="tr-TR" altLang="en-US" sz="1400" b="1">
                <a:latin typeface="Calibri" panose="020F0502020204030204" pitchFamily="34" charset="0"/>
              </a:rPr>
              <a:t>    </a:t>
            </a:r>
            <a:r>
              <a:rPr lang="en-US" altLang="en-US" sz="1400" b="1">
                <a:latin typeface="Calibri" panose="020F0502020204030204" pitchFamily="34" charset="0"/>
              </a:rPr>
              <a:t>   Multiplicand    </a:t>
            </a:r>
            <a:r>
              <a:rPr lang="tr-TR" altLang="en-US" sz="1400" b="1">
                <a:latin typeface="Calibri" panose="020F0502020204030204" pitchFamily="34" charset="0"/>
              </a:rPr>
              <a:t>   </a:t>
            </a:r>
            <a:r>
              <a:rPr lang="en-US" altLang="en-US" sz="1400" b="1">
                <a:latin typeface="Calibri" panose="020F0502020204030204" pitchFamily="34" charset="0"/>
              </a:rPr>
              <a:t>   Product</a:t>
            </a:r>
          </a:p>
          <a:p>
            <a:pPr eaLnBrk="1" hangingPunct="1"/>
            <a:endParaRPr lang="en-US" altLang="en-US" sz="1400" b="1">
              <a:latin typeface="Calibri" panose="020F0502020204030204" pitchFamily="34" charset="0"/>
            </a:endParaRPr>
          </a:p>
          <a:p>
            <a:pPr eaLnBrk="1" hangingPunct="1"/>
            <a:r>
              <a:rPr lang="en-US" altLang="en-US" sz="1600">
                <a:latin typeface="Calibri" panose="020F0502020204030204" pitchFamily="34" charset="0"/>
              </a:rPr>
              <a:t> </a:t>
            </a:r>
            <a:r>
              <a:rPr lang="tr-TR" altLang="en-US" sz="1600">
                <a:latin typeface="Calibri" panose="020F0502020204030204" pitchFamily="34" charset="0"/>
              </a:rPr>
              <a:t>      </a:t>
            </a:r>
            <a:r>
              <a:rPr lang="en-US" altLang="en-US" sz="1600">
                <a:latin typeface="Calibri" panose="020F0502020204030204" pitchFamily="34" charset="0"/>
              </a:rPr>
              <a:t> </a:t>
            </a:r>
            <a:r>
              <a:rPr lang="en-US" altLang="en-US" sz="1600">
                <a:latin typeface="Courier New" panose="02070309020205020404" pitchFamily="49" charset="0"/>
              </a:rPr>
              <a:t>0  init     0011      0010    0000 0000</a:t>
            </a:r>
          </a:p>
          <a:p>
            <a:pPr eaLnBrk="1" hangingPunct="1"/>
            <a:r>
              <a:rPr lang="en-US" altLang="en-US" sz="1600">
                <a:latin typeface="Courier New" panose="02070309020205020404" pitchFamily="49" charset="0"/>
              </a:rPr>
              <a:t>  </a:t>
            </a:r>
            <a:r>
              <a:rPr lang="tr-TR" altLang="en-US" sz="1600">
                <a:latin typeface="Courier New" panose="02070309020205020404" pitchFamily="49" charset="0"/>
              </a:rPr>
              <a:t>  </a:t>
            </a:r>
            <a:r>
              <a:rPr lang="en-US" altLang="en-US" sz="1600">
                <a:latin typeface="Courier New" panose="02070309020205020404" pitchFamily="49" charset="0"/>
              </a:rPr>
              <a:t>  values </a:t>
            </a:r>
          </a:p>
          <a:p>
            <a:pPr eaLnBrk="1" hangingPunct="1"/>
            <a:r>
              <a:rPr lang="en-US" altLang="en-US" sz="1600">
                <a:latin typeface="Courier New" panose="02070309020205020404" pitchFamily="49" charset="0"/>
              </a:rPr>
              <a:t> </a:t>
            </a:r>
            <a:r>
              <a:rPr lang="tr-TR" altLang="en-US" sz="1600">
                <a:latin typeface="Courier New" panose="02070309020205020404" pitchFamily="49" charset="0"/>
              </a:rPr>
              <a:t>  </a:t>
            </a:r>
            <a:r>
              <a:rPr lang="en-US" altLang="en-US" sz="1600">
                <a:latin typeface="Courier New" panose="02070309020205020404" pitchFamily="49" charset="0"/>
              </a:rPr>
              <a:t>1  1a       0011      0010    </a:t>
            </a:r>
            <a:r>
              <a:rPr lang="en-US" altLang="en-US" sz="1600">
                <a:solidFill>
                  <a:srgbClr val="FF0000"/>
                </a:solidFill>
                <a:latin typeface="Courier New" panose="02070309020205020404" pitchFamily="49" charset="0"/>
              </a:rPr>
              <a:t>0010</a:t>
            </a:r>
            <a:r>
              <a:rPr lang="en-US" altLang="en-US" sz="1600">
                <a:solidFill>
                  <a:schemeClr val="accent1"/>
                </a:solidFill>
                <a:latin typeface="Courier New" panose="02070309020205020404" pitchFamily="49" charset="0"/>
              </a:rPr>
              <a:t> </a:t>
            </a:r>
            <a:r>
              <a:rPr lang="en-US" altLang="en-US" sz="1600">
                <a:latin typeface="Courier New" panose="02070309020205020404" pitchFamily="49" charset="0"/>
              </a:rPr>
              <a:t>0000</a:t>
            </a:r>
          </a:p>
          <a:p>
            <a:pPr eaLnBrk="1" hangingPunct="1"/>
            <a:r>
              <a:rPr lang="en-US" altLang="en-US" sz="1600">
                <a:latin typeface="Courier New" panose="02070309020205020404" pitchFamily="49" charset="0"/>
              </a:rPr>
              <a:t>  </a:t>
            </a:r>
            <a:r>
              <a:rPr lang="tr-TR" altLang="en-US" sz="1600">
                <a:latin typeface="Courier New" panose="02070309020205020404" pitchFamily="49" charset="0"/>
              </a:rPr>
              <a:t>  </a:t>
            </a:r>
            <a:r>
              <a:rPr lang="en-US" altLang="en-US" sz="1600">
                <a:latin typeface="Courier New" panose="02070309020205020404" pitchFamily="49" charset="0"/>
              </a:rPr>
              <a:t>  2        0011      0010    </a:t>
            </a:r>
            <a:r>
              <a:rPr lang="en-US" altLang="en-US" sz="1600">
                <a:solidFill>
                  <a:srgbClr val="FF0000"/>
                </a:solidFill>
                <a:latin typeface="Courier New" panose="02070309020205020404" pitchFamily="49" charset="0"/>
              </a:rPr>
              <a:t>0001 0000   </a:t>
            </a:r>
          </a:p>
          <a:p>
            <a:pPr eaLnBrk="1" hangingPunct="1"/>
            <a:r>
              <a:rPr lang="en-US" altLang="en-US" sz="1600">
                <a:latin typeface="Courier New" panose="02070309020205020404" pitchFamily="49" charset="0"/>
              </a:rPr>
              <a:t>   </a:t>
            </a:r>
            <a:r>
              <a:rPr lang="tr-TR" altLang="en-US" sz="1600">
                <a:latin typeface="Courier New" panose="02070309020205020404" pitchFamily="49" charset="0"/>
              </a:rPr>
              <a:t>  </a:t>
            </a:r>
            <a:r>
              <a:rPr lang="en-US" altLang="en-US" sz="1600">
                <a:latin typeface="Courier New" panose="02070309020205020404" pitchFamily="49" charset="0"/>
              </a:rPr>
              <a:t> 3        </a:t>
            </a:r>
            <a:r>
              <a:rPr lang="en-US" altLang="en-US" sz="1600">
                <a:solidFill>
                  <a:srgbClr val="FF0000"/>
                </a:solidFill>
                <a:latin typeface="Courier New" panose="02070309020205020404" pitchFamily="49" charset="0"/>
              </a:rPr>
              <a:t>0001</a:t>
            </a:r>
            <a:r>
              <a:rPr lang="en-US" altLang="en-US" sz="1600">
                <a:latin typeface="Courier New" panose="02070309020205020404" pitchFamily="49" charset="0"/>
              </a:rPr>
              <a:t>      0010    0001 0000</a:t>
            </a:r>
          </a:p>
          <a:p>
            <a:pPr eaLnBrk="1" hangingPunct="1"/>
            <a:r>
              <a:rPr lang="en-US" altLang="en-US" sz="1600">
                <a:latin typeface="Courier New" panose="02070309020205020404" pitchFamily="49" charset="0"/>
              </a:rPr>
              <a:t> </a:t>
            </a:r>
            <a:r>
              <a:rPr lang="tr-TR" altLang="en-US" sz="1600">
                <a:latin typeface="Courier New" panose="02070309020205020404" pitchFamily="49" charset="0"/>
              </a:rPr>
              <a:t>  </a:t>
            </a:r>
          </a:p>
          <a:p>
            <a:pPr eaLnBrk="1" hangingPunct="1"/>
            <a:r>
              <a:rPr lang="tr-TR" altLang="en-US" sz="1600">
                <a:latin typeface="Courier New" panose="02070309020205020404" pitchFamily="49" charset="0"/>
              </a:rPr>
              <a:t>   </a:t>
            </a:r>
            <a:r>
              <a:rPr lang="en-US" altLang="en-US" sz="1600">
                <a:latin typeface="Courier New" panose="02070309020205020404" pitchFamily="49" charset="0"/>
              </a:rPr>
              <a:t>2</a:t>
            </a:r>
            <a:r>
              <a:rPr lang="tr-TR" altLang="en-US" sz="1600">
                <a:latin typeface="Courier New" panose="02070309020205020404" pitchFamily="49" charset="0"/>
              </a:rPr>
              <a:t>   1a      0001      0010    </a:t>
            </a:r>
            <a:r>
              <a:rPr lang="tr-TR" altLang="en-US" sz="1600">
                <a:solidFill>
                  <a:srgbClr val="FF0000"/>
                </a:solidFill>
                <a:latin typeface="Courier New" panose="02070309020205020404" pitchFamily="49" charset="0"/>
              </a:rPr>
              <a:t>0011</a:t>
            </a:r>
            <a:r>
              <a:rPr lang="tr-TR" altLang="en-US" sz="1600">
                <a:latin typeface="Courier New" panose="02070309020205020404" pitchFamily="49" charset="0"/>
              </a:rPr>
              <a:t> 0000</a:t>
            </a:r>
          </a:p>
          <a:p>
            <a:pPr eaLnBrk="1" hangingPunct="1"/>
            <a:r>
              <a:rPr lang="tr-TR" altLang="en-US" sz="1600">
                <a:latin typeface="Courier New" panose="02070309020205020404" pitchFamily="49" charset="0"/>
              </a:rPr>
              <a:t>       2       0001      0010    </a:t>
            </a:r>
            <a:r>
              <a:rPr lang="tr-TR" altLang="en-US" sz="1600">
                <a:solidFill>
                  <a:srgbClr val="FF0000"/>
                </a:solidFill>
                <a:latin typeface="Courier New" panose="02070309020205020404" pitchFamily="49" charset="0"/>
              </a:rPr>
              <a:t>0001 1000</a:t>
            </a:r>
          </a:p>
          <a:p>
            <a:pPr eaLnBrk="1" hangingPunct="1"/>
            <a:r>
              <a:rPr lang="tr-TR" altLang="en-US" sz="1600">
                <a:latin typeface="Courier New" panose="02070309020205020404" pitchFamily="49" charset="0"/>
              </a:rPr>
              <a:t>       3	</a:t>
            </a:r>
            <a:r>
              <a:rPr lang="tr-TR" altLang="en-US" sz="1600">
                <a:solidFill>
                  <a:srgbClr val="FF0000"/>
                </a:solidFill>
                <a:latin typeface="Courier New" panose="02070309020205020404" pitchFamily="49" charset="0"/>
              </a:rPr>
              <a:t>0000 </a:t>
            </a:r>
            <a:r>
              <a:rPr lang="tr-TR" altLang="en-US" sz="1600">
                <a:latin typeface="Courier New" panose="02070309020205020404" pitchFamily="49" charset="0"/>
              </a:rPr>
              <a:t>     0010    0001 1000</a:t>
            </a:r>
          </a:p>
          <a:p>
            <a:pPr eaLnBrk="1" hangingPunct="1"/>
            <a:endParaRPr lang="tr-TR" altLang="en-US" sz="1600">
              <a:latin typeface="Courier New" panose="02070309020205020404" pitchFamily="49" charset="0"/>
            </a:endParaRPr>
          </a:p>
          <a:p>
            <a:pPr eaLnBrk="1" hangingPunct="1"/>
            <a:r>
              <a:rPr lang="tr-TR" altLang="en-US" sz="1600">
                <a:latin typeface="Courier New" panose="02070309020205020404" pitchFamily="49" charset="0"/>
              </a:rPr>
              <a:t>   3   1a      0000	  0010    </a:t>
            </a:r>
            <a:r>
              <a:rPr lang="tr-TR" altLang="en-US" sz="1600">
                <a:solidFill>
                  <a:srgbClr val="FF0000"/>
                </a:solidFill>
                <a:latin typeface="Courier New" panose="02070309020205020404" pitchFamily="49" charset="0"/>
              </a:rPr>
              <a:t>0001</a:t>
            </a:r>
            <a:r>
              <a:rPr lang="tr-TR" altLang="en-US" sz="1600">
                <a:latin typeface="Courier New" panose="02070309020205020404" pitchFamily="49" charset="0"/>
              </a:rPr>
              <a:t> 1000</a:t>
            </a:r>
          </a:p>
          <a:p>
            <a:pPr eaLnBrk="1" hangingPunct="1"/>
            <a:r>
              <a:rPr lang="tr-TR" altLang="en-US" sz="1600">
                <a:latin typeface="Courier New" panose="02070309020205020404" pitchFamily="49" charset="0"/>
              </a:rPr>
              <a:t>       2       0000      0010    </a:t>
            </a:r>
            <a:r>
              <a:rPr lang="tr-TR" altLang="en-US" sz="1600">
                <a:solidFill>
                  <a:srgbClr val="FF0000"/>
                </a:solidFill>
                <a:latin typeface="Courier New" panose="02070309020205020404" pitchFamily="49" charset="0"/>
              </a:rPr>
              <a:t>0000 1100</a:t>
            </a:r>
          </a:p>
          <a:p>
            <a:pPr eaLnBrk="1" hangingPunct="1"/>
            <a:r>
              <a:rPr lang="tr-TR" altLang="en-US" sz="1600">
                <a:latin typeface="Courier New" panose="02070309020205020404" pitchFamily="49" charset="0"/>
              </a:rPr>
              <a:t>       3	</a:t>
            </a:r>
            <a:r>
              <a:rPr lang="tr-TR" altLang="en-US" sz="1600">
                <a:solidFill>
                  <a:srgbClr val="FF0000"/>
                </a:solidFill>
                <a:latin typeface="Courier New" panose="02070309020205020404" pitchFamily="49" charset="0"/>
              </a:rPr>
              <a:t>0000 </a:t>
            </a:r>
            <a:r>
              <a:rPr lang="tr-TR" altLang="en-US" sz="1600">
                <a:latin typeface="Courier New" panose="02070309020205020404" pitchFamily="49" charset="0"/>
              </a:rPr>
              <a:t>     0010    0000 1100</a:t>
            </a:r>
          </a:p>
          <a:p>
            <a:pPr eaLnBrk="1" hangingPunct="1"/>
            <a:endParaRPr lang="tr-TR" altLang="en-US" sz="1600">
              <a:latin typeface="Courier New" panose="02070309020205020404" pitchFamily="49" charset="0"/>
            </a:endParaRPr>
          </a:p>
          <a:p>
            <a:pPr eaLnBrk="1" hangingPunct="1"/>
            <a:r>
              <a:rPr lang="tr-TR" altLang="en-US" sz="1600">
                <a:latin typeface="Courier New" panose="02070309020205020404" pitchFamily="49" charset="0"/>
              </a:rPr>
              <a:t>   4   1a 	0000	  0010     </a:t>
            </a:r>
            <a:r>
              <a:rPr lang="tr-TR" altLang="en-US" sz="1600">
                <a:solidFill>
                  <a:srgbClr val="FF0000"/>
                </a:solidFill>
                <a:latin typeface="Courier New" panose="02070309020205020404" pitchFamily="49" charset="0"/>
              </a:rPr>
              <a:t>0000</a:t>
            </a:r>
            <a:r>
              <a:rPr lang="tr-TR" altLang="en-US" sz="1600">
                <a:latin typeface="Courier New" panose="02070309020205020404" pitchFamily="49" charset="0"/>
              </a:rPr>
              <a:t> 1100</a:t>
            </a:r>
          </a:p>
          <a:p>
            <a:pPr eaLnBrk="1" hangingPunct="1"/>
            <a:r>
              <a:rPr lang="tr-TR" altLang="en-US" sz="1600">
                <a:latin typeface="Courier New" panose="02070309020205020404" pitchFamily="49" charset="0"/>
              </a:rPr>
              <a:t>       2       0000     0010     </a:t>
            </a:r>
            <a:r>
              <a:rPr lang="tr-TR" altLang="en-US" sz="1600">
                <a:solidFill>
                  <a:srgbClr val="FF0000"/>
                </a:solidFill>
                <a:latin typeface="Courier New" panose="02070309020205020404" pitchFamily="49" charset="0"/>
              </a:rPr>
              <a:t>0000 0110</a:t>
            </a:r>
          </a:p>
          <a:p>
            <a:pPr eaLnBrk="1" hangingPunct="1"/>
            <a:r>
              <a:rPr lang="tr-TR" altLang="en-US" sz="1600">
                <a:latin typeface="Courier New" panose="02070309020205020404" pitchFamily="49" charset="0"/>
              </a:rPr>
              <a:t>       3       </a:t>
            </a:r>
            <a:r>
              <a:rPr lang="tr-TR" altLang="en-US" sz="1600">
                <a:solidFill>
                  <a:srgbClr val="FF0000"/>
                </a:solidFill>
                <a:latin typeface="Courier New" panose="02070309020205020404" pitchFamily="49" charset="0"/>
              </a:rPr>
              <a:t>0000</a:t>
            </a:r>
            <a:r>
              <a:rPr lang="tr-TR" altLang="en-US" sz="1600">
                <a:latin typeface="Courier New" panose="02070309020205020404" pitchFamily="49" charset="0"/>
              </a:rPr>
              <a:t>     0010     0000 0110</a:t>
            </a:r>
          </a:p>
          <a:p>
            <a:pPr eaLnBrk="1" hangingPunct="1"/>
            <a:endParaRPr lang="en-US" altLang="en-US" sz="2000">
              <a:latin typeface="Calibri" panose="020F0502020204030204" pitchFamily="34" charset="0"/>
            </a:endParaRPr>
          </a:p>
        </p:txBody>
      </p:sp>
      <p:sp>
        <p:nvSpPr>
          <p:cNvPr id="37897" name="Line 47">
            <a:extLst>
              <a:ext uri="{FF2B5EF4-FFF2-40B4-BE49-F238E27FC236}">
                <a16:creationId xmlns:a16="http://schemas.microsoft.com/office/drawing/2014/main" id="{F0930F33-03DD-4DD3-A3C8-A8F4BE6FABB1}"/>
              </a:ext>
            </a:extLst>
          </p:cNvPr>
          <p:cNvSpPr>
            <a:spLocks noChangeShapeType="1"/>
          </p:cNvSpPr>
          <p:nvPr/>
        </p:nvSpPr>
        <p:spPr bwMode="auto">
          <a:xfrm>
            <a:off x="3492500" y="1412875"/>
            <a:ext cx="5334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7898" name="Line 48">
            <a:extLst>
              <a:ext uri="{FF2B5EF4-FFF2-40B4-BE49-F238E27FC236}">
                <a16:creationId xmlns:a16="http://schemas.microsoft.com/office/drawing/2014/main" id="{A64AE2E3-95EF-4142-B0BD-DCACF028911F}"/>
              </a:ext>
            </a:extLst>
          </p:cNvPr>
          <p:cNvSpPr>
            <a:spLocks noChangeShapeType="1"/>
          </p:cNvSpPr>
          <p:nvPr/>
        </p:nvSpPr>
        <p:spPr bwMode="auto">
          <a:xfrm>
            <a:off x="5930900" y="1412875"/>
            <a:ext cx="9525" cy="43926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7899" name="Line 49">
            <a:extLst>
              <a:ext uri="{FF2B5EF4-FFF2-40B4-BE49-F238E27FC236}">
                <a16:creationId xmlns:a16="http://schemas.microsoft.com/office/drawing/2014/main" id="{61E0AC06-A6C4-442F-9C10-57BEA70032BB}"/>
              </a:ext>
            </a:extLst>
          </p:cNvPr>
          <p:cNvSpPr>
            <a:spLocks noChangeShapeType="1"/>
          </p:cNvSpPr>
          <p:nvPr/>
        </p:nvSpPr>
        <p:spPr bwMode="auto">
          <a:xfrm>
            <a:off x="3492500" y="1870075"/>
            <a:ext cx="5334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7900" name="Line 50">
            <a:extLst>
              <a:ext uri="{FF2B5EF4-FFF2-40B4-BE49-F238E27FC236}">
                <a16:creationId xmlns:a16="http://schemas.microsoft.com/office/drawing/2014/main" id="{19E0392D-4EA4-40F3-B416-FCE756842138}"/>
              </a:ext>
            </a:extLst>
          </p:cNvPr>
          <p:cNvSpPr>
            <a:spLocks noChangeShapeType="1"/>
          </p:cNvSpPr>
          <p:nvPr/>
        </p:nvSpPr>
        <p:spPr bwMode="auto">
          <a:xfrm>
            <a:off x="4787900" y="1412875"/>
            <a:ext cx="0" cy="43195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7901" name="Line 51">
            <a:extLst>
              <a:ext uri="{FF2B5EF4-FFF2-40B4-BE49-F238E27FC236}">
                <a16:creationId xmlns:a16="http://schemas.microsoft.com/office/drawing/2014/main" id="{0451F514-13AA-4A52-AADF-F84D0D05CCED}"/>
              </a:ext>
            </a:extLst>
          </p:cNvPr>
          <p:cNvSpPr>
            <a:spLocks noChangeShapeType="1"/>
          </p:cNvSpPr>
          <p:nvPr/>
        </p:nvSpPr>
        <p:spPr bwMode="auto">
          <a:xfrm>
            <a:off x="7226300" y="1412875"/>
            <a:ext cx="9525" cy="43926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7902" name="Line 52">
            <a:extLst>
              <a:ext uri="{FF2B5EF4-FFF2-40B4-BE49-F238E27FC236}">
                <a16:creationId xmlns:a16="http://schemas.microsoft.com/office/drawing/2014/main" id="{8DAB7D8D-5064-4A33-BB2F-0D26FF9B41D3}"/>
              </a:ext>
            </a:extLst>
          </p:cNvPr>
          <p:cNvSpPr>
            <a:spLocks noChangeShapeType="1"/>
          </p:cNvSpPr>
          <p:nvPr/>
        </p:nvSpPr>
        <p:spPr bwMode="auto">
          <a:xfrm>
            <a:off x="3924300" y="1341438"/>
            <a:ext cx="0" cy="43195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7903" name="20 Dikdörtgen">
            <a:extLst>
              <a:ext uri="{FF2B5EF4-FFF2-40B4-BE49-F238E27FC236}">
                <a16:creationId xmlns:a16="http://schemas.microsoft.com/office/drawing/2014/main" id="{C48A2AFB-09ED-4FE7-A51F-C5F91F4B388C}"/>
              </a:ext>
            </a:extLst>
          </p:cNvPr>
          <p:cNvSpPr>
            <a:spLocks noChangeArrowheads="1"/>
          </p:cNvSpPr>
          <p:nvPr/>
        </p:nvSpPr>
        <p:spPr bwMode="auto">
          <a:xfrm>
            <a:off x="250825" y="1125538"/>
            <a:ext cx="3168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3200" indent="-203200" eaLnBrk="0" hangingPunct="0">
              <a:tabLst>
                <a:tab pos="1543050" algn="l"/>
                <a:tab pos="2522538" algn="l"/>
              </a:tabLst>
              <a:defRPr>
                <a:solidFill>
                  <a:schemeClr val="tx1"/>
                </a:solidFill>
                <a:latin typeface="Arial" panose="020B0604020202020204" pitchFamily="34" charset="0"/>
              </a:defRPr>
            </a:lvl1pPr>
            <a:lvl2pPr marL="742950" indent="-285750" eaLnBrk="0" hangingPunct="0">
              <a:tabLst>
                <a:tab pos="1543050" algn="l"/>
                <a:tab pos="2522538" algn="l"/>
              </a:tabLst>
              <a:defRPr>
                <a:solidFill>
                  <a:schemeClr val="tx1"/>
                </a:solidFill>
                <a:latin typeface="Arial" panose="020B0604020202020204" pitchFamily="34" charset="0"/>
              </a:defRPr>
            </a:lvl2pPr>
            <a:lvl3pPr marL="1143000" indent="-228600" eaLnBrk="0" hangingPunct="0">
              <a:tabLst>
                <a:tab pos="1543050" algn="l"/>
                <a:tab pos="2522538" algn="l"/>
              </a:tabLst>
              <a:defRPr>
                <a:solidFill>
                  <a:schemeClr val="tx1"/>
                </a:solidFill>
                <a:latin typeface="Arial" panose="020B0604020202020204" pitchFamily="34" charset="0"/>
              </a:defRPr>
            </a:lvl3pPr>
            <a:lvl4pPr marL="1600200" indent="-228600" eaLnBrk="0" hangingPunct="0">
              <a:tabLst>
                <a:tab pos="1543050" algn="l"/>
                <a:tab pos="2522538" algn="l"/>
              </a:tabLst>
              <a:defRPr>
                <a:solidFill>
                  <a:schemeClr val="tx1"/>
                </a:solidFill>
                <a:latin typeface="Arial" panose="020B0604020202020204" pitchFamily="34" charset="0"/>
              </a:defRPr>
            </a:lvl4pPr>
            <a:lvl5pPr marL="2057400" indent="-228600" eaLnBrk="0" hangingPunct="0">
              <a:tabLst>
                <a:tab pos="1543050" algn="l"/>
                <a:tab pos="25225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543050" algn="l"/>
                <a:tab pos="2522538" algn="l"/>
              </a:tabLst>
              <a:defRPr>
                <a:solidFill>
                  <a:schemeClr val="tx1"/>
                </a:solidFill>
                <a:latin typeface="Arial" panose="020B0604020202020204" pitchFamily="34" charset="0"/>
              </a:defRPr>
            </a:lvl9pPr>
          </a:lstStyle>
          <a:p>
            <a:pPr eaLnBrk="1" hangingPunct="1">
              <a:spcBef>
                <a:spcPct val="20000"/>
              </a:spcBef>
            </a:pPr>
            <a:r>
              <a:rPr lang="en-US" altLang="en-US" b="1">
                <a:latin typeface="Calibri" panose="020F0502020204030204" pitchFamily="34" charset="0"/>
              </a:rPr>
              <a:t>Multiplicand</a:t>
            </a:r>
            <a:r>
              <a:rPr lang="en-US" altLang="en-US" b="1">
                <a:solidFill>
                  <a:schemeClr val="accent1"/>
                </a:solidFill>
                <a:latin typeface="Calibri" panose="020F0502020204030204" pitchFamily="34" charset="0"/>
              </a:rPr>
              <a:t>     </a:t>
            </a:r>
            <a:r>
              <a:rPr lang="tr-TR" altLang="en-US" b="1">
                <a:solidFill>
                  <a:schemeClr val="accent1"/>
                </a:solidFill>
                <a:latin typeface="Calibri" panose="020F0502020204030204" pitchFamily="34" charset="0"/>
              </a:rPr>
              <a:t> </a:t>
            </a:r>
            <a:r>
              <a:rPr lang="en-US" altLang="en-US" b="1">
                <a:solidFill>
                  <a:schemeClr val="accent1"/>
                </a:solidFill>
                <a:latin typeface="Calibri" panose="020F0502020204030204" pitchFamily="34" charset="0"/>
              </a:rPr>
              <a:t> </a:t>
            </a:r>
            <a:r>
              <a:rPr lang="tr-TR" altLang="en-US">
                <a:latin typeface="Courier New" panose="02070309020205020404" pitchFamily="49" charset="0"/>
              </a:rPr>
              <a:t>0010</a:t>
            </a:r>
            <a:endParaRPr lang="en-US" altLang="en-US">
              <a:latin typeface="Courier New" panose="02070309020205020404" pitchFamily="49" charset="0"/>
            </a:endParaRPr>
          </a:p>
          <a:p>
            <a:pPr eaLnBrk="1" hangingPunct="1">
              <a:spcBef>
                <a:spcPct val="20000"/>
              </a:spcBef>
            </a:pPr>
            <a:r>
              <a:rPr lang="en-US" altLang="en-US" b="1">
                <a:latin typeface="Calibri" panose="020F0502020204030204" pitchFamily="34" charset="0"/>
              </a:rPr>
              <a:t>Multiplier</a:t>
            </a:r>
            <a:r>
              <a:rPr lang="en-US" altLang="en-US" b="1">
                <a:latin typeface="Chicago"/>
              </a:rPr>
              <a:t>   	</a:t>
            </a:r>
            <a:r>
              <a:rPr lang="tr-TR" altLang="en-US">
                <a:latin typeface="Courier New" panose="02070309020205020404" pitchFamily="49" charset="0"/>
                <a:cs typeface="Courier New" panose="02070309020205020404" pitchFamily="49" charset="0"/>
              </a:rPr>
              <a:t>0</a:t>
            </a:r>
            <a:r>
              <a:rPr lang="en-US" altLang="en-US">
                <a:latin typeface="Courier New" panose="02070309020205020404" pitchFamily="49" charset="0"/>
                <a:cs typeface="Courier New" panose="02070309020205020404" pitchFamily="49" charset="0"/>
              </a:rPr>
              <a:t>0</a:t>
            </a:r>
            <a:r>
              <a:rPr lang="tr-TR" altLang="en-US">
                <a:latin typeface="Courier New" panose="02070309020205020404" pitchFamily="49" charset="0"/>
                <a:cs typeface="Courier New" panose="02070309020205020404" pitchFamily="49" charset="0"/>
              </a:rPr>
              <a:t>1</a:t>
            </a:r>
            <a:r>
              <a:rPr lang="en-US" altLang="en-US">
                <a:latin typeface="Courier New" panose="02070309020205020404" pitchFamily="49" charset="0"/>
                <a:cs typeface="Courier New" panose="02070309020205020404" pitchFamily="49" charset="0"/>
              </a:rPr>
              <a:t>1</a:t>
            </a:r>
            <a:br>
              <a:rPr lang="en-US" altLang="en-US">
                <a:latin typeface="Courier New" panose="02070309020205020404" pitchFamily="49" charset="0"/>
              </a:rPr>
            </a:br>
            <a:r>
              <a:rPr lang="en-US" altLang="en-US" b="1">
                <a:latin typeface="Chicago"/>
              </a:rPr>
              <a:t>                     </a:t>
            </a:r>
            <a:r>
              <a:rPr lang="tr-TR" altLang="en-US">
                <a:latin typeface="Courier New" panose="02070309020205020404" pitchFamily="49" charset="0"/>
              </a:rPr>
              <a:t>0</a:t>
            </a:r>
            <a:r>
              <a:rPr lang="en-US" altLang="en-US">
                <a:latin typeface="Courier New" panose="02070309020205020404" pitchFamily="49" charset="0"/>
              </a:rPr>
              <a:t>0</a:t>
            </a:r>
            <a:r>
              <a:rPr lang="tr-TR" altLang="en-US">
                <a:latin typeface="Courier New" panose="02070309020205020404" pitchFamily="49" charset="0"/>
              </a:rPr>
              <a:t>1</a:t>
            </a:r>
            <a:r>
              <a:rPr lang="en-US" altLang="en-US">
                <a:latin typeface="Courier New" panose="02070309020205020404" pitchFamily="49" charset="0"/>
              </a:rPr>
              <a:t>0</a:t>
            </a:r>
            <a:endParaRPr lang="tr-TR" altLang="en-US">
              <a:latin typeface="Courier New" panose="02070309020205020404" pitchFamily="49" charset="0"/>
            </a:endParaRPr>
          </a:p>
          <a:p>
            <a:pPr eaLnBrk="1" hangingPunct="1">
              <a:spcBef>
                <a:spcPct val="20000"/>
              </a:spcBef>
            </a:pPr>
            <a:r>
              <a:rPr lang="tr-TR" altLang="en-US">
                <a:latin typeface="Courier New" panose="02070309020205020404" pitchFamily="49" charset="0"/>
              </a:rPr>
              <a:t>          0</a:t>
            </a:r>
            <a:r>
              <a:rPr lang="en-US" altLang="en-US">
                <a:latin typeface="Courier New" panose="02070309020205020404" pitchFamily="49" charset="0"/>
              </a:rPr>
              <a:t>0</a:t>
            </a:r>
            <a:r>
              <a:rPr lang="tr-TR" altLang="en-US">
                <a:latin typeface="Courier New" panose="02070309020205020404" pitchFamily="49" charset="0"/>
              </a:rPr>
              <a:t>10</a:t>
            </a:r>
          </a:p>
          <a:p>
            <a:pPr eaLnBrk="1" hangingPunct="1">
              <a:spcBef>
                <a:spcPct val="20000"/>
              </a:spcBef>
            </a:pPr>
            <a:r>
              <a:rPr lang="tr-TR" altLang="en-US">
                <a:latin typeface="Courier New" panose="02070309020205020404" pitchFamily="49" charset="0"/>
              </a:rPr>
              <a:t>         </a:t>
            </a:r>
            <a:r>
              <a:rPr lang="en-US" altLang="en-US">
                <a:latin typeface="Courier New" panose="02070309020205020404" pitchFamily="49" charset="0"/>
              </a:rPr>
              <a:t>0000</a:t>
            </a:r>
            <a:endParaRPr lang="tr-TR" altLang="en-US">
              <a:latin typeface="Courier New" panose="02070309020205020404" pitchFamily="49" charset="0"/>
            </a:endParaRPr>
          </a:p>
          <a:p>
            <a:pPr eaLnBrk="1" hangingPunct="1">
              <a:spcBef>
                <a:spcPct val="20000"/>
              </a:spcBef>
            </a:pPr>
            <a:r>
              <a:rPr lang="tr-TR" altLang="en-US">
                <a:latin typeface="Courier New" panose="02070309020205020404" pitchFamily="49" charset="0"/>
              </a:rPr>
              <a:t>        0</a:t>
            </a:r>
            <a:r>
              <a:rPr lang="en-US" altLang="en-US">
                <a:latin typeface="Courier New" panose="02070309020205020404" pitchFamily="49" charset="0"/>
              </a:rPr>
              <a:t>000</a:t>
            </a:r>
            <a:r>
              <a:rPr lang="en-US" altLang="en-US" b="1">
                <a:latin typeface="Courier New" panose="02070309020205020404" pitchFamily="49" charset="0"/>
              </a:rPr>
              <a:t>   </a:t>
            </a:r>
            <a:endParaRPr lang="tr-TR" altLang="en-US" b="1">
              <a:latin typeface="Courier New" panose="02070309020205020404" pitchFamily="49" charset="0"/>
            </a:endParaRPr>
          </a:p>
          <a:p>
            <a:pPr eaLnBrk="1" hangingPunct="1">
              <a:spcBef>
                <a:spcPct val="20000"/>
              </a:spcBef>
            </a:pPr>
            <a:r>
              <a:rPr lang="en-US" altLang="en-US" b="1">
                <a:latin typeface="Calibri" panose="020F0502020204030204" pitchFamily="34" charset="0"/>
              </a:rPr>
              <a:t>Product</a:t>
            </a:r>
            <a:r>
              <a:rPr lang="tr-TR" altLang="en-US" b="1">
                <a:latin typeface="Calibri" panose="020F0502020204030204" pitchFamily="34" charset="0"/>
              </a:rPr>
              <a:t>       </a:t>
            </a:r>
            <a:r>
              <a:rPr lang="en-US" altLang="en-US">
                <a:latin typeface="Courier New" panose="02070309020205020404" pitchFamily="49" charset="0"/>
                <a:cs typeface="Courier New" panose="02070309020205020404" pitchFamily="49" charset="0"/>
              </a:rPr>
              <a:t>0</a:t>
            </a:r>
            <a:r>
              <a:rPr lang="tr-TR" altLang="en-US">
                <a:latin typeface="Courier New" panose="02070309020205020404" pitchFamily="49" charset="0"/>
                <a:cs typeface="Courier New" panose="02070309020205020404" pitchFamily="49" charset="0"/>
              </a:rPr>
              <a:t>0</a:t>
            </a:r>
            <a:r>
              <a:rPr lang="en-US" altLang="en-US">
                <a:latin typeface="Courier New" panose="02070309020205020404" pitchFamily="49" charset="0"/>
                <a:cs typeface="Courier New" panose="02070309020205020404" pitchFamily="49" charset="0"/>
              </a:rPr>
              <a:t>00</a:t>
            </a:r>
            <a:r>
              <a:rPr lang="tr-TR" altLang="en-US">
                <a:latin typeface="Courier New" panose="02070309020205020404" pitchFamily="49" charset="0"/>
                <a:cs typeface="Courier New" panose="02070309020205020404" pitchFamily="49" charset="0"/>
              </a:rPr>
              <a:t>011</a:t>
            </a:r>
            <a:r>
              <a:rPr lang="en-US" altLang="en-US">
                <a:latin typeface="Courier New" panose="02070309020205020404" pitchFamily="49" charset="0"/>
                <a:cs typeface="Courier New" panose="02070309020205020404" pitchFamily="49" charset="0"/>
              </a:rPr>
              <a:t>0</a:t>
            </a:r>
            <a:endParaRPr lang="tr-TR" altLang="en-US">
              <a:latin typeface="Courier New" panose="02070309020205020404" pitchFamily="49" charset="0"/>
              <a:cs typeface="Courier New" panose="02070309020205020404" pitchFamily="49" charset="0"/>
            </a:endParaRPr>
          </a:p>
        </p:txBody>
      </p:sp>
      <p:sp>
        <p:nvSpPr>
          <p:cNvPr id="37904" name="Line 4">
            <a:extLst>
              <a:ext uri="{FF2B5EF4-FFF2-40B4-BE49-F238E27FC236}">
                <a16:creationId xmlns:a16="http://schemas.microsoft.com/office/drawing/2014/main" id="{12366A40-B97E-4254-87BA-935D7D8192AF}"/>
              </a:ext>
            </a:extLst>
          </p:cNvPr>
          <p:cNvSpPr>
            <a:spLocks noChangeShapeType="1"/>
          </p:cNvSpPr>
          <p:nvPr/>
        </p:nvSpPr>
        <p:spPr bwMode="auto">
          <a:xfrm>
            <a:off x="1619250" y="1773238"/>
            <a:ext cx="914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Text Box 8">
            <a:extLst>
              <a:ext uri="{FF2B5EF4-FFF2-40B4-BE49-F238E27FC236}">
                <a16:creationId xmlns:a16="http://schemas.microsoft.com/office/drawing/2014/main" id="{13FCEDE8-C14E-428D-844E-FB82FB364C8A}"/>
              </a:ext>
            </a:extLst>
          </p:cNvPr>
          <p:cNvSpPr txBox="1">
            <a:spLocks noChangeArrowheads="1"/>
          </p:cNvSpPr>
          <p:nvPr/>
        </p:nvSpPr>
        <p:spPr bwMode="auto">
          <a:xfrm>
            <a:off x="1476375" y="1412875"/>
            <a:ext cx="322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Calibri" panose="020F0502020204030204" pitchFamily="34" charset="0"/>
              </a:rPr>
              <a:t>x</a:t>
            </a:r>
          </a:p>
        </p:txBody>
      </p:sp>
      <p:sp>
        <p:nvSpPr>
          <p:cNvPr id="37906" name="Line 4">
            <a:extLst>
              <a:ext uri="{FF2B5EF4-FFF2-40B4-BE49-F238E27FC236}">
                <a16:creationId xmlns:a16="http://schemas.microsoft.com/office/drawing/2014/main" id="{61D25663-6BB5-4946-B826-D45A39F8363A}"/>
              </a:ext>
            </a:extLst>
          </p:cNvPr>
          <p:cNvSpPr>
            <a:spLocks noChangeShapeType="1"/>
          </p:cNvSpPr>
          <p:nvPr/>
        </p:nvSpPr>
        <p:spPr bwMode="auto">
          <a:xfrm>
            <a:off x="1116013" y="2997200"/>
            <a:ext cx="13684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Başlık">
            <a:extLst>
              <a:ext uri="{FF2B5EF4-FFF2-40B4-BE49-F238E27FC236}">
                <a16:creationId xmlns:a16="http://schemas.microsoft.com/office/drawing/2014/main" id="{088BB488-27D3-46EC-A248-35C5420072A4}"/>
              </a:ext>
            </a:extLst>
          </p:cNvPr>
          <p:cNvSpPr>
            <a:spLocks noGrp="1"/>
          </p:cNvSpPr>
          <p:nvPr>
            <p:ph type="title"/>
          </p:nvPr>
        </p:nvSpPr>
        <p:spPr>
          <a:xfrm>
            <a:off x="457200" y="274638"/>
            <a:ext cx="8229600" cy="777875"/>
          </a:xfrm>
        </p:spPr>
        <p:txBody>
          <a:bodyPr/>
          <a:lstStyle/>
          <a:p>
            <a:pPr eaLnBrk="1" hangingPunct="1"/>
            <a:r>
              <a:rPr lang="tr-TR" altLang="en-US">
                <a:solidFill>
                  <a:srgbClr val="3333CC"/>
                </a:solidFill>
              </a:rPr>
              <a:t>MIPS</a:t>
            </a:r>
          </a:p>
        </p:txBody>
      </p:sp>
      <p:sp>
        <p:nvSpPr>
          <p:cNvPr id="38915" name="2 İçerik Yer Tutucusu">
            <a:extLst>
              <a:ext uri="{FF2B5EF4-FFF2-40B4-BE49-F238E27FC236}">
                <a16:creationId xmlns:a16="http://schemas.microsoft.com/office/drawing/2014/main" id="{DF08871E-6690-4A7C-A81B-5E55B95A4F1F}"/>
              </a:ext>
            </a:extLst>
          </p:cNvPr>
          <p:cNvSpPr>
            <a:spLocks noGrp="1"/>
          </p:cNvSpPr>
          <p:nvPr>
            <p:ph idx="1"/>
          </p:nvPr>
        </p:nvSpPr>
        <p:spPr>
          <a:xfrm>
            <a:off x="395288" y="1268413"/>
            <a:ext cx="8424862" cy="5113337"/>
          </a:xfrm>
        </p:spPr>
        <p:txBody>
          <a:bodyPr/>
          <a:lstStyle/>
          <a:p>
            <a:pPr eaLnBrk="1" hangingPunct="1"/>
            <a:r>
              <a:rPr lang="tr-TR" altLang="en-US" sz="2800" b="1"/>
              <a:t>64 bitlik çarpımı ifade edebilmek için </a:t>
            </a:r>
            <a:r>
              <a:rPr lang="en-US" altLang="en-US" sz="2800" b="1">
                <a:latin typeface="Courier New" panose="02070309020205020404" pitchFamily="49" charset="0"/>
              </a:rPr>
              <a:t>Hi</a:t>
            </a:r>
            <a:r>
              <a:rPr lang="en-US" altLang="en-US" sz="2800" b="1"/>
              <a:t> </a:t>
            </a:r>
            <a:r>
              <a:rPr lang="tr-TR" altLang="en-US" sz="2800" b="1"/>
              <a:t>ve</a:t>
            </a:r>
            <a:r>
              <a:rPr lang="en-US" altLang="en-US" sz="2800" b="1"/>
              <a:t> </a:t>
            </a:r>
            <a:r>
              <a:rPr lang="en-US" altLang="en-US" sz="2800" b="1">
                <a:latin typeface="Courier New" panose="02070309020205020404" pitchFamily="49" charset="0"/>
              </a:rPr>
              <a:t>Lo</a:t>
            </a:r>
            <a:r>
              <a:rPr lang="tr-TR" altLang="en-US" sz="2800" b="1">
                <a:latin typeface="Courier New" panose="02070309020205020404" pitchFamily="49" charset="0"/>
              </a:rPr>
              <a:t> </a:t>
            </a:r>
            <a:r>
              <a:rPr lang="tr-TR" altLang="en-US" sz="2800" b="1"/>
              <a:t>adı verilen 2 adet</a:t>
            </a:r>
            <a:r>
              <a:rPr lang="en-US" altLang="en-US" sz="2800" b="1"/>
              <a:t> 32-bit</a:t>
            </a:r>
            <a:r>
              <a:rPr lang="tr-TR" altLang="en-US" sz="2800" b="1"/>
              <a:t>lik</a:t>
            </a:r>
            <a:r>
              <a:rPr lang="en-US" altLang="en-US" sz="2800" b="1"/>
              <a:t> register</a:t>
            </a:r>
            <a:r>
              <a:rPr lang="tr-TR" altLang="en-US" sz="2800" b="1"/>
              <a:t> kullanılır</a:t>
            </a:r>
            <a:r>
              <a:rPr lang="tr-TR" altLang="en-US" sz="2600" b="1"/>
              <a:t>.</a:t>
            </a:r>
            <a:endParaRPr lang="en-US" altLang="en-US" sz="2600" b="1"/>
          </a:p>
          <a:p>
            <a:pPr eaLnBrk="1" hangingPunct="1"/>
            <a:r>
              <a:rPr lang="en-US" altLang="en-US" sz="3100" b="1">
                <a:solidFill>
                  <a:srgbClr val="FF0000"/>
                </a:solidFill>
                <a:latin typeface="Courier New" panose="02070309020205020404" pitchFamily="49" charset="0"/>
              </a:rPr>
              <a:t>mult</a:t>
            </a:r>
            <a:r>
              <a:rPr lang="en-US" altLang="en-US" sz="3100" b="1">
                <a:solidFill>
                  <a:srgbClr val="FF0000"/>
                </a:solidFill>
              </a:rPr>
              <a:t>, </a:t>
            </a:r>
            <a:r>
              <a:rPr lang="en-US" altLang="en-US" sz="3100" b="1">
                <a:solidFill>
                  <a:srgbClr val="FF0000"/>
                </a:solidFill>
                <a:latin typeface="Courier New" panose="02070309020205020404" pitchFamily="49" charset="0"/>
              </a:rPr>
              <a:t>multu</a:t>
            </a:r>
            <a:endParaRPr lang="tr-TR" altLang="en-US" sz="3100" b="1">
              <a:solidFill>
                <a:srgbClr val="FF0000"/>
              </a:solidFill>
            </a:endParaRPr>
          </a:p>
          <a:p>
            <a:pPr eaLnBrk="1" hangingPunct="1">
              <a:buFont typeface="Arial" panose="020B0604020202020204" pitchFamily="34" charset="0"/>
              <a:buNone/>
            </a:pPr>
            <a:r>
              <a:rPr lang="tr-TR" altLang="en-US" sz="2600" b="1"/>
              <a:t>	</a:t>
            </a:r>
            <a:r>
              <a:rPr lang="tr-TR" altLang="en-US" sz="2800" b="1"/>
              <a:t>       İşaretli ve işaretsiz sayılarda çarpma işlemi</a:t>
            </a:r>
            <a:endParaRPr lang="en-US" altLang="en-US" sz="2800" b="1">
              <a:latin typeface="Courier New" panose="02070309020205020404" pitchFamily="49" charset="0"/>
            </a:endParaRPr>
          </a:p>
          <a:p>
            <a:pPr eaLnBrk="1" hangingPunct="1"/>
            <a:r>
              <a:rPr lang="en-US" altLang="en-US" sz="3100" b="1">
                <a:solidFill>
                  <a:srgbClr val="FF0000"/>
                </a:solidFill>
                <a:latin typeface="Courier New" panose="02070309020205020404" pitchFamily="49" charset="0"/>
              </a:rPr>
              <a:t>mflo</a:t>
            </a:r>
            <a:r>
              <a:rPr lang="en-US" altLang="en-US" sz="3100" b="1">
                <a:solidFill>
                  <a:srgbClr val="FF0000"/>
                </a:solidFill>
              </a:rPr>
              <a:t>, </a:t>
            </a:r>
            <a:r>
              <a:rPr lang="en-US" altLang="en-US" sz="3100" b="1">
                <a:solidFill>
                  <a:srgbClr val="FF0000"/>
                </a:solidFill>
                <a:latin typeface="Courier New" panose="02070309020205020404" pitchFamily="49" charset="0"/>
              </a:rPr>
              <a:t>mfhi</a:t>
            </a:r>
            <a:r>
              <a:rPr lang="en-US" altLang="en-US" sz="3100" b="1">
                <a:solidFill>
                  <a:srgbClr val="FF0000"/>
                </a:solidFill>
              </a:rPr>
              <a:t> </a:t>
            </a:r>
            <a:endParaRPr lang="tr-TR" altLang="en-US" sz="3100" b="1">
              <a:solidFill>
                <a:srgbClr val="FF0000"/>
              </a:solidFill>
            </a:endParaRPr>
          </a:p>
          <a:p>
            <a:pPr lvl="1" eaLnBrk="1" hangingPunct="1">
              <a:buFont typeface="Arial" panose="020B0604020202020204" pitchFamily="34" charset="0"/>
              <a:buNone/>
            </a:pPr>
            <a:r>
              <a:rPr lang="tr-TR" altLang="en-US" sz="2700" b="1">
                <a:latin typeface="Courier New" panose="02070309020205020404" pitchFamily="49" charset="0"/>
              </a:rPr>
              <a:t>	</a:t>
            </a:r>
            <a:r>
              <a:rPr lang="tr-TR" altLang="en-US" sz="2700" b="1"/>
              <a:t>bu komutlar sanal (pseudoinstruction)komutlar olup yukarıda verilen mult ve multu komutları çalıştırıldığında bu komutlar 64 bitlik sonucu 32 bitlik Hi ve Lo olmak üzere 2 register’a taşır</a:t>
            </a:r>
            <a:r>
              <a:rPr lang="tr-TR" altLang="en-US" sz="2700" b="1">
                <a:latin typeface="Courier New" panose="02070309020205020404" pitchFamily="49" charset="0"/>
              </a:rPr>
              <a:t>.</a:t>
            </a:r>
          </a:p>
          <a:p>
            <a:pPr eaLnBrk="1" hangingPunct="1">
              <a:buFont typeface="Arial" panose="020B0604020202020204" pitchFamily="34" charset="0"/>
              <a:buNone/>
            </a:pPr>
            <a:endParaRPr lang="tr-TR" altLang="en-US" b="1"/>
          </a:p>
          <a:p>
            <a:pPr eaLnBrk="1" hangingPunct="1"/>
            <a:endParaRPr lang="tr-TR" altLang="en-US" sz="1900"/>
          </a:p>
          <a:p>
            <a:pPr eaLnBrk="1" hangingPunct="1"/>
            <a:endParaRPr lang="tr-TR" altLang="en-US"/>
          </a:p>
        </p:txBody>
      </p:sp>
      <p:sp>
        <p:nvSpPr>
          <p:cNvPr id="4" name="3 Slayt Numarası Yer Tutucusu">
            <a:extLst>
              <a:ext uri="{FF2B5EF4-FFF2-40B4-BE49-F238E27FC236}">
                <a16:creationId xmlns:a16="http://schemas.microsoft.com/office/drawing/2014/main" id="{7E112184-58F4-4875-B10F-91BC32232E7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90A4AE-05D7-4E2C-917C-64960A640331}" type="slidenum">
              <a:rPr lang="tr-TR" altLang="en-US">
                <a:solidFill>
                  <a:srgbClr val="898989"/>
                </a:solidFill>
                <a:latin typeface="Calibri" panose="020F0502020204030204" pitchFamily="34" charset="0"/>
              </a:rPr>
              <a:pPr eaLnBrk="1" hangingPunct="1"/>
              <a:t>37</a:t>
            </a:fld>
            <a:endParaRPr lang="tr-TR" altLang="en-US">
              <a:solidFill>
                <a:srgbClr val="898989"/>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D0C968E0-09D9-41D1-ADCA-6DF944C92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765175"/>
            <a:ext cx="3960812" cy="580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1 Başlık">
            <a:extLst>
              <a:ext uri="{FF2B5EF4-FFF2-40B4-BE49-F238E27FC236}">
                <a16:creationId xmlns:a16="http://schemas.microsoft.com/office/drawing/2014/main" id="{68FF43D4-6265-4095-B64C-91114F61D7DC}"/>
              </a:ext>
            </a:extLst>
          </p:cNvPr>
          <p:cNvSpPr>
            <a:spLocks noGrp="1"/>
          </p:cNvSpPr>
          <p:nvPr>
            <p:ph type="title"/>
          </p:nvPr>
        </p:nvSpPr>
        <p:spPr>
          <a:xfrm>
            <a:off x="0" y="0"/>
            <a:ext cx="5986463" cy="1143000"/>
          </a:xfrm>
        </p:spPr>
        <p:txBody>
          <a:bodyPr/>
          <a:lstStyle/>
          <a:p>
            <a:pPr eaLnBrk="1" hangingPunct="1"/>
            <a:r>
              <a:rPr lang="tr-TR" altLang="en-US">
                <a:solidFill>
                  <a:srgbClr val="3333CC"/>
                </a:solidFill>
              </a:rPr>
              <a:t>Hızlı çarpma donanımı</a:t>
            </a:r>
          </a:p>
        </p:txBody>
      </p:sp>
      <p:sp>
        <p:nvSpPr>
          <p:cNvPr id="39940" name="2 İçerik Yer Tutucusu">
            <a:extLst>
              <a:ext uri="{FF2B5EF4-FFF2-40B4-BE49-F238E27FC236}">
                <a16:creationId xmlns:a16="http://schemas.microsoft.com/office/drawing/2014/main" id="{8BD97AED-E3E4-4057-B2BB-55FD0BEE9AA5}"/>
              </a:ext>
            </a:extLst>
          </p:cNvPr>
          <p:cNvSpPr>
            <a:spLocks noGrp="1"/>
          </p:cNvSpPr>
          <p:nvPr>
            <p:ph idx="1"/>
          </p:nvPr>
        </p:nvSpPr>
        <p:spPr>
          <a:xfrm>
            <a:off x="0" y="981075"/>
            <a:ext cx="5076825" cy="3816350"/>
          </a:xfrm>
        </p:spPr>
        <p:txBody>
          <a:bodyPr/>
          <a:lstStyle/>
          <a:p>
            <a:pPr eaLnBrk="1" hangingPunct="1">
              <a:buFont typeface="Arial" panose="020B0604020202020204" pitchFamily="34" charset="0"/>
              <a:buNone/>
            </a:pPr>
            <a:r>
              <a:rPr lang="tr-TR" altLang="en-US" sz="2800"/>
              <a:t>	32 bitlik bir toplayıcı ile döngü kurarak 32 adet toplama yapmak yerine çarpma işlemi döngü açılarak 32 toplayıcı ile yandaki şekilde yapılabilir. Buradaki her toplayıcı dışarıya 32 bitlik toplam ile elde bitini göndermektedir. </a:t>
            </a:r>
          </a:p>
        </p:txBody>
      </p:sp>
      <p:sp>
        <p:nvSpPr>
          <p:cNvPr id="5" name="4 Slayt Numarası Yer Tutucusu">
            <a:extLst>
              <a:ext uri="{FF2B5EF4-FFF2-40B4-BE49-F238E27FC236}">
                <a16:creationId xmlns:a16="http://schemas.microsoft.com/office/drawing/2014/main" id="{F01B3B39-4A05-4CB7-BC58-941D0BF3810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A70A75-2D18-4616-94FD-6ECD6D58C8FD}" type="slidenum">
              <a:rPr lang="tr-TR" altLang="en-US">
                <a:solidFill>
                  <a:srgbClr val="898989"/>
                </a:solidFill>
                <a:latin typeface="Calibri" panose="020F0502020204030204" pitchFamily="34" charset="0"/>
              </a:rPr>
              <a:pPr eaLnBrk="1" hangingPunct="1"/>
              <a:t>38</a:t>
            </a:fld>
            <a:endParaRPr lang="tr-TR" altLang="en-US">
              <a:solidFill>
                <a:srgbClr val="898989"/>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Başlık">
            <a:extLst>
              <a:ext uri="{FF2B5EF4-FFF2-40B4-BE49-F238E27FC236}">
                <a16:creationId xmlns:a16="http://schemas.microsoft.com/office/drawing/2014/main" id="{9808817D-1384-43FC-8CE6-B3B495402625}"/>
              </a:ext>
            </a:extLst>
          </p:cNvPr>
          <p:cNvSpPr>
            <a:spLocks noGrp="1"/>
          </p:cNvSpPr>
          <p:nvPr>
            <p:ph type="title"/>
          </p:nvPr>
        </p:nvSpPr>
        <p:spPr/>
        <p:txBody>
          <a:bodyPr/>
          <a:lstStyle/>
          <a:p>
            <a:pPr eaLnBrk="1" hangingPunct="1"/>
            <a:r>
              <a:rPr lang="tr-TR" altLang="en-US">
                <a:solidFill>
                  <a:srgbClr val="3333CC"/>
                </a:solidFill>
              </a:rPr>
              <a:t>Bölme </a:t>
            </a:r>
          </a:p>
        </p:txBody>
      </p:sp>
      <p:sp>
        <p:nvSpPr>
          <p:cNvPr id="10" name="9 Slayt Numarası Yer Tutucusu">
            <a:extLst>
              <a:ext uri="{FF2B5EF4-FFF2-40B4-BE49-F238E27FC236}">
                <a16:creationId xmlns:a16="http://schemas.microsoft.com/office/drawing/2014/main" id="{D8096FDA-BC26-4EE3-B231-597646D1F40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C209DF-87F7-4B7B-8410-14001150BCC0}" type="slidenum">
              <a:rPr lang="tr-TR" altLang="en-US">
                <a:solidFill>
                  <a:srgbClr val="898989"/>
                </a:solidFill>
                <a:latin typeface="Calibri" panose="020F0502020204030204" pitchFamily="34" charset="0"/>
              </a:rPr>
              <a:pPr eaLnBrk="1" hangingPunct="1"/>
              <a:t>39</a:t>
            </a:fld>
            <a:endParaRPr lang="tr-TR" altLang="en-US">
              <a:solidFill>
                <a:srgbClr val="898989"/>
              </a:solidFill>
              <a:latin typeface="Calibri" panose="020F0502020204030204" pitchFamily="34" charset="0"/>
            </a:endParaRPr>
          </a:p>
        </p:txBody>
      </p:sp>
      <p:sp>
        <p:nvSpPr>
          <p:cNvPr id="40964" name="Rectangle 2051">
            <a:extLst>
              <a:ext uri="{FF2B5EF4-FFF2-40B4-BE49-F238E27FC236}">
                <a16:creationId xmlns:a16="http://schemas.microsoft.com/office/drawing/2014/main" id="{58434222-D574-471E-B73F-8EDE5831CEE2}"/>
              </a:ext>
            </a:extLst>
          </p:cNvPr>
          <p:cNvSpPr txBox="1">
            <a:spLocks noChangeArrowheads="1"/>
          </p:cNvSpPr>
          <p:nvPr/>
        </p:nvSpPr>
        <p:spPr bwMode="auto">
          <a:xfrm>
            <a:off x="395288" y="1196975"/>
            <a:ext cx="8191500" cy="4557713"/>
          </a:xfrm>
          <a:prstGeom prst="rect">
            <a:avLst/>
          </a:prstGeom>
          <a:noFill/>
          <a:ln w="9525">
            <a:noFill/>
            <a:miter lim="800000"/>
            <a:headEnd/>
            <a:tailEnd/>
          </a:ln>
        </p:spPr>
        <p:txBody>
          <a:bodyPr lIns="63500" tIns="25400" rIns="63500" bIns="25400">
            <a:spAutoFit/>
          </a:bodyPr>
          <a:lstStyle/>
          <a:p>
            <a:pPr marL="203200" indent="-203200">
              <a:spcBef>
                <a:spcPct val="20000"/>
              </a:spcBef>
              <a:buFont typeface="Wingdings" pitchFamily="2" charset="2"/>
              <a:buNone/>
              <a:defRPr/>
            </a:pPr>
            <a:r>
              <a:rPr lang="tr-TR" sz="3600" dirty="0">
                <a:latin typeface="Courier New" pitchFamily="49" charset="0"/>
              </a:rPr>
              <a:t>  </a:t>
            </a:r>
            <a:r>
              <a:rPr lang="en-US" sz="2400" dirty="0">
                <a:latin typeface="Courier New" pitchFamily="49" charset="0"/>
              </a:rPr>
              <a:t>		  </a:t>
            </a:r>
            <a:r>
              <a:rPr lang="tr-TR" sz="2400" dirty="0">
                <a:latin typeface="Courier New" pitchFamily="49" charset="0"/>
              </a:rPr>
              <a:t>	  </a:t>
            </a:r>
            <a:r>
              <a:rPr lang="en-US" sz="2400" dirty="0">
                <a:latin typeface="Courier New" pitchFamily="49" charset="0"/>
              </a:rPr>
              <a:t> </a:t>
            </a:r>
            <a:r>
              <a:rPr lang="en-US" sz="2400" dirty="0">
                <a:solidFill>
                  <a:srgbClr val="00B050"/>
                </a:solidFill>
                <a:latin typeface="Courier New" pitchFamily="49" charset="0"/>
              </a:rPr>
              <a:t>1001 	Quotient</a:t>
            </a:r>
            <a:r>
              <a:rPr lang="tr-TR" sz="2400" dirty="0">
                <a:solidFill>
                  <a:srgbClr val="00B050"/>
                </a:solidFill>
                <a:latin typeface="Courier New" pitchFamily="49" charset="0"/>
              </a:rPr>
              <a:t>(Bölüm)</a:t>
            </a:r>
            <a:endParaRPr lang="en-US" sz="2400" dirty="0">
              <a:solidFill>
                <a:srgbClr val="00B050"/>
              </a:solidFill>
              <a:latin typeface="Courier New" pitchFamily="49" charset="0"/>
            </a:endParaRPr>
          </a:p>
          <a:p>
            <a:pPr marL="203200" indent="-203200">
              <a:spcBef>
                <a:spcPct val="20000"/>
              </a:spcBef>
              <a:buFont typeface="Wingdings" pitchFamily="2" charset="2"/>
              <a:buNone/>
              <a:defRPr/>
            </a:pPr>
            <a:r>
              <a:rPr lang="en-US" sz="1400" dirty="0">
                <a:solidFill>
                  <a:srgbClr val="0000FF"/>
                </a:solidFill>
                <a:latin typeface="Courier New" pitchFamily="49" charset="0"/>
              </a:rPr>
              <a:t>Divisor</a:t>
            </a:r>
            <a:r>
              <a:rPr lang="tr-TR" sz="1400" dirty="0">
                <a:solidFill>
                  <a:srgbClr val="0000FF"/>
                </a:solidFill>
                <a:latin typeface="Courier New" pitchFamily="49" charset="0"/>
              </a:rPr>
              <a:t>(Bölen)</a:t>
            </a:r>
            <a:r>
              <a:rPr lang="en-US" sz="1400" dirty="0">
                <a:solidFill>
                  <a:srgbClr val="0000FF"/>
                </a:solidFill>
                <a:latin typeface="Courier New" pitchFamily="49" charset="0"/>
              </a:rPr>
              <a:t> </a:t>
            </a:r>
            <a:r>
              <a:rPr lang="en-US" sz="2400" dirty="0">
                <a:solidFill>
                  <a:srgbClr val="0000FF"/>
                </a:solidFill>
                <a:latin typeface="Courier New" pitchFamily="49" charset="0"/>
              </a:rPr>
              <a:t>1000  </a:t>
            </a:r>
            <a:r>
              <a:rPr lang="en-US" sz="2400" dirty="0">
                <a:solidFill>
                  <a:srgbClr val="FF0000"/>
                </a:solidFill>
                <a:latin typeface="Courier New" pitchFamily="49" charset="0"/>
              </a:rPr>
              <a:t>1001010 </a:t>
            </a:r>
            <a:r>
              <a:rPr lang="en-US" sz="2400" dirty="0">
                <a:latin typeface="Courier New" pitchFamily="49" charset="0"/>
              </a:rPr>
              <a:t>	</a:t>
            </a:r>
            <a:r>
              <a:rPr lang="en-US" sz="2400" dirty="0">
                <a:solidFill>
                  <a:srgbClr val="FF0000"/>
                </a:solidFill>
                <a:latin typeface="Courier New" pitchFamily="49" charset="0"/>
              </a:rPr>
              <a:t>Dividend</a:t>
            </a:r>
            <a:r>
              <a:rPr lang="tr-TR" sz="2400" dirty="0">
                <a:solidFill>
                  <a:srgbClr val="FF0000"/>
                </a:solidFill>
                <a:latin typeface="Courier New" pitchFamily="49" charset="0"/>
              </a:rPr>
              <a:t> (Bölünen)</a:t>
            </a:r>
            <a:br>
              <a:rPr lang="en-US" sz="2400" dirty="0">
                <a:solidFill>
                  <a:srgbClr val="FF0000"/>
                </a:solidFill>
                <a:latin typeface="Courier New" pitchFamily="49" charset="0"/>
              </a:rPr>
            </a:br>
            <a:r>
              <a:rPr lang="en-US" sz="2400" dirty="0">
                <a:latin typeface="Courier New" pitchFamily="49" charset="0"/>
              </a:rPr>
              <a:t>		  </a:t>
            </a:r>
            <a:r>
              <a:rPr lang="tr-TR" sz="2400" dirty="0">
                <a:latin typeface="Courier New" pitchFamily="49" charset="0"/>
              </a:rPr>
              <a:t>  </a:t>
            </a:r>
            <a:r>
              <a:rPr lang="en-US" sz="2400" dirty="0">
                <a:solidFill>
                  <a:schemeClr val="accent2"/>
                </a:solidFill>
                <a:latin typeface="Courier New" pitchFamily="49" charset="0"/>
              </a:rPr>
              <a:t>–1000</a:t>
            </a:r>
            <a:br>
              <a:rPr lang="en-US" sz="2400" dirty="0">
                <a:latin typeface="Courier New" pitchFamily="49" charset="0"/>
              </a:rPr>
            </a:br>
            <a:r>
              <a:rPr lang="en-US" sz="2400" dirty="0">
                <a:latin typeface="Courier New" pitchFamily="49" charset="0"/>
              </a:rPr>
              <a:t>		      </a:t>
            </a:r>
            <a:r>
              <a:rPr lang="tr-TR" sz="2400" dirty="0">
                <a:latin typeface="Courier New" pitchFamily="49" charset="0"/>
              </a:rPr>
              <a:t>  </a:t>
            </a:r>
            <a:r>
              <a:rPr lang="en-US" sz="2400" dirty="0">
                <a:latin typeface="Courier New" pitchFamily="49" charset="0"/>
              </a:rPr>
              <a:t>10</a:t>
            </a:r>
            <a:br>
              <a:rPr lang="en-US" sz="2400" dirty="0">
                <a:latin typeface="Courier New" pitchFamily="49" charset="0"/>
              </a:rPr>
            </a:br>
            <a:r>
              <a:rPr lang="en-US" sz="2400" dirty="0">
                <a:latin typeface="Courier New" pitchFamily="49" charset="0"/>
              </a:rPr>
              <a:t>		      </a:t>
            </a:r>
            <a:r>
              <a:rPr lang="tr-TR" sz="2400" dirty="0">
                <a:latin typeface="Courier New" pitchFamily="49" charset="0"/>
              </a:rPr>
              <a:t>  </a:t>
            </a:r>
            <a:r>
              <a:rPr lang="en-US" sz="2400" dirty="0">
                <a:latin typeface="Courier New" pitchFamily="49" charset="0"/>
              </a:rPr>
              <a:t>101</a:t>
            </a:r>
            <a:br>
              <a:rPr lang="en-US" sz="2400" dirty="0">
                <a:latin typeface="Courier New" pitchFamily="49" charset="0"/>
              </a:rPr>
            </a:br>
            <a:r>
              <a:rPr lang="en-US" sz="2400" dirty="0">
                <a:latin typeface="Courier New" pitchFamily="49" charset="0"/>
              </a:rPr>
              <a:t>		      </a:t>
            </a:r>
            <a:r>
              <a:rPr lang="tr-TR" sz="2400" dirty="0">
                <a:latin typeface="Courier New" pitchFamily="49" charset="0"/>
              </a:rPr>
              <a:t>  </a:t>
            </a:r>
            <a:r>
              <a:rPr lang="en-US" sz="2400" dirty="0">
                <a:latin typeface="Courier New" pitchFamily="49" charset="0"/>
              </a:rPr>
              <a:t>1010</a:t>
            </a:r>
            <a:br>
              <a:rPr lang="en-US" sz="2400" dirty="0">
                <a:latin typeface="Courier New" pitchFamily="49" charset="0"/>
              </a:rPr>
            </a:br>
            <a:r>
              <a:rPr lang="en-US" sz="2400" dirty="0">
                <a:solidFill>
                  <a:schemeClr val="accent2"/>
                </a:solidFill>
                <a:latin typeface="Courier New" pitchFamily="49" charset="0"/>
              </a:rPr>
              <a:t>		     </a:t>
            </a:r>
            <a:r>
              <a:rPr lang="tr-TR" sz="2400" dirty="0">
                <a:solidFill>
                  <a:schemeClr val="accent2"/>
                </a:solidFill>
                <a:latin typeface="Courier New" pitchFamily="49" charset="0"/>
              </a:rPr>
              <a:t>  </a:t>
            </a:r>
            <a:r>
              <a:rPr lang="en-US" sz="2400" dirty="0">
                <a:solidFill>
                  <a:schemeClr val="accent2"/>
                </a:solidFill>
                <a:latin typeface="Courier New" pitchFamily="49" charset="0"/>
              </a:rPr>
              <a:t>–1000</a:t>
            </a:r>
            <a:br>
              <a:rPr lang="en-US" sz="2400" dirty="0">
                <a:latin typeface="Courier New" pitchFamily="49" charset="0"/>
              </a:rPr>
            </a:br>
            <a:r>
              <a:rPr lang="en-US" sz="2400" dirty="0">
                <a:latin typeface="Courier New" pitchFamily="49" charset="0"/>
              </a:rPr>
              <a:t>		        </a:t>
            </a:r>
            <a:r>
              <a:rPr lang="tr-TR" sz="2400" dirty="0">
                <a:latin typeface="Courier New" pitchFamily="49" charset="0"/>
              </a:rPr>
              <a:t>  </a:t>
            </a:r>
            <a:r>
              <a:rPr lang="en-US" sz="2400" dirty="0">
                <a:solidFill>
                  <a:schemeClr val="accent1">
                    <a:lumMod val="75000"/>
                  </a:schemeClr>
                </a:solidFill>
                <a:latin typeface="Courier New" pitchFamily="49" charset="0"/>
              </a:rPr>
              <a:t>10 	Remainder</a:t>
            </a:r>
            <a:r>
              <a:rPr lang="tr-TR" sz="2400" dirty="0">
                <a:solidFill>
                  <a:schemeClr val="accent1">
                    <a:lumMod val="75000"/>
                  </a:schemeClr>
                </a:solidFill>
                <a:latin typeface="Courier New" pitchFamily="49" charset="0"/>
              </a:rPr>
              <a:t>(Kalan</a:t>
            </a:r>
            <a:r>
              <a:rPr lang="tr-TR" sz="2400" dirty="0">
                <a:solidFill>
                  <a:schemeClr val="hlink"/>
                </a:solidFill>
                <a:latin typeface="Courier New" pitchFamily="49" charset="0"/>
              </a:rPr>
              <a:t>)</a:t>
            </a:r>
            <a:r>
              <a:rPr lang="en-US" sz="2400" dirty="0">
                <a:solidFill>
                  <a:schemeClr val="accent1"/>
                </a:solidFill>
                <a:latin typeface="Courier New" pitchFamily="49" charset="0"/>
              </a:rPr>
              <a:t> </a:t>
            </a:r>
            <a:endParaRPr lang="tr-TR" sz="2400" dirty="0">
              <a:latin typeface="Courier New" pitchFamily="49" charset="0"/>
            </a:endParaRPr>
          </a:p>
          <a:p>
            <a:pPr marL="203200" indent="-203200">
              <a:spcBef>
                <a:spcPct val="20000"/>
              </a:spcBef>
              <a:buFont typeface="Wingdings" pitchFamily="2" charset="2"/>
              <a:buNone/>
              <a:defRPr/>
            </a:pPr>
            <a:endParaRPr lang="tr-TR" sz="2000" dirty="0">
              <a:latin typeface="Courier New" pitchFamily="49" charset="0"/>
            </a:endParaRPr>
          </a:p>
          <a:p>
            <a:pPr marL="203200" indent="-203200">
              <a:spcBef>
                <a:spcPct val="20000"/>
              </a:spcBef>
              <a:buFont typeface="Wingdings" pitchFamily="2" charset="2"/>
              <a:buNone/>
              <a:defRPr/>
            </a:pPr>
            <a:endParaRPr lang="en-US" sz="2000" dirty="0">
              <a:latin typeface="Calibri" pitchFamily="34" charset="0"/>
            </a:endParaRPr>
          </a:p>
          <a:p>
            <a:pPr marL="203200" indent="-203200">
              <a:spcBef>
                <a:spcPct val="20000"/>
              </a:spcBef>
              <a:defRPr/>
            </a:pPr>
            <a:r>
              <a:rPr lang="tr-TR" sz="2000" dirty="0">
                <a:latin typeface="Calibri" pitchFamily="34" charset="0"/>
              </a:rPr>
              <a:t>	</a:t>
            </a:r>
            <a:r>
              <a:rPr lang="en-US" sz="3000" b="1" dirty="0">
                <a:latin typeface="Calibri" pitchFamily="34" charset="0"/>
              </a:rPr>
              <a:t>Dividend  =   (Quotient  *  Divisor) + Remainder</a:t>
            </a:r>
          </a:p>
        </p:txBody>
      </p:sp>
      <p:sp>
        <p:nvSpPr>
          <p:cNvPr id="40965" name="Line 2052">
            <a:extLst>
              <a:ext uri="{FF2B5EF4-FFF2-40B4-BE49-F238E27FC236}">
                <a16:creationId xmlns:a16="http://schemas.microsoft.com/office/drawing/2014/main" id="{856D665F-7DA3-4CD9-A75F-D9F169BD4B3E}"/>
              </a:ext>
            </a:extLst>
          </p:cNvPr>
          <p:cNvSpPr>
            <a:spLocks noChangeShapeType="1"/>
          </p:cNvSpPr>
          <p:nvPr/>
        </p:nvSpPr>
        <p:spPr bwMode="auto">
          <a:xfrm flipV="1">
            <a:off x="3132138" y="1773238"/>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6" name="Line 2053">
            <a:extLst>
              <a:ext uri="{FF2B5EF4-FFF2-40B4-BE49-F238E27FC236}">
                <a16:creationId xmlns:a16="http://schemas.microsoft.com/office/drawing/2014/main" id="{7DCA957F-DA2E-404F-9389-E831C70E3A28}"/>
              </a:ext>
            </a:extLst>
          </p:cNvPr>
          <p:cNvSpPr>
            <a:spLocks noChangeShapeType="1"/>
          </p:cNvSpPr>
          <p:nvPr/>
        </p:nvSpPr>
        <p:spPr bwMode="auto">
          <a:xfrm>
            <a:off x="3132138" y="1773238"/>
            <a:ext cx="13144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Line 2054">
            <a:extLst>
              <a:ext uri="{FF2B5EF4-FFF2-40B4-BE49-F238E27FC236}">
                <a16:creationId xmlns:a16="http://schemas.microsoft.com/office/drawing/2014/main" id="{D1B56428-887E-49CF-B38D-6D2995FFB870}"/>
              </a:ext>
            </a:extLst>
          </p:cNvPr>
          <p:cNvSpPr>
            <a:spLocks noChangeShapeType="1"/>
          </p:cNvSpPr>
          <p:nvPr/>
        </p:nvSpPr>
        <p:spPr bwMode="auto">
          <a:xfrm>
            <a:off x="2987675" y="2565400"/>
            <a:ext cx="8826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Line 2055">
            <a:extLst>
              <a:ext uri="{FF2B5EF4-FFF2-40B4-BE49-F238E27FC236}">
                <a16:creationId xmlns:a16="http://schemas.microsoft.com/office/drawing/2014/main" id="{0E45852A-8286-4004-A8C9-16B6C05F2839}"/>
              </a:ext>
            </a:extLst>
          </p:cNvPr>
          <p:cNvSpPr>
            <a:spLocks noChangeShapeType="1"/>
          </p:cNvSpPr>
          <p:nvPr/>
        </p:nvSpPr>
        <p:spPr bwMode="auto">
          <a:xfrm>
            <a:off x="3492500" y="4005263"/>
            <a:ext cx="9731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İçerik Yer Tutucusu">
            <a:extLst>
              <a:ext uri="{FF2B5EF4-FFF2-40B4-BE49-F238E27FC236}">
                <a16:creationId xmlns:a16="http://schemas.microsoft.com/office/drawing/2014/main" id="{43325C2B-AA99-4819-9CCD-9568F151F0AF}"/>
              </a:ext>
            </a:extLst>
          </p:cNvPr>
          <p:cNvSpPr>
            <a:spLocks noGrp="1"/>
          </p:cNvSpPr>
          <p:nvPr>
            <p:ph idx="1"/>
          </p:nvPr>
        </p:nvSpPr>
        <p:spPr>
          <a:xfrm>
            <a:off x="457200" y="476250"/>
            <a:ext cx="8229600" cy="5649913"/>
          </a:xfrm>
        </p:spPr>
        <p:txBody>
          <a:bodyPr/>
          <a:lstStyle/>
          <a:p>
            <a:pPr eaLnBrk="1" hangingPunct="1">
              <a:buFont typeface="Arial" panose="020B0604020202020204" pitchFamily="34" charset="0"/>
              <a:buNone/>
            </a:pPr>
            <a:r>
              <a:rPr lang="tr-TR" altLang="en-US" sz="2800"/>
              <a:t>32 bitlik işaretsiz sayılarda yazılabilecek en küçük sayı;</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En büyük sayı;</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Bu sayıların desimal karşılıklarının hesaplanması;</a:t>
            </a:r>
          </a:p>
        </p:txBody>
      </p:sp>
      <p:sp>
        <p:nvSpPr>
          <p:cNvPr id="7" name="5 Slayt Numarası Yer Tutucusu">
            <a:extLst>
              <a:ext uri="{FF2B5EF4-FFF2-40B4-BE49-F238E27FC236}">
                <a16:creationId xmlns:a16="http://schemas.microsoft.com/office/drawing/2014/main" id="{E8D91F04-3F2D-469F-B058-56BDF7B701A0}"/>
              </a:ext>
            </a:extLst>
          </p:cNvPr>
          <p:cNvSpPr>
            <a:spLocks noGrp="1"/>
          </p:cNvSpPr>
          <p:nvPr>
            <p:ph type="sldNum" sz="quarter" idx="12"/>
          </p:nvPr>
        </p:nvSpPr>
        <p:spPr>
          <a:xfrm>
            <a:off x="6372225" y="630872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9FB015-3809-4693-9919-391E6928A599}" type="slidenum">
              <a:rPr lang="tr-TR" altLang="en-US">
                <a:solidFill>
                  <a:srgbClr val="898989"/>
                </a:solidFill>
                <a:latin typeface="Calibri" panose="020F0502020204030204" pitchFamily="34" charset="0"/>
              </a:rPr>
              <a:pPr eaLnBrk="1" hangingPunct="1"/>
              <a:t>4</a:t>
            </a:fld>
            <a:endParaRPr lang="tr-TR" altLang="en-US">
              <a:solidFill>
                <a:srgbClr val="898989"/>
              </a:solidFill>
              <a:latin typeface="Calibri" panose="020F0502020204030204" pitchFamily="34" charset="0"/>
            </a:endParaRPr>
          </a:p>
        </p:txBody>
      </p:sp>
      <p:pic>
        <p:nvPicPr>
          <p:cNvPr id="5124" name="Picture 2">
            <a:extLst>
              <a:ext uri="{FF2B5EF4-FFF2-40B4-BE49-F238E27FC236}">
                <a16:creationId xmlns:a16="http://schemas.microsoft.com/office/drawing/2014/main" id="{212D6706-778C-41A7-9113-BF144E76062B}"/>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395288" y="1125538"/>
            <a:ext cx="83232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3">
            <a:extLst>
              <a:ext uri="{FF2B5EF4-FFF2-40B4-BE49-F238E27FC236}">
                <a16:creationId xmlns:a16="http://schemas.microsoft.com/office/drawing/2014/main" id="{D9460183-ED40-473B-8E0E-2166D2D645BF}"/>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468313" y="3068638"/>
            <a:ext cx="82327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4">
            <a:extLst>
              <a:ext uri="{FF2B5EF4-FFF2-40B4-BE49-F238E27FC236}">
                <a16:creationId xmlns:a16="http://schemas.microsoft.com/office/drawing/2014/main" id="{9BE0E058-3C6F-4408-A8EB-AB732FBCB437}"/>
              </a:ext>
            </a:extLst>
          </p:cNvPr>
          <p:cNvPicPr>
            <a:picLocks noChangeAspect="1" noChangeArrowheads="1"/>
          </p:cNvPicPr>
          <p:nvPr/>
        </p:nvPicPr>
        <p:blipFill>
          <a:blip r:embed="rId4">
            <a:lum bright="-30000"/>
            <a:extLst>
              <a:ext uri="{28A0092B-C50C-407E-A947-70E740481C1C}">
                <a14:useLocalDpi xmlns:a14="http://schemas.microsoft.com/office/drawing/2010/main" val="0"/>
              </a:ext>
            </a:extLst>
          </a:blip>
          <a:srcRect/>
          <a:stretch>
            <a:fillRect/>
          </a:stretch>
        </p:blipFill>
        <p:spPr bwMode="auto">
          <a:xfrm>
            <a:off x="107950" y="4868863"/>
            <a:ext cx="88931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Başlık">
            <a:extLst>
              <a:ext uri="{FF2B5EF4-FFF2-40B4-BE49-F238E27FC236}">
                <a16:creationId xmlns:a16="http://schemas.microsoft.com/office/drawing/2014/main" id="{BD9A5BE4-860D-4C2F-B66C-FF8C0D452957}"/>
              </a:ext>
            </a:extLst>
          </p:cNvPr>
          <p:cNvSpPr>
            <a:spLocks noGrp="1"/>
          </p:cNvSpPr>
          <p:nvPr>
            <p:ph type="title"/>
          </p:nvPr>
        </p:nvSpPr>
        <p:spPr>
          <a:xfrm>
            <a:off x="457200" y="274638"/>
            <a:ext cx="8229600" cy="417512"/>
          </a:xfrm>
        </p:spPr>
        <p:txBody>
          <a:bodyPr/>
          <a:lstStyle/>
          <a:p>
            <a:pPr eaLnBrk="1" hangingPunct="1"/>
            <a:r>
              <a:rPr lang="tr-TR" altLang="en-US" sz="4000">
                <a:solidFill>
                  <a:srgbClr val="3333CC"/>
                </a:solidFill>
              </a:rPr>
              <a:t>Bölme donanımının ilk versiyonu</a:t>
            </a:r>
          </a:p>
        </p:txBody>
      </p:sp>
      <p:sp>
        <p:nvSpPr>
          <p:cNvPr id="13" name="12 Slayt Numarası Yer Tutucusu">
            <a:extLst>
              <a:ext uri="{FF2B5EF4-FFF2-40B4-BE49-F238E27FC236}">
                <a16:creationId xmlns:a16="http://schemas.microsoft.com/office/drawing/2014/main" id="{B6AE2180-8502-4742-A5E4-50ACCB7F93B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58F030-4EF7-4A12-8305-922907EDE2F3}" type="slidenum">
              <a:rPr lang="tr-TR" altLang="en-US">
                <a:solidFill>
                  <a:srgbClr val="898989"/>
                </a:solidFill>
                <a:latin typeface="Calibri" panose="020F0502020204030204" pitchFamily="34" charset="0"/>
              </a:rPr>
              <a:pPr eaLnBrk="1" hangingPunct="1"/>
              <a:t>40</a:t>
            </a:fld>
            <a:endParaRPr lang="tr-TR" altLang="en-US">
              <a:solidFill>
                <a:srgbClr val="898989"/>
              </a:solidFill>
              <a:latin typeface="Calibri" panose="020F0502020204030204" pitchFamily="34" charset="0"/>
            </a:endParaRPr>
          </a:p>
        </p:txBody>
      </p:sp>
      <p:pic>
        <p:nvPicPr>
          <p:cNvPr id="41988" name="Picture 2">
            <a:extLst>
              <a:ext uri="{FF2B5EF4-FFF2-40B4-BE49-F238E27FC236}">
                <a16:creationId xmlns:a16="http://schemas.microsoft.com/office/drawing/2014/main" id="{989BAD98-5723-43DB-9FB0-F562B8DA4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773238"/>
            <a:ext cx="4392613" cy="252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37">
            <a:extLst>
              <a:ext uri="{FF2B5EF4-FFF2-40B4-BE49-F238E27FC236}">
                <a16:creationId xmlns:a16="http://schemas.microsoft.com/office/drawing/2014/main" id="{5FF2EE63-2122-471B-AFB4-10E3E7002EBC}"/>
              </a:ext>
            </a:extLst>
          </p:cNvPr>
          <p:cNvSpPr txBox="1">
            <a:spLocks noChangeArrowheads="1"/>
          </p:cNvSpPr>
          <p:nvPr/>
        </p:nvSpPr>
        <p:spPr bwMode="auto">
          <a:xfrm>
            <a:off x="179388" y="5084763"/>
            <a:ext cx="86042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Calibri" panose="020F0502020204030204" pitchFamily="34" charset="0"/>
              </a:rPr>
              <a:t>Divisor</a:t>
            </a:r>
            <a:r>
              <a:rPr lang="tr-TR" altLang="en-US" sz="2400" b="1">
                <a:latin typeface="Calibri" panose="020F0502020204030204" pitchFamily="34" charset="0"/>
              </a:rPr>
              <a:t>(bölen)</a:t>
            </a:r>
            <a:r>
              <a:rPr lang="en-US" altLang="en-US" sz="2400" b="1">
                <a:latin typeface="Calibri" panose="020F0502020204030204" pitchFamily="34" charset="0"/>
              </a:rPr>
              <a:t> register, remainder</a:t>
            </a:r>
            <a:r>
              <a:rPr lang="tr-TR" altLang="en-US" sz="2400" b="1">
                <a:latin typeface="Calibri" panose="020F0502020204030204" pitchFamily="34" charset="0"/>
              </a:rPr>
              <a:t>(kalan)</a:t>
            </a:r>
            <a:r>
              <a:rPr lang="en-US" altLang="en-US" sz="2400" b="1">
                <a:latin typeface="Calibri" panose="020F0502020204030204" pitchFamily="34" charset="0"/>
              </a:rPr>
              <a:t> register</a:t>
            </a:r>
            <a:r>
              <a:rPr lang="tr-TR" altLang="en-US" sz="2400" b="1">
                <a:latin typeface="Calibri" panose="020F0502020204030204" pitchFamily="34" charset="0"/>
              </a:rPr>
              <a:t> ve</a:t>
            </a:r>
            <a:r>
              <a:rPr lang="en-US" altLang="en-US" sz="2400" b="1">
                <a:latin typeface="Calibri" panose="020F0502020204030204" pitchFamily="34" charset="0"/>
              </a:rPr>
              <a:t> ALU 64-bit </a:t>
            </a:r>
            <a:r>
              <a:rPr lang="tr-TR" altLang="en-US" sz="2400" b="1">
                <a:latin typeface="Calibri" panose="020F0502020204030204" pitchFamily="34" charset="0"/>
              </a:rPr>
              <a:t>uzunluğunda</a:t>
            </a:r>
            <a:r>
              <a:rPr lang="en-US" altLang="en-US" sz="2400" b="1">
                <a:latin typeface="Calibri" panose="020F0502020204030204" pitchFamily="34" charset="0"/>
              </a:rPr>
              <a:t>; quotient</a:t>
            </a:r>
            <a:r>
              <a:rPr lang="tr-TR" altLang="en-US" sz="2400" b="1">
                <a:latin typeface="Calibri" panose="020F0502020204030204" pitchFamily="34" charset="0"/>
              </a:rPr>
              <a:t>(bölüm)</a:t>
            </a:r>
            <a:r>
              <a:rPr lang="en-US" altLang="en-US" sz="2400" b="1">
                <a:latin typeface="Calibri" panose="020F0502020204030204" pitchFamily="34" charset="0"/>
              </a:rPr>
              <a:t> register</a:t>
            </a:r>
            <a:r>
              <a:rPr lang="tr-TR" altLang="en-US" sz="2400" b="1">
                <a:latin typeface="Calibri" panose="020F0502020204030204" pitchFamily="34" charset="0"/>
              </a:rPr>
              <a:t>ı</a:t>
            </a:r>
            <a:r>
              <a:rPr lang="en-US" altLang="en-US" sz="2400" b="1">
                <a:latin typeface="Calibri" panose="020F0502020204030204" pitchFamily="34" charset="0"/>
              </a:rPr>
              <a:t> 32-bit </a:t>
            </a:r>
            <a:r>
              <a:rPr lang="tr-TR" altLang="en-US" sz="2400" b="1">
                <a:latin typeface="Calibri" panose="020F0502020204030204" pitchFamily="34" charset="0"/>
              </a:rPr>
              <a:t>uzunluğundadır. Kontrol bölen ve bölümün ne zaman kaydırılacağı ve kalan registerına yeni değerin ne zaman yazılacağını belirler.</a:t>
            </a:r>
            <a:endParaRPr lang="en-US" altLang="en-US" sz="2400" b="1">
              <a:latin typeface="Calibri" panose="020F0502020204030204" pitchFamily="34" charset="0"/>
            </a:endParaRPr>
          </a:p>
        </p:txBody>
      </p:sp>
      <p:sp>
        <p:nvSpPr>
          <p:cNvPr id="41990" name="Text Box 39">
            <a:extLst>
              <a:ext uri="{FF2B5EF4-FFF2-40B4-BE49-F238E27FC236}">
                <a16:creationId xmlns:a16="http://schemas.microsoft.com/office/drawing/2014/main" id="{572BE8BE-0208-4413-8080-F65791E92FEA}"/>
              </a:ext>
            </a:extLst>
          </p:cNvPr>
          <p:cNvSpPr txBox="1">
            <a:spLocks noChangeArrowheads="1"/>
          </p:cNvSpPr>
          <p:nvPr/>
        </p:nvSpPr>
        <p:spPr bwMode="auto">
          <a:xfrm>
            <a:off x="395288" y="836613"/>
            <a:ext cx="84248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Calibri" panose="020F0502020204030204" pitchFamily="34" charset="0"/>
              </a:rPr>
              <a:t>32 bitlik bölen</a:t>
            </a:r>
            <a:r>
              <a:rPr lang="tr-TR" altLang="en-US" sz="2400">
                <a:latin typeface="Calibri" panose="020F0502020204030204" pitchFamily="34" charset="0"/>
              </a:rPr>
              <a:t> (Divisor),</a:t>
            </a:r>
            <a:r>
              <a:rPr lang="en-US" altLang="en-US" sz="2400">
                <a:latin typeface="Calibri" panose="020F0502020204030204" pitchFamily="34" charset="0"/>
              </a:rPr>
              <a:t> bölen register</a:t>
            </a:r>
            <a:r>
              <a:rPr lang="tr-TR" altLang="en-US" sz="2400">
                <a:latin typeface="Calibri" panose="020F0502020204030204" pitchFamily="34" charset="0"/>
              </a:rPr>
              <a:t>’</a:t>
            </a:r>
            <a:r>
              <a:rPr lang="en-US" altLang="en-US" sz="2400">
                <a:latin typeface="Calibri" panose="020F0502020204030204" pitchFamily="34" charset="0"/>
              </a:rPr>
              <a:t>ının sol yarı</a:t>
            </a:r>
            <a:r>
              <a:rPr lang="tr-TR" altLang="en-US" sz="2400">
                <a:latin typeface="Calibri" panose="020F0502020204030204" pitchFamily="34" charset="0"/>
              </a:rPr>
              <a:t>s</a:t>
            </a:r>
            <a:r>
              <a:rPr lang="en-US" altLang="en-US" sz="2400">
                <a:latin typeface="Calibri" panose="020F0502020204030204" pitchFamily="34" charset="0"/>
              </a:rPr>
              <a:t>ında</a:t>
            </a:r>
            <a:r>
              <a:rPr lang="tr-TR" altLang="en-US" sz="2400">
                <a:latin typeface="Calibri" panose="020F0502020204030204" pitchFamily="34" charset="0"/>
              </a:rPr>
              <a:t>n</a:t>
            </a:r>
            <a:r>
              <a:rPr lang="en-US" altLang="en-US" sz="2400">
                <a:latin typeface="Calibri" panose="020F0502020204030204" pitchFamily="34" charset="0"/>
              </a:rPr>
              <a:t> başlar</a:t>
            </a:r>
            <a:r>
              <a:rPr lang="tr-TR" altLang="en-US" sz="2400">
                <a:latin typeface="Calibri" panose="020F0502020204030204" pitchFamily="34" charset="0"/>
              </a:rPr>
              <a:t> ve her adımda sağa kaydırılır</a:t>
            </a:r>
            <a:r>
              <a:rPr lang="en-US" altLang="en-US" sz="2400">
                <a:latin typeface="Calibri" panose="020F0502020204030204" pitchFamily="34" charset="0"/>
              </a:rPr>
              <a:t>.</a:t>
            </a:r>
          </a:p>
        </p:txBody>
      </p:sp>
      <p:sp>
        <p:nvSpPr>
          <p:cNvPr id="41991" name="Text Box 41">
            <a:extLst>
              <a:ext uri="{FF2B5EF4-FFF2-40B4-BE49-F238E27FC236}">
                <a16:creationId xmlns:a16="http://schemas.microsoft.com/office/drawing/2014/main" id="{37AABD94-C3FA-42F0-AF37-19C48A3AA3E3}"/>
              </a:ext>
            </a:extLst>
          </p:cNvPr>
          <p:cNvSpPr txBox="1">
            <a:spLocks noChangeArrowheads="1"/>
          </p:cNvSpPr>
          <p:nvPr/>
        </p:nvSpPr>
        <p:spPr bwMode="auto">
          <a:xfrm>
            <a:off x="684213" y="4365625"/>
            <a:ext cx="6716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400">
                <a:solidFill>
                  <a:srgbClr val="00B050"/>
                </a:solidFill>
                <a:latin typeface="Calibri" panose="020F0502020204030204" pitchFamily="34" charset="0"/>
              </a:rPr>
              <a:t>Kalan register’ı bölünen registerının değeriyle başlar.</a:t>
            </a:r>
            <a:endParaRPr lang="en-US" altLang="en-US" sz="2400">
              <a:solidFill>
                <a:srgbClr val="00B050"/>
              </a:solidFill>
              <a:latin typeface="Calibri" panose="020F0502020204030204" pitchFamily="34" charset="0"/>
            </a:endParaRPr>
          </a:p>
        </p:txBody>
      </p:sp>
      <p:sp>
        <p:nvSpPr>
          <p:cNvPr id="41992" name="Line 43">
            <a:extLst>
              <a:ext uri="{FF2B5EF4-FFF2-40B4-BE49-F238E27FC236}">
                <a16:creationId xmlns:a16="http://schemas.microsoft.com/office/drawing/2014/main" id="{4A338327-CDF6-4EC4-BA66-5B4C92748BAE}"/>
              </a:ext>
            </a:extLst>
          </p:cNvPr>
          <p:cNvSpPr>
            <a:spLocks noChangeShapeType="1"/>
          </p:cNvSpPr>
          <p:nvPr/>
        </p:nvSpPr>
        <p:spPr bwMode="auto">
          <a:xfrm flipH="1" flipV="1">
            <a:off x="3492500" y="4005263"/>
            <a:ext cx="457200" cy="381000"/>
          </a:xfrm>
          <a:prstGeom prst="line">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41993" name="Text Box 47">
            <a:extLst>
              <a:ext uri="{FF2B5EF4-FFF2-40B4-BE49-F238E27FC236}">
                <a16:creationId xmlns:a16="http://schemas.microsoft.com/office/drawing/2014/main" id="{BF9DBC28-EADC-47D5-A722-5F93517235A6}"/>
              </a:ext>
            </a:extLst>
          </p:cNvPr>
          <p:cNvSpPr txBox="1">
            <a:spLocks noChangeArrowheads="1"/>
          </p:cNvSpPr>
          <p:nvPr/>
        </p:nvSpPr>
        <p:spPr bwMode="auto">
          <a:xfrm>
            <a:off x="4859338" y="1916113"/>
            <a:ext cx="3816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400">
                <a:solidFill>
                  <a:srgbClr val="FF0000"/>
                </a:solidFill>
                <a:latin typeface="Calibri" panose="020F0502020204030204" pitchFamily="34" charset="0"/>
              </a:rPr>
              <a:t>Bölüm(Quotient)</a:t>
            </a:r>
            <a:r>
              <a:rPr lang="en-US" altLang="en-US" sz="2400">
                <a:solidFill>
                  <a:srgbClr val="FF0000"/>
                </a:solidFill>
                <a:latin typeface="Calibri" panose="020F0502020204030204" pitchFamily="34" charset="0"/>
              </a:rPr>
              <a:t> register</a:t>
            </a:r>
            <a:r>
              <a:rPr lang="tr-TR" altLang="en-US" sz="2400">
                <a:solidFill>
                  <a:srgbClr val="FF0000"/>
                </a:solidFill>
                <a:latin typeface="Calibri" panose="020F0502020204030204" pitchFamily="34" charset="0"/>
              </a:rPr>
              <a:t>ı 0 ilk değeriyle  başlamaktadır.</a:t>
            </a:r>
            <a:endParaRPr lang="en-US" altLang="en-US" sz="2400">
              <a:solidFill>
                <a:srgbClr val="FF0000"/>
              </a:solidFill>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a:extLst>
              <a:ext uri="{FF2B5EF4-FFF2-40B4-BE49-F238E27FC236}">
                <a16:creationId xmlns:a16="http://schemas.microsoft.com/office/drawing/2014/main" id="{0744926A-4652-42E7-A224-6431273E3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60350"/>
            <a:ext cx="5761038"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2 İçerik Yer Tutucusu">
            <a:extLst>
              <a:ext uri="{FF2B5EF4-FFF2-40B4-BE49-F238E27FC236}">
                <a16:creationId xmlns:a16="http://schemas.microsoft.com/office/drawing/2014/main" id="{310F474F-9A29-4F98-B9DA-A6D8237D8536}"/>
              </a:ext>
            </a:extLst>
          </p:cNvPr>
          <p:cNvSpPr>
            <a:spLocks noGrp="1"/>
          </p:cNvSpPr>
          <p:nvPr>
            <p:ph idx="1"/>
          </p:nvPr>
        </p:nvSpPr>
        <p:spPr>
          <a:xfrm>
            <a:off x="179388" y="188913"/>
            <a:ext cx="4248150" cy="547687"/>
          </a:xfrm>
        </p:spPr>
        <p:txBody>
          <a:bodyPr/>
          <a:lstStyle/>
          <a:p>
            <a:pPr eaLnBrk="1" hangingPunct="1">
              <a:buFont typeface="Arial" panose="020B0604020202020204" pitchFamily="34" charset="0"/>
              <a:buNone/>
            </a:pPr>
            <a:r>
              <a:rPr lang="tr-TR" altLang="en-US">
                <a:solidFill>
                  <a:srgbClr val="3333CC"/>
                </a:solidFill>
              </a:rPr>
              <a:t>Bölme Algoritması </a:t>
            </a:r>
          </a:p>
        </p:txBody>
      </p:sp>
      <p:sp>
        <p:nvSpPr>
          <p:cNvPr id="7" name="6 Slayt Numarası Yer Tutucusu">
            <a:extLst>
              <a:ext uri="{FF2B5EF4-FFF2-40B4-BE49-F238E27FC236}">
                <a16:creationId xmlns:a16="http://schemas.microsoft.com/office/drawing/2014/main" id="{7BD401BF-DFEC-475D-8252-EC0A65E034B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9731F1-A182-43E6-AD4D-61641F45C783}" type="slidenum">
              <a:rPr lang="tr-TR" altLang="en-US">
                <a:solidFill>
                  <a:srgbClr val="898989"/>
                </a:solidFill>
                <a:latin typeface="Calibri" panose="020F0502020204030204" pitchFamily="34" charset="0"/>
              </a:rPr>
              <a:pPr eaLnBrk="1" hangingPunct="1"/>
              <a:t>41</a:t>
            </a:fld>
            <a:endParaRPr lang="tr-TR" altLang="en-US">
              <a:solidFill>
                <a:srgbClr val="898989"/>
              </a:solidFill>
              <a:latin typeface="Calibri" panose="020F0502020204030204" pitchFamily="34" charset="0"/>
            </a:endParaRPr>
          </a:p>
        </p:txBody>
      </p:sp>
      <p:sp>
        <p:nvSpPr>
          <p:cNvPr id="43013" name="Freeform 46">
            <a:extLst>
              <a:ext uri="{FF2B5EF4-FFF2-40B4-BE49-F238E27FC236}">
                <a16:creationId xmlns:a16="http://schemas.microsoft.com/office/drawing/2014/main" id="{D3EB1B45-2B32-4578-B926-A7F611277CA0}"/>
              </a:ext>
            </a:extLst>
          </p:cNvPr>
          <p:cNvSpPr>
            <a:spLocks/>
          </p:cNvSpPr>
          <p:nvPr/>
        </p:nvSpPr>
        <p:spPr bwMode="auto">
          <a:xfrm>
            <a:off x="3851275" y="4508500"/>
            <a:ext cx="1524000" cy="762000"/>
          </a:xfrm>
          <a:custGeom>
            <a:avLst/>
            <a:gdLst>
              <a:gd name="T0" fmla="*/ 0 w 960"/>
              <a:gd name="T1" fmla="*/ 2147483647 h 480"/>
              <a:gd name="T2" fmla="*/ 2147483647 w 960"/>
              <a:gd name="T3" fmla="*/ 2147483647 h 480"/>
              <a:gd name="T4" fmla="*/ 2147483647 w 960"/>
              <a:gd name="T5" fmla="*/ 0 h 480"/>
              <a:gd name="T6" fmla="*/ 0 60000 65536"/>
              <a:gd name="T7" fmla="*/ 0 60000 65536"/>
              <a:gd name="T8" fmla="*/ 0 60000 65536"/>
              <a:gd name="T9" fmla="*/ 0 w 960"/>
              <a:gd name="T10" fmla="*/ 0 h 480"/>
              <a:gd name="T11" fmla="*/ 960 w 960"/>
              <a:gd name="T12" fmla="*/ 480 h 480"/>
            </a:gdLst>
            <a:ahLst/>
            <a:cxnLst>
              <a:cxn ang="T6">
                <a:pos x="T0" y="T1"/>
              </a:cxn>
              <a:cxn ang="T7">
                <a:pos x="T2" y="T3"/>
              </a:cxn>
              <a:cxn ang="T8">
                <a:pos x="T4" y="T5"/>
              </a:cxn>
            </a:cxnLst>
            <a:rect l="T9" t="T10" r="T11" b="T12"/>
            <a:pathLst>
              <a:path w="960" h="480">
                <a:moveTo>
                  <a:pt x="0" y="480"/>
                </a:moveTo>
                <a:cubicBezTo>
                  <a:pt x="184" y="328"/>
                  <a:pt x="368" y="176"/>
                  <a:pt x="528" y="96"/>
                </a:cubicBezTo>
                <a:cubicBezTo>
                  <a:pt x="688" y="16"/>
                  <a:pt x="824" y="8"/>
                  <a:pt x="960" y="0"/>
                </a:cubicBezTo>
              </a:path>
            </a:pathLst>
          </a:custGeom>
          <a:noFill/>
          <a:ln w="9525" cap="flat" cmpd="sng">
            <a:solidFill>
              <a:schemeClr val="tx1"/>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3014" name="Text Box 44">
            <a:extLst>
              <a:ext uri="{FF2B5EF4-FFF2-40B4-BE49-F238E27FC236}">
                <a16:creationId xmlns:a16="http://schemas.microsoft.com/office/drawing/2014/main" id="{84B149E0-4F7D-4A74-B424-1FD3494A2B6F}"/>
              </a:ext>
            </a:extLst>
          </p:cNvPr>
          <p:cNvSpPr txBox="1">
            <a:spLocks noChangeArrowheads="1"/>
          </p:cNvSpPr>
          <p:nvPr/>
        </p:nvSpPr>
        <p:spPr bwMode="auto">
          <a:xfrm>
            <a:off x="2916238" y="5300663"/>
            <a:ext cx="153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400">
                <a:solidFill>
                  <a:schemeClr val="hlink"/>
                </a:solidFill>
                <a:latin typeface="Calibri" panose="020F0502020204030204" pitchFamily="34" charset="0"/>
              </a:rPr>
              <a:t>Neden 33?</a:t>
            </a:r>
            <a:endParaRPr lang="en-US" altLang="en-US" sz="2400">
              <a:solidFill>
                <a:schemeClr val="hlink"/>
              </a:solidFill>
              <a:latin typeface="Calibri" panose="020F0502020204030204" pitchFamily="34" charset="0"/>
            </a:endParaRPr>
          </a:p>
        </p:txBody>
      </p:sp>
      <p:pic>
        <p:nvPicPr>
          <p:cNvPr id="43015" name="Picture 8">
            <a:extLst>
              <a:ext uri="{FF2B5EF4-FFF2-40B4-BE49-F238E27FC236}">
                <a16:creationId xmlns:a16="http://schemas.microsoft.com/office/drawing/2014/main" id="{F8197D80-E70C-4BD2-85E3-75E3C7689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6613"/>
            <a:ext cx="2957513"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2 İçerik Yer Tutucusu">
            <a:extLst>
              <a:ext uri="{FF2B5EF4-FFF2-40B4-BE49-F238E27FC236}">
                <a16:creationId xmlns:a16="http://schemas.microsoft.com/office/drawing/2014/main" id="{410C8CBA-F85F-4DFC-834C-278170149B61}"/>
              </a:ext>
            </a:extLst>
          </p:cNvPr>
          <p:cNvSpPr>
            <a:spLocks noGrp="1"/>
          </p:cNvSpPr>
          <p:nvPr>
            <p:ph idx="1"/>
          </p:nvPr>
        </p:nvSpPr>
        <p:spPr>
          <a:xfrm>
            <a:off x="395288" y="549275"/>
            <a:ext cx="8229600" cy="4525963"/>
          </a:xfrm>
        </p:spPr>
        <p:txBody>
          <a:bodyPr/>
          <a:lstStyle/>
          <a:p>
            <a:pPr eaLnBrk="1" hangingPunct="1">
              <a:buFont typeface="Arial" panose="020B0604020202020204" pitchFamily="34" charset="0"/>
              <a:buNone/>
            </a:pPr>
            <a:r>
              <a:rPr lang="tr-TR" altLang="en-US" sz="2800"/>
              <a:t>00000111</a:t>
            </a:r>
            <a:r>
              <a:rPr lang="tr-TR" altLang="en-US" sz="2800" baseline="-25000"/>
              <a:t>2 </a:t>
            </a:r>
            <a:r>
              <a:rPr lang="tr-TR" altLang="en-US" sz="2800"/>
              <a:t>(7)/ 0010</a:t>
            </a:r>
            <a:r>
              <a:rPr lang="tr-TR" altLang="en-US" sz="2800" baseline="-25000"/>
              <a:t>2</a:t>
            </a:r>
            <a:r>
              <a:rPr lang="tr-TR" altLang="en-US" sz="2800"/>
              <a:t> (2) </a:t>
            </a:r>
          </a:p>
          <a:p>
            <a:pPr eaLnBrk="1" hangingPunct="1"/>
            <a:endParaRPr lang="tr-TR" altLang="en-US"/>
          </a:p>
          <a:p>
            <a:pPr eaLnBrk="1" hangingPunct="1"/>
            <a:endParaRPr lang="tr-TR" altLang="en-US"/>
          </a:p>
        </p:txBody>
      </p:sp>
      <p:sp>
        <p:nvSpPr>
          <p:cNvPr id="5" name="4 Slayt Numarası Yer Tutucusu">
            <a:extLst>
              <a:ext uri="{FF2B5EF4-FFF2-40B4-BE49-F238E27FC236}">
                <a16:creationId xmlns:a16="http://schemas.microsoft.com/office/drawing/2014/main" id="{75D32422-FA60-43CC-A89B-F16766CAFDF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628D09-3665-4BA7-9D0C-DD587102D7DD}" type="slidenum">
              <a:rPr lang="tr-TR" altLang="en-US">
                <a:solidFill>
                  <a:srgbClr val="898989"/>
                </a:solidFill>
                <a:latin typeface="Calibri" panose="020F0502020204030204" pitchFamily="34" charset="0"/>
              </a:rPr>
              <a:pPr eaLnBrk="1" hangingPunct="1"/>
              <a:t>42</a:t>
            </a:fld>
            <a:endParaRPr lang="tr-TR" altLang="en-US">
              <a:solidFill>
                <a:srgbClr val="898989"/>
              </a:solidFill>
              <a:latin typeface="Calibri" panose="020F0502020204030204" pitchFamily="34" charset="0"/>
            </a:endParaRPr>
          </a:p>
        </p:txBody>
      </p:sp>
      <p:pic>
        <p:nvPicPr>
          <p:cNvPr id="44036" name="Picture 6">
            <a:extLst>
              <a:ext uri="{FF2B5EF4-FFF2-40B4-BE49-F238E27FC236}">
                <a16:creationId xmlns:a16="http://schemas.microsoft.com/office/drawing/2014/main" id="{694E0C90-707B-4AA1-BB14-4C3F66619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004888"/>
            <a:ext cx="802005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a:extLst>
              <a:ext uri="{FF2B5EF4-FFF2-40B4-BE49-F238E27FC236}">
                <a16:creationId xmlns:a16="http://schemas.microsoft.com/office/drawing/2014/main" id="{853FCBAE-0809-4B19-84EE-343C009D7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363" y="1268413"/>
            <a:ext cx="437673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1 Başlık">
            <a:extLst>
              <a:ext uri="{FF2B5EF4-FFF2-40B4-BE49-F238E27FC236}">
                <a16:creationId xmlns:a16="http://schemas.microsoft.com/office/drawing/2014/main" id="{50AD0444-3322-4585-B955-8ACF49612AF2}"/>
              </a:ext>
            </a:extLst>
          </p:cNvPr>
          <p:cNvSpPr>
            <a:spLocks noGrp="1"/>
          </p:cNvSpPr>
          <p:nvPr>
            <p:ph type="title"/>
          </p:nvPr>
        </p:nvSpPr>
        <p:spPr>
          <a:xfrm>
            <a:off x="468313" y="188913"/>
            <a:ext cx="8229600" cy="954087"/>
          </a:xfrm>
        </p:spPr>
        <p:txBody>
          <a:bodyPr/>
          <a:lstStyle/>
          <a:p>
            <a:pPr eaLnBrk="1" hangingPunct="1"/>
            <a:r>
              <a:rPr lang="tr-TR" altLang="en-US" sz="3600">
                <a:solidFill>
                  <a:srgbClr val="3333CC"/>
                </a:solidFill>
              </a:rPr>
              <a:t>Bölme donanımının gelişmiş versiyonu</a:t>
            </a:r>
          </a:p>
        </p:txBody>
      </p:sp>
      <p:sp>
        <p:nvSpPr>
          <p:cNvPr id="1344" name="1343 Slayt Numarası Yer Tutucusu">
            <a:extLst>
              <a:ext uri="{FF2B5EF4-FFF2-40B4-BE49-F238E27FC236}">
                <a16:creationId xmlns:a16="http://schemas.microsoft.com/office/drawing/2014/main" id="{329248D1-5682-4AE4-A0E9-3A69E168D95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FFCF97-62B2-446B-8461-CEC6610E00B8}" type="slidenum">
              <a:rPr lang="tr-TR" altLang="en-US">
                <a:solidFill>
                  <a:srgbClr val="898989"/>
                </a:solidFill>
                <a:latin typeface="Calibri" panose="020F0502020204030204" pitchFamily="34" charset="0"/>
              </a:rPr>
              <a:pPr eaLnBrk="1" hangingPunct="1"/>
              <a:t>43</a:t>
            </a:fld>
            <a:endParaRPr lang="tr-TR" altLang="en-US">
              <a:solidFill>
                <a:srgbClr val="898989"/>
              </a:solidFill>
              <a:latin typeface="Calibri" panose="020F0502020204030204" pitchFamily="34" charset="0"/>
            </a:endParaRPr>
          </a:p>
        </p:txBody>
      </p:sp>
      <p:pic>
        <p:nvPicPr>
          <p:cNvPr id="45061" name="Picture 2">
            <a:extLst>
              <a:ext uri="{FF2B5EF4-FFF2-40B4-BE49-F238E27FC236}">
                <a16:creationId xmlns:a16="http://schemas.microsoft.com/office/drawing/2014/main" id="{A9527D6A-5001-42CA-B23F-2B87B6A47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981075"/>
            <a:ext cx="4714875"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35">
            <a:extLst>
              <a:ext uri="{FF2B5EF4-FFF2-40B4-BE49-F238E27FC236}">
                <a16:creationId xmlns:a16="http://schemas.microsoft.com/office/drawing/2014/main" id="{CAE6F568-A43B-42DD-9F1E-87FAAC16B051}"/>
              </a:ext>
            </a:extLst>
          </p:cNvPr>
          <p:cNvSpPr txBox="1">
            <a:spLocks noChangeArrowheads="1"/>
          </p:cNvSpPr>
          <p:nvPr/>
        </p:nvSpPr>
        <p:spPr bwMode="auto">
          <a:xfrm>
            <a:off x="0" y="4797425"/>
            <a:ext cx="5508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400" b="1">
                <a:latin typeface="Calibri" panose="020F0502020204030204" pitchFamily="34" charset="0"/>
              </a:rPr>
              <a:t>Bölen, ALU ve bölüm 32 bitlik, kalan ise 64 bitliktir. Bu donanımda bölüm registeri bulunmamakta, bölüm kalan registerının en anlamlı bitlerinde bulunmaktadır.</a:t>
            </a:r>
            <a:endParaRPr lang="en-US" altLang="en-US" sz="2400" b="1">
              <a:latin typeface="Calibri" panose="020F0502020204030204" pitchFamily="34" charset="0"/>
            </a:endParaRPr>
          </a:p>
        </p:txBody>
      </p:sp>
      <p:sp>
        <p:nvSpPr>
          <p:cNvPr id="45063" name="Text Box 37">
            <a:extLst>
              <a:ext uri="{FF2B5EF4-FFF2-40B4-BE49-F238E27FC236}">
                <a16:creationId xmlns:a16="http://schemas.microsoft.com/office/drawing/2014/main" id="{1DBCE6AA-12CF-41EF-940A-4F5BB2BC66CC}"/>
              </a:ext>
            </a:extLst>
          </p:cNvPr>
          <p:cNvSpPr txBox="1">
            <a:spLocks noChangeArrowheads="1"/>
          </p:cNvSpPr>
          <p:nvPr/>
        </p:nvSpPr>
        <p:spPr bwMode="auto">
          <a:xfrm>
            <a:off x="0" y="3573463"/>
            <a:ext cx="4643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400">
                <a:latin typeface="Calibri" panose="020F0502020204030204" pitchFamily="34" charset="0"/>
              </a:rPr>
              <a:t>Kalan registerının anlamlı bitlerinde bölüm registerının değeri bulunur.</a:t>
            </a:r>
            <a:endParaRPr lang="en-US" altLang="en-US" sz="2400">
              <a:latin typeface="Calibri" panose="020F0502020204030204" pitchFamily="34" charset="0"/>
            </a:endParaRPr>
          </a:p>
        </p:txBody>
      </p:sp>
      <p:sp>
        <p:nvSpPr>
          <p:cNvPr id="45064" name="Line 38">
            <a:extLst>
              <a:ext uri="{FF2B5EF4-FFF2-40B4-BE49-F238E27FC236}">
                <a16:creationId xmlns:a16="http://schemas.microsoft.com/office/drawing/2014/main" id="{4B71365C-44BE-43CA-AE29-428BEDD5AAA7}"/>
              </a:ext>
            </a:extLst>
          </p:cNvPr>
          <p:cNvSpPr>
            <a:spLocks noChangeShapeType="1"/>
          </p:cNvSpPr>
          <p:nvPr/>
        </p:nvSpPr>
        <p:spPr bwMode="auto">
          <a:xfrm flipH="1" flipV="1">
            <a:off x="2771775" y="3141663"/>
            <a:ext cx="215900" cy="574675"/>
          </a:xfrm>
          <a:prstGeom prst="line">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Başlık">
            <a:extLst>
              <a:ext uri="{FF2B5EF4-FFF2-40B4-BE49-F238E27FC236}">
                <a16:creationId xmlns:a16="http://schemas.microsoft.com/office/drawing/2014/main" id="{ACDE48E6-4D0D-4053-A0FD-031170B4DEB3}"/>
              </a:ext>
            </a:extLst>
          </p:cNvPr>
          <p:cNvSpPr>
            <a:spLocks noGrp="1"/>
          </p:cNvSpPr>
          <p:nvPr>
            <p:ph type="title"/>
          </p:nvPr>
        </p:nvSpPr>
        <p:spPr/>
        <p:txBody>
          <a:bodyPr/>
          <a:lstStyle/>
          <a:p>
            <a:pPr eaLnBrk="1" hangingPunct="1"/>
            <a:r>
              <a:rPr lang="tr-TR" altLang="en-US">
                <a:solidFill>
                  <a:srgbClr val="3333CC"/>
                </a:solidFill>
              </a:rPr>
              <a:t>MIPS</a:t>
            </a:r>
          </a:p>
        </p:txBody>
      </p:sp>
      <p:sp>
        <p:nvSpPr>
          <p:cNvPr id="46083" name="2 İçerik Yer Tutucusu">
            <a:extLst>
              <a:ext uri="{FF2B5EF4-FFF2-40B4-BE49-F238E27FC236}">
                <a16:creationId xmlns:a16="http://schemas.microsoft.com/office/drawing/2014/main" id="{CD11167C-B759-4E9A-9570-172E1F87789C}"/>
              </a:ext>
            </a:extLst>
          </p:cNvPr>
          <p:cNvSpPr>
            <a:spLocks noGrp="1"/>
          </p:cNvSpPr>
          <p:nvPr>
            <p:ph idx="1"/>
          </p:nvPr>
        </p:nvSpPr>
        <p:spPr/>
        <p:txBody>
          <a:bodyPr/>
          <a:lstStyle/>
          <a:p>
            <a:pPr eaLnBrk="1" hangingPunct="1"/>
            <a:r>
              <a:rPr lang="tr-TR" altLang="en-US" sz="3600" b="1">
                <a:solidFill>
                  <a:srgbClr val="FF0000"/>
                </a:solidFill>
                <a:cs typeface="Courier New" panose="02070309020205020404" pitchFamily="49" charset="0"/>
              </a:rPr>
              <a:t>d</a:t>
            </a:r>
            <a:r>
              <a:rPr lang="en-US" altLang="en-US" sz="3600" b="1">
                <a:solidFill>
                  <a:srgbClr val="FF0000"/>
                </a:solidFill>
                <a:cs typeface="Courier New" panose="02070309020205020404" pitchFamily="49" charset="0"/>
              </a:rPr>
              <a:t>iv</a:t>
            </a:r>
            <a:r>
              <a:rPr lang="tr-TR" altLang="en-US" sz="3600" b="1">
                <a:solidFill>
                  <a:srgbClr val="FF0000"/>
                </a:solidFill>
                <a:cs typeface="Courier New" panose="02070309020205020404" pitchFamily="49" charset="0"/>
              </a:rPr>
              <a:t>,</a:t>
            </a:r>
            <a:r>
              <a:rPr lang="en-US" altLang="en-US" sz="3600" b="1">
                <a:solidFill>
                  <a:srgbClr val="FF0000"/>
                </a:solidFill>
                <a:cs typeface="Courier New" panose="02070309020205020404" pitchFamily="49" charset="0"/>
              </a:rPr>
              <a:t> divu</a:t>
            </a:r>
            <a:endParaRPr lang="tr-TR" altLang="en-US" sz="3600" b="1">
              <a:solidFill>
                <a:srgbClr val="FF0000"/>
              </a:solidFill>
              <a:cs typeface="Courier New" panose="02070309020205020404" pitchFamily="49" charset="0"/>
            </a:endParaRPr>
          </a:p>
          <a:p>
            <a:pPr eaLnBrk="1" hangingPunct="1">
              <a:buFont typeface="Arial" panose="020B0604020202020204" pitchFamily="34" charset="0"/>
              <a:buNone/>
            </a:pPr>
            <a:r>
              <a:rPr lang="tr-TR" altLang="en-US" b="1"/>
              <a:t>	</a:t>
            </a:r>
            <a:r>
              <a:rPr lang="en-US" altLang="en-US" sz="2800" b="1"/>
              <a:t>iki tane 32 bitlik operand registerı ile  işlenen içerik bölünür</a:t>
            </a:r>
            <a:r>
              <a:rPr lang="tr-TR" altLang="en-US" sz="2800" b="1"/>
              <a:t>,</a:t>
            </a:r>
            <a:r>
              <a:rPr lang="en-US" altLang="en-US" sz="2800" b="1"/>
              <a:t>  kalan Hi registerına bölüm</a:t>
            </a:r>
            <a:r>
              <a:rPr lang="tr-TR" altLang="en-US" sz="2800" b="1"/>
              <a:t> ise</a:t>
            </a:r>
            <a:r>
              <a:rPr lang="en-US" altLang="en-US" sz="2800" b="1"/>
              <a:t> Lo</a:t>
            </a:r>
            <a:r>
              <a:rPr lang="tr-TR" altLang="en-US" sz="2800" b="1"/>
              <a:t> registerın</a:t>
            </a:r>
            <a:r>
              <a:rPr lang="en-US" altLang="en-US" sz="2800" b="1"/>
              <a:t>a aktarılır taşma </a:t>
            </a:r>
            <a:r>
              <a:rPr lang="tr-TR" altLang="en-US" sz="2800" b="1"/>
              <a:t>h</a:t>
            </a:r>
            <a:r>
              <a:rPr lang="en-US" altLang="en-US" sz="2800" b="1"/>
              <a:t>er iki durumda da göz ardı edilir</a:t>
            </a:r>
            <a:r>
              <a:rPr lang="tr-TR" altLang="en-US" sz="2800" b="1"/>
              <a:t>.</a:t>
            </a:r>
            <a:endParaRPr lang="en-US" altLang="en-US" sz="2800" b="1"/>
          </a:p>
          <a:p>
            <a:pPr eaLnBrk="1" hangingPunct="1">
              <a:buFont typeface="Arial" panose="020B0604020202020204" pitchFamily="34" charset="0"/>
              <a:buNone/>
            </a:pPr>
            <a:r>
              <a:rPr lang="tr-TR" altLang="en-US" sz="2800" b="1"/>
              <a:t>	Sözde talimatlar kullanılarak</a:t>
            </a:r>
            <a:r>
              <a:rPr lang="en-US" altLang="en-US" sz="2800" b="1"/>
              <a:t> </a:t>
            </a:r>
            <a:r>
              <a:rPr lang="en-US" altLang="en-US" sz="2800" b="1">
                <a:solidFill>
                  <a:srgbClr val="FF0000"/>
                </a:solidFill>
              </a:rPr>
              <a:t>div</a:t>
            </a:r>
            <a:r>
              <a:rPr lang="en-US" altLang="en-US" sz="2800" b="1"/>
              <a:t> (signed with overflow), </a:t>
            </a:r>
            <a:r>
              <a:rPr lang="en-US" altLang="en-US" sz="2800" b="1">
                <a:solidFill>
                  <a:srgbClr val="FF0000"/>
                </a:solidFill>
              </a:rPr>
              <a:t>divu </a:t>
            </a:r>
            <a:r>
              <a:rPr lang="en-US" altLang="en-US" sz="2800" b="1"/>
              <a:t>(unsigned without overflow) </a:t>
            </a:r>
            <a:r>
              <a:rPr lang="tr-TR" altLang="en-US" sz="2800" b="1"/>
              <a:t> 3 tane 32 bitlik register ile iki registerın bölümü 3 . registera aktarılır.</a:t>
            </a:r>
            <a:endParaRPr lang="en-US" altLang="en-US" sz="2800" b="1"/>
          </a:p>
          <a:p>
            <a:pPr eaLnBrk="1" hangingPunct="1"/>
            <a:endParaRPr lang="tr-TR" altLang="en-US"/>
          </a:p>
        </p:txBody>
      </p:sp>
      <p:sp>
        <p:nvSpPr>
          <p:cNvPr id="4" name="3 Slayt Numarası Yer Tutucusu">
            <a:extLst>
              <a:ext uri="{FF2B5EF4-FFF2-40B4-BE49-F238E27FC236}">
                <a16:creationId xmlns:a16="http://schemas.microsoft.com/office/drawing/2014/main" id="{7D4C2B82-2AB1-423D-BE9A-00DA768E28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CEFAF6-CB98-4616-925A-7A6199141F2A}" type="slidenum">
              <a:rPr lang="tr-TR" altLang="en-US">
                <a:solidFill>
                  <a:srgbClr val="898989"/>
                </a:solidFill>
                <a:latin typeface="Calibri" panose="020F0502020204030204" pitchFamily="34" charset="0"/>
              </a:rPr>
              <a:pPr eaLnBrk="1" hangingPunct="1"/>
              <a:t>44</a:t>
            </a:fld>
            <a:endParaRPr lang="tr-TR" altLang="en-US">
              <a:solidFill>
                <a:srgbClr val="898989"/>
              </a:solidFill>
              <a:latin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a:extLst>
              <a:ext uri="{FF2B5EF4-FFF2-40B4-BE49-F238E27FC236}">
                <a16:creationId xmlns:a16="http://schemas.microsoft.com/office/drawing/2014/main" id="{7341C304-187A-434E-8C11-9071653C014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89672E-A3DD-44F4-ABFD-563DF78F4818}" type="slidenum">
              <a:rPr lang="tr-TR" altLang="en-US">
                <a:solidFill>
                  <a:srgbClr val="898989"/>
                </a:solidFill>
                <a:latin typeface="Calibri" panose="020F0502020204030204" pitchFamily="34" charset="0"/>
              </a:rPr>
              <a:pPr eaLnBrk="1" hangingPunct="1"/>
              <a:t>45</a:t>
            </a:fld>
            <a:endParaRPr lang="tr-TR" altLang="en-US">
              <a:solidFill>
                <a:srgbClr val="898989"/>
              </a:solidFill>
              <a:latin typeface="Calibri" panose="020F0502020204030204" pitchFamily="34" charset="0"/>
            </a:endParaRPr>
          </a:p>
        </p:txBody>
      </p:sp>
      <p:pic>
        <p:nvPicPr>
          <p:cNvPr id="47107" name="Picture 2">
            <a:extLst>
              <a:ext uri="{FF2B5EF4-FFF2-40B4-BE49-F238E27FC236}">
                <a16:creationId xmlns:a16="http://schemas.microsoft.com/office/drawing/2014/main" id="{E176612A-7244-46E0-B0B7-782B730FB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228600"/>
            <a:ext cx="61341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2 İçerik Yer Tutucusu">
            <a:extLst>
              <a:ext uri="{FF2B5EF4-FFF2-40B4-BE49-F238E27FC236}">
                <a16:creationId xmlns:a16="http://schemas.microsoft.com/office/drawing/2014/main" id="{0E887D27-89EE-4D98-B4CB-88D11AAA9FDB}"/>
              </a:ext>
            </a:extLst>
          </p:cNvPr>
          <p:cNvSpPr>
            <a:spLocks noGrp="1"/>
          </p:cNvSpPr>
          <p:nvPr>
            <p:ph idx="1"/>
          </p:nvPr>
        </p:nvSpPr>
        <p:spPr/>
        <p:txBody>
          <a:bodyPr/>
          <a:lstStyle/>
          <a:p>
            <a:pPr algn="ctr" eaLnBrk="1" hangingPunct="1">
              <a:buFont typeface="Arial" panose="020B0604020202020204" pitchFamily="34" charset="0"/>
              <a:buNone/>
            </a:pPr>
            <a:endParaRPr lang="tr-TR" altLang="en-US" sz="5400"/>
          </a:p>
          <a:p>
            <a:pPr algn="ctr" eaLnBrk="1" hangingPunct="1">
              <a:buFont typeface="Arial" panose="020B0604020202020204" pitchFamily="34" charset="0"/>
              <a:buNone/>
            </a:pPr>
            <a:endParaRPr lang="tr-TR" altLang="en-US" sz="5400"/>
          </a:p>
          <a:p>
            <a:pPr algn="ctr" eaLnBrk="1" hangingPunct="1">
              <a:buFont typeface="Arial" panose="020B0604020202020204" pitchFamily="34" charset="0"/>
              <a:buNone/>
            </a:pPr>
            <a:r>
              <a:rPr lang="tr-TR" altLang="en-US" sz="5400"/>
              <a:t>FLOATING POINT SAYILAR</a:t>
            </a:r>
          </a:p>
          <a:p>
            <a:pPr algn="ctr" eaLnBrk="1" hangingPunct="1">
              <a:buFont typeface="Arial" panose="020B0604020202020204" pitchFamily="34" charset="0"/>
              <a:buNone/>
            </a:pPr>
            <a:r>
              <a:rPr lang="tr-TR" altLang="en-US" sz="4000">
                <a:solidFill>
                  <a:srgbClr val="FF0000"/>
                </a:solidFill>
              </a:rPr>
              <a:t>(KAYAN NOKTALI SAYILAR)</a:t>
            </a:r>
          </a:p>
        </p:txBody>
      </p:sp>
      <p:sp>
        <p:nvSpPr>
          <p:cNvPr id="4" name="3 Slayt Numarası Yer Tutucusu">
            <a:extLst>
              <a:ext uri="{FF2B5EF4-FFF2-40B4-BE49-F238E27FC236}">
                <a16:creationId xmlns:a16="http://schemas.microsoft.com/office/drawing/2014/main" id="{6644E5D3-55F8-4E18-9D84-5C035830BC0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3DC9D8-413C-4759-9397-5308FCBFE706}" type="slidenum">
              <a:rPr lang="tr-TR" altLang="en-US">
                <a:solidFill>
                  <a:srgbClr val="898989"/>
                </a:solidFill>
                <a:latin typeface="Calibri" panose="020F0502020204030204" pitchFamily="34" charset="0"/>
              </a:rPr>
              <a:pPr eaLnBrk="1" hangingPunct="1"/>
              <a:t>46</a:t>
            </a:fld>
            <a:endParaRPr lang="tr-TR" altLang="en-US">
              <a:solidFill>
                <a:srgbClr val="898989"/>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Başlık">
            <a:extLst>
              <a:ext uri="{FF2B5EF4-FFF2-40B4-BE49-F238E27FC236}">
                <a16:creationId xmlns:a16="http://schemas.microsoft.com/office/drawing/2014/main" id="{47BE04C8-6066-4F1A-B53E-4070CC96DB3C}"/>
              </a:ext>
            </a:extLst>
          </p:cNvPr>
          <p:cNvSpPr>
            <a:spLocks noGrp="1"/>
          </p:cNvSpPr>
          <p:nvPr>
            <p:ph type="title"/>
          </p:nvPr>
        </p:nvSpPr>
        <p:spPr>
          <a:xfrm>
            <a:off x="457200" y="274638"/>
            <a:ext cx="8229600" cy="201612"/>
          </a:xfrm>
        </p:spPr>
        <p:txBody>
          <a:bodyPr/>
          <a:lstStyle/>
          <a:p>
            <a:pPr eaLnBrk="1" hangingPunct="1"/>
            <a:r>
              <a:rPr lang="tr-TR" altLang="en-US" sz="4000">
                <a:solidFill>
                  <a:srgbClr val="3333CC"/>
                </a:solidFill>
              </a:rPr>
              <a:t>Floating Point Sayılar</a:t>
            </a:r>
          </a:p>
        </p:txBody>
      </p:sp>
      <p:sp>
        <p:nvSpPr>
          <p:cNvPr id="49155" name="2 İçerik Yer Tutucusu">
            <a:extLst>
              <a:ext uri="{FF2B5EF4-FFF2-40B4-BE49-F238E27FC236}">
                <a16:creationId xmlns:a16="http://schemas.microsoft.com/office/drawing/2014/main" id="{4D665878-976E-4626-ACE9-761DB215D174}"/>
              </a:ext>
            </a:extLst>
          </p:cNvPr>
          <p:cNvSpPr>
            <a:spLocks noGrp="1"/>
          </p:cNvSpPr>
          <p:nvPr>
            <p:ph idx="1"/>
          </p:nvPr>
        </p:nvSpPr>
        <p:spPr>
          <a:xfrm>
            <a:off x="323850" y="692150"/>
            <a:ext cx="8569325" cy="5545138"/>
          </a:xfrm>
        </p:spPr>
        <p:txBody>
          <a:bodyPr/>
          <a:lstStyle/>
          <a:p>
            <a:pPr marL="180975" indent="-180975" eaLnBrk="1" hangingPunct="1">
              <a:defRPr/>
            </a:pPr>
            <a:r>
              <a:rPr lang="tr-TR" sz="1800" dirty="0">
                <a:solidFill>
                  <a:schemeClr val="tx2"/>
                </a:solidFill>
              </a:rPr>
              <a:t>Gerçek sayılar tamsayı ve kesirli kısımdan oluşur. Kesir kısmı sayının hassasiyetini, tamsayı kısmı büyüklüğünü ifade eder </a:t>
            </a:r>
            <a:r>
              <a:rPr lang="tr-TR" sz="1800">
                <a:solidFill>
                  <a:schemeClr val="tx2"/>
                </a:solidFill>
              </a:rPr>
              <a:t>(91023,00002</a:t>
            </a:r>
            <a:r>
              <a:rPr lang="tr-TR" sz="1800" dirty="0">
                <a:solidFill>
                  <a:schemeClr val="tx2"/>
                </a:solidFill>
              </a:rPr>
              <a:t>)</a:t>
            </a:r>
          </a:p>
          <a:p>
            <a:pPr marL="180975" indent="-180975" eaLnBrk="1" hangingPunct="1">
              <a:defRPr/>
            </a:pPr>
            <a:r>
              <a:rPr lang="tr-TR" sz="1800" dirty="0">
                <a:solidFill>
                  <a:schemeClr val="tx2"/>
                </a:solidFill>
              </a:rPr>
              <a:t>Bilgisayarda (</a:t>
            </a:r>
            <a:r>
              <a:rPr lang="tr-TR" sz="1800" dirty="0" err="1">
                <a:solidFill>
                  <a:schemeClr val="tx2"/>
                </a:solidFill>
              </a:rPr>
              <a:t>Binary</a:t>
            </a:r>
            <a:r>
              <a:rPr lang="tr-TR" sz="1800" dirty="0">
                <a:solidFill>
                  <a:schemeClr val="tx2"/>
                </a:solidFill>
              </a:rPr>
              <a:t> formatta)g </a:t>
            </a:r>
            <a:r>
              <a:rPr lang="tr-TR" sz="1800" dirty="0" err="1">
                <a:solidFill>
                  <a:schemeClr val="tx2"/>
                </a:solidFill>
              </a:rPr>
              <a:t>erçek</a:t>
            </a:r>
            <a:r>
              <a:rPr lang="tr-TR" sz="1800" dirty="0">
                <a:solidFill>
                  <a:schemeClr val="tx2"/>
                </a:solidFill>
              </a:rPr>
              <a:t> sayıları temsil etmek oldukça önemlidir.  (</a:t>
            </a:r>
            <a:r>
              <a:rPr lang="tr-TR" sz="1800" dirty="0" err="1">
                <a:solidFill>
                  <a:schemeClr val="tx2"/>
                </a:solidFill>
              </a:rPr>
              <a:t>Gerçel</a:t>
            </a:r>
            <a:r>
              <a:rPr lang="tr-TR" sz="1800" dirty="0">
                <a:solidFill>
                  <a:schemeClr val="tx2"/>
                </a:solidFill>
              </a:rPr>
              <a:t> sayıların tamsayı ve kesir kısımları hafızada  nasıl tutulacaktır.)</a:t>
            </a:r>
          </a:p>
          <a:p>
            <a:pPr marL="180975" indent="-180975" eaLnBrk="1" hangingPunct="1">
              <a:buFont typeface="Arial" panose="020B0604020202020204" pitchFamily="34" charset="0"/>
              <a:buNone/>
              <a:defRPr/>
            </a:pPr>
            <a:r>
              <a:rPr lang="tr-TR" sz="1800" dirty="0">
                <a:solidFill>
                  <a:schemeClr val="tx2"/>
                </a:solidFill>
              </a:rPr>
              <a:t>	</a:t>
            </a:r>
            <a:r>
              <a:rPr lang="tr-TR" sz="1800" b="1" dirty="0">
                <a:solidFill>
                  <a:schemeClr val="tx2"/>
                </a:solidFill>
              </a:rPr>
              <a:t>1- </a:t>
            </a:r>
            <a:r>
              <a:rPr lang="tr-TR" sz="1800" dirty="0">
                <a:solidFill>
                  <a:schemeClr val="tx2"/>
                </a:solidFill>
              </a:rPr>
              <a:t> </a:t>
            </a:r>
            <a:r>
              <a:rPr lang="tr-TR" sz="1800" b="1" u="sng" dirty="0" err="1">
                <a:solidFill>
                  <a:schemeClr val="tx2"/>
                </a:solidFill>
              </a:rPr>
              <a:t>Fixed</a:t>
            </a:r>
            <a:r>
              <a:rPr lang="tr-TR" sz="1800" b="1" u="sng" dirty="0">
                <a:solidFill>
                  <a:schemeClr val="tx2"/>
                </a:solidFill>
              </a:rPr>
              <a:t> </a:t>
            </a:r>
            <a:r>
              <a:rPr lang="tr-TR" sz="1800" b="1" u="sng" dirty="0" err="1">
                <a:solidFill>
                  <a:schemeClr val="tx2"/>
                </a:solidFill>
              </a:rPr>
              <a:t>point</a:t>
            </a:r>
            <a:r>
              <a:rPr lang="tr-TR" sz="1800" b="1" u="sng" dirty="0">
                <a:solidFill>
                  <a:schemeClr val="tx2"/>
                </a:solidFill>
              </a:rPr>
              <a:t> (Sabit noktalı) Sayı gösterimi :  </a:t>
            </a:r>
            <a:r>
              <a:rPr lang="tr-TR" sz="1800" dirty="0">
                <a:solidFill>
                  <a:schemeClr val="tx2"/>
                </a:solidFill>
              </a:rPr>
              <a:t>Virgüllü sayılar için  sayının tam sayı ve kesirli kısımları için önceden belirlenmiş  uzunlukta bit sayısı ayrılır. Sabit noktalı sayılar hafızada fazla yer kaplar, işlemleri uzundur, yeteri kadar hassas olamayabilirler.</a:t>
            </a:r>
          </a:p>
          <a:p>
            <a:pPr marL="180975" indent="-180975" eaLnBrk="1" hangingPunct="1">
              <a:buFont typeface="Arial" panose="020B0604020202020204" pitchFamily="34" charset="0"/>
              <a:buNone/>
              <a:defRPr/>
            </a:pPr>
            <a:r>
              <a:rPr lang="tr-TR" sz="1800" dirty="0">
                <a:solidFill>
                  <a:srgbClr val="FF0000"/>
                </a:solidFill>
              </a:rPr>
              <a:t>	138,005</a:t>
            </a:r>
            <a:r>
              <a:rPr lang="tr-TR" sz="1800" baseline="-25000" dirty="0">
                <a:solidFill>
                  <a:srgbClr val="FF0000"/>
                </a:solidFill>
              </a:rPr>
              <a:t>10</a:t>
            </a:r>
            <a:r>
              <a:rPr lang="tr-TR" sz="1800" dirty="0">
                <a:solidFill>
                  <a:srgbClr val="FF0000"/>
                </a:solidFill>
              </a:rPr>
              <a:t>  sayısının 8.8-bit </a:t>
            </a:r>
            <a:r>
              <a:rPr lang="tr-TR" sz="1800" dirty="0" err="1">
                <a:solidFill>
                  <a:srgbClr val="FF0000"/>
                </a:solidFill>
              </a:rPr>
              <a:t>Fixpoint</a:t>
            </a:r>
            <a:r>
              <a:rPr lang="tr-TR" sz="1800" dirty="0">
                <a:solidFill>
                  <a:srgbClr val="FF0000"/>
                </a:solidFill>
              </a:rPr>
              <a:t> gösterimi = 10001010.00000001</a:t>
            </a:r>
            <a:r>
              <a:rPr lang="tr-TR" sz="1800" baseline="-25000" dirty="0">
                <a:solidFill>
                  <a:srgbClr val="FF0000"/>
                </a:solidFill>
              </a:rPr>
              <a:t>2</a:t>
            </a:r>
            <a:r>
              <a:rPr lang="tr-TR" sz="1800" dirty="0">
                <a:solidFill>
                  <a:srgbClr val="FF0000"/>
                </a:solidFill>
              </a:rPr>
              <a:t> </a:t>
            </a:r>
          </a:p>
          <a:p>
            <a:pPr marL="180975" indent="-180975" eaLnBrk="1" hangingPunct="1">
              <a:buFont typeface="Arial" panose="020B0604020202020204" pitchFamily="34" charset="0"/>
              <a:buNone/>
              <a:defRPr/>
            </a:pPr>
            <a:r>
              <a:rPr lang="tr-TR" sz="1800" dirty="0">
                <a:solidFill>
                  <a:srgbClr val="FF0000"/>
                </a:solidFill>
              </a:rPr>
              <a:t>	= 138,0039062’dır (8 bitlik kesir kısmı ancak bu kadar yaklaşabiliyor.)</a:t>
            </a:r>
            <a:endParaRPr lang="tr-TR" sz="1800" dirty="0">
              <a:solidFill>
                <a:schemeClr val="tx2"/>
              </a:solidFill>
            </a:endParaRPr>
          </a:p>
          <a:p>
            <a:pPr marL="180975" indent="-180975" eaLnBrk="1" hangingPunct="1">
              <a:buFont typeface="Arial" panose="020B0604020202020204" pitchFamily="34" charset="0"/>
              <a:buNone/>
              <a:defRPr/>
            </a:pPr>
            <a:r>
              <a:rPr lang="tr-TR" sz="1800" b="1" dirty="0">
                <a:solidFill>
                  <a:schemeClr val="tx2"/>
                </a:solidFill>
              </a:rPr>
              <a:t>	2- </a:t>
            </a:r>
            <a:r>
              <a:rPr lang="tr-TR" sz="1800" b="1" u="sng" dirty="0" err="1">
                <a:solidFill>
                  <a:schemeClr val="tx2"/>
                </a:solidFill>
              </a:rPr>
              <a:t>Floating</a:t>
            </a:r>
            <a:r>
              <a:rPr lang="tr-TR" sz="1800" b="1" u="sng" dirty="0">
                <a:solidFill>
                  <a:schemeClr val="tx2"/>
                </a:solidFill>
              </a:rPr>
              <a:t> </a:t>
            </a:r>
            <a:r>
              <a:rPr lang="tr-TR" sz="1800" b="1" u="sng" dirty="0" err="1">
                <a:solidFill>
                  <a:schemeClr val="tx2"/>
                </a:solidFill>
              </a:rPr>
              <a:t>point</a:t>
            </a:r>
            <a:r>
              <a:rPr lang="tr-TR" sz="1800" b="1" u="sng" dirty="0">
                <a:solidFill>
                  <a:schemeClr val="tx2"/>
                </a:solidFill>
              </a:rPr>
              <a:t>  (Kayan noktalı ) Sayı gösterimi: </a:t>
            </a:r>
            <a:r>
              <a:rPr lang="tr-TR" sz="1800" b="1" dirty="0">
                <a:solidFill>
                  <a:schemeClr val="tx2"/>
                </a:solidFill>
              </a:rPr>
              <a:t> </a:t>
            </a:r>
            <a:r>
              <a:rPr lang="tr-TR" sz="1800" dirty="0" err="1">
                <a:solidFill>
                  <a:schemeClr val="tx2"/>
                </a:solidFill>
              </a:rPr>
              <a:t>Gerçel</a:t>
            </a:r>
            <a:r>
              <a:rPr lang="tr-TR" sz="1800" dirty="0">
                <a:solidFill>
                  <a:schemeClr val="tx2"/>
                </a:solidFill>
              </a:rPr>
              <a:t> sayıların bilimsel formatta yani  üstel (</a:t>
            </a:r>
            <a:r>
              <a:rPr lang="tr-TR" sz="1800" dirty="0" err="1">
                <a:solidFill>
                  <a:schemeClr val="tx2"/>
                </a:solidFill>
              </a:rPr>
              <a:t>exponantial</a:t>
            </a:r>
            <a:r>
              <a:rPr lang="tr-TR" sz="1800" dirty="0">
                <a:solidFill>
                  <a:schemeClr val="tx2"/>
                </a:solidFill>
              </a:rPr>
              <a:t>) sayı formatında  gösteriminin </a:t>
            </a:r>
            <a:r>
              <a:rPr lang="tr-TR" sz="1800" dirty="0" err="1">
                <a:solidFill>
                  <a:schemeClr val="tx2"/>
                </a:solidFill>
              </a:rPr>
              <a:t>binary</a:t>
            </a:r>
            <a:r>
              <a:rPr lang="tr-TR" sz="1800" dirty="0">
                <a:solidFill>
                  <a:schemeClr val="tx2"/>
                </a:solidFill>
              </a:rPr>
              <a:t> sözcük şeklinde   ifade edilmesidir. Buna IEEE754  </a:t>
            </a:r>
            <a:r>
              <a:rPr lang="tr-TR" sz="1800" dirty="0" err="1">
                <a:solidFill>
                  <a:schemeClr val="tx2"/>
                </a:solidFill>
              </a:rPr>
              <a:t>Floating</a:t>
            </a:r>
            <a:r>
              <a:rPr lang="tr-TR" sz="1800" dirty="0">
                <a:solidFill>
                  <a:schemeClr val="tx2"/>
                </a:solidFill>
              </a:rPr>
              <a:t> </a:t>
            </a:r>
            <a:r>
              <a:rPr lang="tr-TR" sz="1800" dirty="0" err="1">
                <a:solidFill>
                  <a:schemeClr val="tx2"/>
                </a:solidFill>
              </a:rPr>
              <a:t>point</a:t>
            </a:r>
            <a:r>
              <a:rPr lang="tr-TR" sz="1800" dirty="0">
                <a:solidFill>
                  <a:schemeClr val="tx2"/>
                </a:solidFill>
              </a:rPr>
              <a:t> formatı denir. IEEE 754 </a:t>
            </a:r>
            <a:r>
              <a:rPr lang="tr-TR" sz="1800" dirty="0" err="1">
                <a:solidFill>
                  <a:schemeClr val="tx2"/>
                </a:solidFill>
              </a:rPr>
              <a:t>floaing</a:t>
            </a:r>
            <a:r>
              <a:rPr lang="tr-TR" sz="1800" dirty="0">
                <a:solidFill>
                  <a:schemeClr val="tx2"/>
                </a:solidFill>
              </a:rPr>
              <a:t> </a:t>
            </a:r>
            <a:r>
              <a:rPr lang="tr-TR" sz="1800" dirty="0" err="1">
                <a:solidFill>
                  <a:schemeClr val="tx2"/>
                </a:solidFill>
              </a:rPr>
              <a:t>point</a:t>
            </a:r>
            <a:r>
              <a:rPr lang="tr-TR" sz="1800" dirty="0">
                <a:solidFill>
                  <a:schemeClr val="tx2"/>
                </a:solidFill>
              </a:rPr>
              <a:t> formatı günümüzde gerçek sayıları temsil etmek üzere kullanılan en yaygın gösterim şeklidir. Bu gösterim şekli çok büyük sayı aralığında neredeyse sabit kesinlik oranı sağlar.</a:t>
            </a:r>
          </a:p>
          <a:p>
            <a:pPr marL="180975" indent="-180975" eaLnBrk="1" hangingPunct="1">
              <a:buFont typeface="Arial" panose="020B0604020202020204" pitchFamily="34" charset="0"/>
              <a:buNone/>
              <a:defRPr/>
            </a:pPr>
            <a:r>
              <a:rPr lang="tr-TR" sz="1400" dirty="0"/>
              <a:t>	</a:t>
            </a:r>
            <a:r>
              <a:rPr lang="tr-TR" sz="1800" dirty="0">
                <a:solidFill>
                  <a:srgbClr val="FF0000"/>
                </a:solidFill>
              </a:rPr>
              <a:t>138,005 = 1.38005x 10</a:t>
            </a:r>
            <a:r>
              <a:rPr lang="tr-TR" sz="1800" baseline="30000" dirty="0">
                <a:solidFill>
                  <a:srgbClr val="FF0000"/>
                </a:solidFill>
              </a:rPr>
              <a:t>2</a:t>
            </a:r>
            <a:r>
              <a:rPr lang="tr-TR" sz="1800" dirty="0">
                <a:solidFill>
                  <a:srgbClr val="FF0000"/>
                </a:solidFill>
              </a:rPr>
              <a:t>  (Üstel gösterim – Bilimsel Gösterim -</a:t>
            </a:r>
            <a:r>
              <a:rPr lang="tr-TR" sz="1200" dirty="0"/>
              <a:t>Bu formatta  Taban’ın  kuvveti değiştikçe çarpan sayının tam sayı kısmını belirleyen nokta, kuvvetin değişme yönüne uygun olarak sağa veya sola kayar.)</a:t>
            </a:r>
            <a:endParaRPr lang="tr-TR" sz="1200" dirty="0">
              <a:solidFill>
                <a:srgbClr val="FF0000"/>
              </a:solidFill>
            </a:endParaRPr>
          </a:p>
          <a:p>
            <a:pPr marL="180975" indent="-180975" eaLnBrk="1" hangingPunct="1">
              <a:buFont typeface="Arial" panose="020B0604020202020204" pitchFamily="34" charset="0"/>
              <a:buNone/>
              <a:defRPr/>
            </a:pPr>
            <a:r>
              <a:rPr lang="tr-TR" sz="1800" dirty="0">
                <a:solidFill>
                  <a:srgbClr val="FF0000"/>
                </a:solidFill>
              </a:rPr>
              <a:t>		    = 430A0148 = 0 </a:t>
            </a:r>
            <a:r>
              <a:rPr lang="tr-TR" sz="1800" dirty="0">
                <a:solidFill>
                  <a:srgbClr val="3333CC"/>
                </a:solidFill>
              </a:rPr>
              <a:t>1000011</a:t>
            </a:r>
            <a:r>
              <a:rPr lang="tr-TR" sz="1800" dirty="0">
                <a:solidFill>
                  <a:srgbClr val="0000FF"/>
                </a:solidFill>
              </a:rPr>
              <a:t>0</a:t>
            </a:r>
            <a:r>
              <a:rPr lang="tr-TR" sz="1800" dirty="0">
                <a:solidFill>
                  <a:srgbClr val="00B050"/>
                </a:solidFill>
              </a:rPr>
              <a:t> 000 1010 0000 0001 0100 1000  (IEEE754 FP ifade)</a:t>
            </a:r>
          </a:p>
          <a:p>
            <a:pPr marL="180975" indent="-180975" eaLnBrk="1" hangingPunct="1">
              <a:buFont typeface="Arial" panose="020B0604020202020204" pitchFamily="34" charset="0"/>
              <a:buNone/>
              <a:defRPr/>
            </a:pPr>
            <a:r>
              <a:rPr lang="tr-TR" sz="1800" dirty="0">
                <a:solidFill>
                  <a:srgbClr val="00B050"/>
                </a:solidFill>
              </a:rPr>
              <a:t>		    = (0)</a:t>
            </a:r>
            <a:r>
              <a:rPr lang="tr-TR" sz="1800" baseline="30000" dirty="0">
                <a:solidFill>
                  <a:srgbClr val="00B050"/>
                </a:solidFill>
              </a:rPr>
              <a:t>0</a:t>
            </a:r>
            <a:r>
              <a:rPr lang="tr-TR" sz="1800" dirty="0">
                <a:solidFill>
                  <a:srgbClr val="00B050"/>
                </a:solidFill>
              </a:rPr>
              <a:t>x2</a:t>
            </a:r>
            <a:r>
              <a:rPr lang="tr-TR" sz="1800" baseline="30000" dirty="0">
                <a:solidFill>
                  <a:srgbClr val="00B050"/>
                </a:solidFill>
              </a:rPr>
              <a:t>7 </a:t>
            </a:r>
            <a:r>
              <a:rPr lang="tr-TR" sz="1800" dirty="0">
                <a:solidFill>
                  <a:srgbClr val="00B050"/>
                </a:solidFill>
              </a:rPr>
              <a:t>x 1.00010100000000101001000 =138.005</a:t>
            </a:r>
          </a:p>
          <a:p>
            <a:pPr eaLnBrk="1" hangingPunct="1">
              <a:buFont typeface="Arial" panose="020B0604020202020204" pitchFamily="34" charset="0"/>
              <a:buNone/>
              <a:defRPr/>
            </a:pPr>
            <a:r>
              <a:rPr lang="tr-TR" sz="1800" baseline="30000" dirty="0">
                <a:solidFill>
                  <a:srgbClr val="00B050"/>
                </a:solidFill>
              </a:rPr>
              <a:t>  </a:t>
            </a:r>
          </a:p>
          <a:p>
            <a:pPr eaLnBrk="1" hangingPunct="1">
              <a:buFont typeface="Arial" panose="020B0604020202020204" pitchFamily="34" charset="0"/>
              <a:buNone/>
              <a:defRPr/>
            </a:pPr>
            <a:endParaRPr lang="tr-TR" sz="1800" dirty="0">
              <a:solidFill>
                <a:srgbClr val="00B050"/>
              </a:solidFill>
            </a:endParaRPr>
          </a:p>
        </p:txBody>
      </p:sp>
      <p:sp>
        <p:nvSpPr>
          <p:cNvPr id="4" name="3 Slayt Numarası Yer Tutucusu">
            <a:extLst>
              <a:ext uri="{FF2B5EF4-FFF2-40B4-BE49-F238E27FC236}">
                <a16:creationId xmlns:a16="http://schemas.microsoft.com/office/drawing/2014/main" id="{42ECCD08-E6DA-4DEE-83AB-323855799C1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197B04-3561-430B-8262-5B94FFABA03B}" type="slidenum">
              <a:rPr lang="tr-TR" altLang="en-US">
                <a:solidFill>
                  <a:srgbClr val="898989"/>
                </a:solidFill>
                <a:latin typeface="Calibri" panose="020F0502020204030204" pitchFamily="34" charset="0"/>
              </a:rPr>
              <a:pPr eaLnBrk="1" hangingPunct="1"/>
              <a:t>47</a:t>
            </a:fld>
            <a:endParaRPr lang="tr-TR" altLang="en-US">
              <a:solidFill>
                <a:srgbClr val="898989"/>
              </a:solidFill>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73C9609-C83D-492A-8ECF-514FC2958FAA}"/>
              </a:ext>
            </a:extLst>
          </p:cNvPr>
          <p:cNvSpPr>
            <a:spLocks noGrp="1" noChangeArrowheads="1"/>
          </p:cNvSpPr>
          <p:nvPr>
            <p:ph type="title"/>
          </p:nvPr>
        </p:nvSpPr>
        <p:spPr>
          <a:xfrm>
            <a:off x="457200" y="274638"/>
            <a:ext cx="8229600" cy="706437"/>
          </a:xfrm>
        </p:spPr>
        <p:txBody>
          <a:bodyPr lIns="90488" tIns="44450" rIns="90488" bIns="44450" rtlCol="0">
            <a:normAutofit fontScale="90000"/>
          </a:bodyPr>
          <a:lstStyle/>
          <a:p>
            <a:pPr eaLnBrk="1" fontAlgn="auto" hangingPunct="1">
              <a:spcAft>
                <a:spcPts val="0"/>
              </a:spcAft>
              <a:defRPr/>
            </a:pPr>
            <a:r>
              <a:rPr lang="en-US" dirty="0">
                <a:solidFill>
                  <a:srgbClr val="3333CC"/>
                </a:solidFill>
              </a:rPr>
              <a:t>Floating Point</a:t>
            </a:r>
          </a:p>
        </p:txBody>
      </p:sp>
      <p:sp>
        <p:nvSpPr>
          <p:cNvPr id="50179" name="Rectangle 3">
            <a:extLst>
              <a:ext uri="{FF2B5EF4-FFF2-40B4-BE49-F238E27FC236}">
                <a16:creationId xmlns:a16="http://schemas.microsoft.com/office/drawing/2014/main" id="{8E0FC6BA-AD92-4166-93EC-E4CEF13A1933}"/>
              </a:ext>
            </a:extLst>
          </p:cNvPr>
          <p:cNvSpPr>
            <a:spLocks noGrp="1" noChangeArrowheads="1"/>
          </p:cNvSpPr>
          <p:nvPr>
            <p:ph idx="1"/>
          </p:nvPr>
        </p:nvSpPr>
        <p:spPr>
          <a:xfrm>
            <a:off x="539750" y="1700213"/>
            <a:ext cx="8077200" cy="4114800"/>
          </a:xfrm>
        </p:spPr>
        <p:txBody>
          <a:bodyPr lIns="90488" tIns="44450" rIns="90488" bIns="44450"/>
          <a:lstStyle/>
          <a:p>
            <a:pPr eaLnBrk="1" hangingPunct="1">
              <a:spcBef>
                <a:spcPct val="30000"/>
              </a:spcBef>
              <a:buFont typeface="Arial" panose="020B0604020202020204" pitchFamily="34" charset="0"/>
              <a:buNone/>
            </a:pPr>
            <a:r>
              <a:rPr lang="tr-TR" altLang="en-US" sz="2800"/>
              <a:t>	Aşağıda verilen sayıları tanımlayabilmek için floating point sayılar kullanılır;</a:t>
            </a:r>
          </a:p>
          <a:p>
            <a:pPr lvl="1" eaLnBrk="1" hangingPunct="1">
              <a:spcBef>
                <a:spcPct val="30000"/>
              </a:spcBef>
            </a:pPr>
            <a:r>
              <a:rPr lang="tr-TR" altLang="en-US"/>
              <a:t>Kesirli sayılar</a:t>
            </a:r>
            <a:r>
              <a:rPr lang="en-US" altLang="en-US"/>
              <a:t>, </a:t>
            </a:r>
            <a:r>
              <a:rPr lang="tr-TR" altLang="en-US"/>
              <a:t>örneğin </a:t>
            </a:r>
            <a:r>
              <a:rPr lang="en-US" altLang="en-US"/>
              <a:t>3.1416</a:t>
            </a:r>
          </a:p>
          <a:p>
            <a:pPr lvl="1" eaLnBrk="1" hangingPunct="1">
              <a:spcBef>
                <a:spcPct val="30000"/>
              </a:spcBef>
            </a:pPr>
            <a:r>
              <a:rPr lang="tr-TR" altLang="en-US"/>
              <a:t>Çok küçük sayılar, örneğin </a:t>
            </a:r>
            <a:r>
              <a:rPr lang="en-US" altLang="en-US"/>
              <a:t> .000000000</a:t>
            </a:r>
            <a:r>
              <a:rPr lang="tr-TR" altLang="en-US"/>
              <a:t>00</a:t>
            </a:r>
            <a:r>
              <a:rPr lang="en-US" altLang="en-US"/>
              <a:t>23</a:t>
            </a:r>
          </a:p>
          <a:p>
            <a:pPr lvl="1" eaLnBrk="1" hangingPunct="1">
              <a:spcBef>
                <a:spcPct val="30000"/>
              </a:spcBef>
            </a:pPr>
            <a:r>
              <a:rPr lang="tr-TR" altLang="en-US"/>
              <a:t>Ve çok büyük sayılar</a:t>
            </a:r>
            <a:r>
              <a:rPr lang="en-US" altLang="en-US"/>
              <a:t>,</a:t>
            </a:r>
            <a:r>
              <a:rPr lang="tr-TR" altLang="en-US"/>
              <a:t> örneğin </a:t>
            </a:r>
            <a:r>
              <a:rPr lang="en-US" altLang="en-US"/>
              <a:t> –3.15576 * 10</a:t>
            </a:r>
            <a:r>
              <a:rPr lang="en-US" altLang="en-US" baseline="30000"/>
              <a:t>46</a:t>
            </a:r>
            <a:endParaRPr lang="tr-TR" altLang="en-US" baseline="30000"/>
          </a:p>
          <a:p>
            <a:pPr lvl="1" eaLnBrk="1" hangingPunct="1">
              <a:spcBef>
                <a:spcPct val="30000"/>
              </a:spcBef>
            </a:pPr>
            <a:endParaRPr lang="en-US" altLang="en-US" sz="2000" baseline="30000"/>
          </a:p>
        </p:txBody>
      </p:sp>
      <p:sp>
        <p:nvSpPr>
          <p:cNvPr id="6" name="5 Slayt Numarası Yer Tutucusu">
            <a:extLst>
              <a:ext uri="{FF2B5EF4-FFF2-40B4-BE49-F238E27FC236}">
                <a16:creationId xmlns:a16="http://schemas.microsoft.com/office/drawing/2014/main" id="{DC6F1A1F-73A4-4D0F-B5C9-1E9DD13D98D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34C302-4F41-4B55-BAC4-76CC991ECD0F}" type="slidenum">
              <a:rPr lang="tr-TR" altLang="en-US">
                <a:solidFill>
                  <a:srgbClr val="898989"/>
                </a:solidFill>
                <a:latin typeface="Calibri" panose="020F0502020204030204" pitchFamily="34" charset="0"/>
              </a:rPr>
              <a:pPr eaLnBrk="1" hangingPunct="1"/>
              <a:t>48</a:t>
            </a:fld>
            <a:endParaRPr lang="tr-TR" altLang="en-US">
              <a:solidFill>
                <a:srgbClr val="898989"/>
              </a:solidFill>
              <a:latin typeface="Calibri" panose="020F0502020204030204" pitchFamily="34"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Başlık">
            <a:extLst>
              <a:ext uri="{FF2B5EF4-FFF2-40B4-BE49-F238E27FC236}">
                <a16:creationId xmlns:a16="http://schemas.microsoft.com/office/drawing/2014/main" id="{2912825E-DAA8-4FC9-B8F0-6047F1637589}"/>
              </a:ext>
            </a:extLst>
          </p:cNvPr>
          <p:cNvSpPr>
            <a:spLocks noGrp="1"/>
          </p:cNvSpPr>
          <p:nvPr>
            <p:ph type="title"/>
          </p:nvPr>
        </p:nvSpPr>
        <p:spPr>
          <a:xfrm>
            <a:off x="457200" y="274638"/>
            <a:ext cx="8229600" cy="417512"/>
          </a:xfrm>
        </p:spPr>
        <p:txBody>
          <a:bodyPr/>
          <a:lstStyle/>
          <a:p>
            <a:pPr eaLnBrk="1" hangingPunct="1"/>
            <a:r>
              <a:rPr lang="tr-TR" altLang="en-US" sz="3200">
                <a:solidFill>
                  <a:srgbClr val="3333CC"/>
                </a:solidFill>
              </a:rPr>
              <a:t>Floating point sayı gösterimi</a:t>
            </a:r>
          </a:p>
        </p:txBody>
      </p:sp>
      <p:sp>
        <p:nvSpPr>
          <p:cNvPr id="52227" name="2 İçerik Yer Tutucusu">
            <a:extLst>
              <a:ext uri="{FF2B5EF4-FFF2-40B4-BE49-F238E27FC236}">
                <a16:creationId xmlns:a16="http://schemas.microsoft.com/office/drawing/2014/main" id="{3426AD09-EE47-4EA4-83AE-201B5D5E7E0A}"/>
              </a:ext>
            </a:extLst>
          </p:cNvPr>
          <p:cNvSpPr>
            <a:spLocks noGrp="1"/>
          </p:cNvSpPr>
          <p:nvPr>
            <p:ph idx="1"/>
          </p:nvPr>
        </p:nvSpPr>
        <p:spPr>
          <a:xfrm>
            <a:off x="395288" y="765175"/>
            <a:ext cx="8229600" cy="5472113"/>
          </a:xfrm>
        </p:spPr>
        <p:txBody>
          <a:bodyPr/>
          <a:lstStyle/>
          <a:p>
            <a:pPr eaLnBrk="1" hangingPunct="1">
              <a:spcBef>
                <a:spcPct val="30000"/>
              </a:spcBef>
              <a:buFont typeface="Arial" panose="020B0604020202020204" pitchFamily="34" charset="0"/>
              <a:buNone/>
            </a:pPr>
            <a:r>
              <a:rPr lang="tr-TR" altLang="en-US" sz="2000"/>
              <a:t>	</a:t>
            </a:r>
            <a:r>
              <a:rPr lang="tr-TR" altLang="en-US" sz="1800"/>
              <a:t>Floating point sayıların gösterimi 3 bölümden oluşur. </a:t>
            </a:r>
          </a:p>
          <a:p>
            <a:pPr eaLnBrk="1" hangingPunct="1">
              <a:buFont typeface="Arial" panose="020B0604020202020204" pitchFamily="34" charset="0"/>
              <a:buNone/>
            </a:pPr>
            <a:r>
              <a:rPr lang="tr-TR" altLang="en-US" sz="1800" b="1"/>
              <a:t> </a:t>
            </a:r>
            <a:r>
              <a:rPr lang="tr-TR" altLang="en-US" sz="1800" b="1" u="sng"/>
              <a:t>Sign Biti (İşaret Biti): </a:t>
            </a:r>
            <a:r>
              <a:rPr lang="tr-TR" altLang="en-US" sz="1800"/>
              <a:t>Sign biti pozitif sayılar için 0, negatif sayılar için 1 değerini alır.</a:t>
            </a:r>
          </a:p>
          <a:p>
            <a:pPr eaLnBrk="1" hangingPunct="1">
              <a:buFont typeface="Arial" panose="020B0604020202020204" pitchFamily="34" charset="0"/>
              <a:buNone/>
            </a:pPr>
            <a:r>
              <a:rPr lang="tr-TR" altLang="en-US" sz="1800"/>
              <a:t> </a:t>
            </a:r>
            <a:r>
              <a:rPr lang="tr-TR" altLang="en-US" sz="1800" b="1" u="sng"/>
              <a:t>Exponent (Üs):</a:t>
            </a:r>
            <a:r>
              <a:rPr lang="tr-TR" altLang="en-US" sz="1800" u="sng"/>
              <a:t> </a:t>
            </a:r>
            <a:r>
              <a:rPr lang="tr-TR" altLang="en-US" sz="1800"/>
              <a:t>Exponent alanı hem negatif hem de pozitif üsleri temsil edebilmektedir.Bunu gerçekleştirmek için bir </a:t>
            </a:r>
            <a:r>
              <a:rPr lang="tr-TR" altLang="en-US" sz="1800" b="1">
                <a:solidFill>
                  <a:srgbClr val="FF0000"/>
                </a:solidFill>
              </a:rPr>
              <a:t>bias değeri </a:t>
            </a:r>
            <a:r>
              <a:rPr lang="tr-TR" altLang="en-US" sz="1800"/>
              <a:t>gerçek üs değeriyle toplanıp exponent kısmı oluşturulur. </a:t>
            </a:r>
          </a:p>
          <a:p>
            <a:pPr eaLnBrk="1" hangingPunct="1">
              <a:buFont typeface="Arial" panose="020B0604020202020204" pitchFamily="34" charset="0"/>
              <a:buNone/>
            </a:pPr>
            <a:r>
              <a:rPr lang="tr-TR" altLang="en-US" sz="1800"/>
              <a:t>	IEEE 32 bitlik gösterimi için </a:t>
            </a:r>
            <a:r>
              <a:rPr lang="tr-TR" altLang="en-US" sz="1800" b="1" i="1"/>
              <a:t>bias değeri </a:t>
            </a:r>
            <a:r>
              <a:rPr lang="tr-TR" altLang="en-US" sz="1800"/>
              <a:t>127, 64 bitlik gösterim için de 1023 tür.Buna göre gerçek üssün 0 olması exponent alanında saklanan değerin 127 olacağı anlamına gelir.</a:t>
            </a:r>
          </a:p>
          <a:p>
            <a:pPr eaLnBrk="1" hangingPunct="1">
              <a:buFont typeface="Arial" panose="020B0604020202020204" pitchFamily="34" charset="0"/>
              <a:buNone/>
            </a:pPr>
            <a:r>
              <a:rPr lang="tr-TR" altLang="en-US" sz="1800" u="sng"/>
              <a:t> </a:t>
            </a:r>
            <a:r>
              <a:rPr lang="tr-TR" altLang="en-US" sz="1800" b="1" u="sng"/>
              <a:t>Mantissa: (Fraction – Kesir) </a:t>
            </a:r>
            <a:r>
              <a:rPr lang="tr-TR" altLang="en-US" sz="1800"/>
              <a:t>Mantissa sayıyı ifade eden bitleri gösterir. Bu,sayının tam ve  kesir (fraction- mantisa)  kısımlarını gösteren bitlerden oluşur. </a:t>
            </a:r>
          </a:p>
          <a:p>
            <a:pPr eaLnBrk="1" hangingPunct="1">
              <a:spcBef>
                <a:spcPct val="30000"/>
              </a:spcBef>
              <a:buFont typeface="Arial" panose="020B0604020202020204" pitchFamily="34" charset="0"/>
              <a:buNone/>
            </a:pPr>
            <a:r>
              <a:rPr lang="tr-TR" altLang="en-US" sz="1800"/>
              <a:t>Floating point sayılar aşağıdaki gibi gösterilir:</a:t>
            </a:r>
          </a:p>
          <a:p>
            <a:pPr lvl="2" eaLnBrk="1" hangingPunct="1">
              <a:spcBef>
                <a:spcPct val="30000"/>
              </a:spcBef>
              <a:buFont typeface="Arial" panose="020B0604020202020204" pitchFamily="34" charset="0"/>
              <a:buNone/>
            </a:pPr>
            <a:r>
              <a:rPr lang="tr-TR" altLang="en-US" sz="1800">
                <a:solidFill>
                  <a:srgbClr val="FF0000"/>
                </a:solidFill>
              </a:rPr>
              <a:t>			</a:t>
            </a:r>
            <a:r>
              <a:rPr lang="en-US" altLang="en-US" b="1">
                <a:solidFill>
                  <a:srgbClr val="FF0000"/>
                </a:solidFill>
              </a:rPr>
              <a:t>(–1)</a:t>
            </a:r>
            <a:r>
              <a:rPr lang="en-US" altLang="en-US" b="1" baseline="30000">
                <a:solidFill>
                  <a:srgbClr val="FF0000"/>
                </a:solidFill>
              </a:rPr>
              <a:t>sign</a:t>
            </a:r>
            <a:r>
              <a:rPr lang="en-US" altLang="en-US" b="1">
                <a:solidFill>
                  <a:srgbClr val="FF0000"/>
                </a:solidFill>
              </a:rPr>
              <a:t> </a:t>
            </a:r>
            <a:r>
              <a:rPr lang="en-US" altLang="en-US" b="1" baseline="-25000">
                <a:solidFill>
                  <a:srgbClr val="FF0000"/>
                </a:solidFill>
              </a:rPr>
              <a:t>* </a:t>
            </a:r>
            <a:r>
              <a:rPr lang="en-US" altLang="en-US" b="1">
                <a:solidFill>
                  <a:srgbClr val="FF0000"/>
                </a:solidFill>
              </a:rPr>
              <a:t>significand  </a:t>
            </a:r>
            <a:r>
              <a:rPr lang="en-US" altLang="en-US" b="1" baseline="-25000">
                <a:solidFill>
                  <a:srgbClr val="FF0000"/>
                </a:solidFill>
              </a:rPr>
              <a:t>* </a:t>
            </a:r>
            <a:r>
              <a:rPr lang="en-US" altLang="en-US" b="1">
                <a:solidFill>
                  <a:srgbClr val="FF0000"/>
                </a:solidFill>
              </a:rPr>
              <a:t> 2</a:t>
            </a:r>
            <a:r>
              <a:rPr lang="en-US" altLang="en-US" b="1" baseline="30000">
                <a:solidFill>
                  <a:srgbClr val="FF0000"/>
                </a:solidFill>
              </a:rPr>
              <a:t>exponent</a:t>
            </a:r>
            <a:r>
              <a:rPr lang="tr-TR" altLang="en-US" b="1" baseline="30000">
                <a:solidFill>
                  <a:srgbClr val="FF0000"/>
                </a:solidFill>
              </a:rPr>
              <a:t>            </a:t>
            </a:r>
          </a:p>
          <a:p>
            <a:pPr lvl="2" eaLnBrk="1" hangingPunct="1">
              <a:spcBef>
                <a:spcPct val="30000"/>
              </a:spcBef>
              <a:buFont typeface="Arial" panose="020B0604020202020204" pitchFamily="34" charset="0"/>
              <a:buNone/>
            </a:pPr>
            <a:r>
              <a:rPr lang="tr-TR" altLang="en-US" sz="1800" baseline="30000"/>
              <a:t>		  </a:t>
            </a:r>
          </a:p>
          <a:p>
            <a:pPr lvl="2" eaLnBrk="1" hangingPunct="1">
              <a:spcBef>
                <a:spcPct val="30000"/>
              </a:spcBef>
              <a:buFont typeface="Arial" panose="020B0604020202020204" pitchFamily="34" charset="0"/>
              <a:buNone/>
            </a:pPr>
            <a:r>
              <a:rPr lang="tr-TR" altLang="en-US" sz="1800"/>
              <a:t>Örneğin; -</a:t>
            </a:r>
            <a:r>
              <a:rPr lang="en-US" altLang="en-US" sz="1800"/>
              <a:t>101.001101 * 2</a:t>
            </a:r>
            <a:r>
              <a:rPr lang="en-US" altLang="en-US" sz="1800" baseline="30000"/>
              <a:t>111001</a:t>
            </a:r>
            <a:r>
              <a:rPr lang="tr-TR" altLang="en-US" sz="1800" baseline="30000"/>
              <a:t>   </a:t>
            </a:r>
            <a:r>
              <a:rPr lang="tr-TR" altLang="en-US" sz="1800"/>
              <a:t>(Normalize edilmemiş)</a:t>
            </a:r>
            <a:endParaRPr lang="en-US" altLang="en-US" sz="1800"/>
          </a:p>
          <a:p>
            <a:pPr lvl="1" eaLnBrk="1" hangingPunct="1">
              <a:spcBef>
                <a:spcPct val="30000"/>
              </a:spcBef>
            </a:pPr>
            <a:r>
              <a:rPr lang="en-US" altLang="en-US" sz="1800" i="1"/>
              <a:t>significand</a:t>
            </a:r>
            <a:r>
              <a:rPr lang="en-US" altLang="en-US" sz="1800"/>
              <a:t> </a:t>
            </a:r>
            <a:r>
              <a:rPr lang="tr-TR" altLang="en-US" sz="1800"/>
              <a:t> bölümü ne kadar bit ile ifade edilirse sayı gerçeğe o kadar yakın olur.</a:t>
            </a:r>
            <a:endParaRPr lang="en-US" altLang="en-US" sz="1800"/>
          </a:p>
          <a:p>
            <a:pPr lvl="1" eaLnBrk="1" hangingPunct="1">
              <a:spcBef>
                <a:spcPct val="30000"/>
              </a:spcBef>
            </a:pPr>
            <a:r>
              <a:rPr lang="en-US" altLang="en-US" sz="1800" i="1"/>
              <a:t>exponent</a:t>
            </a:r>
            <a:r>
              <a:rPr lang="en-US" altLang="en-US" sz="1800"/>
              <a:t> </a:t>
            </a:r>
            <a:r>
              <a:rPr lang="tr-TR" altLang="en-US" sz="1800"/>
              <a:t> bölümü ne kadar bitle ifade edilirse, değer aralığı o kadar artar.</a:t>
            </a:r>
            <a:endParaRPr lang="en-US" altLang="en-US" sz="1800"/>
          </a:p>
          <a:p>
            <a:pPr eaLnBrk="1" hangingPunct="1">
              <a:buFont typeface="Arial" panose="020B0604020202020204" pitchFamily="34" charset="0"/>
              <a:buNone/>
            </a:pPr>
            <a:endParaRPr lang="tr-TR" altLang="en-US" sz="1800"/>
          </a:p>
        </p:txBody>
      </p:sp>
      <p:sp>
        <p:nvSpPr>
          <p:cNvPr id="4" name="3 Slayt Numarası Yer Tutucusu">
            <a:extLst>
              <a:ext uri="{FF2B5EF4-FFF2-40B4-BE49-F238E27FC236}">
                <a16:creationId xmlns:a16="http://schemas.microsoft.com/office/drawing/2014/main" id="{1EDFC941-4509-4897-98E2-240A322C528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8DF5FE-66F5-4B28-9A3D-A29B3968E604}" type="slidenum">
              <a:rPr lang="tr-TR" altLang="en-US">
                <a:solidFill>
                  <a:srgbClr val="898989"/>
                </a:solidFill>
                <a:latin typeface="Calibri" panose="020F0502020204030204" pitchFamily="34" charset="0"/>
              </a:rPr>
              <a:pPr eaLnBrk="1" hangingPunct="1"/>
              <a:t>49</a:t>
            </a:fld>
            <a:endParaRPr lang="tr-TR" altLang="en-US">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98F8F045-2A83-4CEC-AFC1-0F73D25FF8FC}"/>
              </a:ext>
            </a:extLst>
          </p:cNvPr>
          <p:cNvSpPr>
            <a:spLocks noGrp="1"/>
          </p:cNvSpPr>
          <p:nvPr>
            <p:ph idx="1"/>
          </p:nvPr>
        </p:nvSpPr>
        <p:spPr>
          <a:xfrm>
            <a:off x="457200" y="476250"/>
            <a:ext cx="8229600" cy="5649913"/>
          </a:xfrm>
        </p:spPr>
        <p:txBody>
          <a:bodyPr>
            <a:normAutofit/>
          </a:bodyPr>
          <a:lstStyle/>
          <a:p>
            <a:pPr algn="just" eaLnBrk="1" hangingPunct="1">
              <a:lnSpc>
                <a:spcPct val="90000"/>
              </a:lnSpc>
              <a:buFont typeface="Arial" panose="020B0604020202020204" pitchFamily="34" charset="0"/>
              <a:buNone/>
            </a:pPr>
            <a:r>
              <a:rPr lang="tr-TR" altLang="en-US" sz="3000"/>
              <a:t>	İşaretli sayılarda ikilik tabanda diğer sayı tabanlarında olduğu gibi ± işaretleri, sayının pozitif ya da negatif olduğunu belirlemez ikilik tabanda işaretli bir sayının işaretini en anlamlı biti (MSB) vermektedir. </a:t>
            </a:r>
            <a:r>
              <a:rPr lang="tr-TR" altLang="en-US" sz="3000" u="sng"/>
              <a:t>En anlamlı bit işareti, diğer bitler ise sayıyı ifade etmektedir.</a:t>
            </a:r>
          </a:p>
          <a:p>
            <a:pPr algn="just" eaLnBrk="1" hangingPunct="1">
              <a:lnSpc>
                <a:spcPct val="90000"/>
              </a:lnSpc>
              <a:buFont typeface="Arial" panose="020B0604020202020204" pitchFamily="34" charset="0"/>
              <a:buNone/>
            </a:pPr>
            <a:endParaRPr lang="tr-TR" altLang="en-US" sz="3000"/>
          </a:p>
          <a:p>
            <a:pPr algn="just" eaLnBrk="1" hangingPunct="1">
              <a:lnSpc>
                <a:spcPct val="90000"/>
              </a:lnSpc>
              <a:buFont typeface="Arial" panose="020B0604020202020204" pitchFamily="34" charset="0"/>
              <a:buNone/>
            </a:pPr>
            <a:r>
              <a:rPr lang="tr-TR" altLang="en-US" sz="3000"/>
              <a:t>	</a:t>
            </a:r>
            <a:r>
              <a:rPr lang="tr-TR" altLang="en-US" sz="3000" u="sng"/>
              <a:t>En anlamlı bit ‘0’ ise sayı pozitiftir </a:t>
            </a:r>
            <a:r>
              <a:rPr lang="tr-TR" altLang="en-US" sz="3000"/>
              <a:t>ve desimal karşılığı işaretsiz sayılarda olduğu gibi hesaplanır. </a:t>
            </a:r>
            <a:r>
              <a:rPr lang="tr-TR" altLang="en-US" sz="3000" u="sng"/>
              <a:t>En anlamlı bit ‘1’ ise sayı negatiftir </a:t>
            </a:r>
            <a:r>
              <a:rPr lang="tr-TR" altLang="en-US" sz="3000"/>
              <a:t>ve desimal karşılığını hesaplayabilmek için 2’ye tümleyeninin alınması gerekmektedir.</a:t>
            </a:r>
          </a:p>
        </p:txBody>
      </p:sp>
      <p:sp>
        <p:nvSpPr>
          <p:cNvPr id="4" name="5 Slayt Numarası Yer Tutucusu">
            <a:extLst>
              <a:ext uri="{FF2B5EF4-FFF2-40B4-BE49-F238E27FC236}">
                <a16:creationId xmlns:a16="http://schemas.microsoft.com/office/drawing/2014/main" id="{B673F611-525E-4BA4-9C40-04420720E4E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5E7AB9-B23D-48FE-8856-9A83E995D5C7}" type="slidenum">
              <a:rPr lang="tr-TR" altLang="en-US">
                <a:solidFill>
                  <a:srgbClr val="898989"/>
                </a:solidFill>
                <a:latin typeface="Calibri" panose="020F0502020204030204" pitchFamily="34" charset="0"/>
              </a:rPr>
              <a:pPr eaLnBrk="1" hangingPunct="1"/>
              <a:t>5</a:t>
            </a:fld>
            <a:endParaRPr lang="tr-TR" altLang="en-US">
              <a:solidFill>
                <a:srgbClr val="898989"/>
              </a:solidFill>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2 İçerik Yer Tutucusu">
            <a:extLst>
              <a:ext uri="{FF2B5EF4-FFF2-40B4-BE49-F238E27FC236}">
                <a16:creationId xmlns:a16="http://schemas.microsoft.com/office/drawing/2014/main" id="{D6A337F6-9C78-4962-A782-67FC4D7F0FA8}"/>
              </a:ext>
            </a:extLst>
          </p:cNvPr>
          <p:cNvSpPr>
            <a:spLocks noGrp="1"/>
          </p:cNvSpPr>
          <p:nvPr>
            <p:ph idx="1"/>
          </p:nvPr>
        </p:nvSpPr>
        <p:spPr>
          <a:xfrm>
            <a:off x="457200" y="260350"/>
            <a:ext cx="8229600" cy="3816350"/>
          </a:xfrm>
        </p:spPr>
        <p:txBody>
          <a:bodyPr/>
          <a:lstStyle/>
          <a:p>
            <a:pPr eaLnBrk="1" hangingPunct="1">
              <a:spcBef>
                <a:spcPct val="30000"/>
              </a:spcBef>
              <a:buFont typeface="Arial" panose="020B0604020202020204" pitchFamily="34" charset="0"/>
              <a:buNone/>
            </a:pPr>
            <a:r>
              <a:rPr lang="tr-TR" altLang="en-US" sz="2400"/>
              <a:t>	Floating point sayılar aşağıdaki gibi gösterilir:</a:t>
            </a:r>
          </a:p>
          <a:p>
            <a:pPr lvl="2" eaLnBrk="1" hangingPunct="1">
              <a:spcBef>
                <a:spcPct val="30000"/>
              </a:spcBef>
              <a:buFont typeface="Arial" panose="020B0604020202020204" pitchFamily="34" charset="0"/>
              <a:buNone/>
            </a:pPr>
            <a:r>
              <a:rPr lang="en-US" altLang="en-US"/>
              <a:t>(–1)</a:t>
            </a:r>
            <a:r>
              <a:rPr lang="en-US" altLang="en-US" baseline="30000"/>
              <a:t>sign</a:t>
            </a:r>
            <a:r>
              <a:rPr lang="en-US" altLang="en-US"/>
              <a:t> * significand  *  2</a:t>
            </a:r>
            <a:r>
              <a:rPr lang="en-US" altLang="en-US" baseline="30000"/>
              <a:t>exponent</a:t>
            </a:r>
            <a:r>
              <a:rPr lang="tr-TR" altLang="en-US" baseline="30000"/>
              <a:t>            </a:t>
            </a:r>
          </a:p>
          <a:p>
            <a:pPr lvl="2" eaLnBrk="1" hangingPunct="1">
              <a:spcBef>
                <a:spcPct val="30000"/>
              </a:spcBef>
              <a:buFont typeface="Arial" panose="020B0604020202020204" pitchFamily="34" charset="0"/>
              <a:buNone/>
            </a:pPr>
            <a:r>
              <a:rPr lang="tr-TR" altLang="en-US" baseline="30000"/>
              <a:t>		  </a:t>
            </a:r>
            <a:r>
              <a:rPr lang="tr-TR" altLang="en-US"/>
              <a:t>Örneğin; -</a:t>
            </a:r>
            <a:r>
              <a:rPr lang="en-US" altLang="en-US"/>
              <a:t>101.001101 * 2</a:t>
            </a:r>
            <a:r>
              <a:rPr lang="en-US" altLang="en-US" baseline="30000"/>
              <a:t>111001</a:t>
            </a:r>
          </a:p>
          <a:p>
            <a:pPr lvl="1" eaLnBrk="1" hangingPunct="1">
              <a:spcBef>
                <a:spcPct val="30000"/>
              </a:spcBef>
            </a:pPr>
            <a:r>
              <a:rPr lang="en-US" altLang="en-US" sz="2400" i="1"/>
              <a:t>significand</a:t>
            </a:r>
            <a:r>
              <a:rPr lang="en-US" altLang="en-US" sz="2400"/>
              <a:t> </a:t>
            </a:r>
            <a:r>
              <a:rPr lang="tr-TR" altLang="en-US" sz="2400"/>
              <a:t> bölümü ne kadar bit ile ifade edilirse sayı gerçeğe o kadar yakın olur.</a:t>
            </a:r>
            <a:endParaRPr lang="en-US" altLang="en-US" sz="2400"/>
          </a:p>
          <a:p>
            <a:pPr lvl="1" eaLnBrk="1" hangingPunct="1">
              <a:spcBef>
                <a:spcPct val="30000"/>
              </a:spcBef>
            </a:pPr>
            <a:r>
              <a:rPr lang="en-US" altLang="en-US" sz="2400" i="1"/>
              <a:t>exponent</a:t>
            </a:r>
            <a:r>
              <a:rPr lang="en-US" altLang="en-US" sz="2400"/>
              <a:t> </a:t>
            </a:r>
            <a:r>
              <a:rPr lang="tr-TR" altLang="en-US" sz="2400"/>
              <a:t> bölümü ne kadar bitle ifade edilirse, değer aralığı o kadar artar.</a:t>
            </a:r>
            <a:endParaRPr lang="en-US" altLang="en-US" sz="2400"/>
          </a:p>
        </p:txBody>
      </p:sp>
      <p:sp>
        <p:nvSpPr>
          <p:cNvPr id="4" name="3 Slayt Numarası Yer Tutucusu">
            <a:extLst>
              <a:ext uri="{FF2B5EF4-FFF2-40B4-BE49-F238E27FC236}">
                <a16:creationId xmlns:a16="http://schemas.microsoft.com/office/drawing/2014/main" id="{34079417-613C-4063-BBD5-6648EDB300A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3C3511-0121-4859-979F-C9F2D044A11C}" type="slidenum">
              <a:rPr lang="tr-TR" altLang="en-US">
                <a:solidFill>
                  <a:srgbClr val="898989"/>
                </a:solidFill>
                <a:latin typeface="Calibri" panose="020F0502020204030204" pitchFamily="34" charset="0"/>
              </a:rPr>
              <a:pPr eaLnBrk="1" hangingPunct="1"/>
              <a:t>50</a:t>
            </a:fld>
            <a:endParaRPr lang="tr-TR" altLang="en-US">
              <a:solidFill>
                <a:srgbClr val="898989"/>
              </a:solidFill>
              <a:latin typeface="Calibri" panose="020F0502020204030204" pitchFamily="34" charset="0"/>
            </a:endParaRPr>
          </a:p>
        </p:txBody>
      </p:sp>
      <p:sp>
        <p:nvSpPr>
          <p:cNvPr id="52228" name="4 Dikdörtgen">
            <a:extLst>
              <a:ext uri="{FF2B5EF4-FFF2-40B4-BE49-F238E27FC236}">
                <a16:creationId xmlns:a16="http://schemas.microsoft.com/office/drawing/2014/main" id="{0CA3FF7B-F55D-4F61-B004-FB53C15DC241}"/>
              </a:ext>
            </a:extLst>
          </p:cNvPr>
          <p:cNvSpPr>
            <a:spLocks noChangeArrowheads="1"/>
          </p:cNvSpPr>
          <p:nvPr/>
        </p:nvSpPr>
        <p:spPr bwMode="auto">
          <a:xfrm>
            <a:off x="0" y="3644900"/>
            <a:ext cx="8496300"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tr-TR" altLang="en-US" sz="2400">
                <a:solidFill>
                  <a:srgbClr val="000000"/>
                </a:solidFill>
                <a:latin typeface="Calibri" panose="020F0502020204030204" pitchFamily="34" charset="0"/>
              </a:rPr>
              <a:t>	Floating point sayılar </a:t>
            </a:r>
            <a:r>
              <a:rPr lang="en-US" altLang="en-US" sz="2800" b="1">
                <a:solidFill>
                  <a:srgbClr val="3333CC"/>
                </a:solidFill>
                <a:latin typeface="Calibri" panose="020F0502020204030204" pitchFamily="34" charset="0"/>
              </a:rPr>
              <a:t>1 </a:t>
            </a:r>
            <a:r>
              <a:rPr lang="en-US" altLang="en-US" sz="2800" b="1">
                <a:solidFill>
                  <a:srgbClr val="3333CC"/>
                </a:solidFill>
                <a:latin typeface="Calibri" panose="020F0502020204030204" pitchFamily="34" charset="0"/>
                <a:sym typeface="Symbol" panose="05050102010706020507" pitchFamily="18" charset="2"/>
              </a:rPr>
              <a:t></a:t>
            </a:r>
            <a:r>
              <a:rPr lang="en-US" altLang="en-US" sz="2800" b="1">
                <a:solidFill>
                  <a:srgbClr val="3333CC"/>
                </a:solidFill>
                <a:latin typeface="Calibri" panose="020F0502020204030204" pitchFamily="34" charset="0"/>
              </a:rPr>
              <a:t>  significand </a:t>
            </a:r>
            <a:r>
              <a:rPr lang="en-US" altLang="en-US" sz="2800" b="1">
                <a:solidFill>
                  <a:srgbClr val="3333CC"/>
                </a:solidFill>
                <a:latin typeface="Calibri" panose="020F0502020204030204" pitchFamily="34" charset="0"/>
                <a:sym typeface="Symbol" panose="05050102010706020507" pitchFamily="18" charset="2"/>
              </a:rPr>
              <a:t> 10</a:t>
            </a:r>
            <a:r>
              <a:rPr lang="en-US" altLang="en-US" sz="2800" b="1" baseline="-25000">
                <a:solidFill>
                  <a:srgbClr val="3333CC"/>
                </a:solidFill>
                <a:latin typeface="Calibri" panose="020F0502020204030204" pitchFamily="34" charset="0"/>
                <a:sym typeface="Symbol" panose="05050102010706020507" pitchFamily="18" charset="2"/>
              </a:rPr>
              <a:t>two</a:t>
            </a:r>
            <a:r>
              <a:rPr lang="en-US" altLang="en-US" sz="2800">
                <a:latin typeface="Calibri" panose="020F0502020204030204" pitchFamily="34" charset="0"/>
                <a:sym typeface="Symbol" panose="05050102010706020507" pitchFamily="18" charset="2"/>
              </a:rPr>
              <a:t>(=2</a:t>
            </a:r>
            <a:r>
              <a:rPr lang="en-US" altLang="en-US" sz="2800" baseline="-25000">
                <a:latin typeface="Calibri" panose="020F0502020204030204" pitchFamily="34" charset="0"/>
                <a:sym typeface="Symbol" panose="05050102010706020507" pitchFamily="18" charset="2"/>
              </a:rPr>
              <a:t>ten</a:t>
            </a:r>
            <a:r>
              <a:rPr lang="en-US" altLang="en-US" sz="2800">
                <a:latin typeface="Calibri" panose="020F0502020204030204" pitchFamily="34" charset="0"/>
                <a:sym typeface="Symbol" panose="05050102010706020507" pitchFamily="18" charset="2"/>
              </a:rPr>
              <a:t>)</a:t>
            </a:r>
            <a:r>
              <a:rPr lang="tr-TR" altLang="en-US" sz="2800">
                <a:latin typeface="Calibri" panose="020F0502020204030204" pitchFamily="34" charset="0"/>
                <a:sym typeface="Symbol" panose="05050102010706020507" pitchFamily="18" charset="2"/>
              </a:rPr>
              <a:t> </a:t>
            </a:r>
            <a:r>
              <a:rPr lang="tr-TR" altLang="en-US" sz="2400">
                <a:latin typeface="Calibri" panose="020F0502020204030204" pitchFamily="34" charset="0"/>
                <a:sym typeface="Symbol" panose="05050102010706020507" pitchFamily="18" charset="2"/>
              </a:rPr>
              <a:t>aralığında ifade edilir. Bu aralıkta olmayan sayıların normalize edilmeleri gerekmektedir.</a:t>
            </a:r>
            <a:r>
              <a:rPr lang="tr-TR" altLang="en-US" sz="2400">
                <a:latin typeface="Calibri" panose="020F0502020204030204" pitchFamily="34" charset="0"/>
              </a:rPr>
              <a:t>Örneğin; </a:t>
            </a:r>
            <a:r>
              <a:rPr lang="en-US" altLang="en-US" sz="2400">
                <a:latin typeface="Calibri" panose="020F0502020204030204" pitchFamily="34" charset="0"/>
              </a:rPr>
              <a:t> </a:t>
            </a:r>
            <a:r>
              <a:rPr lang="en-US" altLang="en-US" sz="2600" b="1">
                <a:latin typeface="Calibri" panose="020F0502020204030204" pitchFamily="34" charset="0"/>
              </a:rPr>
              <a:t>–101.001101 * 2</a:t>
            </a:r>
            <a:r>
              <a:rPr lang="en-US" altLang="en-US" sz="2600" b="1" baseline="30000">
                <a:latin typeface="Calibri" panose="020F0502020204030204" pitchFamily="34" charset="0"/>
              </a:rPr>
              <a:t>111001</a:t>
            </a:r>
            <a:r>
              <a:rPr lang="en-US" altLang="en-US" sz="2600" b="1">
                <a:latin typeface="Calibri" panose="020F0502020204030204" pitchFamily="34" charset="0"/>
              </a:rPr>
              <a:t> </a:t>
            </a:r>
            <a:r>
              <a:rPr lang="tr-TR" altLang="en-US" sz="2400">
                <a:latin typeface="Calibri" panose="020F0502020204030204" pitchFamily="34" charset="0"/>
              </a:rPr>
              <a:t>sayısının floating point olarak gösterilişi (normalize edilmiş hali),</a:t>
            </a:r>
          </a:p>
          <a:p>
            <a:pPr eaLnBrk="1" hangingPunct="1">
              <a:spcBef>
                <a:spcPct val="30000"/>
              </a:spcBef>
            </a:pPr>
            <a:r>
              <a:rPr lang="tr-TR" altLang="en-US" sz="2400">
                <a:latin typeface="Calibri" panose="020F0502020204030204" pitchFamily="34" charset="0"/>
              </a:rPr>
              <a:t>     </a:t>
            </a:r>
            <a:r>
              <a:rPr lang="en-US" altLang="en-US" sz="2600" b="1">
                <a:latin typeface="Calibri" panose="020F0502020204030204" pitchFamily="34" charset="0"/>
              </a:rPr>
              <a:t>–1.01001101 * 2</a:t>
            </a:r>
            <a:r>
              <a:rPr lang="en-US" altLang="en-US" sz="2600" b="1" baseline="30000">
                <a:latin typeface="Calibri" panose="020F0502020204030204" pitchFamily="34" charset="0"/>
              </a:rPr>
              <a:t>111011 </a:t>
            </a:r>
            <a:r>
              <a:rPr lang="tr-TR" altLang="en-US" sz="2400">
                <a:latin typeface="Calibri" panose="020F0502020204030204" pitchFamily="34" charset="0"/>
              </a:rPr>
              <a:t>şeklindedir.</a:t>
            </a:r>
            <a:endParaRPr lang="en-US" altLang="en-US" sz="2400">
              <a:latin typeface="Calibri" panose="020F0502020204030204" pitchFamily="34" charset="0"/>
            </a:endParaRPr>
          </a:p>
          <a:p>
            <a:pPr eaLnBrk="1" hangingPunct="1">
              <a:spcBef>
                <a:spcPct val="30000"/>
              </a:spcBef>
            </a:pPr>
            <a:r>
              <a:rPr lang="en-US" altLang="en-US" sz="2400">
                <a:solidFill>
                  <a:srgbClr val="000000"/>
                </a:solidFill>
                <a:latin typeface="Calibri" panose="020F0502020204030204" pitchFamily="34"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2 İçerik Yer Tutucusu">
            <a:extLst>
              <a:ext uri="{FF2B5EF4-FFF2-40B4-BE49-F238E27FC236}">
                <a16:creationId xmlns:a16="http://schemas.microsoft.com/office/drawing/2014/main" id="{965E45AD-FF78-49A8-8DEE-B2CB5B01C9C4}"/>
              </a:ext>
            </a:extLst>
          </p:cNvPr>
          <p:cNvSpPr>
            <a:spLocks noGrp="1"/>
          </p:cNvSpPr>
          <p:nvPr>
            <p:ph idx="1"/>
          </p:nvPr>
        </p:nvSpPr>
        <p:spPr>
          <a:xfrm>
            <a:off x="457200" y="404813"/>
            <a:ext cx="8229600" cy="3384550"/>
          </a:xfrm>
        </p:spPr>
        <p:txBody>
          <a:bodyPr/>
          <a:lstStyle/>
          <a:p>
            <a:pPr eaLnBrk="1" hangingPunct="1">
              <a:buFont typeface="Arial" panose="020B0604020202020204" pitchFamily="34" charset="0"/>
              <a:buNone/>
            </a:pPr>
            <a:r>
              <a:rPr lang="tr-TR" altLang="en-US" sz="2800"/>
              <a:t>	</a:t>
            </a:r>
            <a:r>
              <a:rPr lang="tr-TR" altLang="en-US" sz="1800"/>
              <a:t>Floating point standartında gösterilecek olan sayıların normalize edilmesi zorunludur. Sayıların normalize edilmesindeki amaç aynı sayıyı daha az bit ile ifade etmektir. Bu nedenle binary formda ifade edilecek her sayı aşağıdaki formatta olmak zorundadır.</a:t>
            </a:r>
          </a:p>
          <a:p>
            <a:pPr algn="ctr" eaLnBrk="1" hangingPunct="1">
              <a:buFont typeface="Arial" panose="020B0604020202020204" pitchFamily="34" charset="0"/>
              <a:buNone/>
            </a:pPr>
            <a:r>
              <a:rPr lang="tr-TR" altLang="en-US" sz="1800" b="1">
                <a:solidFill>
                  <a:srgbClr val="3333CC"/>
                </a:solidFill>
              </a:rPr>
              <a:t>1.xxxxxxx</a:t>
            </a:r>
            <a:r>
              <a:rPr lang="tr-TR" altLang="en-US" sz="1800" b="1" baseline="-25000">
                <a:solidFill>
                  <a:srgbClr val="3333CC"/>
                </a:solidFill>
              </a:rPr>
              <a:t>2</a:t>
            </a:r>
            <a:r>
              <a:rPr lang="tr-TR" altLang="en-US" sz="1800" b="1">
                <a:solidFill>
                  <a:srgbClr val="3333CC"/>
                </a:solidFill>
              </a:rPr>
              <a:t>x 2</a:t>
            </a:r>
            <a:r>
              <a:rPr lang="tr-TR" altLang="en-US" sz="1800" b="1" baseline="30000">
                <a:solidFill>
                  <a:srgbClr val="3333CC"/>
                </a:solidFill>
              </a:rPr>
              <a:t>yyyyy</a:t>
            </a:r>
            <a:endParaRPr lang="tr-TR" altLang="en-US" sz="1800"/>
          </a:p>
          <a:p>
            <a:pPr eaLnBrk="1" hangingPunct="1">
              <a:buFont typeface="Arial" panose="020B0604020202020204" pitchFamily="34" charset="0"/>
              <a:buNone/>
            </a:pPr>
            <a:r>
              <a:rPr lang="tr-TR" altLang="en-US" sz="1800"/>
              <a:t>Örneğin binary bir sayı olan</a:t>
            </a:r>
          </a:p>
          <a:p>
            <a:pPr eaLnBrk="1" hangingPunct="1">
              <a:buFont typeface="Arial" panose="020B0604020202020204" pitchFamily="34" charset="0"/>
              <a:buNone/>
            </a:pPr>
            <a:r>
              <a:rPr lang="tr-TR" altLang="en-US" sz="1800"/>
              <a:t>  </a:t>
            </a:r>
            <a:r>
              <a:rPr lang="en-US" altLang="en-US" sz="1800"/>
              <a:t> 11110000 11001100 10101010 0000</a:t>
            </a:r>
            <a:r>
              <a:rPr lang="tr-TR" altLang="en-US" sz="1800"/>
              <a:t>0000;</a:t>
            </a:r>
          </a:p>
          <a:p>
            <a:pPr eaLnBrk="1" hangingPunct="1">
              <a:buFont typeface="Arial" panose="020B0604020202020204" pitchFamily="34" charset="0"/>
              <a:buNone/>
            </a:pPr>
            <a:r>
              <a:rPr lang="en-US" altLang="en-US" sz="1800"/>
              <a:t>    </a:t>
            </a:r>
            <a:r>
              <a:rPr lang="en-US" altLang="en-US" sz="1800" b="1"/>
              <a:t>+</a:t>
            </a:r>
            <a:r>
              <a:rPr lang="tr-TR" altLang="en-US" sz="1800" b="1"/>
              <a:t> </a:t>
            </a:r>
            <a:r>
              <a:rPr lang="en-US" altLang="en-US" sz="1800" b="1"/>
              <a:t>1.1110000 11001100 10101010 x 2</a:t>
            </a:r>
            <a:r>
              <a:rPr lang="en-US" altLang="en-US" sz="1800" b="1" baseline="30000"/>
              <a:t>31</a:t>
            </a:r>
            <a:r>
              <a:rPr lang="en-US" altLang="en-US" sz="1800" b="1"/>
              <a:t>     </a:t>
            </a:r>
            <a:endParaRPr lang="tr-TR" altLang="en-US" sz="1800" b="1"/>
          </a:p>
          <a:p>
            <a:pPr eaLnBrk="1" hangingPunct="1">
              <a:buFont typeface="Arial" panose="020B0604020202020204" pitchFamily="34" charset="0"/>
              <a:buNone/>
            </a:pPr>
            <a:r>
              <a:rPr lang="en-US" altLang="en-US" sz="1800"/>
              <a:t>   </a:t>
            </a:r>
            <a:r>
              <a:rPr lang="tr-TR" altLang="en-US" sz="1800"/>
              <a:t>şeklinde gösterilir. </a:t>
            </a:r>
          </a:p>
          <a:p>
            <a:pPr eaLnBrk="1" hangingPunct="1"/>
            <a:endParaRPr lang="tr-TR" altLang="en-US" sz="2000"/>
          </a:p>
        </p:txBody>
      </p:sp>
      <p:sp>
        <p:nvSpPr>
          <p:cNvPr id="4" name="3 Slayt Numarası Yer Tutucusu">
            <a:extLst>
              <a:ext uri="{FF2B5EF4-FFF2-40B4-BE49-F238E27FC236}">
                <a16:creationId xmlns:a16="http://schemas.microsoft.com/office/drawing/2014/main" id="{58EC502E-D49C-477A-89CD-063DAFADE10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4B07F8-4C55-40E5-BBC8-A07346F87479}" type="slidenum">
              <a:rPr lang="tr-TR" altLang="en-US">
                <a:solidFill>
                  <a:srgbClr val="898989"/>
                </a:solidFill>
                <a:latin typeface="Calibri" panose="020F0502020204030204" pitchFamily="34" charset="0"/>
              </a:rPr>
              <a:pPr eaLnBrk="1" hangingPunct="1"/>
              <a:t>51</a:t>
            </a:fld>
            <a:endParaRPr lang="tr-TR" altLang="en-US">
              <a:solidFill>
                <a:srgbClr val="898989"/>
              </a:solidFill>
              <a:latin typeface="Calibri" panose="020F0502020204030204" pitchFamily="34" charset="0"/>
            </a:endParaRPr>
          </a:p>
        </p:txBody>
      </p:sp>
      <p:pic>
        <p:nvPicPr>
          <p:cNvPr id="5" name="Picture 2">
            <a:extLst>
              <a:ext uri="{FF2B5EF4-FFF2-40B4-BE49-F238E27FC236}">
                <a16:creationId xmlns:a16="http://schemas.microsoft.com/office/drawing/2014/main" id="{E653F1F6-F1A4-445E-B4A8-6AFA59CF7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825" y="3213100"/>
            <a:ext cx="46609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2EC31BA-982C-4A2C-94B0-7237A3F998C5}"/>
              </a:ext>
            </a:extLst>
          </p:cNvPr>
          <p:cNvSpPr>
            <a:spLocks noGrp="1" noChangeArrowheads="1"/>
          </p:cNvSpPr>
          <p:nvPr>
            <p:ph type="title"/>
          </p:nvPr>
        </p:nvSpPr>
        <p:spPr>
          <a:xfrm>
            <a:off x="250825" y="333375"/>
            <a:ext cx="8410575" cy="793750"/>
          </a:xfrm>
        </p:spPr>
        <p:txBody>
          <a:bodyPr lIns="90488" tIns="44450" rIns="90488" bIns="44450"/>
          <a:lstStyle/>
          <a:p>
            <a:pPr eaLnBrk="1" hangingPunct="1"/>
            <a:r>
              <a:rPr lang="en-US" altLang="en-US" sz="4000">
                <a:solidFill>
                  <a:srgbClr val="3333CC"/>
                </a:solidFill>
              </a:rPr>
              <a:t>IEEE 754 Floating-point Standard</a:t>
            </a:r>
          </a:p>
        </p:txBody>
      </p:sp>
      <p:sp>
        <p:nvSpPr>
          <p:cNvPr id="54275" name="Rectangle 3">
            <a:extLst>
              <a:ext uri="{FF2B5EF4-FFF2-40B4-BE49-F238E27FC236}">
                <a16:creationId xmlns:a16="http://schemas.microsoft.com/office/drawing/2014/main" id="{6083C3C5-00CC-47D6-9CBD-B58F77FA4D6D}"/>
              </a:ext>
            </a:extLst>
          </p:cNvPr>
          <p:cNvSpPr>
            <a:spLocks noGrp="1" noChangeArrowheads="1"/>
          </p:cNvSpPr>
          <p:nvPr>
            <p:ph idx="1"/>
          </p:nvPr>
        </p:nvSpPr>
        <p:spPr>
          <a:xfrm>
            <a:off x="457200" y="1196975"/>
            <a:ext cx="8229600" cy="4929188"/>
          </a:xfrm>
        </p:spPr>
        <p:txBody>
          <a:bodyPr lIns="90488" tIns="44450" rIns="90488" bIns="44450"/>
          <a:lstStyle/>
          <a:p>
            <a:pPr eaLnBrk="1" hangingPunct="1">
              <a:lnSpc>
                <a:spcPct val="110000"/>
              </a:lnSpc>
              <a:spcBef>
                <a:spcPct val="30000"/>
              </a:spcBef>
              <a:buFont typeface="Arial" panose="020B0604020202020204" pitchFamily="34" charset="0"/>
              <a:buNone/>
            </a:pPr>
            <a:r>
              <a:rPr lang="en-US" altLang="en-US" sz="2000"/>
              <a:t>IEEE 754 floating point standar</a:t>
            </a:r>
            <a:r>
              <a:rPr lang="tr-TR" altLang="en-US" sz="2000"/>
              <a:t>tında 32 bitlik ve 64 bitlik olmak üzere 2 tür gösterim mevcuttur.Her 2 gösterim için sign, exponent ve mantissanın durumları aşağıda verilmiştir.</a:t>
            </a:r>
            <a:endParaRPr lang="en-US" altLang="en-US" sz="2000"/>
          </a:p>
          <a:p>
            <a:pPr lvl="1" eaLnBrk="1" hangingPunct="1">
              <a:lnSpc>
                <a:spcPct val="110000"/>
              </a:lnSpc>
              <a:spcBef>
                <a:spcPct val="30000"/>
              </a:spcBef>
            </a:pPr>
            <a:r>
              <a:rPr lang="tr-TR" altLang="en-US" sz="1800">
                <a:solidFill>
                  <a:srgbClr val="FF0000"/>
                </a:solidFill>
              </a:rPr>
              <a:t>Single precision (</a:t>
            </a:r>
            <a:r>
              <a:rPr lang="en-US" altLang="en-US" sz="1800">
                <a:solidFill>
                  <a:srgbClr val="FF0000"/>
                </a:solidFill>
              </a:rPr>
              <a:t>tek duyarlıklı</a:t>
            </a:r>
            <a:r>
              <a:rPr lang="tr-TR" altLang="en-US" sz="1800">
                <a:solidFill>
                  <a:srgbClr val="FF0000"/>
                </a:solidFill>
              </a:rPr>
              <a:t>)</a:t>
            </a:r>
            <a:r>
              <a:rPr lang="en-US" altLang="en-US" sz="1800">
                <a:solidFill>
                  <a:srgbClr val="FF0000"/>
                </a:solidFill>
              </a:rPr>
              <a:t>: tek kelime</a:t>
            </a:r>
            <a:r>
              <a:rPr lang="tr-TR" altLang="en-US" sz="1800">
                <a:solidFill>
                  <a:srgbClr val="FF0000"/>
                </a:solidFill>
              </a:rPr>
              <a:t> (32 bit)</a:t>
            </a:r>
          </a:p>
          <a:p>
            <a:pPr lvl="1" eaLnBrk="1" hangingPunct="1">
              <a:lnSpc>
                <a:spcPct val="110000"/>
              </a:lnSpc>
              <a:spcBef>
                <a:spcPct val="30000"/>
              </a:spcBef>
            </a:pPr>
            <a:endParaRPr lang="tr-TR" altLang="en-US" sz="1800"/>
          </a:p>
          <a:p>
            <a:pPr lvl="1" eaLnBrk="1" hangingPunct="1">
              <a:lnSpc>
                <a:spcPct val="110000"/>
              </a:lnSpc>
              <a:spcBef>
                <a:spcPct val="30000"/>
              </a:spcBef>
            </a:pPr>
            <a:endParaRPr lang="tr-TR" altLang="en-US" sz="1800"/>
          </a:p>
          <a:p>
            <a:pPr lvl="1" eaLnBrk="1" hangingPunct="1">
              <a:lnSpc>
                <a:spcPct val="110000"/>
              </a:lnSpc>
              <a:spcBef>
                <a:spcPct val="30000"/>
              </a:spcBef>
            </a:pPr>
            <a:endParaRPr lang="tr-TR" altLang="en-US" sz="1800"/>
          </a:p>
          <a:p>
            <a:pPr lvl="1" eaLnBrk="1" hangingPunct="1">
              <a:lnSpc>
                <a:spcPct val="110000"/>
              </a:lnSpc>
              <a:spcBef>
                <a:spcPct val="30000"/>
              </a:spcBef>
            </a:pPr>
            <a:r>
              <a:rPr lang="tr-TR" altLang="en-US" sz="1800">
                <a:solidFill>
                  <a:srgbClr val="FF0000"/>
                </a:solidFill>
              </a:rPr>
              <a:t>Double precision (</a:t>
            </a:r>
            <a:r>
              <a:rPr lang="en-US" altLang="en-US" sz="1800">
                <a:solidFill>
                  <a:srgbClr val="FF0000"/>
                </a:solidFill>
              </a:rPr>
              <a:t>çift ​​duyarlıklı</a:t>
            </a:r>
            <a:r>
              <a:rPr lang="tr-TR" altLang="en-US" sz="1800">
                <a:solidFill>
                  <a:srgbClr val="FF0000"/>
                </a:solidFill>
              </a:rPr>
              <a:t>)</a:t>
            </a:r>
            <a:r>
              <a:rPr lang="en-US" altLang="en-US" sz="1800">
                <a:solidFill>
                  <a:srgbClr val="FF0000"/>
                </a:solidFill>
              </a:rPr>
              <a:t>: iki kelime</a:t>
            </a:r>
            <a:r>
              <a:rPr lang="tr-TR" altLang="en-US" sz="1800">
                <a:solidFill>
                  <a:srgbClr val="FF0000"/>
                </a:solidFill>
              </a:rPr>
              <a:t> (64 bit)</a:t>
            </a:r>
            <a:endParaRPr lang="en-US" altLang="en-US" sz="1800">
              <a:solidFill>
                <a:srgbClr val="FF0000"/>
              </a:solidFill>
            </a:endParaRPr>
          </a:p>
          <a:p>
            <a:pPr lvl="1" eaLnBrk="1" hangingPunct="1">
              <a:lnSpc>
                <a:spcPct val="110000"/>
              </a:lnSpc>
              <a:spcBef>
                <a:spcPct val="30000"/>
              </a:spcBef>
              <a:buFont typeface="Wingdings" panose="05000000000000000000" pitchFamily="2" charset="2"/>
              <a:buNone/>
            </a:pPr>
            <a:endParaRPr lang="en-US" altLang="en-US" sz="2000"/>
          </a:p>
          <a:p>
            <a:pPr lvl="1" eaLnBrk="1" hangingPunct="1">
              <a:lnSpc>
                <a:spcPct val="110000"/>
              </a:lnSpc>
              <a:spcBef>
                <a:spcPct val="30000"/>
              </a:spcBef>
            </a:pPr>
            <a:endParaRPr lang="en-US" altLang="en-US" sz="2400"/>
          </a:p>
          <a:p>
            <a:pPr lvl="1" eaLnBrk="1" hangingPunct="1">
              <a:lnSpc>
                <a:spcPct val="110000"/>
              </a:lnSpc>
              <a:spcBef>
                <a:spcPct val="30000"/>
              </a:spcBef>
              <a:buFont typeface="Wingdings" panose="05000000000000000000" pitchFamily="2" charset="2"/>
              <a:buNone/>
            </a:pPr>
            <a:endParaRPr lang="en-US" altLang="en-US" sz="2000"/>
          </a:p>
          <a:p>
            <a:pPr eaLnBrk="1" hangingPunct="1"/>
            <a:endParaRPr lang="en-US" altLang="en-US" sz="2400"/>
          </a:p>
          <a:p>
            <a:pPr eaLnBrk="1" hangingPunct="1"/>
            <a:endParaRPr lang="en-US" altLang="en-US" sz="2400"/>
          </a:p>
          <a:p>
            <a:pPr eaLnBrk="1" hangingPunct="1">
              <a:buFont typeface="Wingdings" panose="05000000000000000000" pitchFamily="2" charset="2"/>
              <a:buNone/>
            </a:pPr>
            <a:endParaRPr lang="en-US" altLang="en-US" sz="2800">
              <a:latin typeface="Courier New" panose="02070309020205020404" pitchFamily="49" charset="0"/>
            </a:endParaRPr>
          </a:p>
        </p:txBody>
      </p:sp>
      <p:sp>
        <p:nvSpPr>
          <p:cNvPr id="28" name="27 Slayt Numarası Yer Tutucusu">
            <a:extLst>
              <a:ext uri="{FF2B5EF4-FFF2-40B4-BE49-F238E27FC236}">
                <a16:creationId xmlns:a16="http://schemas.microsoft.com/office/drawing/2014/main" id="{20011A64-F3CE-4C01-9E51-5AA2314AF89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60FAD8-E19D-42BA-8C70-E351E1D6375C}" type="slidenum">
              <a:rPr lang="tr-TR" altLang="en-US">
                <a:solidFill>
                  <a:srgbClr val="898989"/>
                </a:solidFill>
                <a:latin typeface="Calibri" panose="020F0502020204030204" pitchFamily="34" charset="0"/>
              </a:rPr>
              <a:pPr eaLnBrk="1" hangingPunct="1"/>
              <a:t>52</a:t>
            </a:fld>
            <a:endParaRPr lang="tr-TR" altLang="en-US">
              <a:solidFill>
                <a:srgbClr val="898989"/>
              </a:solidFill>
              <a:latin typeface="Calibri" panose="020F0502020204030204" pitchFamily="34" charset="0"/>
            </a:endParaRPr>
          </a:p>
        </p:txBody>
      </p:sp>
      <p:sp>
        <p:nvSpPr>
          <p:cNvPr id="54277" name="Rectangle 4">
            <a:extLst>
              <a:ext uri="{FF2B5EF4-FFF2-40B4-BE49-F238E27FC236}">
                <a16:creationId xmlns:a16="http://schemas.microsoft.com/office/drawing/2014/main" id="{7B5F7DD7-807B-4FFB-9AC9-E6F07CA89926}"/>
              </a:ext>
            </a:extLst>
          </p:cNvPr>
          <p:cNvSpPr>
            <a:spLocks noChangeArrowheads="1"/>
          </p:cNvSpPr>
          <p:nvPr/>
        </p:nvSpPr>
        <p:spPr bwMode="auto">
          <a:xfrm>
            <a:off x="457200" y="2895600"/>
            <a:ext cx="8153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54278" name="Line 5">
            <a:extLst>
              <a:ext uri="{FF2B5EF4-FFF2-40B4-BE49-F238E27FC236}">
                <a16:creationId xmlns:a16="http://schemas.microsoft.com/office/drawing/2014/main" id="{1137172B-5D5C-46C4-9408-AD65356E6C50}"/>
              </a:ext>
            </a:extLst>
          </p:cNvPr>
          <p:cNvSpPr>
            <a:spLocks noChangeShapeType="1"/>
          </p:cNvSpPr>
          <p:nvPr/>
        </p:nvSpPr>
        <p:spPr bwMode="auto">
          <a:xfrm>
            <a:off x="457200" y="3200400"/>
            <a:ext cx="8153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79" name="Line 6">
            <a:extLst>
              <a:ext uri="{FF2B5EF4-FFF2-40B4-BE49-F238E27FC236}">
                <a16:creationId xmlns:a16="http://schemas.microsoft.com/office/drawing/2014/main" id="{D54ABF1E-B67B-47B3-BF24-0DD4338C8AA8}"/>
              </a:ext>
            </a:extLst>
          </p:cNvPr>
          <p:cNvSpPr>
            <a:spLocks noChangeShapeType="1"/>
          </p:cNvSpPr>
          <p:nvPr/>
        </p:nvSpPr>
        <p:spPr bwMode="auto">
          <a:xfrm>
            <a:off x="1042988" y="2924175"/>
            <a:ext cx="0" cy="649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80" name="Line 7">
            <a:extLst>
              <a:ext uri="{FF2B5EF4-FFF2-40B4-BE49-F238E27FC236}">
                <a16:creationId xmlns:a16="http://schemas.microsoft.com/office/drawing/2014/main" id="{DAB1BDAD-EA3D-494E-AD20-23468633A770}"/>
              </a:ext>
            </a:extLst>
          </p:cNvPr>
          <p:cNvSpPr>
            <a:spLocks noChangeShapeType="1"/>
          </p:cNvSpPr>
          <p:nvPr/>
        </p:nvSpPr>
        <p:spPr bwMode="auto">
          <a:xfrm>
            <a:off x="3124200" y="2895600"/>
            <a:ext cx="0" cy="685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81" name="Text Box 8">
            <a:extLst>
              <a:ext uri="{FF2B5EF4-FFF2-40B4-BE49-F238E27FC236}">
                <a16:creationId xmlns:a16="http://schemas.microsoft.com/office/drawing/2014/main" id="{28AC0D09-0FB5-4D05-8AA2-52B243B0745F}"/>
              </a:ext>
            </a:extLst>
          </p:cNvPr>
          <p:cNvSpPr txBox="1">
            <a:spLocks noChangeArrowheads="1"/>
          </p:cNvSpPr>
          <p:nvPr/>
        </p:nvSpPr>
        <p:spPr bwMode="auto">
          <a:xfrm>
            <a:off x="468313" y="2924175"/>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ourier New" panose="02070309020205020404" pitchFamily="49" charset="0"/>
              </a:rPr>
              <a:t>31</a:t>
            </a:r>
          </a:p>
        </p:txBody>
      </p:sp>
      <p:sp>
        <p:nvSpPr>
          <p:cNvPr id="54282" name="Text Box 10">
            <a:extLst>
              <a:ext uri="{FF2B5EF4-FFF2-40B4-BE49-F238E27FC236}">
                <a16:creationId xmlns:a16="http://schemas.microsoft.com/office/drawing/2014/main" id="{360EFEB8-12C1-4374-8849-01CECD3B3C62}"/>
              </a:ext>
            </a:extLst>
          </p:cNvPr>
          <p:cNvSpPr txBox="1">
            <a:spLocks noChangeArrowheads="1"/>
          </p:cNvSpPr>
          <p:nvPr/>
        </p:nvSpPr>
        <p:spPr bwMode="auto">
          <a:xfrm>
            <a:off x="395288" y="3213100"/>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sign</a:t>
            </a:r>
          </a:p>
        </p:txBody>
      </p:sp>
      <p:sp>
        <p:nvSpPr>
          <p:cNvPr id="54283" name="Text Box 13">
            <a:extLst>
              <a:ext uri="{FF2B5EF4-FFF2-40B4-BE49-F238E27FC236}">
                <a16:creationId xmlns:a16="http://schemas.microsoft.com/office/drawing/2014/main" id="{768EA5C5-4385-4E54-B0D6-765F060ED0E7}"/>
              </a:ext>
            </a:extLst>
          </p:cNvPr>
          <p:cNvSpPr txBox="1">
            <a:spLocks noChangeArrowheads="1"/>
          </p:cNvSpPr>
          <p:nvPr/>
        </p:nvSpPr>
        <p:spPr bwMode="auto">
          <a:xfrm>
            <a:off x="1219200" y="2895600"/>
            <a:ext cx="1566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ourier New" panose="02070309020205020404" pitchFamily="49" charset="0"/>
              </a:rPr>
              <a:t>bits 30 to 23</a:t>
            </a:r>
          </a:p>
        </p:txBody>
      </p:sp>
      <p:sp>
        <p:nvSpPr>
          <p:cNvPr id="54284" name="Text Box 14">
            <a:extLst>
              <a:ext uri="{FF2B5EF4-FFF2-40B4-BE49-F238E27FC236}">
                <a16:creationId xmlns:a16="http://schemas.microsoft.com/office/drawing/2014/main" id="{31D82B0E-3D03-448A-8E9A-D12024ED5341}"/>
              </a:ext>
            </a:extLst>
          </p:cNvPr>
          <p:cNvSpPr txBox="1">
            <a:spLocks noChangeArrowheads="1"/>
          </p:cNvSpPr>
          <p:nvPr/>
        </p:nvSpPr>
        <p:spPr bwMode="auto">
          <a:xfrm>
            <a:off x="1042988" y="3213100"/>
            <a:ext cx="2114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8-bit exponent</a:t>
            </a:r>
          </a:p>
        </p:txBody>
      </p:sp>
      <p:sp>
        <p:nvSpPr>
          <p:cNvPr id="54285" name="Text Box 15">
            <a:extLst>
              <a:ext uri="{FF2B5EF4-FFF2-40B4-BE49-F238E27FC236}">
                <a16:creationId xmlns:a16="http://schemas.microsoft.com/office/drawing/2014/main" id="{784763CF-0F7D-425C-969D-E39E02E968F9}"/>
              </a:ext>
            </a:extLst>
          </p:cNvPr>
          <p:cNvSpPr txBox="1">
            <a:spLocks noChangeArrowheads="1"/>
          </p:cNvSpPr>
          <p:nvPr/>
        </p:nvSpPr>
        <p:spPr bwMode="auto">
          <a:xfrm>
            <a:off x="4953000" y="289560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ourier New" panose="02070309020205020404" pitchFamily="49" charset="0"/>
              </a:rPr>
              <a:t>bits 22 to 0</a:t>
            </a:r>
          </a:p>
        </p:txBody>
      </p:sp>
      <p:sp>
        <p:nvSpPr>
          <p:cNvPr id="54286" name="Text Box 16">
            <a:extLst>
              <a:ext uri="{FF2B5EF4-FFF2-40B4-BE49-F238E27FC236}">
                <a16:creationId xmlns:a16="http://schemas.microsoft.com/office/drawing/2014/main" id="{C8F39DBC-6620-4183-B99E-B6B05178218F}"/>
              </a:ext>
            </a:extLst>
          </p:cNvPr>
          <p:cNvSpPr txBox="1">
            <a:spLocks noChangeArrowheads="1"/>
          </p:cNvSpPr>
          <p:nvPr/>
        </p:nvSpPr>
        <p:spPr bwMode="auto">
          <a:xfrm>
            <a:off x="4572000" y="3213100"/>
            <a:ext cx="273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23-bit </a:t>
            </a:r>
            <a:r>
              <a:rPr lang="tr-TR" altLang="en-US">
                <a:latin typeface="Courier New" panose="02070309020205020404" pitchFamily="49" charset="0"/>
              </a:rPr>
              <a:t>fraction</a:t>
            </a:r>
            <a:endParaRPr lang="en-US" altLang="en-US">
              <a:latin typeface="Courier New" panose="02070309020205020404" pitchFamily="49" charset="0"/>
            </a:endParaRPr>
          </a:p>
        </p:txBody>
      </p:sp>
      <p:sp>
        <p:nvSpPr>
          <p:cNvPr id="54287" name="Rectangle 17">
            <a:extLst>
              <a:ext uri="{FF2B5EF4-FFF2-40B4-BE49-F238E27FC236}">
                <a16:creationId xmlns:a16="http://schemas.microsoft.com/office/drawing/2014/main" id="{C5003516-5FF1-41F8-A2CD-29FD385DBC4F}"/>
              </a:ext>
            </a:extLst>
          </p:cNvPr>
          <p:cNvSpPr>
            <a:spLocks noChangeArrowheads="1"/>
          </p:cNvSpPr>
          <p:nvPr/>
        </p:nvSpPr>
        <p:spPr bwMode="auto">
          <a:xfrm>
            <a:off x="495300" y="4343400"/>
            <a:ext cx="8153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54288" name="Line 18">
            <a:extLst>
              <a:ext uri="{FF2B5EF4-FFF2-40B4-BE49-F238E27FC236}">
                <a16:creationId xmlns:a16="http://schemas.microsoft.com/office/drawing/2014/main" id="{E547A512-CA57-41D1-B7E3-235EBF7B15B9}"/>
              </a:ext>
            </a:extLst>
          </p:cNvPr>
          <p:cNvSpPr>
            <a:spLocks noChangeShapeType="1"/>
          </p:cNvSpPr>
          <p:nvPr/>
        </p:nvSpPr>
        <p:spPr bwMode="auto">
          <a:xfrm>
            <a:off x="495300" y="4648200"/>
            <a:ext cx="8153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89" name="Line 19">
            <a:extLst>
              <a:ext uri="{FF2B5EF4-FFF2-40B4-BE49-F238E27FC236}">
                <a16:creationId xmlns:a16="http://schemas.microsoft.com/office/drawing/2014/main" id="{3955F74D-2BEB-4C92-8B54-C768CA0449A4}"/>
              </a:ext>
            </a:extLst>
          </p:cNvPr>
          <p:cNvSpPr>
            <a:spLocks noChangeShapeType="1"/>
          </p:cNvSpPr>
          <p:nvPr/>
        </p:nvSpPr>
        <p:spPr bwMode="auto">
          <a:xfrm>
            <a:off x="1116013" y="4365625"/>
            <a:ext cx="0" cy="685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90" name="Line 20">
            <a:extLst>
              <a:ext uri="{FF2B5EF4-FFF2-40B4-BE49-F238E27FC236}">
                <a16:creationId xmlns:a16="http://schemas.microsoft.com/office/drawing/2014/main" id="{E5BAB7AE-19D3-453C-9AB0-786DF97FEBF2}"/>
              </a:ext>
            </a:extLst>
          </p:cNvPr>
          <p:cNvSpPr>
            <a:spLocks noChangeShapeType="1"/>
          </p:cNvSpPr>
          <p:nvPr/>
        </p:nvSpPr>
        <p:spPr bwMode="auto">
          <a:xfrm>
            <a:off x="3348038" y="4365625"/>
            <a:ext cx="0" cy="685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91" name="Text Box 21">
            <a:extLst>
              <a:ext uri="{FF2B5EF4-FFF2-40B4-BE49-F238E27FC236}">
                <a16:creationId xmlns:a16="http://schemas.microsoft.com/office/drawing/2014/main" id="{40F52202-8833-46B2-8F3E-628C3BCD5F31}"/>
              </a:ext>
            </a:extLst>
          </p:cNvPr>
          <p:cNvSpPr txBox="1">
            <a:spLocks noChangeArrowheads="1"/>
          </p:cNvSpPr>
          <p:nvPr/>
        </p:nvSpPr>
        <p:spPr bwMode="auto">
          <a:xfrm>
            <a:off x="533400" y="4343400"/>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ourier New" panose="02070309020205020404" pitchFamily="49" charset="0"/>
              </a:rPr>
              <a:t>31</a:t>
            </a:r>
          </a:p>
        </p:txBody>
      </p:sp>
      <p:sp>
        <p:nvSpPr>
          <p:cNvPr id="54292" name="Text Box 22">
            <a:extLst>
              <a:ext uri="{FF2B5EF4-FFF2-40B4-BE49-F238E27FC236}">
                <a16:creationId xmlns:a16="http://schemas.microsoft.com/office/drawing/2014/main" id="{3BC0A308-DC7A-4F2E-8DCE-C91A7DEA2C18}"/>
              </a:ext>
            </a:extLst>
          </p:cNvPr>
          <p:cNvSpPr txBox="1">
            <a:spLocks noChangeArrowheads="1"/>
          </p:cNvSpPr>
          <p:nvPr/>
        </p:nvSpPr>
        <p:spPr bwMode="auto">
          <a:xfrm>
            <a:off x="457200" y="4724400"/>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sign</a:t>
            </a:r>
          </a:p>
        </p:txBody>
      </p:sp>
      <p:sp>
        <p:nvSpPr>
          <p:cNvPr id="54293" name="Text Box 24">
            <a:extLst>
              <a:ext uri="{FF2B5EF4-FFF2-40B4-BE49-F238E27FC236}">
                <a16:creationId xmlns:a16="http://schemas.microsoft.com/office/drawing/2014/main" id="{D687C58A-26B2-450E-8955-7E51DBF42DFA}"/>
              </a:ext>
            </a:extLst>
          </p:cNvPr>
          <p:cNvSpPr txBox="1">
            <a:spLocks noChangeArrowheads="1"/>
          </p:cNvSpPr>
          <p:nvPr/>
        </p:nvSpPr>
        <p:spPr bwMode="auto">
          <a:xfrm>
            <a:off x="1219200" y="4343400"/>
            <a:ext cx="1566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ourier New" panose="02070309020205020404" pitchFamily="49" charset="0"/>
              </a:rPr>
              <a:t>bits 30 to 20</a:t>
            </a:r>
          </a:p>
        </p:txBody>
      </p:sp>
      <p:sp>
        <p:nvSpPr>
          <p:cNvPr id="54294" name="Text Box 25">
            <a:extLst>
              <a:ext uri="{FF2B5EF4-FFF2-40B4-BE49-F238E27FC236}">
                <a16:creationId xmlns:a16="http://schemas.microsoft.com/office/drawing/2014/main" id="{8024979D-13A8-413F-9CC2-2A186AB33657}"/>
              </a:ext>
            </a:extLst>
          </p:cNvPr>
          <p:cNvSpPr txBox="1">
            <a:spLocks noChangeArrowheads="1"/>
          </p:cNvSpPr>
          <p:nvPr/>
        </p:nvSpPr>
        <p:spPr bwMode="auto">
          <a:xfrm>
            <a:off x="1116013" y="4652963"/>
            <a:ext cx="2344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11-bit exponent</a:t>
            </a:r>
          </a:p>
        </p:txBody>
      </p:sp>
      <p:sp>
        <p:nvSpPr>
          <p:cNvPr id="54295" name="Text Box 26">
            <a:extLst>
              <a:ext uri="{FF2B5EF4-FFF2-40B4-BE49-F238E27FC236}">
                <a16:creationId xmlns:a16="http://schemas.microsoft.com/office/drawing/2014/main" id="{31C429D6-2865-4592-9C63-5BC0D1169AA7}"/>
              </a:ext>
            </a:extLst>
          </p:cNvPr>
          <p:cNvSpPr txBox="1">
            <a:spLocks noChangeArrowheads="1"/>
          </p:cNvSpPr>
          <p:nvPr/>
        </p:nvSpPr>
        <p:spPr bwMode="auto">
          <a:xfrm>
            <a:off x="4953000" y="434340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ourier New" panose="02070309020205020404" pitchFamily="49" charset="0"/>
              </a:rPr>
              <a:t>bits 19 to 0</a:t>
            </a:r>
          </a:p>
        </p:txBody>
      </p:sp>
      <p:sp>
        <p:nvSpPr>
          <p:cNvPr id="54296" name="Text Box 27">
            <a:extLst>
              <a:ext uri="{FF2B5EF4-FFF2-40B4-BE49-F238E27FC236}">
                <a16:creationId xmlns:a16="http://schemas.microsoft.com/office/drawing/2014/main" id="{E0769068-9D23-4194-986E-462CC1FAD810}"/>
              </a:ext>
            </a:extLst>
          </p:cNvPr>
          <p:cNvSpPr txBox="1">
            <a:spLocks noChangeArrowheads="1"/>
          </p:cNvSpPr>
          <p:nvPr/>
        </p:nvSpPr>
        <p:spPr bwMode="auto">
          <a:xfrm>
            <a:off x="3708400" y="4652963"/>
            <a:ext cx="471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upper 20 bits of 52-bit </a:t>
            </a:r>
            <a:r>
              <a:rPr lang="tr-TR" altLang="en-US">
                <a:latin typeface="Courier New" panose="02070309020205020404" pitchFamily="49" charset="0"/>
              </a:rPr>
              <a:t>fraction</a:t>
            </a:r>
            <a:endParaRPr lang="en-US" altLang="en-US">
              <a:latin typeface="Courier New" panose="02070309020205020404" pitchFamily="49" charset="0"/>
            </a:endParaRPr>
          </a:p>
        </p:txBody>
      </p:sp>
      <p:sp>
        <p:nvSpPr>
          <p:cNvPr id="54297" name="Rectangle 28">
            <a:extLst>
              <a:ext uri="{FF2B5EF4-FFF2-40B4-BE49-F238E27FC236}">
                <a16:creationId xmlns:a16="http://schemas.microsoft.com/office/drawing/2014/main" id="{337766AD-32DC-403E-9758-03DF4A38A7D4}"/>
              </a:ext>
            </a:extLst>
          </p:cNvPr>
          <p:cNvSpPr>
            <a:spLocks noChangeArrowheads="1"/>
          </p:cNvSpPr>
          <p:nvPr/>
        </p:nvSpPr>
        <p:spPr bwMode="auto">
          <a:xfrm>
            <a:off x="495300" y="5181600"/>
            <a:ext cx="8153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54298" name="Line 29">
            <a:extLst>
              <a:ext uri="{FF2B5EF4-FFF2-40B4-BE49-F238E27FC236}">
                <a16:creationId xmlns:a16="http://schemas.microsoft.com/office/drawing/2014/main" id="{F2E68890-E8BE-46E9-A604-92952AAC5919}"/>
              </a:ext>
            </a:extLst>
          </p:cNvPr>
          <p:cNvSpPr>
            <a:spLocks noChangeShapeType="1"/>
          </p:cNvSpPr>
          <p:nvPr/>
        </p:nvSpPr>
        <p:spPr bwMode="auto">
          <a:xfrm>
            <a:off x="495300" y="5486400"/>
            <a:ext cx="8153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99" name="Text Box 30">
            <a:extLst>
              <a:ext uri="{FF2B5EF4-FFF2-40B4-BE49-F238E27FC236}">
                <a16:creationId xmlns:a16="http://schemas.microsoft.com/office/drawing/2014/main" id="{D04917D1-F908-4928-A2B8-B6F3B4E6340C}"/>
              </a:ext>
            </a:extLst>
          </p:cNvPr>
          <p:cNvSpPr txBox="1">
            <a:spLocks noChangeArrowheads="1"/>
          </p:cNvSpPr>
          <p:nvPr/>
        </p:nvSpPr>
        <p:spPr bwMode="auto">
          <a:xfrm>
            <a:off x="3429000" y="518160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ourier New" panose="02070309020205020404" pitchFamily="49" charset="0"/>
              </a:rPr>
              <a:t>bits 31 to 0</a:t>
            </a:r>
          </a:p>
        </p:txBody>
      </p:sp>
      <p:sp>
        <p:nvSpPr>
          <p:cNvPr id="54300" name="Text Box 31">
            <a:extLst>
              <a:ext uri="{FF2B5EF4-FFF2-40B4-BE49-F238E27FC236}">
                <a16:creationId xmlns:a16="http://schemas.microsoft.com/office/drawing/2014/main" id="{723552A0-5F4A-47CE-A0E8-B1E5D47AFF1C}"/>
              </a:ext>
            </a:extLst>
          </p:cNvPr>
          <p:cNvSpPr txBox="1">
            <a:spLocks noChangeArrowheads="1"/>
          </p:cNvSpPr>
          <p:nvPr/>
        </p:nvSpPr>
        <p:spPr bwMode="auto">
          <a:xfrm>
            <a:off x="2195513" y="5516563"/>
            <a:ext cx="472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lower 32 bits of 52-bit </a:t>
            </a:r>
            <a:r>
              <a:rPr lang="tr-TR" altLang="en-US">
                <a:latin typeface="Courier New" panose="02070309020205020404" pitchFamily="49" charset="0"/>
              </a:rPr>
              <a:t>fraction</a:t>
            </a:r>
            <a:endParaRPr lang="en-US" altLang="en-US">
              <a:latin typeface="Courier New" panose="02070309020205020404" pitchFamily="49"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a:extLst>
              <a:ext uri="{FF2B5EF4-FFF2-40B4-BE49-F238E27FC236}">
                <a16:creationId xmlns:a16="http://schemas.microsoft.com/office/drawing/2014/main" id="{1E831FE2-4FB5-4432-93A0-58914B1E049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F48C70-8D1E-4073-8DC7-2F0C73601075}" type="slidenum">
              <a:rPr lang="tr-TR" altLang="en-US">
                <a:solidFill>
                  <a:srgbClr val="898989"/>
                </a:solidFill>
                <a:latin typeface="Calibri" panose="020F0502020204030204" pitchFamily="34" charset="0"/>
              </a:rPr>
              <a:pPr eaLnBrk="1" hangingPunct="1"/>
              <a:t>53</a:t>
            </a:fld>
            <a:endParaRPr lang="tr-TR" altLang="en-US">
              <a:solidFill>
                <a:srgbClr val="898989"/>
              </a:solidFill>
              <a:latin typeface="Calibri" panose="020F0502020204030204" pitchFamily="34" charset="0"/>
            </a:endParaRPr>
          </a:p>
        </p:txBody>
      </p:sp>
      <p:pic>
        <p:nvPicPr>
          <p:cNvPr id="55299" name="Picture 2">
            <a:extLst>
              <a:ext uri="{FF2B5EF4-FFF2-40B4-BE49-F238E27FC236}">
                <a16:creationId xmlns:a16="http://schemas.microsoft.com/office/drawing/2014/main" id="{219C695D-C30C-4ABD-90E4-45572F905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1023938"/>
            <a:ext cx="6657975"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a:extLst>
              <a:ext uri="{FF2B5EF4-FFF2-40B4-BE49-F238E27FC236}">
                <a16:creationId xmlns:a16="http://schemas.microsoft.com/office/drawing/2014/main" id="{7570A807-02BB-43BD-9F67-89CDA78ABCC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333375"/>
            <a:ext cx="8229600" cy="6191250"/>
          </a:xfrm>
        </p:spPr>
      </p:pic>
      <p:sp>
        <p:nvSpPr>
          <p:cNvPr id="3" name="5 Slayt Numarası Yer Tutucusu">
            <a:extLst>
              <a:ext uri="{FF2B5EF4-FFF2-40B4-BE49-F238E27FC236}">
                <a16:creationId xmlns:a16="http://schemas.microsoft.com/office/drawing/2014/main" id="{47DE77BC-F22B-421F-B1F6-463EC22F22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AFB988-D9B2-481B-BE6A-002E87E11640}" type="slidenum">
              <a:rPr lang="tr-TR" altLang="en-US">
                <a:solidFill>
                  <a:srgbClr val="898989"/>
                </a:solidFill>
                <a:latin typeface="Calibri" panose="020F0502020204030204" pitchFamily="34" charset="0"/>
              </a:rPr>
              <a:pPr eaLnBrk="1" hangingPunct="1"/>
              <a:t>54</a:t>
            </a:fld>
            <a:endParaRPr lang="tr-TR" altLang="en-US">
              <a:solidFill>
                <a:srgbClr val="898989"/>
              </a:solidFill>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a:extLst>
              <a:ext uri="{FF2B5EF4-FFF2-40B4-BE49-F238E27FC236}">
                <a16:creationId xmlns:a16="http://schemas.microsoft.com/office/drawing/2014/main" id="{2AD67096-3CCC-458F-A7E1-926859004AE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66E663-6B6D-4E61-92ED-1DB7B2120833}" type="slidenum">
              <a:rPr lang="tr-TR" altLang="en-US">
                <a:solidFill>
                  <a:srgbClr val="898989"/>
                </a:solidFill>
                <a:latin typeface="Calibri" panose="020F0502020204030204" pitchFamily="34" charset="0"/>
              </a:rPr>
              <a:pPr eaLnBrk="1" hangingPunct="1"/>
              <a:t>55</a:t>
            </a:fld>
            <a:endParaRPr lang="tr-TR" altLang="en-US">
              <a:solidFill>
                <a:srgbClr val="898989"/>
              </a:solidFill>
              <a:latin typeface="Calibri" panose="020F0502020204030204" pitchFamily="34" charset="0"/>
            </a:endParaRPr>
          </a:p>
        </p:txBody>
      </p:sp>
      <p:pic>
        <p:nvPicPr>
          <p:cNvPr id="57347" name="Picture 2">
            <a:extLst>
              <a:ext uri="{FF2B5EF4-FFF2-40B4-BE49-F238E27FC236}">
                <a16:creationId xmlns:a16="http://schemas.microsoft.com/office/drawing/2014/main" id="{532695B6-5161-4A6E-BD45-2274CEF51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990600"/>
            <a:ext cx="67437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a:extLst>
              <a:ext uri="{FF2B5EF4-FFF2-40B4-BE49-F238E27FC236}">
                <a16:creationId xmlns:a16="http://schemas.microsoft.com/office/drawing/2014/main" id="{4764BFA8-325F-469A-B6E8-CD466A1E36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620713"/>
            <a:ext cx="8229600" cy="5792787"/>
          </a:xfrm>
        </p:spPr>
      </p:pic>
      <p:sp>
        <p:nvSpPr>
          <p:cNvPr id="3" name="5 Slayt Numarası Yer Tutucusu">
            <a:extLst>
              <a:ext uri="{FF2B5EF4-FFF2-40B4-BE49-F238E27FC236}">
                <a16:creationId xmlns:a16="http://schemas.microsoft.com/office/drawing/2014/main" id="{890BE8AF-2744-4BF7-B4E0-218B9C387B1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1AFA1B-50C7-4E4A-9B38-077057A34424}" type="slidenum">
              <a:rPr lang="tr-TR" altLang="en-US">
                <a:solidFill>
                  <a:srgbClr val="898989"/>
                </a:solidFill>
                <a:latin typeface="Calibri" panose="020F0502020204030204" pitchFamily="34" charset="0"/>
              </a:rPr>
              <a:pPr eaLnBrk="1" hangingPunct="1"/>
              <a:t>56</a:t>
            </a:fld>
            <a:endParaRPr lang="tr-TR" altLang="en-US">
              <a:solidFill>
                <a:srgbClr val="898989"/>
              </a:solidFill>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05EDF35-B0DB-4048-A584-805494F1195A}"/>
              </a:ext>
            </a:extLst>
          </p:cNvPr>
          <p:cNvSpPr>
            <a:spLocks noGrp="1" noChangeArrowheads="1"/>
          </p:cNvSpPr>
          <p:nvPr>
            <p:ph type="title"/>
          </p:nvPr>
        </p:nvSpPr>
        <p:spPr>
          <a:xfrm>
            <a:off x="468313" y="0"/>
            <a:ext cx="8402637" cy="815975"/>
          </a:xfrm>
        </p:spPr>
        <p:txBody>
          <a:bodyPr/>
          <a:lstStyle/>
          <a:p>
            <a:pPr eaLnBrk="1" hangingPunct="1"/>
            <a:r>
              <a:rPr lang="en-US" altLang="en-US" sz="4000">
                <a:solidFill>
                  <a:srgbClr val="3333CC"/>
                </a:solidFill>
              </a:rPr>
              <a:t>IEEE 754 Floating-point Standard</a:t>
            </a:r>
          </a:p>
        </p:txBody>
      </p:sp>
      <p:sp>
        <p:nvSpPr>
          <p:cNvPr id="59395" name="Rectangle 3">
            <a:extLst>
              <a:ext uri="{FF2B5EF4-FFF2-40B4-BE49-F238E27FC236}">
                <a16:creationId xmlns:a16="http://schemas.microsoft.com/office/drawing/2014/main" id="{ADC1F57F-252E-4AA4-821E-ACC1C9F7FE88}"/>
              </a:ext>
            </a:extLst>
          </p:cNvPr>
          <p:cNvSpPr>
            <a:spLocks noGrp="1" noChangeArrowheads="1"/>
          </p:cNvSpPr>
          <p:nvPr>
            <p:ph idx="1"/>
          </p:nvPr>
        </p:nvSpPr>
        <p:spPr>
          <a:xfrm>
            <a:off x="468313" y="836613"/>
            <a:ext cx="8305800" cy="5761037"/>
          </a:xfrm>
        </p:spPr>
        <p:txBody>
          <a:bodyPr/>
          <a:lstStyle/>
          <a:p>
            <a:pPr eaLnBrk="1" hangingPunct="1">
              <a:lnSpc>
                <a:spcPct val="80000"/>
              </a:lnSpc>
            </a:pPr>
            <a:r>
              <a:rPr lang="tr-TR" altLang="en-US" sz="2400"/>
              <a:t>S</a:t>
            </a:r>
            <a:r>
              <a:rPr lang="en-US" altLang="en-US" sz="2400"/>
              <a:t>ayı normalize kabul edilir ve  </a:t>
            </a:r>
            <a:r>
              <a:rPr lang="tr-TR" altLang="en-US" sz="2400"/>
              <a:t>sayıda noktanın sol tarafında yer alan </a:t>
            </a:r>
            <a:r>
              <a:rPr lang="en-US" altLang="en-US" sz="2400"/>
              <a:t>1 biti </a:t>
            </a:r>
            <a:r>
              <a:rPr lang="tr-TR" altLang="en-US" sz="2400"/>
              <a:t>fraction kısmında gösterilmez.</a:t>
            </a:r>
            <a:endParaRPr lang="en-US" altLang="en-US" sz="2400" i="1"/>
          </a:p>
          <a:p>
            <a:pPr lvl="1" eaLnBrk="1" hangingPunct="1">
              <a:lnSpc>
                <a:spcPct val="80000"/>
              </a:lnSpc>
            </a:pPr>
            <a:r>
              <a:rPr lang="tr-TR" altLang="en-US" sz="2400"/>
              <a:t>Yani </a:t>
            </a:r>
            <a:r>
              <a:rPr lang="en-US" altLang="en-US" sz="2400"/>
              <a:t>significand </a:t>
            </a:r>
            <a:r>
              <a:rPr lang="tr-TR" altLang="en-US" sz="2400"/>
              <a:t>kısmı </a:t>
            </a:r>
            <a:r>
              <a:rPr lang="en-US" altLang="en-US" sz="2400"/>
              <a:t>1.1001… </a:t>
            </a:r>
            <a:r>
              <a:rPr lang="tr-TR" altLang="en-US" sz="2400"/>
              <a:t>olan sayı</a:t>
            </a:r>
            <a:r>
              <a:rPr lang="en-US" altLang="en-US" sz="2400"/>
              <a:t> 1001…</a:t>
            </a:r>
            <a:r>
              <a:rPr lang="tr-TR" altLang="en-US" sz="2400"/>
              <a:t> şeklinde ifade edilir.</a:t>
            </a:r>
            <a:endParaRPr lang="en-US" altLang="en-US" sz="2400"/>
          </a:p>
          <a:p>
            <a:pPr lvl="1" eaLnBrk="1" hangingPunct="1">
              <a:lnSpc>
                <a:spcPct val="80000"/>
              </a:lnSpc>
            </a:pPr>
            <a:r>
              <a:rPr lang="tr-TR" altLang="en-US" sz="2400"/>
              <a:t>Sayıların temsili</a:t>
            </a:r>
            <a:r>
              <a:rPr lang="en-US" altLang="en-US" sz="2400"/>
              <a:t>:</a:t>
            </a:r>
          </a:p>
          <a:p>
            <a:pPr lvl="1" eaLnBrk="1" hangingPunct="1">
              <a:lnSpc>
                <a:spcPct val="80000"/>
              </a:lnSpc>
              <a:buFont typeface="Wingdings" panose="05000000000000000000" pitchFamily="2" charset="2"/>
              <a:buNone/>
            </a:pPr>
            <a:r>
              <a:rPr lang="en-US" altLang="en-US" sz="2400"/>
              <a:t>  </a:t>
            </a:r>
            <a:r>
              <a:rPr lang="tr-TR" altLang="en-US" b="1">
                <a:solidFill>
                  <a:srgbClr val="3333CC"/>
                </a:solidFill>
              </a:rPr>
              <a:t>sayı değeri</a:t>
            </a:r>
            <a:r>
              <a:rPr lang="en-US" altLang="en-US" b="1">
                <a:solidFill>
                  <a:srgbClr val="3333CC"/>
                </a:solidFill>
              </a:rPr>
              <a:t> = (–1)</a:t>
            </a:r>
            <a:r>
              <a:rPr lang="en-US" altLang="en-US" b="1" baseline="30000">
                <a:solidFill>
                  <a:srgbClr val="3333CC"/>
                </a:solidFill>
              </a:rPr>
              <a:t>sign</a:t>
            </a:r>
            <a:r>
              <a:rPr lang="en-US" altLang="en-US" b="1">
                <a:solidFill>
                  <a:srgbClr val="3333CC"/>
                </a:solidFill>
              </a:rPr>
              <a:t> * (1 + </a:t>
            </a:r>
            <a:r>
              <a:rPr lang="tr-TR" altLang="en-US" b="1">
                <a:solidFill>
                  <a:srgbClr val="3333CC"/>
                </a:solidFill>
              </a:rPr>
              <a:t>fraction</a:t>
            </a:r>
            <a:r>
              <a:rPr lang="en-US" altLang="en-US" b="1">
                <a:solidFill>
                  <a:srgbClr val="3333CC"/>
                </a:solidFill>
              </a:rPr>
              <a:t>)  *  2</a:t>
            </a:r>
            <a:r>
              <a:rPr lang="en-US" altLang="en-US" b="1" baseline="30000">
                <a:solidFill>
                  <a:srgbClr val="3333CC"/>
                </a:solidFill>
              </a:rPr>
              <a:t>exponent value</a:t>
            </a:r>
          </a:p>
          <a:p>
            <a:pPr lvl="1" eaLnBrk="1" hangingPunct="1">
              <a:lnSpc>
                <a:spcPct val="80000"/>
              </a:lnSpc>
              <a:buFont typeface="Wingdings" panose="05000000000000000000" pitchFamily="2" charset="2"/>
              <a:buNone/>
            </a:pPr>
            <a:endParaRPr lang="en-US" altLang="en-US" sz="2400"/>
          </a:p>
          <a:p>
            <a:pPr eaLnBrk="1" hangingPunct="1">
              <a:lnSpc>
                <a:spcPct val="80000"/>
              </a:lnSpc>
            </a:pPr>
            <a:r>
              <a:rPr lang="tr-TR" altLang="en-US" sz="2400"/>
              <a:t>Sayının değerini daha kolay bir şekilde bulabilmek için exponent biaslanır.</a:t>
            </a:r>
            <a:endParaRPr lang="en-US" altLang="en-US" sz="2400"/>
          </a:p>
          <a:p>
            <a:pPr lvl="1" eaLnBrk="1" hangingPunct="1">
              <a:lnSpc>
                <a:spcPct val="80000"/>
              </a:lnSpc>
            </a:pPr>
            <a:r>
              <a:rPr lang="tr-TR" altLang="en-US" sz="2400"/>
              <a:t>Exponent tamamen 0lardan oluşmuşsa en küçük, 1’lerden oluşmuşsa en büyüktür.</a:t>
            </a:r>
            <a:endParaRPr lang="en-US" altLang="en-US" sz="2400"/>
          </a:p>
          <a:p>
            <a:pPr lvl="1" eaLnBrk="1" hangingPunct="1">
              <a:lnSpc>
                <a:spcPct val="80000"/>
              </a:lnSpc>
            </a:pPr>
            <a:r>
              <a:rPr lang="en-US" altLang="en-US" sz="2400"/>
              <a:t>single precision</a:t>
            </a:r>
            <a:r>
              <a:rPr lang="tr-TR" altLang="en-US" sz="2400"/>
              <a:t> için bias değeri 127,</a:t>
            </a:r>
            <a:r>
              <a:rPr lang="en-US" altLang="en-US" sz="2400"/>
              <a:t> double precision</a:t>
            </a:r>
            <a:r>
              <a:rPr lang="tr-TR" altLang="en-US" sz="2400"/>
              <a:t> ise </a:t>
            </a:r>
            <a:r>
              <a:rPr lang="en-US" altLang="en-US" sz="2400"/>
              <a:t> 1023</a:t>
            </a:r>
            <a:r>
              <a:rPr lang="tr-TR" altLang="en-US" sz="2400"/>
              <a:t>’tür.</a:t>
            </a:r>
            <a:r>
              <a:rPr lang="en-US" altLang="en-US" sz="2400"/>
              <a:t> </a:t>
            </a:r>
          </a:p>
          <a:p>
            <a:pPr lvl="1" eaLnBrk="1" hangingPunct="1">
              <a:lnSpc>
                <a:spcPct val="80000"/>
              </a:lnSpc>
            </a:pPr>
            <a:r>
              <a:rPr lang="tr-TR" altLang="en-US" sz="2400"/>
              <a:t>Sayı temsili;</a:t>
            </a:r>
            <a:endParaRPr lang="en-US" altLang="en-US" sz="2400"/>
          </a:p>
          <a:p>
            <a:pPr lvl="1" eaLnBrk="1" hangingPunct="1">
              <a:lnSpc>
                <a:spcPct val="80000"/>
              </a:lnSpc>
              <a:buFont typeface="Wingdings" panose="05000000000000000000" pitchFamily="2" charset="2"/>
              <a:buNone/>
            </a:pPr>
            <a:r>
              <a:rPr lang="en-US" altLang="en-US" sz="2400"/>
              <a:t>  </a:t>
            </a:r>
            <a:r>
              <a:rPr lang="tr-TR" altLang="en-US" b="1">
                <a:solidFill>
                  <a:srgbClr val="3333CC"/>
                </a:solidFill>
              </a:rPr>
              <a:t>sayı değeri</a:t>
            </a:r>
            <a:r>
              <a:rPr lang="en-US" altLang="en-US" b="1">
                <a:solidFill>
                  <a:srgbClr val="3333CC"/>
                </a:solidFill>
              </a:rPr>
              <a:t> = (–1)</a:t>
            </a:r>
            <a:r>
              <a:rPr lang="en-US" altLang="en-US" b="1" baseline="30000">
                <a:solidFill>
                  <a:srgbClr val="3333CC"/>
                </a:solidFill>
              </a:rPr>
              <a:t>sign</a:t>
            </a:r>
            <a:r>
              <a:rPr lang="en-US" altLang="en-US" b="1">
                <a:solidFill>
                  <a:srgbClr val="3333CC"/>
                </a:solidFill>
              </a:rPr>
              <a:t> * (1 + </a:t>
            </a:r>
            <a:r>
              <a:rPr lang="tr-TR" altLang="en-US" b="1">
                <a:solidFill>
                  <a:srgbClr val="3333CC"/>
                </a:solidFill>
              </a:rPr>
              <a:t>fraction</a:t>
            </a:r>
            <a:r>
              <a:rPr lang="en-US" altLang="en-US" b="1">
                <a:solidFill>
                  <a:srgbClr val="3333CC"/>
                </a:solidFill>
              </a:rPr>
              <a:t>)  *  2</a:t>
            </a:r>
            <a:r>
              <a:rPr lang="en-US" altLang="en-US" b="1" baseline="30000">
                <a:solidFill>
                  <a:srgbClr val="3333CC"/>
                </a:solidFill>
              </a:rPr>
              <a:t>(exponent – bias)</a:t>
            </a:r>
            <a:endParaRPr lang="en-US" altLang="en-US" sz="2400">
              <a:cs typeface="Tahoma" panose="020B0604030504040204" pitchFamily="34" charset="0"/>
            </a:endParaRPr>
          </a:p>
          <a:p>
            <a:pPr lvl="1" eaLnBrk="1" hangingPunct="1">
              <a:lnSpc>
                <a:spcPct val="80000"/>
              </a:lnSpc>
              <a:buFont typeface="Wingdings" panose="05000000000000000000" pitchFamily="2" charset="2"/>
              <a:buNone/>
            </a:pPr>
            <a:r>
              <a:rPr lang="en-US" altLang="en-US" sz="1800" baseline="30000"/>
              <a:t>			</a:t>
            </a:r>
          </a:p>
        </p:txBody>
      </p:sp>
      <p:sp>
        <p:nvSpPr>
          <p:cNvPr id="6" name="5 Slayt Numarası Yer Tutucusu">
            <a:extLst>
              <a:ext uri="{FF2B5EF4-FFF2-40B4-BE49-F238E27FC236}">
                <a16:creationId xmlns:a16="http://schemas.microsoft.com/office/drawing/2014/main" id="{A66C44D5-D488-42B4-8262-E9451C603DF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1DAAAC-0073-45F5-8DD3-F1085C036867}" type="slidenum">
              <a:rPr lang="tr-TR" altLang="en-US">
                <a:solidFill>
                  <a:srgbClr val="898989"/>
                </a:solidFill>
                <a:latin typeface="Calibri" panose="020F0502020204030204" pitchFamily="34" charset="0"/>
              </a:rPr>
              <a:pPr eaLnBrk="1" hangingPunct="1"/>
              <a:t>57</a:t>
            </a:fld>
            <a:endParaRPr lang="tr-TR" altLang="en-US">
              <a:solidFill>
                <a:srgbClr val="898989"/>
              </a:solidFill>
              <a:latin typeface="Calibri" panose="020F0502020204030204" pitchFamily="34"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3E95D9C-ACCE-4150-A84A-A84A44DFEF96}"/>
              </a:ext>
            </a:extLst>
          </p:cNvPr>
          <p:cNvSpPr>
            <a:spLocks noGrp="1" noChangeArrowheads="1"/>
          </p:cNvSpPr>
          <p:nvPr>
            <p:ph type="title"/>
          </p:nvPr>
        </p:nvSpPr>
        <p:spPr>
          <a:xfrm>
            <a:off x="0" y="404813"/>
            <a:ext cx="8715375" cy="1143000"/>
          </a:xfrm>
        </p:spPr>
        <p:txBody>
          <a:bodyPr/>
          <a:lstStyle/>
          <a:p>
            <a:pPr algn="l" eaLnBrk="1" hangingPunct="1"/>
            <a:r>
              <a:rPr lang="tr-TR" altLang="en-US" sz="3600">
                <a:solidFill>
                  <a:srgbClr val="3333CC"/>
                </a:solidFill>
              </a:rPr>
              <a:t>Örnek 1;</a:t>
            </a:r>
            <a:endParaRPr lang="en-US" altLang="en-US" sz="3600">
              <a:solidFill>
                <a:srgbClr val="3333CC"/>
              </a:solidFill>
            </a:endParaRPr>
          </a:p>
        </p:txBody>
      </p:sp>
      <p:sp>
        <p:nvSpPr>
          <p:cNvPr id="60419" name="Rectangle 3">
            <a:extLst>
              <a:ext uri="{FF2B5EF4-FFF2-40B4-BE49-F238E27FC236}">
                <a16:creationId xmlns:a16="http://schemas.microsoft.com/office/drawing/2014/main" id="{4099F96D-BB4F-4661-9995-1E416C173D3F}"/>
              </a:ext>
            </a:extLst>
          </p:cNvPr>
          <p:cNvSpPr>
            <a:spLocks noGrp="1" noChangeArrowheads="1"/>
          </p:cNvSpPr>
          <p:nvPr>
            <p:ph idx="1"/>
          </p:nvPr>
        </p:nvSpPr>
        <p:spPr>
          <a:xfrm>
            <a:off x="250825" y="836613"/>
            <a:ext cx="8566150" cy="5040312"/>
          </a:xfrm>
        </p:spPr>
        <p:txBody>
          <a:bodyPr/>
          <a:lstStyle/>
          <a:p>
            <a:pPr lvl="2" eaLnBrk="1" hangingPunct="1">
              <a:lnSpc>
                <a:spcPct val="80000"/>
              </a:lnSpc>
              <a:buFont typeface="Wingdings" panose="05000000000000000000" pitchFamily="2" charset="2"/>
              <a:buNone/>
            </a:pPr>
            <a:r>
              <a:rPr lang="tr-TR" altLang="en-US" sz="2000"/>
              <a:t>  </a:t>
            </a:r>
          </a:p>
          <a:p>
            <a:pPr lvl="2" eaLnBrk="1" hangingPunct="1">
              <a:lnSpc>
                <a:spcPct val="80000"/>
              </a:lnSpc>
              <a:buFont typeface="Wingdings" panose="05000000000000000000" pitchFamily="2" charset="2"/>
              <a:buNone/>
            </a:pPr>
            <a:endParaRPr lang="en-US" altLang="en-US" sz="2000"/>
          </a:p>
          <a:p>
            <a:pPr eaLnBrk="1" hangingPunct="1">
              <a:lnSpc>
                <a:spcPct val="80000"/>
              </a:lnSpc>
              <a:buFont typeface="Arial" panose="020B0604020202020204" pitchFamily="34" charset="0"/>
              <a:buNone/>
            </a:pPr>
            <a:r>
              <a:rPr lang="tr-TR" altLang="en-US" sz="2800"/>
              <a:t>	</a:t>
            </a:r>
            <a:r>
              <a:rPr lang="en-US" altLang="en-US" sz="2800"/>
              <a:t>–0.75</a:t>
            </a:r>
            <a:r>
              <a:rPr lang="en-US" altLang="en-US" sz="2800" baseline="-25000"/>
              <a:t>ten </a:t>
            </a:r>
            <a:r>
              <a:rPr lang="tr-TR" altLang="en-US" sz="2800"/>
              <a:t>sayısını</a:t>
            </a:r>
            <a:r>
              <a:rPr lang="en-US" altLang="en-US" sz="2800"/>
              <a:t> IEEE 754 </a:t>
            </a:r>
            <a:r>
              <a:rPr lang="tr-TR" altLang="en-US" sz="2800"/>
              <a:t>standartına göre </a:t>
            </a:r>
            <a:r>
              <a:rPr lang="en-US" altLang="en-US" sz="2800"/>
              <a:t>single precision</a:t>
            </a:r>
            <a:r>
              <a:rPr lang="tr-TR" altLang="en-US" sz="2800"/>
              <a:t> ve double </a:t>
            </a:r>
            <a:r>
              <a:rPr lang="en-US" altLang="en-US" sz="2800"/>
              <a:t>precision</a:t>
            </a:r>
            <a:r>
              <a:rPr lang="tr-TR" altLang="en-US" sz="2800"/>
              <a:t> formatında ifade edelim.</a:t>
            </a:r>
          </a:p>
          <a:p>
            <a:pPr eaLnBrk="1" hangingPunct="1">
              <a:lnSpc>
                <a:spcPct val="80000"/>
              </a:lnSpc>
              <a:buFont typeface="Arial" panose="020B0604020202020204" pitchFamily="34" charset="0"/>
              <a:buNone/>
            </a:pPr>
            <a:endParaRPr lang="en-US" altLang="en-US" sz="2800" baseline="-25000"/>
          </a:p>
          <a:p>
            <a:pPr lvl="1" eaLnBrk="1" hangingPunct="1">
              <a:lnSpc>
                <a:spcPct val="80000"/>
              </a:lnSpc>
              <a:buFont typeface="Arial" panose="020B0604020202020204" pitchFamily="34" charset="0"/>
              <a:buNone/>
            </a:pPr>
            <a:r>
              <a:rPr lang="en-US" altLang="en-US"/>
              <a:t>De</a:t>
            </a:r>
            <a:r>
              <a:rPr lang="tr-TR" altLang="en-US"/>
              <a:t>s</a:t>
            </a:r>
            <a:r>
              <a:rPr lang="en-US" altLang="en-US"/>
              <a:t>imal</a:t>
            </a:r>
            <a:r>
              <a:rPr lang="tr-TR" altLang="en-US"/>
              <a:t> değer</a:t>
            </a:r>
            <a:r>
              <a:rPr lang="en-US" altLang="en-US"/>
              <a:t>:  –0.75 = –3/4 = –3/2</a:t>
            </a:r>
            <a:r>
              <a:rPr lang="en-US" altLang="en-US" baseline="30000"/>
              <a:t>2</a:t>
            </a:r>
            <a:endParaRPr lang="en-US" altLang="en-US"/>
          </a:p>
          <a:p>
            <a:pPr lvl="1" eaLnBrk="1" hangingPunct="1">
              <a:lnSpc>
                <a:spcPct val="80000"/>
              </a:lnSpc>
              <a:buFont typeface="Arial" panose="020B0604020202020204" pitchFamily="34" charset="0"/>
              <a:buNone/>
            </a:pPr>
            <a:r>
              <a:rPr lang="en-US" altLang="en-US"/>
              <a:t>Binary</a:t>
            </a:r>
            <a:r>
              <a:rPr lang="tr-TR" altLang="en-US"/>
              <a:t> karşılığı</a:t>
            </a:r>
            <a:r>
              <a:rPr lang="en-US" altLang="en-US"/>
              <a:t>:  –11/100 =  –.11 = –1.1 x 2</a:t>
            </a:r>
            <a:r>
              <a:rPr lang="en-US" altLang="en-US" baseline="30000"/>
              <a:t>-1</a:t>
            </a:r>
          </a:p>
          <a:p>
            <a:pPr lvl="1" eaLnBrk="1" hangingPunct="1">
              <a:lnSpc>
                <a:spcPct val="80000"/>
              </a:lnSpc>
              <a:buFont typeface="Arial" panose="020B0604020202020204" pitchFamily="34" charset="0"/>
              <a:buNone/>
            </a:pPr>
            <a:endParaRPr lang="tr-TR" altLang="en-US"/>
          </a:p>
          <a:p>
            <a:pPr lvl="1" eaLnBrk="1" hangingPunct="1">
              <a:lnSpc>
                <a:spcPct val="80000"/>
              </a:lnSpc>
              <a:buFont typeface="Arial" panose="020B0604020202020204" pitchFamily="34" charset="0"/>
              <a:buNone/>
            </a:pPr>
            <a:r>
              <a:rPr lang="en-US" altLang="en-US"/>
              <a:t>IEEE single precision floating point exponent </a:t>
            </a:r>
            <a:endParaRPr lang="tr-TR" altLang="en-US"/>
          </a:p>
          <a:p>
            <a:pPr lvl="1" eaLnBrk="1" hangingPunct="1">
              <a:lnSpc>
                <a:spcPct val="80000"/>
              </a:lnSpc>
              <a:buFont typeface="Arial" panose="020B0604020202020204" pitchFamily="34" charset="0"/>
              <a:buNone/>
            </a:pPr>
            <a:r>
              <a:rPr lang="tr-TR" altLang="en-US"/>
              <a:t>					</a:t>
            </a:r>
            <a:r>
              <a:rPr lang="en-US" altLang="en-US"/>
              <a:t>= bias + exponent </a:t>
            </a:r>
            <a:r>
              <a:rPr lang="tr-TR" altLang="en-US"/>
              <a:t>değeri</a:t>
            </a:r>
            <a:r>
              <a:rPr lang="en-US" altLang="en-US"/>
              <a:t> </a:t>
            </a:r>
          </a:p>
          <a:p>
            <a:pPr lvl="1" eaLnBrk="1" hangingPunct="1">
              <a:lnSpc>
                <a:spcPct val="80000"/>
              </a:lnSpc>
              <a:buFont typeface="Arial" panose="020B0604020202020204" pitchFamily="34" charset="0"/>
              <a:buNone/>
            </a:pPr>
            <a:r>
              <a:rPr lang="en-US" altLang="en-US"/>
              <a:t>                                     </a:t>
            </a:r>
            <a:r>
              <a:rPr lang="tr-TR" altLang="en-US"/>
              <a:t>  </a:t>
            </a:r>
            <a:r>
              <a:rPr lang="en-US" altLang="en-US"/>
              <a:t> = 127 + (-1) =  126</a:t>
            </a:r>
            <a:r>
              <a:rPr lang="en-US" altLang="en-US" baseline="-25000"/>
              <a:t>ten </a:t>
            </a:r>
            <a:r>
              <a:rPr lang="tr-TR" altLang="en-US"/>
              <a:t>						= </a:t>
            </a:r>
            <a:r>
              <a:rPr lang="en-US" altLang="en-US"/>
              <a:t>01111110</a:t>
            </a:r>
            <a:r>
              <a:rPr lang="en-US" altLang="en-US" baseline="-25000"/>
              <a:t>two</a:t>
            </a:r>
            <a:endParaRPr lang="tr-TR" altLang="en-US" baseline="-25000"/>
          </a:p>
          <a:p>
            <a:pPr eaLnBrk="1" hangingPunct="1">
              <a:lnSpc>
                <a:spcPct val="80000"/>
              </a:lnSpc>
              <a:buFont typeface="Wingdings" panose="05000000000000000000" pitchFamily="2" charset="2"/>
              <a:buNone/>
            </a:pPr>
            <a:endParaRPr lang="en-US" altLang="en-US" sz="2000">
              <a:latin typeface="Courier New" panose="02070309020205020404" pitchFamily="49" charset="0"/>
            </a:endParaRPr>
          </a:p>
          <a:p>
            <a:pPr eaLnBrk="1" hangingPunct="1">
              <a:lnSpc>
                <a:spcPct val="80000"/>
              </a:lnSpc>
            </a:pPr>
            <a:endParaRPr lang="en-US" altLang="en-US"/>
          </a:p>
        </p:txBody>
      </p:sp>
      <p:sp>
        <p:nvSpPr>
          <p:cNvPr id="11" name="10 Slayt Numarası Yer Tutucusu">
            <a:extLst>
              <a:ext uri="{FF2B5EF4-FFF2-40B4-BE49-F238E27FC236}">
                <a16:creationId xmlns:a16="http://schemas.microsoft.com/office/drawing/2014/main" id="{FC7F2813-CF8F-4B45-9909-81AA6B4C01A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F7FB28-5F3D-45A9-885E-F1565226E6BA}" type="slidenum">
              <a:rPr lang="tr-TR" altLang="en-US">
                <a:solidFill>
                  <a:srgbClr val="898989"/>
                </a:solidFill>
                <a:latin typeface="Calibri" panose="020F0502020204030204" pitchFamily="34" charset="0"/>
              </a:rPr>
              <a:pPr eaLnBrk="1" hangingPunct="1"/>
              <a:t>58</a:t>
            </a:fld>
            <a:endParaRPr lang="tr-TR" altLang="en-US">
              <a:solidFill>
                <a:srgbClr val="898989"/>
              </a:solidFill>
              <a:latin typeface="Calibri" panose="020F0502020204030204"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2 Metin Yer Tutucusu">
            <a:extLst>
              <a:ext uri="{FF2B5EF4-FFF2-40B4-BE49-F238E27FC236}">
                <a16:creationId xmlns:a16="http://schemas.microsoft.com/office/drawing/2014/main" id="{FA71C7D7-BC61-4BF4-BEB5-F89052974541}"/>
              </a:ext>
            </a:extLst>
          </p:cNvPr>
          <p:cNvSpPr>
            <a:spLocks noGrp="1"/>
          </p:cNvSpPr>
          <p:nvPr>
            <p:ph type="body" sz="half" idx="1"/>
          </p:nvPr>
        </p:nvSpPr>
        <p:spPr>
          <a:xfrm>
            <a:off x="-468313" y="404813"/>
            <a:ext cx="9324976" cy="5726112"/>
          </a:xfrm>
        </p:spPr>
        <p:txBody>
          <a:bodyPr/>
          <a:lstStyle/>
          <a:p>
            <a:pPr lvl="1" eaLnBrk="1" hangingPunct="1">
              <a:lnSpc>
                <a:spcPct val="80000"/>
              </a:lnSpc>
              <a:buFont typeface="Arial" panose="020B0604020202020204" pitchFamily="34" charset="0"/>
              <a:buNone/>
            </a:pPr>
            <a:r>
              <a:rPr lang="tr-TR" altLang="en-US"/>
              <a:t>		</a:t>
            </a:r>
            <a:r>
              <a:rPr lang="en-US" altLang="en-US"/>
              <a:t>IEEE</a:t>
            </a:r>
            <a:r>
              <a:rPr lang="tr-TR" altLang="en-US"/>
              <a:t> 754</a:t>
            </a:r>
            <a:r>
              <a:rPr lang="en-US" altLang="en-US"/>
              <a:t> single precision</a:t>
            </a:r>
            <a:r>
              <a:rPr lang="tr-TR" altLang="en-US"/>
              <a:t> formunda 0.75</a:t>
            </a:r>
            <a:r>
              <a:rPr lang="en-US" altLang="en-US"/>
              <a:t>:</a:t>
            </a:r>
            <a:endParaRPr lang="tr-TR" altLang="en-US"/>
          </a:p>
          <a:p>
            <a:pPr lvl="1" eaLnBrk="1" hangingPunct="1">
              <a:lnSpc>
                <a:spcPct val="80000"/>
              </a:lnSpc>
              <a:buFont typeface="Arial" panose="020B0604020202020204" pitchFamily="34" charset="0"/>
              <a:buNone/>
            </a:pPr>
            <a:r>
              <a:rPr lang="en-US" altLang="en-US"/>
              <a:t>(–1)</a:t>
            </a:r>
            <a:r>
              <a:rPr lang="tr-TR" altLang="en-US" baseline="30000"/>
              <a:t>1</a:t>
            </a:r>
            <a:r>
              <a:rPr lang="en-US" altLang="en-US"/>
              <a:t>*(1 +</a:t>
            </a:r>
            <a:r>
              <a:rPr lang="tr-TR" altLang="en-US"/>
              <a:t>.1000 0000 0000 0000 0000 0000</a:t>
            </a:r>
            <a:r>
              <a:rPr lang="en-US" altLang="en-US"/>
              <a:t>) * 2</a:t>
            </a:r>
            <a:r>
              <a:rPr lang="tr-TR" altLang="en-US" baseline="30000"/>
              <a:t>(126-</a:t>
            </a:r>
            <a:r>
              <a:rPr lang="en-US" altLang="en-US" baseline="30000"/>
              <a:t>127</a:t>
            </a:r>
            <a:r>
              <a:rPr lang="tr-TR" altLang="en-US" baseline="30000"/>
              <a:t>)</a:t>
            </a:r>
            <a:endParaRPr lang="en-US" altLang="en-US" baseline="-25000"/>
          </a:p>
          <a:p>
            <a:pPr lvl="1" eaLnBrk="1" hangingPunct="1">
              <a:lnSpc>
                <a:spcPct val="80000"/>
              </a:lnSpc>
            </a:pPr>
            <a:endParaRPr lang="tr-TR" altLang="en-US"/>
          </a:p>
          <a:p>
            <a:pPr lvl="1" eaLnBrk="1" hangingPunct="1">
              <a:lnSpc>
                <a:spcPct val="80000"/>
              </a:lnSpc>
            </a:pPr>
            <a:endParaRPr lang="tr-TR" altLang="en-US"/>
          </a:p>
          <a:p>
            <a:pPr lvl="1" eaLnBrk="1" hangingPunct="1">
              <a:lnSpc>
                <a:spcPct val="80000"/>
              </a:lnSpc>
            </a:pPr>
            <a:endParaRPr lang="tr-TR" altLang="en-US"/>
          </a:p>
          <a:p>
            <a:pPr lvl="1" eaLnBrk="1" hangingPunct="1">
              <a:lnSpc>
                <a:spcPct val="80000"/>
              </a:lnSpc>
              <a:buFont typeface="Arial" panose="020B0604020202020204" pitchFamily="34" charset="0"/>
              <a:buNone/>
            </a:pPr>
            <a:endParaRPr lang="tr-TR" altLang="en-US"/>
          </a:p>
          <a:p>
            <a:pPr lvl="1" eaLnBrk="1" hangingPunct="1">
              <a:lnSpc>
                <a:spcPct val="80000"/>
              </a:lnSpc>
              <a:buFont typeface="Arial" panose="020B0604020202020204" pitchFamily="34" charset="0"/>
              <a:buNone/>
            </a:pPr>
            <a:r>
              <a:rPr lang="tr-TR" altLang="en-US"/>
              <a:t>		IEEE 754 double precision formunda 0.75:</a:t>
            </a:r>
          </a:p>
          <a:p>
            <a:pPr lvl="1" eaLnBrk="1" hangingPunct="1">
              <a:lnSpc>
                <a:spcPct val="80000"/>
              </a:lnSpc>
              <a:buFont typeface="Arial" panose="020B0604020202020204" pitchFamily="34" charset="0"/>
              <a:buNone/>
            </a:pPr>
            <a:r>
              <a:rPr lang="en-US" altLang="en-US"/>
              <a:t>(–1)</a:t>
            </a:r>
            <a:r>
              <a:rPr lang="tr-TR" altLang="en-US" baseline="30000"/>
              <a:t>1</a:t>
            </a:r>
            <a:r>
              <a:rPr lang="en-US" altLang="en-US"/>
              <a:t> *(1 +</a:t>
            </a:r>
            <a:r>
              <a:rPr lang="tr-TR" altLang="en-US"/>
              <a:t>.1000 0000 0000 0000 0000…0000</a:t>
            </a:r>
            <a:r>
              <a:rPr lang="en-US" altLang="en-US"/>
              <a:t>)*2</a:t>
            </a:r>
            <a:r>
              <a:rPr lang="tr-TR" altLang="en-US" baseline="30000"/>
              <a:t>(1022-</a:t>
            </a:r>
            <a:r>
              <a:rPr lang="en-US" altLang="en-US" baseline="30000"/>
              <a:t>1</a:t>
            </a:r>
            <a:r>
              <a:rPr lang="tr-TR" altLang="en-US" baseline="30000"/>
              <a:t>0</a:t>
            </a:r>
            <a:r>
              <a:rPr lang="en-US" altLang="en-US" baseline="30000"/>
              <a:t>2</a:t>
            </a:r>
            <a:r>
              <a:rPr lang="tr-TR" altLang="en-US" baseline="30000"/>
              <a:t>3)</a:t>
            </a:r>
            <a:endParaRPr lang="en-US" altLang="en-US" baseline="-25000"/>
          </a:p>
          <a:p>
            <a:pPr lvl="1" eaLnBrk="1" hangingPunct="1">
              <a:lnSpc>
                <a:spcPct val="80000"/>
              </a:lnSpc>
              <a:buFont typeface="Arial" panose="020B0604020202020204" pitchFamily="34" charset="0"/>
              <a:buNone/>
            </a:pPr>
            <a:endParaRPr lang="en-US" altLang="en-US"/>
          </a:p>
          <a:p>
            <a:pPr eaLnBrk="1" hangingPunct="1">
              <a:buFont typeface="Arial" panose="020B0604020202020204" pitchFamily="34" charset="0"/>
              <a:buNone/>
            </a:pPr>
            <a:endParaRPr lang="tr-TR" altLang="en-US" sz="2800"/>
          </a:p>
        </p:txBody>
      </p:sp>
      <p:sp>
        <p:nvSpPr>
          <p:cNvPr id="8" name="7 Slayt Numarası Yer Tutucusu">
            <a:extLst>
              <a:ext uri="{FF2B5EF4-FFF2-40B4-BE49-F238E27FC236}">
                <a16:creationId xmlns:a16="http://schemas.microsoft.com/office/drawing/2014/main" id="{C748E2F5-205A-4F9A-A48C-FB73D36BE50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7B0F19-4E67-4FAF-82F7-175D8FA491B0}" type="slidenum">
              <a:rPr lang="tr-TR" altLang="en-US">
                <a:solidFill>
                  <a:srgbClr val="898989"/>
                </a:solidFill>
                <a:latin typeface="Calibri" panose="020F0502020204030204" pitchFamily="34" charset="0"/>
              </a:rPr>
              <a:pPr eaLnBrk="1" hangingPunct="1"/>
              <a:t>59</a:t>
            </a:fld>
            <a:endParaRPr lang="tr-TR" altLang="en-US">
              <a:solidFill>
                <a:srgbClr val="898989"/>
              </a:solidFill>
              <a:latin typeface="Calibri" panose="020F0502020204030204" pitchFamily="34" charset="0"/>
            </a:endParaRPr>
          </a:p>
        </p:txBody>
      </p:sp>
      <p:pic>
        <p:nvPicPr>
          <p:cNvPr id="61444" name="Picture 2">
            <a:extLst>
              <a:ext uri="{FF2B5EF4-FFF2-40B4-BE49-F238E27FC236}">
                <a16:creationId xmlns:a16="http://schemas.microsoft.com/office/drawing/2014/main" id="{AA53D140-1335-4865-8638-13408E8256BA}"/>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323850" y="4149725"/>
            <a:ext cx="8569325"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3">
            <a:extLst>
              <a:ext uri="{FF2B5EF4-FFF2-40B4-BE49-F238E27FC236}">
                <a16:creationId xmlns:a16="http://schemas.microsoft.com/office/drawing/2014/main" id="{A8A3EC48-6BDC-4F8D-B05A-03F315A769D2}"/>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323850" y="1484313"/>
            <a:ext cx="85693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8B098B09-2A2A-48A3-B020-4B0DEF178C3F}"/>
              </a:ext>
            </a:extLst>
          </p:cNvPr>
          <p:cNvSpPr>
            <a:spLocks noGrp="1"/>
          </p:cNvSpPr>
          <p:nvPr>
            <p:ph idx="1"/>
          </p:nvPr>
        </p:nvSpPr>
        <p:spPr>
          <a:xfrm>
            <a:off x="611188" y="4365625"/>
            <a:ext cx="7921625" cy="1655763"/>
          </a:xfrm>
        </p:spPr>
        <p:txBody>
          <a:bodyPr>
            <a:normAutofit/>
          </a:bodyPr>
          <a:lstStyle/>
          <a:p>
            <a:pPr eaLnBrk="1" hangingPunct="1">
              <a:lnSpc>
                <a:spcPct val="80000"/>
              </a:lnSpc>
              <a:buFont typeface="Arial" panose="020B0604020202020204" pitchFamily="34" charset="0"/>
              <a:buNone/>
            </a:pPr>
            <a:r>
              <a:rPr lang="tr-TR" altLang="en-US" sz="2000"/>
              <a:t>Yukarıda 32 bitlik bazı işaretli sayılar ve desimal karşılıkları verilmektedir. </a:t>
            </a:r>
          </a:p>
          <a:p>
            <a:pPr eaLnBrk="1" hangingPunct="1">
              <a:lnSpc>
                <a:spcPct val="80000"/>
              </a:lnSpc>
              <a:buFont typeface="Arial" panose="020B0604020202020204" pitchFamily="34" charset="0"/>
              <a:buNone/>
            </a:pPr>
            <a:r>
              <a:rPr lang="tr-TR" altLang="en-US" sz="2400"/>
              <a:t>32 bitlik işaretli sayılar ile ifade edilebilecek; </a:t>
            </a:r>
          </a:p>
          <a:p>
            <a:pPr eaLnBrk="1" hangingPunct="1">
              <a:lnSpc>
                <a:spcPct val="80000"/>
              </a:lnSpc>
              <a:buFont typeface="Arial" panose="020B0604020202020204" pitchFamily="34" charset="0"/>
              <a:buNone/>
            </a:pPr>
            <a:r>
              <a:rPr lang="tr-TR" altLang="en-US" sz="2800">
                <a:solidFill>
                  <a:srgbClr val="FF0000"/>
                </a:solidFill>
              </a:rPr>
              <a:t>En büyük sayı (2</a:t>
            </a:r>
            <a:r>
              <a:rPr lang="tr-TR" altLang="en-US" sz="2800" baseline="30000">
                <a:solidFill>
                  <a:srgbClr val="FF0000"/>
                </a:solidFill>
              </a:rPr>
              <a:t>31</a:t>
            </a:r>
            <a:r>
              <a:rPr lang="tr-TR" altLang="en-US" sz="2800">
                <a:solidFill>
                  <a:srgbClr val="FF0000"/>
                </a:solidFill>
              </a:rPr>
              <a:t>-1) 2,147,483,647 </a:t>
            </a:r>
            <a:endParaRPr lang="tr-TR" altLang="en-US" sz="2800"/>
          </a:p>
          <a:p>
            <a:pPr eaLnBrk="1" hangingPunct="1">
              <a:lnSpc>
                <a:spcPct val="80000"/>
              </a:lnSpc>
              <a:buFont typeface="Arial" panose="020B0604020202020204" pitchFamily="34" charset="0"/>
              <a:buNone/>
            </a:pPr>
            <a:r>
              <a:rPr lang="tr-TR" altLang="en-US" sz="2800">
                <a:solidFill>
                  <a:srgbClr val="0000FF"/>
                </a:solidFill>
              </a:rPr>
              <a:t>En küçük sayı (-2</a:t>
            </a:r>
            <a:r>
              <a:rPr lang="tr-TR" altLang="en-US" sz="2800" baseline="30000">
                <a:solidFill>
                  <a:srgbClr val="0000FF"/>
                </a:solidFill>
              </a:rPr>
              <a:t>31</a:t>
            </a:r>
            <a:r>
              <a:rPr lang="tr-TR" altLang="en-US" sz="2800">
                <a:solidFill>
                  <a:srgbClr val="0000FF"/>
                </a:solidFill>
              </a:rPr>
              <a:t>)  -2,147,483,648  dir.</a:t>
            </a:r>
          </a:p>
        </p:txBody>
      </p:sp>
      <p:sp>
        <p:nvSpPr>
          <p:cNvPr id="5" name="5 Slayt Numarası Yer Tutucusu">
            <a:extLst>
              <a:ext uri="{FF2B5EF4-FFF2-40B4-BE49-F238E27FC236}">
                <a16:creationId xmlns:a16="http://schemas.microsoft.com/office/drawing/2014/main" id="{DBBFD341-1756-4D1A-A166-45BD948CC40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77F9B8-0F5B-45B9-B7D8-BAAA2AAD206C}" type="slidenum">
              <a:rPr lang="tr-TR" altLang="en-US">
                <a:solidFill>
                  <a:srgbClr val="898989"/>
                </a:solidFill>
                <a:latin typeface="Calibri" panose="020F0502020204030204" pitchFamily="34" charset="0"/>
              </a:rPr>
              <a:pPr eaLnBrk="1" hangingPunct="1"/>
              <a:t>6</a:t>
            </a:fld>
            <a:endParaRPr lang="tr-TR" altLang="en-US">
              <a:solidFill>
                <a:srgbClr val="898989"/>
              </a:solidFill>
              <a:latin typeface="Calibri" panose="020F0502020204030204" pitchFamily="34" charset="0"/>
            </a:endParaRPr>
          </a:p>
        </p:txBody>
      </p:sp>
      <p:pic>
        <p:nvPicPr>
          <p:cNvPr id="7172" name="Picture 5">
            <a:extLst>
              <a:ext uri="{FF2B5EF4-FFF2-40B4-BE49-F238E27FC236}">
                <a16:creationId xmlns:a16="http://schemas.microsoft.com/office/drawing/2014/main" id="{163FB47C-31DD-487B-9483-666CA5A5E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92150"/>
            <a:ext cx="8345487"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2 Metin Yer Tutucusu">
            <a:extLst>
              <a:ext uri="{FF2B5EF4-FFF2-40B4-BE49-F238E27FC236}">
                <a16:creationId xmlns:a16="http://schemas.microsoft.com/office/drawing/2014/main" id="{69391FF8-48F5-4623-9C19-DA580C28FF78}"/>
              </a:ext>
            </a:extLst>
          </p:cNvPr>
          <p:cNvSpPr>
            <a:spLocks noGrp="1"/>
          </p:cNvSpPr>
          <p:nvPr>
            <p:ph type="body" sz="half" idx="1"/>
          </p:nvPr>
        </p:nvSpPr>
        <p:spPr>
          <a:xfrm>
            <a:off x="0" y="333375"/>
            <a:ext cx="9144000" cy="6119813"/>
          </a:xfrm>
        </p:spPr>
        <p:txBody>
          <a:bodyPr/>
          <a:lstStyle/>
          <a:p>
            <a:pPr eaLnBrk="1" hangingPunct="1">
              <a:buFont typeface="Arial" panose="020B0604020202020204" pitchFamily="34" charset="0"/>
              <a:buNone/>
            </a:pPr>
            <a:r>
              <a:rPr lang="tr-TR" altLang="en-US" sz="3600">
                <a:solidFill>
                  <a:srgbClr val="3333CC"/>
                </a:solidFill>
              </a:rPr>
              <a:t>Örnek 2</a:t>
            </a:r>
            <a:r>
              <a:rPr lang="tr-TR" altLang="en-US" sz="2800">
                <a:solidFill>
                  <a:srgbClr val="3333CC"/>
                </a:solidFill>
              </a:rPr>
              <a:t>; -</a:t>
            </a:r>
            <a:r>
              <a:rPr lang="tr-TR" altLang="en-US" sz="2800"/>
              <a:t>2345.125</a:t>
            </a:r>
            <a:r>
              <a:rPr lang="tr-TR" altLang="en-US" sz="2800" baseline="-25000"/>
              <a:t>10</a:t>
            </a:r>
            <a:r>
              <a:rPr lang="tr-TR" altLang="en-US" sz="2800"/>
              <a:t> desimal sayısını IEEE 754 standartında 32 bitlik formatta ifade edelim:</a:t>
            </a:r>
          </a:p>
          <a:p>
            <a:pPr eaLnBrk="1" hangingPunct="1">
              <a:buFont typeface="Arial" panose="020B0604020202020204" pitchFamily="34" charset="0"/>
              <a:buNone/>
            </a:pPr>
            <a:r>
              <a:rPr lang="tr-TR" altLang="en-US" sz="2800"/>
              <a:t>  -2345.125</a:t>
            </a:r>
            <a:r>
              <a:rPr lang="tr-TR" altLang="en-US" sz="2800" baseline="-25000"/>
              <a:t>10 </a:t>
            </a:r>
            <a:r>
              <a:rPr lang="tr-TR" altLang="en-US" sz="2800"/>
              <a:t>=  -100100101001.001</a:t>
            </a:r>
            <a:r>
              <a:rPr lang="tr-TR" altLang="en-US" sz="2800" baseline="-25000"/>
              <a:t>2</a:t>
            </a:r>
            <a:r>
              <a:rPr lang="tr-TR" altLang="en-US" sz="2800"/>
              <a:t> (binary karşılığı)</a:t>
            </a:r>
          </a:p>
          <a:p>
            <a:pPr eaLnBrk="1" hangingPunct="1">
              <a:buFont typeface="Arial" panose="020B0604020202020204" pitchFamily="34" charset="0"/>
              <a:buNone/>
            </a:pPr>
            <a:r>
              <a:rPr lang="tr-TR" altLang="en-US" sz="2800"/>
              <a:t>	                   = -1.00100101001001</a:t>
            </a:r>
            <a:r>
              <a:rPr lang="tr-TR" altLang="en-US" sz="2800" baseline="-25000"/>
              <a:t>2</a:t>
            </a:r>
            <a:r>
              <a:rPr lang="tr-TR" altLang="en-US" sz="2800"/>
              <a:t> x 2</a:t>
            </a:r>
            <a:r>
              <a:rPr lang="tr-TR" altLang="en-US" sz="2800" baseline="30000"/>
              <a:t>11</a:t>
            </a:r>
            <a:r>
              <a:rPr lang="tr-TR" altLang="en-US" sz="2800"/>
              <a:t> (normalize binary)</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-Mantissa negatif olduğu için işaret biti 1 olacaktır. (S=1)</a:t>
            </a:r>
          </a:p>
          <a:p>
            <a:pPr eaLnBrk="1" hangingPunct="1">
              <a:buFont typeface="Arial" panose="020B0604020202020204" pitchFamily="34" charset="0"/>
              <a:buNone/>
            </a:pPr>
            <a:r>
              <a:rPr lang="tr-TR" altLang="en-US" sz="2800"/>
              <a:t>-32 bit için bias değeri 127 idi, binary sayının exponenti=11</a:t>
            </a:r>
          </a:p>
          <a:p>
            <a:pPr eaLnBrk="1" hangingPunct="1">
              <a:buFont typeface="Arial" panose="020B0604020202020204" pitchFamily="34" charset="0"/>
              <a:buNone/>
            </a:pPr>
            <a:r>
              <a:rPr lang="tr-TR" altLang="en-US" sz="2800"/>
              <a:t>		E=127+11=138</a:t>
            </a:r>
            <a:r>
              <a:rPr lang="tr-TR" altLang="en-US" sz="2800" baseline="-25000"/>
              <a:t>10</a:t>
            </a:r>
            <a:r>
              <a:rPr lang="tr-TR" altLang="en-US" sz="2800"/>
              <a:t> = 10001010</a:t>
            </a:r>
            <a:r>
              <a:rPr lang="tr-TR" altLang="en-US" sz="2800" baseline="-25000"/>
              <a:t>2</a:t>
            </a:r>
            <a:r>
              <a:rPr lang="tr-TR" altLang="en-US" sz="2800"/>
              <a:t> (8 bit)</a:t>
            </a:r>
          </a:p>
          <a:p>
            <a:pPr eaLnBrk="1" hangingPunct="1">
              <a:buFont typeface="Arial" panose="020B0604020202020204" pitchFamily="34" charset="0"/>
              <a:buNone/>
            </a:pPr>
            <a:r>
              <a:rPr lang="tr-TR" altLang="en-US" sz="2800"/>
              <a:t>-Kesir kısmı (fraction)= .00100101001001000000000 (23 bit)</a:t>
            </a:r>
          </a:p>
          <a:p>
            <a:pPr eaLnBrk="1" hangingPunct="1">
              <a:buFont typeface="Arial" panose="020B0604020202020204" pitchFamily="34" charset="0"/>
              <a:buNone/>
            </a:pPr>
            <a:r>
              <a:rPr lang="tr-TR" altLang="en-US"/>
              <a:t> </a:t>
            </a:r>
          </a:p>
          <a:p>
            <a:pPr eaLnBrk="1" hangingPunct="1">
              <a:buFont typeface="Arial" panose="020B0604020202020204" pitchFamily="34" charset="0"/>
              <a:buNone/>
            </a:pPr>
            <a:endParaRPr lang="tr-TR" altLang="en-US"/>
          </a:p>
        </p:txBody>
      </p:sp>
      <p:sp>
        <p:nvSpPr>
          <p:cNvPr id="5" name="4 Slayt Numarası Yer Tutucusu">
            <a:extLst>
              <a:ext uri="{FF2B5EF4-FFF2-40B4-BE49-F238E27FC236}">
                <a16:creationId xmlns:a16="http://schemas.microsoft.com/office/drawing/2014/main" id="{2D69671F-C429-4544-8333-563D0C8FF1B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631C5E-3065-47E9-9618-D3BC00F19881}" type="slidenum">
              <a:rPr lang="tr-TR" altLang="en-US">
                <a:solidFill>
                  <a:srgbClr val="898989"/>
                </a:solidFill>
                <a:latin typeface="Calibri" panose="020F0502020204030204" pitchFamily="34" charset="0"/>
              </a:rPr>
              <a:pPr eaLnBrk="1" hangingPunct="1"/>
              <a:t>60</a:t>
            </a:fld>
            <a:endParaRPr lang="tr-TR" altLang="en-US">
              <a:solidFill>
                <a:srgbClr val="898989"/>
              </a:solidFill>
              <a:latin typeface="Calibri" panose="020F0502020204030204" pitchFamily="34" charset="0"/>
            </a:endParaRPr>
          </a:p>
        </p:txBody>
      </p:sp>
      <p:graphicFrame>
        <p:nvGraphicFramePr>
          <p:cNvPr id="6" name="5 Tablo">
            <a:extLst>
              <a:ext uri="{FF2B5EF4-FFF2-40B4-BE49-F238E27FC236}">
                <a16:creationId xmlns:a16="http://schemas.microsoft.com/office/drawing/2014/main" id="{173FB8D5-6A3D-49D0-87F2-AA7A4732D47C}"/>
              </a:ext>
            </a:extLst>
          </p:cNvPr>
          <p:cNvGraphicFramePr>
            <a:graphicFrameLocks noGrp="1"/>
          </p:cNvGraphicFramePr>
          <p:nvPr/>
        </p:nvGraphicFramePr>
        <p:xfrm>
          <a:off x="611188" y="5300663"/>
          <a:ext cx="7777162" cy="1262062"/>
        </p:xfrm>
        <a:graphic>
          <a:graphicData uri="http://schemas.openxmlformats.org/drawingml/2006/table">
            <a:tbl>
              <a:tblPr/>
              <a:tblGrid>
                <a:gridCol w="698111">
                  <a:extLst>
                    <a:ext uri="{9D8B030D-6E8A-4147-A177-3AD203B41FA5}">
                      <a16:colId xmlns:a16="http://schemas.microsoft.com/office/drawing/2014/main" val="20000"/>
                    </a:ext>
                  </a:extLst>
                </a:gridCol>
                <a:gridCol w="2030219">
                  <a:extLst>
                    <a:ext uri="{9D8B030D-6E8A-4147-A177-3AD203B41FA5}">
                      <a16:colId xmlns:a16="http://schemas.microsoft.com/office/drawing/2014/main" val="20001"/>
                    </a:ext>
                  </a:extLst>
                </a:gridCol>
                <a:gridCol w="5048832">
                  <a:extLst>
                    <a:ext uri="{9D8B030D-6E8A-4147-A177-3AD203B41FA5}">
                      <a16:colId xmlns:a16="http://schemas.microsoft.com/office/drawing/2014/main" val="20002"/>
                    </a:ext>
                  </a:extLst>
                </a:gridCol>
              </a:tblGrid>
              <a:tr h="420687">
                <a:tc>
                  <a:txBody>
                    <a:bodyPr/>
                    <a:lstStyle/>
                    <a:p>
                      <a:pPr algn="ctr">
                        <a:lnSpc>
                          <a:spcPct val="115000"/>
                        </a:lnSpc>
                        <a:spcAft>
                          <a:spcPts val="0"/>
                        </a:spcAft>
                      </a:pPr>
                      <a:r>
                        <a:rPr lang="tr-TR" sz="2600" dirty="0" err="1">
                          <a:latin typeface="+mn-lt"/>
                          <a:ea typeface="Calibri"/>
                          <a:cs typeface="Times New Roman"/>
                        </a:rPr>
                        <a:t>Sign</a:t>
                      </a:r>
                      <a:endParaRPr lang="tr-TR" sz="2600" dirty="0">
                        <a:latin typeface="+mn-lt"/>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600">
                          <a:latin typeface="+mn-lt"/>
                          <a:ea typeface="Calibri"/>
                          <a:cs typeface="Times New Roman"/>
                        </a:rPr>
                        <a:t>Exponent</a:t>
                      </a: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600">
                          <a:latin typeface="+mn-lt"/>
                          <a:ea typeface="Calibri"/>
                          <a:cs typeface="Times New Roman"/>
                        </a:rPr>
                        <a:t>Fraction</a:t>
                      </a: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0687">
                <a:tc>
                  <a:txBody>
                    <a:bodyPr/>
                    <a:lstStyle/>
                    <a:p>
                      <a:pPr algn="ctr">
                        <a:lnSpc>
                          <a:spcPct val="115000"/>
                        </a:lnSpc>
                        <a:spcAft>
                          <a:spcPts val="0"/>
                        </a:spcAft>
                      </a:pPr>
                      <a:r>
                        <a:rPr lang="tr-TR" sz="2600" dirty="0">
                          <a:latin typeface="+mn-lt"/>
                          <a:ea typeface="Calibri"/>
                          <a:cs typeface="Times New Roman"/>
                        </a:rPr>
                        <a:t>1</a:t>
                      </a: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600" dirty="0">
                          <a:latin typeface="+mn-lt"/>
                          <a:ea typeface="Calibri"/>
                          <a:cs typeface="Times New Roman"/>
                        </a:rPr>
                        <a:t>10001010</a:t>
                      </a: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600" dirty="0">
                          <a:latin typeface="+mn-lt"/>
                          <a:ea typeface="Calibri"/>
                          <a:cs typeface="Times New Roman"/>
                        </a:rPr>
                        <a:t>00100101001001000000000</a:t>
                      </a: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0687">
                <a:tc>
                  <a:txBody>
                    <a:bodyPr/>
                    <a:lstStyle/>
                    <a:p>
                      <a:pPr algn="ctr">
                        <a:lnSpc>
                          <a:spcPct val="115000"/>
                        </a:lnSpc>
                        <a:spcAft>
                          <a:spcPts val="0"/>
                        </a:spcAft>
                      </a:pPr>
                      <a:r>
                        <a:rPr lang="tr-TR" sz="2600" dirty="0">
                          <a:latin typeface="+mn-lt"/>
                          <a:ea typeface="Calibri"/>
                          <a:cs typeface="Times New Roman"/>
                        </a:rPr>
                        <a:t>1bit</a:t>
                      </a:r>
                    </a:p>
                  </a:txBody>
                  <a:tcPr marL="68583" marR="68583"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2600" dirty="0">
                          <a:latin typeface="+mn-lt"/>
                          <a:ea typeface="Calibri"/>
                          <a:cs typeface="Times New Roman"/>
                        </a:rPr>
                        <a:t>8bit</a:t>
                      </a:r>
                    </a:p>
                  </a:txBody>
                  <a:tcPr marL="68583" marR="68583"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2600" dirty="0">
                          <a:latin typeface="+mn-lt"/>
                          <a:ea typeface="Calibri"/>
                          <a:cs typeface="Times New Roman"/>
                        </a:rPr>
                        <a:t>23bit</a:t>
                      </a:r>
                    </a:p>
                  </a:txBody>
                  <a:tcPr marL="68583" marR="68583"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bl>
          </a:graphicData>
        </a:graphic>
      </p:graphicFrame>
      <p:cxnSp>
        <p:nvCxnSpPr>
          <p:cNvPr id="10" name="9 Düz Ok Bağlayıcısı">
            <a:extLst>
              <a:ext uri="{FF2B5EF4-FFF2-40B4-BE49-F238E27FC236}">
                <a16:creationId xmlns:a16="http://schemas.microsoft.com/office/drawing/2014/main" id="{7E7C0766-D50D-4044-B42D-13BD7DDC7937}"/>
              </a:ext>
            </a:extLst>
          </p:cNvPr>
          <p:cNvCxnSpPr/>
          <p:nvPr/>
        </p:nvCxnSpPr>
        <p:spPr>
          <a:xfrm rot="16200000" flipV="1">
            <a:off x="2412207" y="2348706"/>
            <a:ext cx="43180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486" name="10 Metin kutusu">
            <a:extLst>
              <a:ext uri="{FF2B5EF4-FFF2-40B4-BE49-F238E27FC236}">
                <a16:creationId xmlns:a16="http://schemas.microsoft.com/office/drawing/2014/main" id="{542FBB71-B144-4FB4-B76B-A2BEBE717BC8}"/>
              </a:ext>
            </a:extLst>
          </p:cNvPr>
          <p:cNvSpPr txBox="1">
            <a:spLocks noChangeArrowheads="1"/>
          </p:cNvSpPr>
          <p:nvPr/>
        </p:nvSpPr>
        <p:spPr bwMode="auto">
          <a:xfrm>
            <a:off x="2771775" y="2565400"/>
            <a:ext cx="97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a:latin typeface="Calibri" panose="020F0502020204030204" pitchFamily="34" charset="0"/>
              </a:rPr>
              <a:t>yazılmaz</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AC589045-47F1-4CAB-B0A1-BE63B0B02729}"/>
              </a:ext>
            </a:extLst>
          </p:cNvPr>
          <p:cNvSpPr>
            <a:spLocks noGrp="1"/>
          </p:cNvSpPr>
          <p:nvPr>
            <p:ph type="title"/>
          </p:nvPr>
        </p:nvSpPr>
        <p:spPr/>
        <p:txBody>
          <a:bodyPr rtlCol="0">
            <a:normAutofit fontScale="90000"/>
          </a:bodyPr>
          <a:lstStyle/>
          <a:p>
            <a:pPr algn="l" eaLnBrk="1" fontAlgn="auto" hangingPunct="1">
              <a:spcAft>
                <a:spcPts val="0"/>
              </a:spcAft>
              <a:defRPr/>
            </a:pPr>
            <a:r>
              <a:rPr lang="tr-TR" sz="4000" dirty="0">
                <a:solidFill>
                  <a:srgbClr val="3333CC"/>
                </a:solidFill>
              </a:rPr>
              <a:t>Örnek 3; </a:t>
            </a:r>
            <a:r>
              <a:rPr lang="tr-TR" sz="3100" dirty="0"/>
              <a:t>Aşağıda verilen ikilik tabandaki </a:t>
            </a:r>
            <a:r>
              <a:rPr lang="tr-TR" sz="3100" dirty="0" err="1"/>
              <a:t>floating</a:t>
            </a:r>
            <a:r>
              <a:rPr lang="tr-TR" sz="3100" dirty="0"/>
              <a:t> </a:t>
            </a:r>
            <a:r>
              <a:rPr lang="tr-TR" sz="3100" dirty="0" err="1"/>
              <a:t>point</a:t>
            </a:r>
            <a:r>
              <a:rPr lang="tr-TR" sz="3100" dirty="0"/>
              <a:t> sayıyı </a:t>
            </a:r>
            <a:r>
              <a:rPr lang="tr-TR" sz="3100" dirty="0" err="1"/>
              <a:t>desimal</a:t>
            </a:r>
            <a:r>
              <a:rPr lang="tr-TR" sz="3100" dirty="0"/>
              <a:t> sayıya çevirelim.</a:t>
            </a:r>
          </a:p>
        </p:txBody>
      </p:sp>
      <p:sp>
        <p:nvSpPr>
          <p:cNvPr id="3" name="2 İçerik Yer Tutucusu">
            <a:extLst>
              <a:ext uri="{FF2B5EF4-FFF2-40B4-BE49-F238E27FC236}">
                <a16:creationId xmlns:a16="http://schemas.microsoft.com/office/drawing/2014/main" id="{DA964C94-DB89-4306-B0FA-752DFFB1BFB2}"/>
              </a:ext>
            </a:extLst>
          </p:cNvPr>
          <p:cNvSpPr>
            <a:spLocks noGrp="1"/>
          </p:cNvSpPr>
          <p:nvPr>
            <p:ph idx="1"/>
          </p:nvPr>
        </p:nvSpPr>
        <p:spPr>
          <a:xfrm>
            <a:off x="468313" y="2997200"/>
            <a:ext cx="8229600" cy="1008063"/>
          </a:xfrm>
        </p:spPr>
        <p:txBody>
          <a:bodyPr>
            <a:normAutofit/>
          </a:bodyPr>
          <a:lstStyle/>
          <a:p>
            <a:pPr eaLnBrk="1" hangingPunct="1">
              <a:lnSpc>
                <a:spcPct val="90000"/>
              </a:lnSpc>
              <a:buFont typeface="Arial" panose="020B0604020202020204" pitchFamily="34" charset="0"/>
              <a:buNone/>
            </a:pPr>
            <a:r>
              <a:rPr lang="tr-TR" altLang="en-US" sz="2800"/>
              <a:t>İşaret biti:1, exponent alanının değeri:129, </a:t>
            </a:r>
          </a:p>
          <a:p>
            <a:pPr eaLnBrk="1" hangingPunct="1">
              <a:lnSpc>
                <a:spcPct val="90000"/>
              </a:lnSpc>
              <a:buFont typeface="Arial" panose="020B0604020202020204" pitchFamily="34" charset="0"/>
              <a:buNone/>
            </a:pPr>
            <a:r>
              <a:rPr lang="tr-TR" altLang="en-US" sz="2800"/>
              <a:t>fraction alanı: 1x2</a:t>
            </a:r>
            <a:r>
              <a:rPr lang="tr-TR" altLang="en-US" sz="2800" baseline="30000"/>
              <a:t>-2</a:t>
            </a:r>
            <a:r>
              <a:rPr lang="tr-TR" altLang="en-US" sz="2800"/>
              <a:t> = ¼=0.25</a:t>
            </a:r>
          </a:p>
          <a:p>
            <a:pPr eaLnBrk="1" hangingPunct="1">
              <a:lnSpc>
                <a:spcPct val="90000"/>
              </a:lnSpc>
              <a:buFont typeface="Arial" panose="020B0604020202020204" pitchFamily="34" charset="0"/>
              <a:buNone/>
            </a:pPr>
            <a:endParaRPr lang="tr-TR" altLang="en-US"/>
          </a:p>
        </p:txBody>
      </p:sp>
      <p:sp>
        <p:nvSpPr>
          <p:cNvPr id="6" name="5 Slayt Numarası Yer Tutucusu">
            <a:extLst>
              <a:ext uri="{FF2B5EF4-FFF2-40B4-BE49-F238E27FC236}">
                <a16:creationId xmlns:a16="http://schemas.microsoft.com/office/drawing/2014/main" id="{DE1AAA64-749E-449D-ABC3-944B663E268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722B0A-0BBE-4C72-AA77-185EE4F6A4CF}" type="slidenum">
              <a:rPr lang="tr-TR" altLang="en-US">
                <a:solidFill>
                  <a:srgbClr val="898989"/>
                </a:solidFill>
                <a:latin typeface="Calibri" panose="020F0502020204030204" pitchFamily="34" charset="0"/>
              </a:rPr>
              <a:pPr eaLnBrk="1" hangingPunct="1"/>
              <a:t>61</a:t>
            </a:fld>
            <a:endParaRPr lang="tr-TR" altLang="en-US">
              <a:solidFill>
                <a:srgbClr val="898989"/>
              </a:solidFill>
              <a:latin typeface="Calibri" panose="020F0502020204030204" pitchFamily="34" charset="0"/>
            </a:endParaRPr>
          </a:p>
        </p:txBody>
      </p:sp>
      <p:pic>
        <p:nvPicPr>
          <p:cNvPr id="63493" name="Picture 2">
            <a:extLst>
              <a:ext uri="{FF2B5EF4-FFF2-40B4-BE49-F238E27FC236}">
                <a16:creationId xmlns:a16="http://schemas.microsoft.com/office/drawing/2014/main" id="{12F03D04-6402-4918-A7D6-2328CBB6A111}"/>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250825" y="1700213"/>
            <a:ext cx="85693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3">
            <a:extLst>
              <a:ext uri="{FF2B5EF4-FFF2-40B4-BE49-F238E27FC236}">
                <a16:creationId xmlns:a16="http://schemas.microsoft.com/office/drawing/2014/main" id="{7F327BB7-6042-4D49-B2B1-D4396DAC93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149725"/>
            <a:ext cx="8612187"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AFF7E1F-DF32-4797-9AE7-2B24C3077B0A}"/>
              </a:ext>
            </a:extLst>
          </p:cNvPr>
          <p:cNvSpPr>
            <a:spLocks noGrp="1" noChangeArrowheads="1"/>
          </p:cNvSpPr>
          <p:nvPr>
            <p:ph type="title"/>
          </p:nvPr>
        </p:nvSpPr>
        <p:spPr>
          <a:xfrm>
            <a:off x="457200" y="274638"/>
            <a:ext cx="8229600" cy="850900"/>
          </a:xfrm>
        </p:spPr>
        <p:txBody>
          <a:bodyPr/>
          <a:lstStyle/>
          <a:p>
            <a:pPr eaLnBrk="1" hangingPunct="1"/>
            <a:r>
              <a:rPr lang="tr-TR" altLang="en-US" sz="4000">
                <a:solidFill>
                  <a:srgbClr val="3333CC"/>
                </a:solidFill>
              </a:rPr>
              <a:t>IEEE 754 formatında sayı gösterimi</a:t>
            </a:r>
          </a:p>
        </p:txBody>
      </p:sp>
      <p:sp>
        <p:nvSpPr>
          <p:cNvPr id="4" name="5 Slayt Numarası Yer Tutucusu">
            <a:extLst>
              <a:ext uri="{FF2B5EF4-FFF2-40B4-BE49-F238E27FC236}">
                <a16:creationId xmlns:a16="http://schemas.microsoft.com/office/drawing/2014/main" id="{B72E4FF9-B42F-442F-BADF-955853E3B48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6BB7CB-74C8-444B-847D-6BF31423CC47}" type="slidenum">
              <a:rPr lang="tr-TR" altLang="en-US">
                <a:solidFill>
                  <a:srgbClr val="898989"/>
                </a:solidFill>
                <a:latin typeface="Calibri" panose="020F0502020204030204" pitchFamily="34" charset="0"/>
              </a:rPr>
              <a:pPr eaLnBrk="1" hangingPunct="1"/>
              <a:t>62</a:t>
            </a:fld>
            <a:endParaRPr lang="tr-TR" altLang="en-US">
              <a:solidFill>
                <a:srgbClr val="898989"/>
              </a:solidFill>
              <a:latin typeface="Calibri" panose="020F0502020204030204" pitchFamily="34" charset="0"/>
            </a:endParaRPr>
          </a:p>
        </p:txBody>
      </p:sp>
      <p:pic>
        <p:nvPicPr>
          <p:cNvPr id="64516" name="Picture 1">
            <a:extLst>
              <a:ext uri="{FF2B5EF4-FFF2-40B4-BE49-F238E27FC236}">
                <a16:creationId xmlns:a16="http://schemas.microsoft.com/office/drawing/2014/main" id="{B1148BB1-7BD8-4A19-A048-DC78E7F4A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8929688"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2 İçerik Yer Tutucusu">
            <a:extLst>
              <a:ext uri="{FF2B5EF4-FFF2-40B4-BE49-F238E27FC236}">
                <a16:creationId xmlns:a16="http://schemas.microsoft.com/office/drawing/2014/main" id="{D30E261E-CC43-4040-9C77-E5C1C06669AD}"/>
              </a:ext>
            </a:extLst>
          </p:cNvPr>
          <p:cNvSpPr>
            <a:spLocks noGrp="1"/>
          </p:cNvSpPr>
          <p:nvPr>
            <p:ph idx="1"/>
          </p:nvPr>
        </p:nvSpPr>
        <p:spPr>
          <a:xfrm>
            <a:off x="179388" y="4365625"/>
            <a:ext cx="8229600" cy="1933575"/>
          </a:xfrm>
        </p:spPr>
        <p:txBody>
          <a:bodyPr/>
          <a:lstStyle/>
          <a:p>
            <a:pPr eaLnBrk="1" hangingPunct="1">
              <a:lnSpc>
                <a:spcPct val="80000"/>
              </a:lnSpc>
              <a:buFont typeface="Arial" panose="020B0604020202020204" pitchFamily="34" charset="0"/>
              <a:buNone/>
            </a:pPr>
            <a:r>
              <a:rPr lang="en-US" altLang="en-US" sz="2400"/>
              <a:t>0</a:t>
            </a:r>
            <a:r>
              <a:rPr lang="tr-TR" altLang="en-US" sz="2400"/>
              <a:t> özel durumu</a:t>
            </a:r>
            <a:r>
              <a:rPr lang="en-US" altLang="en-US" sz="2400"/>
              <a:t>:</a:t>
            </a:r>
          </a:p>
          <a:p>
            <a:pPr lvl="1" eaLnBrk="1" hangingPunct="1">
              <a:lnSpc>
                <a:spcPct val="80000"/>
              </a:lnSpc>
            </a:pPr>
            <a:r>
              <a:rPr lang="tr-TR" altLang="en-US" sz="2400"/>
              <a:t>Exponent ve fraction tamamen 0’lardan oluşmuşsa, işaret biti ne olursa olsun sayının değeri 0’dır.</a:t>
            </a:r>
          </a:p>
          <a:p>
            <a:pPr lvl="1" eaLnBrk="1" hangingPunct="1">
              <a:lnSpc>
                <a:spcPct val="80000"/>
              </a:lnSpc>
            </a:pPr>
            <a:r>
              <a:rPr lang="tr-TR" altLang="en-US" sz="2400"/>
              <a:t>Exponent 0 ve</a:t>
            </a:r>
            <a:r>
              <a:rPr lang="en-US" altLang="en-US" sz="2400">
                <a:cs typeface="Tahoma" panose="020B0604030504040204" pitchFamily="34" charset="0"/>
              </a:rPr>
              <a:t> </a:t>
            </a:r>
            <a:r>
              <a:rPr lang="tr-TR" altLang="en-US" sz="2400"/>
              <a:t>fraction</a:t>
            </a:r>
            <a:r>
              <a:rPr lang="en-US" altLang="en-US" sz="2400">
                <a:cs typeface="Tahoma" panose="020B0604030504040204" pitchFamily="34" charset="0"/>
              </a:rPr>
              <a:t> 0</a:t>
            </a:r>
            <a:r>
              <a:rPr lang="tr-TR" altLang="en-US" sz="2400">
                <a:cs typeface="Tahoma" panose="020B0604030504040204" pitchFamily="34" charset="0"/>
              </a:rPr>
              <a:t>’dan farklı ise sayının değeri;</a:t>
            </a:r>
            <a:endParaRPr lang="en-US" altLang="en-US" sz="2400">
              <a:cs typeface="Tahoma" panose="020B0604030504040204" pitchFamily="34" charset="0"/>
            </a:endParaRPr>
          </a:p>
          <a:p>
            <a:pPr lvl="1" eaLnBrk="1" hangingPunct="1">
              <a:lnSpc>
                <a:spcPct val="80000"/>
              </a:lnSpc>
              <a:buFont typeface="Arial" panose="020B0604020202020204" pitchFamily="34" charset="0"/>
              <a:buNone/>
            </a:pPr>
            <a:r>
              <a:rPr lang="en-US" altLang="en-US" sz="2400"/>
              <a:t>  </a:t>
            </a:r>
            <a:r>
              <a:rPr lang="tr-TR" altLang="en-US" sz="2400"/>
              <a:t>                 </a:t>
            </a:r>
            <a:r>
              <a:rPr lang="en-US" altLang="en-US" sz="2400"/>
              <a:t> (–1)</a:t>
            </a:r>
            <a:r>
              <a:rPr lang="en-US" altLang="en-US" sz="2400" baseline="30000"/>
              <a:t>sign</a:t>
            </a:r>
            <a:r>
              <a:rPr lang="en-US" altLang="en-US" sz="2400"/>
              <a:t> * (1 + </a:t>
            </a:r>
            <a:r>
              <a:rPr lang="tr-TR" altLang="en-US" sz="2400"/>
              <a:t>fraction</a:t>
            </a:r>
            <a:r>
              <a:rPr lang="en-US" altLang="en-US" sz="2400"/>
              <a:t>)  *  2</a:t>
            </a:r>
            <a:r>
              <a:rPr lang="en-US" altLang="en-US" sz="2400" baseline="30000"/>
              <a:t>-127</a:t>
            </a:r>
            <a:r>
              <a:rPr lang="tr-TR" altLang="en-US" sz="2400" baseline="30000"/>
              <a:t> </a:t>
            </a:r>
            <a:r>
              <a:rPr lang="tr-TR" altLang="en-US" sz="2400" baseline="30000">
                <a:cs typeface="Tahoma" panose="020B0604030504040204" pitchFamily="34" charset="0"/>
              </a:rPr>
              <a:t> </a:t>
            </a:r>
            <a:r>
              <a:rPr lang="tr-TR" altLang="en-US" sz="2400"/>
              <a:t>’dir.</a:t>
            </a:r>
          </a:p>
          <a:p>
            <a:pPr eaLnBrk="1" hangingPunct="1"/>
            <a:endParaRPr lang="tr-TR"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Başlık">
            <a:extLst>
              <a:ext uri="{FF2B5EF4-FFF2-40B4-BE49-F238E27FC236}">
                <a16:creationId xmlns:a16="http://schemas.microsoft.com/office/drawing/2014/main" id="{1D769482-1806-4186-9C97-4236DBD90879}"/>
              </a:ext>
            </a:extLst>
          </p:cNvPr>
          <p:cNvSpPr>
            <a:spLocks noGrp="1"/>
          </p:cNvSpPr>
          <p:nvPr>
            <p:ph type="title"/>
          </p:nvPr>
        </p:nvSpPr>
        <p:spPr>
          <a:xfrm>
            <a:off x="468313" y="188913"/>
            <a:ext cx="8229600" cy="1143000"/>
          </a:xfrm>
        </p:spPr>
        <p:txBody>
          <a:bodyPr/>
          <a:lstStyle/>
          <a:p>
            <a:pPr eaLnBrk="1" hangingPunct="1"/>
            <a:r>
              <a:rPr lang="tr-TR" altLang="en-US" sz="3600">
                <a:solidFill>
                  <a:srgbClr val="3333CC"/>
                </a:solidFill>
              </a:rPr>
              <a:t>Matlab ortamında floating-point sayılar</a:t>
            </a:r>
          </a:p>
        </p:txBody>
      </p:sp>
      <p:sp>
        <p:nvSpPr>
          <p:cNvPr id="3" name="2 İçerik Yer Tutucusu">
            <a:extLst>
              <a:ext uri="{FF2B5EF4-FFF2-40B4-BE49-F238E27FC236}">
                <a16:creationId xmlns:a16="http://schemas.microsoft.com/office/drawing/2014/main" id="{1EC3F180-1D05-45D5-AF77-0B15D68DC46D}"/>
              </a:ext>
            </a:extLst>
          </p:cNvPr>
          <p:cNvSpPr>
            <a:spLocks noGrp="1"/>
          </p:cNvSpPr>
          <p:nvPr>
            <p:ph idx="1"/>
          </p:nvPr>
        </p:nvSpPr>
        <p:spPr>
          <a:xfrm>
            <a:off x="457200" y="1268413"/>
            <a:ext cx="8229600" cy="4857750"/>
          </a:xfrm>
        </p:spPr>
        <p:txBody>
          <a:bodyPr rtlCol="0">
            <a:normAutofit lnSpcReduction="10000"/>
          </a:bodyPr>
          <a:lstStyle/>
          <a:p>
            <a:pPr eaLnBrk="1" fontAlgn="auto" hangingPunct="1">
              <a:spcAft>
                <a:spcPts val="0"/>
              </a:spcAft>
              <a:buFont typeface="Arial" panose="020B0604020202020204" pitchFamily="34" charset="0"/>
              <a:buNone/>
              <a:defRPr/>
            </a:pPr>
            <a:r>
              <a:rPr lang="tr-TR" dirty="0"/>
              <a:t>&gt;&gt; q= </a:t>
            </a:r>
            <a:r>
              <a:rPr lang="tr-TR" dirty="0" err="1"/>
              <a:t>quantizer</a:t>
            </a:r>
            <a:r>
              <a:rPr lang="tr-TR" dirty="0"/>
              <a:t>('</a:t>
            </a:r>
            <a:r>
              <a:rPr lang="tr-TR" dirty="0" err="1"/>
              <a:t>single</a:t>
            </a:r>
            <a:r>
              <a:rPr lang="tr-TR" dirty="0"/>
              <a:t>','</a:t>
            </a:r>
            <a:r>
              <a:rPr lang="tr-TR" dirty="0" err="1"/>
              <a:t>nearest</a:t>
            </a:r>
            <a:r>
              <a:rPr lang="tr-TR" dirty="0"/>
              <a:t>','</a:t>
            </a:r>
            <a:r>
              <a:rPr lang="tr-TR" dirty="0" err="1"/>
              <a:t>saturate</a:t>
            </a:r>
            <a:r>
              <a:rPr lang="tr-TR" dirty="0"/>
              <a:t>');</a:t>
            </a:r>
          </a:p>
          <a:p>
            <a:pPr eaLnBrk="1" fontAlgn="auto" hangingPunct="1">
              <a:spcAft>
                <a:spcPts val="0"/>
              </a:spcAft>
              <a:buFont typeface="Arial" panose="020B0604020202020204" pitchFamily="34" charset="0"/>
              <a:buNone/>
              <a:defRPr/>
            </a:pPr>
            <a:endParaRPr lang="tr-TR" dirty="0"/>
          </a:p>
          <a:p>
            <a:pPr eaLnBrk="1" fontAlgn="auto" hangingPunct="1">
              <a:spcAft>
                <a:spcPts val="0"/>
              </a:spcAft>
              <a:buFont typeface="Arial" panose="020B0604020202020204" pitchFamily="34" charset="0"/>
              <a:buNone/>
              <a:defRPr/>
            </a:pPr>
            <a:r>
              <a:rPr lang="tr-TR" dirty="0"/>
              <a:t>&gt;&gt; num2hex(</a:t>
            </a:r>
            <a:r>
              <a:rPr lang="tr-TR" dirty="0" err="1"/>
              <a:t>single</a:t>
            </a:r>
            <a:r>
              <a:rPr lang="tr-TR" dirty="0"/>
              <a:t>(-0.75))</a:t>
            </a:r>
          </a:p>
          <a:p>
            <a:pPr eaLnBrk="1" fontAlgn="auto" hangingPunct="1">
              <a:spcAft>
                <a:spcPts val="0"/>
              </a:spcAft>
              <a:buFont typeface="Arial" panose="020B0604020202020204" pitchFamily="34" charset="0"/>
              <a:buNone/>
              <a:defRPr/>
            </a:pPr>
            <a:r>
              <a:rPr lang="tr-TR" dirty="0" err="1"/>
              <a:t>ans</a:t>
            </a:r>
            <a:r>
              <a:rPr lang="tr-TR" dirty="0"/>
              <a:t> =  bf400000</a:t>
            </a:r>
          </a:p>
          <a:p>
            <a:pPr eaLnBrk="1" fontAlgn="auto" hangingPunct="1">
              <a:spcAft>
                <a:spcPts val="0"/>
              </a:spcAft>
              <a:buFont typeface="Arial" panose="020B0604020202020204" pitchFamily="34" charset="0"/>
              <a:buNone/>
              <a:defRPr/>
            </a:pPr>
            <a:endParaRPr lang="tr-TR" dirty="0"/>
          </a:p>
          <a:p>
            <a:pPr eaLnBrk="1" fontAlgn="auto" hangingPunct="1">
              <a:spcAft>
                <a:spcPts val="0"/>
              </a:spcAft>
              <a:buFont typeface="Arial" panose="020B0604020202020204" pitchFamily="34" charset="0"/>
              <a:buNone/>
              <a:defRPr/>
            </a:pPr>
            <a:endParaRPr lang="tr-TR" dirty="0"/>
          </a:p>
          <a:p>
            <a:pPr eaLnBrk="1" fontAlgn="auto" hangingPunct="1">
              <a:spcAft>
                <a:spcPts val="0"/>
              </a:spcAft>
              <a:buFont typeface="Arial" panose="020B0604020202020204" pitchFamily="34" charset="0"/>
              <a:buNone/>
              <a:defRPr/>
            </a:pPr>
            <a:r>
              <a:rPr lang="tr-TR" dirty="0"/>
              <a:t>&gt;&gt; hex2num(q,'C5129200')</a:t>
            </a:r>
          </a:p>
          <a:p>
            <a:pPr eaLnBrk="1" fontAlgn="auto" hangingPunct="1">
              <a:spcAft>
                <a:spcPts val="0"/>
              </a:spcAft>
              <a:buFont typeface="Arial" panose="020B0604020202020204" pitchFamily="34" charset="0"/>
              <a:buNone/>
              <a:defRPr/>
            </a:pPr>
            <a:endParaRPr lang="tr-TR" dirty="0"/>
          </a:p>
          <a:p>
            <a:pPr eaLnBrk="1" fontAlgn="auto" hangingPunct="1">
              <a:spcAft>
                <a:spcPts val="0"/>
              </a:spcAft>
              <a:buFont typeface="Arial" panose="020B0604020202020204" pitchFamily="34" charset="0"/>
              <a:buNone/>
              <a:defRPr/>
            </a:pPr>
            <a:r>
              <a:rPr lang="tr-TR" dirty="0" err="1"/>
              <a:t>ans</a:t>
            </a:r>
            <a:r>
              <a:rPr lang="tr-TR" dirty="0"/>
              <a:t> = -2.3451e+003</a:t>
            </a:r>
          </a:p>
        </p:txBody>
      </p:sp>
      <p:sp>
        <p:nvSpPr>
          <p:cNvPr id="4" name="3 Slayt Numarası Yer Tutucusu">
            <a:extLst>
              <a:ext uri="{FF2B5EF4-FFF2-40B4-BE49-F238E27FC236}">
                <a16:creationId xmlns:a16="http://schemas.microsoft.com/office/drawing/2014/main" id="{D605F7FE-67C1-4646-8816-8F6D15D198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AD2A38-38F8-46BC-BA86-2965C1C11FCE}" type="slidenum">
              <a:rPr lang="tr-TR" altLang="en-US">
                <a:solidFill>
                  <a:srgbClr val="898989"/>
                </a:solidFill>
                <a:latin typeface="Calibri" panose="020F0502020204030204" pitchFamily="34" charset="0"/>
              </a:rPr>
              <a:pPr eaLnBrk="1" hangingPunct="1"/>
              <a:t>63</a:t>
            </a:fld>
            <a:endParaRPr lang="tr-TR" altLang="en-US">
              <a:solidFill>
                <a:srgbClr val="898989"/>
              </a:solidFill>
              <a:latin typeface="Calibri" panose="020F0502020204030204" pitchFamily="34" charset="0"/>
            </a:endParaRPr>
          </a:p>
        </p:txBody>
      </p:sp>
      <p:sp>
        <p:nvSpPr>
          <p:cNvPr id="65541" name="4 Metin kutusu">
            <a:extLst>
              <a:ext uri="{FF2B5EF4-FFF2-40B4-BE49-F238E27FC236}">
                <a16:creationId xmlns:a16="http://schemas.microsoft.com/office/drawing/2014/main" id="{69C9506A-5DDA-4BF7-B929-DBAA512498EA}"/>
              </a:ext>
            </a:extLst>
          </p:cNvPr>
          <p:cNvSpPr txBox="1">
            <a:spLocks noChangeArrowheads="1"/>
          </p:cNvSpPr>
          <p:nvPr/>
        </p:nvSpPr>
        <p:spPr bwMode="auto">
          <a:xfrm>
            <a:off x="1547813" y="1773238"/>
            <a:ext cx="6080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000">
                <a:solidFill>
                  <a:srgbClr val="FF0000"/>
                </a:solidFill>
                <a:latin typeface="Calibri" panose="020F0502020204030204" pitchFamily="34" charset="0"/>
              </a:rPr>
              <a:t>Floating-point sayının özelliklerinin belirlendiği fonksiyon</a:t>
            </a:r>
          </a:p>
        </p:txBody>
      </p:sp>
      <p:graphicFrame>
        <p:nvGraphicFramePr>
          <p:cNvPr id="6" name="5 Tablo">
            <a:extLst>
              <a:ext uri="{FF2B5EF4-FFF2-40B4-BE49-F238E27FC236}">
                <a16:creationId xmlns:a16="http://schemas.microsoft.com/office/drawing/2014/main" id="{D4459209-4F8C-4C87-A358-317DEB40631A}"/>
              </a:ext>
            </a:extLst>
          </p:cNvPr>
          <p:cNvGraphicFramePr>
            <a:graphicFrameLocks noGrp="1"/>
          </p:cNvGraphicFramePr>
          <p:nvPr/>
        </p:nvGraphicFramePr>
        <p:xfrm>
          <a:off x="1476375" y="3429000"/>
          <a:ext cx="5256213" cy="371475"/>
        </p:xfrm>
        <a:graphic>
          <a:graphicData uri="http://schemas.openxmlformats.org/drawingml/2006/table">
            <a:tbl>
              <a:tblPr firstRow="1" bandRow="1">
                <a:tableStyleId>{2D5ABB26-0587-4C30-8999-92F81FD0307C}</a:tableStyleId>
              </a:tblPr>
              <a:tblGrid>
                <a:gridCol w="504020">
                  <a:extLst>
                    <a:ext uri="{9D8B030D-6E8A-4147-A177-3AD203B41FA5}">
                      <a16:colId xmlns:a16="http://schemas.microsoft.com/office/drawing/2014/main" val="20000"/>
                    </a:ext>
                  </a:extLst>
                </a:gridCol>
                <a:gridCol w="1152047">
                  <a:extLst>
                    <a:ext uri="{9D8B030D-6E8A-4147-A177-3AD203B41FA5}">
                      <a16:colId xmlns:a16="http://schemas.microsoft.com/office/drawing/2014/main" val="20001"/>
                    </a:ext>
                  </a:extLst>
                </a:gridCol>
                <a:gridCol w="3600146">
                  <a:extLst>
                    <a:ext uri="{9D8B030D-6E8A-4147-A177-3AD203B41FA5}">
                      <a16:colId xmlns:a16="http://schemas.microsoft.com/office/drawing/2014/main" val="20002"/>
                    </a:ext>
                  </a:extLst>
                </a:gridCol>
              </a:tblGrid>
              <a:tr h="371475">
                <a:tc>
                  <a:txBody>
                    <a:bodyPr/>
                    <a:lstStyle/>
                    <a:p>
                      <a:r>
                        <a:rPr lang="tr-TR" sz="1800" dirty="0"/>
                        <a:t>1</a:t>
                      </a:r>
                    </a:p>
                  </a:txBody>
                  <a:tcPr marL="91434" marR="91434" marT="45798" marB="45798"/>
                </a:tc>
                <a:tc>
                  <a:txBody>
                    <a:bodyPr/>
                    <a:lstStyle/>
                    <a:p>
                      <a:r>
                        <a:rPr lang="en-US" sz="1800" dirty="0"/>
                        <a:t>01111110</a:t>
                      </a:r>
                      <a:endParaRPr lang="tr-TR" sz="1800" dirty="0"/>
                    </a:p>
                  </a:txBody>
                  <a:tcPr marL="91434" marR="91434" marT="45798" marB="45798"/>
                </a:tc>
                <a:tc>
                  <a:txBody>
                    <a:bodyPr/>
                    <a:lstStyle/>
                    <a:p>
                      <a:r>
                        <a:rPr lang="tr-TR" sz="1800" dirty="0"/>
                        <a:t>10000000000000000000000</a:t>
                      </a:r>
                    </a:p>
                  </a:txBody>
                  <a:tcPr marL="91434" marR="91434" marT="45798" marB="45798"/>
                </a:tc>
                <a:extLst>
                  <a:ext uri="{0D108BD9-81ED-4DB2-BD59-A6C34878D82A}">
                    <a16:rowId xmlns:a16="http://schemas.microsoft.com/office/drawing/2014/main" val="10000"/>
                  </a:ext>
                </a:extLst>
              </a:tr>
            </a:tbl>
          </a:graphicData>
        </a:graphic>
      </p:graphicFrame>
      <p:graphicFrame>
        <p:nvGraphicFramePr>
          <p:cNvPr id="7" name="6 Tablo">
            <a:extLst>
              <a:ext uri="{FF2B5EF4-FFF2-40B4-BE49-F238E27FC236}">
                <a16:creationId xmlns:a16="http://schemas.microsoft.com/office/drawing/2014/main" id="{239B1FCF-FEAA-4544-82B3-F08B5A2A4CC0}"/>
              </a:ext>
            </a:extLst>
          </p:cNvPr>
          <p:cNvGraphicFramePr>
            <a:graphicFrameLocks noGrp="1"/>
          </p:cNvGraphicFramePr>
          <p:nvPr/>
        </p:nvGraphicFramePr>
        <p:xfrm>
          <a:off x="3059113" y="5084763"/>
          <a:ext cx="4608512" cy="371475"/>
        </p:xfrm>
        <a:graphic>
          <a:graphicData uri="http://schemas.openxmlformats.org/drawingml/2006/table">
            <a:tbl>
              <a:tblPr firstRow="1" bandRow="1">
                <a:tableStyleId>{2D5ABB26-0587-4C30-8999-92F81FD0307C}</a:tableStyleId>
              </a:tblPr>
              <a:tblGrid>
                <a:gridCol w="272186">
                  <a:extLst>
                    <a:ext uri="{9D8B030D-6E8A-4147-A177-3AD203B41FA5}">
                      <a16:colId xmlns:a16="http://schemas.microsoft.com/office/drawing/2014/main" val="20000"/>
                    </a:ext>
                  </a:extLst>
                </a:gridCol>
                <a:gridCol w="1239982">
                  <a:extLst>
                    <a:ext uri="{9D8B030D-6E8A-4147-A177-3AD203B41FA5}">
                      <a16:colId xmlns:a16="http://schemas.microsoft.com/office/drawing/2014/main" val="20001"/>
                    </a:ext>
                  </a:extLst>
                </a:gridCol>
                <a:gridCol w="3096344">
                  <a:extLst>
                    <a:ext uri="{9D8B030D-6E8A-4147-A177-3AD203B41FA5}">
                      <a16:colId xmlns:a16="http://schemas.microsoft.com/office/drawing/2014/main" val="20002"/>
                    </a:ext>
                  </a:extLst>
                </a:gridCol>
              </a:tblGrid>
              <a:tr h="371475">
                <a:tc>
                  <a:txBody>
                    <a:bodyPr/>
                    <a:lstStyle/>
                    <a:p>
                      <a:r>
                        <a:rPr lang="tr-TR" sz="1800" dirty="0"/>
                        <a:t>1</a:t>
                      </a:r>
                    </a:p>
                  </a:txBody>
                  <a:tcPr marT="45798" marB="45798"/>
                </a:tc>
                <a:tc>
                  <a:txBody>
                    <a:bodyPr/>
                    <a:lstStyle/>
                    <a:p>
                      <a:r>
                        <a:rPr lang="tr-TR" sz="1800" dirty="0"/>
                        <a:t>10001010</a:t>
                      </a:r>
                    </a:p>
                  </a:txBody>
                  <a:tcPr marT="45798" marB="45798"/>
                </a:tc>
                <a:tc>
                  <a:txBody>
                    <a:bodyPr/>
                    <a:lstStyle/>
                    <a:p>
                      <a:r>
                        <a:rPr lang="tr-TR" sz="1800" dirty="0"/>
                        <a:t>00100101001001000000000</a:t>
                      </a:r>
                    </a:p>
                  </a:txBody>
                  <a:tcPr marT="45798" marB="45798"/>
                </a:tc>
                <a:extLst>
                  <a:ext uri="{0D108BD9-81ED-4DB2-BD59-A6C34878D82A}">
                    <a16:rowId xmlns:a16="http://schemas.microsoft.com/office/drawing/2014/main" val="10000"/>
                  </a:ext>
                </a:extLst>
              </a:tr>
            </a:tbl>
          </a:graphicData>
        </a:graphic>
      </p:graphicFrame>
      <p:sp>
        <p:nvSpPr>
          <p:cNvPr id="65550" name="7 Metin kutusu">
            <a:extLst>
              <a:ext uri="{FF2B5EF4-FFF2-40B4-BE49-F238E27FC236}">
                <a16:creationId xmlns:a16="http://schemas.microsoft.com/office/drawing/2014/main" id="{A429AE33-A78A-40E1-8F56-1811889E7D51}"/>
              </a:ext>
            </a:extLst>
          </p:cNvPr>
          <p:cNvSpPr txBox="1">
            <a:spLocks noChangeArrowheads="1"/>
          </p:cNvSpPr>
          <p:nvPr/>
        </p:nvSpPr>
        <p:spPr bwMode="auto">
          <a:xfrm>
            <a:off x="3481388" y="2781300"/>
            <a:ext cx="5662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000">
                <a:solidFill>
                  <a:srgbClr val="FF0000"/>
                </a:solidFill>
                <a:latin typeface="Calibri" panose="020F0502020204030204" pitchFamily="34" charset="0"/>
              </a:rPr>
              <a:t>Desimal sayının floating point karşılığını veren komut</a:t>
            </a:r>
          </a:p>
        </p:txBody>
      </p:sp>
      <p:sp>
        <p:nvSpPr>
          <p:cNvPr id="65551" name="8 Metin kutusu">
            <a:extLst>
              <a:ext uri="{FF2B5EF4-FFF2-40B4-BE49-F238E27FC236}">
                <a16:creationId xmlns:a16="http://schemas.microsoft.com/office/drawing/2014/main" id="{A9B7B2E7-488D-471C-9644-2A2E1EC435EF}"/>
              </a:ext>
            </a:extLst>
          </p:cNvPr>
          <p:cNvSpPr txBox="1">
            <a:spLocks noChangeArrowheads="1"/>
          </p:cNvSpPr>
          <p:nvPr/>
        </p:nvSpPr>
        <p:spPr bwMode="auto">
          <a:xfrm>
            <a:off x="2771775" y="4149725"/>
            <a:ext cx="5662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000">
                <a:solidFill>
                  <a:srgbClr val="FF0000"/>
                </a:solidFill>
                <a:latin typeface="Calibri" panose="020F0502020204030204" pitchFamily="34" charset="0"/>
              </a:rPr>
              <a:t>floating point sayının desimal karşılığını veren komut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Başlık">
            <a:extLst>
              <a:ext uri="{FF2B5EF4-FFF2-40B4-BE49-F238E27FC236}">
                <a16:creationId xmlns:a16="http://schemas.microsoft.com/office/drawing/2014/main" id="{4F5DE39E-A07A-4940-8FDB-AEF8555143C3}"/>
              </a:ext>
            </a:extLst>
          </p:cNvPr>
          <p:cNvSpPr>
            <a:spLocks noGrp="1"/>
          </p:cNvSpPr>
          <p:nvPr>
            <p:ph type="title"/>
          </p:nvPr>
        </p:nvSpPr>
        <p:spPr/>
        <p:txBody>
          <a:bodyPr/>
          <a:lstStyle/>
          <a:p>
            <a:pPr eaLnBrk="1" hangingPunct="1"/>
            <a:r>
              <a:rPr lang="tr-TR" altLang="en-US">
                <a:solidFill>
                  <a:srgbClr val="3333CC"/>
                </a:solidFill>
              </a:rPr>
              <a:t>Floating Point Toplama</a:t>
            </a:r>
          </a:p>
        </p:txBody>
      </p:sp>
      <p:sp>
        <p:nvSpPr>
          <p:cNvPr id="3" name="2 İçerik Yer Tutucusu">
            <a:extLst>
              <a:ext uri="{FF2B5EF4-FFF2-40B4-BE49-F238E27FC236}">
                <a16:creationId xmlns:a16="http://schemas.microsoft.com/office/drawing/2014/main" id="{0E790B5E-3079-4F0A-A951-582298A77D1E}"/>
              </a:ext>
            </a:extLst>
          </p:cNvPr>
          <p:cNvSpPr>
            <a:spLocks noGrp="1"/>
          </p:cNvSpPr>
          <p:nvPr>
            <p:ph idx="1"/>
          </p:nvPr>
        </p:nvSpPr>
        <p:spPr>
          <a:xfrm>
            <a:off x="457200" y="1412875"/>
            <a:ext cx="8229600" cy="4713288"/>
          </a:xfrm>
        </p:spPr>
        <p:txBody>
          <a:bodyPr rtlCol="0">
            <a:normAutofit fontScale="92500" lnSpcReduction="20000"/>
          </a:bodyPr>
          <a:lstStyle/>
          <a:p>
            <a:pPr eaLnBrk="1" fontAlgn="auto" hangingPunct="1">
              <a:lnSpc>
                <a:spcPct val="170000"/>
              </a:lnSpc>
              <a:spcAft>
                <a:spcPts val="0"/>
              </a:spcAft>
              <a:buFont typeface="Arial" panose="020B0604020202020204" pitchFamily="34" charset="0"/>
              <a:buNone/>
              <a:defRPr/>
            </a:pPr>
            <a:r>
              <a:rPr lang="tr-TR" b="1" dirty="0">
                <a:solidFill>
                  <a:srgbClr val="3333CC"/>
                </a:solidFill>
              </a:rPr>
              <a:t>Örnek; </a:t>
            </a:r>
            <a:r>
              <a:rPr lang="tr-TR" dirty="0"/>
              <a:t>1,234,823.333</a:t>
            </a:r>
            <a:r>
              <a:rPr lang="tr-TR" baseline="-25000" dirty="0"/>
              <a:t>10</a:t>
            </a:r>
            <a:r>
              <a:rPr lang="tr-TR" dirty="0"/>
              <a:t> + .0011</a:t>
            </a:r>
            <a:r>
              <a:rPr lang="tr-TR" baseline="-25000" dirty="0"/>
              <a:t>10</a:t>
            </a:r>
            <a:r>
              <a:rPr lang="tr-TR" dirty="0"/>
              <a:t> =?</a:t>
            </a:r>
          </a:p>
          <a:p>
            <a:pPr eaLnBrk="1" fontAlgn="auto" hangingPunct="1">
              <a:spcAft>
                <a:spcPts val="0"/>
              </a:spcAft>
              <a:buFont typeface="Arial" panose="020B0604020202020204" pitchFamily="34" charset="0"/>
              <a:buNone/>
              <a:defRPr/>
            </a:pPr>
            <a:r>
              <a:rPr lang="tr-TR" dirty="0"/>
              <a:t>	</a:t>
            </a:r>
            <a:r>
              <a:rPr lang="tr-TR" dirty="0" err="1"/>
              <a:t>Floating</a:t>
            </a:r>
            <a:r>
              <a:rPr lang="tr-TR" dirty="0"/>
              <a:t> </a:t>
            </a:r>
            <a:r>
              <a:rPr lang="tr-TR" dirty="0" err="1"/>
              <a:t>point</a:t>
            </a:r>
            <a:r>
              <a:rPr lang="tr-TR" dirty="0"/>
              <a:t> sayıların toplanabilmesi için öncelikle kesir kısımlarının toplanması gerekir ancak toplamaya başlanılmadan önce sayıların </a:t>
            </a:r>
            <a:r>
              <a:rPr lang="tr-TR" dirty="0" err="1"/>
              <a:t>exponentlerinin</a:t>
            </a:r>
            <a:r>
              <a:rPr lang="tr-TR" dirty="0"/>
              <a:t> aynı olması sağlanmalıdır. Bu nedenle toplama işlemine geçilmeden önce üslerin eşitlenmesi gerekir.</a:t>
            </a:r>
          </a:p>
          <a:p>
            <a:pPr eaLnBrk="1" fontAlgn="auto" hangingPunct="1">
              <a:spcAft>
                <a:spcPts val="0"/>
              </a:spcAft>
              <a:defRPr/>
            </a:pPr>
            <a:endParaRPr lang="tr-TR" dirty="0"/>
          </a:p>
          <a:p>
            <a:pPr lvl="1" eaLnBrk="1" fontAlgn="auto" hangingPunct="1">
              <a:spcAft>
                <a:spcPts val="0"/>
              </a:spcAft>
              <a:buFont typeface="Arial" panose="020B0604020202020204" pitchFamily="34" charset="0"/>
              <a:buNone/>
              <a:defRPr/>
            </a:pPr>
            <a:r>
              <a:rPr lang="tr-TR" sz="3200" b="1" dirty="0"/>
              <a:t>1,234,823.333 = 1.234823333 x 10</a:t>
            </a:r>
            <a:r>
              <a:rPr lang="tr-TR" sz="3200" b="1" baseline="30000" dirty="0"/>
              <a:t>6</a:t>
            </a:r>
            <a:endParaRPr lang="tr-TR" sz="3200" dirty="0"/>
          </a:p>
          <a:p>
            <a:pPr lvl="1" eaLnBrk="1" fontAlgn="auto" hangingPunct="1">
              <a:spcAft>
                <a:spcPts val="0"/>
              </a:spcAft>
              <a:buFont typeface="Arial" panose="020B0604020202020204" pitchFamily="34" charset="0"/>
              <a:buNone/>
              <a:defRPr/>
            </a:pPr>
            <a:r>
              <a:rPr lang="tr-TR" sz="3200" b="1" dirty="0"/>
              <a:t>.0011 = 1.1 x 10</a:t>
            </a:r>
            <a:r>
              <a:rPr lang="tr-TR" sz="3200" b="1" baseline="30000" dirty="0"/>
              <a:t>-3</a:t>
            </a:r>
            <a:r>
              <a:rPr lang="tr-TR" sz="3200" b="1" dirty="0"/>
              <a:t> = 0.0000000011 x 10</a:t>
            </a:r>
            <a:r>
              <a:rPr lang="tr-TR" sz="3200" b="1" baseline="30000" dirty="0"/>
              <a:t>6</a:t>
            </a:r>
            <a:endParaRPr lang="tr-TR" sz="3200" dirty="0"/>
          </a:p>
          <a:p>
            <a:pPr eaLnBrk="1" fontAlgn="auto" hangingPunct="1">
              <a:spcAft>
                <a:spcPts val="0"/>
              </a:spcAft>
              <a:buFont typeface="Arial" panose="020B0604020202020204" pitchFamily="34" charset="0"/>
              <a:buNone/>
              <a:defRPr/>
            </a:pPr>
            <a:endParaRPr lang="tr-TR" dirty="0"/>
          </a:p>
        </p:txBody>
      </p:sp>
      <p:sp>
        <p:nvSpPr>
          <p:cNvPr id="4" name="3 Slayt Numarası Yer Tutucusu">
            <a:extLst>
              <a:ext uri="{FF2B5EF4-FFF2-40B4-BE49-F238E27FC236}">
                <a16:creationId xmlns:a16="http://schemas.microsoft.com/office/drawing/2014/main" id="{811EAA8C-E9FD-4C67-9459-04E102C272C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8C84C7D-2E06-4FE5-B8E3-150BDF0FB48B}" type="slidenum">
              <a:rPr lang="tr-TR" altLang="en-US">
                <a:solidFill>
                  <a:srgbClr val="898989"/>
                </a:solidFill>
                <a:latin typeface="Calibri" panose="020F0502020204030204" pitchFamily="34" charset="0"/>
              </a:rPr>
              <a:pPr eaLnBrk="1" hangingPunct="1"/>
              <a:t>64</a:t>
            </a:fld>
            <a:endParaRPr lang="tr-TR" altLang="en-US">
              <a:solidFill>
                <a:srgbClr val="898989"/>
              </a:solidFill>
              <a:latin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DF723CEB-D489-4B26-93A0-0432EEAFD7C5}"/>
              </a:ext>
            </a:extLst>
          </p:cNvPr>
          <p:cNvSpPr>
            <a:spLocks noGrp="1"/>
          </p:cNvSpPr>
          <p:nvPr>
            <p:ph idx="1"/>
          </p:nvPr>
        </p:nvSpPr>
        <p:spPr>
          <a:xfrm>
            <a:off x="457200" y="908050"/>
            <a:ext cx="8229600" cy="5218113"/>
          </a:xfrm>
        </p:spPr>
        <p:txBody>
          <a:bodyPr rtlCol="0">
            <a:normAutofit/>
          </a:bodyPr>
          <a:lstStyle/>
          <a:p>
            <a:pPr eaLnBrk="1" fontAlgn="auto" hangingPunct="1">
              <a:spcAft>
                <a:spcPts val="0"/>
              </a:spcAft>
              <a:buFont typeface="Arial" panose="020B0604020202020204" pitchFamily="34" charset="0"/>
              <a:buNone/>
              <a:defRPr/>
            </a:pPr>
            <a:r>
              <a:rPr lang="tr-TR" dirty="0"/>
              <a:t>	</a:t>
            </a:r>
            <a:r>
              <a:rPr lang="tr-TR" sz="2800" dirty="0"/>
              <a:t>Toplanacak sayıların üsleri eşitlendikten sonra önce kesir kısmı ardından tam kısımları toplanır.</a:t>
            </a:r>
          </a:p>
          <a:p>
            <a:pPr lvl="1" eaLnBrk="1" fontAlgn="auto" hangingPunct="1">
              <a:spcAft>
                <a:spcPts val="0"/>
              </a:spcAft>
              <a:buFont typeface="Arial" panose="020B0604020202020204" pitchFamily="34" charset="0"/>
              <a:buNone/>
              <a:defRPr/>
            </a:pPr>
            <a:endParaRPr lang="tr-TR" sz="3200" dirty="0"/>
          </a:p>
          <a:p>
            <a:pPr lvl="3" eaLnBrk="1" fontAlgn="auto" hangingPunct="1">
              <a:spcAft>
                <a:spcPts val="0"/>
              </a:spcAft>
              <a:buFont typeface="Arial" panose="020B0604020202020204" pitchFamily="34" charset="0"/>
              <a:buNone/>
              <a:defRPr/>
            </a:pPr>
            <a:r>
              <a:rPr lang="tr-TR" sz="3200" dirty="0"/>
              <a:t>1.2348233330 x 10</a:t>
            </a:r>
            <a:r>
              <a:rPr lang="tr-TR" sz="3200" baseline="30000" dirty="0"/>
              <a:t>6</a:t>
            </a:r>
            <a:endParaRPr lang="tr-TR" sz="3200" dirty="0"/>
          </a:p>
          <a:p>
            <a:pPr lvl="3" eaLnBrk="1" fontAlgn="auto" hangingPunct="1">
              <a:spcAft>
                <a:spcPts val="0"/>
              </a:spcAft>
              <a:buFont typeface="Arial" panose="020B0604020202020204" pitchFamily="34" charset="0"/>
              <a:buNone/>
              <a:defRPr/>
            </a:pPr>
            <a:r>
              <a:rPr lang="tr-TR" sz="3200" dirty="0"/>
              <a:t>0.0000000011 x 10</a:t>
            </a:r>
            <a:r>
              <a:rPr lang="tr-TR" sz="3200" baseline="30000" dirty="0"/>
              <a:t>6</a:t>
            </a:r>
            <a:endParaRPr lang="tr-TR" sz="3200" dirty="0"/>
          </a:p>
          <a:p>
            <a:pPr marL="1200150" lvl="3" indent="-342900" eaLnBrk="1" fontAlgn="auto" hangingPunct="1">
              <a:spcAft>
                <a:spcPts val="0"/>
              </a:spcAft>
              <a:buFont typeface="Arial" panose="020B0604020202020204" pitchFamily="34" charset="0"/>
              <a:buNone/>
              <a:defRPr/>
            </a:pPr>
            <a:r>
              <a:rPr lang="tr-TR" sz="3200" dirty="0"/>
              <a:t>     1.2348233341 x 10</a:t>
            </a:r>
            <a:r>
              <a:rPr lang="tr-TR" sz="3200" baseline="30000" dirty="0"/>
              <a:t>6</a:t>
            </a:r>
            <a:endParaRPr lang="tr-TR" sz="3200" dirty="0"/>
          </a:p>
          <a:p>
            <a:pPr eaLnBrk="1" fontAlgn="auto" hangingPunct="1">
              <a:spcAft>
                <a:spcPts val="0"/>
              </a:spcAft>
              <a:buFont typeface="Arial" panose="020B0604020202020204" pitchFamily="34" charset="0"/>
              <a:buNone/>
              <a:defRPr/>
            </a:pPr>
            <a:endParaRPr lang="tr-TR" dirty="0"/>
          </a:p>
        </p:txBody>
      </p:sp>
      <p:sp>
        <p:nvSpPr>
          <p:cNvPr id="4" name="3 Slayt Numarası Yer Tutucusu">
            <a:extLst>
              <a:ext uri="{FF2B5EF4-FFF2-40B4-BE49-F238E27FC236}">
                <a16:creationId xmlns:a16="http://schemas.microsoft.com/office/drawing/2014/main" id="{802E5CCA-4243-4D36-90E6-A63CAC236A0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486C97-1C79-4D6A-B2AE-D5F1E1BDA015}" type="slidenum">
              <a:rPr lang="tr-TR" altLang="en-US">
                <a:solidFill>
                  <a:srgbClr val="898989"/>
                </a:solidFill>
                <a:latin typeface="Calibri" panose="020F0502020204030204" pitchFamily="34" charset="0"/>
              </a:rPr>
              <a:pPr eaLnBrk="1" hangingPunct="1"/>
              <a:t>65</a:t>
            </a:fld>
            <a:endParaRPr lang="tr-TR" altLang="en-US">
              <a:solidFill>
                <a:srgbClr val="898989"/>
              </a:solidFill>
              <a:latin typeface="Calibri" panose="020F0502020204030204" pitchFamily="34" charset="0"/>
            </a:endParaRPr>
          </a:p>
        </p:txBody>
      </p:sp>
      <p:cxnSp>
        <p:nvCxnSpPr>
          <p:cNvPr id="6" name="5 Düz Bağlayıcı">
            <a:extLst>
              <a:ext uri="{FF2B5EF4-FFF2-40B4-BE49-F238E27FC236}">
                <a16:creationId xmlns:a16="http://schemas.microsoft.com/office/drawing/2014/main" id="{77198678-4F5E-46C8-BE61-E01560F1C8C5}"/>
              </a:ext>
            </a:extLst>
          </p:cNvPr>
          <p:cNvCxnSpPr/>
          <p:nvPr/>
        </p:nvCxnSpPr>
        <p:spPr>
          <a:xfrm>
            <a:off x="1692275" y="3573463"/>
            <a:ext cx="3384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589" name="7 Metin kutusu">
            <a:extLst>
              <a:ext uri="{FF2B5EF4-FFF2-40B4-BE49-F238E27FC236}">
                <a16:creationId xmlns:a16="http://schemas.microsoft.com/office/drawing/2014/main" id="{105D0D86-2093-460B-8C0F-524AB7CAD8A1}"/>
              </a:ext>
            </a:extLst>
          </p:cNvPr>
          <p:cNvSpPr txBox="1">
            <a:spLocks noChangeArrowheads="1"/>
          </p:cNvSpPr>
          <p:nvPr/>
        </p:nvSpPr>
        <p:spPr bwMode="auto">
          <a:xfrm>
            <a:off x="1476375" y="3068638"/>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800">
                <a:latin typeface="Calibri" panose="020F0502020204030204" pitchFamily="34"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A2B811C3-3A5A-45BE-AADF-2010E63C7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88913"/>
            <a:ext cx="4552950" cy="666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2 İçerik Yer Tutucusu">
            <a:extLst>
              <a:ext uri="{FF2B5EF4-FFF2-40B4-BE49-F238E27FC236}">
                <a16:creationId xmlns:a16="http://schemas.microsoft.com/office/drawing/2014/main" id="{0A0E80B1-8B45-4520-9CE0-F465156A8AC9}"/>
              </a:ext>
            </a:extLst>
          </p:cNvPr>
          <p:cNvSpPr>
            <a:spLocks noGrp="1"/>
          </p:cNvSpPr>
          <p:nvPr>
            <p:ph idx="1"/>
          </p:nvPr>
        </p:nvSpPr>
        <p:spPr>
          <a:xfrm>
            <a:off x="179388" y="188913"/>
            <a:ext cx="7905750" cy="863600"/>
          </a:xfrm>
        </p:spPr>
        <p:txBody>
          <a:bodyPr/>
          <a:lstStyle/>
          <a:p>
            <a:pPr eaLnBrk="1" hangingPunct="1">
              <a:buFont typeface="Arial" panose="020B0604020202020204" pitchFamily="34" charset="0"/>
              <a:buNone/>
            </a:pPr>
            <a:r>
              <a:rPr lang="tr-TR" altLang="en-US">
                <a:solidFill>
                  <a:srgbClr val="3333CC"/>
                </a:solidFill>
              </a:rPr>
              <a:t>Toplama işleminin Algoritması </a:t>
            </a:r>
          </a:p>
        </p:txBody>
      </p:sp>
      <p:sp>
        <p:nvSpPr>
          <p:cNvPr id="4" name="3 Slayt Numarası Yer Tutucusu">
            <a:extLst>
              <a:ext uri="{FF2B5EF4-FFF2-40B4-BE49-F238E27FC236}">
                <a16:creationId xmlns:a16="http://schemas.microsoft.com/office/drawing/2014/main" id="{75006088-A2FB-4156-83FF-F5965E71453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CB0FD4-CF5F-4B20-B423-785B6CE543D4}" type="slidenum">
              <a:rPr lang="tr-TR" altLang="en-US">
                <a:solidFill>
                  <a:srgbClr val="898989"/>
                </a:solidFill>
                <a:latin typeface="Calibri" panose="020F0502020204030204" pitchFamily="34" charset="0"/>
              </a:rPr>
              <a:pPr eaLnBrk="1" hangingPunct="1"/>
              <a:t>66</a:t>
            </a:fld>
            <a:endParaRPr lang="tr-TR" altLang="en-US">
              <a:solidFill>
                <a:srgbClr val="898989"/>
              </a:solidFill>
              <a:latin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6674D7D7-D3CD-4988-9308-9F0C47D74337}"/>
              </a:ext>
            </a:extLst>
          </p:cNvPr>
          <p:cNvSpPr>
            <a:spLocks noGrp="1"/>
          </p:cNvSpPr>
          <p:nvPr>
            <p:ph type="title"/>
          </p:nvPr>
        </p:nvSpPr>
        <p:spPr>
          <a:xfrm>
            <a:off x="457200" y="274638"/>
            <a:ext cx="8229600" cy="850900"/>
          </a:xfrm>
        </p:spPr>
        <p:txBody>
          <a:bodyPr rtlCol="0">
            <a:normAutofit fontScale="90000"/>
          </a:bodyPr>
          <a:lstStyle/>
          <a:p>
            <a:pPr algn="l" eaLnBrk="1" fontAlgn="auto" hangingPunct="1">
              <a:spcAft>
                <a:spcPts val="0"/>
              </a:spcAft>
              <a:defRPr/>
            </a:pPr>
            <a:r>
              <a:rPr lang="tr-TR" sz="3600" dirty="0"/>
              <a:t>Verilen algoritmaya göre toplama işleminin adımları;</a:t>
            </a:r>
          </a:p>
        </p:txBody>
      </p:sp>
      <p:sp>
        <p:nvSpPr>
          <p:cNvPr id="69635" name="2 İçerik Yer Tutucusu">
            <a:extLst>
              <a:ext uri="{FF2B5EF4-FFF2-40B4-BE49-F238E27FC236}">
                <a16:creationId xmlns:a16="http://schemas.microsoft.com/office/drawing/2014/main" id="{229C5C01-6C56-4D3E-A60A-A5368A025FF0}"/>
              </a:ext>
            </a:extLst>
          </p:cNvPr>
          <p:cNvSpPr>
            <a:spLocks noGrp="1"/>
          </p:cNvSpPr>
          <p:nvPr>
            <p:ph idx="1"/>
          </p:nvPr>
        </p:nvSpPr>
        <p:spPr>
          <a:xfrm>
            <a:off x="395288" y="1125538"/>
            <a:ext cx="8229600" cy="5145087"/>
          </a:xfrm>
        </p:spPr>
        <p:txBody>
          <a:bodyPr/>
          <a:lstStyle/>
          <a:p>
            <a:pPr eaLnBrk="1" hangingPunct="1"/>
            <a:r>
              <a:rPr lang="tr-TR" altLang="en-US" sz="2800" b="1"/>
              <a:t>1. adım: </a:t>
            </a:r>
            <a:r>
              <a:rPr lang="tr-TR" altLang="en-US" sz="2800"/>
              <a:t>toplanacak olan sayıların exponentleri eşitlenir. küçük olan sağa kaydırılarak büyük olan exponente eşitlenir. </a:t>
            </a:r>
          </a:p>
          <a:p>
            <a:pPr eaLnBrk="1" hangingPunct="1"/>
            <a:endParaRPr lang="tr-TR" altLang="en-US" sz="2800"/>
          </a:p>
          <a:p>
            <a:pPr eaLnBrk="1" hangingPunct="1"/>
            <a:r>
              <a:rPr lang="tr-TR" altLang="en-US" sz="2800" b="1"/>
              <a:t>2.adım: </a:t>
            </a:r>
            <a:r>
              <a:rPr lang="tr-TR" altLang="en-US" sz="2800"/>
              <a:t>sayıların fraction(mantisa) kısımları toplanır.</a:t>
            </a:r>
          </a:p>
          <a:p>
            <a:pPr eaLnBrk="1" hangingPunct="1"/>
            <a:endParaRPr lang="tr-TR" altLang="en-US" sz="2800"/>
          </a:p>
          <a:p>
            <a:pPr eaLnBrk="1" hangingPunct="1"/>
            <a:r>
              <a:rPr lang="tr-TR" altLang="en-US" sz="2800" b="1"/>
              <a:t>3. adım: </a:t>
            </a:r>
            <a:r>
              <a:rPr lang="tr-TR" altLang="en-US" sz="2800"/>
              <a:t>elde edilen toplam normalize edilir.</a:t>
            </a:r>
          </a:p>
          <a:p>
            <a:pPr eaLnBrk="1" hangingPunct="1"/>
            <a:endParaRPr lang="tr-TR" altLang="en-US" sz="2800"/>
          </a:p>
          <a:p>
            <a:pPr eaLnBrk="1" hangingPunct="1"/>
            <a:r>
              <a:rPr lang="tr-TR" altLang="en-US" sz="2800" b="1"/>
              <a:t>4. adım: </a:t>
            </a:r>
            <a:r>
              <a:rPr lang="tr-TR" altLang="en-US" sz="2800"/>
              <a:t>elde edilen toplam değeri olması istenen uzunluğa(4 bit) getirilir.</a:t>
            </a:r>
          </a:p>
        </p:txBody>
      </p:sp>
      <p:sp>
        <p:nvSpPr>
          <p:cNvPr id="4" name="3 Slayt Numarası Yer Tutucusu">
            <a:extLst>
              <a:ext uri="{FF2B5EF4-FFF2-40B4-BE49-F238E27FC236}">
                <a16:creationId xmlns:a16="http://schemas.microsoft.com/office/drawing/2014/main" id="{B75B0060-6181-4DEB-99C2-3C99A604E56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7F5DA8-0D58-4920-8721-FCC63AD2E245}" type="slidenum">
              <a:rPr lang="tr-TR" altLang="en-US">
                <a:solidFill>
                  <a:srgbClr val="898989"/>
                </a:solidFill>
                <a:latin typeface="Calibri" panose="020F0502020204030204" pitchFamily="34" charset="0"/>
              </a:rPr>
              <a:pPr eaLnBrk="1" hangingPunct="1"/>
              <a:t>67</a:t>
            </a:fld>
            <a:endParaRPr lang="tr-TR" altLang="en-US">
              <a:solidFill>
                <a:srgbClr val="898989"/>
              </a:solidFill>
              <a:latin typeface="Calibri" panose="020F050202020403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2 İçerik Yer Tutucusu">
            <a:extLst>
              <a:ext uri="{FF2B5EF4-FFF2-40B4-BE49-F238E27FC236}">
                <a16:creationId xmlns:a16="http://schemas.microsoft.com/office/drawing/2014/main" id="{D24EA51F-F945-4D46-AABD-77D179F3E8FB}"/>
              </a:ext>
            </a:extLst>
          </p:cNvPr>
          <p:cNvSpPr>
            <a:spLocks noGrp="1"/>
          </p:cNvSpPr>
          <p:nvPr>
            <p:ph idx="1"/>
          </p:nvPr>
        </p:nvSpPr>
        <p:spPr>
          <a:xfrm>
            <a:off x="468313" y="1052513"/>
            <a:ext cx="8229600" cy="4105275"/>
          </a:xfrm>
        </p:spPr>
        <p:txBody>
          <a:bodyPr/>
          <a:lstStyle/>
          <a:p>
            <a:pPr eaLnBrk="1" hangingPunct="1">
              <a:buFont typeface="Arial" panose="020B0604020202020204" pitchFamily="34" charset="0"/>
              <a:buNone/>
            </a:pPr>
            <a:r>
              <a:rPr lang="tr-TR" altLang="en-US" sz="3600">
                <a:solidFill>
                  <a:srgbClr val="3333CC"/>
                </a:solidFill>
              </a:rPr>
              <a:t>Örnek 2; </a:t>
            </a:r>
            <a:r>
              <a:rPr lang="tr-TR" altLang="en-US"/>
              <a:t>0.5 + (-0.4375) =?</a:t>
            </a:r>
          </a:p>
          <a:p>
            <a:pPr eaLnBrk="1" hangingPunct="1">
              <a:buFont typeface="Arial" panose="020B0604020202020204" pitchFamily="34" charset="0"/>
              <a:buNone/>
            </a:pPr>
            <a:r>
              <a:rPr lang="tr-TR" altLang="en-US"/>
              <a:t>Toplam 4 dijitle ifade edilsin.</a:t>
            </a:r>
          </a:p>
          <a:p>
            <a:pPr eaLnBrk="1" hangingPunct="1">
              <a:buFont typeface="Arial" panose="020B0604020202020204" pitchFamily="34" charset="0"/>
              <a:buNone/>
            </a:pPr>
            <a:r>
              <a:rPr lang="tr-TR" altLang="en-US"/>
              <a:t>	</a:t>
            </a:r>
            <a:r>
              <a:rPr lang="tr-TR" altLang="en-US" sz="2800"/>
              <a:t>Öncelikle sayıların binary karşılıklarını hesaplayalım:</a:t>
            </a:r>
          </a:p>
          <a:p>
            <a:pPr eaLnBrk="1" hangingPunct="1"/>
            <a:endParaRPr lang="tr-TR" altLang="en-US"/>
          </a:p>
        </p:txBody>
      </p:sp>
      <p:sp>
        <p:nvSpPr>
          <p:cNvPr id="4" name="3 Slayt Numarası Yer Tutucusu">
            <a:extLst>
              <a:ext uri="{FF2B5EF4-FFF2-40B4-BE49-F238E27FC236}">
                <a16:creationId xmlns:a16="http://schemas.microsoft.com/office/drawing/2014/main" id="{EBCE2910-E7F4-43C5-B14D-248947260C7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FAC08D-D4F1-44C6-948E-426922779A05}" type="slidenum">
              <a:rPr lang="tr-TR" altLang="en-US">
                <a:solidFill>
                  <a:srgbClr val="898989"/>
                </a:solidFill>
                <a:latin typeface="Calibri" panose="020F0502020204030204" pitchFamily="34" charset="0"/>
              </a:rPr>
              <a:pPr eaLnBrk="1" hangingPunct="1"/>
              <a:t>68</a:t>
            </a:fld>
            <a:endParaRPr lang="tr-TR" altLang="en-US">
              <a:solidFill>
                <a:srgbClr val="898989"/>
              </a:solidFill>
              <a:latin typeface="Calibri" panose="020F0502020204030204" pitchFamily="34" charset="0"/>
            </a:endParaRPr>
          </a:p>
        </p:txBody>
      </p:sp>
      <p:pic>
        <p:nvPicPr>
          <p:cNvPr id="70660" name="Picture 2">
            <a:extLst>
              <a:ext uri="{FF2B5EF4-FFF2-40B4-BE49-F238E27FC236}">
                <a16:creationId xmlns:a16="http://schemas.microsoft.com/office/drawing/2014/main" id="{B55F3966-C059-4934-9E30-D45C72DD7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924175"/>
            <a:ext cx="84709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2 İçerik Yer Tutucusu">
            <a:extLst>
              <a:ext uri="{FF2B5EF4-FFF2-40B4-BE49-F238E27FC236}">
                <a16:creationId xmlns:a16="http://schemas.microsoft.com/office/drawing/2014/main" id="{0FE647E1-9CB2-4E50-AA3E-C7B2A46ED5EC}"/>
              </a:ext>
            </a:extLst>
          </p:cNvPr>
          <p:cNvSpPr>
            <a:spLocks noGrp="1"/>
          </p:cNvSpPr>
          <p:nvPr>
            <p:ph idx="1"/>
          </p:nvPr>
        </p:nvSpPr>
        <p:spPr>
          <a:xfrm>
            <a:off x="395288" y="908050"/>
            <a:ext cx="8229600" cy="5257800"/>
          </a:xfrm>
        </p:spPr>
        <p:txBody>
          <a:bodyPr/>
          <a:lstStyle/>
          <a:p>
            <a:pPr eaLnBrk="1" hangingPunct="1">
              <a:buFont typeface="Arial" panose="020B0604020202020204" pitchFamily="34" charset="0"/>
              <a:buNone/>
            </a:pPr>
            <a:r>
              <a:rPr lang="tr-TR" altLang="en-US" sz="2800" b="1"/>
              <a:t>    1. adım: </a:t>
            </a:r>
            <a:r>
              <a:rPr lang="tr-TR" altLang="en-US" sz="2800"/>
              <a:t>exponentlerin eşitlenmesi</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	</a:t>
            </a:r>
            <a:r>
              <a:rPr lang="tr-TR" altLang="en-US" sz="2800" b="1"/>
              <a:t>2. adım: </a:t>
            </a:r>
            <a:r>
              <a:rPr lang="tr-TR" altLang="en-US" sz="2800"/>
              <a:t>fraction kısımlarının toplanması</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	</a:t>
            </a:r>
            <a:r>
              <a:rPr lang="tr-TR" altLang="en-US" sz="2800" b="1"/>
              <a:t>3. adım: </a:t>
            </a:r>
            <a:r>
              <a:rPr lang="tr-TR" altLang="en-US" sz="2800"/>
              <a:t>toplamın normalize edilmesi</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p:txBody>
      </p:sp>
      <p:sp>
        <p:nvSpPr>
          <p:cNvPr id="4" name="3 Slayt Numarası Yer Tutucusu">
            <a:extLst>
              <a:ext uri="{FF2B5EF4-FFF2-40B4-BE49-F238E27FC236}">
                <a16:creationId xmlns:a16="http://schemas.microsoft.com/office/drawing/2014/main" id="{FA980233-34A5-4863-85CF-30F6B3C7FB0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45C154-55AA-405F-BBC1-E45DDA263769}" type="slidenum">
              <a:rPr lang="tr-TR" altLang="en-US">
                <a:solidFill>
                  <a:srgbClr val="898989"/>
                </a:solidFill>
                <a:latin typeface="Calibri" panose="020F0502020204030204" pitchFamily="34" charset="0"/>
              </a:rPr>
              <a:pPr eaLnBrk="1" hangingPunct="1"/>
              <a:t>69</a:t>
            </a:fld>
            <a:endParaRPr lang="tr-TR" altLang="en-US">
              <a:solidFill>
                <a:srgbClr val="898989"/>
              </a:solidFill>
              <a:latin typeface="Calibri" panose="020F0502020204030204" pitchFamily="34" charset="0"/>
            </a:endParaRPr>
          </a:p>
        </p:txBody>
      </p:sp>
      <p:pic>
        <p:nvPicPr>
          <p:cNvPr id="71684" name="Picture 3">
            <a:extLst>
              <a:ext uri="{FF2B5EF4-FFF2-40B4-BE49-F238E27FC236}">
                <a16:creationId xmlns:a16="http://schemas.microsoft.com/office/drawing/2014/main" id="{7545869D-0036-467B-8834-A079F13141B2}"/>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827088" y="1557338"/>
            <a:ext cx="51133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4">
            <a:extLst>
              <a:ext uri="{FF2B5EF4-FFF2-40B4-BE49-F238E27FC236}">
                <a16:creationId xmlns:a16="http://schemas.microsoft.com/office/drawing/2014/main" id="{9F109E79-6971-42DB-B552-28BD17BB4B80}"/>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755650" y="2997200"/>
            <a:ext cx="79930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5">
            <a:extLst>
              <a:ext uri="{FF2B5EF4-FFF2-40B4-BE49-F238E27FC236}">
                <a16:creationId xmlns:a16="http://schemas.microsoft.com/office/drawing/2014/main" id="{752397E2-C825-488E-AD33-8962E86710D3}"/>
              </a:ext>
            </a:extLst>
          </p:cNvPr>
          <p:cNvPicPr>
            <a:picLocks noChangeAspect="1" noChangeArrowheads="1"/>
          </p:cNvPicPr>
          <p:nvPr/>
        </p:nvPicPr>
        <p:blipFill>
          <a:blip r:embed="rId4">
            <a:lum bright="-30000"/>
            <a:extLst>
              <a:ext uri="{28A0092B-C50C-407E-A947-70E740481C1C}">
                <a14:useLocalDpi xmlns:a14="http://schemas.microsoft.com/office/drawing/2010/main" val="0"/>
              </a:ext>
            </a:extLst>
          </a:blip>
          <a:srcRect/>
          <a:stretch>
            <a:fillRect/>
          </a:stretch>
        </p:blipFill>
        <p:spPr bwMode="auto">
          <a:xfrm>
            <a:off x="827088" y="4437063"/>
            <a:ext cx="80216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İçerik Yer Tutucusu">
            <a:extLst>
              <a:ext uri="{FF2B5EF4-FFF2-40B4-BE49-F238E27FC236}">
                <a16:creationId xmlns:a16="http://schemas.microsoft.com/office/drawing/2014/main" id="{84E3F96E-E0C3-4E71-9AD6-5AB55A9FF652}"/>
              </a:ext>
            </a:extLst>
          </p:cNvPr>
          <p:cNvSpPr>
            <a:spLocks noGrp="1"/>
          </p:cNvSpPr>
          <p:nvPr>
            <p:ph idx="1"/>
          </p:nvPr>
        </p:nvSpPr>
        <p:spPr>
          <a:xfrm>
            <a:off x="457200" y="1196975"/>
            <a:ext cx="8686800" cy="2808288"/>
          </a:xfrm>
        </p:spPr>
        <p:txBody>
          <a:bodyPr/>
          <a:lstStyle/>
          <a:p>
            <a:pPr eaLnBrk="1" hangingPunct="1"/>
            <a:r>
              <a:rPr lang="tr-TR" altLang="en-US"/>
              <a:t>İkilik tabanda verilen işaretli bir sayının desimal karşılığı aşağıdaki şekilde hesaplanmaktadır.</a:t>
            </a:r>
          </a:p>
          <a:p>
            <a:pPr eaLnBrk="1" hangingPunct="1"/>
            <a:endParaRPr lang="tr-TR" altLang="en-US"/>
          </a:p>
          <a:p>
            <a:pPr eaLnBrk="1" hangingPunct="1">
              <a:buFont typeface="Arial" panose="020B0604020202020204" pitchFamily="34" charset="0"/>
              <a:buNone/>
            </a:pPr>
            <a:endParaRPr lang="tr-TR" altLang="en-US"/>
          </a:p>
          <a:p>
            <a:pPr eaLnBrk="1" hangingPunct="1">
              <a:buFont typeface="Arial" panose="020B0604020202020204" pitchFamily="34" charset="0"/>
              <a:buNone/>
            </a:pPr>
            <a:r>
              <a:rPr lang="tr-TR" altLang="en-US"/>
              <a:t>Buradaki -2</a:t>
            </a:r>
            <a:r>
              <a:rPr lang="tr-TR" altLang="en-US" baseline="30000"/>
              <a:t>31 </a:t>
            </a:r>
            <a:r>
              <a:rPr lang="tr-TR" altLang="en-US"/>
              <a:t>işaret bitini</a:t>
            </a:r>
            <a:r>
              <a:rPr lang="tr-TR" altLang="en-US" baseline="30000"/>
              <a:t> </a:t>
            </a:r>
            <a:r>
              <a:rPr lang="tr-TR" altLang="en-US"/>
              <a:t>temsil etmektedir.</a:t>
            </a:r>
          </a:p>
        </p:txBody>
      </p:sp>
      <p:sp>
        <p:nvSpPr>
          <p:cNvPr id="5" name="5 Slayt Numarası Yer Tutucusu">
            <a:extLst>
              <a:ext uri="{FF2B5EF4-FFF2-40B4-BE49-F238E27FC236}">
                <a16:creationId xmlns:a16="http://schemas.microsoft.com/office/drawing/2014/main" id="{84156DBF-13E8-42AE-8854-B56FB46FF1F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8BE4A2-015F-4681-8475-C025F3CAC876}" type="slidenum">
              <a:rPr lang="tr-TR" altLang="en-US">
                <a:solidFill>
                  <a:srgbClr val="898989"/>
                </a:solidFill>
                <a:latin typeface="Calibri" panose="020F0502020204030204" pitchFamily="34" charset="0"/>
              </a:rPr>
              <a:pPr eaLnBrk="1" hangingPunct="1"/>
              <a:t>7</a:t>
            </a:fld>
            <a:endParaRPr lang="tr-TR" altLang="en-US">
              <a:solidFill>
                <a:srgbClr val="898989"/>
              </a:solidFill>
              <a:latin typeface="Calibri" panose="020F0502020204030204" pitchFamily="34" charset="0"/>
            </a:endParaRPr>
          </a:p>
        </p:txBody>
      </p:sp>
      <p:pic>
        <p:nvPicPr>
          <p:cNvPr id="8196" name="Picture 2">
            <a:extLst>
              <a:ext uri="{FF2B5EF4-FFF2-40B4-BE49-F238E27FC236}">
                <a16:creationId xmlns:a16="http://schemas.microsoft.com/office/drawing/2014/main" id="{973B761B-98E6-483C-A62A-71AEDCA95C56}"/>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431800" y="2565400"/>
            <a:ext cx="871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Dikdörtgen">
            <a:extLst>
              <a:ext uri="{FF2B5EF4-FFF2-40B4-BE49-F238E27FC236}">
                <a16:creationId xmlns:a16="http://schemas.microsoft.com/office/drawing/2014/main" id="{C76ABE5C-6180-4321-B284-939F9386B91A}"/>
              </a:ext>
            </a:extLst>
          </p:cNvPr>
          <p:cNvSpPr/>
          <p:nvPr/>
        </p:nvSpPr>
        <p:spPr>
          <a:xfrm>
            <a:off x="684213" y="4149725"/>
            <a:ext cx="7991475" cy="1587500"/>
          </a:xfrm>
          <a:prstGeom prst="rect">
            <a:avLst/>
          </a:prstGeom>
        </p:spPr>
        <p:txBody>
          <a:bodyPr>
            <a:spAutoFit/>
          </a:bodyPr>
          <a:lstStyle/>
          <a:p>
            <a:pPr>
              <a:lnSpc>
                <a:spcPct val="90000"/>
              </a:lnSpc>
              <a:defRPr/>
            </a:pPr>
            <a:endParaRPr lang="tr-TR" b="1" dirty="0">
              <a:solidFill>
                <a:schemeClr val="accent5">
                  <a:lumMod val="50000"/>
                </a:schemeClr>
              </a:solidFill>
            </a:endParaRPr>
          </a:p>
          <a:p>
            <a:pPr>
              <a:lnSpc>
                <a:spcPct val="90000"/>
              </a:lnSpc>
              <a:defRPr/>
            </a:pPr>
            <a:r>
              <a:rPr lang="tr-TR" b="1" dirty="0">
                <a:solidFill>
                  <a:srgbClr val="FF0000"/>
                </a:solidFill>
              </a:rPr>
              <a:t>Örnek: 5 bitlik işaretli  sayı için </a:t>
            </a:r>
          </a:p>
          <a:p>
            <a:pPr>
              <a:lnSpc>
                <a:spcPct val="90000"/>
              </a:lnSpc>
              <a:defRPr/>
            </a:pPr>
            <a:endParaRPr lang="tr-TR" b="1" dirty="0">
              <a:solidFill>
                <a:schemeClr val="accent5">
                  <a:lumMod val="50000"/>
                </a:schemeClr>
              </a:solidFill>
            </a:endParaRPr>
          </a:p>
          <a:p>
            <a:pPr>
              <a:lnSpc>
                <a:spcPct val="90000"/>
              </a:lnSpc>
              <a:defRPr/>
            </a:pPr>
            <a:r>
              <a:rPr lang="tr-TR" b="1" dirty="0">
                <a:solidFill>
                  <a:schemeClr val="accent5">
                    <a:lumMod val="50000"/>
                  </a:schemeClr>
                </a:solidFill>
              </a:rPr>
              <a:t>( + 13)</a:t>
            </a:r>
            <a:r>
              <a:rPr lang="tr-TR" b="1" baseline="-25000" dirty="0">
                <a:solidFill>
                  <a:schemeClr val="accent5">
                    <a:lumMod val="50000"/>
                  </a:schemeClr>
                </a:solidFill>
              </a:rPr>
              <a:t>10 </a:t>
            </a:r>
            <a:r>
              <a:rPr lang="tr-TR" b="1" dirty="0">
                <a:solidFill>
                  <a:schemeClr val="accent5">
                    <a:lumMod val="50000"/>
                  </a:schemeClr>
                </a:solidFill>
              </a:rPr>
              <a:t> =  0 1101 = 0x2</a:t>
            </a:r>
            <a:r>
              <a:rPr lang="tr-TR" b="1" baseline="30000" dirty="0">
                <a:solidFill>
                  <a:schemeClr val="accent5">
                    <a:lumMod val="50000"/>
                  </a:schemeClr>
                </a:solidFill>
              </a:rPr>
              <a:t>4</a:t>
            </a:r>
            <a:r>
              <a:rPr lang="tr-TR" b="1" dirty="0">
                <a:solidFill>
                  <a:schemeClr val="accent5">
                    <a:lumMod val="50000"/>
                  </a:schemeClr>
                </a:solidFill>
              </a:rPr>
              <a:t> +1x2</a:t>
            </a:r>
            <a:r>
              <a:rPr lang="tr-TR" b="1" baseline="30000" dirty="0">
                <a:solidFill>
                  <a:schemeClr val="accent5">
                    <a:lumMod val="50000"/>
                  </a:schemeClr>
                </a:solidFill>
              </a:rPr>
              <a:t>3</a:t>
            </a:r>
            <a:r>
              <a:rPr lang="tr-TR" b="1" dirty="0">
                <a:solidFill>
                  <a:schemeClr val="accent5">
                    <a:lumMod val="50000"/>
                  </a:schemeClr>
                </a:solidFill>
              </a:rPr>
              <a:t> +1x2</a:t>
            </a:r>
            <a:r>
              <a:rPr lang="tr-TR" b="1" baseline="30000" dirty="0">
                <a:solidFill>
                  <a:schemeClr val="accent5">
                    <a:lumMod val="50000"/>
                  </a:schemeClr>
                </a:solidFill>
              </a:rPr>
              <a:t>2</a:t>
            </a:r>
            <a:r>
              <a:rPr lang="tr-TR" b="1" dirty="0">
                <a:solidFill>
                  <a:schemeClr val="accent5">
                    <a:lumMod val="50000"/>
                  </a:schemeClr>
                </a:solidFill>
              </a:rPr>
              <a:t>+0x2</a:t>
            </a:r>
            <a:r>
              <a:rPr lang="tr-TR" b="1" baseline="30000" dirty="0">
                <a:solidFill>
                  <a:schemeClr val="accent5">
                    <a:lumMod val="50000"/>
                  </a:schemeClr>
                </a:solidFill>
              </a:rPr>
              <a:t>1</a:t>
            </a:r>
            <a:r>
              <a:rPr lang="tr-TR" b="1" dirty="0">
                <a:solidFill>
                  <a:schemeClr val="accent5">
                    <a:lumMod val="50000"/>
                  </a:schemeClr>
                </a:solidFill>
              </a:rPr>
              <a:t>+1x2</a:t>
            </a:r>
            <a:r>
              <a:rPr lang="tr-TR" b="1" baseline="30000" dirty="0">
                <a:solidFill>
                  <a:schemeClr val="accent5">
                    <a:lumMod val="50000"/>
                  </a:schemeClr>
                </a:solidFill>
              </a:rPr>
              <a:t>0</a:t>
            </a:r>
            <a:r>
              <a:rPr lang="tr-TR" b="1" dirty="0">
                <a:solidFill>
                  <a:schemeClr val="accent5">
                    <a:lumMod val="50000"/>
                  </a:schemeClr>
                </a:solidFill>
              </a:rPr>
              <a:t> = 8 + 4 + 1 = + 13</a:t>
            </a:r>
          </a:p>
          <a:p>
            <a:pPr>
              <a:lnSpc>
                <a:spcPct val="90000"/>
              </a:lnSpc>
              <a:defRPr/>
            </a:pPr>
            <a:endParaRPr lang="tr-TR" b="1" dirty="0">
              <a:solidFill>
                <a:schemeClr val="accent5">
                  <a:lumMod val="50000"/>
                </a:schemeClr>
              </a:solidFill>
            </a:endParaRPr>
          </a:p>
          <a:p>
            <a:pPr>
              <a:lnSpc>
                <a:spcPct val="90000"/>
              </a:lnSpc>
              <a:defRPr/>
            </a:pPr>
            <a:r>
              <a:rPr lang="tr-TR" b="1" dirty="0">
                <a:solidFill>
                  <a:schemeClr val="accent5">
                    <a:lumMod val="50000"/>
                  </a:schemeClr>
                </a:solidFill>
              </a:rPr>
              <a:t>( -  13)</a:t>
            </a:r>
            <a:r>
              <a:rPr lang="tr-TR" b="1" baseline="-25000" dirty="0">
                <a:solidFill>
                  <a:schemeClr val="accent5">
                    <a:lumMod val="50000"/>
                  </a:schemeClr>
                </a:solidFill>
              </a:rPr>
              <a:t>10</a:t>
            </a:r>
            <a:r>
              <a:rPr lang="tr-TR" b="1" dirty="0">
                <a:solidFill>
                  <a:schemeClr val="accent5">
                    <a:lumMod val="50000"/>
                  </a:schemeClr>
                </a:solidFill>
              </a:rPr>
              <a:t> =  1 0011 = </a:t>
            </a:r>
            <a:r>
              <a:rPr lang="tr-TR" b="1" dirty="0">
                <a:solidFill>
                  <a:srgbClr val="FF0000"/>
                </a:solidFill>
              </a:rPr>
              <a:t>-(1x2</a:t>
            </a:r>
            <a:r>
              <a:rPr lang="tr-TR" b="1" baseline="30000" dirty="0">
                <a:solidFill>
                  <a:srgbClr val="FF0000"/>
                </a:solidFill>
              </a:rPr>
              <a:t>4</a:t>
            </a:r>
            <a:r>
              <a:rPr lang="tr-TR" b="1" dirty="0">
                <a:solidFill>
                  <a:srgbClr val="FF0000"/>
                </a:solidFill>
              </a:rPr>
              <a:t>) </a:t>
            </a:r>
            <a:r>
              <a:rPr lang="tr-TR" b="1" dirty="0"/>
              <a:t>+</a:t>
            </a:r>
            <a:r>
              <a:rPr lang="tr-TR" b="1" dirty="0">
                <a:solidFill>
                  <a:schemeClr val="accent5">
                    <a:lumMod val="50000"/>
                  </a:schemeClr>
                </a:solidFill>
              </a:rPr>
              <a:t> </a:t>
            </a:r>
            <a:r>
              <a:rPr lang="tr-TR" b="1" dirty="0"/>
              <a:t>( 0x2</a:t>
            </a:r>
            <a:r>
              <a:rPr lang="tr-TR" b="1" baseline="30000" dirty="0"/>
              <a:t>3</a:t>
            </a:r>
            <a:r>
              <a:rPr lang="tr-TR" b="1" dirty="0"/>
              <a:t> +0x2</a:t>
            </a:r>
            <a:r>
              <a:rPr lang="tr-TR" b="1" baseline="30000" dirty="0"/>
              <a:t>2</a:t>
            </a:r>
            <a:r>
              <a:rPr lang="tr-TR" b="1" dirty="0"/>
              <a:t> +1x2</a:t>
            </a:r>
            <a:r>
              <a:rPr lang="tr-TR" b="1" baseline="30000" dirty="0"/>
              <a:t>1</a:t>
            </a:r>
            <a:r>
              <a:rPr lang="tr-TR" b="1" dirty="0"/>
              <a:t> +1x2</a:t>
            </a:r>
            <a:r>
              <a:rPr lang="tr-TR" b="1" baseline="30000" dirty="0"/>
              <a:t>0</a:t>
            </a:r>
            <a:r>
              <a:rPr lang="tr-TR" b="1" dirty="0"/>
              <a:t> ) </a:t>
            </a:r>
            <a:r>
              <a:rPr lang="tr-TR" b="1" dirty="0">
                <a:solidFill>
                  <a:schemeClr val="accent5">
                    <a:lumMod val="50000"/>
                  </a:schemeClr>
                </a:solidFill>
              </a:rPr>
              <a:t>= -16 + 3 = -13</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2 İçerik Yer Tutucusu">
            <a:extLst>
              <a:ext uri="{FF2B5EF4-FFF2-40B4-BE49-F238E27FC236}">
                <a16:creationId xmlns:a16="http://schemas.microsoft.com/office/drawing/2014/main" id="{6CAE5C2B-5C28-49F6-B403-535E702E79DE}"/>
              </a:ext>
            </a:extLst>
          </p:cNvPr>
          <p:cNvSpPr>
            <a:spLocks noGrp="1"/>
          </p:cNvSpPr>
          <p:nvPr>
            <p:ph idx="1"/>
          </p:nvPr>
        </p:nvSpPr>
        <p:spPr>
          <a:xfrm>
            <a:off x="457200" y="836613"/>
            <a:ext cx="8229600" cy="5289550"/>
          </a:xfrm>
        </p:spPr>
        <p:txBody>
          <a:bodyPr/>
          <a:lstStyle/>
          <a:p>
            <a:pPr eaLnBrk="1" hangingPunct="1">
              <a:buFont typeface="Arial" panose="020B0604020202020204" pitchFamily="34" charset="0"/>
              <a:buNone/>
            </a:pPr>
            <a:r>
              <a:rPr lang="tr-TR" altLang="en-US" b="1"/>
              <a:t>4. adım: </a:t>
            </a:r>
            <a:r>
              <a:rPr lang="tr-TR" altLang="en-US"/>
              <a:t>overflow,underflow oluşmuş mu?</a:t>
            </a:r>
          </a:p>
          <a:p>
            <a:pPr eaLnBrk="1" hangingPunct="1">
              <a:buFont typeface="Arial" panose="020B0604020202020204" pitchFamily="34" charset="0"/>
              <a:buNone/>
            </a:pPr>
            <a:r>
              <a:rPr lang="tr-TR" altLang="en-US"/>
              <a:t>Üs değeri 127≥-4≥-126 arasında olduğu sürece overflow veya underflow oluşmaz. </a:t>
            </a:r>
          </a:p>
          <a:p>
            <a:pPr eaLnBrk="1" hangingPunct="1">
              <a:buFont typeface="Arial" panose="020B0604020202020204" pitchFamily="34" charset="0"/>
              <a:buNone/>
            </a:pPr>
            <a:endParaRPr lang="tr-TR" altLang="en-US"/>
          </a:p>
          <a:p>
            <a:pPr eaLnBrk="1" hangingPunct="1">
              <a:buFont typeface="Arial" panose="020B0604020202020204" pitchFamily="34" charset="0"/>
              <a:buNone/>
            </a:pPr>
            <a:r>
              <a:rPr lang="tr-TR" altLang="en-US"/>
              <a:t>	Sonuç olarak elde edilen değerin desimal karşılığı;</a:t>
            </a:r>
          </a:p>
          <a:p>
            <a:pPr eaLnBrk="1" hangingPunct="1"/>
            <a:endParaRPr lang="tr-TR" altLang="en-US"/>
          </a:p>
        </p:txBody>
      </p:sp>
      <p:sp>
        <p:nvSpPr>
          <p:cNvPr id="4" name="3 Slayt Numarası Yer Tutucusu">
            <a:extLst>
              <a:ext uri="{FF2B5EF4-FFF2-40B4-BE49-F238E27FC236}">
                <a16:creationId xmlns:a16="http://schemas.microsoft.com/office/drawing/2014/main" id="{58A88288-7E80-4199-A432-F93374D6508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B44DC2-718E-4DD3-8398-A26715A4D6EA}" type="slidenum">
              <a:rPr lang="tr-TR" altLang="en-US">
                <a:solidFill>
                  <a:srgbClr val="898989"/>
                </a:solidFill>
                <a:latin typeface="Calibri" panose="020F0502020204030204" pitchFamily="34" charset="0"/>
              </a:rPr>
              <a:pPr eaLnBrk="1" hangingPunct="1"/>
              <a:t>70</a:t>
            </a:fld>
            <a:endParaRPr lang="tr-TR" altLang="en-US">
              <a:solidFill>
                <a:srgbClr val="898989"/>
              </a:solidFill>
              <a:latin typeface="Calibri" panose="020F0502020204030204" pitchFamily="34" charset="0"/>
            </a:endParaRPr>
          </a:p>
        </p:txBody>
      </p:sp>
      <p:pic>
        <p:nvPicPr>
          <p:cNvPr id="72708" name="Picture 2">
            <a:extLst>
              <a:ext uri="{FF2B5EF4-FFF2-40B4-BE49-F238E27FC236}">
                <a16:creationId xmlns:a16="http://schemas.microsoft.com/office/drawing/2014/main" id="{56872750-3DF7-48FF-ACB9-489B91EADF9B}"/>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323850" y="4365625"/>
            <a:ext cx="86074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3">
            <a:extLst>
              <a:ext uri="{FF2B5EF4-FFF2-40B4-BE49-F238E27FC236}">
                <a16:creationId xmlns:a16="http://schemas.microsoft.com/office/drawing/2014/main" id="{92CB654D-BD15-49DE-A453-86D8503C9B4B}"/>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2484438" y="2492375"/>
            <a:ext cx="2879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Başlık">
            <a:extLst>
              <a:ext uri="{FF2B5EF4-FFF2-40B4-BE49-F238E27FC236}">
                <a16:creationId xmlns:a16="http://schemas.microsoft.com/office/drawing/2014/main" id="{C5F65337-B0AF-410B-82B0-FBE9E2951963}"/>
              </a:ext>
            </a:extLst>
          </p:cNvPr>
          <p:cNvSpPr>
            <a:spLocks noGrp="1"/>
          </p:cNvSpPr>
          <p:nvPr>
            <p:ph type="title"/>
          </p:nvPr>
        </p:nvSpPr>
        <p:spPr>
          <a:xfrm>
            <a:off x="0" y="0"/>
            <a:ext cx="9144000" cy="765175"/>
          </a:xfrm>
        </p:spPr>
        <p:txBody>
          <a:bodyPr/>
          <a:lstStyle/>
          <a:p>
            <a:pPr eaLnBrk="1" hangingPunct="1"/>
            <a:r>
              <a:rPr lang="tr-TR" altLang="en-US" sz="3200">
                <a:solidFill>
                  <a:srgbClr val="3333CC"/>
                </a:solidFill>
              </a:rPr>
              <a:t>Floating point toplama için donanımın blok şeması</a:t>
            </a:r>
          </a:p>
        </p:txBody>
      </p:sp>
      <p:sp>
        <p:nvSpPr>
          <p:cNvPr id="4" name="3 Slayt Numarası Yer Tutucusu">
            <a:extLst>
              <a:ext uri="{FF2B5EF4-FFF2-40B4-BE49-F238E27FC236}">
                <a16:creationId xmlns:a16="http://schemas.microsoft.com/office/drawing/2014/main" id="{99A272C5-629C-429B-848D-298794BC5B8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F78372-5F45-4E74-A22C-E97F076B07BD}" type="slidenum">
              <a:rPr lang="tr-TR" altLang="en-US">
                <a:solidFill>
                  <a:srgbClr val="898989"/>
                </a:solidFill>
                <a:latin typeface="Calibri" panose="020F0502020204030204" pitchFamily="34" charset="0"/>
              </a:rPr>
              <a:pPr eaLnBrk="1" hangingPunct="1"/>
              <a:t>71</a:t>
            </a:fld>
            <a:endParaRPr lang="tr-TR" altLang="en-US">
              <a:solidFill>
                <a:srgbClr val="898989"/>
              </a:solidFill>
              <a:latin typeface="Calibri" panose="020F0502020204030204" pitchFamily="34" charset="0"/>
            </a:endParaRPr>
          </a:p>
        </p:txBody>
      </p:sp>
      <p:pic>
        <p:nvPicPr>
          <p:cNvPr id="73732" name="Picture 2">
            <a:extLst>
              <a:ext uri="{FF2B5EF4-FFF2-40B4-BE49-F238E27FC236}">
                <a16:creationId xmlns:a16="http://schemas.microsoft.com/office/drawing/2014/main" id="{7E03B503-8071-440C-922B-D42B1BF28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620713"/>
            <a:ext cx="6562725" cy="605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C48A2D89-F269-458C-8F9A-5B79D81E0C86}"/>
              </a:ext>
            </a:extLst>
          </p:cNvPr>
          <p:cNvSpPr>
            <a:spLocks noGrp="1"/>
          </p:cNvSpPr>
          <p:nvPr>
            <p:ph idx="1"/>
          </p:nvPr>
        </p:nvSpPr>
        <p:spPr>
          <a:xfrm>
            <a:off x="457200" y="333375"/>
            <a:ext cx="8229600" cy="5792788"/>
          </a:xfrm>
        </p:spPr>
        <p:txBody>
          <a:bodyPr rtlCol="0">
            <a:normAutofit lnSpcReduction="10000"/>
          </a:bodyPr>
          <a:lstStyle/>
          <a:p>
            <a:pPr eaLnBrk="1" fontAlgn="auto" hangingPunct="1">
              <a:spcAft>
                <a:spcPts val="0"/>
              </a:spcAft>
              <a:buFont typeface="Arial" panose="020B0604020202020204" pitchFamily="34" charset="0"/>
              <a:buNone/>
              <a:defRPr/>
            </a:pPr>
            <a:r>
              <a:rPr lang="tr-TR" sz="3600" dirty="0">
                <a:solidFill>
                  <a:srgbClr val="3333CC"/>
                </a:solidFill>
              </a:rPr>
              <a:t>Örnek; </a:t>
            </a:r>
            <a:r>
              <a:rPr lang="tr-TR" dirty="0"/>
              <a:t>2345.125</a:t>
            </a:r>
            <a:r>
              <a:rPr lang="tr-TR" baseline="-25000" dirty="0"/>
              <a:t>10</a:t>
            </a:r>
            <a:r>
              <a:rPr lang="tr-TR" dirty="0"/>
              <a:t> sayısı ile .75</a:t>
            </a:r>
            <a:r>
              <a:rPr lang="tr-TR" baseline="-25000" dirty="0"/>
              <a:t>10</a:t>
            </a:r>
            <a:r>
              <a:rPr lang="tr-TR" dirty="0"/>
              <a:t> sayısını IEEE 754 </a:t>
            </a:r>
            <a:r>
              <a:rPr lang="tr-TR" dirty="0" err="1"/>
              <a:t>standartında</a:t>
            </a:r>
            <a:r>
              <a:rPr lang="tr-TR" dirty="0"/>
              <a:t> 32 bitlik formatta toplayınız.</a:t>
            </a:r>
          </a:p>
          <a:p>
            <a:pPr eaLnBrk="1" fontAlgn="auto" hangingPunct="1">
              <a:lnSpc>
                <a:spcPct val="115000"/>
              </a:lnSpc>
              <a:spcAft>
                <a:spcPts val="1000"/>
              </a:spcAft>
              <a:buFont typeface="Arial" panose="020B0604020202020204" pitchFamily="34" charset="0"/>
              <a:buNone/>
              <a:defRPr/>
            </a:pPr>
            <a:r>
              <a:rPr lang="tr-TR" dirty="0">
                <a:ea typeface="Calibri"/>
                <a:cs typeface="Times New Roman"/>
              </a:rPr>
              <a:t>X= 2345.125</a:t>
            </a:r>
            <a:r>
              <a:rPr lang="tr-TR" baseline="-25000" dirty="0">
                <a:ea typeface="Calibri"/>
                <a:cs typeface="Times New Roman"/>
              </a:rPr>
              <a:t>10  </a:t>
            </a:r>
            <a:endParaRPr lang="tr-TR" dirty="0">
              <a:ea typeface="Calibri"/>
              <a:cs typeface="Times New Roman"/>
            </a:endParaRPr>
          </a:p>
          <a:p>
            <a:pPr eaLnBrk="1" fontAlgn="auto" hangingPunct="1">
              <a:lnSpc>
                <a:spcPct val="115000"/>
              </a:lnSpc>
              <a:spcAft>
                <a:spcPts val="1000"/>
              </a:spcAft>
              <a:buFont typeface="Arial" panose="020B0604020202020204" pitchFamily="34" charset="0"/>
              <a:buNone/>
              <a:defRPr/>
            </a:pPr>
            <a:r>
              <a:rPr lang="tr-TR" dirty="0">
                <a:ea typeface="Calibri"/>
                <a:cs typeface="Times New Roman"/>
              </a:rPr>
              <a:t>Y= 0.75</a:t>
            </a:r>
            <a:r>
              <a:rPr lang="tr-TR" baseline="-25000" dirty="0">
                <a:ea typeface="Calibri"/>
                <a:cs typeface="Times New Roman"/>
              </a:rPr>
              <a:t>10  </a:t>
            </a:r>
            <a:endParaRPr lang="tr-TR" dirty="0">
              <a:ea typeface="Calibri"/>
              <a:cs typeface="Times New Roman"/>
            </a:endParaRPr>
          </a:p>
          <a:p>
            <a:pPr eaLnBrk="1" fontAlgn="auto" hangingPunct="1">
              <a:spcAft>
                <a:spcPts val="0"/>
              </a:spcAft>
              <a:defRPr/>
            </a:pPr>
            <a:endParaRPr lang="tr-TR" dirty="0"/>
          </a:p>
          <a:p>
            <a:pPr eaLnBrk="1" fontAlgn="auto" hangingPunct="1">
              <a:spcAft>
                <a:spcPts val="0"/>
              </a:spcAft>
              <a:buFont typeface="Arial" panose="020B0604020202020204" pitchFamily="34" charset="0"/>
              <a:buNone/>
              <a:defRPr/>
            </a:pPr>
            <a:r>
              <a:rPr lang="tr-TR" sz="2800" b="1" dirty="0"/>
              <a:t>1.adım:</a:t>
            </a:r>
            <a:r>
              <a:rPr lang="tr-TR" sz="2800" dirty="0"/>
              <a:t> </a:t>
            </a:r>
            <a:r>
              <a:rPr lang="tr-TR" sz="2800" dirty="0" err="1"/>
              <a:t>Exponentlerin</a:t>
            </a:r>
            <a:r>
              <a:rPr lang="tr-TR" sz="2800" dirty="0"/>
              <a:t> büyük olana eşitlenmesi</a:t>
            </a:r>
          </a:p>
          <a:p>
            <a:pPr lvl="1" eaLnBrk="1" fontAlgn="auto" hangingPunct="1">
              <a:spcAft>
                <a:spcPts val="0"/>
              </a:spcAft>
              <a:buFont typeface="Arial" panose="020B0604020202020204" pitchFamily="34" charset="0"/>
              <a:buNone/>
              <a:defRPr/>
            </a:pPr>
            <a:r>
              <a:rPr lang="tr-TR" dirty="0" err="1"/>
              <a:t>E</a:t>
            </a:r>
            <a:r>
              <a:rPr lang="tr-TR" baseline="-25000" dirty="0" err="1"/>
              <a:t>x</a:t>
            </a:r>
            <a:r>
              <a:rPr lang="tr-TR" dirty="0"/>
              <a:t> &gt; E</a:t>
            </a:r>
            <a:r>
              <a:rPr lang="tr-TR" baseline="-25000" dirty="0"/>
              <a:t>y</a:t>
            </a:r>
            <a:r>
              <a:rPr lang="tr-TR" dirty="0"/>
              <a:t> 	E= 10001010=138</a:t>
            </a:r>
            <a:r>
              <a:rPr lang="tr-TR" baseline="-25000" dirty="0"/>
              <a:t>10</a:t>
            </a:r>
            <a:endParaRPr lang="tr-TR" dirty="0"/>
          </a:p>
          <a:p>
            <a:pPr lvl="1" eaLnBrk="1" fontAlgn="auto" hangingPunct="1">
              <a:spcAft>
                <a:spcPts val="0"/>
              </a:spcAft>
              <a:buFont typeface="Arial" panose="020B0604020202020204" pitchFamily="34" charset="0"/>
              <a:buNone/>
              <a:defRPr/>
            </a:pPr>
            <a:r>
              <a:rPr lang="tr-TR" dirty="0" err="1"/>
              <a:t>E</a:t>
            </a:r>
            <a:r>
              <a:rPr lang="tr-TR" baseline="-25000" dirty="0" err="1"/>
              <a:t>x</a:t>
            </a:r>
            <a:r>
              <a:rPr lang="tr-TR" dirty="0"/>
              <a:t>-E</a:t>
            </a:r>
            <a:r>
              <a:rPr lang="tr-TR" baseline="-25000" dirty="0"/>
              <a:t>y</a:t>
            </a:r>
            <a:r>
              <a:rPr lang="tr-TR" dirty="0"/>
              <a:t>= 10001010 – 01111110 = 00000110 = 12</a:t>
            </a:r>
            <a:r>
              <a:rPr lang="tr-TR" baseline="-25000" dirty="0"/>
              <a:t>10</a:t>
            </a:r>
            <a:endParaRPr lang="tr-TR" dirty="0"/>
          </a:p>
          <a:p>
            <a:pPr lvl="1" eaLnBrk="1" fontAlgn="auto" hangingPunct="1">
              <a:spcAft>
                <a:spcPts val="0"/>
              </a:spcAft>
              <a:buFont typeface="Arial" panose="020B0604020202020204" pitchFamily="34" charset="0"/>
              <a:buNone/>
              <a:defRPr/>
            </a:pPr>
            <a:r>
              <a:rPr lang="tr-TR" dirty="0" err="1"/>
              <a:t>Fy</a:t>
            </a:r>
            <a:r>
              <a:rPr lang="tr-TR" dirty="0"/>
              <a:t> 12 bit sağa kaydırılacak. </a:t>
            </a:r>
          </a:p>
          <a:p>
            <a:pPr lvl="1" eaLnBrk="1" fontAlgn="auto" hangingPunct="1">
              <a:spcAft>
                <a:spcPts val="0"/>
              </a:spcAft>
              <a:buFont typeface="Arial" panose="020B0604020202020204" pitchFamily="34" charset="0"/>
              <a:buNone/>
              <a:defRPr/>
            </a:pPr>
            <a:r>
              <a:rPr lang="tr-TR" dirty="0"/>
              <a:t>			</a:t>
            </a:r>
            <a:r>
              <a:rPr lang="tr-TR" dirty="0" err="1"/>
              <a:t>F</a:t>
            </a:r>
            <a:r>
              <a:rPr lang="tr-TR" baseline="-25000" dirty="0" err="1"/>
              <a:t>y</a:t>
            </a:r>
            <a:r>
              <a:rPr lang="tr-TR" dirty="0"/>
              <a:t> x 2</a:t>
            </a:r>
            <a:r>
              <a:rPr lang="tr-TR" baseline="30000" dirty="0"/>
              <a:t>-12</a:t>
            </a:r>
            <a:r>
              <a:rPr lang="tr-TR" dirty="0"/>
              <a:t>=0.00000000000110000000000</a:t>
            </a:r>
          </a:p>
          <a:p>
            <a:pPr eaLnBrk="1" fontAlgn="auto" hangingPunct="1">
              <a:spcAft>
                <a:spcPts val="0"/>
              </a:spcAft>
              <a:defRPr/>
            </a:pPr>
            <a:endParaRPr lang="tr-TR" dirty="0"/>
          </a:p>
        </p:txBody>
      </p:sp>
      <p:sp>
        <p:nvSpPr>
          <p:cNvPr id="4" name="3 Slayt Numarası Yer Tutucusu">
            <a:extLst>
              <a:ext uri="{FF2B5EF4-FFF2-40B4-BE49-F238E27FC236}">
                <a16:creationId xmlns:a16="http://schemas.microsoft.com/office/drawing/2014/main" id="{896A8F63-3B82-44DD-972C-AFE51D14389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C55456-F79E-4CD7-AC22-29BBB5C25EAB}" type="slidenum">
              <a:rPr lang="tr-TR" altLang="en-US">
                <a:solidFill>
                  <a:srgbClr val="898989"/>
                </a:solidFill>
                <a:latin typeface="Calibri" panose="020F0502020204030204" pitchFamily="34" charset="0"/>
              </a:rPr>
              <a:pPr eaLnBrk="1" hangingPunct="1"/>
              <a:t>72</a:t>
            </a:fld>
            <a:endParaRPr lang="tr-TR" altLang="en-US">
              <a:solidFill>
                <a:srgbClr val="898989"/>
              </a:solidFill>
              <a:latin typeface="Calibri" panose="020F0502020204030204" pitchFamily="34" charset="0"/>
            </a:endParaRPr>
          </a:p>
        </p:txBody>
      </p:sp>
      <p:graphicFrame>
        <p:nvGraphicFramePr>
          <p:cNvPr id="5" name="4 Tablo">
            <a:extLst>
              <a:ext uri="{FF2B5EF4-FFF2-40B4-BE49-F238E27FC236}">
                <a16:creationId xmlns:a16="http://schemas.microsoft.com/office/drawing/2014/main" id="{ABED6C22-1664-42E4-9134-5C0658FAE24F}"/>
              </a:ext>
            </a:extLst>
          </p:cNvPr>
          <p:cNvGraphicFramePr>
            <a:graphicFrameLocks noGrp="1"/>
          </p:cNvGraphicFramePr>
          <p:nvPr/>
        </p:nvGraphicFramePr>
        <p:xfrm>
          <a:off x="2916238" y="1484313"/>
          <a:ext cx="5724525" cy="701675"/>
        </p:xfrm>
        <a:graphic>
          <a:graphicData uri="http://schemas.openxmlformats.org/drawingml/2006/table">
            <a:tbl>
              <a:tblPr/>
              <a:tblGrid>
                <a:gridCol w="779806">
                  <a:extLst>
                    <a:ext uri="{9D8B030D-6E8A-4147-A177-3AD203B41FA5}">
                      <a16:colId xmlns:a16="http://schemas.microsoft.com/office/drawing/2014/main" val="20000"/>
                    </a:ext>
                  </a:extLst>
                </a:gridCol>
                <a:gridCol w="1514446">
                  <a:extLst>
                    <a:ext uri="{9D8B030D-6E8A-4147-A177-3AD203B41FA5}">
                      <a16:colId xmlns:a16="http://schemas.microsoft.com/office/drawing/2014/main" val="20001"/>
                    </a:ext>
                  </a:extLst>
                </a:gridCol>
                <a:gridCol w="3430273">
                  <a:extLst>
                    <a:ext uri="{9D8B030D-6E8A-4147-A177-3AD203B41FA5}">
                      <a16:colId xmlns:a16="http://schemas.microsoft.com/office/drawing/2014/main" val="20002"/>
                    </a:ext>
                  </a:extLst>
                </a:gridCol>
              </a:tblGrid>
              <a:tr h="350838">
                <a:tc>
                  <a:txBody>
                    <a:bodyPr/>
                    <a:lstStyle/>
                    <a:p>
                      <a:pPr algn="ctr">
                        <a:lnSpc>
                          <a:spcPct val="115000"/>
                        </a:lnSpc>
                        <a:spcAft>
                          <a:spcPts val="0"/>
                        </a:spcAft>
                      </a:pPr>
                      <a:r>
                        <a:rPr lang="tr-TR" sz="2100" dirty="0" err="1">
                          <a:latin typeface="Calibri"/>
                          <a:ea typeface="Calibri"/>
                          <a:cs typeface="Times New Roman"/>
                        </a:rPr>
                        <a:t>Sign</a:t>
                      </a:r>
                      <a:endParaRPr lang="tr-TR" sz="2100" dirty="0">
                        <a:latin typeface="Calibri"/>
                        <a:ea typeface="Calibri"/>
                        <a:cs typeface="Times New Roman"/>
                      </a:endParaRP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100" dirty="0" err="1">
                          <a:latin typeface="Calibri"/>
                          <a:ea typeface="Calibri"/>
                          <a:cs typeface="Times New Roman"/>
                        </a:rPr>
                        <a:t>Exponent</a:t>
                      </a:r>
                      <a:endParaRPr lang="tr-TR" sz="2100" dirty="0">
                        <a:latin typeface="Calibri"/>
                        <a:ea typeface="Calibri"/>
                        <a:cs typeface="Times New Roman"/>
                      </a:endParaRP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100" dirty="0" err="1">
                          <a:latin typeface="Calibri"/>
                          <a:ea typeface="Calibri"/>
                          <a:cs typeface="Times New Roman"/>
                        </a:rPr>
                        <a:t>Fraction</a:t>
                      </a:r>
                      <a:endParaRPr lang="tr-TR" sz="2100" dirty="0">
                        <a:latin typeface="Calibri"/>
                        <a:ea typeface="Calibri"/>
                        <a:cs typeface="Times New Roman"/>
                      </a:endParaRP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0838">
                <a:tc>
                  <a:txBody>
                    <a:bodyPr/>
                    <a:lstStyle/>
                    <a:p>
                      <a:pPr algn="ctr">
                        <a:lnSpc>
                          <a:spcPct val="115000"/>
                        </a:lnSpc>
                        <a:spcAft>
                          <a:spcPts val="0"/>
                        </a:spcAft>
                      </a:pPr>
                      <a:r>
                        <a:rPr lang="tr-TR" sz="2100">
                          <a:latin typeface="Calibri"/>
                          <a:ea typeface="Calibri"/>
                          <a:cs typeface="Times New Roman"/>
                        </a:rPr>
                        <a:t>0</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100">
                          <a:latin typeface="Calibri"/>
                          <a:ea typeface="Calibri"/>
                          <a:cs typeface="Times New Roman"/>
                        </a:rPr>
                        <a:t>10001010</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100" dirty="0">
                          <a:latin typeface="Calibri"/>
                          <a:ea typeface="Calibri"/>
                          <a:cs typeface="Times New Roman"/>
                        </a:rPr>
                        <a:t>00100101001001000000000</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5 Tablo">
            <a:extLst>
              <a:ext uri="{FF2B5EF4-FFF2-40B4-BE49-F238E27FC236}">
                <a16:creationId xmlns:a16="http://schemas.microsoft.com/office/drawing/2014/main" id="{C5C47CBA-245A-480D-A6DA-FA2EC61BD464}"/>
              </a:ext>
            </a:extLst>
          </p:cNvPr>
          <p:cNvGraphicFramePr>
            <a:graphicFrameLocks noGrp="1"/>
          </p:cNvGraphicFramePr>
          <p:nvPr/>
        </p:nvGraphicFramePr>
        <p:xfrm>
          <a:off x="2411413" y="2349500"/>
          <a:ext cx="5903912" cy="701675"/>
        </p:xfrm>
        <a:graphic>
          <a:graphicData uri="http://schemas.openxmlformats.org/drawingml/2006/table">
            <a:tbl>
              <a:tblPr/>
              <a:tblGrid>
                <a:gridCol w="759666">
                  <a:extLst>
                    <a:ext uri="{9D8B030D-6E8A-4147-A177-3AD203B41FA5}">
                      <a16:colId xmlns:a16="http://schemas.microsoft.com/office/drawing/2014/main" val="20000"/>
                    </a:ext>
                  </a:extLst>
                </a:gridCol>
                <a:gridCol w="1475331">
                  <a:extLst>
                    <a:ext uri="{9D8B030D-6E8A-4147-A177-3AD203B41FA5}">
                      <a16:colId xmlns:a16="http://schemas.microsoft.com/office/drawing/2014/main" val="20001"/>
                    </a:ext>
                  </a:extLst>
                </a:gridCol>
                <a:gridCol w="3668915">
                  <a:extLst>
                    <a:ext uri="{9D8B030D-6E8A-4147-A177-3AD203B41FA5}">
                      <a16:colId xmlns:a16="http://schemas.microsoft.com/office/drawing/2014/main" val="20002"/>
                    </a:ext>
                  </a:extLst>
                </a:gridCol>
              </a:tblGrid>
              <a:tr h="350838">
                <a:tc>
                  <a:txBody>
                    <a:bodyPr/>
                    <a:lstStyle/>
                    <a:p>
                      <a:pPr algn="ctr">
                        <a:lnSpc>
                          <a:spcPct val="115000"/>
                        </a:lnSpc>
                        <a:spcAft>
                          <a:spcPts val="0"/>
                        </a:spcAft>
                      </a:pPr>
                      <a:r>
                        <a:rPr lang="tr-TR" sz="2100" dirty="0" err="1">
                          <a:latin typeface="Calibri"/>
                          <a:ea typeface="Calibri"/>
                          <a:cs typeface="Times New Roman"/>
                        </a:rPr>
                        <a:t>Sign</a:t>
                      </a:r>
                      <a:endParaRPr lang="tr-TR" sz="2100" dirty="0">
                        <a:latin typeface="Calibri"/>
                        <a:ea typeface="Calibri"/>
                        <a:cs typeface="Times New Roman"/>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100">
                          <a:latin typeface="Calibri"/>
                          <a:ea typeface="Calibri"/>
                          <a:cs typeface="Times New Roman"/>
                        </a:rPr>
                        <a:t>Exponent</a:t>
                      </a: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100">
                          <a:latin typeface="Calibri"/>
                          <a:ea typeface="Calibri"/>
                          <a:cs typeface="Times New Roman"/>
                        </a:rPr>
                        <a:t>Fraction</a:t>
                      </a: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0838">
                <a:tc>
                  <a:txBody>
                    <a:bodyPr/>
                    <a:lstStyle/>
                    <a:p>
                      <a:pPr algn="ctr">
                        <a:lnSpc>
                          <a:spcPct val="115000"/>
                        </a:lnSpc>
                        <a:spcAft>
                          <a:spcPts val="0"/>
                        </a:spcAft>
                      </a:pPr>
                      <a:r>
                        <a:rPr lang="tr-TR" sz="2100">
                          <a:latin typeface="Calibri"/>
                          <a:ea typeface="Calibri"/>
                          <a:cs typeface="Times New Roman"/>
                        </a:rPr>
                        <a:t>0</a:t>
                      </a: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100">
                          <a:latin typeface="Calibri"/>
                          <a:ea typeface="Calibri"/>
                          <a:cs typeface="Times New Roman"/>
                        </a:rPr>
                        <a:t>01111110</a:t>
                      </a: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100" dirty="0">
                          <a:latin typeface="Calibri"/>
                          <a:ea typeface="Calibri"/>
                          <a:cs typeface="Times New Roman"/>
                        </a:rPr>
                        <a:t>10000000000000000000000</a:t>
                      </a: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2 İçerik Yer Tutucusu">
            <a:extLst>
              <a:ext uri="{FF2B5EF4-FFF2-40B4-BE49-F238E27FC236}">
                <a16:creationId xmlns:a16="http://schemas.microsoft.com/office/drawing/2014/main" id="{B64ECFCB-8658-4F4D-92CB-EB355DBBA717}"/>
              </a:ext>
            </a:extLst>
          </p:cNvPr>
          <p:cNvSpPr>
            <a:spLocks noGrp="1"/>
          </p:cNvSpPr>
          <p:nvPr>
            <p:ph idx="1"/>
          </p:nvPr>
        </p:nvSpPr>
        <p:spPr>
          <a:xfrm>
            <a:off x="457200" y="188913"/>
            <a:ext cx="8229600" cy="5937250"/>
          </a:xfrm>
        </p:spPr>
        <p:txBody>
          <a:bodyPr/>
          <a:lstStyle/>
          <a:p>
            <a:pPr eaLnBrk="1" hangingPunct="1">
              <a:buFont typeface="Arial" panose="020B0604020202020204" pitchFamily="34" charset="0"/>
              <a:buNone/>
            </a:pPr>
            <a:r>
              <a:rPr lang="tr-TR" altLang="en-US" b="1"/>
              <a:t>2.adım:</a:t>
            </a:r>
            <a:r>
              <a:rPr lang="tr-TR" altLang="en-US"/>
              <a:t> kesirlerin toplanması</a:t>
            </a:r>
          </a:p>
          <a:p>
            <a:pPr lvl="1" eaLnBrk="1" hangingPunct="1">
              <a:buFont typeface="Arial" panose="020B0604020202020204" pitchFamily="34" charset="0"/>
              <a:buNone/>
            </a:pPr>
            <a:r>
              <a:rPr lang="tr-TR" altLang="en-US"/>
              <a:t>Fx+ (Fy x 2</a:t>
            </a:r>
            <a:r>
              <a:rPr lang="tr-TR" altLang="en-US" baseline="30000"/>
              <a:t>-12</a:t>
            </a:r>
            <a:r>
              <a:rPr lang="tr-TR" altLang="en-US"/>
              <a:t>)= 1. 00100101001001000000000</a:t>
            </a:r>
          </a:p>
          <a:p>
            <a:pPr lvl="1" eaLnBrk="1" hangingPunct="1">
              <a:buFont typeface="Arial" panose="020B0604020202020204" pitchFamily="34" charset="0"/>
              <a:buNone/>
            </a:pPr>
            <a:r>
              <a:rPr lang="tr-TR" altLang="en-US"/>
              <a:t>				+ 0. 00000000000110000000000</a:t>
            </a:r>
          </a:p>
          <a:p>
            <a:pPr lvl="1" eaLnBrk="1" hangingPunct="1">
              <a:buFont typeface="Arial" panose="020B0604020202020204" pitchFamily="34" charset="0"/>
              <a:buNone/>
            </a:pPr>
            <a:r>
              <a:rPr lang="tr-TR" altLang="en-US"/>
              <a:t>			      =1.00100101001111000000000</a:t>
            </a:r>
          </a:p>
          <a:p>
            <a:pPr eaLnBrk="1" hangingPunct="1">
              <a:buFont typeface="Arial" panose="020B0604020202020204" pitchFamily="34" charset="0"/>
              <a:buNone/>
            </a:pPr>
            <a:r>
              <a:rPr lang="tr-TR" altLang="en-US" b="1"/>
              <a:t>3. adım: </a:t>
            </a:r>
            <a:r>
              <a:rPr lang="tr-TR" altLang="en-US"/>
              <a:t>toplam normalize mi? Evet</a:t>
            </a:r>
          </a:p>
          <a:p>
            <a:pPr eaLnBrk="1" hangingPunct="1">
              <a:buFont typeface="Arial" panose="020B0604020202020204" pitchFamily="34" charset="0"/>
              <a:buNone/>
            </a:pPr>
            <a:r>
              <a:rPr lang="tr-TR" altLang="en-US" b="1"/>
              <a:t>4.adım: </a:t>
            </a:r>
            <a:r>
              <a:rPr lang="tr-TR" altLang="en-US"/>
              <a:t>overflow veya underflow oluşmuş mu?hayır</a:t>
            </a:r>
          </a:p>
          <a:p>
            <a:pPr eaLnBrk="1" hangingPunct="1">
              <a:buFont typeface="Arial" panose="020B0604020202020204" pitchFamily="34" charset="0"/>
              <a:buNone/>
            </a:pPr>
            <a:r>
              <a:rPr lang="tr-TR" altLang="en-US" b="1"/>
              <a:t>5.adım: </a:t>
            </a:r>
            <a:r>
              <a:rPr lang="tr-TR" altLang="en-US"/>
              <a:t>sonuç 0 mı? Hayır</a:t>
            </a:r>
          </a:p>
          <a:p>
            <a:pPr eaLnBrk="1" hangingPunct="1">
              <a:buFont typeface="Arial" panose="020B0604020202020204" pitchFamily="34" charset="0"/>
              <a:buNone/>
            </a:pPr>
            <a:r>
              <a:rPr lang="tr-TR" altLang="en-US"/>
              <a:t>Sonuç: </a:t>
            </a:r>
          </a:p>
        </p:txBody>
      </p:sp>
      <p:sp>
        <p:nvSpPr>
          <p:cNvPr id="4" name="3 Slayt Numarası Yer Tutucusu">
            <a:extLst>
              <a:ext uri="{FF2B5EF4-FFF2-40B4-BE49-F238E27FC236}">
                <a16:creationId xmlns:a16="http://schemas.microsoft.com/office/drawing/2014/main" id="{8277B9AE-39C0-41AF-AA30-D1AEB115F15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46335A-4C1D-46ED-AD2A-6B51FE10418D}" type="slidenum">
              <a:rPr lang="tr-TR" altLang="en-US">
                <a:solidFill>
                  <a:srgbClr val="898989"/>
                </a:solidFill>
                <a:latin typeface="Calibri" panose="020F0502020204030204" pitchFamily="34" charset="0"/>
              </a:rPr>
              <a:pPr eaLnBrk="1" hangingPunct="1"/>
              <a:t>73</a:t>
            </a:fld>
            <a:endParaRPr lang="tr-TR" altLang="en-US">
              <a:solidFill>
                <a:srgbClr val="898989"/>
              </a:solidFill>
              <a:latin typeface="Calibri" panose="020F0502020204030204" pitchFamily="34" charset="0"/>
            </a:endParaRPr>
          </a:p>
        </p:txBody>
      </p:sp>
      <p:graphicFrame>
        <p:nvGraphicFramePr>
          <p:cNvPr id="5" name="4 Tablo">
            <a:extLst>
              <a:ext uri="{FF2B5EF4-FFF2-40B4-BE49-F238E27FC236}">
                <a16:creationId xmlns:a16="http://schemas.microsoft.com/office/drawing/2014/main" id="{37DDD1CB-DE9A-45CB-8C84-A63D2A690E0C}"/>
              </a:ext>
            </a:extLst>
          </p:cNvPr>
          <p:cNvGraphicFramePr>
            <a:graphicFrameLocks noGrp="1"/>
          </p:cNvGraphicFramePr>
          <p:nvPr/>
        </p:nvGraphicFramePr>
        <p:xfrm>
          <a:off x="900113" y="5157788"/>
          <a:ext cx="7380287" cy="1262062"/>
        </p:xfrm>
        <a:graphic>
          <a:graphicData uri="http://schemas.openxmlformats.org/drawingml/2006/table">
            <a:tbl>
              <a:tblPr/>
              <a:tblGrid>
                <a:gridCol w="949634">
                  <a:extLst>
                    <a:ext uri="{9D8B030D-6E8A-4147-A177-3AD203B41FA5}">
                      <a16:colId xmlns:a16="http://schemas.microsoft.com/office/drawing/2014/main" val="20000"/>
                    </a:ext>
                  </a:extLst>
                </a:gridCol>
                <a:gridCol w="1844263">
                  <a:extLst>
                    <a:ext uri="{9D8B030D-6E8A-4147-A177-3AD203B41FA5}">
                      <a16:colId xmlns:a16="http://schemas.microsoft.com/office/drawing/2014/main" val="20001"/>
                    </a:ext>
                  </a:extLst>
                </a:gridCol>
                <a:gridCol w="4586390">
                  <a:extLst>
                    <a:ext uri="{9D8B030D-6E8A-4147-A177-3AD203B41FA5}">
                      <a16:colId xmlns:a16="http://schemas.microsoft.com/office/drawing/2014/main" val="20002"/>
                    </a:ext>
                  </a:extLst>
                </a:gridCol>
              </a:tblGrid>
              <a:tr h="420687">
                <a:tc>
                  <a:txBody>
                    <a:bodyPr/>
                    <a:lstStyle/>
                    <a:p>
                      <a:pPr algn="ctr">
                        <a:lnSpc>
                          <a:spcPct val="115000"/>
                        </a:lnSpc>
                        <a:spcAft>
                          <a:spcPts val="0"/>
                        </a:spcAft>
                      </a:pPr>
                      <a:r>
                        <a:rPr lang="tr-TR" sz="2600" dirty="0" err="1">
                          <a:latin typeface="Calibri"/>
                          <a:ea typeface="Calibri"/>
                          <a:cs typeface="Times New Roman"/>
                        </a:rPr>
                        <a:t>Sign</a:t>
                      </a:r>
                      <a:endParaRPr lang="tr-TR" sz="2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600">
                          <a:latin typeface="Calibri"/>
                          <a:ea typeface="Calibri"/>
                          <a:cs typeface="Times New Roman"/>
                        </a:rPr>
                        <a:t>Exponent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600">
                          <a:latin typeface="Calibri"/>
                          <a:ea typeface="Calibri"/>
                          <a:cs typeface="Times New Roman"/>
                        </a:rPr>
                        <a:t>Fraction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0687">
                <a:tc>
                  <a:txBody>
                    <a:bodyPr/>
                    <a:lstStyle/>
                    <a:p>
                      <a:pPr algn="ctr">
                        <a:lnSpc>
                          <a:spcPct val="115000"/>
                        </a:lnSpc>
                        <a:spcAft>
                          <a:spcPts val="0"/>
                        </a:spcAft>
                      </a:pPr>
                      <a:r>
                        <a:rPr lang="tr-TR" sz="260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600">
                          <a:latin typeface="Calibri"/>
                          <a:ea typeface="Calibri"/>
                          <a:cs typeface="Times New Roman"/>
                        </a:rPr>
                        <a:t>10001010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600">
                          <a:latin typeface="Calibri"/>
                          <a:ea typeface="Calibri"/>
                          <a:cs typeface="Times New Roman"/>
                        </a:rPr>
                        <a:t>00100101001111000000000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0687">
                <a:tc>
                  <a:txBody>
                    <a:bodyPr/>
                    <a:lstStyle/>
                    <a:p>
                      <a:pPr algn="ctr">
                        <a:lnSpc>
                          <a:spcPct val="115000"/>
                        </a:lnSpc>
                        <a:spcAft>
                          <a:spcPts val="0"/>
                        </a:spcAft>
                      </a:pPr>
                      <a:r>
                        <a:rPr lang="tr-TR" sz="2600" dirty="0">
                          <a:latin typeface="Calibri"/>
                          <a:ea typeface="Calibri"/>
                          <a:cs typeface="Times New Roman"/>
                        </a:rPr>
                        <a:t>1bit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2600">
                          <a:latin typeface="Calibri"/>
                          <a:ea typeface="Calibri"/>
                          <a:cs typeface="Times New Roman"/>
                        </a:rPr>
                        <a:t>8bit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2600" dirty="0">
                          <a:latin typeface="Calibri"/>
                          <a:ea typeface="Calibri"/>
                          <a:cs typeface="Times New Roman"/>
                        </a:rPr>
                        <a:t>23bit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Başlık">
            <a:extLst>
              <a:ext uri="{FF2B5EF4-FFF2-40B4-BE49-F238E27FC236}">
                <a16:creationId xmlns:a16="http://schemas.microsoft.com/office/drawing/2014/main" id="{9B25CC12-CFCC-43E1-83DD-6DEBCB1717F9}"/>
              </a:ext>
            </a:extLst>
          </p:cNvPr>
          <p:cNvSpPr>
            <a:spLocks noGrp="1"/>
          </p:cNvSpPr>
          <p:nvPr>
            <p:ph type="title"/>
          </p:nvPr>
        </p:nvSpPr>
        <p:spPr>
          <a:xfrm>
            <a:off x="457200" y="274638"/>
            <a:ext cx="8229600" cy="922337"/>
          </a:xfrm>
        </p:spPr>
        <p:txBody>
          <a:bodyPr/>
          <a:lstStyle/>
          <a:p>
            <a:pPr eaLnBrk="1" hangingPunct="1"/>
            <a:r>
              <a:rPr lang="tr-TR" altLang="en-US" sz="4000">
                <a:solidFill>
                  <a:srgbClr val="3333CC"/>
                </a:solidFill>
              </a:rPr>
              <a:t>Floating point sayılarda Çarpma</a:t>
            </a:r>
            <a:endParaRPr lang="tr-TR" altLang="en-US" sz="4000"/>
          </a:p>
        </p:txBody>
      </p:sp>
      <p:sp>
        <p:nvSpPr>
          <p:cNvPr id="76803" name="2 İçerik Yer Tutucusu">
            <a:extLst>
              <a:ext uri="{FF2B5EF4-FFF2-40B4-BE49-F238E27FC236}">
                <a16:creationId xmlns:a16="http://schemas.microsoft.com/office/drawing/2014/main" id="{E3194504-359A-4CDB-94C5-953E0AF7A946}"/>
              </a:ext>
            </a:extLst>
          </p:cNvPr>
          <p:cNvSpPr>
            <a:spLocks noGrp="1"/>
          </p:cNvSpPr>
          <p:nvPr>
            <p:ph idx="1"/>
          </p:nvPr>
        </p:nvSpPr>
        <p:spPr>
          <a:xfrm>
            <a:off x="457200" y="1268413"/>
            <a:ext cx="8229600" cy="5040312"/>
          </a:xfrm>
        </p:spPr>
        <p:txBody>
          <a:bodyPr/>
          <a:lstStyle/>
          <a:p>
            <a:pPr eaLnBrk="1" hangingPunct="1">
              <a:buFont typeface="Arial" panose="020B0604020202020204" pitchFamily="34" charset="0"/>
              <a:buNone/>
            </a:pPr>
            <a:r>
              <a:rPr lang="tr-TR" altLang="en-US" sz="3600">
                <a:solidFill>
                  <a:srgbClr val="3333CC"/>
                </a:solidFill>
              </a:rPr>
              <a:t>Örnek 1; </a:t>
            </a:r>
            <a:r>
              <a:rPr lang="tr-TR" altLang="en-US"/>
              <a:t>1.110</a:t>
            </a:r>
            <a:r>
              <a:rPr lang="tr-TR" altLang="en-US" baseline="-25000"/>
              <a:t>10</a:t>
            </a:r>
            <a:r>
              <a:rPr lang="tr-TR" altLang="en-US"/>
              <a:t>x10</a:t>
            </a:r>
            <a:r>
              <a:rPr lang="tr-TR" altLang="en-US" baseline="30000"/>
              <a:t>10 </a:t>
            </a:r>
            <a:r>
              <a:rPr lang="tr-TR" altLang="en-US"/>
              <a:t>x 9.200</a:t>
            </a:r>
            <a:r>
              <a:rPr lang="tr-TR" altLang="en-US" baseline="-25000"/>
              <a:t>10</a:t>
            </a:r>
            <a:r>
              <a:rPr lang="tr-TR" altLang="en-US"/>
              <a:t>x10</a:t>
            </a:r>
            <a:r>
              <a:rPr lang="tr-TR" altLang="en-US" baseline="30000"/>
              <a:t>-5</a:t>
            </a:r>
            <a:r>
              <a:rPr lang="tr-TR" altLang="en-US"/>
              <a:t> dört dijitlik sayıları çarpalım (IEEE 754 single precision).</a:t>
            </a:r>
          </a:p>
          <a:p>
            <a:pPr eaLnBrk="1" hangingPunct="1">
              <a:buFont typeface="Arial" panose="020B0604020202020204" pitchFamily="34" charset="0"/>
              <a:buNone/>
            </a:pPr>
            <a:endParaRPr lang="tr-TR" altLang="en-US"/>
          </a:p>
          <a:p>
            <a:pPr eaLnBrk="1" hangingPunct="1">
              <a:buFont typeface="Arial" panose="020B0604020202020204" pitchFamily="34" charset="0"/>
              <a:buNone/>
            </a:pPr>
            <a:r>
              <a:rPr lang="tr-TR" altLang="en-US" b="1"/>
              <a:t>1.adım:</a:t>
            </a:r>
            <a:r>
              <a:rPr lang="tr-TR" altLang="en-US" sz="2800"/>
              <a:t> toplamadan farklı olarak üsler toplanır. Öncelikle biaslanmış exponentleri hesaplamalıyız.</a:t>
            </a:r>
          </a:p>
          <a:p>
            <a:pPr lvl="1" eaLnBrk="1" hangingPunct="1">
              <a:buFont typeface="Arial" panose="020B0604020202020204" pitchFamily="34" charset="0"/>
              <a:buNone/>
            </a:pPr>
            <a:r>
              <a:rPr lang="tr-TR" altLang="en-US" sz="3200"/>
              <a:t>10+127=137 ve (-5)+127= 122</a:t>
            </a:r>
          </a:p>
          <a:p>
            <a:pPr lvl="1" eaLnBrk="1" hangingPunct="1">
              <a:buFont typeface="Arial" panose="020B0604020202020204" pitchFamily="34" charset="0"/>
              <a:buNone/>
            </a:pPr>
            <a:r>
              <a:rPr lang="tr-TR" altLang="en-US" sz="3200"/>
              <a:t>Yeni exponent= 137+122= 259 </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259 sayısını 8 bitle nasıl ifade edeceğiz?</a:t>
            </a:r>
          </a:p>
          <a:p>
            <a:pPr eaLnBrk="1" hangingPunct="1">
              <a:buFont typeface="Arial" panose="020B0604020202020204" pitchFamily="34" charset="0"/>
              <a:buNone/>
            </a:pPr>
            <a:endParaRPr lang="tr-TR" altLang="en-US"/>
          </a:p>
        </p:txBody>
      </p:sp>
      <p:sp>
        <p:nvSpPr>
          <p:cNvPr id="4" name="3 Slayt Numarası Yer Tutucusu">
            <a:extLst>
              <a:ext uri="{FF2B5EF4-FFF2-40B4-BE49-F238E27FC236}">
                <a16:creationId xmlns:a16="http://schemas.microsoft.com/office/drawing/2014/main" id="{D08EF9DF-41EB-4A9B-825F-8A0A4FE5C87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6A31E3-2234-451E-8364-1A95DD9BD57D}" type="slidenum">
              <a:rPr lang="tr-TR" altLang="en-US">
                <a:solidFill>
                  <a:srgbClr val="898989"/>
                </a:solidFill>
                <a:latin typeface="Calibri" panose="020F0502020204030204" pitchFamily="34" charset="0"/>
              </a:rPr>
              <a:pPr eaLnBrk="1" hangingPunct="1"/>
              <a:t>74</a:t>
            </a:fld>
            <a:endParaRPr lang="tr-TR" altLang="en-US">
              <a:solidFill>
                <a:srgbClr val="898989"/>
              </a:solidFill>
              <a:latin typeface="Calibri" panose="020F050202020403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D0806126-7996-4B08-A043-A77DA0FEE88B}"/>
              </a:ext>
            </a:extLst>
          </p:cNvPr>
          <p:cNvSpPr>
            <a:spLocks noGrp="1"/>
          </p:cNvSpPr>
          <p:nvPr>
            <p:ph idx="1"/>
          </p:nvPr>
        </p:nvSpPr>
        <p:spPr>
          <a:xfrm>
            <a:off x="457200" y="260350"/>
            <a:ext cx="8229600" cy="6337300"/>
          </a:xfrm>
        </p:spPr>
        <p:txBody>
          <a:bodyPr>
            <a:normAutofit/>
          </a:bodyPr>
          <a:lstStyle/>
          <a:p>
            <a:pPr eaLnBrk="1" hangingPunct="1">
              <a:lnSpc>
                <a:spcPct val="80000"/>
              </a:lnSpc>
              <a:buFont typeface="Arial" panose="020B0604020202020204" pitchFamily="34" charset="0"/>
              <a:buNone/>
            </a:pPr>
            <a:r>
              <a:rPr lang="tr-TR" altLang="en-US" sz="2800"/>
              <a:t>Biaslanmış sayıları toplarken bias değerini çıkarmayı </a:t>
            </a:r>
          </a:p>
          <a:p>
            <a:pPr eaLnBrk="1" hangingPunct="1">
              <a:lnSpc>
                <a:spcPct val="80000"/>
              </a:lnSpc>
              <a:buFont typeface="Arial" panose="020B0604020202020204" pitchFamily="34" charset="0"/>
              <a:buNone/>
            </a:pPr>
            <a:r>
              <a:rPr lang="tr-TR" altLang="en-US" sz="2800"/>
              <a:t>unutmamamız gerekir, dolayısıyla;</a:t>
            </a:r>
          </a:p>
          <a:p>
            <a:pPr eaLnBrk="1" hangingPunct="1">
              <a:lnSpc>
                <a:spcPct val="80000"/>
              </a:lnSpc>
              <a:buFont typeface="Arial" panose="020B0604020202020204" pitchFamily="34" charset="0"/>
              <a:buNone/>
            </a:pPr>
            <a:r>
              <a:rPr lang="tr-TR" altLang="en-US" sz="2800"/>
              <a:t>		    yeni exponent= 137+122-127 = 132</a:t>
            </a:r>
          </a:p>
          <a:p>
            <a:pPr eaLnBrk="1" hangingPunct="1">
              <a:lnSpc>
                <a:spcPct val="80000"/>
              </a:lnSpc>
              <a:buFont typeface="Arial" panose="020B0604020202020204" pitchFamily="34" charset="0"/>
              <a:buNone/>
            </a:pPr>
            <a:r>
              <a:rPr lang="tr-TR" altLang="en-US" sz="2800"/>
              <a:t>	ya da yeni exponent= 10 + (-5)+ 127 = 132 olur.</a:t>
            </a:r>
          </a:p>
          <a:p>
            <a:pPr eaLnBrk="1" hangingPunct="1">
              <a:lnSpc>
                <a:spcPct val="150000"/>
              </a:lnSpc>
              <a:buFont typeface="Arial" panose="020B0604020202020204" pitchFamily="34" charset="0"/>
              <a:buNone/>
            </a:pPr>
            <a:r>
              <a:rPr lang="tr-TR" altLang="en-US" sz="2800" b="1"/>
              <a:t>2.adım: </a:t>
            </a:r>
            <a:r>
              <a:rPr lang="tr-TR" altLang="en-US" sz="2800"/>
              <a:t>significand kısımları çarpılır.</a:t>
            </a:r>
          </a:p>
          <a:p>
            <a:pPr eaLnBrk="1" hangingPunct="1">
              <a:lnSpc>
                <a:spcPct val="90000"/>
              </a:lnSpc>
              <a:buFont typeface="Arial" panose="020B0604020202020204" pitchFamily="34" charset="0"/>
              <a:buNone/>
            </a:pPr>
            <a:r>
              <a:rPr lang="tr-TR" altLang="en-US" sz="2800"/>
              <a:t>        		1.110</a:t>
            </a:r>
          </a:p>
          <a:p>
            <a:pPr eaLnBrk="1" hangingPunct="1">
              <a:lnSpc>
                <a:spcPct val="90000"/>
              </a:lnSpc>
              <a:buFont typeface="Arial" panose="020B0604020202020204" pitchFamily="34" charset="0"/>
              <a:buNone/>
            </a:pPr>
            <a:r>
              <a:rPr lang="tr-TR" altLang="en-US" sz="2800"/>
              <a:t>       		 9.200</a:t>
            </a:r>
          </a:p>
          <a:p>
            <a:pPr eaLnBrk="1" hangingPunct="1">
              <a:lnSpc>
                <a:spcPct val="90000"/>
              </a:lnSpc>
              <a:buFont typeface="Arial" panose="020B0604020202020204" pitchFamily="34" charset="0"/>
              <a:buNone/>
            </a:pPr>
            <a:r>
              <a:rPr lang="tr-TR" altLang="en-US" sz="2800"/>
              <a:t>                        0000</a:t>
            </a:r>
          </a:p>
          <a:p>
            <a:pPr eaLnBrk="1" hangingPunct="1">
              <a:lnSpc>
                <a:spcPct val="90000"/>
              </a:lnSpc>
              <a:buFont typeface="Arial" panose="020B0604020202020204" pitchFamily="34" charset="0"/>
              <a:buNone/>
            </a:pPr>
            <a:r>
              <a:rPr lang="tr-TR" altLang="en-US" sz="2800"/>
              <a:t>                      0000</a:t>
            </a:r>
          </a:p>
          <a:p>
            <a:pPr eaLnBrk="1" hangingPunct="1">
              <a:lnSpc>
                <a:spcPct val="90000"/>
              </a:lnSpc>
              <a:buFont typeface="Arial" panose="020B0604020202020204" pitchFamily="34" charset="0"/>
              <a:buNone/>
            </a:pPr>
            <a:r>
              <a:rPr lang="tr-TR" altLang="en-US" sz="2800"/>
              <a:t>                   2220</a:t>
            </a:r>
          </a:p>
          <a:p>
            <a:pPr eaLnBrk="1" hangingPunct="1">
              <a:lnSpc>
                <a:spcPct val="90000"/>
              </a:lnSpc>
              <a:buFont typeface="Arial" panose="020B0604020202020204" pitchFamily="34" charset="0"/>
              <a:buNone/>
            </a:pPr>
            <a:r>
              <a:rPr lang="tr-TR" altLang="en-US" sz="2800"/>
              <a:t>                9990</a:t>
            </a:r>
          </a:p>
          <a:p>
            <a:pPr eaLnBrk="1" hangingPunct="1">
              <a:lnSpc>
                <a:spcPct val="90000"/>
              </a:lnSpc>
              <a:buFont typeface="Arial" panose="020B0604020202020204" pitchFamily="34" charset="0"/>
              <a:buNone/>
            </a:pPr>
            <a:r>
              <a:rPr lang="tr-TR" altLang="en-US" sz="2800"/>
              <a:t>              10212000</a:t>
            </a:r>
            <a:r>
              <a:rPr lang="tr-TR" altLang="en-US" sz="2800" baseline="-25000"/>
              <a:t>10</a:t>
            </a:r>
            <a:endParaRPr lang="tr-TR" altLang="en-US" sz="2800"/>
          </a:p>
          <a:p>
            <a:pPr eaLnBrk="1" hangingPunct="1">
              <a:buFont typeface="Arial" panose="020B0604020202020204" pitchFamily="34" charset="0"/>
              <a:buNone/>
            </a:pPr>
            <a:r>
              <a:rPr lang="tr-TR" altLang="en-US" sz="2800"/>
              <a:t>Çarpım sonucu= 10.212000</a:t>
            </a:r>
            <a:r>
              <a:rPr lang="tr-TR" altLang="en-US" sz="2800" baseline="-25000"/>
              <a:t>10</a:t>
            </a:r>
            <a:r>
              <a:rPr lang="tr-TR" altLang="en-US" sz="2800"/>
              <a:t>=10.212</a:t>
            </a:r>
            <a:r>
              <a:rPr lang="tr-TR" altLang="en-US" sz="2800" baseline="-25000"/>
              <a:t>10</a:t>
            </a:r>
            <a:r>
              <a:rPr lang="tr-TR" altLang="en-US" sz="2800"/>
              <a:t>x10</a:t>
            </a:r>
            <a:r>
              <a:rPr lang="tr-TR" altLang="en-US" sz="2800" baseline="30000"/>
              <a:t>5</a:t>
            </a:r>
            <a:endParaRPr lang="tr-TR" altLang="en-US" sz="2800"/>
          </a:p>
          <a:p>
            <a:pPr eaLnBrk="1" hangingPunct="1">
              <a:lnSpc>
                <a:spcPct val="80000"/>
              </a:lnSpc>
            </a:pPr>
            <a:endParaRPr lang="tr-TR" altLang="en-US" sz="3000"/>
          </a:p>
        </p:txBody>
      </p:sp>
      <p:sp>
        <p:nvSpPr>
          <p:cNvPr id="4" name="3 Slayt Numarası Yer Tutucusu">
            <a:extLst>
              <a:ext uri="{FF2B5EF4-FFF2-40B4-BE49-F238E27FC236}">
                <a16:creationId xmlns:a16="http://schemas.microsoft.com/office/drawing/2014/main" id="{83003CFC-F3A7-4058-AF45-41360E521D0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6FF2F6-3632-476F-8C4E-1E60814828BC}" type="slidenum">
              <a:rPr lang="tr-TR" altLang="en-US">
                <a:solidFill>
                  <a:srgbClr val="898989"/>
                </a:solidFill>
                <a:latin typeface="Calibri" panose="020F0502020204030204" pitchFamily="34" charset="0"/>
              </a:rPr>
              <a:pPr eaLnBrk="1" hangingPunct="1"/>
              <a:t>75</a:t>
            </a:fld>
            <a:endParaRPr lang="tr-TR" altLang="en-US">
              <a:solidFill>
                <a:srgbClr val="898989"/>
              </a:solidFill>
              <a:latin typeface="Calibri" panose="020F0502020204030204" pitchFamily="34" charset="0"/>
            </a:endParaRPr>
          </a:p>
        </p:txBody>
      </p:sp>
      <p:cxnSp>
        <p:nvCxnSpPr>
          <p:cNvPr id="6" name="5 Düz Bağlayıcı">
            <a:extLst>
              <a:ext uri="{FF2B5EF4-FFF2-40B4-BE49-F238E27FC236}">
                <a16:creationId xmlns:a16="http://schemas.microsoft.com/office/drawing/2014/main" id="{20A524F2-DC6B-4168-A27B-95AC37D22FDD}"/>
              </a:ext>
            </a:extLst>
          </p:cNvPr>
          <p:cNvCxnSpPr/>
          <p:nvPr/>
        </p:nvCxnSpPr>
        <p:spPr>
          <a:xfrm>
            <a:off x="2124075" y="3573463"/>
            <a:ext cx="1295400" cy="0"/>
          </a:xfrm>
          <a:prstGeom prst="line">
            <a:avLst/>
          </a:prstGeom>
        </p:spPr>
        <p:style>
          <a:lnRef idx="1">
            <a:schemeClr val="dk1"/>
          </a:lnRef>
          <a:fillRef idx="0">
            <a:schemeClr val="dk1"/>
          </a:fillRef>
          <a:effectRef idx="0">
            <a:schemeClr val="dk1"/>
          </a:effectRef>
          <a:fontRef idx="minor">
            <a:schemeClr val="tx1"/>
          </a:fontRef>
        </p:style>
      </p:cxnSp>
      <p:sp>
        <p:nvSpPr>
          <p:cNvPr id="77829" name="6 Metin kutusu">
            <a:extLst>
              <a:ext uri="{FF2B5EF4-FFF2-40B4-BE49-F238E27FC236}">
                <a16:creationId xmlns:a16="http://schemas.microsoft.com/office/drawing/2014/main" id="{BC1689A6-72B5-4031-88F8-207D902C7DE6}"/>
              </a:ext>
            </a:extLst>
          </p:cNvPr>
          <p:cNvSpPr txBox="1">
            <a:spLocks noChangeArrowheads="1"/>
          </p:cNvSpPr>
          <p:nvPr/>
        </p:nvSpPr>
        <p:spPr bwMode="auto">
          <a:xfrm>
            <a:off x="2124075" y="3068638"/>
            <a:ext cx="339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800">
                <a:latin typeface="Calibri" panose="020F0502020204030204" pitchFamily="34" charset="0"/>
              </a:rPr>
              <a:t>x</a:t>
            </a:r>
          </a:p>
        </p:txBody>
      </p:sp>
      <p:cxnSp>
        <p:nvCxnSpPr>
          <p:cNvPr id="9" name="8 Düz Bağlayıcı">
            <a:extLst>
              <a:ext uri="{FF2B5EF4-FFF2-40B4-BE49-F238E27FC236}">
                <a16:creationId xmlns:a16="http://schemas.microsoft.com/office/drawing/2014/main" id="{2C3C8178-60D5-4381-B96E-17E5AE44F651}"/>
              </a:ext>
            </a:extLst>
          </p:cNvPr>
          <p:cNvCxnSpPr/>
          <p:nvPr/>
        </p:nvCxnSpPr>
        <p:spPr>
          <a:xfrm>
            <a:off x="1476375" y="5516563"/>
            <a:ext cx="1800225" cy="0"/>
          </a:xfrm>
          <a:prstGeom prst="line">
            <a:avLst/>
          </a:prstGeom>
        </p:spPr>
        <p:style>
          <a:lnRef idx="1">
            <a:schemeClr val="dk1"/>
          </a:lnRef>
          <a:fillRef idx="0">
            <a:schemeClr val="dk1"/>
          </a:fillRef>
          <a:effectRef idx="0">
            <a:schemeClr val="dk1"/>
          </a:effectRef>
          <a:fontRef idx="minor">
            <a:schemeClr val="tx1"/>
          </a:fontRef>
        </p:style>
      </p:cxnSp>
      <p:sp>
        <p:nvSpPr>
          <p:cNvPr id="77831" name="9 Metin kutusu">
            <a:extLst>
              <a:ext uri="{FF2B5EF4-FFF2-40B4-BE49-F238E27FC236}">
                <a16:creationId xmlns:a16="http://schemas.microsoft.com/office/drawing/2014/main" id="{B8E3AB31-5070-4495-A460-43D32592C141}"/>
              </a:ext>
            </a:extLst>
          </p:cNvPr>
          <p:cNvSpPr txBox="1">
            <a:spLocks noChangeArrowheads="1"/>
          </p:cNvSpPr>
          <p:nvPr/>
        </p:nvSpPr>
        <p:spPr bwMode="auto">
          <a:xfrm>
            <a:off x="1403350" y="5013325"/>
            <a:ext cx="365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800">
                <a:latin typeface="Calibri" panose="020F0502020204030204" pitchFamily="34"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479F71E3-D6B8-4F21-899A-1078986F9D4B}"/>
              </a:ext>
            </a:extLst>
          </p:cNvPr>
          <p:cNvSpPr>
            <a:spLocks noGrp="1"/>
          </p:cNvSpPr>
          <p:nvPr>
            <p:ph idx="1"/>
          </p:nvPr>
        </p:nvSpPr>
        <p:spPr>
          <a:xfrm>
            <a:off x="395288" y="549275"/>
            <a:ext cx="8229600" cy="4608513"/>
          </a:xfrm>
        </p:spPr>
        <p:txBody>
          <a:bodyPr rtlCol="0">
            <a:normAutofit fontScale="92500" lnSpcReduction="10000"/>
          </a:bodyPr>
          <a:lstStyle/>
          <a:p>
            <a:pPr eaLnBrk="1" fontAlgn="auto" hangingPunct="1">
              <a:spcAft>
                <a:spcPts val="0"/>
              </a:spcAft>
              <a:buFont typeface="Arial" panose="020B0604020202020204" pitchFamily="34" charset="0"/>
              <a:buNone/>
              <a:defRPr/>
            </a:pPr>
            <a:r>
              <a:rPr lang="tr-TR" b="1" dirty="0"/>
              <a:t>3. adım: </a:t>
            </a:r>
            <a:r>
              <a:rPr lang="tr-TR" dirty="0"/>
              <a:t>sonucun </a:t>
            </a:r>
            <a:r>
              <a:rPr lang="tr-TR" dirty="0" err="1"/>
              <a:t>normalize</a:t>
            </a:r>
            <a:r>
              <a:rPr lang="tr-TR" dirty="0"/>
              <a:t> edilmesi</a:t>
            </a:r>
          </a:p>
          <a:p>
            <a:pPr eaLnBrk="1" fontAlgn="auto" hangingPunct="1">
              <a:spcAft>
                <a:spcPts val="0"/>
              </a:spcAft>
              <a:buFont typeface="Arial" panose="020B0604020202020204" pitchFamily="34" charset="0"/>
              <a:buNone/>
              <a:defRPr/>
            </a:pPr>
            <a:r>
              <a:rPr lang="tr-TR" dirty="0"/>
              <a:t>		10.212</a:t>
            </a:r>
            <a:r>
              <a:rPr lang="tr-TR" baseline="-25000" dirty="0"/>
              <a:t>10</a:t>
            </a:r>
            <a:r>
              <a:rPr lang="tr-TR" dirty="0"/>
              <a:t>x10</a:t>
            </a:r>
            <a:r>
              <a:rPr lang="tr-TR" baseline="30000" dirty="0"/>
              <a:t>5</a:t>
            </a:r>
            <a:r>
              <a:rPr lang="tr-TR" dirty="0"/>
              <a:t>=1.0212</a:t>
            </a:r>
            <a:r>
              <a:rPr lang="tr-TR" baseline="-25000" dirty="0"/>
              <a:t>10</a:t>
            </a:r>
            <a:r>
              <a:rPr lang="tr-TR" dirty="0"/>
              <a:t>x10</a:t>
            </a:r>
            <a:r>
              <a:rPr lang="tr-TR" baseline="30000" dirty="0"/>
              <a:t>6</a:t>
            </a:r>
            <a:endParaRPr lang="tr-TR" dirty="0"/>
          </a:p>
          <a:p>
            <a:pPr eaLnBrk="1" fontAlgn="auto" hangingPunct="1">
              <a:spcAft>
                <a:spcPts val="0"/>
              </a:spcAft>
              <a:buFont typeface="Arial" panose="020B0604020202020204" pitchFamily="34" charset="0"/>
              <a:buNone/>
              <a:defRPr/>
            </a:pPr>
            <a:r>
              <a:rPr lang="tr-TR" b="1" dirty="0"/>
              <a:t>4.adım:</a:t>
            </a:r>
            <a:r>
              <a:rPr lang="tr-TR" dirty="0"/>
              <a:t> </a:t>
            </a:r>
            <a:r>
              <a:rPr lang="tr-TR" dirty="0" err="1"/>
              <a:t>significant</a:t>
            </a:r>
            <a:r>
              <a:rPr lang="tr-TR" dirty="0"/>
              <a:t> kısmı 4 dijit olduğu için sayının yuvarlanması gerekir.</a:t>
            </a:r>
          </a:p>
          <a:p>
            <a:pPr eaLnBrk="1" fontAlgn="auto" hangingPunct="1">
              <a:spcAft>
                <a:spcPts val="0"/>
              </a:spcAft>
              <a:buFont typeface="Arial" panose="020B0604020202020204" pitchFamily="34" charset="0"/>
              <a:buNone/>
              <a:defRPr/>
            </a:pPr>
            <a:r>
              <a:rPr lang="tr-TR" dirty="0"/>
              <a:t>		1.0212</a:t>
            </a:r>
            <a:r>
              <a:rPr lang="tr-TR" baseline="-25000" dirty="0"/>
              <a:t>10</a:t>
            </a:r>
            <a:r>
              <a:rPr lang="tr-TR" dirty="0"/>
              <a:t>x10</a:t>
            </a:r>
            <a:r>
              <a:rPr lang="tr-TR" baseline="30000" dirty="0"/>
              <a:t>6</a:t>
            </a:r>
            <a:r>
              <a:rPr lang="tr-TR" dirty="0"/>
              <a:t>=1.021</a:t>
            </a:r>
            <a:r>
              <a:rPr lang="tr-TR" baseline="-25000" dirty="0"/>
              <a:t>10</a:t>
            </a:r>
            <a:r>
              <a:rPr lang="tr-TR" dirty="0"/>
              <a:t>x10</a:t>
            </a:r>
            <a:r>
              <a:rPr lang="tr-TR" baseline="30000" dirty="0"/>
              <a:t>6</a:t>
            </a:r>
            <a:endParaRPr lang="tr-TR" dirty="0"/>
          </a:p>
          <a:p>
            <a:pPr eaLnBrk="1" fontAlgn="auto" hangingPunct="1">
              <a:spcAft>
                <a:spcPts val="0"/>
              </a:spcAft>
              <a:buFont typeface="Arial" panose="020B0604020202020204" pitchFamily="34" charset="0"/>
              <a:buNone/>
              <a:defRPr/>
            </a:pPr>
            <a:r>
              <a:rPr lang="tr-TR" b="1" dirty="0"/>
              <a:t>5.adım:</a:t>
            </a:r>
            <a:r>
              <a:rPr lang="tr-TR" dirty="0"/>
              <a:t> işaret bitinin değerinin bulunması. Çarpılan sayıların işaretleri aynı ise sonuç pozitif(S=0), farklı ise sonuç negatif (S=1) olur.</a:t>
            </a:r>
          </a:p>
          <a:p>
            <a:pPr eaLnBrk="1" fontAlgn="auto" hangingPunct="1">
              <a:spcAft>
                <a:spcPts val="0"/>
              </a:spcAft>
              <a:buFont typeface="Arial" panose="020B0604020202020204" pitchFamily="34" charset="0"/>
              <a:buNone/>
              <a:defRPr/>
            </a:pPr>
            <a:r>
              <a:rPr lang="tr-TR" dirty="0"/>
              <a:t>			</a:t>
            </a:r>
            <a:r>
              <a:rPr lang="tr-TR" b="1" dirty="0"/>
              <a:t>Sonuç</a:t>
            </a:r>
            <a:r>
              <a:rPr lang="tr-TR" dirty="0"/>
              <a:t>= +1.021</a:t>
            </a:r>
            <a:r>
              <a:rPr lang="tr-TR" baseline="-25000" dirty="0"/>
              <a:t>10</a:t>
            </a:r>
            <a:r>
              <a:rPr lang="tr-TR" dirty="0"/>
              <a:t>x10</a:t>
            </a:r>
            <a:r>
              <a:rPr lang="tr-TR" baseline="30000" dirty="0"/>
              <a:t>6</a:t>
            </a:r>
            <a:endParaRPr lang="tr-TR" dirty="0"/>
          </a:p>
          <a:p>
            <a:pPr eaLnBrk="1" fontAlgn="auto" hangingPunct="1">
              <a:spcAft>
                <a:spcPts val="0"/>
              </a:spcAft>
              <a:buFont typeface="Arial" panose="020B0604020202020204" pitchFamily="34" charset="0"/>
              <a:buNone/>
              <a:defRPr/>
            </a:pPr>
            <a:endParaRPr lang="tr-TR" dirty="0"/>
          </a:p>
        </p:txBody>
      </p:sp>
      <p:sp>
        <p:nvSpPr>
          <p:cNvPr id="4" name="3 Slayt Numarası Yer Tutucusu">
            <a:extLst>
              <a:ext uri="{FF2B5EF4-FFF2-40B4-BE49-F238E27FC236}">
                <a16:creationId xmlns:a16="http://schemas.microsoft.com/office/drawing/2014/main" id="{C2EC06AD-5FF1-496E-9C07-DCF82FF3391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C35354-289E-42BE-BB54-B9BC028EC8FF}" type="slidenum">
              <a:rPr lang="tr-TR" altLang="en-US">
                <a:solidFill>
                  <a:srgbClr val="898989"/>
                </a:solidFill>
                <a:latin typeface="Calibri" panose="020F0502020204030204" pitchFamily="34" charset="0"/>
              </a:rPr>
              <a:pPr eaLnBrk="1" hangingPunct="1"/>
              <a:t>76</a:t>
            </a:fld>
            <a:endParaRPr lang="tr-TR" altLang="en-US">
              <a:solidFill>
                <a:srgbClr val="898989"/>
              </a:solidFill>
              <a:latin typeface="Calibri" panose="020F050202020403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5B2BD1B1-8C44-4345-8C22-F1CFC56BD81F}"/>
              </a:ext>
            </a:extLst>
          </p:cNvPr>
          <p:cNvSpPr>
            <a:spLocks noGrp="1"/>
          </p:cNvSpPr>
          <p:nvPr>
            <p:ph type="title"/>
          </p:nvPr>
        </p:nvSpPr>
        <p:spPr>
          <a:xfrm>
            <a:off x="457200" y="274638"/>
            <a:ext cx="5051425" cy="777875"/>
          </a:xfrm>
        </p:spPr>
        <p:txBody>
          <a:bodyPr rtlCol="0">
            <a:normAutofit fontScale="90000"/>
          </a:bodyPr>
          <a:lstStyle/>
          <a:p>
            <a:pPr eaLnBrk="1" fontAlgn="auto" hangingPunct="1">
              <a:spcAft>
                <a:spcPts val="0"/>
              </a:spcAft>
              <a:defRPr/>
            </a:pPr>
            <a:r>
              <a:rPr lang="tr-TR" dirty="0"/>
              <a:t>Çarpma Algoritması </a:t>
            </a:r>
            <a:br>
              <a:rPr lang="tr-TR" dirty="0"/>
            </a:br>
            <a:endParaRPr lang="tr-TR" dirty="0"/>
          </a:p>
        </p:txBody>
      </p:sp>
      <p:sp>
        <p:nvSpPr>
          <p:cNvPr id="79875" name="2 İçerik Yer Tutucusu">
            <a:extLst>
              <a:ext uri="{FF2B5EF4-FFF2-40B4-BE49-F238E27FC236}">
                <a16:creationId xmlns:a16="http://schemas.microsoft.com/office/drawing/2014/main" id="{56D92FD8-DB21-4140-8561-0B2E17370F02}"/>
              </a:ext>
            </a:extLst>
          </p:cNvPr>
          <p:cNvSpPr>
            <a:spLocks noGrp="1"/>
          </p:cNvSpPr>
          <p:nvPr>
            <p:ph idx="1"/>
          </p:nvPr>
        </p:nvSpPr>
        <p:spPr>
          <a:xfrm>
            <a:off x="468313" y="1628775"/>
            <a:ext cx="4330700" cy="4525963"/>
          </a:xfrm>
        </p:spPr>
        <p:txBody>
          <a:bodyPr/>
          <a:lstStyle/>
          <a:p>
            <a:pPr eaLnBrk="1" hangingPunct="1">
              <a:buFont typeface="Arial" panose="020B0604020202020204" pitchFamily="34" charset="0"/>
              <a:buNone/>
            </a:pPr>
            <a:r>
              <a:rPr lang="tr-TR" altLang="en-US" sz="2400"/>
              <a:t>	Genel olarak 3 ve 4. adımlar birer kez gerçekleştirilir, ancak normalizasyon yapılmamışsa 3. adım tekrarlanmalıdır.</a:t>
            </a:r>
          </a:p>
        </p:txBody>
      </p:sp>
      <p:sp>
        <p:nvSpPr>
          <p:cNvPr id="4" name="3 Slayt Numarası Yer Tutucusu">
            <a:extLst>
              <a:ext uri="{FF2B5EF4-FFF2-40B4-BE49-F238E27FC236}">
                <a16:creationId xmlns:a16="http://schemas.microsoft.com/office/drawing/2014/main" id="{2CBBA6CB-063B-4EEF-8C22-9CE75DC30EE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481505-C06A-4D81-A2A4-62C8CEA7AFAE}" type="slidenum">
              <a:rPr lang="tr-TR" altLang="en-US">
                <a:solidFill>
                  <a:srgbClr val="898989"/>
                </a:solidFill>
                <a:latin typeface="Calibri" panose="020F0502020204030204" pitchFamily="34" charset="0"/>
              </a:rPr>
              <a:pPr eaLnBrk="1" hangingPunct="1"/>
              <a:t>77</a:t>
            </a:fld>
            <a:endParaRPr lang="tr-TR" altLang="en-US">
              <a:solidFill>
                <a:srgbClr val="898989"/>
              </a:solidFill>
              <a:latin typeface="Calibri" panose="020F0502020204030204" pitchFamily="34" charset="0"/>
            </a:endParaRPr>
          </a:p>
        </p:txBody>
      </p:sp>
      <p:pic>
        <p:nvPicPr>
          <p:cNvPr id="79877" name="Picture 2">
            <a:extLst>
              <a:ext uri="{FF2B5EF4-FFF2-40B4-BE49-F238E27FC236}">
                <a16:creationId xmlns:a16="http://schemas.microsoft.com/office/drawing/2014/main" id="{E402B15C-3569-4B74-BD3C-50CEAE0FD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504825"/>
            <a:ext cx="33909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849ACA23-295F-4024-B496-3DF2F5098445}"/>
              </a:ext>
            </a:extLst>
          </p:cNvPr>
          <p:cNvSpPr>
            <a:spLocks noGrp="1"/>
          </p:cNvSpPr>
          <p:nvPr>
            <p:ph idx="1"/>
          </p:nvPr>
        </p:nvSpPr>
        <p:spPr>
          <a:xfrm>
            <a:off x="457200" y="333375"/>
            <a:ext cx="8229600" cy="6264275"/>
          </a:xfrm>
        </p:spPr>
        <p:txBody>
          <a:bodyPr>
            <a:normAutofit/>
          </a:bodyPr>
          <a:lstStyle/>
          <a:p>
            <a:pPr eaLnBrk="1" hangingPunct="1">
              <a:lnSpc>
                <a:spcPct val="80000"/>
              </a:lnSpc>
              <a:buFont typeface="Arial" panose="020B0604020202020204" pitchFamily="34" charset="0"/>
              <a:buNone/>
            </a:pPr>
            <a:r>
              <a:rPr lang="tr-TR" altLang="en-US" sz="3600">
                <a:solidFill>
                  <a:srgbClr val="3333CC"/>
                </a:solidFill>
              </a:rPr>
              <a:t>Örnek 2; </a:t>
            </a:r>
            <a:r>
              <a:rPr lang="tr-TR" altLang="en-US" sz="2800">
                <a:ea typeface="Calibri" panose="020F0502020204030204" pitchFamily="34" charset="0"/>
                <a:cs typeface="Times New Roman" panose="02020603050405020304" pitchFamily="18" charset="0"/>
              </a:rPr>
              <a:t>Verilen algoritmanın adımlarını takip ederek 0.5</a:t>
            </a:r>
            <a:r>
              <a:rPr lang="tr-TR" altLang="en-US" sz="2800" baseline="-25000">
                <a:ea typeface="Calibri" panose="020F0502020204030204" pitchFamily="34" charset="0"/>
                <a:cs typeface="Times New Roman" panose="02020603050405020304" pitchFamily="18" charset="0"/>
              </a:rPr>
              <a:t>10</a:t>
            </a:r>
            <a:r>
              <a:rPr lang="tr-TR" altLang="en-US" sz="2800">
                <a:ea typeface="Calibri" panose="020F0502020204030204" pitchFamily="34" charset="0"/>
                <a:cs typeface="Times New Roman" panose="02020603050405020304" pitchFamily="18" charset="0"/>
              </a:rPr>
              <a:t> ile -0.4375</a:t>
            </a:r>
            <a:r>
              <a:rPr lang="tr-TR" altLang="en-US" sz="2800" baseline="-25000">
                <a:ea typeface="Calibri" panose="020F0502020204030204" pitchFamily="34" charset="0"/>
                <a:cs typeface="Times New Roman" panose="02020603050405020304" pitchFamily="18" charset="0"/>
              </a:rPr>
              <a:t>10</a:t>
            </a:r>
            <a:r>
              <a:rPr lang="tr-TR" altLang="en-US" sz="2800">
                <a:ea typeface="Calibri" panose="020F0502020204030204" pitchFamily="34" charset="0"/>
                <a:cs typeface="Times New Roman" panose="02020603050405020304" pitchFamily="18" charset="0"/>
              </a:rPr>
              <a:t> sayılarını çarpalım.</a:t>
            </a:r>
          </a:p>
          <a:p>
            <a:pPr eaLnBrk="1" hangingPunct="1">
              <a:lnSpc>
                <a:spcPct val="95000"/>
              </a:lnSpc>
              <a:buFont typeface="Arial" panose="020B0604020202020204" pitchFamily="34" charset="0"/>
              <a:buNone/>
            </a:pPr>
            <a:r>
              <a:rPr lang="tr-TR" altLang="en-US" sz="2800">
                <a:ea typeface="Calibri" panose="020F0502020204030204" pitchFamily="34" charset="0"/>
                <a:cs typeface="Times New Roman" panose="02020603050405020304" pitchFamily="18" charset="0"/>
              </a:rPr>
              <a:t>Sayıların binary karşılıkları; 1.000</a:t>
            </a:r>
            <a:r>
              <a:rPr lang="tr-TR" altLang="en-US" sz="2800" baseline="-25000">
                <a:ea typeface="Calibri" panose="020F0502020204030204" pitchFamily="34" charset="0"/>
                <a:cs typeface="Times New Roman" panose="02020603050405020304" pitchFamily="18" charset="0"/>
              </a:rPr>
              <a:t>2</a:t>
            </a:r>
            <a:r>
              <a:rPr lang="tr-TR" altLang="en-US" sz="2800">
                <a:ea typeface="Calibri" panose="020F0502020204030204" pitchFamily="34" charset="0"/>
                <a:cs typeface="Times New Roman" panose="02020603050405020304" pitchFamily="18" charset="0"/>
              </a:rPr>
              <a:t>x2</a:t>
            </a:r>
            <a:r>
              <a:rPr lang="tr-TR" altLang="en-US" sz="2800" baseline="30000">
                <a:ea typeface="Calibri" panose="020F0502020204030204" pitchFamily="34" charset="0"/>
                <a:cs typeface="Times New Roman" panose="02020603050405020304" pitchFamily="18" charset="0"/>
              </a:rPr>
              <a:t>-1</a:t>
            </a:r>
            <a:r>
              <a:rPr lang="tr-TR" altLang="en-US" sz="2800">
                <a:ea typeface="Calibri" panose="020F0502020204030204" pitchFamily="34" charset="0"/>
                <a:cs typeface="Times New Roman" panose="02020603050405020304" pitchFamily="18" charset="0"/>
              </a:rPr>
              <a:t>  ve -1.110</a:t>
            </a:r>
            <a:r>
              <a:rPr lang="tr-TR" altLang="en-US" sz="2800" baseline="-25000">
                <a:ea typeface="Calibri" panose="020F0502020204030204" pitchFamily="34" charset="0"/>
                <a:cs typeface="Times New Roman" panose="02020603050405020304" pitchFamily="18" charset="0"/>
              </a:rPr>
              <a:t>2</a:t>
            </a:r>
            <a:r>
              <a:rPr lang="tr-TR" altLang="en-US" sz="2800">
                <a:ea typeface="Calibri" panose="020F0502020204030204" pitchFamily="34" charset="0"/>
                <a:cs typeface="Times New Roman" panose="02020603050405020304" pitchFamily="18" charset="0"/>
              </a:rPr>
              <a:t>x2</a:t>
            </a:r>
            <a:r>
              <a:rPr lang="tr-TR" altLang="en-US" sz="2800" baseline="30000">
                <a:ea typeface="Calibri" panose="020F0502020204030204" pitchFamily="34" charset="0"/>
                <a:cs typeface="Times New Roman" panose="02020603050405020304" pitchFamily="18" charset="0"/>
              </a:rPr>
              <a:t>-2</a:t>
            </a:r>
            <a:endParaRPr lang="tr-TR" altLang="en-US" sz="2800">
              <a:ea typeface="Calibri" panose="020F0502020204030204" pitchFamily="34" charset="0"/>
              <a:cs typeface="Times New Roman" panose="02020603050405020304" pitchFamily="18" charset="0"/>
            </a:endParaRPr>
          </a:p>
          <a:p>
            <a:pPr eaLnBrk="1" hangingPunct="1">
              <a:lnSpc>
                <a:spcPct val="95000"/>
              </a:lnSpc>
              <a:buFont typeface="Arial" panose="020B0604020202020204" pitchFamily="34" charset="0"/>
              <a:buNone/>
            </a:pPr>
            <a:r>
              <a:rPr lang="tr-TR" altLang="en-US" sz="2800" b="1">
                <a:ea typeface="Calibri" panose="020F0502020204030204" pitchFamily="34" charset="0"/>
                <a:cs typeface="Times New Roman" panose="02020603050405020304" pitchFamily="18" charset="0"/>
              </a:rPr>
              <a:t>	1. Adım: </a:t>
            </a:r>
            <a:r>
              <a:rPr lang="tr-TR" altLang="en-US" sz="2800">
                <a:ea typeface="Calibri" panose="020F0502020204030204" pitchFamily="34" charset="0"/>
                <a:cs typeface="Times New Roman" panose="02020603050405020304" pitchFamily="18" charset="0"/>
              </a:rPr>
              <a:t>exponentlerin toplanması</a:t>
            </a:r>
          </a:p>
          <a:p>
            <a:pPr eaLnBrk="1" hangingPunct="1">
              <a:lnSpc>
                <a:spcPct val="95000"/>
              </a:lnSpc>
              <a:buFont typeface="Arial" panose="020B0604020202020204" pitchFamily="34" charset="0"/>
              <a:buNone/>
            </a:pPr>
            <a:r>
              <a:rPr lang="tr-TR" altLang="en-US" sz="2800">
                <a:ea typeface="Calibri" panose="020F0502020204030204" pitchFamily="34" charset="0"/>
                <a:cs typeface="Times New Roman" panose="02020603050405020304" pitchFamily="18" charset="0"/>
              </a:rPr>
              <a:t>			Bias olmadan -1 +(-2)= -3</a:t>
            </a:r>
          </a:p>
          <a:p>
            <a:pPr eaLnBrk="1" hangingPunct="1">
              <a:lnSpc>
                <a:spcPct val="95000"/>
              </a:lnSpc>
              <a:buFont typeface="Arial" panose="020B0604020202020204" pitchFamily="34" charset="0"/>
              <a:buNone/>
            </a:pPr>
            <a:r>
              <a:rPr lang="tr-TR" altLang="en-US" sz="2800">
                <a:ea typeface="Calibri" panose="020F0502020204030204" pitchFamily="34" charset="0"/>
                <a:cs typeface="Times New Roman" panose="02020603050405020304" pitchFamily="18" charset="0"/>
              </a:rPr>
              <a:t>			Bias ile; (-1+127)+(-2+127)-127=124</a:t>
            </a:r>
          </a:p>
          <a:p>
            <a:pPr eaLnBrk="1" hangingPunct="1">
              <a:lnSpc>
                <a:spcPct val="80000"/>
              </a:lnSpc>
              <a:buFont typeface="Arial" panose="020B0604020202020204" pitchFamily="34" charset="0"/>
              <a:buNone/>
            </a:pPr>
            <a:r>
              <a:rPr lang="tr-TR" altLang="en-US" sz="2800" b="1"/>
              <a:t>	2. Adım</a:t>
            </a:r>
            <a:r>
              <a:rPr lang="tr-TR" altLang="en-US" sz="2800"/>
              <a:t>: significand kısımlarının çarpımı</a:t>
            </a:r>
          </a:p>
          <a:p>
            <a:pPr eaLnBrk="1" hangingPunct="1">
              <a:lnSpc>
                <a:spcPct val="80000"/>
              </a:lnSpc>
              <a:buFont typeface="Arial" panose="020B0604020202020204" pitchFamily="34" charset="0"/>
              <a:buNone/>
            </a:pPr>
            <a:r>
              <a:rPr lang="tr-TR" altLang="en-US" sz="2800"/>
              <a:t>			1.000</a:t>
            </a:r>
            <a:r>
              <a:rPr lang="tr-TR" altLang="en-US" sz="2800" baseline="-25000"/>
              <a:t>2</a:t>
            </a:r>
            <a:endParaRPr lang="tr-TR" altLang="en-US" sz="2800"/>
          </a:p>
          <a:p>
            <a:pPr eaLnBrk="1" hangingPunct="1">
              <a:lnSpc>
                <a:spcPct val="80000"/>
              </a:lnSpc>
              <a:buFont typeface="Arial" panose="020B0604020202020204" pitchFamily="34" charset="0"/>
              <a:buNone/>
            </a:pPr>
            <a:r>
              <a:rPr lang="tr-TR" altLang="en-US" sz="2800"/>
              <a:t>			1.110</a:t>
            </a:r>
            <a:r>
              <a:rPr lang="tr-TR" altLang="en-US" sz="2800" baseline="-25000"/>
              <a:t>2</a:t>
            </a:r>
            <a:endParaRPr lang="tr-TR" altLang="en-US" sz="2800"/>
          </a:p>
          <a:p>
            <a:pPr eaLnBrk="1" hangingPunct="1">
              <a:lnSpc>
                <a:spcPct val="80000"/>
              </a:lnSpc>
              <a:buFont typeface="Arial" panose="020B0604020202020204" pitchFamily="34" charset="0"/>
              <a:buNone/>
            </a:pPr>
            <a:r>
              <a:rPr lang="tr-TR" altLang="en-US" sz="2800"/>
              <a:t>			0000</a:t>
            </a:r>
          </a:p>
          <a:p>
            <a:pPr eaLnBrk="1" hangingPunct="1">
              <a:lnSpc>
                <a:spcPct val="80000"/>
              </a:lnSpc>
              <a:buFont typeface="Arial" panose="020B0604020202020204" pitchFamily="34" charset="0"/>
              <a:buNone/>
            </a:pPr>
            <a:r>
              <a:rPr lang="tr-TR" altLang="en-US" sz="2800"/>
              <a:t>		          1000</a:t>
            </a:r>
          </a:p>
          <a:p>
            <a:pPr eaLnBrk="1" hangingPunct="1">
              <a:lnSpc>
                <a:spcPct val="80000"/>
              </a:lnSpc>
              <a:buFont typeface="Arial" panose="020B0604020202020204" pitchFamily="34" charset="0"/>
              <a:buNone/>
            </a:pPr>
            <a:r>
              <a:rPr lang="tr-TR" altLang="en-US" sz="2800"/>
              <a:t>		        1000</a:t>
            </a:r>
          </a:p>
          <a:p>
            <a:pPr eaLnBrk="1" hangingPunct="1">
              <a:lnSpc>
                <a:spcPct val="80000"/>
              </a:lnSpc>
              <a:buFont typeface="Arial" panose="020B0604020202020204" pitchFamily="34" charset="0"/>
              <a:buNone/>
            </a:pPr>
            <a:r>
              <a:rPr lang="tr-TR" altLang="en-US" sz="2800"/>
              <a:t>	             1000</a:t>
            </a:r>
          </a:p>
          <a:p>
            <a:pPr eaLnBrk="1" hangingPunct="1">
              <a:lnSpc>
                <a:spcPct val="80000"/>
              </a:lnSpc>
              <a:buFont typeface="Arial" panose="020B0604020202020204" pitchFamily="34" charset="0"/>
              <a:buNone/>
            </a:pPr>
            <a:r>
              <a:rPr lang="tr-TR" altLang="en-US" sz="2800"/>
              <a:t>	             1110000</a:t>
            </a:r>
            <a:r>
              <a:rPr lang="tr-TR" altLang="en-US" sz="2800" baseline="-25000"/>
              <a:t>2</a:t>
            </a:r>
            <a:endParaRPr lang="tr-TR" altLang="en-US" sz="2800"/>
          </a:p>
          <a:p>
            <a:pPr eaLnBrk="1" hangingPunct="1">
              <a:lnSpc>
                <a:spcPct val="80000"/>
              </a:lnSpc>
              <a:buFont typeface="Arial" panose="020B0604020202020204" pitchFamily="34" charset="0"/>
              <a:buNone/>
            </a:pPr>
            <a:endParaRPr lang="tr-TR" altLang="en-US" sz="2000">
              <a:solidFill>
                <a:srgbClr val="3333CC"/>
              </a:solidFill>
            </a:endParaRPr>
          </a:p>
        </p:txBody>
      </p:sp>
      <p:sp>
        <p:nvSpPr>
          <p:cNvPr id="4" name="3 Slayt Numarası Yer Tutucusu">
            <a:extLst>
              <a:ext uri="{FF2B5EF4-FFF2-40B4-BE49-F238E27FC236}">
                <a16:creationId xmlns:a16="http://schemas.microsoft.com/office/drawing/2014/main" id="{C1180867-0B4E-489A-9E41-3F18BC69C49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6FC873-5CF2-4185-B9D8-609265A9FECC}" type="slidenum">
              <a:rPr lang="tr-TR" altLang="en-US">
                <a:solidFill>
                  <a:srgbClr val="898989"/>
                </a:solidFill>
                <a:latin typeface="Calibri" panose="020F0502020204030204" pitchFamily="34" charset="0"/>
              </a:rPr>
              <a:pPr eaLnBrk="1" hangingPunct="1"/>
              <a:t>78</a:t>
            </a:fld>
            <a:endParaRPr lang="tr-TR" altLang="en-US">
              <a:solidFill>
                <a:srgbClr val="898989"/>
              </a:solidFill>
              <a:latin typeface="Calibri" panose="020F0502020204030204" pitchFamily="34" charset="0"/>
            </a:endParaRPr>
          </a:p>
        </p:txBody>
      </p:sp>
      <p:cxnSp>
        <p:nvCxnSpPr>
          <p:cNvPr id="5" name="4 Düz Bağlayıcı">
            <a:extLst>
              <a:ext uri="{FF2B5EF4-FFF2-40B4-BE49-F238E27FC236}">
                <a16:creationId xmlns:a16="http://schemas.microsoft.com/office/drawing/2014/main" id="{A5535597-DB84-4807-AE1A-3B899233AF0A}"/>
              </a:ext>
            </a:extLst>
          </p:cNvPr>
          <p:cNvCxnSpPr/>
          <p:nvPr/>
        </p:nvCxnSpPr>
        <p:spPr>
          <a:xfrm>
            <a:off x="2051050" y="4437063"/>
            <a:ext cx="1296988" cy="0"/>
          </a:xfrm>
          <a:prstGeom prst="line">
            <a:avLst/>
          </a:prstGeom>
        </p:spPr>
        <p:style>
          <a:lnRef idx="1">
            <a:schemeClr val="dk1"/>
          </a:lnRef>
          <a:fillRef idx="0">
            <a:schemeClr val="dk1"/>
          </a:fillRef>
          <a:effectRef idx="0">
            <a:schemeClr val="dk1"/>
          </a:effectRef>
          <a:fontRef idx="minor">
            <a:schemeClr val="tx1"/>
          </a:fontRef>
        </p:style>
      </p:cxnSp>
      <p:sp>
        <p:nvSpPr>
          <p:cNvPr id="80901" name="5 Metin kutusu">
            <a:extLst>
              <a:ext uri="{FF2B5EF4-FFF2-40B4-BE49-F238E27FC236}">
                <a16:creationId xmlns:a16="http://schemas.microsoft.com/office/drawing/2014/main" id="{8DDC4955-119E-44F3-9A4D-537F477DBF0F}"/>
              </a:ext>
            </a:extLst>
          </p:cNvPr>
          <p:cNvSpPr txBox="1">
            <a:spLocks noChangeArrowheads="1"/>
          </p:cNvSpPr>
          <p:nvPr/>
        </p:nvSpPr>
        <p:spPr bwMode="auto">
          <a:xfrm>
            <a:off x="1979613" y="3933825"/>
            <a:ext cx="339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800">
                <a:latin typeface="Calibri" panose="020F0502020204030204" pitchFamily="34" charset="0"/>
              </a:rPr>
              <a:t>x</a:t>
            </a:r>
          </a:p>
        </p:txBody>
      </p:sp>
      <p:cxnSp>
        <p:nvCxnSpPr>
          <p:cNvPr id="7" name="6 Düz Bağlayıcı">
            <a:extLst>
              <a:ext uri="{FF2B5EF4-FFF2-40B4-BE49-F238E27FC236}">
                <a16:creationId xmlns:a16="http://schemas.microsoft.com/office/drawing/2014/main" id="{07ADAF39-8461-4F06-B03B-300A8120DC76}"/>
              </a:ext>
            </a:extLst>
          </p:cNvPr>
          <p:cNvCxnSpPr/>
          <p:nvPr/>
        </p:nvCxnSpPr>
        <p:spPr>
          <a:xfrm>
            <a:off x="1547813" y="6092825"/>
            <a:ext cx="1800225" cy="0"/>
          </a:xfrm>
          <a:prstGeom prst="line">
            <a:avLst/>
          </a:prstGeom>
        </p:spPr>
        <p:style>
          <a:lnRef idx="1">
            <a:schemeClr val="dk1"/>
          </a:lnRef>
          <a:fillRef idx="0">
            <a:schemeClr val="dk1"/>
          </a:fillRef>
          <a:effectRef idx="0">
            <a:schemeClr val="dk1"/>
          </a:effectRef>
          <a:fontRef idx="minor">
            <a:schemeClr val="tx1"/>
          </a:fontRef>
        </p:style>
      </p:cxnSp>
      <p:sp>
        <p:nvSpPr>
          <p:cNvPr id="80903" name="7 Metin kutusu">
            <a:extLst>
              <a:ext uri="{FF2B5EF4-FFF2-40B4-BE49-F238E27FC236}">
                <a16:creationId xmlns:a16="http://schemas.microsoft.com/office/drawing/2014/main" id="{67C1A14E-333D-413A-8745-BF0A0ADD01EC}"/>
              </a:ext>
            </a:extLst>
          </p:cNvPr>
          <p:cNvSpPr txBox="1">
            <a:spLocks noChangeArrowheads="1"/>
          </p:cNvSpPr>
          <p:nvPr/>
        </p:nvSpPr>
        <p:spPr bwMode="auto">
          <a:xfrm>
            <a:off x="1403350" y="5589588"/>
            <a:ext cx="365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800">
                <a:latin typeface="Calibri" panose="020F0502020204030204" pitchFamily="34" charset="0"/>
              </a:rPr>
              <a:t>+</a:t>
            </a:r>
          </a:p>
        </p:txBody>
      </p:sp>
      <p:sp>
        <p:nvSpPr>
          <p:cNvPr id="80904" name="8 Dikdörtgen">
            <a:extLst>
              <a:ext uri="{FF2B5EF4-FFF2-40B4-BE49-F238E27FC236}">
                <a16:creationId xmlns:a16="http://schemas.microsoft.com/office/drawing/2014/main" id="{8CE9A3CA-4645-483A-89BD-FF832046304C}"/>
              </a:ext>
            </a:extLst>
          </p:cNvPr>
          <p:cNvSpPr>
            <a:spLocks noChangeArrowheads="1"/>
          </p:cNvSpPr>
          <p:nvPr/>
        </p:nvSpPr>
        <p:spPr bwMode="auto">
          <a:xfrm>
            <a:off x="3924300" y="6021388"/>
            <a:ext cx="3887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800">
                <a:latin typeface="Calibri" panose="020F0502020204030204" pitchFamily="34" charset="0"/>
              </a:rPr>
              <a:t>çarpım=  1.110000x2</a:t>
            </a:r>
            <a:r>
              <a:rPr lang="tr-TR" altLang="en-US" sz="2800" baseline="30000">
                <a:latin typeface="Calibri" panose="020F0502020204030204" pitchFamily="34" charset="0"/>
              </a:rPr>
              <a:t>-3</a:t>
            </a:r>
            <a:r>
              <a:rPr lang="tr-TR" altLang="en-US" sz="2800">
                <a:latin typeface="Calibri" panose="020F0502020204030204" pitchFamily="34" charset="0"/>
              </a:rPr>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5C7F7264-9F41-43B4-A154-FDF6621BF111}"/>
              </a:ext>
            </a:extLst>
          </p:cNvPr>
          <p:cNvSpPr>
            <a:spLocks noGrp="1"/>
          </p:cNvSpPr>
          <p:nvPr>
            <p:ph idx="1"/>
          </p:nvPr>
        </p:nvSpPr>
        <p:spPr>
          <a:xfrm>
            <a:off x="457200" y="333375"/>
            <a:ext cx="8229600" cy="6191250"/>
          </a:xfrm>
        </p:spPr>
        <p:txBody>
          <a:bodyPr>
            <a:normAutofit/>
          </a:bodyPr>
          <a:lstStyle/>
          <a:p>
            <a:pPr eaLnBrk="1" hangingPunct="1">
              <a:lnSpc>
                <a:spcPct val="90000"/>
              </a:lnSpc>
              <a:buFont typeface="Arial" panose="020B0604020202020204" pitchFamily="34" charset="0"/>
              <a:buNone/>
            </a:pPr>
            <a:r>
              <a:rPr lang="tr-TR" altLang="en-US" sz="2700" b="1"/>
              <a:t>	3. Adım: </a:t>
            </a:r>
            <a:r>
              <a:rPr lang="tr-TR" altLang="en-US" sz="2700"/>
              <a:t>çarpım sonucu normalize mi? </a:t>
            </a:r>
            <a:r>
              <a:rPr lang="tr-TR" altLang="en-US" sz="2700" b="1"/>
              <a:t>Evet</a:t>
            </a:r>
          </a:p>
          <a:p>
            <a:pPr eaLnBrk="1" hangingPunct="1">
              <a:lnSpc>
                <a:spcPct val="90000"/>
              </a:lnSpc>
              <a:buFont typeface="Arial" panose="020B0604020202020204" pitchFamily="34" charset="0"/>
              <a:buNone/>
            </a:pPr>
            <a:r>
              <a:rPr lang="tr-TR" altLang="en-US" sz="2700"/>
              <a:t>İşlem sonucunda overflow oluşmuş mu? </a:t>
            </a:r>
          </a:p>
          <a:p>
            <a:pPr eaLnBrk="1" hangingPunct="1">
              <a:lnSpc>
                <a:spcPct val="90000"/>
              </a:lnSpc>
              <a:buFont typeface="Arial" panose="020B0604020202020204" pitchFamily="34" charset="0"/>
              <a:buNone/>
            </a:pPr>
            <a:r>
              <a:rPr lang="tr-TR" altLang="en-US" sz="2700"/>
              <a:t>	127≥-3≥-126 aralığında olduğundan </a:t>
            </a:r>
            <a:r>
              <a:rPr lang="tr-TR" altLang="en-US" sz="2700" b="1"/>
              <a:t>hayır</a:t>
            </a:r>
          </a:p>
          <a:p>
            <a:pPr eaLnBrk="1" hangingPunct="1">
              <a:lnSpc>
                <a:spcPct val="90000"/>
              </a:lnSpc>
              <a:buFont typeface="Arial" panose="020B0604020202020204" pitchFamily="34" charset="0"/>
              <a:buNone/>
            </a:pPr>
            <a:r>
              <a:rPr lang="tr-TR" altLang="en-US" sz="2700"/>
              <a:t>	Bias edilen için 254≥124≥1 aralığında olduğundan </a:t>
            </a:r>
            <a:r>
              <a:rPr lang="tr-TR" altLang="en-US" sz="2700" b="1"/>
              <a:t>hayır</a:t>
            </a:r>
          </a:p>
          <a:p>
            <a:pPr eaLnBrk="1" hangingPunct="1">
              <a:lnSpc>
                <a:spcPct val="90000"/>
              </a:lnSpc>
              <a:buFont typeface="Arial" panose="020B0604020202020204" pitchFamily="34" charset="0"/>
              <a:buNone/>
            </a:pPr>
            <a:r>
              <a:rPr lang="tr-TR" altLang="en-US" sz="2700"/>
              <a:t>Underflow oluşmuş mu? </a:t>
            </a:r>
            <a:r>
              <a:rPr lang="tr-TR" altLang="en-US" sz="2700" b="1"/>
              <a:t>Hayır</a:t>
            </a:r>
          </a:p>
          <a:p>
            <a:pPr eaLnBrk="1" hangingPunct="1">
              <a:lnSpc>
                <a:spcPct val="90000"/>
              </a:lnSpc>
              <a:buFont typeface="Arial" panose="020B0604020202020204" pitchFamily="34" charset="0"/>
              <a:buNone/>
            </a:pPr>
            <a:r>
              <a:rPr lang="tr-TR" altLang="en-US" sz="2700" b="1"/>
              <a:t>	4. Adım: </a:t>
            </a:r>
            <a:r>
              <a:rPr lang="tr-TR" altLang="en-US" sz="2700"/>
              <a:t>çarpım değerini 4 bit ile ifade etmemiz</a:t>
            </a:r>
          </a:p>
          <a:p>
            <a:pPr eaLnBrk="1" hangingPunct="1">
              <a:lnSpc>
                <a:spcPct val="90000"/>
              </a:lnSpc>
              <a:buFont typeface="Arial" panose="020B0604020202020204" pitchFamily="34" charset="0"/>
              <a:buNone/>
            </a:pPr>
            <a:r>
              <a:rPr lang="tr-TR" altLang="en-US" sz="2700"/>
              <a:t>gerekiyor. Dolayısı ile çarpım=  1.110000x2</a:t>
            </a:r>
            <a:r>
              <a:rPr lang="tr-TR" altLang="en-US" sz="2700" baseline="30000"/>
              <a:t>-3</a:t>
            </a:r>
            <a:r>
              <a:rPr lang="tr-TR" altLang="en-US" sz="2700"/>
              <a:t>=1.110x2</a:t>
            </a:r>
            <a:r>
              <a:rPr lang="tr-TR" altLang="en-US" sz="2700" baseline="30000"/>
              <a:t>-3</a:t>
            </a:r>
            <a:r>
              <a:rPr lang="tr-TR" altLang="en-US" sz="2700"/>
              <a:t> </a:t>
            </a:r>
          </a:p>
          <a:p>
            <a:pPr eaLnBrk="1" hangingPunct="1">
              <a:lnSpc>
                <a:spcPct val="90000"/>
              </a:lnSpc>
              <a:buFont typeface="Arial" panose="020B0604020202020204" pitchFamily="34" charset="0"/>
              <a:buNone/>
            </a:pPr>
            <a:r>
              <a:rPr lang="tr-TR" altLang="en-US" sz="2700" b="1"/>
              <a:t>	5. Adım: </a:t>
            </a:r>
            <a:r>
              <a:rPr lang="tr-TR" altLang="en-US" sz="2700"/>
              <a:t>çarpılan sayıların işaretleri farklı olduğu için</a:t>
            </a:r>
          </a:p>
          <a:p>
            <a:pPr eaLnBrk="1" hangingPunct="1">
              <a:lnSpc>
                <a:spcPct val="90000"/>
              </a:lnSpc>
              <a:buFont typeface="Arial" panose="020B0604020202020204" pitchFamily="34" charset="0"/>
              <a:buNone/>
            </a:pPr>
            <a:r>
              <a:rPr lang="tr-TR" altLang="en-US" sz="2700"/>
              <a:t>sonuç negatif olacaktır.</a:t>
            </a:r>
          </a:p>
          <a:p>
            <a:pPr eaLnBrk="1" hangingPunct="1">
              <a:lnSpc>
                <a:spcPct val="90000"/>
              </a:lnSpc>
              <a:buFont typeface="Arial" panose="020B0604020202020204" pitchFamily="34" charset="0"/>
              <a:buNone/>
            </a:pPr>
            <a:r>
              <a:rPr lang="tr-TR" altLang="en-US" sz="2700" b="1"/>
              <a:t>				Sonuç = -1.110x2</a:t>
            </a:r>
            <a:r>
              <a:rPr lang="tr-TR" altLang="en-US" sz="2700" b="1" baseline="30000"/>
              <a:t>-3</a:t>
            </a:r>
            <a:endParaRPr lang="tr-TR" altLang="en-US" sz="2700" b="1"/>
          </a:p>
          <a:p>
            <a:pPr eaLnBrk="1" hangingPunct="1">
              <a:lnSpc>
                <a:spcPct val="90000"/>
              </a:lnSpc>
              <a:buFont typeface="Arial" panose="020B0604020202020204" pitchFamily="34" charset="0"/>
              <a:buNone/>
            </a:pPr>
            <a:r>
              <a:rPr lang="tr-TR" altLang="en-US" sz="2700"/>
              <a:t>Sonucu onluk tabana çevirerek değerini kontrol edelim;</a:t>
            </a:r>
          </a:p>
          <a:p>
            <a:pPr eaLnBrk="1" hangingPunct="1">
              <a:lnSpc>
                <a:spcPct val="90000"/>
              </a:lnSpc>
              <a:buFont typeface="Arial" panose="020B0604020202020204" pitchFamily="34" charset="0"/>
              <a:buNone/>
            </a:pPr>
            <a:r>
              <a:rPr lang="tr-TR" altLang="en-US" sz="2700"/>
              <a:t>Sonuç = -1.110x2</a:t>
            </a:r>
            <a:r>
              <a:rPr lang="tr-TR" altLang="en-US" sz="2700" baseline="30000"/>
              <a:t>-3</a:t>
            </a:r>
            <a:r>
              <a:rPr lang="tr-TR" altLang="en-US" sz="2700"/>
              <a:t>=-0.001110</a:t>
            </a:r>
            <a:r>
              <a:rPr lang="tr-TR" altLang="en-US" sz="2700" baseline="-25000"/>
              <a:t>2</a:t>
            </a:r>
            <a:r>
              <a:rPr lang="tr-TR" altLang="en-US" sz="2700"/>
              <a:t>=-0.00111</a:t>
            </a:r>
            <a:r>
              <a:rPr lang="tr-TR" altLang="en-US" sz="2700" baseline="-25000"/>
              <a:t>2</a:t>
            </a:r>
            <a:endParaRPr lang="tr-TR" altLang="en-US" sz="2700"/>
          </a:p>
          <a:p>
            <a:pPr eaLnBrk="1" hangingPunct="1">
              <a:lnSpc>
                <a:spcPct val="90000"/>
              </a:lnSpc>
              <a:buFont typeface="Arial" panose="020B0604020202020204" pitchFamily="34" charset="0"/>
              <a:buNone/>
            </a:pPr>
            <a:r>
              <a:rPr lang="tr-TR" altLang="en-US" sz="2700"/>
              <a:t>		     =-7/2</a:t>
            </a:r>
            <a:r>
              <a:rPr lang="tr-TR" altLang="en-US" sz="2700" baseline="30000"/>
              <a:t>5</a:t>
            </a:r>
            <a:r>
              <a:rPr lang="tr-TR" altLang="en-US" sz="2700" baseline="-25000"/>
              <a:t>10</a:t>
            </a:r>
            <a:r>
              <a:rPr lang="tr-TR" altLang="en-US" sz="2700"/>
              <a:t>=-7/32</a:t>
            </a:r>
            <a:r>
              <a:rPr lang="tr-TR" altLang="en-US" sz="2700" baseline="-25000"/>
              <a:t>10</a:t>
            </a:r>
            <a:r>
              <a:rPr lang="tr-TR" altLang="en-US" sz="2700"/>
              <a:t>=</a:t>
            </a:r>
            <a:r>
              <a:rPr lang="tr-TR" altLang="en-US" sz="2700" b="1"/>
              <a:t>-0.21875</a:t>
            </a:r>
            <a:r>
              <a:rPr lang="tr-TR" altLang="en-US" sz="2700" b="1" baseline="-25000"/>
              <a:t>10</a:t>
            </a:r>
            <a:endParaRPr lang="tr-TR" altLang="en-US" sz="2700" b="1"/>
          </a:p>
          <a:p>
            <a:pPr eaLnBrk="1" hangingPunct="1">
              <a:lnSpc>
                <a:spcPct val="90000"/>
              </a:lnSpc>
            </a:pPr>
            <a:endParaRPr lang="tr-TR" altLang="en-US" sz="2700"/>
          </a:p>
        </p:txBody>
      </p:sp>
      <p:sp>
        <p:nvSpPr>
          <p:cNvPr id="4" name="3 Slayt Numarası Yer Tutucusu">
            <a:extLst>
              <a:ext uri="{FF2B5EF4-FFF2-40B4-BE49-F238E27FC236}">
                <a16:creationId xmlns:a16="http://schemas.microsoft.com/office/drawing/2014/main" id="{B3663670-2534-4852-B6F8-0D731624A74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3902F2-9F2D-424D-A840-C8A65CDD6033}" type="slidenum">
              <a:rPr lang="tr-TR" altLang="en-US">
                <a:solidFill>
                  <a:srgbClr val="898989"/>
                </a:solidFill>
                <a:latin typeface="Calibri" panose="020F0502020204030204" pitchFamily="34" charset="0"/>
              </a:rPr>
              <a:pPr eaLnBrk="1" hangingPunct="1"/>
              <a:t>79</a:t>
            </a:fld>
            <a:endParaRPr lang="tr-TR" altLang="en-US">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F0C9F2E1-1741-4950-845F-C6215D8FAF2D}"/>
              </a:ext>
            </a:extLst>
          </p:cNvPr>
          <p:cNvSpPr>
            <a:spLocks noGrp="1"/>
          </p:cNvSpPr>
          <p:nvPr>
            <p:ph type="title"/>
          </p:nvPr>
        </p:nvSpPr>
        <p:spPr>
          <a:xfrm>
            <a:off x="457200" y="274638"/>
            <a:ext cx="8229600" cy="922337"/>
          </a:xfrm>
        </p:spPr>
        <p:txBody>
          <a:bodyPr rtlCol="0">
            <a:normAutofit fontScale="90000"/>
          </a:bodyPr>
          <a:lstStyle/>
          <a:p>
            <a:pPr eaLnBrk="1" fontAlgn="auto" hangingPunct="1">
              <a:spcAft>
                <a:spcPts val="0"/>
              </a:spcAft>
              <a:defRPr/>
            </a:pPr>
            <a:r>
              <a:rPr lang="tr-TR" sz="3600" dirty="0">
                <a:solidFill>
                  <a:srgbClr val="3333CC"/>
                </a:solidFill>
              </a:rPr>
              <a:t>İkilik tabandan onluk tabana dönüşüm işlemi</a:t>
            </a:r>
          </a:p>
        </p:txBody>
      </p:sp>
      <p:sp>
        <p:nvSpPr>
          <p:cNvPr id="9219" name="2 İçerik Yer Tutucusu">
            <a:extLst>
              <a:ext uri="{FF2B5EF4-FFF2-40B4-BE49-F238E27FC236}">
                <a16:creationId xmlns:a16="http://schemas.microsoft.com/office/drawing/2014/main" id="{A9120B68-E33B-49E3-868A-1D09D74065F0}"/>
              </a:ext>
            </a:extLst>
          </p:cNvPr>
          <p:cNvSpPr>
            <a:spLocks noGrp="1"/>
          </p:cNvSpPr>
          <p:nvPr>
            <p:ph idx="1"/>
          </p:nvPr>
        </p:nvSpPr>
        <p:spPr>
          <a:xfrm>
            <a:off x="468313" y="1268413"/>
            <a:ext cx="8229600" cy="4525962"/>
          </a:xfrm>
        </p:spPr>
        <p:txBody>
          <a:bodyPr/>
          <a:lstStyle/>
          <a:p>
            <a:pPr eaLnBrk="1" hangingPunct="1">
              <a:buFont typeface="Arial" panose="020B0604020202020204" pitchFamily="34" charset="0"/>
              <a:buNone/>
            </a:pPr>
            <a:r>
              <a:rPr lang="tr-TR" altLang="en-US" sz="2800"/>
              <a:t>	Verilen 32 bitlik işaretli sayının desimal karşılığını bulalım.</a:t>
            </a:r>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endParaRPr lang="tr-TR" altLang="en-US" sz="2800"/>
          </a:p>
          <a:p>
            <a:pPr eaLnBrk="1" hangingPunct="1">
              <a:buFont typeface="Arial" panose="020B0604020202020204" pitchFamily="34" charset="0"/>
              <a:buNone/>
            </a:pPr>
            <a:r>
              <a:rPr lang="tr-TR" altLang="en-US" sz="2800"/>
              <a:t>Sayının tüm bitlerini formülde yerine koyarsak;</a:t>
            </a:r>
          </a:p>
        </p:txBody>
      </p:sp>
      <p:sp>
        <p:nvSpPr>
          <p:cNvPr id="6" name="5 Slayt Numarası Yer Tutucusu">
            <a:extLst>
              <a:ext uri="{FF2B5EF4-FFF2-40B4-BE49-F238E27FC236}">
                <a16:creationId xmlns:a16="http://schemas.microsoft.com/office/drawing/2014/main" id="{A89388A7-E8C1-4329-AA1B-76D09E1DBD7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DE0589-8232-4FCB-BCD1-C4671E9A363D}" type="slidenum">
              <a:rPr lang="tr-TR" altLang="en-US">
                <a:solidFill>
                  <a:srgbClr val="898989"/>
                </a:solidFill>
                <a:latin typeface="Calibri" panose="020F0502020204030204" pitchFamily="34" charset="0"/>
              </a:rPr>
              <a:pPr eaLnBrk="1" hangingPunct="1"/>
              <a:t>8</a:t>
            </a:fld>
            <a:endParaRPr lang="tr-TR" altLang="en-US">
              <a:solidFill>
                <a:srgbClr val="898989"/>
              </a:solidFill>
              <a:latin typeface="Calibri" panose="020F0502020204030204" pitchFamily="34" charset="0"/>
            </a:endParaRPr>
          </a:p>
        </p:txBody>
      </p:sp>
      <p:pic>
        <p:nvPicPr>
          <p:cNvPr id="9221" name="Picture 2">
            <a:extLst>
              <a:ext uri="{FF2B5EF4-FFF2-40B4-BE49-F238E27FC236}">
                <a16:creationId xmlns:a16="http://schemas.microsoft.com/office/drawing/2014/main" id="{6CA4A173-3398-4D4E-A8EA-90EAAAAD3A24}"/>
              </a:ext>
            </a:extLst>
          </p:cNvPr>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539750" y="2276475"/>
            <a:ext cx="82169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a:extLst>
              <a:ext uri="{FF2B5EF4-FFF2-40B4-BE49-F238E27FC236}">
                <a16:creationId xmlns:a16="http://schemas.microsoft.com/office/drawing/2014/main" id="{75AD12F0-5885-4433-9812-9A42697A1948}"/>
              </a:ext>
            </a:extLst>
          </p:cNvPr>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179388" y="3789363"/>
            <a:ext cx="878522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5F9FCCD1-3BCD-453A-9A4B-145A0B05CCEA}"/>
              </a:ext>
            </a:extLst>
          </p:cNvPr>
          <p:cNvSpPr>
            <a:spLocks noGrp="1"/>
          </p:cNvSpPr>
          <p:nvPr>
            <p:ph idx="1"/>
          </p:nvPr>
        </p:nvSpPr>
        <p:spPr>
          <a:xfrm>
            <a:off x="457200" y="260350"/>
            <a:ext cx="8229600" cy="5865813"/>
          </a:xfrm>
        </p:spPr>
        <p:txBody>
          <a:bodyPr rtlCol="0">
            <a:normAutofit/>
          </a:bodyPr>
          <a:lstStyle/>
          <a:p>
            <a:pPr eaLnBrk="1" fontAlgn="auto" hangingPunct="1">
              <a:spcAft>
                <a:spcPts val="0"/>
              </a:spcAft>
              <a:buFont typeface="Arial" panose="020B0604020202020204" pitchFamily="34" charset="0"/>
              <a:buNone/>
              <a:defRPr/>
            </a:pPr>
            <a:r>
              <a:rPr lang="tr-TR" sz="3600" dirty="0">
                <a:solidFill>
                  <a:srgbClr val="3333CC"/>
                </a:solidFill>
              </a:rPr>
              <a:t>Örnek 3; </a:t>
            </a:r>
            <a:r>
              <a:rPr lang="tr-TR" sz="2800" dirty="0"/>
              <a:t>-18</a:t>
            </a:r>
            <a:r>
              <a:rPr lang="tr-TR" sz="2800" baseline="-25000" dirty="0">
                <a:ea typeface="Calibri"/>
                <a:cs typeface="Times New Roman"/>
              </a:rPr>
              <a:t>10</a:t>
            </a:r>
            <a:r>
              <a:rPr lang="tr-TR" sz="2800" dirty="0">
                <a:ea typeface="Calibri"/>
                <a:cs typeface="Times New Roman"/>
              </a:rPr>
              <a:t> ve 9.5</a:t>
            </a:r>
            <a:r>
              <a:rPr lang="tr-TR" sz="2800" baseline="-25000" dirty="0">
                <a:ea typeface="Calibri"/>
                <a:cs typeface="Times New Roman"/>
              </a:rPr>
              <a:t>10</a:t>
            </a:r>
            <a:r>
              <a:rPr lang="tr-TR" sz="2800" dirty="0">
                <a:ea typeface="Calibri"/>
                <a:cs typeface="Times New Roman"/>
              </a:rPr>
              <a:t> sayılarını IEEE 754 </a:t>
            </a:r>
            <a:r>
              <a:rPr lang="tr-TR" sz="2800" dirty="0" err="1">
                <a:ea typeface="Calibri"/>
                <a:cs typeface="Times New Roman"/>
              </a:rPr>
              <a:t>single</a:t>
            </a:r>
            <a:r>
              <a:rPr lang="tr-TR" sz="2800" dirty="0">
                <a:ea typeface="Calibri"/>
                <a:cs typeface="Times New Roman"/>
              </a:rPr>
              <a:t> </a:t>
            </a:r>
            <a:r>
              <a:rPr lang="tr-TR" sz="2800" dirty="0" err="1">
                <a:ea typeface="Calibri"/>
                <a:cs typeface="Times New Roman"/>
              </a:rPr>
              <a:t>precision</a:t>
            </a:r>
            <a:r>
              <a:rPr lang="tr-TR" sz="2800" dirty="0">
                <a:ea typeface="Calibri"/>
                <a:cs typeface="Times New Roman"/>
              </a:rPr>
              <a:t> formatında çarpalım.</a:t>
            </a:r>
          </a:p>
          <a:p>
            <a:pPr eaLnBrk="1" fontAlgn="auto" hangingPunct="1">
              <a:spcAft>
                <a:spcPts val="0"/>
              </a:spcAft>
              <a:buFont typeface="Arial" panose="020B0604020202020204" pitchFamily="34" charset="0"/>
              <a:buNone/>
              <a:defRPr/>
            </a:pPr>
            <a:r>
              <a:rPr lang="tr-TR" sz="2800" dirty="0">
                <a:ea typeface="Calibri"/>
                <a:cs typeface="Times New Roman"/>
              </a:rPr>
              <a:t>X= -18 = 10010</a:t>
            </a:r>
            <a:r>
              <a:rPr lang="tr-TR" sz="2800" baseline="-25000" dirty="0">
                <a:ea typeface="Calibri"/>
                <a:cs typeface="Times New Roman"/>
              </a:rPr>
              <a:t>2</a:t>
            </a:r>
          </a:p>
          <a:p>
            <a:pPr eaLnBrk="1" fontAlgn="auto" hangingPunct="1">
              <a:spcAft>
                <a:spcPts val="0"/>
              </a:spcAft>
              <a:buFont typeface="Arial" panose="020B0604020202020204" pitchFamily="34" charset="0"/>
              <a:buNone/>
              <a:defRPr/>
            </a:pPr>
            <a:endParaRPr lang="tr-TR" sz="2800" baseline="-25000" dirty="0">
              <a:ea typeface="Calibri"/>
              <a:cs typeface="Times New Roman"/>
            </a:endParaRPr>
          </a:p>
          <a:p>
            <a:pPr eaLnBrk="1" fontAlgn="auto" hangingPunct="1">
              <a:spcAft>
                <a:spcPts val="0"/>
              </a:spcAft>
              <a:buFont typeface="Arial" panose="020B0604020202020204" pitchFamily="34" charset="0"/>
              <a:buNone/>
              <a:defRPr/>
            </a:pPr>
            <a:r>
              <a:rPr lang="tr-TR" sz="2800" dirty="0">
                <a:ea typeface="Calibri"/>
                <a:cs typeface="Times New Roman"/>
              </a:rPr>
              <a:t>Y=9.5 = 1001,1</a:t>
            </a:r>
            <a:r>
              <a:rPr lang="tr-TR" sz="2800" baseline="-25000" dirty="0">
                <a:ea typeface="Calibri"/>
                <a:cs typeface="Times New Roman"/>
              </a:rPr>
              <a:t>2</a:t>
            </a:r>
          </a:p>
          <a:p>
            <a:pPr marL="514350" indent="-514350" eaLnBrk="1" fontAlgn="auto" hangingPunct="1">
              <a:spcAft>
                <a:spcPts val="0"/>
              </a:spcAft>
              <a:buFont typeface="Arial" panose="020B0604020202020204" pitchFamily="34" charset="0"/>
              <a:buNone/>
              <a:defRPr/>
            </a:pPr>
            <a:r>
              <a:rPr lang="tr-TR" sz="2800" b="1" dirty="0"/>
              <a:t>(1) </a:t>
            </a:r>
            <a:r>
              <a:rPr lang="tr-TR" sz="2800" dirty="0" err="1"/>
              <a:t>Exponentleri</a:t>
            </a:r>
            <a:r>
              <a:rPr lang="tr-TR" sz="2800" dirty="0"/>
              <a:t> topla</a:t>
            </a:r>
          </a:p>
          <a:p>
            <a:pPr marL="514350" indent="-514350" eaLnBrk="1" fontAlgn="auto" hangingPunct="1">
              <a:spcAft>
                <a:spcPts val="0"/>
              </a:spcAft>
              <a:buFont typeface="Arial" panose="020B0604020202020204" pitchFamily="34" charset="0"/>
              <a:buNone/>
              <a:defRPr/>
            </a:pPr>
            <a:r>
              <a:rPr lang="tr-TR" sz="2800" b="1" dirty="0"/>
              <a:t>	</a:t>
            </a:r>
            <a:r>
              <a:rPr lang="en-US" sz="2800" dirty="0"/>
              <a:t>E</a:t>
            </a:r>
            <a:r>
              <a:rPr lang="en-US" sz="2800" baseline="-25000" dirty="0"/>
              <a:t>x</a:t>
            </a:r>
            <a:r>
              <a:rPr lang="en-US" sz="2800" dirty="0"/>
              <a:t> + </a:t>
            </a:r>
            <a:r>
              <a:rPr lang="en-US" sz="2800" dirty="0" err="1"/>
              <a:t>E</a:t>
            </a:r>
            <a:r>
              <a:rPr lang="en-US" sz="2800" baseline="-25000" dirty="0" err="1"/>
              <a:t>y</a:t>
            </a:r>
            <a:r>
              <a:rPr lang="en-US" sz="2800" baseline="-25000" dirty="0"/>
              <a:t> </a:t>
            </a:r>
            <a:r>
              <a:rPr lang="en-US" sz="2800" dirty="0"/>
              <a:t>- 127</a:t>
            </a:r>
            <a:r>
              <a:rPr lang="en-US" sz="2800" baseline="-25000" dirty="0"/>
              <a:t>10</a:t>
            </a:r>
            <a:r>
              <a:rPr lang="en-US" sz="2800" dirty="0"/>
              <a:t>= 1000 0011 + 1000 0010 – 01111111</a:t>
            </a:r>
            <a:endParaRPr lang="tr-TR" sz="2800" dirty="0"/>
          </a:p>
          <a:p>
            <a:pPr marL="514350" indent="-514350" eaLnBrk="1" fontAlgn="auto" hangingPunct="1">
              <a:spcAft>
                <a:spcPts val="0"/>
              </a:spcAft>
              <a:buFont typeface="Arial" panose="020B0604020202020204" pitchFamily="34" charset="0"/>
              <a:buNone/>
              <a:defRPr/>
            </a:pPr>
            <a:r>
              <a:rPr lang="tr-TR" sz="2800" dirty="0"/>
              <a:t>			       </a:t>
            </a:r>
            <a:r>
              <a:rPr lang="en-US" sz="2800" dirty="0"/>
              <a:t>=  1000 0110</a:t>
            </a:r>
            <a:endParaRPr lang="tr-TR" sz="2800" dirty="0"/>
          </a:p>
          <a:p>
            <a:pPr marL="514350" indent="-514350" eaLnBrk="1" fontAlgn="auto" hangingPunct="1">
              <a:spcAft>
                <a:spcPts val="0"/>
              </a:spcAft>
              <a:buFont typeface="Arial" panose="020B0604020202020204" pitchFamily="34" charset="0"/>
              <a:buNone/>
              <a:defRPr/>
            </a:pPr>
            <a:r>
              <a:rPr lang="tr-TR" sz="2800" b="1" dirty="0"/>
              <a:t>(2) </a:t>
            </a:r>
            <a:r>
              <a:rPr lang="tr-TR" sz="2800" dirty="0" err="1"/>
              <a:t>Fraction</a:t>
            </a:r>
            <a:r>
              <a:rPr lang="tr-TR" sz="2800" dirty="0"/>
              <a:t> kısımlarının çarpımı</a:t>
            </a:r>
          </a:p>
          <a:p>
            <a:pPr marL="514350" indent="-514350" eaLnBrk="1" fontAlgn="auto" hangingPunct="1">
              <a:spcAft>
                <a:spcPts val="0"/>
              </a:spcAft>
              <a:buFont typeface="Arial" panose="020B0604020202020204" pitchFamily="34" charset="0"/>
              <a:buNone/>
              <a:defRPr/>
            </a:pPr>
            <a:r>
              <a:rPr lang="tr-TR" sz="2800" dirty="0">
                <a:ea typeface="Calibri"/>
                <a:cs typeface="Times New Roman"/>
              </a:rPr>
              <a:t>	1.0010 0000… 0000 x 1.0011 0000 … 0000 </a:t>
            </a:r>
          </a:p>
          <a:p>
            <a:pPr marL="514350" indent="-514350" eaLnBrk="1" fontAlgn="auto" hangingPunct="1">
              <a:spcAft>
                <a:spcPts val="0"/>
              </a:spcAft>
              <a:buFont typeface="Arial" panose="020B0604020202020204" pitchFamily="34" charset="0"/>
              <a:buNone/>
              <a:defRPr/>
            </a:pPr>
            <a:r>
              <a:rPr lang="tr-TR" sz="2800" dirty="0">
                <a:ea typeface="Calibri"/>
                <a:cs typeface="Times New Roman"/>
              </a:rPr>
              <a:t>			= 01. 0101 0110 0000 … 0000 0000</a:t>
            </a:r>
          </a:p>
          <a:p>
            <a:pPr marL="514350" indent="-514350" eaLnBrk="1" fontAlgn="auto" hangingPunct="1">
              <a:spcAft>
                <a:spcPts val="0"/>
              </a:spcAft>
              <a:buFont typeface="Arial" panose="020B0604020202020204" pitchFamily="34" charset="0"/>
              <a:buNone/>
              <a:defRPr/>
            </a:pPr>
            <a:endParaRPr lang="tr-TR" sz="2800" dirty="0"/>
          </a:p>
          <a:p>
            <a:pPr marL="514350" indent="-514350" eaLnBrk="1" fontAlgn="auto" hangingPunct="1">
              <a:spcAft>
                <a:spcPts val="0"/>
              </a:spcAft>
              <a:buFont typeface="Arial" panose="020B0604020202020204" pitchFamily="34" charset="0"/>
              <a:buNone/>
              <a:defRPr/>
            </a:pPr>
            <a:endParaRPr lang="tr-TR" sz="2800" dirty="0">
              <a:ea typeface="Calibri"/>
              <a:cs typeface="Times New Roman"/>
            </a:endParaRPr>
          </a:p>
          <a:p>
            <a:pPr eaLnBrk="1" fontAlgn="auto" hangingPunct="1">
              <a:spcAft>
                <a:spcPts val="0"/>
              </a:spcAft>
              <a:buFont typeface="Arial" panose="020B0604020202020204" pitchFamily="34" charset="0"/>
              <a:buNone/>
              <a:defRPr/>
            </a:pPr>
            <a:endParaRPr lang="tr-TR" sz="2800" dirty="0">
              <a:ea typeface="Calibri"/>
              <a:cs typeface="Times New Roman"/>
            </a:endParaRPr>
          </a:p>
          <a:p>
            <a:pPr eaLnBrk="1" fontAlgn="auto" hangingPunct="1">
              <a:spcAft>
                <a:spcPts val="0"/>
              </a:spcAft>
              <a:buFont typeface="Arial" panose="020B0604020202020204" pitchFamily="34" charset="0"/>
              <a:buNone/>
              <a:defRPr/>
            </a:pPr>
            <a:endParaRPr lang="tr-TR" sz="2800" dirty="0">
              <a:ea typeface="Calibri"/>
              <a:cs typeface="Times New Roman"/>
            </a:endParaRPr>
          </a:p>
          <a:p>
            <a:pPr eaLnBrk="1" fontAlgn="auto" hangingPunct="1">
              <a:spcAft>
                <a:spcPts val="0"/>
              </a:spcAft>
              <a:buFont typeface="Arial" panose="020B0604020202020204" pitchFamily="34" charset="0"/>
              <a:buNone/>
              <a:defRPr/>
            </a:pPr>
            <a:endParaRPr lang="tr-TR" sz="3600" dirty="0"/>
          </a:p>
        </p:txBody>
      </p:sp>
      <p:sp>
        <p:nvSpPr>
          <p:cNvPr id="4" name="3 Slayt Numarası Yer Tutucusu">
            <a:extLst>
              <a:ext uri="{FF2B5EF4-FFF2-40B4-BE49-F238E27FC236}">
                <a16:creationId xmlns:a16="http://schemas.microsoft.com/office/drawing/2014/main" id="{01CD9134-2390-4EB5-A3FC-27E6728E614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2FA2B7-C6F1-48D5-B9A6-2B7BE53F9ED7}" type="slidenum">
              <a:rPr lang="tr-TR" altLang="en-US">
                <a:solidFill>
                  <a:srgbClr val="898989"/>
                </a:solidFill>
                <a:latin typeface="Calibri" panose="020F0502020204030204" pitchFamily="34" charset="0"/>
              </a:rPr>
              <a:pPr eaLnBrk="1" hangingPunct="1"/>
              <a:t>80</a:t>
            </a:fld>
            <a:endParaRPr lang="tr-TR" altLang="en-US">
              <a:solidFill>
                <a:srgbClr val="898989"/>
              </a:solidFill>
              <a:latin typeface="Calibri" panose="020F0502020204030204" pitchFamily="34" charset="0"/>
            </a:endParaRPr>
          </a:p>
        </p:txBody>
      </p:sp>
      <p:graphicFrame>
        <p:nvGraphicFramePr>
          <p:cNvPr id="11" name="10 Tablo">
            <a:extLst>
              <a:ext uri="{FF2B5EF4-FFF2-40B4-BE49-F238E27FC236}">
                <a16:creationId xmlns:a16="http://schemas.microsoft.com/office/drawing/2014/main" id="{8BDFCCA9-63A7-4C10-8BFF-80C32880A758}"/>
              </a:ext>
            </a:extLst>
          </p:cNvPr>
          <p:cNvGraphicFramePr>
            <a:graphicFrameLocks noGrp="1"/>
          </p:cNvGraphicFramePr>
          <p:nvPr/>
        </p:nvGraphicFramePr>
        <p:xfrm>
          <a:off x="2987675" y="1484313"/>
          <a:ext cx="5867400" cy="457200"/>
        </p:xfrm>
        <a:graphic>
          <a:graphicData uri="http://schemas.openxmlformats.org/drawingml/2006/table">
            <a:tbl>
              <a:tblPr firstRow="1" bandRow="1">
                <a:tableStyleId>{5940675A-B579-460E-94D1-54222C63F5DA}</a:tableStyleId>
              </a:tblPr>
              <a:tblGrid>
                <a:gridCol w="288619">
                  <a:extLst>
                    <a:ext uri="{9D8B030D-6E8A-4147-A177-3AD203B41FA5}">
                      <a16:colId xmlns:a16="http://schemas.microsoft.com/office/drawing/2014/main" val="20000"/>
                    </a:ext>
                  </a:extLst>
                </a:gridCol>
                <a:gridCol w="1748672">
                  <a:extLst>
                    <a:ext uri="{9D8B030D-6E8A-4147-A177-3AD203B41FA5}">
                      <a16:colId xmlns:a16="http://schemas.microsoft.com/office/drawing/2014/main" val="20001"/>
                    </a:ext>
                  </a:extLst>
                </a:gridCol>
                <a:gridCol w="3830108">
                  <a:extLst>
                    <a:ext uri="{9D8B030D-6E8A-4147-A177-3AD203B41FA5}">
                      <a16:colId xmlns:a16="http://schemas.microsoft.com/office/drawing/2014/main" val="20002"/>
                    </a:ext>
                  </a:extLst>
                </a:gridCol>
              </a:tblGrid>
              <a:tr h="370840">
                <a:tc>
                  <a:txBody>
                    <a:bodyPr/>
                    <a:lstStyle/>
                    <a:p>
                      <a:r>
                        <a:rPr lang="tr-TR" sz="2400" dirty="0"/>
                        <a:t>1</a:t>
                      </a:r>
                    </a:p>
                  </a:txBody>
                  <a:tcPr marL="91428" marR="91428"/>
                </a:tc>
                <a:tc>
                  <a:txBody>
                    <a:bodyPr/>
                    <a:lstStyle/>
                    <a:p>
                      <a:r>
                        <a:rPr lang="de-DE" sz="2400" kern="1200" dirty="0"/>
                        <a:t>1</a:t>
                      </a:r>
                      <a:r>
                        <a:rPr lang="tr-TR" sz="2400" kern="1200" dirty="0"/>
                        <a:t>0</a:t>
                      </a:r>
                      <a:r>
                        <a:rPr lang="de-DE" sz="2400" kern="1200" dirty="0"/>
                        <a:t>000011</a:t>
                      </a:r>
                      <a:endParaRPr lang="tr-TR" sz="2400" dirty="0"/>
                    </a:p>
                  </a:txBody>
                  <a:tcPr marL="91428" marR="91428"/>
                </a:tc>
                <a:tc>
                  <a:txBody>
                    <a:bodyPr/>
                    <a:lstStyle/>
                    <a:p>
                      <a:r>
                        <a:rPr lang="de-DE" sz="2400" kern="1200" dirty="0"/>
                        <a:t>00100000000000000000000</a:t>
                      </a:r>
                      <a:endParaRPr lang="tr-TR" sz="2400" dirty="0"/>
                    </a:p>
                  </a:txBody>
                  <a:tcPr marL="91428" marR="91428"/>
                </a:tc>
                <a:extLst>
                  <a:ext uri="{0D108BD9-81ED-4DB2-BD59-A6C34878D82A}">
                    <a16:rowId xmlns:a16="http://schemas.microsoft.com/office/drawing/2014/main" val="10000"/>
                  </a:ext>
                </a:extLst>
              </a:tr>
            </a:tbl>
          </a:graphicData>
        </a:graphic>
      </p:graphicFrame>
      <p:graphicFrame>
        <p:nvGraphicFramePr>
          <p:cNvPr id="13" name="12 Tablo">
            <a:extLst>
              <a:ext uri="{FF2B5EF4-FFF2-40B4-BE49-F238E27FC236}">
                <a16:creationId xmlns:a16="http://schemas.microsoft.com/office/drawing/2014/main" id="{E3120487-A168-4D16-BFC4-F6E19D2A7B67}"/>
              </a:ext>
            </a:extLst>
          </p:cNvPr>
          <p:cNvGraphicFramePr>
            <a:graphicFrameLocks noGrp="1"/>
          </p:cNvGraphicFramePr>
          <p:nvPr/>
        </p:nvGraphicFramePr>
        <p:xfrm>
          <a:off x="2987675" y="2205038"/>
          <a:ext cx="5761038" cy="457200"/>
        </p:xfrm>
        <a:graphic>
          <a:graphicData uri="http://schemas.openxmlformats.org/drawingml/2006/table">
            <a:tbl>
              <a:tblPr firstRow="1" bandRow="1">
                <a:tableStyleId>{5940675A-B579-460E-94D1-54222C63F5DA}</a:tableStyleId>
              </a:tblPr>
              <a:tblGrid>
                <a:gridCol w="384069">
                  <a:extLst>
                    <a:ext uri="{9D8B030D-6E8A-4147-A177-3AD203B41FA5}">
                      <a16:colId xmlns:a16="http://schemas.microsoft.com/office/drawing/2014/main" val="20000"/>
                    </a:ext>
                  </a:extLst>
                </a:gridCol>
                <a:gridCol w="1536277">
                  <a:extLst>
                    <a:ext uri="{9D8B030D-6E8A-4147-A177-3AD203B41FA5}">
                      <a16:colId xmlns:a16="http://schemas.microsoft.com/office/drawing/2014/main" val="20001"/>
                    </a:ext>
                  </a:extLst>
                </a:gridCol>
                <a:gridCol w="3840692">
                  <a:extLst>
                    <a:ext uri="{9D8B030D-6E8A-4147-A177-3AD203B41FA5}">
                      <a16:colId xmlns:a16="http://schemas.microsoft.com/office/drawing/2014/main" val="20002"/>
                    </a:ext>
                  </a:extLst>
                </a:gridCol>
              </a:tblGrid>
              <a:tr h="370840">
                <a:tc>
                  <a:txBody>
                    <a:bodyPr/>
                    <a:lstStyle/>
                    <a:p>
                      <a:r>
                        <a:rPr lang="tr-TR" sz="2400" dirty="0"/>
                        <a:t>0</a:t>
                      </a:r>
                    </a:p>
                  </a:txBody>
                  <a:tcPr marL="91446" marR="91446"/>
                </a:tc>
                <a:tc>
                  <a:txBody>
                    <a:bodyPr/>
                    <a:lstStyle/>
                    <a:p>
                      <a:r>
                        <a:rPr lang="de-DE" sz="2400" kern="1200" dirty="0"/>
                        <a:t>10000010</a:t>
                      </a:r>
                      <a:endParaRPr lang="tr-TR" sz="2400" dirty="0"/>
                    </a:p>
                  </a:txBody>
                  <a:tcPr marL="91446" marR="91446"/>
                </a:tc>
                <a:tc>
                  <a:txBody>
                    <a:bodyPr/>
                    <a:lstStyle/>
                    <a:p>
                      <a:r>
                        <a:rPr lang="de-DE" sz="2400" kern="1200" dirty="0"/>
                        <a:t>00110000000000000000000</a:t>
                      </a:r>
                      <a:endParaRPr lang="tr-TR" sz="2400" dirty="0"/>
                    </a:p>
                  </a:txBody>
                  <a:tcPr marL="91446" marR="91446"/>
                </a:tc>
                <a:extLst>
                  <a:ext uri="{0D108BD9-81ED-4DB2-BD59-A6C34878D82A}">
                    <a16:rowId xmlns:a16="http://schemas.microsoft.com/office/drawing/2014/main" val="10000"/>
                  </a:ext>
                </a:extLst>
              </a:tr>
            </a:tbl>
          </a:graphicData>
        </a:graphic>
      </p:graphicFrame>
      <p:sp>
        <p:nvSpPr>
          <p:cNvPr id="82968" name="AutoShape 1">
            <a:extLst>
              <a:ext uri="{FF2B5EF4-FFF2-40B4-BE49-F238E27FC236}">
                <a16:creationId xmlns:a16="http://schemas.microsoft.com/office/drawing/2014/main" id="{464A0E5E-3708-47B3-9809-171A85AD3324}"/>
              </a:ext>
            </a:extLst>
          </p:cNvPr>
          <p:cNvSpPr>
            <a:spLocks/>
          </p:cNvSpPr>
          <p:nvPr/>
        </p:nvSpPr>
        <p:spPr bwMode="auto">
          <a:xfrm rot="16200000" flipH="1">
            <a:off x="5183188" y="3752850"/>
            <a:ext cx="217487" cy="4176713"/>
          </a:xfrm>
          <a:prstGeom prst="rightBrace">
            <a:avLst>
              <a:gd name="adj1" fmla="val 5912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82969" name="14 Metin kutusu">
            <a:extLst>
              <a:ext uri="{FF2B5EF4-FFF2-40B4-BE49-F238E27FC236}">
                <a16:creationId xmlns:a16="http://schemas.microsoft.com/office/drawing/2014/main" id="{A0CA2A33-ADC1-4534-A521-7D16E7B64A8E}"/>
              </a:ext>
            </a:extLst>
          </p:cNvPr>
          <p:cNvSpPr txBox="1">
            <a:spLocks noChangeArrowheads="1"/>
          </p:cNvSpPr>
          <p:nvPr/>
        </p:nvSpPr>
        <p:spPr bwMode="auto">
          <a:xfrm>
            <a:off x="3708400" y="5876925"/>
            <a:ext cx="2989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800">
                <a:latin typeface="Calibri" panose="020F0502020204030204" pitchFamily="34" charset="0"/>
              </a:rPr>
              <a:t>46 bit uzunluğunda</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2 İçerik Yer Tutucusu">
            <a:extLst>
              <a:ext uri="{FF2B5EF4-FFF2-40B4-BE49-F238E27FC236}">
                <a16:creationId xmlns:a16="http://schemas.microsoft.com/office/drawing/2014/main" id="{3B8A8BAF-B3C4-4C0D-BECE-B468D27C6B4C}"/>
              </a:ext>
            </a:extLst>
          </p:cNvPr>
          <p:cNvSpPr>
            <a:spLocks noGrp="1"/>
          </p:cNvSpPr>
          <p:nvPr>
            <p:ph idx="1"/>
          </p:nvPr>
        </p:nvSpPr>
        <p:spPr>
          <a:xfrm>
            <a:off x="457200" y="404813"/>
            <a:ext cx="8229600" cy="5721350"/>
          </a:xfrm>
        </p:spPr>
        <p:txBody>
          <a:bodyPr/>
          <a:lstStyle/>
          <a:p>
            <a:pPr eaLnBrk="1" hangingPunct="1">
              <a:buFont typeface="Arial" panose="020B0604020202020204" pitchFamily="34" charset="0"/>
              <a:buNone/>
            </a:pPr>
            <a:r>
              <a:rPr lang="tr-TR" altLang="en-US" sz="2800"/>
              <a:t>Sonuç single precision olacağı için fraction kısmı</a:t>
            </a:r>
          </a:p>
          <a:p>
            <a:pPr eaLnBrk="1" hangingPunct="1">
              <a:buFont typeface="Arial" panose="020B0604020202020204" pitchFamily="34" charset="0"/>
              <a:buNone/>
            </a:pPr>
            <a:r>
              <a:rPr lang="tr-TR" altLang="en-US" sz="2800"/>
              <a:t>24 bit uzunluğuna indirilmelidir.</a:t>
            </a:r>
          </a:p>
          <a:p>
            <a:pPr eaLnBrk="1" hangingPunct="1">
              <a:buFont typeface="Arial" panose="020B0604020202020204" pitchFamily="34" charset="0"/>
              <a:buNone/>
            </a:pPr>
            <a:r>
              <a:rPr lang="tr-TR" altLang="en-US" sz="2800">
                <a:ea typeface="Calibri" panose="020F0502020204030204" pitchFamily="34" charset="0"/>
                <a:cs typeface="Times New Roman" panose="02020603050405020304" pitchFamily="18" charset="0"/>
              </a:rPr>
              <a:t>	Fraction = </a:t>
            </a:r>
            <a:r>
              <a:rPr lang="tr-TR" altLang="en-US" sz="2800" b="1">
                <a:ea typeface="Calibri" panose="020F0502020204030204" pitchFamily="34" charset="0"/>
                <a:cs typeface="Times New Roman" panose="02020603050405020304" pitchFamily="18" charset="0"/>
              </a:rPr>
              <a:t>1.0101 0110 0000 0000 0000 000</a:t>
            </a:r>
          </a:p>
          <a:p>
            <a:pPr eaLnBrk="1" hangingPunct="1">
              <a:buFont typeface="Arial" panose="020B0604020202020204" pitchFamily="34" charset="0"/>
              <a:buNone/>
            </a:pPr>
            <a:r>
              <a:rPr lang="tr-TR" altLang="en-US" sz="2800" b="1">
                <a:ea typeface="Calibri" panose="020F0502020204030204" pitchFamily="34" charset="0"/>
                <a:cs typeface="Times New Roman" panose="02020603050405020304" pitchFamily="18" charset="0"/>
              </a:rPr>
              <a:t>(3) </a:t>
            </a:r>
            <a:r>
              <a:rPr lang="tr-TR" altLang="en-US" sz="2800">
                <a:ea typeface="Calibri" panose="020F0502020204030204" pitchFamily="34" charset="0"/>
                <a:cs typeface="Times New Roman" panose="02020603050405020304" pitchFamily="18" charset="0"/>
              </a:rPr>
              <a:t>Fraction kısmının normalize edilmesi</a:t>
            </a:r>
          </a:p>
          <a:p>
            <a:pPr eaLnBrk="1" hangingPunct="1">
              <a:buFont typeface="Arial" panose="020B0604020202020204" pitchFamily="34" charset="0"/>
              <a:buNone/>
            </a:pPr>
            <a:r>
              <a:rPr lang="tr-TR" altLang="en-US" sz="2800">
                <a:ea typeface="Calibri" panose="020F0502020204030204" pitchFamily="34" charset="0"/>
                <a:cs typeface="Times New Roman" panose="02020603050405020304" pitchFamily="18" charset="0"/>
              </a:rPr>
              <a:t>gerekmiyor.</a:t>
            </a:r>
          </a:p>
          <a:p>
            <a:pPr eaLnBrk="1" hangingPunct="1">
              <a:buFont typeface="Arial" panose="020B0604020202020204" pitchFamily="34" charset="0"/>
              <a:buNone/>
            </a:pPr>
            <a:r>
              <a:rPr lang="tr-TR" altLang="en-US" sz="2800" b="1">
                <a:ea typeface="Calibri" panose="020F0502020204030204" pitchFamily="34" charset="0"/>
                <a:cs typeface="Times New Roman" panose="02020603050405020304" pitchFamily="18" charset="0"/>
              </a:rPr>
              <a:t>(4) </a:t>
            </a:r>
            <a:r>
              <a:rPr lang="tr-TR" altLang="en-US" sz="2800">
                <a:ea typeface="Calibri" panose="020F0502020204030204" pitchFamily="34" charset="0"/>
                <a:cs typeface="Times New Roman" panose="02020603050405020304" pitchFamily="18" charset="0"/>
              </a:rPr>
              <a:t>overflow? </a:t>
            </a:r>
            <a:r>
              <a:rPr lang="tr-TR" altLang="en-US" sz="2800" b="1">
                <a:ea typeface="Calibri" panose="020F0502020204030204" pitchFamily="34" charset="0"/>
                <a:cs typeface="Times New Roman" panose="02020603050405020304" pitchFamily="18" charset="0"/>
              </a:rPr>
              <a:t>Yok </a:t>
            </a:r>
            <a:r>
              <a:rPr lang="tr-TR" altLang="en-US" sz="2800">
                <a:ea typeface="Calibri" panose="020F0502020204030204" pitchFamily="34" charset="0"/>
                <a:cs typeface="Times New Roman" panose="02020603050405020304" pitchFamily="18" charset="0"/>
              </a:rPr>
              <a:t>underflow? </a:t>
            </a:r>
            <a:r>
              <a:rPr lang="tr-TR" altLang="en-US" sz="2800" b="1">
                <a:ea typeface="Calibri" panose="020F0502020204030204" pitchFamily="34" charset="0"/>
                <a:cs typeface="Times New Roman" panose="02020603050405020304" pitchFamily="18" charset="0"/>
              </a:rPr>
              <a:t>Yok</a:t>
            </a:r>
          </a:p>
          <a:p>
            <a:pPr eaLnBrk="1" hangingPunct="1">
              <a:buFont typeface="Arial" panose="020B0604020202020204" pitchFamily="34" charset="0"/>
              <a:buNone/>
            </a:pPr>
            <a:r>
              <a:rPr lang="tr-TR" altLang="en-US" sz="2800" b="1">
                <a:ea typeface="Calibri" panose="020F0502020204030204" pitchFamily="34" charset="0"/>
                <a:cs typeface="Times New Roman" panose="02020603050405020304" pitchFamily="18" charset="0"/>
              </a:rPr>
              <a:t>(5) </a:t>
            </a:r>
            <a:r>
              <a:rPr lang="tr-TR" altLang="en-US" sz="2800">
                <a:ea typeface="Calibri" panose="020F0502020204030204" pitchFamily="34" charset="0"/>
                <a:cs typeface="Times New Roman" panose="02020603050405020304" pitchFamily="18" charset="0"/>
              </a:rPr>
              <a:t>İşaret biti</a:t>
            </a:r>
          </a:p>
          <a:p>
            <a:pPr eaLnBrk="1" hangingPunct="1">
              <a:buFont typeface="Arial" panose="020B0604020202020204" pitchFamily="34" charset="0"/>
              <a:buNone/>
            </a:pPr>
            <a:r>
              <a:rPr lang="tr-TR" altLang="en-US" sz="2800">
                <a:ea typeface="Calibri" panose="020F0502020204030204" pitchFamily="34" charset="0"/>
                <a:cs typeface="Times New Roman" panose="02020603050405020304" pitchFamily="18" charset="0"/>
              </a:rPr>
              <a:t>		Sx XOR Sy = 1 xor 0 = 1</a:t>
            </a:r>
          </a:p>
          <a:p>
            <a:pPr eaLnBrk="1" hangingPunct="1">
              <a:buFont typeface="Arial" panose="020B0604020202020204" pitchFamily="34" charset="0"/>
              <a:buNone/>
            </a:pPr>
            <a:r>
              <a:rPr lang="tr-TR" altLang="en-US" b="1">
                <a:ea typeface="Calibri" panose="020F0502020204030204" pitchFamily="34" charset="0"/>
                <a:cs typeface="Times New Roman" panose="02020603050405020304" pitchFamily="18" charset="0"/>
              </a:rPr>
              <a:t>Sonuç;</a:t>
            </a:r>
            <a:endParaRPr lang="tr-TR" altLang="en-US">
              <a:ea typeface="Calibri" panose="020F0502020204030204" pitchFamily="34" charset="0"/>
              <a:cs typeface="Times New Roman" panose="02020603050405020304" pitchFamily="18" charset="0"/>
            </a:endParaRPr>
          </a:p>
          <a:p>
            <a:pPr eaLnBrk="1" hangingPunct="1">
              <a:buFont typeface="Arial" panose="020B0604020202020204" pitchFamily="34" charset="0"/>
              <a:buNone/>
            </a:pPr>
            <a:endParaRPr lang="tr-TR" altLang="en-US"/>
          </a:p>
        </p:txBody>
      </p:sp>
      <p:sp>
        <p:nvSpPr>
          <p:cNvPr id="4" name="3 Slayt Numarası Yer Tutucusu">
            <a:extLst>
              <a:ext uri="{FF2B5EF4-FFF2-40B4-BE49-F238E27FC236}">
                <a16:creationId xmlns:a16="http://schemas.microsoft.com/office/drawing/2014/main" id="{5123F2CE-B57D-4270-8679-C6260BF106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3AC5B8-C59E-4984-8D2C-88BC5152896C}" type="slidenum">
              <a:rPr lang="tr-TR" altLang="en-US">
                <a:solidFill>
                  <a:srgbClr val="898989"/>
                </a:solidFill>
                <a:latin typeface="Calibri" panose="020F0502020204030204" pitchFamily="34" charset="0"/>
              </a:rPr>
              <a:pPr eaLnBrk="1" hangingPunct="1"/>
              <a:t>81</a:t>
            </a:fld>
            <a:endParaRPr lang="tr-TR" altLang="en-US">
              <a:solidFill>
                <a:srgbClr val="898989"/>
              </a:solidFill>
              <a:latin typeface="Calibri" panose="020F0502020204030204" pitchFamily="34" charset="0"/>
            </a:endParaRPr>
          </a:p>
        </p:txBody>
      </p:sp>
      <p:graphicFrame>
        <p:nvGraphicFramePr>
          <p:cNvPr id="5" name="4 Tablo">
            <a:extLst>
              <a:ext uri="{FF2B5EF4-FFF2-40B4-BE49-F238E27FC236}">
                <a16:creationId xmlns:a16="http://schemas.microsoft.com/office/drawing/2014/main" id="{12384C38-BB28-4C1D-89C9-A78E27CC5E4F}"/>
              </a:ext>
            </a:extLst>
          </p:cNvPr>
          <p:cNvGraphicFramePr>
            <a:graphicFrameLocks noGrp="1"/>
          </p:cNvGraphicFramePr>
          <p:nvPr/>
        </p:nvGraphicFramePr>
        <p:xfrm>
          <a:off x="1331913" y="5300663"/>
          <a:ext cx="6096000" cy="974725"/>
        </p:xfrm>
        <a:graphic>
          <a:graphicData uri="http://schemas.openxmlformats.org/drawingml/2006/table">
            <a:tbl>
              <a:tblPr firstRow="1" bandRow="1">
                <a:tableStyleId>{5940675A-B579-460E-94D1-54222C63F5DA}</a:tableStyleId>
              </a:tblPr>
              <a:tblGrid>
                <a:gridCol w="43204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4079776">
                  <a:extLst>
                    <a:ext uri="{9D8B030D-6E8A-4147-A177-3AD203B41FA5}">
                      <a16:colId xmlns:a16="http://schemas.microsoft.com/office/drawing/2014/main" val="20002"/>
                    </a:ext>
                  </a:extLst>
                </a:gridCol>
              </a:tblGrid>
              <a:tr h="487363">
                <a:tc>
                  <a:txBody>
                    <a:bodyPr/>
                    <a:lstStyle/>
                    <a:p>
                      <a:r>
                        <a:rPr lang="tr-TR" sz="2600" dirty="0"/>
                        <a:t>S</a:t>
                      </a:r>
                    </a:p>
                  </a:txBody>
                  <a:tcPr marT="45690" marB="45690"/>
                </a:tc>
                <a:tc>
                  <a:txBody>
                    <a:bodyPr/>
                    <a:lstStyle/>
                    <a:p>
                      <a:r>
                        <a:rPr lang="tr-TR" sz="2600" dirty="0"/>
                        <a:t>E</a:t>
                      </a:r>
                    </a:p>
                  </a:txBody>
                  <a:tcPr marT="45690" marB="45690"/>
                </a:tc>
                <a:tc>
                  <a:txBody>
                    <a:bodyPr/>
                    <a:lstStyle/>
                    <a:p>
                      <a:r>
                        <a:rPr lang="tr-TR" sz="2600" dirty="0"/>
                        <a:t>F</a:t>
                      </a:r>
                    </a:p>
                  </a:txBody>
                  <a:tcPr marT="45690" marB="45690"/>
                </a:tc>
                <a:extLst>
                  <a:ext uri="{0D108BD9-81ED-4DB2-BD59-A6C34878D82A}">
                    <a16:rowId xmlns:a16="http://schemas.microsoft.com/office/drawing/2014/main" val="10000"/>
                  </a:ext>
                </a:extLst>
              </a:tr>
              <a:tr h="487363">
                <a:tc>
                  <a:txBody>
                    <a:bodyPr/>
                    <a:lstStyle/>
                    <a:p>
                      <a:r>
                        <a:rPr lang="tr-TR" sz="2600" dirty="0"/>
                        <a:t>1</a:t>
                      </a:r>
                    </a:p>
                  </a:txBody>
                  <a:tcPr marT="45690" marB="45690"/>
                </a:tc>
                <a:tc>
                  <a:txBody>
                    <a:bodyPr/>
                    <a:lstStyle/>
                    <a:p>
                      <a:r>
                        <a:rPr lang="en-US" sz="2400" dirty="0"/>
                        <a:t>1000 0110</a:t>
                      </a:r>
                      <a:endParaRPr lang="tr-TR" sz="2600" dirty="0"/>
                    </a:p>
                  </a:txBody>
                  <a:tcPr marT="45690" marB="45690"/>
                </a:tc>
                <a:tc>
                  <a:txBody>
                    <a:bodyPr/>
                    <a:lstStyle/>
                    <a:p>
                      <a:r>
                        <a:rPr lang="tr-TR" sz="2400" dirty="0"/>
                        <a:t>0101 0110 0000 0000 0000 000</a:t>
                      </a:r>
                      <a:endParaRPr lang="tr-TR" sz="2600" dirty="0"/>
                    </a:p>
                  </a:txBody>
                  <a:tcPr marT="45690" marB="45690"/>
                </a:tc>
                <a:extLst>
                  <a:ext uri="{0D108BD9-81ED-4DB2-BD59-A6C34878D82A}">
                    <a16:rowId xmlns:a16="http://schemas.microsoft.com/office/drawing/2014/main" val="10001"/>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70348C22-04E0-4A08-950D-105869836CF4}"/>
              </a:ext>
            </a:extLst>
          </p:cNvPr>
          <p:cNvSpPr>
            <a:spLocks noGrp="1"/>
          </p:cNvSpPr>
          <p:nvPr>
            <p:ph type="title"/>
          </p:nvPr>
        </p:nvSpPr>
        <p:spPr>
          <a:xfrm>
            <a:off x="468313" y="549275"/>
            <a:ext cx="8229600" cy="444500"/>
          </a:xfrm>
        </p:spPr>
        <p:txBody>
          <a:bodyPr rtlCol="0">
            <a:normAutofit fontScale="90000"/>
          </a:bodyPr>
          <a:lstStyle/>
          <a:p>
            <a:pPr eaLnBrk="1" fontAlgn="auto" hangingPunct="1">
              <a:spcAft>
                <a:spcPts val="0"/>
              </a:spcAft>
              <a:defRPr/>
            </a:pPr>
            <a:r>
              <a:rPr lang="en-US" dirty="0">
                <a:solidFill>
                  <a:srgbClr val="3333CC"/>
                </a:solidFill>
              </a:rPr>
              <a:t>MIPS</a:t>
            </a:r>
            <a:r>
              <a:rPr lang="tr-TR" dirty="0">
                <a:solidFill>
                  <a:srgbClr val="3333CC"/>
                </a:solidFill>
              </a:rPr>
              <a:t> </a:t>
            </a:r>
            <a:br>
              <a:rPr lang="tr-TR" dirty="0"/>
            </a:br>
            <a:endParaRPr lang="tr-TR" dirty="0"/>
          </a:p>
        </p:txBody>
      </p:sp>
      <p:sp>
        <p:nvSpPr>
          <p:cNvPr id="84995" name="2 İçerik Yer Tutucusu">
            <a:extLst>
              <a:ext uri="{FF2B5EF4-FFF2-40B4-BE49-F238E27FC236}">
                <a16:creationId xmlns:a16="http://schemas.microsoft.com/office/drawing/2014/main" id="{F7F3215E-7A51-4259-8557-21E738BDBFCF}"/>
              </a:ext>
            </a:extLst>
          </p:cNvPr>
          <p:cNvSpPr>
            <a:spLocks noGrp="1"/>
          </p:cNvSpPr>
          <p:nvPr>
            <p:ph idx="1"/>
          </p:nvPr>
        </p:nvSpPr>
        <p:spPr>
          <a:xfrm>
            <a:off x="179388" y="836613"/>
            <a:ext cx="8964612" cy="5688012"/>
          </a:xfrm>
        </p:spPr>
        <p:txBody>
          <a:bodyPr/>
          <a:lstStyle/>
          <a:p>
            <a:pPr eaLnBrk="1" hangingPunct="1">
              <a:lnSpc>
                <a:spcPct val="80000"/>
              </a:lnSpc>
              <a:spcBef>
                <a:spcPts val="975"/>
              </a:spcBef>
              <a:buFont typeface="Arial" panose="020B0604020202020204" pitchFamily="34" charset="0"/>
              <a:buNone/>
            </a:pPr>
            <a:r>
              <a:rPr lang="en-US" altLang="en-US" sz="2400">
                <a:ea typeface="Times New Roman" panose="02020603050405020304" pitchFamily="18" charset="0"/>
                <a:cs typeface="Book Antiqua" panose="02040602050305030304" pitchFamily="18" charset="0"/>
              </a:rPr>
              <a:t>MIPS</a:t>
            </a:r>
            <a:r>
              <a:rPr lang="tr-TR" altLang="en-US" sz="2400">
                <a:ea typeface="Times New Roman" panose="02020603050405020304" pitchFamily="18" charset="0"/>
                <a:cs typeface="Book Antiqua" panose="02040602050305030304" pitchFamily="18" charset="0"/>
              </a:rPr>
              <a:t>’te otuziki tane 32bitlik register(</a:t>
            </a:r>
            <a:r>
              <a:rPr lang="en-US" altLang="en-US" sz="2400">
                <a:ea typeface="Times New Roman" panose="02020603050405020304" pitchFamily="18" charset="0"/>
                <a:cs typeface="Book Antiqua" panose="02040602050305030304" pitchFamily="18" charset="0"/>
              </a:rPr>
              <a:t>$f0 - $f31</a:t>
            </a:r>
            <a:r>
              <a:rPr lang="tr-TR" altLang="en-US" sz="2400">
                <a:ea typeface="Times New Roman" panose="02020603050405020304" pitchFamily="18" charset="0"/>
                <a:cs typeface="Book Antiqua" panose="02040602050305030304" pitchFamily="18" charset="0"/>
              </a:rPr>
              <a:t>) içeren f</a:t>
            </a:r>
            <a:r>
              <a:rPr lang="en-US" altLang="en-US" sz="2400" i="1">
                <a:ea typeface="Times New Roman" panose="02020603050405020304" pitchFamily="18" charset="0"/>
                <a:cs typeface="Book Antiqua" panose="02040602050305030304" pitchFamily="18" charset="0"/>
              </a:rPr>
              <a:t>loating</a:t>
            </a:r>
            <a:r>
              <a:rPr lang="tr-TR" altLang="en-US" sz="2400" i="1">
                <a:ea typeface="Times New Roman" panose="02020603050405020304" pitchFamily="18" charset="0"/>
                <a:cs typeface="Book Antiqua" panose="02040602050305030304" pitchFamily="18" charset="0"/>
              </a:rPr>
              <a:t> </a:t>
            </a:r>
            <a:r>
              <a:rPr lang="en-US" altLang="en-US" sz="2400" i="1">
                <a:ea typeface="Times New Roman" panose="02020603050405020304" pitchFamily="18" charset="0"/>
                <a:cs typeface="Book Antiqua" panose="02040602050305030304" pitchFamily="18" charset="0"/>
              </a:rPr>
              <a:t>point </a:t>
            </a:r>
            <a:endParaRPr lang="tr-TR" altLang="en-US" sz="2400" i="1">
              <a:ea typeface="Times New Roman" panose="02020603050405020304" pitchFamily="18" charset="0"/>
              <a:cs typeface="Book Antiqua" panose="02040602050305030304" pitchFamily="18" charset="0"/>
            </a:endParaRPr>
          </a:p>
          <a:p>
            <a:pPr eaLnBrk="1" hangingPunct="1">
              <a:lnSpc>
                <a:spcPct val="80000"/>
              </a:lnSpc>
              <a:spcBef>
                <a:spcPts val="975"/>
              </a:spcBef>
              <a:buFont typeface="Arial" panose="020B0604020202020204" pitchFamily="34" charset="0"/>
              <a:buNone/>
            </a:pPr>
            <a:r>
              <a:rPr lang="en-US" altLang="en-US" sz="2400" i="1">
                <a:ea typeface="Times New Roman" panose="02020603050405020304" pitchFamily="18" charset="0"/>
                <a:cs typeface="Book Antiqua" panose="02040602050305030304" pitchFamily="18" charset="0"/>
              </a:rPr>
              <a:t>coprocessor</a:t>
            </a:r>
            <a:r>
              <a:rPr lang="tr-TR" altLang="en-US" sz="2400" i="1">
                <a:ea typeface="Times New Roman" panose="02020603050405020304" pitchFamily="18" charset="0"/>
                <a:cs typeface="Book Antiqua" panose="02040602050305030304" pitchFamily="18" charset="0"/>
              </a:rPr>
              <a:t>(yardımcı işlemci)</a:t>
            </a:r>
            <a:r>
              <a:rPr lang="en-US" altLang="en-US" sz="2400">
                <a:ea typeface="Times New Roman" panose="02020603050405020304" pitchFamily="18" charset="0"/>
                <a:cs typeface="Book Antiqua" panose="02040602050305030304" pitchFamily="18" charset="0"/>
              </a:rPr>
              <a:t> </a:t>
            </a:r>
            <a:r>
              <a:rPr lang="tr-TR" altLang="en-US" sz="2400">
                <a:ea typeface="Times New Roman" panose="02020603050405020304" pitchFamily="18" charset="0"/>
                <a:cs typeface="Book Antiqua" panose="02040602050305030304" pitchFamily="18" charset="0"/>
              </a:rPr>
              <a:t>bulundurmaktadır.</a:t>
            </a:r>
            <a:r>
              <a:rPr lang="en-US" altLang="en-US" sz="2400">
                <a:ea typeface="Times New Roman" panose="02020603050405020304" pitchFamily="18" charset="0"/>
                <a:cs typeface="Book Antiqua" panose="02040602050305030304" pitchFamily="18" charset="0"/>
              </a:rPr>
              <a:t> IEEE 754 single </a:t>
            </a:r>
            <a:endParaRPr lang="tr-TR" altLang="en-US" sz="2400">
              <a:ea typeface="Times New Roman" panose="02020603050405020304" pitchFamily="18" charset="0"/>
              <a:cs typeface="Book Antiqua" panose="02040602050305030304" pitchFamily="18" charset="0"/>
            </a:endParaRPr>
          </a:p>
          <a:p>
            <a:pPr eaLnBrk="1" hangingPunct="1">
              <a:lnSpc>
                <a:spcPct val="80000"/>
              </a:lnSpc>
              <a:spcBef>
                <a:spcPts val="975"/>
              </a:spcBef>
              <a:buFont typeface="Arial" panose="020B0604020202020204" pitchFamily="34" charset="0"/>
              <a:buNone/>
            </a:pPr>
            <a:r>
              <a:rPr lang="en-US" altLang="en-US" sz="2400">
                <a:ea typeface="Times New Roman" panose="02020603050405020304" pitchFamily="18" charset="0"/>
                <a:cs typeface="Book Antiqua" panose="02040602050305030304" pitchFamily="18" charset="0"/>
              </a:rPr>
              <a:t>precision </a:t>
            </a:r>
            <a:r>
              <a:rPr lang="tr-TR" altLang="en-US" sz="2400">
                <a:ea typeface="Times New Roman" panose="02020603050405020304" pitchFamily="18" charset="0"/>
                <a:cs typeface="Book Antiqua" panose="02040602050305030304" pitchFamily="18" charset="0"/>
              </a:rPr>
              <a:t>ve</a:t>
            </a:r>
            <a:r>
              <a:rPr lang="en-US" altLang="en-US" sz="2400">
                <a:ea typeface="Times New Roman" panose="02020603050405020304" pitchFamily="18" charset="0"/>
                <a:cs typeface="Book Antiqua" panose="02040602050305030304" pitchFamily="18" charset="0"/>
              </a:rPr>
              <a:t> double</a:t>
            </a:r>
            <a:r>
              <a:rPr lang="tr-TR" altLang="en-US" sz="2400">
                <a:ea typeface="Times New Roman" panose="02020603050405020304" pitchFamily="18" charset="0"/>
                <a:cs typeface="Book Antiqua" panose="02040602050305030304" pitchFamily="18" charset="0"/>
              </a:rPr>
              <a:t> </a:t>
            </a:r>
            <a:r>
              <a:rPr lang="en-US" altLang="en-US" sz="2400">
                <a:ea typeface="Times New Roman" panose="02020603050405020304" pitchFamily="18" charset="0"/>
                <a:cs typeface="Book Antiqua" panose="02040602050305030304" pitchFamily="18" charset="0"/>
              </a:rPr>
              <a:t>precision</a:t>
            </a:r>
            <a:r>
              <a:rPr lang="tr-TR" altLang="en-US" sz="2400">
                <a:ea typeface="Times New Roman" panose="02020603050405020304" pitchFamily="18" charset="0"/>
                <a:cs typeface="Book Antiqua" panose="02040602050305030304" pitchFamily="18" charset="0"/>
              </a:rPr>
              <a:t> </a:t>
            </a:r>
            <a:r>
              <a:rPr lang="en-US" altLang="en-US" sz="2400">
                <a:ea typeface="Times New Roman" panose="02020603050405020304" pitchFamily="18" charset="0"/>
                <a:cs typeface="Book Antiqua" panose="02040602050305030304" pitchFamily="18" charset="0"/>
              </a:rPr>
              <a:t>format</a:t>
            </a:r>
            <a:r>
              <a:rPr lang="tr-TR" altLang="en-US" sz="2400">
                <a:ea typeface="Times New Roman" panose="02020603050405020304" pitchFamily="18" charset="0"/>
                <a:cs typeface="Book Antiqua" panose="02040602050305030304" pitchFamily="18" charset="0"/>
              </a:rPr>
              <a:t>larında işlem yapmak için </a:t>
            </a:r>
          </a:p>
          <a:p>
            <a:pPr eaLnBrk="1" hangingPunct="1">
              <a:lnSpc>
                <a:spcPct val="80000"/>
              </a:lnSpc>
              <a:spcBef>
                <a:spcPts val="975"/>
              </a:spcBef>
              <a:buFont typeface="Arial" panose="020B0604020202020204" pitchFamily="34" charset="0"/>
              <a:buNone/>
            </a:pPr>
            <a:r>
              <a:rPr lang="tr-TR" altLang="en-US" sz="2400">
                <a:ea typeface="Times New Roman" panose="02020603050405020304" pitchFamily="18" charset="0"/>
                <a:cs typeface="Book Antiqua" panose="02040602050305030304" pitchFamily="18" charset="0"/>
              </a:rPr>
              <a:t>aşağıdaki kodlar registerları ile birlikte kullanılmalıdır.</a:t>
            </a:r>
          </a:p>
          <a:p>
            <a:pPr eaLnBrk="1" hangingPunct="1">
              <a:lnSpc>
                <a:spcPct val="80000"/>
              </a:lnSpc>
              <a:spcBef>
                <a:spcPts val="975"/>
              </a:spcBef>
              <a:buFont typeface="Arial" panose="020B0604020202020204" pitchFamily="34" charset="0"/>
              <a:buNone/>
            </a:pPr>
            <a:endParaRPr lang="tr-TR" altLang="en-US" sz="2400">
              <a:ea typeface="Times New Roman" panose="02020603050405020304" pitchFamily="18" charset="0"/>
              <a:cs typeface="Book Antiqua" panose="02040602050305030304" pitchFamily="18" charset="0"/>
            </a:endParaRPr>
          </a:p>
          <a:p>
            <a:pPr eaLnBrk="1" hangingPunct="1">
              <a:lnSpc>
                <a:spcPct val="80000"/>
              </a:lnSpc>
              <a:spcBef>
                <a:spcPts val="600"/>
              </a:spcBef>
            </a:pPr>
            <a:r>
              <a:rPr lang="tr-TR" altLang="en-US" sz="2300" b="1">
                <a:ea typeface="Times New Roman" panose="02020603050405020304" pitchFamily="18" charset="0"/>
                <a:cs typeface="Book Antiqua" panose="02040602050305030304" pitchFamily="18" charset="0"/>
              </a:rPr>
              <a:t>Toplama</a:t>
            </a:r>
            <a:r>
              <a:rPr lang="en-US" altLang="en-US" sz="2300" b="1">
                <a:ea typeface="Times New Roman" panose="02020603050405020304" pitchFamily="18" charset="0"/>
                <a:cs typeface="Book Antiqua" panose="02040602050305030304" pitchFamily="18" charset="0"/>
              </a:rPr>
              <a:t>, single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add. </a:t>
            </a:r>
            <a:r>
              <a:rPr lang="tr-TR" altLang="en-US" sz="2700" b="1">
                <a:solidFill>
                  <a:srgbClr val="FF0000"/>
                </a:solidFill>
                <a:ea typeface="Times New Roman" panose="02020603050405020304" pitchFamily="18" charset="0"/>
                <a:cs typeface="Book Antiqua" panose="02040602050305030304" pitchFamily="18" charset="0"/>
              </a:rPr>
              <a:t>s</a:t>
            </a:r>
            <a:r>
              <a:rPr lang="en-US" altLang="en-US" sz="2700" b="1">
                <a:ea typeface="Times New Roman" panose="02020603050405020304" pitchFamily="18" charset="0"/>
                <a:cs typeface="Book Antiqua" panose="02040602050305030304" pitchFamily="18" charset="0"/>
              </a:rPr>
              <a:t>)</a:t>
            </a:r>
            <a:r>
              <a:rPr lang="tr-TR" altLang="en-US" sz="2300" b="1">
                <a:ea typeface="Times New Roman" panose="02020603050405020304" pitchFamily="18" charset="0"/>
                <a:cs typeface="Book Antiqua" panose="02040602050305030304" pitchFamily="18" charset="0"/>
              </a:rPr>
              <a:t>,</a:t>
            </a:r>
            <a:r>
              <a:rPr lang="en-US" altLang="en-US" sz="2300" b="1">
                <a:ea typeface="Times New Roman" panose="02020603050405020304" pitchFamily="18" charset="0"/>
                <a:cs typeface="Book Antiqua" panose="02040602050305030304" pitchFamily="18" charset="0"/>
              </a:rPr>
              <a:t> double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add . d</a:t>
            </a:r>
            <a:r>
              <a:rPr lang="en-US" altLang="en-US" sz="2700" b="1">
                <a:ea typeface="Times New Roman" panose="02020603050405020304" pitchFamily="18" charset="0"/>
                <a:cs typeface="Book Antiqua" panose="02040602050305030304" pitchFamily="18" charset="0"/>
              </a:rPr>
              <a:t>)</a:t>
            </a:r>
            <a:endParaRPr lang="tr-TR" altLang="en-US" sz="2700" b="1">
              <a:ea typeface="Times New Roman" panose="02020603050405020304" pitchFamily="18" charset="0"/>
              <a:cs typeface="Book Antiqua" panose="02040602050305030304" pitchFamily="18" charset="0"/>
            </a:endParaRPr>
          </a:p>
          <a:p>
            <a:pPr eaLnBrk="1" hangingPunct="1">
              <a:lnSpc>
                <a:spcPct val="80000"/>
              </a:lnSpc>
              <a:spcBef>
                <a:spcPts val="525"/>
              </a:spcBef>
            </a:pPr>
            <a:r>
              <a:rPr lang="tr-TR" altLang="en-US" sz="2300" b="1">
                <a:ea typeface="Times New Roman" panose="02020603050405020304" pitchFamily="18" charset="0"/>
                <a:cs typeface="Book Antiqua" panose="02040602050305030304" pitchFamily="18" charset="0"/>
              </a:rPr>
              <a:t>Çıkarma</a:t>
            </a:r>
            <a:r>
              <a:rPr lang="en-US" altLang="en-US" sz="2300" b="1">
                <a:ea typeface="Times New Roman" panose="02020603050405020304" pitchFamily="18" charset="0"/>
                <a:cs typeface="Book Antiqua" panose="02040602050305030304" pitchFamily="18" charset="0"/>
              </a:rPr>
              <a:t>, single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sub. s</a:t>
            </a:r>
            <a:r>
              <a:rPr lang="en-US" altLang="en-US" sz="2700" b="1">
                <a:ea typeface="Times New Roman" panose="02020603050405020304" pitchFamily="18" charset="0"/>
                <a:cs typeface="Book Antiqua" panose="02040602050305030304" pitchFamily="18" charset="0"/>
              </a:rPr>
              <a:t>)</a:t>
            </a:r>
            <a:r>
              <a:rPr lang="tr-TR" altLang="en-US" sz="2300" b="1">
                <a:ea typeface="Times New Roman" panose="02020603050405020304" pitchFamily="18" charset="0"/>
                <a:cs typeface="Book Antiqua" panose="02040602050305030304" pitchFamily="18" charset="0"/>
              </a:rPr>
              <a:t>,</a:t>
            </a:r>
            <a:r>
              <a:rPr lang="en-US" altLang="en-US" sz="2300" b="1">
                <a:ea typeface="Times New Roman" panose="02020603050405020304" pitchFamily="18" charset="0"/>
                <a:cs typeface="Book Antiqua" panose="02040602050305030304" pitchFamily="18" charset="0"/>
              </a:rPr>
              <a:t> double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sub .d</a:t>
            </a:r>
            <a:r>
              <a:rPr lang="en-US" altLang="en-US" sz="2700" b="1">
                <a:ea typeface="Times New Roman" panose="02020603050405020304" pitchFamily="18" charset="0"/>
                <a:cs typeface="Book Antiqua" panose="02040602050305030304" pitchFamily="18" charset="0"/>
              </a:rPr>
              <a:t>)</a:t>
            </a:r>
            <a:endParaRPr lang="tr-TR" altLang="en-US" sz="2700" b="1">
              <a:ea typeface="Times New Roman" panose="02020603050405020304" pitchFamily="18" charset="0"/>
              <a:cs typeface="Book Antiqua" panose="02040602050305030304" pitchFamily="18" charset="0"/>
            </a:endParaRPr>
          </a:p>
          <a:p>
            <a:pPr eaLnBrk="1" hangingPunct="1">
              <a:lnSpc>
                <a:spcPct val="80000"/>
              </a:lnSpc>
              <a:spcBef>
                <a:spcPts val="825"/>
              </a:spcBef>
            </a:pPr>
            <a:r>
              <a:rPr lang="tr-TR" altLang="en-US" sz="2300" b="1">
                <a:ea typeface="Times New Roman" panose="02020603050405020304" pitchFamily="18" charset="0"/>
                <a:cs typeface="Book Antiqua" panose="02040602050305030304" pitchFamily="18" charset="0"/>
              </a:rPr>
              <a:t>Çarpma</a:t>
            </a:r>
            <a:r>
              <a:rPr lang="fr-FR" altLang="en-US" sz="2300" b="1">
                <a:ea typeface="Times New Roman" panose="02020603050405020304" pitchFamily="18" charset="0"/>
                <a:cs typeface="Book Antiqua" panose="02040602050305030304" pitchFamily="18" charset="0"/>
              </a:rPr>
              <a:t>, </a:t>
            </a:r>
            <a:r>
              <a:rPr lang="en-US" altLang="en-US" sz="2300" b="1">
                <a:ea typeface="Times New Roman" panose="02020603050405020304" pitchFamily="18" charset="0"/>
                <a:cs typeface="Book Antiqua" panose="02040602050305030304" pitchFamily="18" charset="0"/>
              </a:rPr>
              <a:t>single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mu</a:t>
            </a:r>
            <a:r>
              <a:rPr lang="tr-TR" altLang="en-US" sz="2700" b="1">
                <a:solidFill>
                  <a:srgbClr val="FF0000"/>
                </a:solidFill>
                <a:ea typeface="Times New Roman" panose="02020603050405020304" pitchFamily="18" charset="0"/>
                <a:cs typeface="Book Antiqua" panose="02040602050305030304" pitchFamily="18" charset="0"/>
              </a:rPr>
              <a:t>l</a:t>
            </a:r>
            <a:r>
              <a:rPr lang="en-US" altLang="en-US" sz="2700" b="1">
                <a:solidFill>
                  <a:srgbClr val="FF0000"/>
                </a:solidFill>
                <a:ea typeface="Times New Roman" panose="02020603050405020304" pitchFamily="18" charset="0"/>
                <a:cs typeface="Book Antiqua" panose="02040602050305030304" pitchFamily="18" charset="0"/>
              </a:rPr>
              <a:t>.</a:t>
            </a:r>
            <a:r>
              <a:rPr lang="tr-TR" altLang="en-US" sz="2700" b="1">
                <a:solidFill>
                  <a:srgbClr val="FF0000"/>
                </a:solidFill>
                <a:ea typeface="Times New Roman" panose="02020603050405020304" pitchFamily="18" charset="0"/>
                <a:cs typeface="Book Antiqua" panose="02040602050305030304" pitchFamily="18" charset="0"/>
              </a:rPr>
              <a:t> </a:t>
            </a:r>
            <a:r>
              <a:rPr lang="en-US" altLang="en-US" sz="2700" b="1">
                <a:solidFill>
                  <a:srgbClr val="FF0000"/>
                </a:solidFill>
                <a:ea typeface="Times New Roman" panose="02020603050405020304" pitchFamily="18" charset="0"/>
                <a:cs typeface="Book Antiqua" panose="02040602050305030304" pitchFamily="18" charset="0"/>
              </a:rPr>
              <a:t>s</a:t>
            </a:r>
            <a:r>
              <a:rPr lang="en-US" altLang="en-US" sz="2700" b="1">
                <a:ea typeface="Times New Roman" panose="02020603050405020304" pitchFamily="18" charset="0"/>
                <a:cs typeface="Book Antiqua" panose="02040602050305030304" pitchFamily="18" charset="0"/>
              </a:rPr>
              <a:t>), </a:t>
            </a:r>
            <a:r>
              <a:rPr lang="en-US" altLang="en-US" sz="2300" b="1">
                <a:ea typeface="Times New Roman" panose="02020603050405020304" pitchFamily="18" charset="0"/>
                <a:cs typeface="Book Antiqua" panose="02040602050305030304" pitchFamily="18" charset="0"/>
              </a:rPr>
              <a:t>double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mul</a:t>
            </a:r>
            <a:r>
              <a:rPr lang="tr-TR" altLang="en-US" sz="2700" b="1">
                <a:solidFill>
                  <a:srgbClr val="FF0000"/>
                </a:solidFill>
                <a:ea typeface="Times New Roman" panose="02020603050405020304" pitchFamily="18" charset="0"/>
                <a:cs typeface="Book Antiqua" panose="02040602050305030304" pitchFamily="18" charset="0"/>
              </a:rPr>
              <a:t> </a:t>
            </a:r>
            <a:r>
              <a:rPr lang="en-US" altLang="en-US" sz="2700" b="1">
                <a:solidFill>
                  <a:srgbClr val="FF0000"/>
                </a:solidFill>
                <a:ea typeface="Times New Roman" panose="02020603050405020304" pitchFamily="18" charset="0"/>
                <a:cs typeface="Book Antiqua" panose="02040602050305030304" pitchFamily="18" charset="0"/>
              </a:rPr>
              <a:t>.d</a:t>
            </a:r>
            <a:r>
              <a:rPr lang="en-US" altLang="en-US" sz="2700" b="1">
                <a:ea typeface="Times New Roman" panose="02020603050405020304" pitchFamily="18" charset="0"/>
                <a:cs typeface="Book Antiqua" panose="02040602050305030304" pitchFamily="18" charset="0"/>
              </a:rPr>
              <a:t>)</a:t>
            </a:r>
            <a:endParaRPr lang="tr-TR" altLang="en-US" sz="2700" b="1">
              <a:ea typeface="Times New Roman" panose="02020603050405020304" pitchFamily="18" charset="0"/>
              <a:cs typeface="Book Antiqua" panose="02040602050305030304" pitchFamily="18" charset="0"/>
            </a:endParaRPr>
          </a:p>
          <a:p>
            <a:pPr eaLnBrk="1" hangingPunct="1">
              <a:lnSpc>
                <a:spcPct val="80000"/>
              </a:lnSpc>
              <a:spcBef>
                <a:spcPts val="1050"/>
              </a:spcBef>
            </a:pPr>
            <a:r>
              <a:rPr lang="tr-TR" altLang="en-US" sz="2300" b="1">
                <a:ea typeface="Times New Roman" panose="02020603050405020304" pitchFamily="18" charset="0"/>
                <a:cs typeface="Book Antiqua" panose="02040602050305030304" pitchFamily="18" charset="0"/>
              </a:rPr>
              <a:t>Bölme</a:t>
            </a:r>
            <a:r>
              <a:rPr lang="en-US" altLang="en-US" sz="2300" b="1">
                <a:ea typeface="Times New Roman" panose="02020603050405020304" pitchFamily="18" charset="0"/>
                <a:cs typeface="Book Antiqua" panose="02040602050305030304" pitchFamily="18" charset="0"/>
              </a:rPr>
              <a:t>, single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div. s</a:t>
            </a:r>
            <a:r>
              <a:rPr lang="en-US" altLang="en-US" sz="2700" b="1">
                <a:ea typeface="Times New Roman" panose="02020603050405020304" pitchFamily="18" charset="0"/>
                <a:cs typeface="Book Antiqua" panose="02040602050305030304" pitchFamily="18" charset="0"/>
              </a:rPr>
              <a:t>), </a:t>
            </a:r>
            <a:r>
              <a:rPr lang="en-US" altLang="en-US" sz="2300" b="1">
                <a:ea typeface="Times New Roman" panose="02020603050405020304" pitchFamily="18" charset="0"/>
                <a:cs typeface="Book Antiqua" panose="02040602050305030304" pitchFamily="18" charset="0"/>
              </a:rPr>
              <a:t>double </a:t>
            </a:r>
            <a:r>
              <a:rPr lang="en-US" altLang="en-US" sz="2700" b="1">
                <a:ea typeface="Times New Roman" panose="02020603050405020304" pitchFamily="18" charset="0"/>
                <a:cs typeface="Book Antiqua" panose="02040602050305030304" pitchFamily="18" charset="0"/>
              </a:rPr>
              <a:t>(</a:t>
            </a:r>
            <a:r>
              <a:rPr lang="tr-TR" altLang="en-US" sz="2700" b="1">
                <a:solidFill>
                  <a:srgbClr val="FF0000"/>
                </a:solidFill>
                <a:ea typeface="Times New Roman" panose="02020603050405020304" pitchFamily="18" charset="0"/>
                <a:cs typeface="Book Antiqua" panose="02040602050305030304" pitchFamily="18" charset="0"/>
              </a:rPr>
              <a:t>di</a:t>
            </a:r>
            <a:r>
              <a:rPr lang="en-US" altLang="en-US" sz="2700" b="1">
                <a:solidFill>
                  <a:srgbClr val="FF0000"/>
                </a:solidFill>
                <a:ea typeface="Times New Roman" panose="02020603050405020304" pitchFamily="18" charset="0"/>
                <a:cs typeface="Book Antiqua" panose="02040602050305030304" pitchFamily="18" charset="0"/>
              </a:rPr>
              <a:t>v</a:t>
            </a:r>
            <a:r>
              <a:rPr lang="tr-TR" altLang="en-US" sz="2700" b="1">
                <a:solidFill>
                  <a:srgbClr val="FF0000"/>
                </a:solidFill>
                <a:ea typeface="Times New Roman" panose="02020603050405020304" pitchFamily="18" charset="0"/>
                <a:cs typeface="Book Antiqua" panose="02040602050305030304" pitchFamily="18" charset="0"/>
              </a:rPr>
              <a:t> </a:t>
            </a:r>
            <a:r>
              <a:rPr lang="en-US" altLang="en-US" sz="2700" b="1">
                <a:solidFill>
                  <a:srgbClr val="FF0000"/>
                </a:solidFill>
                <a:ea typeface="Times New Roman" panose="02020603050405020304" pitchFamily="18" charset="0"/>
                <a:cs typeface="Book Antiqua" panose="02040602050305030304" pitchFamily="18" charset="0"/>
              </a:rPr>
              <a:t>.d</a:t>
            </a:r>
            <a:r>
              <a:rPr lang="en-US" altLang="en-US" sz="2700" b="1">
                <a:ea typeface="Times New Roman" panose="02020603050405020304" pitchFamily="18" charset="0"/>
                <a:cs typeface="Book Antiqua" panose="02040602050305030304" pitchFamily="18" charset="0"/>
              </a:rPr>
              <a:t>)</a:t>
            </a:r>
            <a:endParaRPr lang="tr-TR" altLang="en-US" sz="2700" b="1">
              <a:ea typeface="Times New Roman" panose="02020603050405020304" pitchFamily="18" charset="0"/>
              <a:cs typeface="Book Antiqua" panose="02040602050305030304" pitchFamily="18" charset="0"/>
            </a:endParaRPr>
          </a:p>
          <a:p>
            <a:pPr eaLnBrk="1" hangingPunct="1">
              <a:lnSpc>
                <a:spcPct val="80000"/>
              </a:lnSpc>
              <a:spcBef>
                <a:spcPts val="900"/>
              </a:spcBef>
            </a:pPr>
            <a:r>
              <a:rPr lang="tr-TR" altLang="en-US" sz="2300" b="1">
                <a:ea typeface="Times New Roman" panose="02020603050405020304" pitchFamily="18" charset="0"/>
                <a:cs typeface="Book Antiqua" panose="02040602050305030304" pitchFamily="18" charset="0"/>
              </a:rPr>
              <a:t>Karşılaştırma</a:t>
            </a:r>
            <a:r>
              <a:rPr lang="en-US" altLang="en-US" sz="2300" b="1">
                <a:ea typeface="Times New Roman" panose="02020603050405020304" pitchFamily="18" charset="0"/>
                <a:cs typeface="Book Antiqua" panose="02040602050305030304" pitchFamily="18" charset="0"/>
              </a:rPr>
              <a:t>, single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c .</a:t>
            </a:r>
            <a:r>
              <a:rPr lang="tr-TR" altLang="en-US" sz="2700" b="1">
                <a:solidFill>
                  <a:srgbClr val="FF0000"/>
                </a:solidFill>
                <a:ea typeface="Times New Roman" panose="02020603050405020304" pitchFamily="18" charset="0"/>
                <a:cs typeface="Book Antiqua" panose="02040602050305030304" pitchFamily="18" charset="0"/>
              </a:rPr>
              <a:t>x</a:t>
            </a:r>
            <a:r>
              <a:rPr lang="en-US" altLang="en-US" sz="2700" b="1">
                <a:solidFill>
                  <a:srgbClr val="FF0000"/>
                </a:solidFill>
                <a:ea typeface="Times New Roman" panose="02020603050405020304" pitchFamily="18" charset="0"/>
                <a:cs typeface="Book Antiqua" panose="02040602050305030304" pitchFamily="18" charset="0"/>
              </a:rPr>
              <a:t>. s</a:t>
            </a:r>
            <a:r>
              <a:rPr lang="en-US" altLang="en-US" sz="2700" b="1">
                <a:ea typeface="Times New Roman" panose="02020603050405020304" pitchFamily="18" charset="0"/>
                <a:cs typeface="Book Antiqua" panose="02040602050305030304" pitchFamily="18" charset="0"/>
              </a:rPr>
              <a:t>), </a:t>
            </a:r>
            <a:r>
              <a:rPr lang="en-US" altLang="en-US" sz="2300" b="1">
                <a:ea typeface="Times New Roman" panose="02020603050405020304" pitchFamily="18" charset="0"/>
                <a:cs typeface="Book Antiqua" panose="02040602050305030304" pitchFamily="18" charset="0"/>
              </a:rPr>
              <a:t>double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c. </a:t>
            </a:r>
            <a:r>
              <a:rPr lang="tr-TR" altLang="en-US" sz="2700" b="1">
                <a:solidFill>
                  <a:srgbClr val="FF0000"/>
                </a:solidFill>
                <a:ea typeface="Times New Roman" panose="02020603050405020304" pitchFamily="18" charset="0"/>
                <a:cs typeface="Book Antiqua" panose="02040602050305030304" pitchFamily="18" charset="0"/>
              </a:rPr>
              <a:t>x</a:t>
            </a:r>
            <a:r>
              <a:rPr lang="en-US" altLang="en-US" sz="2700" b="1">
                <a:solidFill>
                  <a:srgbClr val="FF0000"/>
                </a:solidFill>
                <a:ea typeface="Times New Roman" panose="02020603050405020304" pitchFamily="18" charset="0"/>
                <a:cs typeface="Book Antiqua" panose="02040602050305030304" pitchFamily="18" charset="0"/>
              </a:rPr>
              <a:t> .d</a:t>
            </a:r>
            <a:r>
              <a:rPr lang="tr-TR" altLang="en-US" sz="2700" b="1">
                <a:ea typeface="Times New Roman" panose="02020603050405020304" pitchFamily="18" charset="0"/>
                <a:cs typeface="Book Antiqua" panose="02040602050305030304" pitchFamily="18" charset="0"/>
              </a:rPr>
              <a:t>)</a:t>
            </a:r>
            <a:r>
              <a:rPr lang="en-US" altLang="en-US" sz="2700" b="1">
                <a:ea typeface="Times New Roman" panose="02020603050405020304" pitchFamily="18" charset="0"/>
                <a:cs typeface="Book Antiqua" panose="02040602050305030304" pitchFamily="18" charset="0"/>
              </a:rPr>
              <a:t> </a:t>
            </a:r>
            <a:endParaRPr lang="tr-TR" altLang="en-US" sz="2700" b="1">
              <a:ea typeface="Times New Roman" panose="02020603050405020304" pitchFamily="18" charset="0"/>
              <a:cs typeface="Book Antiqua" panose="02040602050305030304" pitchFamily="18" charset="0"/>
            </a:endParaRPr>
          </a:p>
          <a:p>
            <a:pPr eaLnBrk="1" hangingPunct="1">
              <a:lnSpc>
                <a:spcPct val="80000"/>
              </a:lnSpc>
              <a:spcBef>
                <a:spcPts val="900"/>
              </a:spcBef>
              <a:buFont typeface="Arial" panose="020B0604020202020204" pitchFamily="34" charset="0"/>
              <a:buNone/>
            </a:pPr>
            <a:r>
              <a:rPr lang="en-US" altLang="en-US" sz="2300" b="1">
                <a:ea typeface="Times New Roman" panose="02020603050405020304" pitchFamily="18" charset="0"/>
                <a:cs typeface="Book Antiqua" panose="02040602050305030304" pitchFamily="18" charset="0"/>
              </a:rPr>
              <a:t>x </a:t>
            </a:r>
            <a:r>
              <a:rPr lang="tr-TR" altLang="en-US" sz="2300" b="1">
                <a:ea typeface="Times New Roman" panose="02020603050405020304" pitchFamily="18" charset="0"/>
                <a:cs typeface="Book Antiqua" panose="02040602050305030304" pitchFamily="18" charset="0"/>
              </a:rPr>
              <a:t>değişkeni </a:t>
            </a:r>
            <a:r>
              <a:rPr lang="en-US" altLang="en-US" sz="2300" b="1">
                <a:ea typeface="Times New Roman" panose="02020603050405020304" pitchFamily="18" charset="0"/>
                <a:cs typeface="Book Antiqua" panose="02040602050305030304" pitchFamily="18" charset="0"/>
              </a:rPr>
              <a:t>equal(</a:t>
            </a:r>
            <a:r>
              <a:rPr lang="en-US" altLang="en-US" sz="2300" b="1">
                <a:solidFill>
                  <a:srgbClr val="FF0000"/>
                </a:solidFill>
                <a:ea typeface="Times New Roman" panose="02020603050405020304" pitchFamily="18" charset="0"/>
                <a:cs typeface="Book Antiqua" panose="02040602050305030304" pitchFamily="18" charset="0"/>
              </a:rPr>
              <a:t>eq</a:t>
            </a:r>
            <a:r>
              <a:rPr lang="en-US" altLang="en-US" sz="2300" b="1">
                <a:ea typeface="Times New Roman" panose="02020603050405020304" pitchFamily="18" charset="0"/>
                <a:cs typeface="Book Antiqua" panose="02040602050305030304" pitchFamily="18" charset="0"/>
              </a:rPr>
              <a:t>), not equal(</a:t>
            </a:r>
            <a:r>
              <a:rPr lang="en-US" altLang="en-US" sz="2300" b="1">
                <a:solidFill>
                  <a:srgbClr val="FF0000"/>
                </a:solidFill>
                <a:ea typeface="Times New Roman" panose="02020603050405020304" pitchFamily="18" charset="0"/>
                <a:cs typeface="Book Antiqua" panose="02040602050305030304" pitchFamily="18" charset="0"/>
              </a:rPr>
              <a:t>neq</a:t>
            </a:r>
            <a:r>
              <a:rPr lang="en-US" altLang="en-US" sz="2300" b="1">
                <a:ea typeface="Times New Roman" panose="02020603050405020304" pitchFamily="18" charset="0"/>
                <a:cs typeface="Book Antiqua" panose="02040602050305030304" pitchFamily="18" charset="0"/>
              </a:rPr>
              <a:t>), less than(</a:t>
            </a:r>
            <a:r>
              <a:rPr lang="tr-TR" altLang="en-US" sz="2300" b="1">
                <a:solidFill>
                  <a:srgbClr val="FF0000"/>
                </a:solidFill>
                <a:ea typeface="Times New Roman" panose="02020603050405020304" pitchFamily="18" charset="0"/>
                <a:cs typeface="Book Antiqua" panose="02040602050305030304" pitchFamily="18" charset="0"/>
              </a:rPr>
              <a:t>lt</a:t>
            </a:r>
            <a:r>
              <a:rPr lang="en-US" altLang="en-US" sz="2300" b="1">
                <a:ea typeface="Times New Roman" panose="02020603050405020304" pitchFamily="18" charset="0"/>
                <a:cs typeface="Book Antiqua" panose="02040602050305030304" pitchFamily="18" charset="0"/>
              </a:rPr>
              <a:t>),</a:t>
            </a:r>
            <a:r>
              <a:rPr lang="tr-TR" altLang="en-US" sz="2300" b="1">
                <a:ea typeface="Times New Roman" panose="02020603050405020304" pitchFamily="18" charset="0"/>
                <a:cs typeface="Book Antiqua" panose="02040602050305030304" pitchFamily="18" charset="0"/>
              </a:rPr>
              <a:t> </a:t>
            </a:r>
            <a:r>
              <a:rPr lang="en-US" altLang="en-US" sz="2300" b="1">
                <a:ea typeface="Times New Roman" panose="02020603050405020304" pitchFamily="18" charset="0"/>
                <a:cs typeface="Book Antiqua" panose="02040602050305030304" pitchFamily="18" charset="0"/>
              </a:rPr>
              <a:t>less than or </a:t>
            </a:r>
            <a:endParaRPr lang="tr-TR" altLang="en-US" sz="2300" b="1">
              <a:ea typeface="Times New Roman" panose="02020603050405020304" pitchFamily="18" charset="0"/>
              <a:cs typeface="Book Antiqua" panose="02040602050305030304" pitchFamily="18" charset="0"/>
            </a:endParaRPr>
          </a:p>
          <a:p>
            <a:pPr eaLnBrk="1" hangingPunct="1">
              <a:lnSpc>
                <a:spcPct val="80000"/>
              </a:lnSpc>
              <a:spcBef>
                <a:spcPts val="900"/>
              </a:spcBef>
              <a:buFont typeface="Arial" panose="020B0604020202020204" pitchFamily="34" charset="0"/>
              <a:buNone/>
            </a:pPr>
            <a:r>
              <a:rPr lang="en-US" altLang="en-US" sz="2300" b="1">
                <a:ea typeface="Times New Roman" panose="02020603050405020304" pitchFamily="18" charset="0"/>
                <a:cs typeface="Book Antiqua" panose="02040602050305030304" pitchFamily="18" charset="0"/>
              </a:rPr>
              <a:t>equal(</a:t>
            </a:r>
            <a:r>
              <a:rPr lang="en-US" altLang="en-US" sz="2300" b="1">
                <a:solidFill>
                  <a:srgbClr val="FF0000"/>
                </a:solidFill>
                <a:ea typeface="Times New Roman" panose="02020603050405020304" pitchFamily="18" charset="0"/>
                <a:cs typeface="Book Antiqua" panose="02040602050305030304" pitchFamily="18" charset="0"/>
              </a:rPr>
              <a:t>le</a:t>
            </a:r>
            <a:r>
              <a:rPr lang="en-US" altLang="en-US" sz="2300" b="1">
                <a:ea typeface="Times New Roman" panose="02020603050405020304" pitchFamily="18" charset="0"/>
                <a:cs typeface="Book Antiqua" panose="02040602050305030304" pitchFamily="18" charset="0"/>
              </a:rPr>
              <a:t>)</a:t>
            </a:r>
            <a:r>
              <a:rPr lang="tr-TR" altLang="en-US" sz="2300" b="1">
                <a:ea typeface="Times New Roman" panose="02020603050405020304" pitchFamily="18" charset="0"/>
                <a:cs typeface="Book Antiqua" panose="02040602050305030304" pitchFamily="18" charset="0"/>
              </a:rPr>
              <a:t>,</a:t>
            </a:r>
            <a:r>
              <a:rPr lang="en-US" altLang="en-US" sz="2300" b="1">
                <a:ea typeface="Times New Roman" panose="02020603050405020304" pitchFamily="18" charset="0"/>
                <a:cs typeface="Book Antiqua" panose="02040602050305030304" pitchFamily="18" charset="0"/>
              </a:rPr>
              <a:t> greater than(</a:t>
            </a:r>
            <a:r>
              <a:rPr lang="en-US" altLang="en-US" sz="2300" b="1">
                <a:solidFill>
                  <a:srgbClr val="FF0000"/>
                </a:solidFill>
                <a:ea typeface="Times New Roman" panose="02020603050405020304" pitchFamily="18" charset="0"/>
                <a:cs typeface="Book Antiqua" panose="02040602050305030304" pitchFamily="18" charset="0"/>
              </a:rPr>
              <a:t>gt</a:t>
            </a:r>
            <a:r>
              <a:rPr lang="en-US" altLang="en-US" sz="2300" b="1">
                <a:ea typeface="Times New Roman" panose="02020603050405020304" pitchFamily="18" charset="0"/>
                <a:cs typeface="Book Antiqua" panose="02040602050305030304" pitchFamily="18" charset="0"/>
              </a:rPr>
              <a:t>)</a:t>
            </a:r>
            <a:r>
              <a:rPr lang="tr-TR" altLang="en-US" sz="2300" b="1">
                <a:ea typeface="Times New Roman" panose="02020603050405020304" pitchFamily="18" charset="0"/>
                <a:cs typeface="Book Antiqua" panose="02040602050305030304" pitchFamily="18" charset="0"/>
              </a:rPr>
              <a:t> veya</a:t>
            </a:r>
            <a:r>
              <a:rPr lang="en-US" altLang="en-US" sz="2300" b="1">
                <a:ea typeface="Times New Roman" panose="02020603050405020304" pitchFamily="18" charset="0"/>
                <a:cs typeface="Book Antiqua" panose="02040602050305030304" pitchFamily="18" charset="0"/>
              </a:rPr>
              <a:t> greater </a:t>
            </a:r>
            <a:r>
              <a:rPr lang="tr-TR" altLang="en-US" sz="2300" b="1">
                <a:ea typeface="Times New Roman" panose="02020603050405020304" pitchFamily="18" charset="0"/>
                <a:cs typeface="Book Antiqua" panose="02040602050305030304" pitchFamily="18" charset="0"/>
              </a:rPr>
              <a:t>t</a:t>
            </a:r>
            <a:r>
              <a:rPr lang="en-US" altLang="en-US" sz="2300" b="1">
                <a:ea typeface="Times New Roman" panose="02020603050405020304" pitchFamily="18" charset="0"/>
                <a:cs typeface="Book Antiqua" panose="02040602050305030304" pitchFamily="18" charset="0"/>
              </a:rPr>
              <a:t>han or equal(</a:t>
            </a:r>
            <a:r>
              <a:rPr lang="en-US" altLang="en-US" sz="2300" b="1">
                <a:solidFill>
                  <a:srgbClr val="FF0000"/>
                </a:solidFill>
                <a:ea typeface="Times New Roman" panose="02020603050405020304" pitchFamily="18" charset="0"/>
                <a:cs typeface="Book Antiqua" panose="02040602050305030304" pitchFamily="18" charset="0"/>
              </a:rPr>
              <a:t>ge</a:t>
            </a:r>
            <a:r>
              <a:rPr lang="en-US" altLang="en-US" sz="2300" b="1">
                <a:ea typeface="Times New Roman" panose="02020603050405020304" pitchFamily="18" charset="0"/>
                <a:cs typeface="Book Antiqua" panose="02040602050305030304" pitchFamily="18" charset="0"/>
              </a:rPr>
              <a:t>)</a:t>
            </a:r>
            <a:r>
              <a:rPr lang="tr-TR" altLang="en-US" sz="2300" b="1">
                <a:ea typeface="Times New Roman" panose="02020603050405020304" pitchFamily="18" charset="0"/>
                <a:cs typeface="Book Antiqua" panose="02040602050305030304" pitchFamily="18" charset="0"/>
              </a:rPr>
              <a:t> olabilir.</a:t>
            </a:r>
          </a:p>
          <a:p>
            <a:pPr eaLnBrk="1" hangingPunct="1">
              <a:lnSpc>
                <a:spcPct val="80000"/>
              </a:lnSpc>
              <a:spcBef>
                <a:spcPts val="1125"/>
              </a:spcBef>
            </a:pPr>
            <a:r>
              <a:rPr lang="en-US" altLang="en-US" sz="2300" b="1">
                <a:ea typeface="Times New Roman" panose="02020603050405020304" pitchFamily="18" charset="0"/>
                <a:cs typeface="Book Antiqua" panose="02040602050305030304" pitchFamily="18" charset="0"/>
              </a:rPr>
              <a:t>branch, true </a:t>
            </a:r>
            <a:r>
              <a:rPr lang="en-US" altLang="en-US" sz="27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bc</a:t>
            </a:r>
            <a:r>
              <a:rPr lang="tr-TR" altLang="en-US" sz="2700" b="1">
                <a:solidFill>
                  <a:srgbClr val="FF0000"/>
                </a:solidFill>
                <a:ea typeface="Times New Roman" panose="02020603050405020304" pitchFamily="18" charset="0"/>
                <a:cs typeface="Book Antiqua" panose="02040602050305030304" pitchFamily="18" charset="0"/>
              </a:rPr>
              <a:t>1</a:t>
            </a:r>
            <a:r>
              <a:rPr lang="en-US" altLang="en-US" sz="2700" b="1">
                <a:solidFill>
                  <a:srgbClr val="FF0000"/>
                </a:solidFill>
                <a:ea typeface="Times New Roman" panose="02020603050405020304" pitchFamily="18" charset="0"/>
                <a:cs typeface="Book Antiqua" panose="02040602050305030304" pitchFamily="18" charset="0"/>
              </a:rPr>
              <a:t>t</a:t>
            </a:r>
            <a:r>
              <a:rPr lang="en-US" altLang="en-US" sz="2700" b="1">
                <a:ea typeface="Times New Roman" panose="02020603050405020304" pitchFamily="18" charset="0"/>
                <a:cs typeface="Book Antiqua" panose="02040602050305030304" pitchFamily="18" charset="0"/>
              </a:rPr>
              <a:t>), </a:t>
            </a:r>
            <a:r>
              <a:rPr lang="en-US" altLang="en-US" sz="2300" b="1">
                <a:ea typeface="Times New Roman" panose="02020603050405020304" pitchFamily="18" charset="0"/>
                <a:cs typeface="Book Antiqua" panose="02040602050305030304" pitchFamily="18" charset="0"/>
              </a:rPr>
              <a:t>false </a:t>
            </a:r>
            <a:r>
              <a:rPr lang="tr-TR" altLang="en-US" sz="2300" b="1">
                <a:ea typeface="Times New Roman" panose="02020603050405020304" pitchFamily="18" charset="0"/>
                <a:cs typeface="Book Antiqua" panose="02040602050305030304" pitchFamily="18" charset="0"/>
              </a:rPr>
              <a:t>(</a:t>
            </a:r>
            <a:r>
              <a:rPr lang="en-US" altLang="en-US" sz="2700" b="1">
                <a:solidFill>
                  <a:srgbClr val="FF0000"/>
                </a:solidFill>
                <a:ea typeface="Times New Roman" panose="02020603050405020304" pitchFamily="18" charset="0"/>
                <a:cs typeface="Book Antiqua" panose="02040602050305030304" pitchFamily="18" charset="0"/>
              </a:rPr>
              <a:t>bc</a:t>
            </a:r>
            <a:r>
              <a:rPr lang="tr-TR" altLang="en-US" sz="2700" b="1">
                <a:solidFill>
                  <a:srgbClr val="FF0000"/>
                </a:solidFill>
                <a:ea typeface="Times New Roman" panose="02020603050405020304" pitchFamily="18" charset="0"/>
                <a:cs typeface="Book Antiqua" panose="02040602050305030304" pitchFamily="18" charset="0"/>
              </a:rPr>
              <a:t>1</a:t>
            </a:r>
            <a:r>
              <a:rPr lang="en-US" altLang="en-US" sz="2700" b="1">
                <a:solidFill>
                  <a:srgbClr val="FF0000"/>
                </a:solidFill>
                <a:ea typeface="Times New Roman" panose="02020603050405020304" pitchFamily="18" charset="0"/>
                <a:cs typeface="Book Antiqua" panose="02040602050305030304" pitchFamily="18" charset="0"/>
              </a:rPr>
              <a:t>f</a:t>
            </a:r>
            <a:r>
              <a:rPr lang="en-US" altLang="en-US" sz="2700" b="1">
                <a:ea typeface="Times New Roman" panose="02020603050405020304" pitchFamily="18" charset="0"/>
                <a:cs typeface="Book Antiqua" panose="02040602050305030304" pitchFamily="18" charset="0"/>
              </a:rPr>
              <a:t>)</a:t>
            </a:r>
            <a:endParaRPr lang="tr-TR" altLang="en-US" sz="2500" b="1">
              <a:ea typeface="Times New Roman" panose="02020603050405020304" pitchFamily="18" charset="0"/>
              <a:cs typeface="Book Antiqua" panose="02040602050305030304" pitchFamily="18" charset="0"/>
            </a:endParaRPr>
          </a:p>
        </p:txBody>
      </p:sp>
      <p:sp>
        <p:nvSpPr>
          <p:cNvPr id="4" name="3 Slayt Numarası Yer Tutucusu">
            <a:extLst>
              <a:ext uri="{FF2B5EF4-FFF2-40B4-BE49-F238E27FC236}">
                <a16:creationId xmlns:a16="http://schemas.microsoft.com/office/drawing/2014/main" id="{BEE6EC9F-1535-4DBF-B44C-60874E28F44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CDB0E8-99D6-475A-91B6-EF55498961F4}" type="slidenum">
              <a:rPr lang="tr-TR" altLang="en-US">
                <a:solidFill>
                  <a:srgbClr val="898989"/>
                </a:solidFill>
                <a:latin typeface="Calibri" panose="020F0502020204030204" pitchFamily="34" charset="0"/>
              </a:rPr>
              <a:pPr eaLnBrk="1" hangingPunct="1"/>
              <a:t>82</a:t>
            </a:fld>
            <a:endParaRPr lang="tr-TR" altLang="en-US">
              <a:solidFill>
                <a:srgbClr val="898989"/>
              </a:solidFill>
              <a:latin typeface="Calibri" panose="020F050202020403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a:extLst>
              <a:ext uri="{FF2B5EF4-FFF2-40B4-BE49-F238E27FC236}">
                <a16:creationId xmlns:a16="http://schemas.microsoft.com/office/drawing/2014/main" id="{59776633-C50F-463F-B016-B295DF6DCC83}"/>
              </a:ext>
            </a:extLst>
          </p:cNvPr>
          <p:cNvSpPr>
            <a:spLocks noGrp="1"/>
          </p:cNvSpPr>
          <p:nvPr>
            <p:ph idx="1"/>
          </p:nvPr>
        </p:nvSpPr>
        <p:spPr>
          <a:xfrm>
            <a:off x="323850" y="765175"/>
            <a:ext cx="8445500" cy="5616575"/>
          </a:xfrm>
        </p:spPr>
        <p:txBody>
          <a:bodyPr>
            <a:normAutofit/>
          </a:bodyPr>
          <a:lstStyle/>
          <a:p>
            <a:pPr eaLnBrk="1" hangingPunct="1">
              <a:lnSpc>
                <a:spcPct val="90000"/>
              </a:lnSpc>
              <a:buFont typeface="Arial" panose="020B0604020202020204" pitchFamily="34" charset="0"/>
              <a:buNone/>
            </a:pPr>
            <a:r>
              <a:rPr lang="tr-TR" altLang="en-US" sz="2700"/>
              <a:t>		</a:t>
            </a:r>
            <a:r>
              <a:rPr lang="en-US" altLang="en-US" sz="2700"/>
              <a:t>Floating-point comparison</a:t>
            </a:r>
            <a:r>
              <a:rPr lang="tr-TR" altLang="en-US" sz="2700"/>
              <a:t>(karşılaştırma) ve  B</a:t>
            </a:r>
            <a:r>
              <a:rPr lang="en-US" altLang="en-US" sz="2700"/>
              <a:t>ranch </a:t>
            </a:r>
            <a:r>
              <a:rPr lang="tr-TR" altLang="en-US" sz="2700"/>
              <a:t>şarta bağlı olarak bir biti </a:t>
            </a:r>
            <a:r>
              <a:rPr lang="en-US" altLang="en-US" sz="2700"/>
              <a:t>true </a:t>
            </a:r>
            <a:r>
              <a:rPr lang="tr-TR" altLang="en-US" sz="2700"/>
              <a:t>veya</a:t>
            </a:r>
            <a:r>
              <a:rPr lang="en-US" altLang="en-US" sz="2700"/>
              <a:t> false</a:t>
            </a:r>
            <a:r>
              <a:rPr lang="tr-TR" altLang="en-US" sz="2700"/>
              <a:t> yapar. </a:t>
            </a:r>
          </a:p>
          <a:p>
            <a:pPr eaLnBrk="1" hangingPunct="1">
              <a:lnSpc>
                <a:spcPct val="90000"/>
              </a:lnSpc>
              <a:buFont typeface="Arial" panose="020B0604020202020204" pitchFamily="34" charset="0"/>
              <a:buNone/>
            </a:pPr>
            <a:r>
              <a:rPr lang="tr-TR" altLang="en-US" sz="2700"/>
              <a:t>		</a:t>
            </a:r>
            <a:r>
              <a:rPr lang="en-US" altLang="en-US" sz="2700" b="1">
                <a:solidFill>
                  <a:srgbClr val="FF0000"/>
                </a:solidFill>
              </a:rPr>
              <a:t>lwc</a:t>
            </a:r>
            <a:r>
              <a:rPr lang="tr-TR" altLang="en-US" sz="2700" b="1">
                <a:solidFill>
                  <a:srgbClr val="FF0000"/>
                </a:solidFill>
              </a:rPr>
              <a:t>1</a:t>
            </a:r>
            <a:r>
              <a:rPr lang="en-US" altLang="en-US" sz="2700" b="1"/>
              <a:t> </a:t>
            </a:r>
            <a:r>
              <a:rPr lang="tr-TR" altLang="en-US" sz="2700" b="1"/>
              <a:t>ve</a:t>
            </a:r>
            <a:r>
              <a:rPr lang="en-US" altLang="en-US" sz="2700" b="1"/>
              <a:t> </a:t>
            </a:r>
            <a:r>
              <a:rPr lang="en-US" altLang="en-US" sz="2700" b="1">
                <a:solidFill>
                  <a:srgbClr val="FF0000"/>
                </a:solidFill>
              </a:rPr>
              <a:t>swc</a:t>
            </a:r>
            <a:r>
              <a:rPr lang="tr-TR" altLang="en-US" sz="2700" b="1">
                <a:solidFill>
                  <a:srgbClr val="FF0000"/>
                </a:solidFill>
              </a:rPr>
              <a:t>1</a:t>
            </a:r>
            <a:r>
              <a:rPr lang="tr-TR" altLang="en-US" sz="2700" b="1"/>
              <a:t>komutları </a:t>
            </a:r>
            <a:r>
              <a:rPr lang="tr-TR" altLang="en-US" sz="2700"/>
              <a:t>ile floating point single ve double precision registerlarına (</a:t>
            </a:r>
            <a:r>
              <a:rPr lang="en-US" altLang="en-US" sz="2700"/>
              <a:t>$f</a:t>
            </a:r>
            <a:r>
              <a:rPr lang="en-US" altLang="en-US" sz="2700" i="1"/>
              <a:t>O, </a:t>
            </a:r>
            <a:r>
              <a:rPr lang="en-US" altLang="en-US" sz="2700"/>
              <a:t>$f1, $f2, ...</a:t>
            </a:r>
            <a:r>
              <a:rPr lang="tr-TR" altLang="en-US" sz="2700"/>
              <a:t>)ayrılarak yazılmasını sağlayan komutlardır. Verilen </a:t>
            </a:r>
            <a:r>
              <a:rPr lang="en-US" altLang="en-US" sz="2700"/>
              <a:t>MIPS </a:t>
            </a:r>
            <a:r>
              <a:rPr lang="tr-TR" altLang="en-US" sz="2700"/>
              <a:t>kodu,</a:t>
            </a:r>
            <a:r>
              <a:rPr lang="en-US" altLang="en-US" sz="2700"/>
              <a:t> </a:t>
            </a:r>
            <a:r>
              <a:rPr lang="tr-TR" altLang="en-US" sz="2700"/>
              <a:t>2</a:t>
            </a:r>
            <a:r>
              <a:rPr lang="en-US" altLang="en-US" sz="2700"/>
              <a:t> single precision </a:t>
            </a:r>
            <a:r>
              <a:rPr lang="tr-TR" altLang="en-US" sz="2700"/>
              <a:t>sayıyı hafızadan alıp(load),</a:t>
            </a:r>
            <a:r>
              <a:rPr lang="en-US" altLang="en-US" sz="2700"/>
              <a:t> </a:t>
            </a:r>
            <a:r>
              <a:rPr lang="tr-TR" altLang="en-US" sz="2700"/>
              <a:t>topladıktan sonra hafızaya yollamaktadır(</a:t>
            </a:r>
            <a:r>
              <a:rPr lang="en-US" altLang="en-US" sz="2700"/>
              <a:t>store</a:t>
            </a:r>
            <a:r>
              <a:rPr lang="tr-TR" altLang="en-US" sz="2700"/>
              <a:t>).</a:t>
            </a:r>
          </a:p>
          <a:p>
            <a:pPr eaLnBrk="1" hangingPunct="1">
              <a:lnSpc>
                <a:spcPct val="90000"/>
              </a:lnSpc>
              <a:buFont typeface="Arial" panose="020B0604020202020204" pitchFamily="34" charset="0"/>
              <a:buNone/>
            </a:pPr>
            <a:r>
              <a:rPr lang="tr-TR" altLang="en-US" sz="2700"/>
              <a:t> </a:t>
            </a:r>
          </a:p>
          <a:p>
            <a:pPr eaLnBrk="1" hangingPunct="1">
              <a:lnSpc>
                <a:spcPct val="90000"/>
              </a:lnSpc>
              <a:buFont typeface="Arial" panose="020B0604020202020204" pitchFamily="34" charset="0"/>
              <a:buNone/>
            </a:pPr>
            <a:r>
              <a:rPr lang="en-US" altLang="en-US" sz="2700"/>
              <a:t>lwc</a:t>
            </a:r>
            <a:r>
              <a:rPr lang="tr-TR" altLang="en-US" sz="2700"/>
              <a:t>1</a:t>
            </a:r>
            <a:r>
              <a:rPr lang="en-US" altLang="en-US" sz="2700"/>
              <a:t>	$f4,x($sp)	</a:t>
            </a:r>
            <a:r>
              <a:rPr lang="tr-TR" altLang="en-US" sz="2700"/>
              <a:t>   </a:t>
            </a:r>
            <a:r>
              <a:rPr lang="en-US" altLang="en-US" sz="2700" i="1"/>
              <a:t># </a:t>
            </a:r>
            <a:r>
              <a:rPr lang="en-US" altLang="en-US" sz="2700"/>
              <a:t>	Load 32-bit F.P. number into F4</a:t>
            </a:r>
            <a:endParaRPr lang="tr-TR" altLang="en-US" sz="2700"/>
          </a:p>
          <a:p>
            <a:pPr eaLnBrk="1" hangingPunct="1">
              <a:lnSpc>
                <a:spcPct val="90000"/>
              </a:lnSpc>
              <a:buFont typeface="Arial" panose="020B0604020202020204" pitchFamily="34" charset="0"/>
              <a:buNone/>
            </a:pPr>
            <a:r>
              <a:rPr lang="en-US" altLang="en-US" sz="2700"/>
              <a:t>lwc</a:t>
            </a:r>
            <a:r>
              <a:rPr lang="tr-TR" altLang="en-US" sz="2700"/>
              <a:t>1</a:t>
            </a:r>
            <a:r>
              <a:rPr lang="en-US" altLang="en-US" sz="2700"/>
              <a:t>	$f6,y($sp)	</a:t>
            </a:r>
            <a:r>
              <a:rPr lang="tr-TR" altLang="en-US" sz="2700"/>
              <a:t> </a:t>
            </a:r>
            <a:r>
              <a:rPr lang="en-US" altLang="en-US" sz="2700" i="1"/>
              <a:t> # </a:t>
            </a:r>
            <a:r>
              <a:rPr lang="en-US" altLang="en-US" sz="2700"/>
              <a:t>	Load 32-bit F.P. number into F6</a:t>
            </a:r>
            <a:endParaRPr lang="tr-TR" altLang="en-US" sz="2700"/>
          </a:p>
          <a:p>
            <a:pPr eaLnBrk="1" hangingPunct="1">
              <a:lnSpc>
                <a:spcPct val="90000"/>
              </a:lnSpc>
              <a:buFont typeface="Arial" panose="020B0604020202020204" pitchFamily="34" charset="0"/>
              <a:buNone/>
            </a:pPr>
            <a:r>
              <a:rPr lang="en-US" altLang="en-US" sz="2700"/>
              <a:t>add.s	$f2</a:t>
            </a:r>
            <a:r>
              <a:rPr lang="tr-TR" altLang="en-US" sz="2700"/>
              <a:t>,</a:t>
            </a:r>
            <a:r>
              <a:rPr lang="en-US" altLang="en-US" sz="2700"/>
              <a:t>$f4</a:t>
            </a:r>
            <a:r>
              <a:rPr lang="tr-TR" altLang="en-US" sz="2700"/>
              <a:t>,</a:t>
            </a:r>
            <a:r>
              <a:rPr lang="en-US" altLang="en-US" sz="2700"/>
              <a:t>$f6	</a:t>
            </a:r>
            <a:r>
              <a:rPr lang="tr-TR" altLang="en-US" sz="2700"/>
              <a:t> </a:t>
            </a:r>
            <a:r>
              <a:rPr lang="en-US" altLang="en-US" sz="2700" i="1"/>
              <a:t>#</a:t>
            </a:r>
            <a:r>
              <a:rPr lang="en-US" altLang="en-US" sz="2700"/>
              <a:t>	F2 = F4 + F6 single precision</a:t>
            </a:r>
            <a:endParaRPr lang="tr-TR" altLang="en-US" sz="2700"/>
          </a:p>
          <a:p>
            <a:pPr eaLnBrk="1" hangingPunct="1">
              <a:lnSpc>
                <a:spcPct val="90000"/>
              </a:lnSpc>
              <a:buFont typeface="Arial" panose="020B0604020202020204" pitchFamily="34" charset="0"/>
              <a:buNone/>
            </a:pPr>
            <a:r>
              <a:rPr lang="en-US" altLang="en-US" sz="2700"/>
              <a:t>swc</a:t>
            </a:r>
            <a:r>
              <a:rPr lang="tr-TR" altLang="en-US" sz="2700"/>
              <a:t>1</a:t>
            </a:r>
            <a:r>
              <a:rPr lang="en-US" altLang="en-US" sz="2700"/>
              <a:t>	$f2</a:t>
            </a:r>
            <a:r>
              <a:rPr lang="tr-TR" altLang="en-US" sz="2700"/>
              <a:t>, </a:t>
            </a:r>
            <a:r>
              <a:rPr lang="en-US" altLang="en-US" sz="2700"/>
              <a:t>z($sp)	</a:t>
            </a:r>
            <a:r>
              <a:rPr lang="en-US" altLang="en-US" sz="2700" i="1"/>
              <a:t># </a:t>
            </a:r>
            <a:r>
              <a:rPr lang="en-US" altLang="en-US" sz="2700"/>
              <a:t>	Store 32-bit F.P. number from F2</a:t>
            </a:r>
            <a:endParaRPr lang="tr-TR" altLang="en-US" sz="2700"/>
          </a:p>
          <a:p>
            <a:pPr eaLnBrk="1" hangingPunct="1">
              <a:lnSpc>
                <a:spcPct val="90000"/>
              </a:lnSpc>
            </a:pPr>
            <a:endParaRPr lang="tr-TR" altLang="en-US" sz="2700"/>
          </a:p>
        </p:txBody>
      </p:sp>
      <p:sp>
        <p:nvSpPr>
          <p:cNvPr id="4" name="3 Slayt Numarası Yer Tutucusu">
            <a:extLst>
              <a:ext uri="{FF2B5EF4-FFF2-40B4-BE49-F238E27FC236}">
                <a16:creationId xmlns:a16="http://schemas.microsoft.com/office/drawing/2014/main" id="{E62078BB-2BBD-4670-A923-859338A18B6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12423E-4691-4F4B-85E5-52AD6B293C0C}" type="slidenum">
              <a:rPr lang="tr-TR" altLang="en-US">
                <a:solidFill>
                  <a:srgbClr val="898989"/>
                </a:solidFill>
                <a:latin typeface="Calibri" panose="020F0502020204030204" pitchFamily="34" charset="0"/>
              </a:rPr>
              <a:pPr eaLnBrk="1" hangingPunct="1"/>
              <a:t>83</a:t>
            </a:fld>
            <a:endParaRPr lang="tr-TR" altLang="en-US">
              <a:solidFill>
                <a:srgbClr val="898989"/>
              </a:solidFill>
              <a:latin typeface="Calibri" panose="020F050202020403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a:extLst>
              <a:ext uri="{FF2B5EF4-FFF2-40B4-BE49-F238E27FC236}">
                <a16:creationId xmlns:a16="http://schemas.microsoft.com/office/drawing/2014/main" id="{C473BF6D-1011-4166-9070-5FCEA090E8B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45B148-48F2-4BF6-AF45-04C0F2A21A8C}" type="slidenum">
              <a:rPr lang="tr-TR" altLang="en-US">
                <a:solidFill>
                  <a:srgbClr val="898989"/>
                </a:solidFill>
                <a:latin typeface="Calibri" panose="020F0502020204030204" pitchFamily="34" charset="0"/>
              </a:rPr>
              <a:pPr eaLnBrk="1" hangingPunct="1"/>
              <a:t>84</a:t>
            </a:fld>
            <a:endParaRPr lang="tr-TR" altLang="en-US">
              <a:solidFill>
                <a:srgbClr val="898989"/>
              </a:solidFill>
              <a:latin typeface="Calibri" panose="020F0502020204030204" pitchFamily="34" charset="0"/>
            </a:endParaRPr>
          </a:p>
        </p:txBody>
      </p:sp>
      <p:pic>
        <p:nvPicPr>
          <p:cNvPr id="87043" name="Picture 2">
            <a:extLst>
              <a:ext uri="{FF2B5EF4-FFF2-40B4-BE49-F238E27FC236}">
                <a16:creationId xmlns:a16="http://schemas.microsoft.com/office/drawing/2014/main" id="{663EE7E8-68CA-4F2B-B0B7-A9D3DEFFF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a:extLst>
              <a:ext uri="{FF2B5EF4-FFF2-40B4-BE49-F238E27FC236}">
                <a16:creationId xmlns:a16="http://schemas.microsoft.com/office/drawing/2014/main" id="{AC392E92-C3EC-46A2-87D7-8D9C99BCB9E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E0020E-C27C-47CB-8097-321B84FA2E4A}" type="slidenum">
              <a:rPr lang="tr-TR" altLang="en-US">
                <a:solidFill>
                  <a:srgbClr val="898989"/>
                </a:solidFill>
                <a:latin typeface="Calibri" panose="020F0502020204030204" pitchFamily="34" charset="0"/>
              </a:rPr>
              <a:pPr eaLnBrk="1" hangingPunct="1"/>
              <a:t>85</a:t>
            </a:fld>
            <a:endParaRPr lang="tr-TR" altLang="en-US">
              <a:solidFill>
                <a:srgbClr val="898989"/>
              </a:solidFill>
              <a:latin typeface="Calibri" panose="020F0502020204030204" pitchFamily="34" charset="0"/>
            </a:endParaRPr>
          </a:p>
        </p:txBody>
      </p:sp>
      <p:pic>
        <p:nvPicPr>
          <p:cNvPr id="88067" name="Picture 1">
            <a:extLst>
              <a:ext uri="{FF2B5EF4-FFF2-40B4-BE49-F238E27FC236}">
                <a16:creationId xmlns:a16="http://schemas.microsoft.com/office/drawing/2014/main" id="{022D799A-4504-494A-890C-F97D90CBD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637587"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8" name="Picture 2">
            <a:extLst>
              <a:ext uri="{FF2B5EF4-FFF2-40B4-BE49-F238E27FC236}">
                <a16:creationId xmlns:a16="http://schemas.microsoft.com/office/drawing/2014/main" id="{A99DB789-E090-4049-B7C3-DEF32710A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005263"/>
            <a:ext cx="7704138"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a:extLst>
              <a:ext uri="{FF2B5EF4-FFF2-40B4-BE49-F238E27FC236}">
                <a16:creationId xmlns:a16="http://schemas.microsoft.com/office/drawing/2014/main" id="{92506C9C-ACEA-44A3-90B7-9FCB9B496D0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54EA8C-E4AF-4377-84F9-90BD9679EF87}" type="slidenum">
              <a:rPr lang="tr-TR" altLang="en-US">
                <a:solidFill>
                  <a:srgbClr val="898989"/>
                </a:solidFill>
                <a:latin typeface="Calibri" panose="020F0502020204030204" pitchFamily="34" charset="0"/>
              </a:rPr>
              <a:pPr eaLnBrk="1" hangingPunct="1"/>
              <a:t>86</a:t>
            </a:fld>
            <a:endParaRPr lang="tr-TR" altLang="en-US">
              <a:solidFill>
                <a:srgbClr val="898989"/>
              </a:solidFill>
              <a:latin typeface="Calibri" panose="020F0502020204030204" pitchFamily="34" charset="0"/>
            </a:endParaRPr>
          </a:p>
        </p:txBody>
      </p:sp>
      <p:pic>
        <p:nvPicPr>
          <p:cNvPr id="89091" name="Picture 2">
            <a:extLst>
              <a:ext uri="{FF2B5EF4-FFF2-40B4-BE49-F238E27FC236}">
                <a16:creationId xmlns:a16="http://schemas.microsoft.com/office/drawing/2014/main" id="{DD6AB7FB-2613-4A2E-941A-810C2E4EB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33375"/>
            <a:ext cx="855027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03DE3EF2-BC57-477D-B918-A5DA84A5C8B1}"/>
              </a:ext>
            </a:extLst>
          </p:cNvPr>
          <p:cNvSpPr>
            <a:spLocks noGrp="1"/>
          </p:cNvSpPr>
          <p:nvPr>
            <p:ph type="title"/>
          </p:nvPr>
        </p:nvSpPr>
        <p:spPr>
          <a:xfrm>
            <a:off x="0" y="620713"/>
            <a:ext cx="9144000" cy="863600"/>
          </a:xfrm>
        </p:spPr>
        <p:txBody>
          <a:bodyPr rtlCol="0">
            <a:normAutofit fontScale="90000"/>
          </a:bodyPr>
          <a:lstStyle/>
          <a:p>
            <a:pPr eaLnBrk="1" fontAlgn="auto" hangingPunct="1">
              <a:spcAft>
                <a:spcPts val="0"/>
              </a:spcAft>
              <a:defRPr/>
            </a:pPr>
            <a:r>
              <a:rPr lang="en-US" sz="4000" dirty="0">
                <a:solidFill>
                  <a:srgbClr val="3333CC"/>
                </a:solidFill>
                <a:latin typeface="+mn-lt"/>
                <a:ea typeface="Times New Roman"/>
                <a:cs typeface="Arial Black"/>
              </a:rPr>
              <a:t>Floating-Point C Program</a:t>
            </a:r>
            <a:r>
              <a:rPr lang="tr-TR" sz="4000" dirty="0" err="1">
                <a:solidFill>
                  <a:srgbClr val="3333CC"/>
                </a:solidFill>
                <a:latin typeface="+mn-lt"/>
                <a:ea typeface="Times New Roman"/>
                <a:cs typeface="Arial Black"/>
              </a:rPr>
              <a:t>ının</a:t>
            </a:r>
            <a:r>
              <a:rPr lang="tr-TR" sz="4000" dirty="0">
                <a:solidFill>
                  <a:srgbClr val="3333CC"/>
                </a:solidFill>
                <a:latin typeface="+mn-lt"/>
                <a:ea typeface="Times New Roman"/>
                <a:cs typeface="Arial Black"/>
              </a:rPr>
              <a:t> </a:t>
            </a:r>
            <a:r>
              <a:rPr lang="en-US" sz="4000" dirty="0">
                <a:solidFill>
                  <a:srgbClr val="3333CC"/>
                </a:solidFill>
                <a:latin typeface="+mn-lt"/>
                <a:ea typeface="Times New Roman"/>
                <a:cs typeface="Arial Black"/>
              </a:rPr>
              <a:t>MIPS Assembly </a:t>
            </a:r>
            <a:r>
              <a:rPr lang="tr-TR" sz="4000" dirty="0">
                <a:solidFill>
                  <a:srgbClr val="3333CC"/>
                </a:solidFill>
                <a:latin typeface="+mn-lt"/>
                <a:ea typeface="Times New Roman"/>
                <a:cs typeface="Arial Black"/>
              </a:rPr>
              <a:t>kodunda derlenmesi </a:t>
            </a:r>
            <a:r>
              <a:rPr lang="en-US" sz="4000" dirty="0">
                <a:solidFill>
                  <a:srgbClr val="3333CC"/>
                </a:solidFill>
                <a:latin typeface="+mn-lt"/>
                <a:ea typeface="Times New Roman"/>
                <a:cs typeface="Arial Black"/>
              </a:rPr>
              <a:t> </a:t>
            </a:r>
            <a:br>
              <a:rPr lang="tr-TR" sz="2700" dirty="0">
                <a:solidFill>
                  <a:srgbClr val="3333CC"/>
                </a:solidFill>
                <a:latin typeface="+mn-lt"/>
                <a:ea typeface="Times New Roman"/>
                <a:cs typeface="Times New Roman"/>
              </a:rPr>
            </a:br>
            <a:endParaRPr lang="tr-TR" sz="2700" dirty="0">
              <a:solidFill>
                <a:srgbClr val="3333CC"/>
              </a:solidFill>
              <a:latin typeface="+mn-lt"/>
            </a:endParaRPr>
          </a:p>
        </p:txBody>
      </p:sp>
      <p:sp>
        <p:nvSpPr>
          <p:cNvPr id="90115" name="2 İçerik Yer Tutucusu">
            <a:extLst>
              <a:ext uri="{FF2B5EF4-FFF2-40B4-BE49-F238E27FC236}">
                <a16:creationId xmlns:a16="http://schemas.microsoft.com/office/drawing/2014/main" id="{63B87670-C3DE-47A4-A5FB-B65D07BC76C3}"/>
              </a:ext>
            </a:extLst>
          </p:cNvPr>
          <p:cNvSpPr>
            <a:spLocks noGrp="1"/>
          </p:cNvSpPr>
          <p:nvPr>
            <p:ph idx="1"/>
          </p:nvPr>
        </p:nvSpPr>
        <p:spPr>
          <a:xfrm>
            <a:off x="250825" y="1628775"/>
            <a:ext cx="8353425" cy="4752975"/>
          </a:xfrm>
        </p:spPr>
        <p:txBody>
          <a:bodyPr/>
          <a:lstStyle/>
          <a:p>
            <a:pPr eaLnBrk="1" hangingPunct="1">
              <a:spcBef>
                <a:spcPts val="675"/>
              </a:spcBef>
              <a:buFont typeface="Arial" panose="020B0604020202020204" pitchFamily="34" charset="0"/>
              <a:buNone/>
            </a:pPr>
            <a:r>
              <a:rPr lang="tr-TR" altLang="en-US" sz="3600">
                <a:solidFill>
                  <a:srgbClr val="3333CC"/>
                </a:solidFill>
                <a:ea typeface="Times New Roman" panose="02020603050405020304" pitchFamily="18" charset="0"/>
                <a:cs typeface="Bookman Old Style" panose="02050604050505020204" pitchFamily="18" charset="0"/>
              </a:rPr>
              <a:t>Örnek; </a:t>
            </a:r>
            <a:r>
              <a:rPr lang="en-US" altLang="en-US" sz="2800">
                <a:ea typeface="Times New Roman" panose="02020603050405020304" pitchFamily="18" charset="0"/>
                <a:cs typeface="Bookman Old Style" panose="02050604050505020204" pitchFamily="18" charset="0"/>
              </a:rPr>
              <a:t>Fahrenheit</a:t>
            </a:r>
            <a:r>
              <a:rPr lang="tr-TR" altLang="en-US" sz="2800">
                <a:ea typeface="Times New Roman" panose="02020603050405020304" pitchFamily="18" charset="0"/>
                <a:cs typeface="Bookman Old Style" panose="02050604050505020204" pitchFamily="18" charset="0"/>
              </a:rPr>
              <a:t> (F</a:t>
            </a:r>
            <a:r>
              <a:rPr lang="tr-TR" altLang="en-US" sz="2800" baseline="30000">
                <a:ea typeface="Times New Roman" panose="02020603050405020304" pitchFamily="18" charset="0"/>
                <a:cs typeface="Bookman Old Style" panose="02050604050505020204" pitchFamily="18" charset="0"/>
              </a:rPr>
              <a:t>o</a:t>
            </a:r>
            <a:r>
              <a:rPr lang="tr-TR" altLang="en-US" sz="2800">
                <a:ea typeface="Times New Roman" panose="02020603050405020304" pitchFamily="18" charset="0"/>
                <a:cs typeface="Bookman Old Style" panose="02050604050505020204" pitchFamily="18" charset="0"/>
              </a:rPr>
              <a:t>)’ı</a:t>
            </a:r>
            <a:r>
              <a:rPr lang="en-US" altLang="en-US" sz="2800">
                <a:ea typeface="Times New Roman" panose="02020603050405020304" pitchFamily="18" charset="0"/>
                <a:cs typeface="Bookman Old Style" panose="02050604050505020204" pitchFamily="18" charset="0"/>
              </a:rPr>
              <a:t> Celsius</a:t>
            </a:r>
            <a:r>
              <a:rPr lang="tr-TR" altLang="en-US" sz="2800">
                <a:ea typeface="Times New Roman" panose="02020603050405020304" pitchFamily="18" charset="0"/>
                <a:cs typeface="Bookman Old Style" panose="02050604050505020204" pitchFamily="18" charset="0"/>
              </a:rPr>
              <a:t>(C</a:t>
            </a:r>
            <a:r>
              <a:rPr lang="tr-TR" altLang="en-US" sz="2800" baseline="30000">
                <a:ea typeface="Times New Roman" panose="02020603050405020304" pitchFamily="18" charset="0"/>
                <a:cs typeface="Bookman Old Style" panose="02050604050505020204" pitchFamily="18" charset="0"/>
              </a:rPr>
              <a:t>o</a:t>
            </a:r>
            <a:r>
              <a:rPr lang="tr-TR" altLang="en-US" sz="2800">
                <a:ea typeface="Times New Roman" panose="02020603050405020304" pitchFamily="18" charset="0"/>
                <a:cs typeface="Bookman Old Style" panose="02050604050505020204" pitchFamily="18" charset="0"/>
              </a:rPr>
              <a:t>)’a çevirelim</a:t>
            </a:r>
            <a:r>
              <a:rPr lang="en-US" altLang="en-US" sz="2800">
                <a:ea typeface="Times New Roman" panose="02020603050405020304" pitchFamily="18" charset="0"/>
                <a:cs typeface="Bookman Old Style" panose="02050604050505020204" pitchFamily="18" charset="0"/>
              </a:rPr>
              <a:t>:</a:t>
            </a:r>
            <a:endParaRPr lang="tr-TR" altLang="en-US" sz="2800">
              <a:ea typeface="Times New Roman" panose="02020603050405020304" pitchFamily="18" charset="0"/>
              <a:cs typeface="Bookman Old Style" panose="02050604050505020204" pitchFamily="18" charset="0"/>
            </a:endParaRPr>
          </a:p>
          <a:p>
            <a:pPr eaLnBrk="1" hangingPunct="1">
              <a:spcBef>
                <a:spcPts val="450"/>
              </a:spcBef>
              <a:buFont typeface="Arial" panose="020B0604020202020204" pitchFamily="34" charset="0"/>
              <a:buNone/>
            </a:pPr>
            <a:endParaRPr lang="tr-TR" altLang="en-US" b="1">
              <a:ea typeface="Times New Roman" panose="02020603050405020304" pitchFamily="18" charset="0"/>
              <a:cs typeface="Bookman Old Style" panose="02050604050505020204" pitchFamily="18" charset="0"/>
            </a:endParaRPr>
          </a:p>
          <a:p>
            <a:pPr eaLnBrk="1" hangingPunct="1">
              <a:spcBef>
                <a:spcPts val="450"/>
              </a:spcBef>
              <a:buFont typeface="Arial" panose="020B0604020202020204" pitchFamily="34" charset="0"/>
              <a:buNone/>
            </a:pPr>
            <a:r>
              <a:rPr lang="tr-TR" altLang="en-US" b="1">
                <a:ea typeface="Times New Roman" panose="02020603050405020304" pitchFamily="18" charset="0"/>
                <a:cs typeface="Bookman Old Style" panose="02050604050505020204" pitchFamily="18" charset="0"/>
              </a:rPr>
              <a:t>	</a:t>
            </a:r>
            <a:r>
              <a:rPr lang="en-US" altLang="en-US" b="1">
                <a:ea typeface="Times New Roman" panose="02020603050405020304" pitchFamily="18" charset="0"/>
                <a:cs typeface="Bookman Old Style" panose="02050604050505020204" pitchFamily="18" charset="0"/>
              </a:rPr>
              <a:t>float f2c (float fahr) </a:t>
            </a:r>
            <a:endParaRPr lang="tr-TR" altLang="en-US" b="1">
              <a:ea typeface="Times New Roman" panose="02020603050405020304" pitchFamily="18" charset="0"/>
              <a:cs typeface="Bookman Old Style" panose="02050604050505020204" pitchFamily="18" charset="0"/>
            </a:endParaRPr>
          </a:p>
          <a:p>
            <a:pPr eaLnBrk="1" hangingPunct="1">
              <a:spcBef>
                <a:spcPts val="450"/>
              </a:spcBef>
              <a:buFont typeface="Arial" panose="020B0604020202020204" pitchFamily="34" charset="0"/>
              <a:buNone/>
            </a:pPr>
            <a:r>
              <a:rPr lang="tr-TR" altLang="en-US" b="1">
                <a:ea typeface="Times New Roman" panose="02020603050405020304" pitchFamily="18" charset="0"/>
                <a:cs typeface="Bookman Old Style" panose="02050604050505020204" pitchFamily="18" charset="0"/>
              </a:rPr>
              <a:t>			{</a:t>
            </a:r>
            <a:r>
              <a:rPr lang="en-US" altLang="en-US" b="1">
                <a:ea typeface="Times New Roman" panose="02020603050405020304" pitchFamily="18" charset="0"/>
                <a:cs typeface="Bookman Old Style" panose="02050604050505020204" pitchFamily="18" charset="0"/>
              </a:rPr>
              <a:t>return((5.0/9.0) * (fahr</a:t>
            </a:r>
            <a:r>
              <a:rPr lang="tr-TR" altLang="en-US" b="1">
                <a:ea typeface="Times New Roman" panose="02020603050405020304" pitchFamily="18" charset="0"/>
                <a:cs typeface="Bookman Old Style" panose="02050604050505020204" pitchFamily="18" charset="0"/>
              </a:rPr>
              <a:t>- 3</a:t>
            </a:r>
            <a:r>
              <a:rPr lang="en-US" altLang="en-US" b="1">
                <a:ea typeface="Times New Roman" panose="02020603050405020304" pitchFamily="18" charset="0"/>
                <a:cs typeface="Bookman Old Style" panose="02050604050505020204" pitchFamily="18" charset="0"/>
              </a:rPr>
              <a:t> 2.0));</a:t>
            </a:r>
            <a:r>
              <a:rPr lang="tr-TR" altLang="en-US" b="1">
                <a:ea typeface="Times New Roman" panose="02020603050405020304" pitchFamily="18" charset="0"/>
                <a:cs typeface="Bookman Old Style" panose="02050604050505020204" pitchFamily="18" charset="0"/>
              </a:rPr>
              <a:t>}</a:t>
            </a:r>
            <a:endParaRPr lang="tr-TR" altLang="en-US">
              <a:ea typeface="Times New Roman" panose="02020603050405020304" pitchFamily="18" charset="0"/>
              <a:cs typeface="Bookman Old Style" panose="02050604050505020204" pitchFamily="18" charset="0"/>
            </a:endParaRPr>
          </a:p>
          <a:p>
            <a:pPr eaLnBrk="1" hangingPunct="1">
              <a:spcBef>
                <a:spcPts val="450"/>
              </a:spcBef>
              <a:buFont typeface="Arial" panose="020B0604020202020204" pitchFamily="34" charset="0"/>
              <a:buNone/>
            </a:pPr>
            <a:endParaRPr lang="tr-TR" altLang="en-US" sz="2600">
              <a:ea typeface="Times New Roman" panose="02020603050405020304" pitchFamily="18" charset="0"/>
              <a:cs typeface="Bookman Old Style" panose="02050604050505020204" pitchFamily="18" charset="0"/>
            </a:endParaRPr>
          </a:p>
          <a:p>
            <a:pPr eaLnBrk="1" hangingPunct="1">
              <a:spcBef>
                <a:spcPts val="450"/>
              </a:spcBef>
              <a:buFont typeface="Arial" panose="020B0604020202020204" pitchFamily="34" charset="0"/>
              <a:buNone/>
            </a:pPr>
            <a:r>
              <a:rPr lang="tr-TR" altLang="en-US" sz="2600">
                <a:ea typeface="Times New Roman" panose="02020603050405020304" pitchFamily="18" charset="0"/>
                <a:cs typeface="Bookman Old Style" panose="02050604050505020204" pitchFamily="18" charset="0"/>
              </a:rPr>
              <a:t>Sıcaklığın(</a:t>
            </a:r>
            <a:r>
              <a:rPr lang="en-US" altLang="en-US" sz="2600">
                <a:ea typeface="Times New Roman" panose="02020603050405020304" pitchFamily="18" charset="0"/>
                <a:cs typeface="Bookman Old Style" panose="02050604050505020204" pitchFamily="18" charset="0"/>
              </a:rPr>
              <a:t>Fahr</a:t>
            </a:r>
            <a:r>
              <a:rPr lang="tr-TR" altLang="en-US" sz="2600">
                <a:ea typeface="Times New Roman" panose="02020603050405020304" pitchFamily="18" charset="0"/>
                <a:cs typeface="Bookman Old Style" panose="02050604050505020204" pitchFamily="18" charset="0"/>
              </a:rPr>
              <a:t>)</a:t>
            </a:r>
            <a:r>
              <a:rPr lang="en-US" altLang="en-US" sz="2600">
                <a:ea typeface="Times New Roman" panose="02020603050405020304" pitchFamily="18" charset="0"/>
                <a:cs typeface="Bookman Old Style" panose="02050604050505020204" pitchFamily="18" charset="0"/>
              </a:rPr>
              <a:t> $f12</a:t>
            </a:r>
            <a:r>
              <a:rPr lang="tr-TR" altLang="en-US" sz="2600">
                <a:ea typeface="Times New Roman" panose="02020603050405020304" pitchFamily="18" charset="0"/>
                <a:cs typeface="Bookman Old Style" panose="02050604050505020204" pitchFamily="18" charset="0"/>
              </a:rPr>
              <a:t>’de, 5.0, 9.0 ve 32.0 sayılarının floating</a:t>
            </a:r>
          </a:p>
          <a:p>
            <a:pPr eaLnBrk="1" hangingPunct="1">
              <a:spcBef>
                <a:spcPts val="450"/>
              </a:spcBef>
              <a:buFont typeface="Arial" panose="020B0604020202020204" pitchFamily="34" charset="0"/>
              <a:buNone/>
            </a:pPr>
            <a:r>
              <a:rPr lang="tr-TR" altLang="en-US" sz="2600">
                <a:ea typeface="Times New Roman" panose="02020603050405020304" pitchFamily="18" charset="0"/>
                <a:cs typeface="Bookman Old Style" panose="02050604050505020204" pitchFamily="18" charset="0"/>
              </a:rPr>
              <a:t>point değerlerin hafızada tutulan sabitler (sabitlere erişim </a:t>
            </a:r>
          </a:p>
          <a:p>
            <a:pPr eaLnBrk="1" hangingPunct="1">
              <a:spcBef>
                <a:spcPts val="450"/>
              </a:spcBef>
              <a:buFont typeface="Arial" panose="020B0604020202020204" pitchFamily="34" charset="0"/>
              <a:buNone/>
            </a:pPr>
            <a:r>
              <a:rPr lang="tr-TR" altLang="en-US" sz="2600">
                <a:ea typeface="Times New Roman" panose="02020603050405020304" pitchFamily="18" charset="0"/>
                <a:cs typeface="Bookman Old Style" panose="02050604050505020204" pitchFamily="18" charset="0"/>
              </a:rPr>
              <a:t>pointer </a:t>
            </a:r>
            <a:r>
              <a:rPr lang="en-US" altLang="en-US" sz="2600">
                <a:ea typeface="Times New Roman" panose="02020603050405020304" pitchFamily="18" charset="0"/>
                <a:cs typeface="Bookman Old Style" panose="02050604050505020204" pitchFamily="18" charset="0"/>
              </a:rPr>
              <a:t>$gp</a:t>
            </a:r>
            <a:r>
              <a:rPr lang="tr-TR" altLang="en-US" sz="2600">
                <a:ea typeface="Times New Roman" panose="02020603050405020304" pitchFamily="18" charset="0"/>
                <a:cs typeface="Bookman Old Style" panose="02050604050505020204" pitchFamily="18" charset="0"/>
              </a:rPr>
              <a:t>) olduğunu varsayalım.</a:t>
            </a:r>
            <a:r>
              <a:rPr lang="en-US" altLang="en-US" sz="2600">
                <a:ea typeface="Times New Roman" panose="02020603050405020304" pitchFamily="18" charset="0"/>
                <a:cs typeface="Bookman Old Style" panose="02050604050505020204" pitchFamily="18" charset="0"/>
              </a:rPr>
              <a:t> </a:t>
            </a:r>
            <a:r>
              <a:rPr lang="tr-TR" altLang="en-US" sz="2600">
                <a:ea typeface="Times New Roman" panose="02020603050405020304" pitchFamily="18" charset="0"/>
                <a:cs typeface="Bookman Old Style" panose="02050604050505020204" pitchFamily="18" charset="0"/>
              </a:rPr>
              <a:t>Elde edilen sonucun(C</a:t>
            </a:r>
            <a:r>
              <a:rPr lang="tr-TR" altLang="en-US" sz="2600" baseline="30000">
                <a:ea typeface="Times New Roman" panose="02020603050405020304" pitchFamily="18" charset="0"/>
                <a:cs typeface="Bookman Old Style" panose="02050604050505020204" pitchFamily="18" charset="0"/>
              </a:rPr>
              <a:t>o</a:t>
            </a:r>
            <a:r>
              <a:rPr lang="tr-TR" altLang="en-US" sz="2600">
                <a:ea typeface="Times New Roman" panose="02020603050405020304" pitchFamily="18" charset="0"/>
                <a:cs typeface="Bookman Old Style" panose="02050604050505020204" pitchFamily="18" charset="0"/>
              </a:rPr>
              <a:t>)</a:t>
            </a:r>
            <a:r>
              <a:rPr lang="en-US" altLang="en-US" sz="2600">
                <a:ea typeface="Times New Roman" panose="02020603050405020304" pitchFamily="18" charset="0"/>
                <a:cs typeface="Bookman Old Style" panose="02050604050505020204" pitchFamily="18" charset="0"/>
              </a:rPr>
              <a:t> </a:t>
            </a:r>
            <a:endParaRPr lang="tr-TR" altLang="en-US" sz="2600">
              <a:ea typeface="Times New Roman" panose="02020603050405020304" pitchFamily="18" charset="0"/>
              <a:cs typeface="Bookman Old Style" panose="02050604050505020204" pitchFamily="18" charset="0"/>
            </a:endParaRPr>
          </a:p>
          <a:p>
            <a:pPr eaLnBrk="1" hangingPunct="1">
              <a:spcBef>
                <a:spcPts val="450"/>
              </a:spcBef>
              <a:buFont typeface="Arial" panose="020B0604020202020204" pitchFamily="34" charset="0"/>
              <a:buNone/>
            </a:pPr>
            <a:r>
              <a:rPr lang="en-US" altLang="en-US" sz="2600">
                <a:ea typeface="Times New Roman" panose="02020603050405020304" pitchFamily="18" charset="0"/>
                <a:cs typeface="Bookman Old Style" panose="02050604050505020204" pitchFamily="18" charset="0"/>
              </a:rPr>
              <a:t>$ f0</a:t>
            </a:r>
            <a:r>
              <a:rPr lang="tr-TR" altLang="en-US" sz="2600">
                <a:ea typeface="Times New Roman" panose="02020603050405020304" pitchFamily="18" charset="0"/>
                <a:cs typeface="Bookman Old Style" panose="02050604050505020204" pitchFamily="18" charset="0"/>
              </a:rPr>
              <a:t> registerına yazılması isteniliyorsa, </a:t>
            </a:r>
            <a:r>
              <a:rPr lang="en-US" altLang="en-US" sz="2600">
                <a:ea typeface="Times New Roman" panose="02020603050405020304" pitchFamily="18" charset="0"/>
                <a:cs typeface="Bookman Old Style" panose="02050604050505020204" pitchFamily="18" charset="0"/>
              </a:rPr>
              <a:t>MIPS assembly </a:t>
            </a:r>
            <a:r>
              <a:rPr lang="tr-TR" altLang="en-US" sz="2600">
                <a:ea typeface="Times New Roman" panose="02020603050405020304" pitchFamily="18" charset="0"/>
                <a:cs typeface="Bookman Old Style" panose="02050604050505020204" pitchFamily="18" charset="0"/>
              </a:rPr>
              <a:t>kodu:</a:t>
            </a:r>
          </a:p>
          <a:p>
            <a:pPr eaLnBrk="1" hangingPunct="1">
              <a:lnSpc>
                <a:spcPct val="80000"/>
              </a:lnSpc>
            </a:pPr>
            <a:endParaRPr lang="tr-TR" altLang="en-US" sz="800">
              <a:ea typeface="Times New Roman" panose="02020603050405020304" pitchFamily="18" charset="0"/>
              <a:cs typeface="Bookman Old Style" panose="02050604050505020204" pitchFamily="18" charset="0"/>
            </a:endParaRPr>
          </a:p>
        </p:txBody>
      </p:sp>
      <p:sp>
        <p:nvSpPr>
          <p:cNvPr id="4" name="3 Slayt Numarası Yer Tutucusu">
            <a:extLst>
              <a:ext uri="{FF2B5EF4-FFF2-40B4-BE49-F238E27FC236}">
                <a16:creationId xmlns:a16="http://schemas.microsoft.com/office/drawing/2014/main" id="{8F0DE727-56C9-4FE1-9049-301F6BFF50C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2E7520-11AB-48EA-8AD0-FA80F5CBDA94}" type="slidenum">
              <a:rPr lang="tr-TR" altLang="en-US">
                <a:solidFill>
                  <a:srgbClr val="898989"/>
                </a:solidFill>
                <a:latin typeface="Calibri" panose="020F0502020204030204" pitchFamily="34" charset="0"/>
              </a:rPr>
              <a:pPr eaLnBrk="1" hangingPunct="1"/>
              <a:t>87</a:t>
            </a:fld>
            <a:endParaRPr lang="tr-TR" altLang="en-US">
              <a:solidFill>
                <a:srgbClr val="898989"/>
              </a:solidFill>
              <a:latin typeface="Calibri" panose="020F050202020403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2 İçerik Yer Tutucusu">
            <a:extLst>
              <a:ext uri="{FF2B5EF4-FFF2-40B4-BE49-F238E27FC236}">
                <a16:creationId xmlns:a16="http://schemas.microsoft.com/office/drawing/2014/main" id="{49661B93-236E-4A20-B86E-AC5B57E4DB8E}"/>
              </a:ext>
            </a:extLst>
          </p:cNvPr>
          <p:cNvSpPr>
            <a:spLocks noGrp="1"/>
          </p:cNvSpPr>
          <p:nvPr>
            <p:ph idx="1"/>
          </p:nvPr>
        </p:nvSpPr>
        <p:spPr>
          <a:xfrm>
            <a:off x="250825" y="549275"/>
            <a:ext cx="8569325" cy="5759450"/>
          </a:xfrm>
        </p:spPr>
        <p:txBody>
          <a:bodyPr/>
          <a:lstStyle/>
          <a:p>
            <a:pPr eaLnBrk="1" hangingPunct="1">
              <a:spcBef>
                <a:spcPts val="150"/>
              </a:spcBef>
              <a:buFont typeface="Arial" panose="020B0604020202020204" pitchFamily="34" charset="0"/>
              <a:buNone/>
            </a:pPr>
            <a:r>
              <a:rPr lang="en-US" altLang="en-US" sz="3500">
                <a:ea typeface="Times New Roman" panose="02020603050405020304" pitchFamily="18" charset="0"/>
                <a:cs typeface="Bookman Old Style" panose="02050604050505020204" pitchFamily="18" charset="0"/>
              </a:rPr>
              <a:t>f2c:</a:t>
            </a:r>
            <a:endParaRPr lang="tr-TR" altLang="en-US" sz="3500">
              <a:ea typeface="Times New Roman" panose="02020603050405020304" pitchFamily="18" charset="0"/>
              <a:cs typeface="Bookman Old Style" panose="02050604050505020204" pitchFamily="18" charset="0"/>
            </a:endParaRPr>
          </a:p>
          <a:p>
            <a:pPr eaLnBrk="1" hangingPunct="1">
              <a:spcBef>
                <a:spcPts val="150"/>
              </a:spcBef>
              <a:buFont typeface="Arial" panose="020B0604020202020204" pitchFamily="34" charset="0"/>
              <a:buNone/>
            </a:pPr>
            <a:r>
              <a:rPr lang="tr-TR" altLang="en-US" sz="2600">
                <a:solidFill>
                  <a:srgbClr val="FF0000"/>
                </a:solidFill>
                <a:ea typeface="Times New Roman" panose="02020603050405020304" pitchFamily="18" charset="0"/>
                <a:cs typeface="Bookman Old Style" panose="02050604050505020204" pitchFamily="18" charset="0"/>
              </a:rPr>
              <a:t>Hafızadan sabitlerin alınması</a:t>
            </a:r>
            <a:endParaRPr lang="tr-TR" altLang="en-US" sz="2600">
              <a:ea typeface="Times New Roman" panose="02020603050405020304" pitchFamily="18" charset="0"/>
              <a:cs typeface="Bookman Old Style" panose="02050604050505020204" pitchFamily="18" charset="0"/>
            </a:endParaRPr>
          </a:p>
          <a:p>
            <a:pPr eaLnBrk="1" hangingPunct="1">
              <a:buFont typeface="Arial" panose="020B0604020202020204" pitchFamily="34" charset="0"/>
              <a:buNone/>
            </a:pPr>
            <a:r>
              <a:rPr lang="en-US" altLang="en-US" sz="2800">
                <a:ea typeface="Times New Roman" panose="02020603050405020304" pitchFamily="18" charset="0"/>
                <a:cs typeface="Bookman Old Style" panose="02050604050505020204" pitchFamily="18" charset="0"/>
              </a:rPr>
              <a:t>Iwc</a:t>
            </a:r>
            <a:r>
              <a:rPr lang="tr-TR" altLang="en-US" sz="2800">
                <a:ea typeface="Times New Roman" panose="02020603050405020304" pitchFamily="18" charset="0"/>
                <a:cs typeface="Bookman Old Style" panose="02050604050505020204" pitchFamily="18" charset="0"/>
              </a:rPr>
              <a:t>1</a:t>
            </a:r>
            <a:r>
              <a:rPr lang="en-US" altLang="en-US" sz="2800">
                <a:ea typeface="Times New Roman" panose="02020603050405020304" pitchFamily="18" charset="0"/>
                <a:cs typeface="Bookman Old Style" panose="02050604050505020204" pitchFamily="18" charset="0"/>
              </a:rPr>
              <a:t> </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f</a:t>
            </a:r>
            <a:r>
              <a:rPr lang="tr-TR" altLang="en-US" sz="2800">
                <a:ea typeface="Times New Roman" panose="02020603050405020304" pitchFamily="18" charset="0"/>
                <a:cs typeface="Bookman Old Style" panose="02050604050505020204" pitchFamily="18" charset="0"/>
              </a:rPr>
              <a:t>1</a:t>
            </a:r>
            <a:r>
              <a:rPr lang="en-US" altLang="en-US" sz="2800">
                <a:ea typeface="Times New Roman" panose="02020603050405020304" pitchFamily="18" charset="0"/>
                <a:cs typeface="Bookman Old Style" panose="02050604050505020204" pitchFamily="18" charset="0"/>
              </a:rPr>
              <a:t>6</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const5($gp) </a:t>
            </a: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 $f 16 - 5.0 (5.0 In memory) </a:t>
            </a:r>
            <a:endParaRPr lang="tr-TR" altLang="en-US" sz="2800">
              <a:ea typeface="Times New Roman" panose="02020603050405020304" pitchFamily="18" charset="0"/>
              <a:cs typeface="Bookman Old Style" panose="02050604050505020204" pitchFamily="18" charset="0"/>
            </a:endParaRPr>
          </a:p>
          <a:p>
            <a:pPr eaLnBrk="1" hangingPunct="1">
              <a:buFont typeface="Arial" panose="020B0604020202020204" pitchFamily="34" charset="0"/>
              <a:buNone/>
            </a:pPr>
            <a:r>
              <a:rPr lang="en-US" altLang="en-US" sz="2800">
                <a:ea typeface="Times New Roman" panose="02020603050405020304" pitchFamily="18" charset="0"/>
                <a:cs typeface="Bookman Old Style" panose="02050604050505020204" pitchFamily="18" charset="0"/>
              </a:rPr>
              <a:t>lwcl </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f</a:t>
            </a:r>
            <a:r>
              <a:rPr lang="tr-TR" altLang="en-US" sz="2800">
                <a:ea typeface="Times New Roman" panose="02020603050405020304" pitchFamily="18" charset="0"/>
                <a:cs typeface="Bookman Old Style" panose="02050604050505020204" pitchFamily="18" charset="0"/>
              </a:rPr>
              <a:t>1</a:t>
            </a:r>
            <a:r>
              <a:rPr lang="en-US" altLang="en-US" sz="2800">
                <a:ea typeface="Times New Roman" panose="02020603050405020304" pitchFamily="18" charset="0"/>
                <a:cs typeface="Bookman Old Style" panose="02050604050505020204" pitchFamily="18" charset="0"/>
              </a:rPr>
              <a:t>8</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const9($gp</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 </a:t>
            </a: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 $f19 - 9.0 (9.0 in memory)</a:t>
            </a:r>
            <a:endParaRPr lang="tr-TR" altLang="en-US" sz="2800">
              <a:ea typeface="Times New Roman" panose="02020603050405020304" pitchFamily="18" charset="0"/>
              <a:cs typeface="Bookman Old Style" panose="02050604050505020204" pitchFamily="18" charset="0"/>
            </a:endParaRPr>
          </a:p>
          <a:p>
            <a:pPr eaLnBrk="1" hangingPunct="1">
              <a:lnSpc>
                <a:spcPct val="80000"/>
              </a:lnSpc>
              <a:buFont typeface="Arial" panose="020B0604020202020204" pitchFamily="34" charset="0"/>
              <a:buNone/>
            </a:pPr>
            <a:r>
              <a:rPr lang="tr-TR" altLang="en-US" sz="2600">
                <a:solidFill>
                  <a:srgbClr val="FF0000"/>
                </a:solidFill>
                <a:ea typeface="Times New Roman" panose="02020603050405020304" pitchFamily="18" charset="0"/>
                <a:cs typeface="Bookman Old Style" panose="02050604050505020204" pitchFamily="18" charset="0"/>
              </a:rPr>
              <a:t>Fraction kısmını oluşturan </a:t>
            </a:r>
            <a:r>
              <a:rPr lang="en-US" altLang="en-US" sz="2600">
                <a:solidFill>
                  <a:srgbClr val="FF0000"/>
                </a:solidFill>
                <a:ea typeface="Times New Roman" panose="02020603050405020304" pitchFamily="18" charset="0"/>
                <a:cs typeface="Bookman Old Style" panose="02050604050505020204" pitchFamily="18" charset="0"/>
              </a:rPr>
              <a:t>5.0/9.0</a:t>
            </a:r>
            <a:endParaRPr lang="tr-TR" altLang="en-US" sz="2600">
              <a:solidFill>
                <a:srgbClr val="FF0000"/>
              </a:solidFill>
              <a:ea typeface="Times New Roman" panose="02020603050405020304" pitchFamily="18" charset="0"/>
              <a:cs typeface="Bookman Old Style" panose="02050604050505020204" pitchFamily="18" charset="0"/>
            </a:endParaRPr>
          </a:p>
          <a:p>
            <a:pPr eaLnBrk="1" hangingPunct="1">
              <a:lnSpc>
                <a:spcPct val="80000"/>
              </a:lnSpc>
              <a:buFont typeface="Arial" panose="020B0604020202020204" pitchFamily="34" charset="0"/>
              <a:buNone/>
            </a:pP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d</a:t>
            </a:r>
            <a:r>
              <a:rPr lang="tr-TR" altLang="en-US" sz="2800">
                <a:ea typeface="Times New Roman" panose="02020603050405020304" pitchFamily="18" charset="0"/>
                <a:cs typeface="Bookman Old Style" panose="02050604050505020204" pitchFamily="18" charset="0"/>
              </a:rPr>
              <a:t>i</a:t>
            </a:r>
            <a:r>
              <a:rPr lang="en-US" altLang="en-US" sz="2800">
                <a:ea typeface="Times New Roman" panose="02020603050405020304" pitchFamily="18" charset="0"/>
                <a:cs typeface="Bookman Old Style" panose="02050604050505020204" pitchFamily="18" charset="0"/>
              </a:rPr>
              <a:t>v.s  $f16</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 $f16</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 $f18 </a:t>
            </a: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 $fl6 = 5.0 / 9.0</a:t>
            </a:r>
            <a:endParaRPr lang="tr-TR" altLang="en-US" sz="2800">
              <a:solidFill>
                <a:srgbClr val="FF0000"/>
              </a:solidFill>
              <a:ea typeface="Times New Roman" panose="02020603050405020304" pitchFamily="18" charset="0"/>
              <a:cs typeface="Bookman Old Style" panose="02050604050505020204" pitchFamily="18" charset="0"/>
            </a:endParaRPr>
          </a:p>
          <a:p>
            <a:pPr eaLnBrk="1" hangingPunct="1">
              <a:lnSpc>
                <a:spcPct val="80000"/>
              </a:lnSpc>
              <a:buFont typeface="Arial" panose="020B0604020202020204" pitchFamily="34" charset="0"/>
              <a:buNone/>
            </a:pPr>
            <a:r>
              <a:rPr lang="en-US" altLang="en-US" sz="2400">
                <a:solidFill>
                  <a:srgbClr val="FF0000"/>
                </a:solidFill>
                <a:ea typeface="Times New Roman" panose="02020603050405020304" pitchFamily="18" charset="0"/>
                <a:cs typeface="Bookman Old Style" panose="02050604050505020204" pitchFamily="18" charset="0"/>
              </a:rPr>
              <a:t>32.0</a:t>
            </a:r>
            <a:r>
              <a:rPr lang="tr-TR" altLang="en-US" sz="2400">
                <a:solidFill>
                  <a:srgbClr val="FF0000"/>
                </a:solidFill>
                <a:ea typeface="Times New Roman" panose="02020603050405020304" pitchFamily="18" charset="0"/>
                <a:cs typeface="Bookman Old Style" panose="02050604050505020204" pitchFamily="18" charset="0"/>
              </a:rPr>
              <a:t> sabitinin hafızadan alınıp, sıcaklıktan (</a:t>
            </a:r>
            <a:r>
              <a:rPr lang="en-US" altLang="en-US" sz="2400">
                <a:solidFill>
                  <a:srgbClr val="FF0000"/>
                </a:solidFill>
                <a:ea typeface="Times New Roman" panose="02020603050405020304" pitchFamily="18" charset="0"/>
                <a:cs typeface="Bookman Old Style" panose="02050604050505020204" pitchFamily="18" charset="0"/>
              </a:rPr>
              <a:t>fahr </a:t>
            </a:r>
            <a:r>
              <a:rPr lang="tr-TR" altLang="en-US" sz="2400">
                <a:solidFill>
                  <a:srgbClr val="FF0000"/>
                </a:solidFill>
                <a:ea typeface="Times New Roman" panose="02020603050405020304" pitchFamily="18" charset="0"/>
                <a:cs typeface="Bookman Old Style" panose="02050604050505020204" pitchFamily="18" charset="0"/>
              </a:rPr>
              <a:t>=</a:t>
            </a:r>
            <a:r>
              <a:rPr lang="en-US" altLang="en-US" sz="2400">
                <a:solidFill>
                  <a:srgbClr val="FF0000"/>
                </a:solidFill>
                <a:ea typeface="Times New Roman" panose="02020603050405020304" pitchFamily="18" charset="0"/>
                <a:cs typeface="Bookman Old Style" panose="02050604050505020204" pitchFamily="18" charset="0"/>
              </a:rPr>
              <a:t>$f12)</a:t>
            </a:r>
            <a:r>
              <a:rPr lang="tr-TR" altLang="en-US" sz="2400">
                <a:solidFill>
                  <a:srgbClr val="FF0000"/>
                </a:solidFill>
                <a:ea typeface="Times New Roman" panose="02020603050405020304" pitchFamily="18" charset="0"/>
                <a:cs typeface="Bookman Old Style" panose="02050604050505020204" pitchFamily="18" charset="0"/>
              </a:rPr>
              <a:t> çıkarılması</a:t>
            </a:r>
            <a:r>
              <a:rPr lang="en-US" altLang="en-US" sz="2400">
                <a:solidFill>
                  <a:srgbClr val="FF0000"/>
                </a:solidFill>
                <a:ea typeface="Times New Roman" panose="02020603050405020304" pitchFamily="18" charset="0"/>
                <a:cs typeface="Bookman Old Style" panose="02050604050505020204" pitchFamily="18" charset="0"/>
              </a:rPr>
              <a:t>:</a:t>
            </a:r>
            <a:endParaRPr lang="tr-TR" altLang="en-US" sz="2400">
              <a:solidFill>
                <a:srgbClr val="FF0000"/>
              </a:solidFill>
              <a:ea typeface="Times New Roman" panose="02020603050405020304" pitchFamily="18" charset="0"/>
              <a:cs typeface="Bookman Old Style" panose="02050604050505020204" pitchFamily="18" charset="0"/>
            </a:endParaRPr>
          </a:p>
          <a:p>
            <a:pPr eaLnBrk="1" hangingPunct="1">
              <a:lnSpc>
                <a:spcPct val="80000"/>
              </a:lnSpc>
              <a:buFont typeface="Arial" panose="020B0604020202020204" pitchFamily="34" charset="0"/>
              <a:buNone/>
            </a:pP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lwc</a:t>
            </a:r>
            <a:r>
              <a:rPr lang="tr-TR" altLang="en-US" sz="2800">
                <a:ea typeface="Times New Roman" panose="02020603050405020304" pitchFamily="18" charset="0"/>
                <a:cs typeface="Bookman Old Style" panose="02050604050505020204" pitchFamily="18" charset="0"/>
              </a:rPr>
              <a:t>1</a:t>
            </a:r>
            <a:r>
              <a:rPr lang="en-US" altLang="en-US" sz="2800">
                <a:ea typeface="Times New Roman" panose="02020603050405020304" pitchFamily="18" charset="0"/>
                <a:cs typeface="Bookman Old Style" panose="02050604050505020204" pitchFamily="18" charset="0"/>
              </a:rPr>
              <a:t> </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f18</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 const32($gp) #</a:t>
            </a:r>
            <a:r>
              <a:rPr lang="en-US" altLang="en-US" sz="2800" i="1">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$f</a:t>
            </a:r>
            <a:r>
              <a:rPr lang="tr-TR" altLang="en-US" sz="2800">
                <a:ea typeface="Times New Roman" panose="02020603050405020304" pitchFamily="18" charset="0"/>
                <a:cs typeface="Bookman Old Style" panose="02050604050505020204" pitchFamily="18" charset="0"/>
              </a:rPr>
              <a:t>1</a:t>
            </a:r>
            <a:r>
              <a:rPr lang="en-US" altLang="en-US" sz="2800">
                <a:ea typeface="Times New Roman" panose="02020603050405020304" pitchFamily="18" charset="0"/>
                <a:cs typeface="Bookman Old Style" panose="02050604050505020204" pitchFamily="18" charset="0"/>
              </a:rPr>
              <a:t>8 - 32.0 </a:t>
            </a:r>
            <a:endParaRPr lang="tr-TR" altLang="en-US" sz="2800">
              <a:ea typeface="Times New Roman" panose="02020603050405020304" pitchFamily="18" charset="0"/>
              <a:cs typeface="Bookman Old Style" panose="02050604050505020204" pitchFamily="18" charset="0"/>
            </a:endParaRPr>
          </a:p>
          <a:p>
            <a:pPr eaLnBrk="1" hangingPunct="1">
              <a:lnSpc>
                <a:spcPct val="80000"/>
              </a:lnSpc>
              <a:buFont typeface="Arial" panose="020B0604020202020204" pitchFamily="34" charset="0"/>
              <a:buNone/>
            </a:pP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sub.s $fl8</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 $f 12</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 </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f18 </a:t>
            </a: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 </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f 18 = fahr - 32.0</a:t>
            </a:r>
            <a:endParaRPr lang="tr-TR" altLang="en-US" sz="2800">
              <a:ea typeface="Times New Roman" panose="02020603050405020304" pitchFamily="18" charset="0"/>
              <a:cs typeface="Bookman Old Style" panose="02050604050505020204" pitchFamily="18" charset="0"/>
            </a:endParaRPr>
          </a:p>
          <a:p>
            <a:pPr eaLnBrk="1" hangingPunct="1">
              <a:lnSpc>
                <a:spcPct val="80000"/>
              </a:lnSpc>
              <a:buFont typeface="Arial" panose="020B0604020202020204" pitchFamily="34" charset="0"/>
              <a:buNone/>
            </a:pPr>
            <a:r>
              <a:rPr lang="tr-TR" altLang="en-US" sz="2400">
                <a:solidFill>
                  <a:srgbClr val="FF0000"/>
                </a:solidFill>
                <a:ea typeface="Times New Roman" panose="02020603050405020304" pitchFamily="18" charset="0"/>
                <a:cs typeface="Bookman Old Style" panose="02050604050505020204" pitchFamily="18" charset="0"/>
              </a:rPr>
              <a:t>Elde edilen 2 sonucun çarpılarak </a:t>
            </a:r>
            <a:r>
              <a:rPr lang="en-US" altLang="en-US" sz="2400">
                <a:solidFill>
                  <a:srgbClr val="FF0000"/>
                </a:solidFill>
                <a:ea typeface="Times New Roman" panose="02020603050405020304" pitchFamily="18" charset="0"/>
                <a:cs typeface="Bookman Old Style" panose="02050604050505020204" pitchFamily="18" charset="0"/>
              </a:rPr>
              <a:t>$f0</a:t>
            </a:r>
            <a:r>
              <a:rPr lang="tr-TR" altLang="en-US" sz="2400">
                <a:solidFill>
                  <a:srgbClr val="FF0000"/>
                </a:solidFill>
                <a:ea typeface="Times New Roman" panose="02020603050405020304" pitchFamily="18" charset="0"/>
                <a:cs typeface="Bookman Old Style" panose="02050604050505020204" pitchFamily="18" charset="0"/>
              </a:rPr>
              <a:t> register’ına gönderilmesi</a:t>
            </a:r>
          </a:p>
          <a:p>
            <a:pPr eaLnBrk="1" hangingPunct="1">
              <a:lnSpc>
                <a:spcPct val="80000"/>
              </a:lnSpc>
              <a:buFont typeface="Arial" panose="020B0604020202020204" pitchFamily="34" charset="0"/>
              <a:buNone/>
            </a:pP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mul.s</a:t>
            </a: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$f</a:t>
            </a:r>
            <a:r>
              <a:rPr lang="tr-TR" altLang="en-US" sz="2800">
                <a:ea typeface="Times New Roman" panose="02020603050405020304" pitchFamily="18" charset="0"/>
                <a:cs typeface="Bookman Old Style" panose="02050604050505020204" pitchFamily="18" charset="0"/>
              </a:rPr>
              <a:t>0,</a:t>
            </a:r>
            <a:r>
              <a:rPr lang="en-US" altLang="en-US" sz="2800">
                <a:ea typeface="Times New Roman" panose="02020603050405020304" pitchFamily="18" charset="0"/>
                <a:cs typeface="Bookman Old Style" panose="02050604050505020204" pitchFamily="18" charset="0"/>
              </a:rPr>
              <a:t> $f16</a:t>
            </a:r>
            <a:r>
              <a:rPr lang="tr-TR" altLang="en-US" sz="2800">
                <a:ea typeface="Times New Roman" panose="02020603050405020304" pitchFamily="18" charset="0"/>
                <a:cs typeface="Bookman Old Style" panose="02050604050505020204" pitchFamily="18" charset="0"/>
              </a:rPr>
              <a:t>,</a:t>
            </a:r>
            <a:r>
              <a:rPr lang="en-US" altLang="en-US" sz="2800">
                <a:ea typeface="Times New Roman" panose="02020603050405020304" pitchFamily="18" charset="0"/>
                <a:cs typeface="Bookman Old Style" panose="02050604050505020204" pitchFamily="18" charset="0"/>
              </a:rPr>
              <a:t> $f18 </a:t>
            </a: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 $f</a:t>
            </a:r>
            <a:r>
              <a:rPr lang="tr-TR" altLang="en-US" sz="2800">
                <a:ea typeface="Times New Roman" panose="02020603050405020304" pitchFamily="18" charset="0"/>
                <a:cs typeface="Bookman Old Style" panose="02050604050505020204" pitchFamily="18" charset="0"/>
              </a:rPr>
              <a:t>0</a:t>
            </a:r>
            <a:r>
              <a:rPr lang="en-US" altLang="en-US" sz="2800">
                <a:ea typeface="Times New Roman" panose="02020603050405020304" pitchFamily="18" charset="0"/>
                <a:cs typeface="Bookman Old Style" panose="02050604050505020204" pitchFamily="18" charset="0"/>
              </a:rPr>
              <a:t> = (5/9&gt;*&lt;fahr - 32.0)</a:t>
            </a:r>
            <a:endParaRPr lang="tr-TR" altLang="en-US" sz="2800">
              <a:ea typeface="Times New Roman" panose="02020603050405020304" pitchFamily="18" charset="0"/>
              <a:cs typeface="Bookman Old Style" panose="02050604050505020204" pitchFamily="18" charset="0"/>
            </a:endParaRPr>
          </a:p>
          <a:p>
            <a:pPr eaLnBrk="1" hangingPunct="1">
              <a:lnSpc>
                <a:spcPct val="80000"/>
              </a:lnSpc>
              <a:buFont typeface="Arial" panose="020B0604020202020204" pitchFamily="34" charset="0"/>
              <a:buNone/>
            </a:pP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 jr $ra </a:t>
            </a: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 </a:t>
            </a:r>
            <a:r>
              <a:rPr lang="tr-TR" altLang="en-US" sz="2800">
                <a:ea typeface="Times New Roman" panose="02020603050405020304" pitchFamily="18" charset="0"/>
                <a:cs typeface="Bookman Old Style" panose="02050604050505020204" pitchFamily="18" charset="0"/>
              </a:rPr>
              <a:t>  </a:t>
            </a:r>
            <a:r>
              <a:rPr lang="en-US" altLang="en-US" sz="2800">
                <a:ea typeface="Times New Roman" panose="02020603050405020304" pitchFamily="18" charset="0"/>
                <a:cs typeface="Bookman Old Style" panose="02050604050505020204" pitchFamily="18" charset="0"/>
              </a:rPr>
              <a:t>return</a:t>
            </a:r>
            <a:endParaRPr lang="tr-TR" altLang="en-US" sz="2800">
              <a:ea typeface="Times New Roman" panose="02020603050405020304" pitchFamily="18" charset="0"/>
              <a:cs typeface="Bookman Old Style" panose="02050604050505020204" pitchFamily="18" charset="0"/>
            </a:endParaRPr>
          </a:p>
          <a:p>
            <a:pPr eaLnBrk="1" hangingPunct="1">
              <a:spcBef>
                <a:spcPts val="1050"/>
              </a:spcBef>
              <a:buFont typeface="Arial" panose="020B0604020202020204" pitchFamily="34" charset="0"/>
              <a:buNone/>
            </a:pPr>
            <a:endParaRPr lang="tr-TR" altLang="en-US" sz="3000">
              <a:ea typeface="Times New Roman" panose="02020603050405020304" pitchFamily="18" charset="0"/>
              <a:cs typeface="Bookman Old Style" panose="02050604050505020204" pitchFamily="18" charset="0"/>
            </a:endParaRPr>
          </a:p>
          <a:p>
            <a:pPr eaLnBrk="1" hangingPunct="1">
              <a:lnSpc>
                <a:spcPct val="80000"/>
              </a:lnSpc>
            </a:pPr>
            <a:endParaRPr lang="tr-TR" altLang="en-US" sz="3000">
              <a:ea typeface="Times New Roman" panose="02020603050405020304" pitchFamily="18" charset="0"/>
              <a:cs typeface="Bookman Old Style" panose="02050604050505020204" pitchFamily="18" charset="0"/>
            </a:endParaRPr>
          </a:p>
        </p:txBody>
      </p:sp>
      <p:sp>
        <p:nvSpPr>
          <p:cNvPr id="4" name="3 Slayt Numarası Yer Tutucusu">
            <a:extLst>
              <a:ext uri="{FF2B5EF4-FFF2-40B4-BE49-F238E27FC236}">
                <a16:creationId xmlns:a16="http://schemas.microsoft.com/office/drawing/2014/main" id="{33A5E6A9-6A8E-4CBC-B549-C04340BC93E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EAC87C-E22D-41D2-9BA0-5EAE6BD55E80}" type="slidenum">
              <a:rPr lang="tr-TR" altLang="en-US">
                <a:solidFill>
                  <a:srgbClr val="898989"/>
                </a:solidFill>
                <a:latin typeface="Calibri" panose="020F0502020204030204" pitchFamily="34" charset="0"/>
              </a:rPr>
              <a:pPr eaLnBrk="1" hangingPunct="1"/>
              <a:t>88</a:t>
            </a:fld>
            <a:endParaRPr lang="tr-TR" altLang="en-US">
              <a:solidFill>
                <a:srgbClr val="898989"/>
              </a:solidFill>
              <a:latin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a:extLst>
              <a:ext uri="{FF2B5EF4-FFF2-40B4-BE49-F238E27FC236}">
                <a16:creationId xmlns:a16="http://schemas.microsoft.com/office/drawing/2014/main" id="{994B5FB7-3EC9-451D-8194-2E49F2A31E8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87F9A0-9D3C-43E3-9FEE-594BA9433CE3}" type="slidenum">
              <a:rPr lang="tr-TR" altLang="en-US">
                <a:solidFill>
                  <a:srgbClr val="898989"/>
                </a:solidFill>
                <a:latin typeface="Calibri" panose="020F0502020204030204" pitchFamily="34" charset="0"/>
              </a:rPr>
              <a:pPr eaLnBrk="1" hangingPunct="1"/>
              <a:t>89</a:t>
            </a:fld>
            <a:endParaRPr lang="tr-TR" altLang="en-US">
              <a:solidFill>
                <a:srgbClr val="898989"/>
              </a:solidFill>
              <a:latin typeface="Calibri" panose="020F0502020204030204" pitchFamily="34" charset="0"/>
            </a:endParaRPr>
          </a:p>
        </p:txBody>
      </p:sp>
      <p:pic>
        <p:nvPicPr>
          <p:cNvPr id="92163" name="Picture 2">
            <a:extLst>
              <a:ext uri="{FF2B5EF4-FFF2-40B4-BE49-F238E27FC236}">
                <a16:creationId xmlns:a16="http://schemas.microsoft.com/office/drawing/2014/main" id="{E3EAC35E-14CA-4BCE-BE8A-BC7994BFF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9144000" cy="419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68D88E06-8F3E-4D93-8B5E-49FE96100FC4}"/>
              </a:ext>
            </a:extLst>
          </p:cNvPr>
          <p:cNvSpPr>
            <a:spLocks noGrp="1"/>
          </p:cNvSpPr>
          <p:nvPr>
            <p:ph type="title"/>
          </p:nvPr>
        </p:nvSpPr>
        <p:spPr>
          <a:xfrm>
            <a:off x="457200" y="274638"/>
            <a:ext cx="8229600" cy="346075"/>
          </a:xfrm>
        </p:spPr>
        <p:txBody>
          <a:bodyPr rtlCol="0">
            <a:normAutofit fontScale="90000"/>
          </a:bodyPr>
          <a:lstStyle/>
          <a:p>
            <a:pPr eaLnBrk="1" fontAlgn="auto" hangingPunct="1">
              <a:spcAft>
                <a:spcPts val="0"/>
              </a:spcAft>
              <a:defRPr/>
            </a:pPr>
            <a:r>
              <a:rPr lang="tr-TR" dirty="0">
                <a:solidFill>
                  <a:srgbClr val="3333CC"/>
                </a:solidFill>
              </a:rPr>
              <a:t>MIPS</a:t>
            </a:r>
          </a:p>
        </p:txBody>
      </p:sp>
      <p:sp>
        <p:nvSpPr>
          <p:cNvPr id="10243" name="2 İçerik Yer Tutucusu">
            <a:extLst>
              <a:ext uri="{FF2B5EF4-FFF2-40B4-BE49-F238E27FC236}">
                <a16:creationId xmlns:a16="http://schemas.microsoft.com/office/drawing/2014/main" id="{909E5BF0-E58A-4650-BE24-057D7C183E4E}"/>
              </a:ext>
            </a:extLst>
          </p:cNvPr>
          <p:cNvSpPr>
            <a:spLocks noGrp="1"/>
          </p:cNvSpPr>
          <p:nvPr>
            <p:ph idx="1"/>
          </p:nvPr>
        </p:nvSpPr>
        <p:spPr>
          <a:xfrm>
            <a:off x="468313" y="692150"/>
            <a:ext cx="8280400" cy="5257800"/>
          </a:xfrm>
        </p:spPr>
        <p:txBody>
          <a:bodyPr/>
          <a:lstStyle/>
          <a:p>
            <a:pPr eaLnBrk="1" hangingPunct="1"/>
            <a:r>
              <a:rPr lang="en-US" altLang="en-US" sz="2800" b="1">
                <a:solidFill>
                  <a:srgbClr val="FF0000"/>
                </a:solidFill>
                <a:latin typeface="Courier New" panose="02070309020205020404" pitchFamily="49" charset="0"/>
                <a:cs typeface="Courier New" panose="02070309020205020404" pitchFamily="49" charset="0"/>
              </a:rPr>
              <a:t>lb</a:t>
            </a:r>
            <a:r>
              <a:rPr lang="tr-TR" altLang="en-US" sz="2800" b="1">
                <a:solidFill>
                  <a:srgbClr val="FF0000"/>
                </a:solidFill>
                <a:latin typeface="Courier New" panose="02070309020205020404" pitchFamily="49" charset="0"/>
                <a:cs typeface="Courier New" panose="02070309020205020404" pitchFamily="49" charset="0"/>
              </a:rPr>
              <a:t>, </a:t>
            </a:r>
            <a:r>
              <a:rPr lang="en-US" altLang="en-US" sz="2800" b="1">
                <a:solidFill>
                  <a:srgbClr val="FF0000"/>
                </a:solidFill>
                <a:latin typeface="Courier New" panose="02070309020205020404" pitchFamily="49" charset="0"/>
                <a:cs typeface="Courier New" panose="02070309020205020404" pitchFamily="49" charset="0"/>
              </a:rPr>
              <a:t>lbu</a:t>
            </a:r>
          </a:p>
          <a:p>
            <a:pPr marL="360363" lvl="1" indent="-277813" eaLnBrk="1" hangingPunct="1"/>
            <a:r>
              <a:rPr lang="tr-TR" altLang="en-US" sz="1800" b="1"/>
              <a:t>( lb - load byte) 32 bitlik işaretli sayının en anlamlı 24 bitini işarete göre doldurur.</a:t>
            </a:r>
            <a:endParaRPr lang="en-US" altLang="en-US" sz="1800" b="1"/>
          </a:p>
          <a:p>
            <a:pPr marL="360363" lvl="1" indent="-277813" eaLnBrk="1" hangingPunct="1"/>
            <a:r>
              <a:rPr lang="tr-TR" altLang="en-US" sz="1800" b="1"/>
              <a:t>( lbu- load byte unsigned) işaretsiz sayılarda anlamlı bitlere 0 atar.</a:t>
            </a:r>
            <a:endParaRPr lang="en-US" altLang="en-US" sz="1800" b="1"/>
          </a:p>
          <a:p>
            <a:pPr eaLnBrk="1" hangingPunct="1"/>
            <a:r>
              <a:rPr lang="tr-TR" altLang="en-US" sz="2800" b="1">
                <a:solidFill>
                  <a:srgbClr val="FF0000"/>
                </a:solidFill>
                <a:latin typeface="Courier New" panose="02070309020205020404" pitchFamily="49" charset="0"/>
              </a:rPr>
              <a:t>lh, lhu</a:t>
            </a:r>
          </a:p>
          <a:p>
            <a:pPr marL="360363" lvl="1" indent="-277813" eaLnBrk="1" hangingPunct="1"/>
            <a:r>
              <a:rPr lang="tr-TR" altLang="en-US" sz="1800" b="1"/>
              <a:t>( lh - Load half) işaretli sayılarda en anlamlı 16 biti işarete göre doldurur.</a:t>
            </a:r>
          </a:p>
          <a:p>
            <a:pPr marL="360363" lvl="1" indent="-277813" eaLnBrk="1" hangingPunct="1"/>
            <a:r>
              <a:rPr lang="tr-TR" altLang="en-US" sz="1800" b="1"/>
              <a:t>( lhu - Load half word unsigned) işaretsiz sayılarda</a:t>
            </a:r>
          </a:p>
          <a:p>
            <a:pPr eaLnBrk="1" hangingPunct="1"/>
            <a:r>
              <a:rPr lang="en-US" altLang="en-US" sz="2800" b="1">
                <a:solidFill>
                  <a:srgbClr val="FF0000"/>
                </a:solidFill>
                <a:latin typeface="Courier New" panose="02070309020205020404" pitchFamily="49" charset="0"/>
                <a:cs typeface="Courier New" panose="02070309020205020404" pitchFamily="49" charset="0"/>
              </a:rPr>
              <a:t>slt &amp; slti</a:t>
            </a:r>
          </a:p>
          <a:p>
            <a:pPr marL="360363" lvl="1" indent="-277813" eaLnBrk="1" hangingPunct="1"/>
            <a:r>
              <a:rPr lang="tr-TR" altLang="en-US" sz="1800" b="1"/>
              <a:t>( slt - set on less than) işaretli sayılarda karşılaştırma</a:t>
            </a:r>
          </a:p>
          <a:p>
            <a:pPr marL="360363" lvl="1" indent="-277813" eaLnBrk="1" hangingPunct="1"/>
            <a:r>
              <a:rPr lang="tr-TR" altLang="en-US" sz="1800" b="1"/>
              <a:t>( slti - set on less than immediate)  işaretli tamsayılarda karşılaştırma</a:t>
            </a:r>
            <a:endParaRPr lang="en-US" altLang="en-US" sz="1800" b="1"/>
          </a:p>
          <a:p>
            <a:pPr eaLnBrk="1" hangingPunct="1"/>
            <a:r>
              <a:rPr lang="en-US" altLang="en-US" sz="2800" b="1">
                <a:solidFill>
                  <a:srgbClr val="FF0000"/>
                </a:solidFill>
                <a:latin typeface="Courier New" panose="02070309020205020404" pitchFamily="49" charset="0"/>
                <a:cs typeface="Courier New" panose="02070309020205020404" pitchFamily="49" charset="0"/>
              </a:rPr>
              <a:t>sltu &amp; sltiu</a:t>
            </a:r>
          </a:p>
          <a:p>
            <a:pPr marL="360363" lvl="1" indent="-277813" eaLnBrk="1" hangingPunct="1"/>
            <a:r>
              <a:rPr lang="tr-TR" altLang="en-US" sz="1800" b="1"/>
              <a:t>( sltu - set on less than unsigned) işaretsiz sayılarda karşılaştırma</a:t>
            </a:r>
          </a:p>
          <a:p>
            <a:pPr marL="360363" lvl="1" indent="-277813" eaLnBrk="1" hangingPunct="1"/>
            <a:r>
              <a:rPr lang="tr-TR" altLang="en-US" sz="1800" b="1"/>
              <a:t>( sltiu -set on less than immediate unsigned) işaretsiz tamsayılarda karşılaştırma</a:t>
            </a:r>
          </a:p>
        </p:txBody>
      </p:sp>
      <p:sp>
        <p:nvSpPr>
          <p:cNvPr id="4" name="3 Slayt Numarası Yer Tutucusu">
            <a:extLst>
              <a:ext uri="{FF2B5EF4-FFF2-40B4-BE49-F238E27FC236}">
                <a16:creationId xmlns:a16="http://schemas.microsoft.com/office/drawing/2014/main" id="{CAB10197-2879-45CA-AF78-D0F1610BF20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41A16A-FBF3-44E9-B489-CE2ED072B2E4}" type="slidenum">
              <a:rPr lang="tr-TR" altLang="en-US">
                <a:solidFill>
                  <a:srgbClr val="898989"/>
                </a:solidFill>
                <a:latin typeface="Calibri" panose="020F0502020204030204" pitchFamily="34" charset="0"/>
              </a:rPr>
              <a:pPr eaLnBrk="1" hangingPunct="1"/>
              <a:t>9</a:t>
            </a:fld>
            <a:endParaRPr lang="tr-TR" altLang="en-US">
              <a:solidFill>
                <a:srgbClr val="898989"/>
              </a:solidFill>
              <a:latin typeface="Calibri" panose="020F050202020403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a:extLst>
              <a:ext uri="{FF2B5EF4-FFF2-40B4-BE49-F238E27FC236}">
                <a16:creationId xmlns:a16="http://schemas.microsoft.com/office/drawing/2014/main" id="{B7FEA860-98FA-4D61-AEFE-2BB57A69750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391965-7B15-4B4C-9E3A-BAC6D63D2657}" type="slidenum">
              <a:rPr lang="tr-TR" altLang="en-US">
                <a:solidFill>
                  <a:srgbClr val="898989"/>
                </a:solidFill>
                <a:latin typeface="Calibri" panose="020F0502020204030204" pitchFamily="34" charset="0"/>
              </a:rPr>
              <a:pPr eaLnBrk="1" hangingPunct="1"/>
              <a:t>90</a:t>
            </a:fld>
            <a:endParaRPr lang="tr-TR" altLang="en-US">
              <a:solidFill>
                <a:srgbClr val="898989"/>
              </a:solidFill>
              <a:latin typeface="Calibri" panose="020F0502020204030204" pitchFamily="34" charset="0"/>
            </a:endParaRPr>
          </a:p>
        </p:txBody>
      </p:sp>
      <p:pic>
        <p:nvPicPr>
          <p:cNvPr id="93187" name="Picture 2">
            <a:extLst>
              <a:ext uri="{FF2B5EF4-FFF2-40B4-BE49-F238E27FC236}">
                <a16:creationId xmlns:a16="http://schemas.microsoft.com/office/drawing/2014/main" id="{A8286A30-0BA5-408D-AAEB-87B93744A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3238"/>
            <a:ext cx="89820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is Teması">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527761</TotalTime>
  <Words>2148</Words>
  <Application>Microsoft Office PowerPoint</Application>
  <PresentationFormat>Ekran Gösterisi (4:3)</PresentationFormat>
  <Paragraphs>674</Paragraphs>
  <Slides>90</Slides>
  <Notes>5</Notes>
  <HiddenSlides>0</HiddenSlides>
  <MMClips>0</MMClips>
  <ScaleCrop>false</ScaleCrop>
  <HeadingPairs>
    <vt:vector size="4" baseType="variant">
      <vt:variant>
        <vt:lpstr>Tema</vt:lpstr>
      </vt:variant>
      <vt:variant>
        <vt:i4>1</vt:i4>
      </vt:variant>
      <vt:variant>
        <vt:lpstr>Slayt Başlıkları</vt:lpstr>
      </vt:variant>
      <vt:variant>
        <vt:i4>90</vt:i4>
      </vt:variant>
    </vt:vector>
  </HeadingPairs>
  <TitlesOfParts>
    <vt:vector size="91" baseType="lpstr">
      <vt:lpstr>Ofis Teması</vt:lpstr>
      <vt:lpstr>3. Bölüm  BİLGİSAYAR ARİTMETİĞİ</vt:lpstr>
      <vt:lpstr>İşaretli ve işaretsiz sayılar</vt:lpstr>
      <vt:lpstr>PowerPoint Sunusu</vt:lpstr>
      <vt:lpstr>PowerPoint Sunusu</vt:lpstr>
      <vt:lpstr>PowerPoint Sunusu</vt:lpstr>
      <vt:lpstr>PowerPoint Sunusu</vt:lpstr>
      <vt:lpstr>PowerPoint Sunusu</vt:lpstr>
      <vt:lpstr>İkilik tabandan onluk tabana dönüşüm işlemi</vt:lpstr>
      <vt:lpstr>MIPS</vt:lpstr>
      <vt:lpstr>İşaretli ve işaretsiz sayıların karşılaştırılması</vt:lpstr>
      <vt:lpstr>Cevap;</vt:lpstr>
      <vt:lpstr>İşaret değiştirme</vt:lpstr>
      <vt:lpstr>PowerPoint Sunusu</vt:lpstr>
      <vt:lpstr>PowerPoint Sunusu</vt:lpstr>
      <vt:lpstr>PowerPoint Sunusu</vt:lpstr>
      <vt:lpstr>Toplama </vt:lpstr>
      <vt:lpstr>Çıkarma </vt:lpstr>
      <vt:lpstr>MIPS</vt:lpstr>
      <vt:lpstr>PowerPoint Sunusu</vt:lpstr>
      <vt:lpstr>Taşma oluşumunun tanınması</vt:lpstr>
      <vt:lpstr>MIPS overflowu yakalayabilir, ancak birçok bilgisayarda overflow testi için dallanma şartı bulunmamaktadır. Overflow’u yakalayabilmek için MIPS kodu aşağıdaki gibi yazılır;</vt:lpstr>
      <vt:lpstr>PowerPoint Sunusu</vt:lpstr>
      <vt:lpstr>PowerPoint Sunusu</vt:lpstr>
      <vt:lpstr>Çarpma </vt:lpstr>
      <vt:lpstr>ÇARPMA İŞLEMİNİN DONANIMININ  İLK VERSİYONU VE AKIŞ ŞEMASI</vt:lpstr>
      <vt:lpstr>PowerPoint Sunusu</vt:lpstr>
      <vt:lpstr>PowerPoint Sunusu</vt:lpstr>
      <vt:lpstr>PowerPoint Sunusu</vt:lpstr>
      <vt:lpstr>PowerPoint Sunusu</vt:lpstr>
      <vt:lpstr>PowerPoint Sunusu</vt:lpstr>
      <vt:lpstr>PowerPoint Sunusu</vt:lpstr>
      <vt:lpstr>Fix-point çarpma işlemi</vt:lpstr>
      <vt:lpstr>Bu çarpma devresi işaretli sayıların Çarpılması için kullanılabilir mi?</vt:lpstr>
      <vt:lpstr>ÇARPMA İŞLEMİNİN İŞLENMİŞ VERSİYONU</vt:lpstr>
      <vt:lpstr>PowerPoint Sunusu</vt:lpstr>
      <vt:lpstr>İşlenmiş versiyona göre çarpma işlemi</vt:lpstr>
      <vt:lpstr>MIPS</vt:lpstr>
      <vt:lpstr>Hızlı çarpma donanımı</vt:lpstr>
      <vt:lpstr>Bölme </vt:lpstr>
      <vt:lpstr>Bölme donanımının ilk versiyonu</vt:lpstr>
      <vt:lpstr>PowerPoint Sunusu</vt:lpstr>
      <vt:lpstr>PowerPoint Sunusu</vt:lpstr>
      <vt:lpstr>Bölme donanımının gelişmiş versiyonu</vt:lpstr>
      <vt:lpstr>MIPS</vt:lpstr>
      <vt:lpstr>PowerPoint Sunusu</vt:lpstr>
      <vt:lpstr>PowerPoint Sunusu</vt:lpstr>
      <vt:lpstr>Floating Point Sayılar</vt:lpstr>
      <vt:lpstr>Floating Point</vt:lpstr>
      <vt:lpstr>Floating point sayı gösterimi</vt:lpstr>
      <vt:lpstr>PowerPoint Sunusu</vt:lpstr>
      <vt:lpstr>PowerPoint Sunusu</vt:lpstr>
      <vt:lpstr>IEEE 754 Floating-point Standard</vt:lpstr>
      <vt:lpstr>PowerPoint Sunusu</vt:lpstr>
      <vt:lpstr>PowerPoint Sunusu</vt:lpstr>
      <vt:lpstr>PowerPoint Sunusu</vt:lpstr>
      <vt:lpstr>PowerPoint Sunusu</vt:lpstr>
      <vt:lpstr>IEEE 754 Floating-point Standard</vt:lpstr>
      <vt:lpstr>Örnek 1;</vt:lpstr>
      <vt:lpstr>PowerPoint Sunusu</vt:lpstr>
      <vt:lpstr>PowerPoint Sunusu</vt:lpstr>
      <vt:lpstr>Örnek 3; Aşağıda verilen ikilik tabandaki floating point sayıyı desimal sayıya çevirelim.</vt:lpstr>
      <vt:lpstr>IEEE 754 formatında sayı gösterimi</vt:lpstr>
      <vt:lpstr>Matlab ortamında floating-point sayılar</vt:lpstr>
      <vt:lpstr>Floating Point Toplama</vt:lpstr>
      <vt:lpstr>PowerPoint Sunusu</vt:lpstr>
      <vt:lpstr>PowerPoint Sunusu</vt:lpstr>
      <vt:lpstr>Verilen algoritmaya göre toplama işleminin adımları;</vt:lpstr>
      <vt:lpstr>PowerPoint Sunusu</vt:lpstr>
      <vt:lpstr>PowerPoint Sunusu</vt:lpstr>
      <vt:lpstr>PowerPoint Sunusu</vt:lpstr>
      <vt:lpstr>Floating point toplama için donanımın blok şeması</vt:lpstr>
      <vt:lpstr>PowerPoint Sunusu</vt:lpstr>
      <vt:lpstr>PowerPoint Sunusu</vt:lpstr>
      <vt:lpstr>Floating point sayılarda Çarpma</vt:lpstr>
      <vt:lpstr>PowerPoint Sunusu</vt:lpstr>
      <vt:lpstr>PowerPoint Sunusu</vt:lpstr>
      <vt:lpstr>Çarpma Algoritması  </vt:lpstr>
      <vt:lpstr>PowerPoint Sunusu</vt:lpstr>
      <vt:lpstr>PowerPoint Sunusu</vt:lpstr>
      <vt:lpstr>PowerPoint Sunusu</vt:lpstr>
      <vt:lpstr>PowerPoint Sunusu</vt:lpstr>
      <vt:lpstr>MIPS  </vt:lpstr>
      <vt:lpstr>PowerPoint Sunusu</vt:lpstr>
      <vt:lpstr>PowerPoint Sunusu</vt:lpstr>
      <vt:lpstr>PowerPoint Sunusu</vt:lpstr>
      <vt:lpstr>PowerPoint Sunusu</vt:lpstr>
      <vt:lpstr>Floating-Point C Programının MIPS Assembly kodunda derlenmesi   </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Bilgisyar aritmetiği</dc:title>
  <cp:lastModifiedBy>WINXPPROSP3</cp:lastModifiedBy>
  <cp:revision>241</cp:revision>
  <dcterms:modified xsi:type="dcterms:W3CDTF">2018-10-16T09:24:13Z</dcterms:modified>
</cp:coreProperties>
</file>