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53" r:id="rId1"/>
  </p:sldMasterIdLst>
  <p:notesMasterIdLst>
    <p:notesMasterId r:id="rId58"/>
  </p:notesMasterIdLst>
  <p:sldIdLst>
    <p:sldId id="315" r:id="rId2"/>
    <p:sldId id="316" r:id="rId3"/>
    <p:sldId id="317" r:id="rId4"/>
    <p:sldId id="256" r:id="rId5"/>
    <p:sldId id="306" r:id="rId6"/>
    <p:sldId id="300" r:id="rId7"/>
    <p:sldId id="301" r:id="rId8"/>
    <p:sldId id="302" r:id="rId9"/>
    <p:sldId id="303" r:id="rId10"/>
    <p:sldId id="304" r:id="rId11"/>
    <p:sldId id="305" r:id="rId12"/>
    <p:sldId id="307" r:id="rId13"/>
    <p:sldId id="309" r:id="rId14"/>
    <p:sldId id="308" r:id="rId15"/>
    <p:sldId id="257" r:id="rId16"/>
    <p:sldId id="258" r:id="rId17"/>
    <p:sldId id="312" r:id="rId18"/>
    <p:sldId id="299" r:id="rId19"/>
    <p:sldId id="313" r:id="rId20"/>
    <p:sldId id="261" r:id="rId21"/>
    <p:sldId id="262" r:id="rId22"/>
    <p:sldId id="259" r:id="rId23"/>
    <p:sldId id="260" r:id="rId24"/>
    <p:sldId id="263" r:id="rId25"/>
    <p:sldId id="264" r:id="rId26"/>
    <p:sldId id="267" r:id="rId27"/>
    <p:sldId id="266" r:id="rId28"/>
    <p:sldId id="310" r:id="rId29"/>
    <p:sldId id="268" r:id="rId30"/>
    <p:sldId id="271" r:id="rId31"/>
    <p:sldId id="273" r:id="rId32"/>
    <p:sldId id="274" r:id="rId33"/>
    <p:sldId id="275" r:id="rId34"/>
    <p:sldId id="276" r:id="rId35"/>
    <p:sldId id="277" r:id="rId36"/>
    <p:sldId id="278" r:id="rId37"/>
    <p:sldId id="279" r:id="rId38"/>
    <p:sldId id="272" r:id="rId39"/>
    <p:sldId id="282" r:id="rId40"/>
    <p:sldId id="283" r:id="rId41"/>
    <p:sldId id="284" r:id="rId42"/>
    <p:sldId id="285" r:id="rId43"/>
    <p:sldId id="314" r:id="rId44"/>
    <p:sldId id="280" r:id="rId45"/>
    <p:sldId id="281" r:id="rId46"/>
    <p:sldId id="311" r:id="rId47"/>
    <p:sldId id="287" r:id="rId48"/>
    <p:sldId id="288" r:id="rId49"/>
    <p:sldId id="289" r:id="rId50"/>
    <p:sldId id="290" r:id="rId51"/>
    <p:sldId id="292" r:id="rId52"/>
    <p:sldId id="293" r:id="rId53"/>
    <p:sldId id="294" r:id="rId54"/>
    <p:sldId id="295" r:id="rId55"/>
    <p:sldId id="297" r:id="rId56"/>
    <p:sldId id="296" r:id="rId5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27716-03B3-4149-AEA2-C14C497E10A5}" type="datetimeFigureOut">
              <a:rPr lang="tr-TR" smtClean="0"/>
              <a:pPr/>
              <a:t>7.02.2018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8E127B-50E7-43AB-B62A-62586FCE14BC}" type="slidenum">
              <a:rPr lang="tr-TR" smtClean="0"/>
              <a:pPr/>
              <a:t>‹#›</a:t>
            </a:fld>
            <a:endParaRPr lang="tr-TR"/>
          </a:p>
        </p:txBody>
      </p:sp>
    </p:spTree>
    <p:extLst>
      <p:ext uri="{BB962C8B-B14F-4D97-AF65-F5344CB8AC3E}">
        <p14:creationId xmlns:p14="http://schemas.microsoft.com/office/powerpoint/2010/main" val="33887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5A6568A0-8216-4FDC-B2CB-3875CB831D3D}"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F4AE108-A14C-408D-BA4A-27C8A707B29A}"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CDE51090-C4D6-4B0D-A729-8F75DC2ABEEF}"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Başlık ve İçerik Üzerind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8229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3CBB1542-DF81-4EC9-B1BA-50A6A19EAFEA}"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059343D4-7BE6-4707-A4FE-D12F3EA8EBDF}" type="slidenum">
              <a:rPr lang="tr-TR"/>
              <a:pPr>
                <a:defRPr/>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Başlık, İçerik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8200" y="3938588"/>
            <a:ext cx="4038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a:ln/>
        </p:spPr>
        <p:txBody>
          <a:bodyPr/>
          <a:lstStyle>
            <a:lvl1pPr>
              <a:defRPr/>
            </a:lvl1pPr>
          </a:lstStyle>
          <a:p>
            <a:pPr>
              <a:defRPr/>
            </a:pPr>
            <a:endParaRPr lang="tr-TR"/>
          </a:p>
        </p:txBody>
      </p:sp>
      <p:sp>
        <p:nvSpPr>
          <p:cNvPr id="7" name="Rectangle 5"/>
          <p:cNvSpPr>
            <a:spLocks noGrp="1" noChangeArrowheads="1"/>
          </p:cNvSpPr>
          <p:nvPr>
            <p:ph type="ftr" sz="quarter" idx="11"/>
          </p:nvPr>
        </p:nvSpPr>
        <p:spPr>
          <a:ln/>
        </p:spPr>
        <p:txBody>
          <a:bodyPr/>
          <a:lstStyle>
            <a:lvl1pPr>
              <a:defRPr/>
            </a:lvl1pPr>
          </a:lstStyle>
          <a:p>
            <a:pPr>
              <a:defRPr/>
            </a:pPr>
            <a:endParaRPr lang="tr-TR"/>
          </a:p>
        </p:txBody>
      </p:sp>
      <p:sp>
        <p:nvSpPr>
          <p:cNvPr id="8" name="Rectangle 6"/>
          <p:cNvSpPr>
            <a:spLocks noGrp="1" noChangeArrowheads="1"/>
          </p:cNvSpPr>
          <p:nvPr>
            <p:ph type="sldNum" sz="quarter" idx="12"/>
          </p:nvPr>
        </p:nvSpPr>
        <p:spPr>
          <a:ln/>
        </p:spPr>
        <p:txBody>
          <a:bodyPr/>
          <a:lstStyle>
            <a:lvl1pPr>
              <a:defRPr/>
            </a:lvl1pPr>
          </a:lstStyle>
          <a:p>
            <a:pPr>
              <a:defRPr/>
            </a:pPr>
            <a:fld id="{5D759367-1F51-4015-999D-0B4C8C505C27}" type="slidenum">
              <a:rPr lang="tr-TR"/>
              <a:pPr>
                <a:defRPr/>
              </a:pP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457200" y="274638"/>
            <a:ext cx="8229600" cy="58515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1A2DD608-A105-473B-8155-AFE61096613A}" type="slidenum">
              <a:rPr lang="tr-TR"/>
              <a:pPr>
                <a:defRPr/>
              </a:pP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457200" y="1600200"/>
            <a:ext cx="8229600" cy="4525963"/>
          </a:xfrm>
        </p:spPr>
        <p:txBody>
          <a:bodyPr/>
          <a:lstStyle/>
          <a:p>
            <a:pPr lvl="0"/>
            <a:endParaRPr lang="tr-T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AB30FAD-F693-4B4F-AF9B-56A3A709CC37}" type="slidenum">
              <a:rPr lang="tr-TR"/>
              <a:pPr>
                <a:defRPr/>
              </a:pPr>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03C5795C-48F7-448B-A43B-836AD635E36D}" type="slidenum">
              <a:rPr lang="tr-TR"/>
              <a:pPr>
                <a:defRPr/>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Başlık, Metin Üzerind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quarter" idx="1"/>
          </p:nvPr>
        </p:nvSpPr>
        <p:spPr>
          <a:xfrm>
            <a:off x="457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half" idx="3"/>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a:ln/>
        </p:spPr>
        <p:txBody>
          <a:bodyPr/>
          <a:lstStyle>
            <a:lvl1pPr>
              <a:defRPr/>
            </a:lvl1pPr>
          </a:lstStyle>
          <a:p>
            <a:pPr>
              <a:defRPr/>
            </a:pPr>
            <a:endParaRPr lang="tr-TR"/>
          </a:p>
        </p:txBody>
      </p:sp>
      <p:sp>
        <p:nvSpPr>
          <p:cNvPr id="7" name="Rectangle 5"/>
          <p:cNvSpPr>
            <a:spLocks noGrp="1" noChangeArrowheads="1"/>
          </p:cNvSpPr>
          <p:nvPr>
            <p:ph type="ftr" sz="quarter" idx="11"/>
          </p:nvPr>
        </p:nvSpPr>
        <p:spPr>
          <a:ln/>
        </p:spPr>
        <p:txBody>
          <a:bodyPr/>
          <a:lstStyle>
            <a:lvl1pPr>
              <a:defRPr/>
            </a:lvl1pPr>
          </a:lstStyle>
          <a:p>
            <a:pPr>
              <a:defRPr/>
            </a:pPr>
            <a:endParaRPr lang="tr-TR"/>
          </a:p>
        </p:txBody>
      </p:sp>
      <p:sp>
        <p:nvSpPr>
          <p:cNvPr id="8" name="Rectangle 6"/>
          <p:cNvSpPr>
            <a:spLocks noGrp="1" noChangeArrowheads="1"/>
          </p:cNvSpPr>
          <p:nvPr>
            <p:ph type="sldNum" sz="quarter" idx="12"/>
          </p:nvPr>
        </p:nvSpPr>
        <p:spPr>
          <a:ln/>
        </p:spPr>
        <p:txBody>
          <a:bodyPr/>
          <a:lstStyle>
            <a:lvl1pPr>
              <a:defRPr/>
            </a:lvl1pPr>
          </a:lstStyle>
          <a:p>
            <a:pPr>
              <a:defRPr/>
            </a:pPr>
            <a:fld id="{0962CBDF-6ACA-4D5E-A8F4-CC649C80003F}"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5D0357BF-89DE-4091-A298-731D95A57E36}"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06B4E3A2-2B16-43C4-908E-A19B28A2F152}"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A84664F3-AA33-4958-AE3A-075AC87B9AFF}"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pPr>
              <a:defRPr/>
            </a:pPr>
            <a:fld id="{B06D20E3-5FF0-43CC-8447-7F4C376C754F}"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98004D1C-6812-44DF-9FF7-73516953564E}"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pPr>
              <a:defRPr/>
            </a:pPr>
            <a:fld id="{F6D15BF2-33FE-43EC-83A7-758FB4AF4C3B}"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5C0EE920-AB08-4907-8FEF-45195428AA5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ED7D4C2C-0737-4202-A45A-A74A985AE879}"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655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tr-TR"/>
          </a:p>
        </p:txBody>
      </p:sp>
      <p:sp>
        <p:nvSpPr>
          <p:cNvPr id="655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tr-TR"/>
          </a:p>
        </p:txBody>
      </p:sp>
      <p:sp>
        <p:nvSpPr>
          <p:cNvPr id="655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103062-D977-44E0-ADD6-CBB2A47E0BED}"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upload.wikimedia.org/wikipedia/commons/a/ac/7400_Circuit.svg" TargetMode="Externa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alataelektronik.com/eticaret/yonetim/urunresim/PIC16F84A-04P.jpg" TargetMode="Externa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3CBB1542-DF81-4EC9-B1BA-50A6A19EAFEA}" type="slidenum">
              <a:rPr lang="tr-TR" smtClean="0"/>
              <a:pPr>
                <a:defRPr/>
              </a:pPr>
              <a:t>1</a:t>
            </a:fld>
            <a:endParaRPr lang="tr-TR"/>
          </a:p>
        </p:txBody>
      </p:sp>
      <p:pic>
        <p:nvPicPr>
          <p:cNvPr id="8" name="Resim 7"/>
          <p:cNvPicPr>
            <a:picLocks noChangeAspect="1"/>
          </p:cNvPicPr>
          <p:nvPr/>
        </p:nvPicPr>
        <p:blipFill>
          <a:blip r:embed="rId2"/>
          <a:stretch>
            <a:fillRect/>
          </a:stretch>
        </p:blipFill>
        <p:spPr>
          <a:xfrm>
            <a:off x="338137" y="219075"/>
            <a:ext cx="8467725" cy="6419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body" sz="half" idx="1"/>
          </p:nvPr>
        </p:nvSpPr>
        <p:spPr>
          <a:xfrm>
            <a:off x="457200" y="333375"/>
            <a:ext cx="8229600" cy="3167063"/>
          </a:xfrm>
        </p:spPr>
        <p:txBody>
          <a:bodyPr/>
          <a:lstStyle/>
          <a:p>
            <a:pPr eaLnBrk="1" hangingPunct="1">
              <a:lnSpc>
                <a:spcPct val="80000"/>
              </a:lnSpc>
            </a:pPr>
            <a:r>
              <a:rPr lang="tr-TR" sz="1600" b="1" smtClean="0"/>
              <a:t>Aktif Bölge</a:t>
            </a:r>
            <a:r>
              <a:rPr lang="tr-TR" sz="1600" smtClean="0"/>
              <a:t> </a:t>
            </a:r>
          </a:p>
          <a:p>
            <a:pPr eaLnBrk="1" hangingPunct="1">
              <a:lnSpc>
                <a:spcPct val="80000"/>
              </a:lnSpc>
            </a:pPr>
            <a:r>
              <a:rPr lang="tr-TR" sz="1600" smtClean="0"/>
              <a:t>Transistörü normal polarlandığında örneğin, NPN bir transistörün kollektörü pozitif, emitörü kollektöre göre negatif ve beyzi emitöre göre pozitif olduğu zaman aktif bölgede çalışır. </a:t>
            </a:r>
          </a:p>
          <a:p>
            <a:pPr eaLnBrk="1" hangingPunct="1">
              <a:lnSpc>
                <a:spcPct val="80000"/>
              </a:lnSpc>
            </a:pPr>
            <a:r>
              <a:rPr lang="tr-TR" sz="1600" smtClean="0"/>
              <a:t>Aktif bölgede kollektör akımı IC, kollektör voltajından bağımsızdır. Kollektör voltajı VCC değiştirilirse IC akımı değişmez. IC akımı IB akımına bağlı olarak değişir. VCE voltajı VCC voltajının yarısı civarında yada VCC den küçük, 1-2 volttan büyüktür.</a:t>
            </a:r>
            <a:endParaRPr lang="tr-TR" sz="1600" b="1" smtClean="0"/>
          </a:p>
          <a:p>
            <a:pPr eaLnBrk="1" hangingPunct="1">
              <a:lnSpc>
                <a:spcPct val="80000"/>
              </a:lnSpc>
            </a:pPr>
            <a:r>
              <a:rPr lang="tr-TR" sz="1600" b="1" smtClean="0"/>
              <a:t>Doyum (Saturation) Bölgesi</a:t>
            </a:r>
            <a:r>
              <a:rPr lang="tr-TR" sz="1600" smtClean="0"/>
              <a:t> </a:t>
            </a:r>
          </a:p>
          <a:p>
            <a:pPr eaLnBrk="1" hangingPunct="1">
              <a:lnSpc>
                <a:spcPct val="80000"/>
              </a:lnSpc>
            </a:pPr>
            <a:r>
              <a:rPr lang="tr-TR" sz="1600" smtClean="0"/>
              <a:t>Emitör ve Kollektör voltajları birbirine çok yaklaştığında, transistör doyum bölgesine geçer. Doyum bölgesinde IC akımı artık en büyük değere ulaşmıştır. IB tarafından kontrol edilemez hale gelir. VCE voltajı  çok küçülür. Transistör hızla ısınarak bozulabilir. Bu nedenle transistörler özellikle doyum bölgesinde çalıştırılırken, taşıyabileceği akımın dışarıdan sınırlanması gerekir. </a:t>
            </a:r>
            <a:endParaRPr lang="tr-TR" sz="1600" b="1" smtClean="0"/>
          </a:p>
          <a:p>
            <a:pPr eaLnBrk="1" hangingPunct="1">
              <a:lnSpc>
                <a:spcPct val="80000"/>
              </a:lnSpc>
            </a:pPr>
            <a:r>
              <a:rPr lang="tr-TR" sz="1600" b="1" smtClean="0"/>
              <a:t>Kesim (Cut-Off) Bölgesi</a:t>
            </a:r>
            <a:r>
              <a:rPr lang="tr-TR" sz="1600" smtClean="0"/>
              <a:t> </a:t>
            </a:r>
          </a:p>
          <a:p>
            <a:pPr eaLnBrk="1" hangingPunct="1">
              <a:lnSpc>
                <a:spcPct val="80000"/>
              </a:lnSpc>
            </a:pPr>
            <a:r>
              <a:rPr lang="tr-TR" sz="1600" smtClean="0"/>
              <a:t>Beyz ve Emitör arası ters bayaslandığı zaman yada Beyz ve Emitör arası voltaj transistörün VBE açma voltajına eşit yada küçük olduğu zaman transistör artık kesim bölgesindedir. Bu durumda VCC voltajı ne olursa olsun IC akımı akmaz. VCE voltajı VCC voltajına eşit olur. </a:t>
            </a:r>
          </a:p>
        </p:txBody>
      </p:sp>
      <p:sp>
        <p:nvSpPr>
          <p:cNvPr id="921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p>
        </p:txBody>
      </p:sp>
      <p:pic>
        <p:nvPicPr>
          <p:cNvPr id="9220" name="Picture 5"/>
          <p:cNvPicPr>
            <a:picLocks noChangeAspect="1" noChangeArrowheads="1"/>
          </p:cNvPicPr>
          <p:nvPr/>
        </p:nvPicPr>
        <p:blipFill>
          <a:blip r:embed="rId2" cstate="print"/>
          <a:srcRect/>
          <a:stretch>
            <a:fillRect/>
          </a:stretch>
        </p:blipFill>
        <p:spPr bwMode="auto">
          <a:xfrm>
            <a:off x="4881563" y="4149725"/>
            <a:ext cx="3219450" cy="2384425"/>
          </a:xfrm>
          <a:prstGeom prst="rect">
            <a:avLst/>
          </a:prstGeom>
          <a:noFill/>
          <a:ln w="9525">
            <a:noFill/>
            <a:miter lim="800000"/>
            <a:headEnd/>
            <a:tailEnd/>
          </a:ln>
        </p:spPr>
      </p:pic>
      <p:pic>
        <p:nvPicPr>
          <p:cNvPr id="9221" name="Picture 6"/>
          <p:cNvPicPr>
            <a:picLocks noChangeAspect="1" noChangeArrowheads="1"/>
          </p:cNvPicPr>
          <p:nvPr/>
        </p:nvPicPr>
        <p:blipFill>
          <a:blip r:embed="rId3" cstate="print"/>
          <a:srcRect/>
          <a:stretch>
            <a:fillRect/>
          </a:stretch>
        </p:blipFill>
        <p:spPr bwMode="auto">
          <a:xfrm>
            <a:off x="971550" y="4221163"/>
            <a:ext cx="3095625" cy="2357437"/>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pPr>
              <a:defRPr/>
            </a:pPr>
            <a:fld id="{3CBB1542-DF81-4EC9-B1BA-50A6A19EAFEA}" type="slidenum">
              <a:rPr lang="tr-TR" smtClean="0"/>
              <a:pPr>
                <a:defRPr/>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993775"/>
          </a:xfrm>
        </p:spPr>
        <p:txBody>
          <a:bodyPr/>
          <a:lstStyle/>
          <a:p>
            <a:pPr eaLnBrk="1" hangingPunct="1"/>
            <a:r>
              <a:rPr lang="tr-TR" sz="2400" smtClean="0"/>
              <a:t>Sayısal Elektronik İçin Transistörün Anahtarlama modunda çalışması önemlidir.</a:t>
            </a:r>
          </a:p>
        </p:txBody>
      </p:sp>
      <p:sp>
        <p:nvSpPr>
          <p:cNvPr id="10243" name="Rectangle 3"/>
          <p:cNvSpPr>
            <a:spLocks noGrp="1" noChangeArrowheads="1"/>
          </p:cNvSpPr>
          <p:nvPr>
            <p:ph type="body" idx="1"/>
          </p:nvPr>
        </p:nvSpPr>
        <p:spPr/>
        <p:txBody>
          <a:bodyPr/>
          <a:lstStyle/>
          <a:p>
            <a:pPr eaLnBrk="1" hangingPunct="1"/>
            <a:r>
              <a:rPr lang="tr-TR" smtClean="0"/>
              <a:t>Transistörler çalışma şekli olarak 2 modda çalıştırılırlar.</a:t>
            </a:r>
          </a:p>
          <a:p>
            <a:pPr eaLnBrk="1" hangingPunct="1"/>
            <a:r>
              <a:rPr lang="tr-TR" smtClean="0">
                <a:solidFill>
                  <a:srgbClr val="FF0000"/>
                </a:solidFill>
              </a:rPr>
              <a:t>Lineer modda Çalışma : </a:t>
            </a:r>
            <a:r>
              <a:rPr lang="tr-TR" smtClean="0"/>
              <a:t>Transistörün aktif bölgede çalışmasıdır. Lineer uygulamadır.</a:t>
            </a:r>
          </a:p>
          <a:p>
            <a:pPr eaLnBrk="1" hangingPunct="1"/>
            <a:r>
              <a:rPr lang="tr-TR" smtClean="0">
                <a:solidFill>
                  <a:srgbClr val="FF0000"/>
                </a:solidFill>
              </a:rPr>
              <a:t>Anahtarlama modunda çalışması: </a:t>
            </a:r>
            <a:r>
              <a:rPr lang="tr-TR" smtClean="0"/>
              <a:t>Transistör ya tam iletimde (Doyumda) Ya tam kesimde (açık devre) olarak çalışır.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sz="4000" smtClean="0"/>
              <a:t>Transistörün anahtarlama modunda Çalışması</a:t>
            </a:r>
          </a:p>
        </p:txBody>
      </p:sp>
      <p:sp>
        <p:nvSpPr>
          <p:cNvPr id="11267" name="Rectangle 4"/>
          <p:cNvSpPr>
            <a:spLocks noGrp="1" noChangeArrowheads="1"/>
          </p:cNvSpPr>
          <p:nvPr>
            <p:ph type="body" sz="half" idx="1"/>
          </p:nvPr>
        </p:nvSpPr>
        <p:spPr>
          <a:xfrm>
            <a:off x="250825" y="1600200"/>
            <a:ext cx="4244975" cy="4525963"/>
          </a:xfrm>
        </p:spPr>
        <p:txBody>
          <a:bodyPr/>
          <a:lstStyle/>
          <a:p>
            <a:pPr eaLnBrk="1" hangingPunct="1"/>
            <a:r>
              <a:rPr lang="tr-TR" sz="2800" smtClean="0"/>
              <a:t>Rc=1000ohm, Vcc=5v,VBB=5v, </a:t>
            </a:r>
          </a:p>
          <a:p>
            <a:pPr eaLnBrk="1" hangingPunct="1">
              <a:buFontTx/>
              <a:buNone/>
            </a:pPr>
            <a:r>
              <a:rPr lang="tr-TR" sz="2800" smtClean="0">
                <a:cs typeface="Arial" charset="0"/>
              </a:rPr>
              <a:t>	</a:t>
            </a:r>
            <a:r>
              <a:rPr lang="el-GR" sz="2800" smtClean="0">
                <a:cs typeface="Arial" charset="0"/>
              </a:rPr>
              <a:t>β</a:t>
            </a:r>
            <a:r>
              <a:rPr lang="tr-TR" sz="2800" smtClean="0">
                <a:cs typeface="Arial" charset="0"/>
              </a:rPr>
              <a:t> = Ic/Ie =100 olan bir </a:t>
            </a:r>
          </a:p>
          <a:p>
            <a:pPr eaLnBrk="1" hangingPunct="1">
              <a:buFontTx/>
              <a:buNone/>
            </a:pPr>
            <a:r>
              <a:rPr lang="tr-TR" sz="2800" smtClean="0">
                <a:cs typeface="Arial" charset="0"/>
              </a:rPr>
              <a:t>    NPN transistörün anahtarlama modunda çalışması için R</a:t>
            </a:r>
            <a:r>
              <a:rPr lang="tr-TR" sz="2800" baseline="-25000" smtClean="0">
                <a:cs typeface="Arial" charset="0"/>
              </a:rPr>
              <a:t>B </a:t>
            </a:r>
            <a:r>
              <a:rPr lang="tr-TR" sz="2800" smtClean="0">
                <a:cs typeface="Arial" charset="0"/>
              </a:rPr>
              <a:t>direnci ne olmalıdır.</a:t>
            </a:r>
          </a:p>
          <a:p>
            <a:pPr eaLnBrk="1" hangingPunct="1">
              <a:buFontTx/>
              <a:buNone/>
            </a:pPr>
            <a:r>
              <a:rPr lang="tr-TR" sz="2800" smtClean="0">
                <a:cs typeface="Arial" charset="0"/>
              </a:rPr>
              <a:t>V</a:t>
            </a:r>
            <a:r>
              <a:rPr lang="tr-TR" sz="2800" baseline="-25000" smtClean="0">
                <a:cs typeface="Arial" charset="0"/>
              </a:rPr>
              <a:t>BE</a:t>
            </a:r>
            <a:r>
              <a:rPr lang="tr-TR" sz="2800" smtClean="0">
                <a:cs typeface="Arial" charset="0"/>
              </a:rPr>
              <a:t>=0.7v,</a:t>
            </a:r>
          </a:p>
          <a:p>
            <a:pPr eaLnBrk="1" hangingPunct="1">
              <a:buFontTx/>
              <a:buNone/>
            </a:pPr>
            <a:r>
              <a:rPr lang="tr-TR" sz="2800" smtClean="0">
                <a:cs typeface="Arial" charset="0"/>
              </a:rPr>
              <a:t>V</a:t>
            </a:r>
            <a:r>
              <a:rPr lang="tr-TR" sz="2800" baseline="-25000" smtClean="0">
                <a:cs typeface="Arial" charset="0"/>
              </a:rPr>
              <a:t>CESat</a:t>
            </a:r>
            <a:r>
              <a:rPr lang="tr-TR" sz="2800" smtClean="0">
                <a:cs typeface="Arial" charset="0"/>
              </a:rPr>
              <a:t>=0.1v</a:t>
            </a:r>
            <a:endParaRPr lang="el-GR" sz="2800" smtClean="0">
              <a:cs typeface="Arial" charset="0"/>
            </a:endParaRPr>
          </a:p>
        </p:txBody>
      </p:sp>
      <p:pic>
        <p:nvPicPr>
          <p:cNvPr id="11268" name="Picture 8"/>
          <p:cNvPicPr>
            <a:picLocks noGrp="1" noChangeAspect="1" noChangeArrowheads="1"/>
          </p:cNvPicPr>
          <p:nvPr>
            <p:ph sz="half" idx="2"/>
          </p:nvPr>
        </p:nvPicPr>
        <p:blipFill>
          <a:blip r:embed="rId2" cstate="print"/>
          <a:srcRect/>
          <a:stretch>
            <a:fillRect/>
          </a:stretch>
        </p:blipFill>
        <p:spPr>
          <a:xfrm>
            <a:off x="4859338" y="1916113"/>
            <a:ext cx="4038600" cy="3763962"/>
          </a:xfrm>
        </p:spPr>
      </p:pic>
      <p:sp>
        <p:nvSpPr>
          <p:cNvPr id="5" name="4 Slayt Numarası Yer Tutucusu"/>
          <p:cNvSpPr>
            <a:spLocks noGrp="1"/>
          </p:cNvSpPr>
          <p:nvPr>
            <p:ph type="sldNum" sz="quarter" idx="12"/>
          </p:nvPr>
        </p:nvSpPr>
        <p:spPr/>
        <p:txBody>
          <a:bodyPr/>
          <a:lstStyle/>
          <a:p>
            <a:pPr>
              <a:defRPr/>
            </a:pPr>
            <a:fld id="{059343D4-7BE6-4707-A4FE-D12F3EA8EBDF}" type="slidenum">
              <a:rPr lang="tr-TR" smtClean="0"/>
              <a:pPr>
                <a:defRPr/>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a:xfrm>
            <a:off x="457200" y="274638"/>
            <a:ext cx="8229600" cy="346075"/>
          </a:xfrm>
        </p:spPr>
        <p:txBody>
          <a:bodyPr/>
          <a:lstStyle/>
          <a:p>
            <a:pPr eaLnBrk="1" hangingPunct="1"/>
            <a:r>
              <a:rPr lang="tr-TR" sz="4000" smtClean="0"/>
              <a:t>Çıkış işaretindeki gecikme</a:t>
            </a:r>
          </a:p>
        </p:txBody>
      </p:sp>
      <p:pic>
        <p:nvPicPr>
          <p:cNvPr id="12291" name="Picture 11"/>
          <p:cNvPicPr>
            <a:picLocks noGrp="1" noChangeAspect="1" noChangeArrowheads="1"/>
          </p:cNvPicPr>
          <p:nvPr>
            <p:ph sz="quarter" idx="2"/>
          </p:nvPr>
        </p:nvPicPr>
        <p:blipFill>
          <a:blip r:embed="rId2" cstate="print"/>
          <a:srcRect/>
          <a:stretch>
            <a:fillRect/>
          </a:stretch>
        </p:blipFill>
        <p:spPr>
          <a:xfrm>
            <a:off x="5494338" y="1023938"/>
            <a:ext cx="2965450" cy="2762250"/>
          </a:xfrm>
        </p:spPr>
      </p:pic>
      <p:pic>
        <p:nvPicPr>
          <p:cNvPr id="12292" name="Picture 12"/>
          <p:cNvPicPr>
            <a:picLocks noGrp="1" noChangeAspect="1" noChangeArrowheads="1"/>
          </p:cNvPicPr>
          <p:nvPr>
            <p:ph sz="quarter" idx="3"/>
          </p:nvPr>
        </p:nvPicPr>
        <p:blipFill>
          <a:blip r:embed="rId3" cstate="print"/>
          <a:srcRect/>
          <a:stretch>
            <a:fillRect/>
          </a:stretch>
        </p:blipFill>
        <p:spPr>
          <a:xfrm>
            <a:off x="5724525" y="3863975"/>
            <a:ext cx="2476500" cy="2192338"/>
          </a:xfrm>
        </p:spPr>
      </p:pic>
      <p:pic>
        <p:nvPicPr>
          <p:cNvPr id="12293" name="Picture 14"/>
          <p:cNvPicPr>
            <a:picLocks noGrp="1" noChangeAspect="1" noChangeArrowheads="1"/>
          </p:cNvPicPr>
          <p:nvPr>
            <p:ph sz="half" idx="1"/>
          </p:nvPr>
        </p:nvPicPr>
        <p:blipFill>
          <a:blip r:embed="rId4" cstate="print"/>
          <a:srcRect/>
          <a:stretch>
            <a:fillRect/>
          </a:stretch>
        </p:blipFill>
        <p:spPr>
          <a:xfrm>
            <a:off x="668338" y="908050"/>
            <a:ext cx="4232275" cy="5707063"/>
          </a:xfrm>
        </p:spPr>
      </p:pic>
      <p:sp>
        <p:nvSpPr>
          <p:cNvPr id="6" name="5 Slayt Numarası Yer Tutucusu"/>
          <p:cNvSpPr>
            <a:spLocks noGrp="1"/>
          </p:cNvSpPr>
          <p:nvPr>
            <p:ph type="sldNum" sz="quarter" idx="12"/>
          </p:nvPr>
        </p:nvSpPr>
        <p:spPr/>
        <p:txBody>
          <a:bodyPr/>
          <a:lstStyle/>
          <a:p>
            <a:pPr>
              <a:defRPr/>
            </a:pPr>
            <a:fld id="{5D759367-1F51-4015-999D-0B4C8C505C27}" type="slidenum">
              <a:rPr lang="tr-TR" smtClean="0"/>
              <a:pPr>
                <a:defRPr/>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8229600" cy="490537"/>
          </a:xfrm>
        </p:spPr>
        <p:txBody>
          <a:bodyPr/>
          <a:lstStyle/>
          <a:p>
            <a:pPr eaLnBrk="1" hangingPunct="1"/>
            <a:r>
              <a:rPr lang="tr-TR" sz="4000" smtClean="0"/>
              <a:t>Lojik işaret</a:t>
            </a:r>
          </a:p>
        </p:txBody>
      </p:sp>
      <p:pic>
        <p:nvPicPr>
          <p:cNvPr id="13315" name="Picture 5"/>
          <p:cNvPicPr>
            <a:picLocks noGrp="1" noChangeAspect="1" noChangeArrowheads="1"/>
          </p:cNvPicPr>
          <p:nvPr>
            <p:ph/>
          </p:nvPr>
        </p:nvPicPr>
        <p:blipFill>
          <a:blip r:embed="rId2" cstate="print"/>
          <a:srcRect/>
          <a:stretch>
            <a:fillRect/>
          </a:stretch>
        </p:blipFill>
        <p:spPr>
          <a:xfrm>
            <a:off x="3114675" y="1798638"/>
            <a:ext cx="2913063" cy="2801937"/>
          </a:xfrm>
          <a:noFill/>
        </p:spPr>
      </p:pic>
      <p:sp>
        <p:nvSpPr>
          <p:cNvPr id="4" name="3 Slayt Numarası Yer Tutucusu"/>
          <p:cNvSpPr>
            <a:spLocks noGrp="1"/>
          </p:cNvSpPr>
          <p:nvPr>
            <p:ph type="sldNum" sz="quarter" idx="12"/>
          </p:nvPr>
        </p:nvSpPr>
        <p:spPr/>
        <p:txBody>
          <a:bodyPr/>
          <a:lstStyle/>
          <a:p>
            <a:pPr>
              <a:defRPr/>
            </a:pPr>
            <a:fld id="{1A2DD608-A105-473B-8155-AFE61096613A}" type="slidenum">
              <a:rPr lang="tr-TR" smtClean="0"/>
              <a:pPr>
                <a:defRPr/>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r-TR" sz="4000" smtClean="0"/>
              <a:t>Sayısal Entegre devre?</a:t>
            </a:r>
            <a:br>
              <a:rPr lang="tr-TR" sz="4000" smtClean="0"/>
            </a:br>
            <a:endParaRPr lang="tr-TR" sz="4000" smtClean="0"/>
          </a:p>
        </p:txBody>
      </p:sp>
      <p:sp>
        <p:nvSpPr>
          <p:cNvPr id="14339" name="Rectangle 3"/>
          <p:cNvSpPr>
            <a:spLocks noGrp="1" noChangeArrowheads="1"/>
          </p:cNvSpPr>
          <p:nvPr>
            <p:ph type="body" sz="half" idx="1"/>
          </p:nvPr>
        </p:nvSpPr>
        <p:spPr>
          <a:xfrm>
            <a:off x="457200" y="1052513"/>
            <a:ext cx="4691063" cy="5073650"/>
          </a:xfrm>
        </p:spPr>
        <p:txBody>
          <a:bodyPr/>
          <a:lstStyle/>
          <a:p>
            <a:pPr algn="just" eaLnBrk="1" hangingPunct="1">
              <a:lnSpc>
                <a:spcPct val="90000"/>
              </a:lnSpc>
              <a:buFontTx/>
              <a:buNone/>
            </a:pPr>
            <a:r>
              <a:rPr lang="tr-TR" sz="2000" b="1" smtClean="0"/>
              <a:t>Entegre devre teknolojisi, bir saf yarıiletken yüzey üzerine kimyasal yollarla, transistör, diyot v.b elektronik elemanları bir devre oluşturacak şekilde gerçekleştirme işlemidir. </a:t>
            </a:r>
          </a:p>
          <a:p>
            <a:pPr algn="just" eaLnBrk="1" hangingPunct="1">
              <a:lnSpc>
                <a:spcPct val="90000"/>
              </a:lnSpc>
              <a:buFontTx/>
              <a:buNone/>
            </a:pPr>
            <a:endParaRPr lang="tr-TR" sz="2000" b="1" smtClean="0"/>
          </a:p>
          <a:p>
            <a:pPr algn="just" eaLnBrk="1" hangingPunct="1">
              <a:lnSpc>
                <a:spcPct val="90000"/>
              </a:lnSpc>
              <a:buFontTx/>
              <a:buNone/>
            </a:pPr>
            <a:r>
              <a:rPr lang="tr-TR" sz="2000" b="1" smtClean="0"/>
              <a:t>Oluşan bu devrenin uygun yerlerinden dışarıya bacaklar (pinler) çıkarılır. Daha sonra yonga metal veya plastik bir kılıfla kaplanarak dış etkenlerden korunur. Böylece bir entegre devre elde edilmiş olur. Analog ve sayısal entegre devreler vardır.</a:t>
            </a:r>
          </a:p>
          <a:p>
            <a:pPr algn="just" eaLnBrk="1" hangingPunct="1">
              <a:lnSpc>
                <a:spcPct val="90000"/>
              </a:lnSpc>
              <a:buFontTx/>
              <a:buNone/>
            </a:pPr>
            <a:r>
              <a:rPr lang="tr-TR" sz="2000" b="1" smtClean="0"/>
              <a:t>	</a:t>
            </a:r>
          </a:p>
        </p:txBody>
      </p:sp>
      <p:pic>
        <p:nvPicPr>
          <p:cNvPr id="14340" name="Picture 7"/>
          <p:cNvPicPr>
            <a:picLocks noGrp="1" noChangeAspect="1" noChangeArrowheads="1"/>
          </p:cNvPicPr>
          <p:nvPr>
            <p:ph sz="half" idx="2"/>
          </p:nvPr>
        </p:nvPicPr>
        <p:blipFill>
          <a:blip r:embed="rId2" cstate="print"/>
          <a:srcRect/>
          <a:stretch>
            <a:fillRect/>
          </a:stretch>
        </p:blipFill>
        <p:spPr>
          <a:xfrm>
            <a:off x="5330825" y="1989138"/>
            <a:ext cx="3813175" cy="3746500"/>
          </a:xfrm>
          <a:noFill/>
        </p:spPr>
      </p:pic>
      <p:sp>
        <p:nvSpPr>
          <p:cNvPr id="5" name="4 Slayt Numarası Yer Tutucusu"/>
          <p:cNvSpPr>
            <a:spLocks noGrp="1"/>
          </p:cNvSpPr>
          <p:nvPr>
            <p:ph type="sldNum" sz="quarter" idx="12"/>
          </p:nvPr>
        </p:nvSpPr>
        <p:spPr/>
        <p:txBody>
          <a:bodyPr/>
          <a:lstStyle/>
          <a:p>
            <a:pPr>
              <a:defRPr/>
            </a:pPr>
            <a:fld id="{059343D4-7BE6-4707-A4FE-D12F3EA8EBDF}" type="slidenum">
              <a:rPr lang="tr-TR" smtClean="0"/>
              <a:pPr>
                <a:defRPr/>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pPr eaLnBrk="1" hangingPunct="1"/>
            <a:r>
              <a:rPr lang="tr-TR" smtClean="0"/>
              <a:t>Entegre devre yapım aşaması</a:t>
            </a:r>
          </a:p>
        </p:txBody>
      </p:sp>
      <p:pic>
        <p:nvPicPr>
          <p:cNvPr id="15363" name="Picture 7" descr="Image2"/>
          <p:cNvPicPr>
            <a:picLocks noGrp="1" noChangeAspect="1" noChangeArrowheads="1"/>
          </p:cNvPicPr>
          <p:nvPr>
            <p:ph idx="1"/>
          </p:nvPr>
        </p:nvPicPr>
        <p:blipFill>
          <a:blip r:embed="rId2" cstate="print"/>
          <a:srcRect/>
          <a:stretch>
            <a:fillRect/>
          </a:stretch>
        </p:blipFill>
        <p:spPr>
          <a:xfrm>
            <a:off x="457200" y="1647825"/>
            <a:ext cx="8229600" cy="4429125"/>
          </a:xfrm>
        </p:spPr>
      </p:pic>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a:xfrm>
            <a:off x="0" y="1341438"/>
            <a:ext cx="8751888" cy="3898900"/>
          </a:xfrm>
          <a:noFill/>
        </p:spPr>
      </p:pic>
      <p:sp>
        <p:nvSpPr>
          <p:cNvPr id="3" name="2 Slayt Numarası Yer Tutucusu"/>
          <p:cNvSpPr>
            <a:spLocks noGrp="1"/>
          </p:cNvSpPr>
          <p:nvPr>
            <p:ph type="sldNum" sz="quarter" idx="12"/>
          </p:nvPr>
        </p:nvSpPr>
        <p:spPr/>
        <p:txBody>
          <a:bodyPr/>
          <a:lstStyle/>
          <a:p>
            <a:pPr>
              <a:defRPr/>
            </a:pPr>
            <a:fld id="{5D0357BF-89DE-4091-A298-731D95A57E36}" type="slidenum">
              <a:rPr lang="tr-TR" smtClean="0"/>
              <a:pPr>
                <a:defRPr/>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404813"/>
            <a:ext cx="8229600" cy="6048375"/>
          </a:xfrm>
        </p:spPr>
        <p:txBody>
          <a:bodyPr/>
          <a:lstStyle/>
          <a:p>
            <a:pPr eaLnBrk="1" hangingPunct="1">
              <a:lnSpc>
                <a:spcPct val="80000"/>
              </a:lnSpc>
              <a:buFontTx/>
              <a:buNone/>
            </a:pPr>
            <a:r>
              <a:rPr lang="tr-TR" sz="1600" b="1" smtClean="0"/>
              <a:t>1960 lı yıllardan itibaren gelişen Sayısal IC teknolojisi,</a:t>
            </a:r>
          </a:p>
          <a:p>
            <a:pPr eaLnBrk="1" hangingPunct="1">
              <a:lnSpc>
                <a:spcPct val="80000"/>
              </a:lnSpc>
              <a:buFontTx/>
              <a:buNone/>
            </a:pPr>
            <a:endParaRPr lang="tr-TR" sz="1600" b="1" smtClean="0"/>
          </a:p>
          <a:p>
            <a:pPr eaLnBrk="1" hangingPunct="1">
              <a:lnSpc>
                <a:spcPct val="80000"/>
              </a:lnSpc>
            </a:pPr>
            <a:r>
              <a:rPr lang="tr-TR" sz="1800" b="1" u="sng" smtClean="0">
                <a:solidFill>
                  <a:srgbClr val="FF3300"/>
                </a:solidFill>
              </a:rPr>
              <a:t>SSI (Small Scalae IC - Küçük boyutlu IC):</a:t>
            </a:r>
            <a:r>
              <a:rPr lang="tr-TR" sz="1800" b="1" smtClean="0"/>
              <a:t> İçinde en fazla 9 adet kapı elemanı bulunan IC’lerdir. Her bağlacın giriş ve çıkışları biribirinden bağımsız şekilde IC’nin dışına çıkartılmıştır. Bu elemanlar tek başına bir işlem yapamazlar.</a:t>
            </a:r>
          </a:p>
          <a:p>
            <a:pPr eaLnBrk="1" hangingPunct="1">
              <a:lnSpc>
                <a:spcPct val="80000"/>
              </a:lnSpc>
              <a:buFontTx/>
              <a:buNone/>
            </a:pPr>
            <a:endParaRPr lang="tr-TR" sz="1800" b="1" smtClean="0"/>
          </a:p>
          <a:p>
            <a:pPr eaLnBrk="1" hangingPunct="1">
              <a:lnSpc>
                <a:spcPct val="80000"/>
              </a:lnSpc>
            </a:pPr>
            <a:r>
              <a:rPr lang="tr-TR" sz="1800" b="1" u="sng" smtClean="0">
                <a:solidFill>
                  <a:srgbClr val="FF3300"/>
                </a:solidFill>
              </a:rPr>
              <a:t>MSI(Medium Scalae IC-Orta boyutlu IC): </a:t>
            </a:r>
            <a:r>
              <a:rPr lang="tr-TR" sz="1800" b="1" smtClean="0"/>
              <a:t>Bu yapıdaki IC’lerin içinde yaklaşık 10-100 adet bağlaca denk gelen eleman vardır. Bu şekilde oluşturulan IC’ler küçük çaplı sonsuz tane problemi tek başına çözebilecek durumdadırlar. MUX,DEMUX, Sayıcı, Kodlayıcı v.b devreleri bunlara örnek gösterebiliriz.</a:t>
            </a:r>
          </a:p>
          <a:p>
            <a:pPr eaLnBrk="1" hangingPunct="1">
              <a:lnSpc>
                <a:spcPct val="80000"/>
              </a:lnSpc>
              <a:buFontTx/>
              <a:buNone/>
            </a:pPr>
            <a:endParaRPr lang="tr-TR" sz="1800" b="1" u="sng" smtClean="0">
              <a:solidFill>
                <a:srgbClr val="FF3300"/>
              </a:solidFill>
            </a:endParaRPr>
          </a:p>
          <a:p>
            <a:pPr eaLnBrk="1" hangingPunct="1">
              <a:lnSpc>
                <a:spcPct val="80000"/>
              </a:lnSpc>
            </a:pPr>
            <a:r>
              <a:rPr lang="tr-TR" sz="1800" b="1" u="sng" smtClean="0">
                <a:solidFill>
                  <a:srgbClr val="FF3300"/>
                </a:solidFill>
              </a:rPr>
              <a:t>LSI(Large Scalae IC): Büyük kapasiteli IC:  </a:t>
            </a:r>
            <a:r>
              <a:rPr lang="tr-TR" sz="1800" b="1" smtClean="0"/>
              <a:t>Bu IC’ler büyük çaplı karmaşık sayısal probleri çözmek için üretilirler. Örneğin hesap makinalarının temel IC’leri, saat IC’leri v.b. İçlerinde yüzbin transistör gerçekleştirilmiştir.</a:t>
            </a:r>
          </a:p>
          <a:p>
            <a:pPr eaLnBrk="1" hangingPunct="1">
              <a:lnSpc>
                <a:spcPct val="80000"/>
              </a:lnSpc>
              <a:buFontTx/>
              <a:buNone/>
            </a:pPr>
            <a:endParaRPr lang="tr-TR" sz="1800" b="1" smtClean="0"/>
          </a:p>
          <a:p>
            <a:pPr eaLnBrk="1" hangingPunct="1">
              <a:lnSpc>
                <a:spcPct val="80000"/>
              </a:lnSpc>
            </a:pPr>
            <a:r>
              <a:rPr lang="tr-TR" sz="1800" b="1" u="sng" smtClean="0">
                <a:solidFill>
                  <a:srgbClr val="FF3300"/>
                </a:solidFill>
              </a:rPr>
              <a:t>VLSI(Very Large Scalae IC): Çok büyük çaplı IC: </a:t>
            </a:r>
            <a:r>
              <a:rPr lang="tr-TR" sz="1800" b="1" smtClean="0"/>
              <a:t>İçlerinde milyonlarca transistör gerçekleştirilmiştir. Çoğu zaman yazılım destekli olarak sonsuz tane sayısal problemi çözerler. Mikroişlemciler, Büyük kapasiteli RAM hafıza devreleri bunlara örnek verilebilir.</a:t>
            </a:r>
          </a:p>
          <a:p>
            <a:pPr eaLnBrk="1" hangingPunct="1">
              <a:lnSpc>
                <a:spcPct val="80000"/>
              </a:lnSpc>
              <a:buFontTx/>
              <a:buNone/>
            </a:pPr>
            <a:endParaRPr lang="tr-TR" sz="1800" b="1" smtClean="0"/>
          </a:p>
          <a:p>
            <a:pPr eaLnBrk="1" hangingPunct="1">
              <a:lnSpc>
                <a:spcPct val="80000"/>
              </a:lnSpc>
            </a:pPr>
            <a:r>
              <a:rPr lang="tr-TR" sz="1800" b="1" u="sng" smtClean="0">
                <a:solidFill>
                  <a:srgbClr val="FF3300"/>
                </a:solidFill>
              </a:rPr>
              <a:t>ULSI(Ultra Large Scalae IC): Ultra büyük çaplı IC: </a:t>
            </a:r>
            <a:r>
              <a:rPr lang="tr-TR" sz="1800" b="1" smtClean="0"/>
              <a:t>Milyonlarca kapı eşdeğeri bulunan IC devrelerdir.</a:t>
            </a:r>
          </a:p>
          <a:p>
            <a:pPr eaLnBrk="1" hangingPunct="1">
              <a:lnSpc>
                <a:spcPct val="80000"/>
              </a:lnSpc>
            </a:pPr>
            <a:endParaRPr lang="tr-TR" sz="1600" smtClean="0"/>
          </a:p>
        </p:txBody>
      </p:sp>
      <p:sp>
        <p:nvSpPr>
          <p:cNvPr id="3" name="2 Slayt Numarası Yer Tutucusu"/>
          <p:cNvSpPr>
            <a:spLocks noGrp="1"/>
          </p:cNvSpPr>
          <p:nvPr>
            <p:ph type="sldNum" sz="quarter" idx="12"/>
          </p:nvPr>
        </p:nvSpPr>
        <p:spPr/>
        <p:txBody>
          <a:bodyPr/>
          <a:lstStyle/>
          <a:p>
            <a:pPr>
              <a:defRPr/>
            </a:pPr>
            <a:fld id="{5D0357BF-89DE-4091-A298-731D95A57E36}" type="slidenum">
              <a:rPr lang="tr-TR" smtClean="0"/>
              <a:pPr>
                <a:defRPr/>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Documents and Settings\XP\Belgelerim\Resimlerim\image97.png"/>
          <p:cNvPicPr>
            <a:picLocks noGrp="1" noChangeAspect="1" noChangeArrowheads="1"/>
          </p:cNvPicPr>
          <p:nvPr>
            <p:ph idx="1"/>
          </p:nvPr>
        </p:nvPicPr>
        <p:blipFill>
          <a:blip r:embed="rId2" cstate="print"/>
          <a:srcRect/>
          <a:stretch>
            <a:fillRect/>
          </a:stretch>
        </p:blipFill>
        <p:spPr>
          <a:xfrm>
            <a:off x="0" y="404813"/>
            <a:ext cx="4897438" cy="3292475"/>
          </a:xfrm>
          <a:noFill/>
        </p:spPr>
      </p:pic>
      <p:sp>
        <p:nvSpPr>
          <p:cNvPr id="18435" name="5 Metin kutusu"/>
          <p:cNvSpPr txBox="1">
            <a:spLocks noChangeArrowheads="1"/>
          </p:cNvSpPr>
          <p:nvPr/>
        </p:nvSpPr>
        <p:spPr bwMode="auto">
          <a:xfrm>
            <a:off x="5003800" y="404813"/>
            <a:ext cx="3889375" cy="646112"/>
          </a:xfrm>
          <a:prstGeom prst="rect">
            <a:avLst/>
          </a:prstGeom>
          <a:noFill/>
          <a:ln w="9525">
            <a:noFill/>
            <a:miter lim="800000"/>
            <a:headEnd/>
            <a:tailEnd/>
          </a:ln>
        </p:spPr>
        <p:txBody>
          <a:bodyPr>
            <a:spAutoFit/>
          </a:bodyPr>
          <a:lstStyle/>
          <a:p>
            <a:r>
              <a:rPr lang="tr-TR" sz="3600"/>
              <a:t>SSI  IC’ye örnek </a:t>
            </a:r>
          </a:p>
        </p:txBody>
      </p:sp>
      <p:pic>
        <p:nvPicPr>
          <p:cNvPr id="18436" name="Picture 5"/>
          <p:cNvPicPr>
            <a:picLocks noChangeAspect="1" noChangeArrowheads="1"/>
          </p:cNvPicPr>
          <p:nvPr/>
        </p:nvPicPr>
        <p:blipFill>
          <a:blip r:embed="rId3" cstate="print"/>
          <a:srcRect/>
          <a:stretch>
            <a:fillRect/>
          </a:stretch>
        </p:blipFill>
        <p:spPr bwMode="auto">
          <a:xfrm>
            <a:off x="4716463" y="3716338"/>
            <a:ext cx="3989387" cy="2674937"/>
          </a:xfrm>
          <a:prstGeom prst="rect">
            <a:avLst/>
          </a:prstGeom>
          <a:noFill/>
          <a:ln w="9525">
            <a:noFill/>
            <a:miter lim="800000"/>
            <a:headEnd/>
            <a:tailEnd/>
          </a:ln>
        </p:spPr>
      </p:pic>
      <p:sp>
        <p:nvSpPr>
          <p:cNvPr id="18437" name="4 Dikdörtgen"/>
          <p:cNvSpPr>
            <a:spLocks noChangeArrowheads="1"/>
          </p:cNvSpPr>
          <p:nvPr/>
        </p:nvSpPr>
        <p:spPr bwMode="auto">
          <a:xfrm>
            <a:off x="0" y="4868863"/>
            <a:ext cx="4679950" cy="923925"/>
          </a:xfrm>
          <a:prstGeom prst="rect">
            <a:avLst/>
          </a:prstGeom>
          <a:noFill/>
          <a:ln w="9525">
            <a:noFill/>
            <a:miter lim="800000"/>
            <a:headEnd/>
            <a:tailEnd/>
          </a:ln>
        </p:spPr>
        <p:txBody>
          <a:bodyPr>
            <a:spAutoFit/>
          </a:bodyPr>
          <a:lstStyle/>
          <a:p>
            <a:r>
              <a:rPr lang="tr-TR"/>
              <a:t>Logic kapılar </a:t>
            </a:r>
            <a:r>
              <a:rPr lang="tr-TR" b="1"/>
              <a:t>DIP (Dual inline packages) </a:t>
            </a:r>
            <a:r>
              <a:rPr lang="tr-TR"/>
              <a:t>denilen, genellikle plastik paketler içerisinde</a:t>
            </a:r>
          </a:p>
          <a:p>
            <a:r>
              <a:rPr lang="tr-TR"/>
              <a:t>bulunurlar.</a:t>
            </a:r>
          </a:p>
        </p:txBody>
      </p:sp>
      <p:sp>
        <p:nvSpPr>
          <p:cNvPr id="6" name="5 Slayt Numarası Yer Tutucusu"/>
          <p:cNvSpPr>
            <a:spLocks noGrp="1"/>
          </p:cNvSpPr>
          <p:nvPr>
            <p:ph type="sldNum" sz="quarter" idx="12"/>
          </p:nvPr>
        </p:nvSpPr>
        <p:spPr/>
        <p:txBody>
          <a:bodyPr/>
          <a:lstStyle/>
          <a:p>
            <a:pPr>
              <a:defRPr/>
            </a:pPr>
            <a:fld id="{5D0357BF-89DE-4091-A298-731D95A57E36}" type="slidenum">
              <a:rPr lang="tr-TR" smtClean="0"/>
              <a:pPr>
                <a:defRPr/>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3CBB1542-DF81-4EC9-B1BA-50A6A19EAFEA}" type="slidenum">
              <a:rPr lang="tr-TR" smtClean="0"/>
              <a:pPr>
                <a:defRPr/>
              </a:pPr>
              <a:t>2</a:t>
            </a:fld>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332656"/>
            <a:ext cx="878531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188913"/>
            <a:ext cx="8229600" cy="360362"/>
          </a:xfrm>
        </p:spPr>
        <p:txBody>
          <a:bodyPr/>
          <a:lstStyle/>
          <a:p>
            <a:pPr eaLnBrk="1" hangingPunct="1"/>
            <a:r>
              <a:rPr lang="tr-TR" sz="2000" smtClean="0"/>
              <a:t>ENTEGRE DEVRELERLE İLGİLİ BAZI TEMEL TANIMLAR-1</a:t>
            </a:r>
          </a:p>
        </p:txBody>
      </p:sp>
      <p:sp>
        <p:nvSpPr>
          <p:cNvPr id="19459" name="Rectangle 3"/>
          <p:cNvSpPr>
            <a:spLocks noGrp="1" noChangeArrowheads="1"/>
          </p:cNvSpPr>
          <p:nvPr>
            <p:ph type="body" idx="1"/>
          </p:nvPr>
        </p:nvSpPr>
        <p:spPr>
          <a:xfrm>
            <a:off x="179388" y="620713"/>
            <a:ext cx="8785225" cy="6048375"/>
          </a:xfrm>
        </p:spPr>
        <p:txBody>
          <a:bodyPr/>
          <a:lstStyle/>
          <a:p>
            <a:pPr eaLnBrk="1" hangingPunct="1"/>
            <a:r>
              <a:rPr lang="tr-TR" sz="2000" smtClean="0"/>
              <a:t>Her familya için geçerli olan,kataloglarında belirtilen temel tanımlar vardır.</a:t>
            </a:r>
          </a:p>
          <a:p>
            <a:pPr eaLnBrk="1" hangingPunct="1"/>
            <a:endParaRPr lang="tr-TR" sz="2000" smtClean="0"/>
          </a:p>
          <a:p>
            <a:pPr eaLnBrk="1" hangingPunct="1"/>
            <a:r>
              <a:rPr lang="tr-TR" sz="1800" b="1" smtClean="0">
                <a:solidFill>
                  <a:srgbClr val="FF3300"/>
                </a:solidFill>
              </a:rPr>
              <a:t>1-V</a:t>
            </a:r>
            <a:r>
              <a:rPr lang="tr-TR" sz="1800" b="1" baseline="-25000" smtClean="0">
                <a:solidFill>
                  <a:srgbClr val="FF3300"/>
                </a:solidFill>
              </a:rPr>
              <a:t>in1</a:t>
            </a:r>
            <a:r>
              <a:rPr lang="tr-TR" sz="1800" b="1" smtClean="0">
                <a:solidFill>
                  <a:srgbClr val="FF3300"/>
                </a:solidFill>
              </a:rPr>
              <a:t>(V</a:t>
            </a:r>
            <a:r>
              <a:rPr lang="tr-TR" sz="1800" b="1" baseline="-25000" smtClean="0">
                <a:solidFill>
                  <a:srgbClr val="FF3300"/>
                </a:solidFill>
              </a:rPr>
              <a:t>iH</a:t>
            </a:r>
            <a:r>
              <a:rPr lang="tr-TR" sz="1800" b="1" smtClean="0">
                <a:solidFill>
                  <a:srgbClr val="FF3300"/>
                </a:solidFill>
              </a:rPr>
              <a:t>):</a:t>
            </a:r>
            <a:r>
              <a:rPr lang="tr-TR" sz="1800" b="1" smtClean="0"/>
              <a:t> Yüksek seviye giriş voltajı:Kapı girişinde Lojik 1 için belirlenmiş en düşük gerilim seviyesi.</a:t>
            </a:r>
          </a:p>
          <a:p>
            <a:pPr eaLnBrk="1" hangingPunct="1">
              <a:buFontTx/>
              <a:buNone/>
            </a:pPr>
            <a:endParaRPr lang="tr-TR" sz="1800" b="1" smtClean="0"/>
          </a:p>
          <a:p>
            <a:pPr eaLnBrk="1" hangingPunct="1"/>
            <a:r>
              <a:rPr lang="tr-TR" sz="1800" b="1" smtClean="0">
                <a:solidFill>
                  <a:srgbClr val="FF3300"/>
                </a:solidFill>
              </a:rPr>
              <a:t>2-V</a:t>
            </a:r>
            <a:r>
              <a:rPr lang="tr-TR" sz="1800" b="1" baseline="-25000" smtClean="0">
                <a:solidFill>
                  <a:srgbClr val="FF3300"/>
                </a:solidFill>
              </a:rPr>
              <a:t>in0</a:t>
            </a:r>
            <a:r>
              <a:rPr lang="tr-TR" sz="1800" b="1" smtClean="0">
                <a:solidFill>
                  <a:srgbClr val="FF3300"/>
                </a:solidFill>
              </a:rPr>
              <a:t>(V</a:t>
            </a:r>
            <a:r>
              <a:rPr lang="tr-TR" sz="1800" b="1" baseline="-25000" smtClean="0">
                <a:solidFill>
                  <a:srgbClr val="FF3300"/>
                </a:solidFill>
              </a:rPr>
              <a:t>iL</a:t>
            </a:r>
            <a:r>
              <a:rPr lang="tr-TR" sz="1800" b="1" smtClean="0">
                <a:solidFill>
                  <a:srgbClr val="FF3300"/>
                </a:solidFill>
              </a:rPr>
              <a:t>):</a:t>
            </a:r>
            <a:r>
              <a:rPr lang="tr-TR" sz="1800" b="1" smtClean="0"/>
              <a:t> Düşük seviye giriş voltajı:Kapı girişinde Lojik 0 için belirlenmiş en yüksek gerilim seviyesi.</a:t>
            </a:r>
          </a:p>
          <a:p>
            <a:pPr eaLnBrk="1" hangingPunct="1">
              <a:buFontTx/>
              <a:buNone/>
            </a:pPr>
            <a:endParaRPr lang="tr-TR" sz="1800" b="1" smtClean="0"/>
          </a:p>
          <a:p>
            <a:pPr eaLnBrk="1" hangingPunct="1"/>
            <a:r>
              <a:rPr lang="tr-TR" sz="1800" b="1" smtClean="0">
                <a:solidFill>
                  <a:srgbClr val="FF3300"/>
                </a:solidFill>
              </a:rPr>
              <a:t>3-V</a:t>
            </a:r>
            <a:r>
              <a:rPr lang="tr-TR" sz="1800" b="1" baseline="-25000" smtClean="0">
                <a:solidFill>
                  <a:srgbClr val="FF3300"/>
                </a:solidFill>
              </a:rPr>
              <a:t>out1</a:t>
            </a:r>
            <a:r>
              <a:rPr lang="tr-TR" sz="1800" b="1" smtClean="0">
                <a:solidFill>
                  <a:srgbClr val="FF3300"/>
                </a:solidFill>
              </a:rPr>
              <a:t>(V</a:t>
            </a:r>
            <a:r>
              <a:rPr lang="tr-TR" sz="1800" b="1" baseline="-25000" smtClean="0">
                <a:solidFill>
                  <a:srgbClr val="FF3300"/>
                </a:solidFill>
              </a:rPr>
              <a:t>oH</a:t>
            </a:r>
            <a:r>
              <a:rPr lang="tr-TR" sz="1800" b="1" smtClean="0">
                <a:solidFill>
                  <a:srgbClr val="FF3300"/>
                </a:solidFill>
              </a:rPr>
              <a:t>):</a:t>
            </a:r>
            <a:r>
              <a:rPr lang="tr-TR" sz="1800" b="1" smtClean="0"/>
              <a:t> Yüksek seviye Çıkış voltajı:Kapı çıkışında Lojik 1 için belirlenmiş en düşük gerilim seviyesi.</a:t>
            </a:r>
          </a:p>
          <a:p>
            <a:pPr eaLnBrk="1" hangingPunct="1">
              <a:buFontTx/>
              <a:buNone/>
            </a:pPr>
            <a:endParaRPr lang="tr-TR" sz="1800" b="1" smtClean="0"/>
          </a:p>
          <a:p>
            <a:pPr eaLnBrk="1" hangingPunct="1"/>
            <a:r>
              <a:rPr lang="tr-TR" sz="1800" b="1" smtClean="0">
                <a:solidFill>
                  <a:srgbClr val="FF3300"/>
                </a:solidFill>
              </a:rPr>
              <a:t>4-V</a:t>
            </a:r>
            <a:r>
              <a:rPr lang="tr-TR" sz="1800" b="1" baseline="-25000" smtClean="0">
                <a:solidFill>
                  <a:srgbClr val="FF3300"/>
                </a:solidFill>
              </a:rPr>
              <a:t>in0</a:t>
            </a:r>
            <a:r>
              <a:rPr lang="tr-TR" sz="1800" b="1" smtClean="0">
                <a:solidFill>
                  <a:srgbClr val="FF3300"/>
                </a:solidFill>
              </a:rPr>
              <a:t>(V</a:t>
            </a:r>
            <a:r>
              <a:rPr lang="tr-TR" sz="1800" b="1" baseline="-25000" smtClean="0">
                <a:solidFill>
                  <a:srgbClr val="FF3300"/>
                </a:solidFill>
              </a:rPr>
              <a:t>iL</a:t>
            </a:r>
            <a:r>
              <a:rPr lang="tr-TR" sz="1800" b="1" smtClean="0">
                <a:solidFill>
                  <a:srgbClr val="FF3300"/>
                </a:solidFill>
              </a:rPr>
              <a:t>):</a:t>
            </a:r>
            <a:r>
              <a:rPr lang="tr-TR" sz="1800" b="1" smtClean="0"/>
              <a:t> Düşük seviye çıkış voltajı:Kapı çıkışında Lojik 0 için belirlenmiş en büyük gerilim seviyesi.</a:t>
            </a:r>
          </a:p>
          <a:p>
            <a:pPr eaLnBrk="1" hangingPunct="1">
              <a:buFontTx/>
              <a:buNone/>
            </a:pPr>
            <a:endParaRPr lang="tr-TR" sz="1800" b="1" smtClean="0"/>
          </a:p>
          <a:p>
            <a:pPr eaLnBrk="1" hangingPunct="1"/>
            <a:r>
              <a:rPr lang="tr-TR" sz="1800" b="1" smtClean="0">
                <a:solidFill>
                  <a:srgbClr val="FF3300"/>
                </a:solidFill>
              </a:rPr>
              <a:t>5-I</a:t>
            </a:r>
            <a:r>
              <a:rPr lang="tr-TR" sz="1800" b="1" baseline="-25000" smtClean="0">
                <a:solidFill>
                  <a:srgbClr val="FF3300"/>
                </a:solidFill>
              </a:rPr>
              <a:t>in1</a:t>
            </a:r>
            <a:r>
              <a:rPr lang="tr-TR" sz="1800" b="1" smtClean="0">
                <a:solidFill>
                  <a:srgbClr val="FF3300"/>
                </a:solidFill>
              </a:rPr>
              <a:t>(I</a:t>
            </a:r>
            <a:r>
              <a:rPr lang="tr-TR" sz="1800" b="1" baseline="-25000" smtClean="0">
                <a:solidFill>
                  <a:srgbClr val="FF3300"/>
                </a:solidFill>
              </a:rPr>
              <a:t>iH</a:t>
            </a:r>
            <a:r>
              <a:rPr lang="tr-TR" sz="1800" b="1" smtClean="0">
                <a:solidFill>
                  <a:srgbClr val="FF3300"/>
                </a:solidFill>
              </a:rPr>
              <a:t>):</a:t>
            </a:r>
            <a:r>
              <a:rPr lang="tr-TR" sz="1800" b="1" smtClean="0"/>
              <a:t> Yüksek seviye giriş akımı: Kapı girişine Lojik 1 için belirlenmiş gerilim seviyesi uygulandığında girişten çekilen akım değeri.</a:t>
            </a:r>
          </a:p>
          <a:p>
            <a:pPr eaLnBrk="1" hangingPunct="1">
              <a:buFontTx/>
              <a:buNone/>
            </a:pPr>
            <a:endParaRPr lang="tr-TR" sz="1800" b="1" smtClean="0"/>
          </a:p>
          <a:p>
            <a:pPr eaLnBrk="1" hangingPunct="1"/>
            <a:r>
              <a:rPr lang="tr-TR" sz="1800" b="1" smtClean="0">
                <a:solidFill>
                  <a:srgbClr val="FF3300"/>
                </a:solidFill>
              </a:rPr>
              <a:t>6-I</a:t>
            </a:r>
            <a:r>
              <a:rPr lang="tr-TR" sz="1800" b="1" baseline="-25000" smtClean="0">
                <a:solidFill>
                  <a:srgbClr val="FF3300"/>
                </a:solidFill>
              </a:rPr>
              <a:t>in0</a:t>
            </a:r>
            <a:r>
              <a:rPr lang="tr-TR" sz="1800" b="1" smtClean="0">
                <a:solidFill>
                  <a:srgbClr val="FF3300"/>
                </a:solidFill>
              </a:rPr>
              <a:t>(I</a:t>
            </a:r>
            <a:r>
              <a:rPr lang="tr-TR" sz="1800" b="1" baseline="-25000" smtClean="0">
                <a:solidFill>
                  <a:srgbClr val="FF3300"/>
                </a:solidFill>
              </a:rPr>
              <a:t>iL</a:t>
            </a:r>
            <a:r>
              <a:rPr lang="tr-TR" sz="1800" b="1" smtClean="0">
                <a:solidFill>
                  <a:srgbClr val="FF3300"/>
                </a:solidFill>
              </a:rPr>
              <a:t>):</a:t>
            </a:r>
            <a:r>
              <a:rPr lang="tr-TR" sz="1800" b="1" smtClean="0"/>
              <a:t> Düşük seviye giriş akımı: Kapı girişine Lojik 0 için belirlenmiş gerilim seviyesi uygulandığında girişten çekilen akım değeri.</a:t>
            </a:r>
            <a:endParaRPr lang="tr-TR" sz="1800" b="1" baseline="-25000" smtClean="0"/>
          </a:p>
          <a:p>
            <a:pPr eaLnBrk="1" hangingPunct="1"/>
            <a:endParaRPr lang="tr-TR" sz="1600" b="1" baseline="-25000" smtClean="0"/>
          </a:p>
          <a:p>
            <a:pPr eaLnBrk="1" hangingPunct="1"/>
            <a:endParaRPr lang="tr-TR" sz="1600" b="1" baseline="-25000" smtClean="0"/>
          </a:p>
          <a:p>
            <a:pPr eaLnBrk="1" hangingPunct="1"/>
            <a:endParaRPr lang="tr-TR" sz="1600" b="1" baseline="-25000" smtClean="0"/>
          </a:p>
          <a:p>
            <a:pPr eaLnBrk="1" hangingPunct="1"/>
            <a:endParaRPr lang="tr-TR" sz="1600" b="1" baseline="-250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76287"/>
          </a:xfrm>
        </p:spPr>
        <p:txBody>
          <a:bodyPr/>
          <a:lstStyle/>
          <a:p>
            <a:pPr eaLnBrk="1" hangingPunct="1"/>
            <a:r>
              <a:rPr lang="tr-TR" sz="3200" smtClean="0"/>
              <a:t>ENTEGRE DEVRELERLE İLGİLİ BAZI TEMEL TANIMLAR-2</a:t>
            </a:r>
          </a:p>
        </p:txBody>
      </p:sp>
      <p:sp>
        <p:nvSpPr>
          <p:cNvPr id="20483" name="Rectangle 3"/>
          <p:cNvSpPr>
            <a:spLocks noGrp="1" noChangeArrowheads="1"/>
          </p:cNvSpPr>
          <p:nvPr>
            <p:ph type="body" idx="1"/>
          </p:nvPr>
        </p:nvSpPr>
        <p:spPr>
          <a:xfrm>
            <a:off x="457200" y="1196975"/>
            <a:ext cx="8229600" cy="4929188"/>
          </a:xfrm>
        </p:spPr>
        <p:txBody>
          <a:bodyPr/>
          <a:lstStyle/>
          <a:p>
            <a:pPr eaLnBrk="1" hangingPunct="1"/>
            <a:r>
              <a:rPr lang="tr-TR" sz="2400" smtClean="0">
                <a:solidFill>
                  <a:srgbClr val="FF3300"/>
                </a:solidFill>
              </a:rPr>
              <a:t>Fan out:</a:t>
            </a:r>
            <a:r>
              <a:rPr lang="tr-TR" sz="2400" smtClean="0"/>
              <a:t> Bir kapı çıkışının garanti olarak besleyebileceği kapı girişi sayısıdır.</a:t>
            </a:r>
          </a:p>
          <a:p>
            <a:pPr eaLnBrk="1" hangingPunct="1"/>
            <a:r>
              <a:rPr lang="tr-TR" sz="2400" smtClean="0">
                <a:solidFill>
                  <a:srgbClr val="FF3300"/>
                </a:solidFill>
              </a:rPr>
              <a:t>Gecikme zamanı: </a:t>
            </a:r>
            <a:r>
              <a:rPr lang="tr-TR" sz="2400" smtClean="0"/>
              <a:t>Bir bağlacın, girişine uygulanan işarete göre, çıkışının vereceği tepki sürecidir. İki tip gecikmeden bahsedilebilir.</a:t>
            </a:r>
          </a:p>
          <a:p>
            <a:pPr eaLnBrk="1" hangingPunct="1"/>
            <a:r>
              <a:rPr lang="tr-TR" sz="2400" smtClean="0">
                <a:solidFill>
                  <a:srgbClr val="FF3300"/>
                </a:solidFill>
              </a:rPr>
              <a:t>t</a:t>
            </a:r>
            <a:r>
              <a:rPr lang="tr-TR" sz="2400" baseline="-25000" smtClean="0">
                <a:solidFill>
                  <a:srgbClr val="FF3300"/>
                </a:solidFill>
              </a:rPr>
              <a:t>pd1</a:t>
            </a:r>
            <a:r>
              <a:rPr lang="tr-TR" sz="2400" smtClean="0">
                <a:solidFill>
                  <a:srgbClr val="FF3300"/>
                </a:solidFill>
              </a:rPr>
              <a:t>(t</a:t>
            </a:r>
            <a:r>
              <a:rPr lang="tr-TR" sz="2400" baseline="-25000" smtClean="0">
                <a:solidFill>
                  <a:srgbClr val="FF3300"/>
                </a:solidFill>
              </a:rPr>
              <a:t>pLH</a:t>
            </a:r>
            <a:r>
              <a:rPr lang="tr-TR" sz="2400" smtClean="0">
                <a:solidFill>
                  <a:srgbClr val="FF3300"/>
                </a:solidFill>
              </a:rPr>
              <a:t>):</a:t>
            </a:r>
            <a:r>
              <a:rPr lang="tr-TR" sz="2400" smtClean="0"/>
              <a:t> Lojik 0’dan Lojik 1’e giderken meydana gelen gecikme</a:t>
            </a:r>
          </a:p>
          <a:p>
            <a:pPr eaLnBrk="1" hangingPunct="1"/>
            <a:r>
              <a:rPr lang="tr-TR" sz="2400" smtClean="0">
                <a:solidFill>
                  <a:srgbClr val="FF3300"/>
                </a:solidFill>
              </a:rPr>
              <a:t>t</a:t>
            </a:r>
            <a:r>
              <a:rPr lang="tr-TR" sz="2400" baseline="-25000" smtClean="0">
                <a:solidFill>
                  <a:srgbClr val="FF3300"/>
                </a:solidFill>
              </a:rPr>
              <a:t>pd0</a:t>
            </a:r>
            <a:r>
              <a:rPr lang="tr-TR" sz="2400" smtClean="0">
                <a:solidFill>
                  <a:srgbClr val="FF3300"/>
                </a:solidFill>
              </a:rPr>
              <a:t>(t</a:t>
            </a:r>
            <a:r>
              <a:rPr lang="tr-TR" sz="2400" baseline="-25000" smtClean="0">
                <a:solidFill>
                  <a:srgbClr val="FF3300"/>
                </a:solidFill>
              </a:rPr>
              <a:t>pHL</a:t>
            </a:r>
            <a:r>
              <a:rPr lang="tr-TR" sz="2400" smtClean="0">
                <a:solidFill>
                  <a:srgbClr val="FF3300"/>
                </a:solidFill>
              </a:rPr>
              <a:t>):</a:t>
            </a:r>
            <a:r>
              <a:rPr lang="tr-TR" sz="2400" smtClean="0"/>
              <a:t> Lojik 1’den Lojik 0’a giderken meydana gelen gecikme.</a:t>
            </a:r>
          </a:p>
          <a:p>
            <a:pPr eaLnBrk="1" hangingPunct="1"/>
            <a:r>
              <a:rPr lang="tr-TR" sz="2400" smtClean="0">
                <a:solidFill>
                  <a:srgbClr val="FF3300"/>
                </a:solidFill>
              </a:rPr>
              <a:t>Gürültü Bağışıklığı (Noise İmmunity): </a:t>
            </a:r>
            <a:r>
              <a:rPr lang="tr-TR" sz="2400" smtClean="0"/>
              <a:t>Devrenin elektriksel gürültüye karşı duyarsızlık ölçütü.</a:t>
            </a:r>
          </a:p>
          <a:p>
            <a:pPr eaLnBrk="1" hangingPunct="1"/>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850900"/>
          </a:xfrm>
        </p:spPr>
        <p:txBody>
          <a:bodyPr/>
          <a:lstStyle/>
          <a:p>
            <a:pPr eaLnBrk="1" hangingPunct="1"/>
            <a:r>
              <a:rPr lang="tr-TR" smtClean="0">
                <a:solidFill>
                  <a:srgbClr val="FF3300"/>
                </a:solidFill>
              </a:rPr>
              <a:t>Sayısal IC familyaları</a:t>
            </a:r>
          </a:p>
        </p:txBody>
      </p:sp>
      <p:sp>
        <p:nvSpPr>
          <p:cNvPr id="21507" name="Rectangle 3"/>
          <p:cNvSpPr>
            <a:spLocks noGrp="1" noChangeArrowheads="1"/>
          </p:cNvSpPr>
          <p:nvPr>
            <p:ph type="body" idx="1"/>
          </p:nvPr>
        </p:nvSpPr>
        <p:spPr/>
        <p:txBody>
          <a:bodyPr/>
          <a:lstStyle/>
          <a:p>
            <a:pPr eaLnBrk="1" hangingPunct="1"/>
            <a:r>
              <a:rPr lang="tr-TR" sz="2400" smtClean="0"/>
              <a:t>Sayısal entegre devre seçiminde gözönünde bulundurulacak temel özellikler şunlardır.</a:t>
            </a:r>
          </a:p>
          <a:p>
            <a:pPr eaLnBrk="1" hangingPunct="1">
              <a:buFontTx/>
              <a:buNone/>
            </a:pPr>
            <a:endParaRPr lang="tr-TR" sz="2400" smtClean="0"/>
          </a:p>
          <a:p>
            <a:pPr eaLnBrk="1" hangingPunct="1">
              <a:buFontTx/>
              <a:buNone/>
            </a:pPr>
            <a:r>
              <a:rPr lang="tr-TR" sz="2400" smtClean="0"/>
              <a:t>1- Besleme gerilimi, çektiği güç.</a:t>
            </a:r>
          </a:p>
          <a:p>
            <a:pPr eaLnBrk="1" hangingPunct="1">
              <a:buFontTx/>
              <a:buNone/>
            </a:pPr>
            <a:endParaRPr lang="tr-TR" sz="2400" smtClean="0"/>
          </a:p>
          <a:p>
            <a:pPr eaLnBrk="1" hangingPunct="1">
              <a:buFontTx/>
              <a:buNone/>
            </a:pPr>
            <a:r>
              <a:rPr lang="tr-TR" sz="2400" smtClean="0"/>
              <a:t>2- Cevap hızı.</a:t>
            </a:r>
          </a:p>
          <a:p>
            <a:pPr eaLnBrk="1" hangingPunct="1">
              <a:buFontTx/>
              <a:buNone/>
            </a:pPr>
            <a:endParaRPr lang="tr-TR" sz="2400" smtClean="0"/>
          </a:p>
          <a:p>
            <a:pPr eaLnBrk="1" hangingPunct="1">
              <a:buFontTx/>
              <a:buNone/>
            </a:pPr>
            <a:r>
              <a:rPr lang="tr-TR" sz="2400" smtClean="0"/>
              <a:t>3-Fan-out.</a:t>
            </a:r>
          </a:p>
          <a:p>
            <a:pPr eaLnBrk="1" hangingPunct="1">
              <a:buFontTx/>
              <a:buNone/>
            </a:pPr>
            <a:endParaRPr lang="tr-TR" sz="2400" smtClean="0"/>
          </a:p>
          <a:p>
            <a:pPr eaLnBrk="1" hangingPunct="1">
              <a:buFontTx/>
              <a:buNone/>
            </a:pPr>
            <a:r>
              <a:rPr lang="tr-TR" sz="2400" smtClean="0"/>
              <a:t>4-Gürültüye bağışıklık.</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sz="3200" smtClean="0">
                <a:solidFill>
                  <a:srgbClr val="FF3300"/>
                </a:solidFill>
              </a:rPr>
              <a:t>Yukarıdaki özellikler	e göre Sayısal IC familyalarını aşağıdaki gibi sıralayabiliriz.</a:t>
            </a:r>
          </a:p>
        </p:txBody>
      </p:sp>
      <p:graphicFrame>
        <p:nvGraphicFramePr>
          <p:cNvPr id="8442" name="Group 250"/>
          <p:cNvGraphicFramePr>
            <a:graphicFrameLocks noGrp="1"/>
          </p:cNvGraphicFramePr>
          <p:nvPr>
            <p:ph type="tbl" idx="1"/>
          </p:nvPr>
        </p:nvGraphicFramePr>
        <p:xfrm>
          <a:off x="457200" y="1600200"/>
          <a:ext cx="8229600" cy="4583560"/>
        </p:xfrm>
        <a:graphic>
          <a:graphicData uri="http://schemas.openxmlformats.org/drawingml/2006/table">
            <a:tbl>
              <a:tblPr/>
              <a:tblGrid>
                <a:gridCol w="946150">
                  <a:extLst>
                    <a:ext uri="{9D8B030D-6E8A-4147-A177-3AD203B41FA5}">
                      <a16:colId xmlns:a16="http://schemas.microsoft.com/office/drawing/2014/main" val="20000"/>
                    </a:ext>
                  </a:extLst>
                </a:gridCol>
                <a:gridCol w="1404938">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284288">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176337">
                  <a:extLst>
                    <a:ext uri="{9D8B030D-6E8A-4147-A177-3AD203B41FA5}">
                      <a16:colId xmlns:a16="http://schemas.microsoft.com/office/drawing/2014/main" val="20006"/>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Lojik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familya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Temel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Devre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Besleme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Voltajı(V)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Sarf gücü (mw)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Darbe gecikmesi(ns)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Fan-out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rPr>
                        <a:t>Gürültü duyarlığı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DTL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5</a:t>
                      </a:r>
                      <a:r>
                        <a:rPr kumimoji="0" lang="en-US" sz="1800" b="1" i="0" u="none" strike="noStrike" cap="none" normalizeH="0" baseline="0" smtClean="0">
                          <a:ln>
                            <a:noFill/>
                          </a:ln>
                          <a:solidFill>
                            <a:schemeClr val="tx1"/>
                          </a:solidFill>
                          <a:effectLst/>
                          <a:latin typeface="Arial" charset="0"/>
                          <a:cs typeface="Arial" charset="0"/>
                        </a:rPr>
                        <a:t>±%</a:t>
                      </a:r>
                      <a:r>
                        <a:rPr kumimoji="0" lang="tr-TR" sz="1800" b="1" i="0" u="none" strike="noStrike" cap="none" normalizeH="0" baseline="0" smtClean="0">
                          <a:ln>
                            <a:noFill/>
                          </a:ln>
                          <a:solidFill>
                            <a:schemeClr val="tx1"/>
                          </a:solidFill>
                          <a:effectLst/>
                          <a:latin typeface="Arial" charset="0"/>
                          <a:cs typeface="Arial" charset="0"/>
                        </a:rPr>
                        <a:t>10</a:t>
                      </a:r>
                      <a:endParaRPr kumimoji="0" lang="en-US"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8-12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RTL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3,6 </a:t>
                      </a:r>
                      <a:r>
                        <a:rPr kumimoji="0" lang="en-US" sz="1800" b="1" i="0" u="none" strike="noStrike" cap="none" normalizeH="0" baseline="0" smtClean="0">
                          <a:ln>
                            <a:noFill/>
                          </a:ln>
                          <a:solidFill>
                            <a:schemeClr val="tx1"/>
                          </a:solidFill>
                          <a:effectLst/>
                          <a:latin typeface="Arial" charset="0"/>
                          <a:cs typeface="Arial" charset="0"/>
                        </a:rPr>
                        <a:t>±%</a:t>
                      </a:r>
                      <a:r>
                        <a:rPr kumimoji="0" lang="tr-TR" sz="1800" b="1"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ORTA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TTL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5</a:t>
                      </a:r>
                      <a:r>
                        <a:rPr kumimoji="0" lang="en-US" sz="1800" b="1" i="0" u="none" strike="noStrike" cap="none" normalizeH="0" baseline="0" smtClean="0">
                          <a:ln>
                            <a:noFill/>
                          </a:ln>
                          <a:solidFill>
                            <a:srgbClr val="FF3300"/>
                          </a:solidFill>
                          <a:effectLst/>
                          <a:latin typeface="Arial" charset="0"/>
                          <a:cs typeface="Arial" charset="0"/>
                        </a:rPr>
                        <a:t>±%</a:t>
                      </a:r>
                      <a:r>
                        <a:rPr kumimoji="0" lang="tr-TR" sz="1800" b="1" i="0" u="none" strike="noStrike" cap="none" normalizeH="0" baseline="0" smtClean="0">
                          <a:ln>
                            <a:noFill/>
                          </a:ln>
                          <a:solidFill>
                            <a:srgbClr val="FF3300"/>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3300"/>
                          </a:solidFill>
                          <a:effectLst/>
                          <a:latin typeface="Arial" charset="0"/>
                        </a:rPr>
                        <a:t>İYİ-Ç.İYİ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CTL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HTL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NAND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15</a:t>
                      </a:r>
                      <a:r>
                        <a:rPr kumimoji="0" lang="en-US" sz="1800" b="1" i="0" u="none" strike="noStrike" cap="none" normalizeH="0" baseline="0" smtClean="0">
                          <a:ln>
                            <a:noFill/>
                          </a:ln>
                          <a:solidFill>
                            <a:schemeClr val="tx1"/>
                          </a:solidFill>
                          <a:effectLst/>
                          <a:latin typeface="Arial" charset="0"/>
                          <a:cs typeface="Arial" charset="0"/>
                        </a:rPr>
                        <a:t>±</a:t>
                      </a:r>
                      <a:r>
                        <a:rPr kumimoji="0" lang="tr-TR" sz="1800" b="1"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Ç.Ç.İYİ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ECL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OR-NOR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-5.2 </a:t>
                      </a:r>
                      <a:r>
                        <a:rPr kumimoji="0" lang="en-US" sz="1600" b="1" i="0" u="none" strike="noStrike" cap="none" normalizeH="0" baseline="0" smtClean="0">
                          <a:ln>
                            <a:noFill/>
                          </a:ln>
                          <a:solidFill>
                            <a:schemeClr val="tx1"/>
                          </a:solidFill>
                          <a:effectLst/>
                          <a:latin typeface="Arial" charset="0"/>
                          <a:cs typeface="Arial" charset="0"/>
                        </a:rPr>
                        <a:t>±%</a:t>
                      </a:r>
                      <a:r>
                        <a:rPr kumimoji="0" lang="tr-TR" sz="1600" b="1" i="0" u="none" strike="noStrike" cap="none" normalizeH="0" baseline="0" smtClean="0">
                          <a:ln>
                            <a:noFill/>
                          </a:ln>
                          <a:solidFill>
                            <a:schemeClr val="tx1"/>
                          </a:solidFill>
                          <a:effectLst/>
                          <a:latin typeface="Arial"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20-60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chemeClr val="tx1"/>
                          </a:solidFill>
                          <a:effectLst/>
                          <a:latin typeface="Arial" charset="0"/>
                        </a:rPr>
                        <a:t>ORTA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MOS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NAND-NOR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3-18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CMOS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NAND-NOR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3-18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.8</a:t>
                      </a:r>
                      <a:r>
                        <a:rPr kumimoji="0" lang="en-US" sz="1600" b="1" i="0" u="none" strike="noStrike" cap="none" normalizeH="0" baseline="0" smtClean="0">
                          <a:ln>
                            <a:noFill/>
                          </a:ln>
                          <a:solidFill>
                            <a:srgbClr val="FF3300"/>
                          </a:solidFill>
                          <a:effectLst/>
                          <a:latin typeface="Arial" charset="0"/>
                          <a:cs typeface="Arial" charset="0"/>
                        </a:rPr>
                        <a:t>µ</a:t>
                      </a:r>
                      <a:r>
                        <a:rPr kumimoji="0" lang="tr-TR" sz="1600" b="1" i="0" u="none" strike="noStrike" cap="none" normalizeH="0" baseline="0" smtClean="0">
                          <a:ln>
                            <a:noFill/>
                          </a:ln>
                          <a:solidFill>
                            <a:srgbClr val="FF3300"/>
                          </a:solidFill>
                          <a:effectLst/>
                          <a:latin typeface="Arial" charset="0"/>
                          <a:cs typeface="Arial" charset="0"/>
                        </a:rPr>
                        <a:t>W/HZ</a:t>
                      </a:r>
                      <a:endParaRPr kumimoji="0" lang="en-US" sz="1600" b="1" i="0" u="none" strike="noStrike" cap="none" normalizeH="0" baseline="0" smtClean="0">
                        <a:ln>
                          <a:noFill/>
                        </a:ln>
                        <a:solidFill>
                          <a:srgbClr val="FF3300"/>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b="1" i="0" u="none" strike="noStrike" cap="none" normalizeH="0" baseline="0" smtClean="0">
                          <a:ln>
                            <a:noFill/>
                          </a:ln>
                          <a:solidFill>
                            <a:srgbClr val="FF3300"/>
                          </a:solidFill>
                          <a:effectLst/>
                          <a:latin typeface="Arial" charset="0"/>
                        </a:rPr>
                        <a:t>Ç.İYİ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 name="3 Slayt Numarası Yer Tutucusu"/>
          <p:cNvSpPr>
            <a:spLocks noGrp="1"/>
          </p:cNvSpPr>
          <p:nvPr>
            <p:ph type="sldNum" sz="quarter" idx="12"/>
          </p:nvPr>
        </p:nvSpPr>
        <p:spPr/>
        <p:txBody>
          <a:bodyPr/>
          <a:lstStyle/>
          <a:p>
            <a:pPr>
              <a:defRPr/>
            </a:pPr>
            <a:fld id="{1AB30FAD-F693-4B4F-AF9B-56A3A709CC37}" type="slidenum">
              <a:rPr lang="tr-TR" smtClean="0"/>
              <a:pPr>
                <a:defRPr/>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tr-TR" sz="2400" smtClean="0">
                <a:solidFill>
                  <a:srgbClr val="FF3300"/>
                </a:solidFill>
              </a:rPr>
              <a:t>Mantık devreleri ve sayısal elektronik laborauvarı dersleri için, önemli familyalar, TTL, MOS ve CMOS ‘tur.</a:t>
            </a:r>
          </a:p>
        </p:txBody>
      </p:sp>
      <p:sp>
        <p:nvSpPr>
          <p:cNvPr id="23555" name="Rectangle 3"/>
          <p:cNvSpPr>
            <a:spLocks noGrp="1" noChangeArrowheads="1"/>
          </p:cNvSpPr>
          <p:nvPr>
            <p:ph type="body" idx="1"/>
          </p:nvPr>
        </p:nvSpPr>
        <p:spPr/>
        <p:txBody>
          <a:bodyPr/>
          <a:lstStyle/>
          <a:p>
            <a:pPr eaLnBrk="1" hangingPunct="1"/>
            <a:r>
              <a:rPr lang="tr-TR" smtClean="0"/>
              <a:t>TTL (transistor-transistor Lojik Familyası):</a:t>
            </a:r>
          </a:p>
          <a:p>
            <a:pPr eaLnBrk="1" hangingPunct="1"/>
            <a:r>
              <a:rPr lang="tr-TR" smtClean="0"/>
              <a:t>Temel devresi NAND bağlacıdır. Diğer bağlaçlar bundan türetilir.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ChangeArrowheads="1"/>
          </p:cNvSpPr>
          <p:nvPr>
            <p:ph type="title"/>
          </p:nvPr>
        </p:nvSpPr>
        <p:spPr/>
        <p:txBody>
          <a:bodyPr/>
          <a:lstStyle/>
          <a:p>
            <a:pPr eaLnBrk="1" hangingPunct="1"/>
            <a:r>
              <a:rPr lang="tr-TR" sz="4000" smtClean="0"/>
              <a:t>TTL NAND bağlacı </a:t>
            </a:r>
            <a:br>
              <a:rPr lang="tr-TR" sz="4000" smtClean="0"/>
            </a:br>
            <a:r>
              <a:rPr lang="tr-TR" sz="4000" smtClean="0"/>
              <a:t>(Totem-Poole, Open Collector)</a:t>
            </a:r>
          </a:p>
        </p:txBody>
      </p:sp>
      <p:pic>
        <p:nvPicPr>
          <p:cNvPr id="24579" name="Picture 7" descr="Image:7400 Circuit.svg">
            <a:hlinkClick r:id="rId2"/>
          </p:cNvPr>
          <p:cNvPicPr>
            <a:picLocks noGrp="1" noChangeAspect="1" noChangeArrowheads="1"/>
          </p:cNvPicPr>
          <p:nvPr>
            <p:ph sz="half" idx="1"/>
          </p:nvPr>
        </p:nvPicPr>
        <p:blipFill>
          <a:blip r:embed="rId3" cstate="print"/>
          <a:srcRect/>
          <a:stretch>
            <a:fillRect/>
          </a:stretch>
        </p:blipFill>
        <p:spPr>
          <a:xfrm>
            <a:off x="827088" y="1700213"/>
            <a:ext cx="3038475" cy="3541712"/>
          </a:xfrm>
        </p:spPr>
      </p:pic>
      <p:pic>
        <p:nvPicPr>
          <p:cNvPr id="24580" name="Picture 11" descr="04095"/>
          <p:cNvPicPr>
            <a:picLocks noGrp="1" noChangeAspect="1" noChangeArrowheads="1"/>
          </p:cNvPicPr>
          <p:nvPr>
            <p:ph sz="half" idx="2"/>
          </p:nvPr>
        </p:nvPicPr>
        <p:blipFill>
          <a:blip r:embed="rId4" cstate="print"/>
          <a:srcRect/>
          <a:stretch>
            <a:fillRect/>
          </a:stretch>
        </p:blipFill>
        <p:spPr>
          <a:xfrm>
            <a:off x="4787900" y="2060575"/>
            <a:ext cx="4038600" cy="3059113"/>
          </a:xfrm>
        </p:spPr>
      </p:pic>
      <p:sp>
        <p:nvSpPr>
          <p:cNvPr id="5" name="4 Slayt Numarası Yer Tutucusu"/>
          <p:cNvSpPr>
            <a:spLocks noGrp="1"/>
          </p:cNvSpPr>
          <p:nvPr>
            <p:ph type="sldNum" sz="quarter" idx="12"/>
          </p:nvPr>
        </p:nvSpPr>
        <p:spPr/>
        <p:txBody>
          <a:bodyPr/>
          <a:lstStyle/>
          <a:p>
            <a:pPr>
              <a:defRPr/>
            </a:pPr>
            <a:fld id="{A84664F3-AA33-4958-AE3A-075AC87B9AFF}" type="slidenum">
              <a:rPr lang="tr-TR" smtClean="0"/>
              <a:pPr>
                <a:defRPr/>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p:txBody>
          <a:bodyPr/>
          <a:lstStyle/>
          <a:p>
            <a:pPr eaLnBrk="1" hangingPunct="1"/>
            <a:r>
              <a:rPr lang="tr-TR" smtClean="0"/>
              <a:t>TTL IC ‘nin okunması</a:t>
            </a:r>
          </a:p>
        </p:txBody>
      </p:sp>
      <p:graphicFrame>
        <p:nvGraphicFramePr>
          <p:cNvPr id="2050" name="Object 5"/>
          <p:cNvGraphicFramePr>
            <a:graphicFrameLocks noGrp="1" noChangeAspect="1"/>
          </p:cNvGraphicFramePr>
          <p:nvPr>
            <p:ph sz="half" idx="1"/>
          </p:nvPr>
        </p:nvGraphicFramePr>
        <p:xfrm>
          <a:off x="457200" y="2473325"/>
          <a:ext cx="4038600" cy="2779713"/>
        </p:xfrm>
        <a:graphic>
          <a:graphicData uri="http://schemas.openxmlformats.org/presentationml/2006/ole">
            <mc:AlternateContent xmlns:mc="http://schemas.openxmlformats.org/markup-compatibility/2006">
              <mc:Choice xmlns:v="urn:schemas-microsoft-com:vml" Requires="v">
                <p:oleObj spid="_x0000_s2062" name="Bit Eşlem Resmi" r:id="rId3" imgW="3057143" imgH="2104762" progId="PBrush">
                  <p:embed/>
                </p:oleObj>
              </mc:Choice>
              <mc:Fallback>
                <p:oleObj name="Bit Eşlem Resmi" r:id="rId3" imgW="3057143" imgH="2104762"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3325"/>
                        <a:ext cx="4038600" cy="277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6"/>
          <p:cNvSpPr>
            <a:spLocks noGrp="1" noChangeArrowheads="1"/>
          </p:cNvSpPr>
          <p:nvPr>
            <p:ph type="body" sz="half" idx="2"/>
          </p:nvPr>
        </p:nvSpPr>
        <p:spPr/>
        <p:txBody>
          <a:bodyPr/>
          <a:lstStyle/>
          <a:p>
            <a:pPr eaLnBrk="1" hangingPunct="1">
              <a:buFontTx/>
              <a:buNone/>
            </a:pPr>
            <a:r>
              <a:rPr lang="tr-TR" sz="1600" b="1" smtClean="0"/>
              <a:t>ZZ:Üretici firma belirteci</a:t>
            </a:r>
          </a:p>
          <a:p>
            <a:pPr eaLnBrk="1" hangingPunct="1"/>
            <a:r>
              <a:rPr lang="tr-TR" sz="1600" smtClean="0"/>
              <a:t>TI :Texas İnsruments</a:t>
            </a:r>
          </a:p>
          <a:p>
            <a:pPr eaLnBrk="1" hangingPunct="1"/>
            <a:r>
              <a:rPr lang="tr-TR" sz="1600" smtClean="0"/>
              <a:t>SN: Motorola, N :National</a:t>
            </a:r>
          </a:p>
          <a:p>
            <a:pPr eaLnBrk="1" hangingPunct="1">
              <a:buFontTx/>
              <a:buNone/>
            </a:pPr>
            <a:r>
              <a:rPr lang="tr-TR" sz="1600" smtClean="0"/>
              <a:t>CC:Çalışma sıcaklığı</a:t>
            </a:r>
          </a:p>
          <a:p>
            <a:pPr eaLnBrk="1" hangingPunct="1">
              <a:buFontTx/>
              <a:buNone/>
            </a:pPr>
            <a:r>
              <a:rPr lang="tr-TR" sz="1600" smtClean="0"/>
              <a:t>	74:0-70 C</a:t>
            </a:r>
            <a:r>
              <a:rPr lang="tr-TR" sz="1600" baseline="30000" smtClean="0"/>
              <a:t>0</a:t>
            </a:r>
          </a:p>
          <a:p>
            <a:pPr eaLnBrk="1" hangingPunct="1">
              <a:buFontTx/>
              <a:buNone/>
            </a:pPr>
            <a:r>
              <a:rPr lang="tr-TR" sz="1600" baseline="30000" smtClean="0"/>
              <a:t>	</a:t>
            </a:r>
            <a:r>
              <a:rPr lang="tr-TR" sz="1600" smtClean="0"/>
              <a:t>54:-55,125C</a:t>
            </a:r>
            <a:r>
              <a:rPr lang="tr-TR" sz="1600" baseline="30000" smtClean="0"/>
              <a:t>0</a:t>
            </a:r>
          </a:p>
          <a:p>
            <a:pPr eaLnBrk="1" hangingPunct="1">
              <a:buFontTx/>
              <a:buNone/>
            </a:pPr>
            <a:r>
              <a:rPr lang="tr-TR" sz="1600" b="1" smtClean="0"/>
              <a:t>XX: Alt özellik</a:t>
            </a:r>
          </a:p>
          <a:p>
            <a:pPr eaLnBrk="1" hangingPunct="1">
              <a:buFontTx/>
              <a:buNone/>
            </a:pPr>
            <a:r>
              <a:rPr lang="tr-TR" sz="1600" smtClean="0"/>
              <a:t>	L:Düşük güçlü,</a:t>
            </a:r>
          </a:p>
          <a:p>
            <a:pPr eaLnBrk="1" hangingPunct="1">
              <a:buFontTx/>
              <a:buNone/>
            </a:pPr>
            <a:r>
              <a:rPr lang="tr-TR" sz="1600" smtClean="0"/>
              <a:t>	LS: düşük güçlü Scohtky diyodlu</a:t>
            </a:r>
          </a:p>
          <a:p>
            <a:pPr eaLnBrk="1" hangingPunct="1">
              <a:buFontTx/>
              <a:buNone/>
            </a:pPr>
            <a:r>
              <a:rPr lang="tr-TR" sz="1600" smtClean="0"/>
              <a:t>	H:yüksek hızlı</a:t>
            </a:r>
          </a:p>
          <a:p>
            <a:pPr eaLnBrk="1" hangingPunct="1">
              <a:buFontTx/>
              <a:buNone/>
            </a:pPr>
            <a:r>
              <a:rPr lang="tr-TR" sz="1600" b="1" smtClean="0"/>
              <a:t>NNN: Entegrenin fonksiyonu</a:t>
            </a:r>
          </a:p>
          <a:p>
            <a:pPr eaLnBrk="1" hangingPunct="1">
              <a:buFontTx/>
              <a:buNone/>
            </a:pPr>
            <a:r>
              <a:rPr lang="tr-TR" sz="1600" b="1" smtClean="0"/>
              <a:t>P: Paket malzemesi</a:t>
            </a:r>
          </a:p>
          <a:p>
            <a:pPr eaLnBrk="1" hangingPunct="1">
              <a:buFontTx/>
              <a:buNone/>
            </a:pPr>
            <a:r>
              <a:rPr lang="tr-TR" sz="1600" smtClean="0"/>
              <a:t>	P:plastik</a:t>
            </a:r>
          </a:p>
          <a:p>
            <a:pPr eaLnBrk="1" hangingPunct="1">
              <a:buFontTx/>
              <a:buNone/>
            </a:pPr>
            <a:r>
              <a:rPr lang="tr-TR" sz="1600" smtClean="0"/>
              <a:t>	JD:Seramik</a:t>
            </a:r>
          </a:p>
          <a:p>
            <a:pPr eaLnBrk="1" hangingPunct="1">
              <a:buFontTx/>
              <a:buNone/>
            </a:pPr>
            <a:endParaRPr lang="tr-TR" sz="1600" smtClean="0"/>
          </a:p>
        </p:txBody>
      </p:sp>
      <p:sp>
        <p:nvSpPr>
          <p:cNvPr id="5" name="4 Slayt Numarası Yer Tutucusu"/>
          <p:cNvSpPr>
            <a:spLocks noGrp="1"/>
          </p:cNvSpPr>
          <p:nvPr>
            <p:ph type="sldNum" sz="quarter" idx="12"/>
          </p:nvPr>
        </p:nvSpPr>
        <p:spPr/>
        <p:txBody>
          <a:bodyPr/>
          <a:lstStyle/>
          <a:p>
            <a:pPr>
              <a:defRPr/>
            </a:pPr>
            <a:fld id="{03C5795C-48F7-448B-A43B-836AD635E36D}" type="slidenum">
              <a:rPr lang="tr-TR" smtClean="0"/>
              <a:pPr>
                <a:defRPr/>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title"/>
          </p:nvPr>
        </p:nvSpPr>
        <p:spPr/>
        <p:txBody>
          <a:bodyPr/>
          <a:lstStyle/>
          <a:p>
            <a:pPr algn="l" eaLnBrk="1" hangingPunct="1"/>
            <a:r>
              <a:rPr lang="tr-TR" smtClean="0"/>
              <a:t>TTL NAND</a:t>
            </a:r>
          </a:p>
        </p:txBody>
      </p:sp>
      <p:sp>
        <p:nvSpPr>
          <p:cNvPr id="25603" name="Rectangle 9"/>
          <p:cNvSpPr>
            <a:spLocks noGrp="1" noChangeArrowheads="1"/>
          </p:cNvSpPr>
          <p:nvPr>
            <p:ph type="body" sz="half" idx="2"/>
          </p:nvPr>
        </p:nvSpPr>
        <p:spPr>
          <a:xfrm>
            <a:off x="6516688" y="1196975"/>
            <a:ext cx="2227262" cy="5000625"/>
          </a:xfrm>
        </p:spPr>
        <p:txBody>
          <a:bodyPr/>
          <a:lstStyle/>
          <a:p>
            <a:pPr eaLnBrk="1" hangingPunct="1"/>
            <a:r>
              <a:rPr lang="tr-TR" sz="1800" b="1" smtClean="0"/>
              <a:t>1----ag1     </a:t>
            </a:r>
          </a:p>
          <a:p>
            <a:pPr eaLnBrk="1" hangingPunct="1"/>
            <a:r>
              <a:rPr lang="tr-TR" sz="1800" b="1" smtClean="0"/>
              <a:t>2----ag2</a:t>
            </a:r>
          </a:p>
          <a:p>
            <a:pPr eaLnBrk="1" hangingPunct="1"/>
            <a:r>
              <a:rPr lang="tr-TR" sz="1800" b="1" smtClean="0"/>
              <a:t>3----aç</a:t>
            </a:r>
          </a:p>
          <a:p>
            <a:pPr eaLnBrk="1" hangingPunct="1"/>
            <a:r>
              <a:rPr lang="tr-TR" sz="1800" b="1" smtClean="0"/>
              <a:t>4----bg1</a:t>
            </a:r>
          </a:p>
          <a:p>
            <a:pPr eaLnBrk="1" hangingPunct="1"/>
            <a:r>
              <a:rPr lang="tr-TR" sz="1800" b="1" smtClean="0"/>
              <a:t>5---bg2</a:t>
            </a:r>
          </a:p>
          <a:p>
            <a:pPr eaLnBrk="1" hangingPunct="1"/>
            <a:r>
              <a:rPr lang="tr-TR" sz="1800" b="1" smtClean="0"/>
              <a:t>6---bç</a:t>
            </a:r>
          </a:p>
          <a:p>
            <a:pPr eaLnBrk="1" hangingPunct="1"/>
            <a:r>
              <a:rPr lang="tr-TR" sz="2400" b="1" smtClean="0">
                <a:solidFill>
                  <a:srgbClr val="FF3300"/>
                </a:solidFill>
              </a:rPr>
              <a:t>7---Toprak</a:t>
            </a:r>
          </a:p>
          <a:p>
            <a:pPr eaLnBrk="1" hangingPunct="1"/>
            <a:r>
              <a:rPr lang="tr-TR" sz="1800" b="1" smtClean="0"/>
              <a:t>8--- cç</a:t>
            </a:r>
          </a:p>
          <a:p>
            <a:pPr eaLnBrk="1" hangingPunct="1"/>
            <a:r>
              <a:rPr lang="tr-TR" sz="1800" b="1" smtClean="0"/>
              <a:t>9---cg1</a:t>
            </a:r>
          </a:p>
          <a:p>
            <a:pPr eaLnBrk="1" hangingPunct="1"/>
            <a:r>
              <a:rPr lang="tr-TR" sz="1800" b="1" smtClean="0"/>
              <a:t>10---cg2</a:t>
            </a:r>
          </a:p>
          <a:p>
            <a:pPr eaLnBrk="1" hangingPunct="1"/>
            <a:r>
              <a:rPr lang="tr-TR" sz="1800" b="1" smtClean="0"/>
              <a:t>11---dç</a:t>
            </a:r>
          </a:p>
          <a:p>
            <a:pPr eaLnBrk="1" hangingPunct="1"/>
            <a:r>
              <a:rPr lang="tr-TR" sz="1800" b="1" smtClean="0"/>
              <a:t>12---dg1</a:t>
            </a:r>
          </a:p>
          <a:p>
            <a:pPr eaLnBrk="1" hangingPunct="1"/>
            <a:r>
              <a:rPr lang="tr-TR" sz="1800" b="1" smtClean="0"/>
              <a:t>13---dg2</a:t>
            </a:r>
          </a:p>
          <a:p>
            <a:pPr eaLnBrk="1" hangingPunct="1"/>
            <a:r>
              <a:rPr lang="tr-TR" sz="2400" b="1" smtClean="0">
                <a:solidFill>
                  <a:srgbClr val="FF3300"/>
                </a:solidFill>
              </a:rPr>
              <a:t>14---+Vcc</a:t>
            </a:r>
          </a:p>
        </p:txBody>
      </p:sp>
      <p:pic>
        <p:nvPicPr>
          <p:cNvPr id="25604" name="Picture 5"/>
          <p:cNvPicPr>
            <a:picLocks noChangeAspect="1" noChangeArrowheads="1"/>
          </p:cNvPicPr>
          <p:nvPr/>
        </p:nvPicPr>
        <p:blipFill>
          <a:blip r:embed="rId2" cstate="print"/>
          <a:srcRect/>
          <a:stretch>
            <a:fillRect/>
          </a:stretch>
        </p:blipFill>
        <p:spPr bwMode="auto">
          <a:xfrm>
            <a:off x="323850" y="2133600"/>
            <a:ext cx="5835650" cy="2754313"/>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pPr>
              <a:defRPr/>
            </a:pPr>
            <a:fld id="{03C5795C-48F7-448B-A43B-836AD635E36D}" type="slidenum">
              <a:rPr lang="tr-TR" smtClean="0"/>
              <a:pPr>
                <a:defRPr/>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Grp="1" noChangeAspect="1" noChangeArrowheads="1"/>
          </p:cNvPicPr>
          <p:nvPr>
            <p:ph/>
          </p:nvPr>
        </p:nvPicPr>
        <p:blipFill>
          <a:blip r:embed="rId2" cstate="print"/>
          <a:srcRect/>
          <a:stretch>
            <a:fillRect/>
          </a:stretch>
        </p:blipFill>
        <p:spPr>
          <a:xfrm>
            <a:off x="1692275" y="677863"/>
            <a:ext cx="6115050" cy="5710237"/>
          </a:xfrm>
        </p:spPr>
      </p:pic>
      <p:sp>
        <p:nvSpPr>
          <p:cNvPr id="3" name="2 Slayt Numarası Yer Tutucusu"/>
          <p:cNvSpPr>
            <a:spLocks noGrp="1"/>
          </p:cNvSpPr>
          <p:nvPr>
            <p:ph type="sldNum" sz="quarter" idx="12"/>
          </p:nvPr>
        </p:nvSpPr>
        <p:spPr/>
        <p:txBody>
          <a:bodyPr/>
          <a:lstStyle/>
          <a:p>
            <a:pPr>
              <a:defRPr/>
            </a:pPr>
            <a:fld id="{1A2DD608-A105-473B-8155-AFE61096613A}" type="slidenum">
              <a:rPr lang="tr-TR" smtClean="0"/>
              <a:pPr>
                <a:defRPr/>
              </a:pPr>
              <a:t>28</a:t>
            </a:fld>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sz="4000" smtClean="0"/>
              <a:t>TTL familyasının temel özellikleri</a:t>
            </a:r>
          </a:p>
        </p:txBody>
      </p:sp>
      <p:graphicFrame>
        <p:nvGraphicFramePr>
          <p:cNvPr id="27692" name="Group 44"/>
          <p:cNvGraphicFramePr>
            <a:graphicFrameLocks noGrp="1"/>
          </p:cNvGraphicFramePr>
          <p:nvPr>
            <p:ph idx="1"/>
          </p:nvPr>
        </p:nvGraphicFramePr>
        <p:xfrm>
          <a:off x="457200" y="1905000"/>
          <a:ext cx="8229600" cy="411480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gridCol w="2386012">
                  <a:extLst>
                    <a:ext uri="{9D8B030D-6E8A-4147-A177-3AD203B41FA5}">
                      <a16:colId xmlns:a16="http://schemas.microsoft.com/office/drawing/2014/main" val="20003"/>
                    </a:ext>
                  </a:extLst>
                </a:gridCol>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Minimum(v)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Tipik(v)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Maksimum(v)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5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OH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V</a:t>
                      </a:r>
                      <a:r>
                        <a:rPr kumimoji="0" lang="tr-TR" sz="2800" b="0" i="0" u="none" strike="noStrike" cap="none" normalizeH="0" baseline="-25000" smtClean="0">
                          <a:ln>
                            <a:noFill/>
                          </a:ln>
                          <a:solidFill>
                            <a:schemeClr val="tx1"/>
                          </a:solidFill>
                          <a:effectLst/>
                          <a:latin typeface="Arial" charset="0"/>
                        </a:rPr>
                        <a:t>İH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3 Slayt Numarası Yer Tutucusu"/>
          <p:cNvSpPr>
            <a:spLocks noGrp="1"/>
          </p:cNvSpPr>
          <p:nvPr>
            <p:ph type="sldNum" sz="quarter" idx="12"/>
          </p:nvPr>
        </p:nvSpPr>
        <p:spPr/>
        <p:txBody>
          <a:bodyPr/>
          <a:lstStyle/>
          <a:p>
            <a:pPr>
              <a:defRPr/>
            </a:pPr>
            <a:fld id="{1AB30FAD-F693-4B4F-AF9B-56A3A709CC37}" type="slidenum">
              <a:rPr lang="tr-TR" smtClean="0"/>
              <a:pPr>
                <a:defRPr/>
              </a:pPr>
              <a:t>29</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3CBB1542-DF81-4EC9-B1BA-50A6A19EAFEA}" type="slidenum">
              <a:rPr lang="tr-TR" smtClean="0"/>
              <a:pPr>
                <a:defRPr/>
              </a:pPr>
              <a:t>3</a:t>
            </a:fld>
            <a:endParaRPr lang="tr-TR"/>
          </a:p>
        </p:txBody>
      </p:sp>
      <p:pic>
        <p:nvPicPr>
          <p:cNvPr id="3" name="Resim 2"/>
          <p:cNvPicPr>
            <a:picLocks noChangeAspect="1"/>
          </p:cNvPicPr>
          <p:nvPr/>
        </p:nvPicPr>
        <p:blipFill>
          <a:blip r:embed="rId2"/>
          <a:stretch>
            <a:fillRect/>
          </a:stretch>
        </p:blipFill>
        <p:spPr>
          <a:xfrm>
            <a:off x="251520" y="1052736"/>
            <a:ext cx="8683079" cy="39604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776287"/>
          </a:xfrm>
        </p:spPr>
        <p:txBody>
          <a:bodyPr/>
          <a:lstStyle/>
          <a:p>
            <a:pPr eaLnBrk="1" hangingPunct="1"/>
            <a:r>
              <a:rPr lang="tr-TR" smtClean="0"/>
              <a:t>74 ailesi</a:t>
            </a:r>
          </a:p>
        </p:txBody>
      </p:sp>
      <p:sp>
        <p:nvSpPr>
          <p:cNvPr id="28675" name="Rectangle 3"/>
          <p:cNvSpPr>
            <a:spLocks noGrp="1" noChangeArrowheads="1"/>
          </p:cNvSpPr>
          <p:nvPr>
            <p:ph type="body" idx="1"/>
          </p:nvPr>
        </p:nvSpPr>
        <p:spPr>
          <a:xfrm>
            <a:off x="250825" y="1125538"/>
            <a:ext cx="8229600" cy="4967287"/>
          </a:xfrm>
        </p:spPr>
        <p:txBody>
          <a:bodyPr/>
          <a:lstStyle/>
          <a:p>
            <a:pPr eaLnBrk="1" hangingPunct="1">
              <a:lnSpc>
                <a:spcPct val="80000"/>
              </a:lnSpc>
            </a:pPr>
            <a:r>
              <a:rPr lang="tr-TR" sz="2800" b="1" smtClean="0">
                <a:solidFill>
                  <a:srgbClr val="FF3300"/>
                </a:solidFill>
              </a:rPr>
              <a:t>74XXX</a:t>
            </a:r>
            <a:r>
              <a:rPr lang="tr-TR" sz="2800" smtClean="0">
                <a:solidFill>
                  <a:srgbClr val="FF3300"/>
                </a:solidFill>
              </a:rPr>
              <a:t> ailesi (Standard TTL) :</a:t>
            </a:r>
            <a:r>
              <a:rPr lang="tr-TR" sz="2800" smtClean="0"/>
              <a:t> yavaş ve güç kayıpları çok fazla olan en eskileridir. </a:t>
            </a:r>
          </a:p>
          <a:p>
            <a:pPr eaLnBrk="1" hangingPunct="1">
              <a:lnSpc>
                <a:spcPct val="80000"/>
              </a:lnSpc>
            </a:pPr>
            <a:r>
              <a:rPr lang="tr-TR" sz="2800" b="1" smtClean="0">
                <a:solidFill>
                  <a:srgbClr val="FF3300"/>
                </a:solidFill>
              </a:rPr>
              <a:t>74LXXX</a:t>
            </a:r>
            <a:r>
              <a:rPr lang="tr-TR" sz="2800" smtClean="0">
                <a:solidFill>
                  <a:srgbClr val="FF3300"/>
                </a:solidFill>
              </a:rPr>
              <a:t> ailesi (Low Power TTL):</a:t>
            </a:r>
            <a:r>
              <a:rPr lang="tr-TR" sz="2800" smtClean="0"/>
              <a:t> bu serinin güç kayıpları daha azdır. </a:t>
            </a:r>
          </a:p>
          <a:p>
            <a:pPr eaLnBrk="1" hangingPunct="1">
              <a:lnSpc>
                <a:spcPct val="80000"/>
              </a:lnSpc>
            </a:pPr>
            <a:r>
              <a:rPr lang="tr-TR" sz="2800" b="1" smtClean="0">
                <a:solidFill>
                  <a:srgbClr val="FF3300"/>
                </a:solidFill>
              </a:rPr>
              <a:t>74SXXX</a:t>
            </a:r>
            <a:r>
              <a:rPr lang="tr-TR" sz="2800" smtClean="0">
                <a:solidFill>
                  <a:srgbClr val="FF3300"/>
                </a:solidFill>
              </a:rPr>
              <a:t> ailesi (Schottky TTL ):</a:t>
            </a:r>
            <a:r>
              <a:rPr lang="tr-TR" sz="2800" smtClean="0"/>
              <a:t> bu seri entegrelri hızlıdır fakat güç kayıpları da fazladır </a:t>
            </a:r>
          </a:p>
          <a:p>
            <a:pPr eaLnBrk="1" hangingPunct="1">
              <a:lnSpc>
                <a:spcPct val="80000"/>
              </a:lnSpc>
            </a:pPr>
            <a:r>
              <a:rPr lang="tr-TR" sz="2800" b="1" smtClean="0">
                <a:solidFill>
                  <a:srgbClr val="FF3300"/>
                </a:solidFill>
              </a:rPr>
              <a:t>74LSXXX</a:t>
            </a:r>
            <a:r>
              <a:rPr lang="tr-TR" sz="2800" smtClean="0">
                <a:solidFill>
                  <a:srgbClr val="FF3300"/>
                </a:solidFill>
              </a:rPr>
              <a:t> ailesi (Low Power Schottky TTL ):</a:t>
            </a:r>
            <a:r>
              <a:rPr lang="tr-TR" sz="2800" smtClean="0"/>
              <a:t> hızlı ve düşük güç kayıplarına sahip </a:t>
            </a:r>
          </a:p>
          <a:p>
            <a:pPr eaLnBrk="1" hangingPunct="1">
              <a:lnSpc>
                <a:spcPct val="80000"/>
              </a:lnSpc>
            </a:pPr>
            <a:r>
              <a:rPr lang="tr-TR" sz="2800" b="1" smtClean="0">
                <a:solidFill>
                  <a:srgbClr val="FF3300"/>
                </a:solidFill>
              </a:rPr>
              <a:t>74ALSXXX</a:t>
            </a:r>
            <a:r>
              <a:rPr lang="tr-TR" sz="2800" smtClean="0">
                <a:solidFill>
                  <a:srgbClr val="FF3300"/>
                </a:solidFill>
              </a:rPr>
              <a:t> (Advanced LS TTL ):</a:t>
            </a:r>
            <a:r>
              <a:rPr lang="tr-TR" sz="2800" smtClean="0"/>
              <a:t> Hız-güç kayıpları oranı çok iyidir. </a:t>
            </a:r>
          </a:p>
          <a:p>
            <a:pPr eaLnBrk="1" hangingPunct="1">
              <a:lnSpc>
                <a:spcPct val="80000"/>
              </a:lnSpc>
            </a:pPr>
            <a:r>
              <a:rPr lang="tr-TR" sz="2800" b="1" smtClean="0">
                <a:solidFill>
                  <a:srgbClr val="FF3300"/>
                </a:solidFill>
              </a:rPr>
              <a:t>74FXXX</a:t>
            </a:r>
            <a:r>
              <a:rPr lang="tr-TR" sz="2800" smtClean="0">
                <a:solidFill>
                  <a:srgbClr val="FF3300"/>
                </a:solidFill>
              </a:rPr>
              <a:t> ailesi (FAST TTL):</a:t>
            </a:r>
            <a:r>
              <a:rPr lang="tr-TR" sz="2800" smtClean="0"/>
              <a:t> Güç kayıpları ve Hız açısından en iyi TTL entegresidir. </a:t>
            </a:r>
          </a:p>
          <a:p>
            <a:pPr eaLnBrk="1" hangingPunct="1">
              <a:lnSpc>
                <a:spcPct val="80000"/>
              </a:lnSpc>
            </a:pPr>
            <a:endParaRPr lang="tr-TR" sz="28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346075"/>
          </a:xfrm>
        </p:spPr>
        <p:txBody>
          <a:bodyPr/>
          <a:lstStyle/>
          <a:p>
            <a:pPr eaLnBrk="1" hangingPunct="1"/>
            <a:r>
              <a:rPr lang="tr-TR" sz="4000" smtClean="0"/>
              <a:t>Hibrit TTL serisi</a:t>
            </a:r>
          </a:p>
        </p:txBody>
      </p:sp>
      <p:sp>
        <p:nvSpPr>
          <p:cNvPr id="29699" name="Rectangle 3"/>
          <p:cNvSpPr>
            <a:spLocks noGrp="1" noChangeArrowheads="1"/>
          </p:cNvSpPr>
          <p:nvPr>
            <p:ph type="body" idx="1"/>
          </p:nvPr>
        </p:nvSpPr>
        <p:spPr>
          <a:xfrm>
            <a:off x="457200" y="908050"/>
            <a:ext cx="8229600" cy="5616575"/>
          </a:xfrm>
        </p:spPr>
        <p:txBody>
          <a:bodyPr/>
          <a:lstStyle/>
          <a:p>
            <a:pPr eaLnBrk="1" hangingPunct="1">
              <a:lnSpc>
                <a:spcPct val="80000"/>
              </a:lnSpc>
            </a:pPr>
            <a:r>
              <a:rPr lang="tr-TR" sz="2200" b="1" smtClean="0"/>
              <a:t>74HC</a:t>
            </a:r>
            <a:r>
              <a:rPr lang="tr-TR" sz="2200" smtClean="0"/>
              <a:t> tipi entegreler yüksek hızlı CMOS devrelerdir. TTL hızı ile çok az güç tüketen 4000 serisinin birleştirilmesi ile oluşturulmuştur.</a:t>
            </a:r>
          </a:p>
          <a:p>
            <a:pPr eaLnBrk="1" hangingPunct="1">
              <a:lnSpc>
                <a:spcPct val="80000"/>
              </a:lnSpc>
            </a:pPr>
            <a:endParaRPr lang="tr-TR" sz="2200" smtClean="0"/>
          </a:p>
          <a:p>
            <a:pPr eaLnBrk="1" hangingPunct="1">
              <a:lnSpc>
                <a:spcPct val="80000"/>
              </a:lnSpc>
            </a:pPr>
            <a:r>
              <a:rPr lang="tr-TR" sz="2200" smtClean="0"/>
              <a:t> 74LS ailesiyle aynı pin çıkışları olacak şekilde düzenlenmiştir. 74 HC girişlerinin 74LS çıkışları ile sürülmesi güvenli değildir. çünkü lojik 0 için kullanılan Voltaj aralığı uygun değildir. bunun yerine 74HCT kullanılmalıdır.</a:t>
            </a:r>
          </a:p>
          <a:p>
            <a:pPr eaLnBrk="1" hangingPunct="1">
              <a:lnSpc>
                <a:spcPct val="80000"/>
              </a:lnSpc>
            </a:pPr>
            <a:endParaRPr lang="tr-TR" sz="2200" smtClean="0"/>
          </a:p>
          <a:p>
            <a:pPr eaLnBrk="1" hangingPunct="1">
              <a:lnSpc>
                <a:spcPct val="80000"/>
              </a:lnSpc>
            </a:pPr>
            <a:r>
              <a:rPr lang="tr-TR" sz="2200" b="1" smtClean="0"/>
              <a:t>74HCT</a:t>
            </a:r>
            <a:r>
              <a:rPr lang="tr-TR" sz="2200" smtClean="0"/>
              <a:t> ailesi </a:t>
            </a:r>
            <a:r>
              <a:rPr lang="tr-TR" sz="2200" b="1" smtClean="0"/>
              <a:t>74HC</a:t>
            </a:r>
            <a:r>
              <a:rPr lang="tr-TR" sz="2200" smtClean="0"/>
              <a:t> ve 74LS TTL ailesinin özel olarak birleştirilmiş bir versiyonudur dolayısıyla 74HCT serisi bir entegre uygun bir şekilde 74 LS ile aynı sistemde güvenle kullanılabilir. aslında 74HCT ailesi birçok devrede 74LS yerine kullanılabilir.</a:t>
            </a:r>
          </a:p>
          <a:p>
            <a:pPr eaLnBrk="1" hangingPunct="1">
              <a:lnSpc>
                <a:spcPct val="80000"/>
              </a:lnSpc>
              <a:buFontTx/>
              <a:buNone/>
            </a:pPr>
            <a:endParaRPr lang="tr-TR" sz="2200" smtClean="0"/>
          </a:p>
          <a:p>
            <a:pPr eaLnBrk="1" hangingPunct="1">
              <a:lnSpc>
                <a:spcPct val="80000"/>
              </a:lnSpc>
            </a:pPr>
            <a:r>
              <a:rPr lang="tr-TR" sz="2200" smtClean="0"/>
              <a:t>Bu entegreler statik elektrik açısından hassastırlar. Bir bacağa dokunmak statik olarak şarj olmasına sebep olabilir ve entegre devreyi bozabilir. entegre devreler kullanma zamanına kadar koruma kılıflarında tutulmalıdır </a:t>
            </a:r>
            <a:br>
              <a:rPr lang="tr-TR" sz="2200" smtClean="0"/>
            </a:br>
            <a:r>
              <a:rPr lang="tr-TR" sz="2200" smtClean="0"/>
              <a:t/>
            </a:r>
            <a:br>
              <a:rPr lang="tr-TR" sz="2200" smtClean="0"/>
            </a:br>
            <a:endParaRPr lang="tr-TR" sz="22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706437"/>
          </a:xfrm>
        </p:spPr>
        <p:txBody>
          <a:bodyPr/>
          <a:lstStyle/>
          <a:p>
            <a:pPr eaLnBrk="1" hangingPunct="1"/>
            <a:r>
              <a:rPr lang="tr-TR" sz="2800" b="1" smtClean="0"/>
              <a:t>74HC ve 74HCT ailesi Genel karakteristikleri</a:t>
            </a:r>
            <a:r>
              <a:rPr lang="tr-TR" sz="2800" smtClean="0"/>
              <a:t> </a:t>
            </a:r>
            <a:br>
              <a:rPr lang="tr-TR" sz="2800" smtClean="0"/>
            </a:br>
            <a:endParaRPr lang="tr-TR" sz="2800" smtClean="0"/>
          </a:p>
        </p:txBody>
      </p:sp>
      <p:sp>
        <p:nvSpPr>
          <p:cNvPr id="30723" name="Rectangle 3"/>
          <p:cNvSpPr>
            <a:spLocks noGrp="1" noChangeArrowheads="1"/>
          </p:cNvSpPr>
          <p:nvPr>
            <p:ph type="body" idx="1"/>
          </p:nvPr>
        </p:nvSpPr>
        <p:spPr>
          <a:xfrm>
            <a:off x="457200" y="836613"/>
            <a:ext cx="8229600" cy="5289550"/>
          </a:xfrm>
        </p:spPr>
        <p:txBody>
          <a:bodyPr/>
          <a:lstStyle/>
          <a:p>
            <a:pPr eaLnBrk="1" hangingPunct="1">
              <a:lnSpc>
                <a:spcPct val="80000"/>
              </a:lnSpc>
            </a:pPr>
            <a:r>
              <a:rPr lang="tr-TR" sz="2400" b="1" smtClean="0"/>
              <a:t>74HC besleme:</a:t>
            </a:r>
            <a:r>
              <a:rPr lang="tr-TR" sz="2400" smtClean="0"/>
              <a:t> 2 ile 6V düşük salınımlar tolere edilmiştir. </a:t>
            </a:r>
          </a:p>
          <a:p>
            <a:pPr eaLnBrk="1" hangingPunct="1">
              <a:lnSpc>
                <a:spcPct val="80000"/>
              </a:lnSpc>
            </a:pPr>
            <a:r>
              <a:rPr lang="tr-TR" sz="2400" b="1" smtClean="0"/>
              <a:t>74HCT besleme :</a:t>
            </a:r>
            <a:r>
              <a:rPr lang="tr-TR" sz="2400" smtClean="0"/>
              <a:t> 5V ± 0.5V regüleli kaynak kullanılmalıdır.. </a:t>
            </a:r>
          </a:p>
          <a:p>
            <a:pPr eaLnBrk="1" hangingPunct="1">
              <a:lnSpc>
                <a:spcPct val="80000"/>
              </a:lnSpc>
            </a:pPr>
            <a:r>
              <a:rPr lang="tr-TR" sz="2400" b="1" smtClean="0"/>
              <a:t>Girişleri </a:t>
            </a:r>
            <a:r>
              <a:rPr lang="tr-TR" sz="2400" smtClean="0"/>
              <a:t>yüksek empedansa sahiptir. Bu iyi bir özelliktir. çünkü bağlandığı devrenin bölümüne etki etmez. Fakat bağlanmayan pinler kolayca elektriksel gürültüleri toplayabilir. ve bu durum entegrenin kararsız davranmasına sebep olabilir ve kaynak akımını önemli derecede artırabilir. Bunu engellemek için kullanılmayan girişler +Vs yada 0 V a bağlanmalıdır. </a:t>
            </a:r>
          </a:p>
          <a:p>
            <a:pPr eaLnBrk="1" hangingPunct="1">
              <a:lnSpc>
                <a:spcPct val="80000"/>
              </a:lnSpc>
            </a:pPr>
            <a:r>
              <a:rPr lang="tr-TR" sz="2400" b="1" smtClean="0"/>
              <a:t>Kapı yayılım zamanı</a:t>
            </a:r>
            <a:r>
              <a:rPr lang="tr-TR" sz="2400" smtClean="0"/>
              <a:t>: Yaklaşık 10ns dir </a:t>
            </a:r>
          </a:p>
          <a:p>
            <a:pPr eaLnBrk="1" hangingPunct="1">
              <a:lnSpc>
                <a:spcPct val="80000"/>
              </a:lnSpc>
            </a:pPr>
            <a:r>
              <a:rPr lang="tr-TR" sz="2400" b="1" smtClean="0"/>
              <a:t>Frekans</a:t>
            </a:r>
            <a:r>
              <a:rPr lang="tr-TR" sz="2400" smtClean="0"/>
              <a:t>: 25MHz e kadar. </a:t>
            </a:r>
          </a:p>
          <a:p>
            <a:pPr eaLnBrk="1" hangingPunct="1">
              <a:lnSpc>
                <a:spcPct val="80000"/>
              </a:lnSpc>
            </a:pPr>
            <a:r>
              <a:rPr lang="tr-TR" sz="2400" b="1" smtClean="0"/>
              <a:t>Güç Tüketimi </a:t>
            </a:r>
            <a:r>
              <a:rPr lang="tr-TR" sz="2400" smtClean="0"/>
              <a:t>:çok düşüktür µW seviyesindedir bu güç değeri örneğin yaklaşık 1MHz frekans değerindedir. </a:t>
            </a:r>
          </a:p>
          <a:p>
            <a:pPr eaLnBrk="1" hangingPunct="1">
              <a:lnSpc>
                <a:spcPct val="80000"/>
              </a:lnSpc>
            </a:pPr>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32</a:t>
            </a:fld>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776287"/>
          </a:xfrm>
        </p:spPr>
        <p:txBody>
          <a:bodyPr/>
          <a:lstStyle/>
          <a:p>
            <a:pPr eaLnBrk="1" hangingPunct="1"/>
            <a:r>
              <a:rPr lang="tr-TR" sz="3200" b="1" smtClean="0"/>
              <a:t>74LS Ailesi TTL Karakteristik özellikleri:</a:t>
            </a:r>
          </a:p>
        </p:txBody>
      </p:sp>
      <p:sp>
        <p:nvSpPr>
          <p:cNvPr id="31747" name="Rectangle 3"/>
          <p:cNvSpPr>
            <a:spLocks noGrp="1" noChangeArrowheads="1"/>
          </p:cNvSpPr>
          <p:nvPr>
            <p:ph type="body" idx="1"/>
          </p:nvPr>
        </p:nvSpPr>
        <p:spPr>
          <a:xfrm>
            <a:off x="468313" y="1125538"/>
            <a:ext cx="8229600" cy="4967287"/>
          </a:xfrm>
        </p:spPr>
        <p:txBody>
          <a:bodyPr/>
          <a:lstStyle/>
          <a:p>
            <a:pPr eaLnBrk="1" hangingPunct="1">
              <a:lnSpc>
                <a:spcPct val="90000"/>
              </a:lnSpc>
            </a:pPr>
            <a:endParaRPr lang="tr-TR" sz="2400" smtClean="0"/>
          </a:p>
          <a:p>
            <a:pPr eaLnBrk="1" hangingPunct="1">
              <a:lnSpc>
                <a:spcPct val="90000"/>
              </a:lnSpc>
            </a:pPr>
            <a:r>
              <a:rPr lang="tr-TR" sz="2400" b="1" smtClean="0"/>
              <a:t>Besleme:</a:t>
            </a:r>
            <a:r>
              <a:rPr lang="tr-TR" sz="2400" smtClean="0"/>
              <a:t> 5V ±0.25V besleme salınımsız olmalı ve en iyisi regüleli kaynak kullanılmalı. Normal bir besleme için bir tane 0.1µF kondansatör kullanılmalıdır. bu sayede pik ler engellenmiş olur. </a:t>
            </a:r>
          </a:p>
          <a:p>
            <a:pPr eaLnBrk="1" hangingPunct="1">
              <a:lnSpc>
                <a:spcPct val="90000"/>
              </a:lnSpc>
            </a:pPr>
            <a:r>
              <a:rPr lang="tr-TR" sz="2400" b="1" smtClean="0"/>
              <a:t>Çıkışlar:</a:t>
            </a:r>
            <a:r>
              <a:rPr lang="tr-TR" sz="2400" smtClean="0"/>
              <a:t> 16 mA e kadar. daha yüksek akım gerektiğinde transistör bağlanmalıdır. </a:t>
            </a:r>
          </a:p>
          <a:p>
            <a:pPr eaLnBrk="1" hangingPunct="1">
              <a:lnSpc>
                <a:spcPct val="90000"/>
              </a:lnSpc>
            </a:pPr>
            <a:r>
              <a:rPr lang="tr-TR" sz="2400" b="1" smtClean="0"/>
              <a:t>Fan-out</a:t>
            </a:r>
            <a:r>
              <a:rPr lang="tr-TR" sz="2400" smtClean="0"/>
              <a:t> (çıkış Kapasitesi):: 1 tane çıkış 10 adet 74LS girişini sürebilir eğer sürülecek giriş 74HCT serisinden ise bu sayı daha fazladır.. </a:t>
            </a:r>
          </a:p>
          <a:p>
            <a:pPr eaLnBrk="1" hangingPunct="1">
              <a:lnSpc>
                <a:spcPct val="90000"/>
              </a:lnSpc>
            </a:pPr>
            <a:r>
              <a:rPr lang="tr-TR" sz="2400" b="1" smtClean="0"/>
              <a:t>Kapı yayılım zamanı Yaklaşık 10 ns</a:t>
            </a:r>
            <a:r>
              <a:rPr lang="tr-TR" sz="2400" smtClean="0"/>
              <a:t> </a:t>
            </a:r>
          </a:p>
          <a:p>
            <a:pPr eaLnBrk="1" hangingPunct="1">
              <a:lnSpc>
                <a:spcPct val="90000"/>
              </a:lnSpc>
            </a:pPr>
            <a:r>
              <a:rPr lang="tr-TR" sz="2400" b="1" smtClean="0"/>
              <a:t>Frekans</a:t>
            </a:r>
            <a:r>
              <a:rPr lang="tr-TR" sz="2400" smtClean="0"/>
              <a:t>: yaklaşık 35MHz e kadar. </a:t>
            </a:r>
          </a:p>
          <a:p>
            <a:pPr eaLnBrk="1" hangingPunct="1">
              <a:lnSpc>
                <a:spcPct val="90000"/>
              </a:lnSpc>
            </a:pPr>
            <a:r>
              <a:rPr lang="tr-TR" sz="2400" b="1" smtClean="0"/>
              <a:t>Güç tüketimi</a:t>
            </a:r>
            <a:r>
              <a:rPr lang="tr-TR" sz="2400" smtClean="0"/>
              <a:t> :µW seviyesindedir. </a:t>
            </a:r>
          </a:p>
          <a:p>
            <a:pPr eaLnBrk="1" hangingPunct="1">
              <a:lnSpc>
                <a:spcPct val="90000"/>
              </a:lnSpc>
            </a:pPr>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2" cstate="print"/>
          <a:srcRect/>
          <a:stretch>
            <a:fillRect/>
          </a:stretch>
        </p:blipFill>
        <p:spPr bwMode="auto">
          <a:xfrm>
            <a:off x="1835150" y="333375"/>
            <a:ext cx="5140325" cy="602932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p:cNvPicPr>
            <a:picLocks noChangeAspect="1" noChangeArrowheads="1"/>
          </p:cNvPicPr>
          <p:nvPr/>
        </p:nvPicPr>
        <p:blipFill>
          <a:blip r:embed="rId2" cstate="print"/>
          <a:srcRect/>
          <a:stretch>
            <a:fillRect/>
          </a:stretch>
        </p:blipFill>
        <p:spPr bwMode="auto">
          <a:xfrm>
            <a:off x="1323975" y="0"/>
            <a:ext cx="6313488" cy="6858000"/>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35</a:t>
            </a:fld>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cstate="print"/>
          <a:srcRect/>
          <a:stretch>
            <a:fillRect/>
          </a:stretch>
        </p:blipFill>
        <p:spPr bwMode="auto">
          <a:xfrm>
            <a:off x="1358900" y="271463"/>
            <a:ext cx="6424613" cy="6323012"/>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36</a:t>
            </a:fld>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eaLnBrk="1" hangingPunct="1"/>
            <a:r>
              <a:rPr lang="tr-TR" sz="2800" b="1" smtClean="0"/>
              <a:t>CMOS (Complementary Metal-Oxide Silicon) 			Entegreler</a:t>
            </a:r>
            <a:r>
              <a:rPr lang="tr-TR" sz="4000" b="1" smtClean="0"/>
              <a:t> </a:t>
            </a:r>
            <a:endParaRPr lang="tr-TR" sz="4000" smtClean="0"/>
          </a:p>
        </p:txBody>
      </p:sp>
      <p:sp>
        <p:nvSpPr>
          <p:cNvPr id="35843" name="Rectangle 3"/>
          <p:cNvSpPr>
            <a:spLocks noGrp="1" noChangeArrowheads="1"/>
          </p:cNvSpPr>
          <p:nvPr>
            <p:ph type="body" sz="half" idx="1"/>
          </p:nvPr>
        </p:nvSpPr>
        <p:spPr/>
        <p:txBody>
          <a:bodyPr/>
          <a:lstStyle/>
          <a:p>
            <a:pPr eaLnBrk="1" hangingPunct="1"/>
            <a:r>
              <a:rPr lang="tr-TR" sz="1800" smtClean="0"/>
              <a:t>Yapıları FET türü transistörlerden oluşur. Besleme gerilimleri 3V ile 15V arasında olabilir. </a:t>
            </a:r>
          </a:p>
          <a:p>
            <a:pPr eaLnBrk="1" hangingPunct="1"/>
            <a:r>
              <a:rPr lang="tr-TR" sz="1800" smtClean="0"/>
              <a:t>TTL’den çok daha az güç kayıpları vardır. </a:t>
            </a:r>
          </a:p>
          <a:p>
            <a:pPr eaLnBrk="1" hangingPunct="1"/>
            <a:r>
              <a:rPr lang="tr-TR" sz="1800" smtClean="0"/>
              <a:t>40XX ailesi: En eski CMOS, yavaş, güç kaybı çok az. </a:t>
            </a:r>
          </a:p>
          <a:p>
            <a:pPr eaLnBrk="1" hangingPunct="1">
              <a:buFontTx/>
              <a:buNone/>
            </a:pPr>
            <a:endParaRPr lang="tr-TR" sz="1800" smtClean="0"/>
          </a:p>
          <a:p>
            <a:pPr eaLnBrk="1" hangingPunct="1">
              <a:buFontTx/>
              <a:buNone/>
            </a:pPr>
            <a:r>
              <a:rPr lang="tr-TR" sz="1800" smtClean="0"/>
              <a:t>•</a:t>
            </a:r>
            <a:r>
              <a:rPr lang="tr-TR" sz="1800" smtClean="0">
                <a:solidFill>
                  <a:srgbClr val="FF3300"/>
                </a:solidFill>
              </a:rPr>
              <a:t>74HCTXXX ailesi: </a:t>
            </a:r>
            <a:r>
              <a:rPr lang="tr-TR" sz="1800" smtClean="0"/>
              <a:t>TTL uyumlu (besleme gerilimi 5V), CMOS’un avantajları (çok düşük güç kayıpları) ile TTL’in avantajlarını (çok hızlı) birarada bulundurur. En popüler entegre.</a:t>
            </a:r>
          </a:p>
        </p:txBody>
      </p:sp>
      <p:pic>
        <p:nvPicPr>
          <p:cNvPr id="35844" name="Picture 5" descr="cmos-entegre.jpg"/>
          <p:cNvPicPr>
            <a:picLocks noGrp="1" noChangeAspect="1" noChangeArrowheads="1"/>
          </p:cNvPicPr>
          <p:nvPr>
            <p:ph sz="half" idx="2"/>
          </p:nvPr>
        </p:nvPicPr>
        <p:blipFill>
          <a:blip r:embed="rId2" cstate="print"/>
          <a:srcRect/>
          <a:stretch>
            <a:fillRect/>
          </a:stretch>
        </p:blipFill>
        <p:spPr>
          <a:xfrm>
            <a:off x="4762500" y="2432050"/>
            <a:ext cx="3810000" cy="2860675"/>
          </a:xfrm>
          <a:noFill/>
        </p:spPr>
      </p:pic>
      <p:sp>
        <p:nvSpPr>
          <p:cNvPr id="5" name="4 Slayt Numarası Yer Tutucusu"/>
          <p:cNvSpPr>
            <a:spLocks noGrp="1"/>
          </p:cNvSpPr>
          <p:nvPr>
            <p:ph type="sldNum" sz="quarter" idx="12"/>
          </p:nvPr>
        </p:nvSpPr>
        <p:spPr/>
        <p:txBody>
          <a:bodyPr/>
          <a:lstStyle/>
          <a:p>
            <a:pPr>
              <a:defRPr/>
            </a:pPr>
            <a:fld id="{059343D4-7BE6-4707-A4FE-D12F3EA8EBDF}" type="slidenum">
              <a:rPr lang="tr-TR" smtClean="0"/>
              <a:pPr>
                <a:defRPr/>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417512"/>
          </a:xfrm>
        </p:spPr>
        <p:txBody>
          <a:bodyPr/>
          <a:lstStyle/>
          <a:p>
            <a:pPr eaLnBrk="1" hangingPunct="1"/>
            <a:r>
              <a:rPr lang="tr-TR" smtClean="0"/>
              <a:t>Silikon CMOS </a:t>
            </a:r>
          </a:p>
        </p:txBody>
      </p:sp>
      <p:sp>
        <p:nvSpPr>
          <p:cNvPr id="36867" name="Rectangle 3"/>
          <p:cNvSpPr>
            <a:spLocks noGrp="1" noChangeArrowheads="1"/>
          </p:cNvSpPr>
          <p:nvPr>
            <p:ph type="body" idx="1"/>
          </p:nvPr>
        </p:nvSpPr>
        <p:spPr>
          <a:xfrm>
            <a:off x="323850" y="836613"/>
            <a:ext cx="8640763" cy="5761037"/>
          </a:xfrm>
        </p:spPr>
        <p:txBody>
          <a:bodyPr/>
          <a:lstStyle/>
          <a:p>
            <a:pPr marL="185738" indent="-185738" eaLnBrk="1" hangingPunct="1">
              <a:lnSpc>
                <a:spcPct val="80000"/>
              </a:lnSpc>
            </a:pPr>
            <a:r>
              <a:rPr lang="tr-TR" sz="1800" b="1" smtClean="0"/>
              <a:t>CMOS terim olarak tamamlayıcı MOS Lojik (Complementary Metal Oxide Semiconductor) ifadesinin kısaltılması olarak kullanılmaktadır. Entegre devrelerinin tasarımında alan etkili transistörler kullanılmıştır.</a:t>
            </a:r>
          </a:p>
          <a:p>
            <a:pPr marL="185738" indent="-185738" eaLnBrk="1" hangingPunct="1">
              <a:lnSpc>
                <a:spcPct val="80000"/>
              </a:lnSpc>
            </a:pPr>
            <a:endParaRPr lang="tr-TR" sz="1800" b="1" smtClean="0"/>
          </a:p>
          <a:p>
            <a:pPr marL="185738" indent="-185738" eaLnBrk="1" hangingPunct="1">
              <a:lnSpc>
                <a:spcPct val="80000"/>
              </a:lnSpc>
            </a:pPr>
            <a:r>
              <a:rPr lang="tr-TR" sz="1800" b="1" smtClean="0"/>
              <a:t>Logic fonksiyonlar aynı kalmakla beraber TTL ve CMOS yapım teknolojilerinde kullanılan araçlar farklıdır. Devre teknolojileri lojik fonksiyonlarda değil sadece performans karakteristiklerinde değişiklik gösterir. </a:t>
            </a:r>
          </a:p>
          <a:p>
            <a:pPr marL="185738" indent="-185738" eaLnBrk="1" hangingPunct="1">
              <a:lnSpc>
                <a:spcPct val="80000"/>
              </a:lnSpc>
              <a:buFontTx/>
              <a:buNone/>
            </a:pPr>
            <a:endParaRPr lang="tr-TR" sz="1800" b="1" smtClean="0"/>
          </a:p>
          <a:p>
            <a:pPr marL="185738" indent="-185738" eaLnBrk="1" hangingPunct="1">
              <a:lnSpc>
                <a:spcPct val="80000"/>
              </a:lnSpc>
            </a:pPr>
            <a:r>
              <a:rPr lang="tr-TR" sz="1800" b="1" smtClean="0"/>
              <a:t>CMOS ailesi temel olarak metal kapılı CMOS ve silikon kapılı CMOS olmak üzere iki ayrı işlem teknolojisi katagorisine ayrılır.</a:t>
            </a:r>
          </a:p>
          <a:p>
            <a:pPr marL="185738" indent="-185738" eaLnBrk="1" hangingPunct="1">
              <a:lnSpc>
                <a:spcPct val="80000"/>
              </a:lnSpc>
            </a:pPr>
            <a:r>
              <a:rPr lang="tr-TR" sz="1800" b="1" smtClean="0"/>
              <a:t> Eski metal kapılı teknoloji 4000 serisinden oluşurken, Yeni silikon kapılı teknolojiler ise 74C, 74HC ,74HCT serisinden oluşur. </a:t>
            </a:r>
          </a:p>
          <a:p>
            <a:pPr marL="185738" indent="-185738" eaLnBrk="1" hangingPunct="1">
              <a:lnSpc>
                <a:spcPct val="80000"/>
              </a:lnSpc>
            </a:pPr>
            <a:endParaRPr lang="tr-TR" sz="1800" b="1" smtClean="0"/>
          </a:p>
          <a:p>
            <a:pPr marL="185738" indent="-185738" eaLnBrk="1" hangingPunct="1">
              <a:lnSpc>
                <a:spcPct val="80000"/>
              </a:lnSpc>
            </a:pPr>
            <a:r>
              <a:rPr lang="tr-TR" sz="1800" b="1" smtClean="0"/>
              <a:t>CMOS ailesine ait bütün 74 serisi, TTL’ ler ile bacak ve fonksiyon uyumludur. Yani TTL ve CMOS entegreler aynı sayıda ve benzer giriş, çıkış, besleme gerilimine (Vcc) sahiptir. </a:t>
            </a:r>
          </a:p>
          <a:p>
            <a:pPr marL="185738" indent="-185738" eaLnBrk="1" hangingPunct="1">
              <a:lnSpc>
                <a:spcPct val="80000"/>
              </a:lnSpc>
              <a:buFontTx/>
              <a:buNone/>
            </a:pPr>
            <a:endParaRPr lang="tr-TR" sz="1800" b="1" smtClean="0"/>
          </a:p>
          <a:p>
            <a:pPr marL="185738" indent="-185738" eaLnBrk="1" hangingPunct="1">
              <a:lnSpc>
                <a:spcPct val="80000"/>
              </a:lnSpc>
            </a:pPr>
            <a:r>
              <a:rPr lang="tr-TR" sz="1800" b="1" smtClean="0"/>
              <a:t>Ayrıca 74HCT serisi TTL ile voltaj seviyesi uyumludur. 74HCT serisinin 74C ve 74HC serileri ile bağlanması için özel bir gereksinim yoktur. </a:t>
            </a:r>
          </a:p>
          <a:p>
            <a:pPr marL="185738" indent="-185738" eaLnBrk="1" hangingPunct="1">
              <a:lnSpc>
                <a:spcPct val="80000"/>
              </a:lnSpc>
              <a:buFontTx/>
              <a:buNone/>
            </a:pPr>
            <a:endParaRPr lang="tr-TR" sz="1800" b="1" smtClean="0"/>
          </a:p>
          <a:p>
            <a:pPr marL="185738" indent="-185738" eaLnBrk="1" hangingPunct="1">
              <a:lnSpc>
                <a:spcPct val="80000"/>
              </a:lnSpc>
            </a:pPr>
            <a:r>
              <a:rPr lang="tr-TR" sz="1800" b="1" smtClean="0"/>
              <a:t>TTL ile CMOS ailesi arasındaki farklılıklar performans karakteristiklerinde yatar.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2" cstate="print"/>
          <a:srcRect/>
          <a:stretch>
            <a:fillRect/>
          </a:stretch>
        </p:blipFill>
        <p:spPr bwMode="auto">
          <a:xfrm>
            <a:off x="1258888" y="146050"/>
            <a:ext cx="6769100" cy="621982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836613"/>
            <a:ext cx="8229600" cy="1143000"/>
          </a:xfrm>
        </p:spPr>
        <p:txBody>
          <a:bodyPr/>
          <a:lstStyle/>
          <a:p>
            <a:pPr eaLnBrk="1" hangingPunct="1"/>
            <a:r>
              <a:rPr lang="tr-TR" sz="1800" b="1" smtClean="0"/>
              <a:t>BMÜ-232 SAYISAL ELEKTRONİK LABORATUVARI DERSİ</a:t>
            </a:r>
            <a:br>
              <a:rPr lang="tr-TR" sz="1800" b="1" smtClean="0"/>
            </a:br>
            <a:r>
              <a:rPr lang="tr-TR" sz="1800" b="1" smtClean="0"/>
              <a:t/>
            </a:r>
            <a:br>
              <a:rPr lang="tr-TR" sz="1800" b="1" smtClean="0"/>
            </a:br>
            <a:r>
              <a:rPr lang="tr-TR" sz="4000" smtClean="0"/>
              <a:t>SAYISAL ENTEGRE (TÜMLEŞİK) DEVRELER </a:t>
            </a:r>
          </a:p>
        </p:txBody>
      </p:sp>
      <p:sp>
        <p:nvSpPr>
          <p:cNvPr id="4099" name="Rectangle 3"/>
          <p:cNvSpPr>
            <a:spLocks noGrp="1" noChangeArrowheads="1"/>
          </p:cNvSpPr>
          <p:nvPr>
            <p:ph type="body" sz="half" idx="1"/>
          </p:nvPr>
        </p:nvSpPr>
        <p:spPr>
          <a:xfrm>
            <a:off x="468313" y="2205038"/>
            <a:ext cx="8229600" cy="647700"/>
          </a:xfrm>
        </p:spPr>
        <p:txBody>
          <a:bodyPr/>
          <a:lstStyle/>
          <a:p>
            <a:pPr algn="ctr" eaLnBrk="1" hangingPunct="1">
              <a:lnSpc>
                <a:spcPct val="90000"/>
              </a:lnSpc>
              <a:buFontTx/>
              <a:buNone/>
            </a:pPr>
            <a:r>
              <a:rPr lang="tr-TR" sz="2000" smtClean="0"/>
              <a:t>Digital İntegrated Circuits  (IC)</a:t>
            </a:r>
          </a:p>
        </p:txBody>
      </p:sp>
      <p:pic>
        <p:nvPicPr>
          <p:cNvPr id="4100" name="Picture 5" descr="PIC16F84A-04P">
            <a:hlinkClick r:id="rId2"/>
          </p:cNvPr>
          <p:cNvPicPr>
            <a:picLocks noGrp="1" noChangeAspect="1" noChangeArrowheads="1"/>
          </p:cNvPicPr>
          <p:nvPr>
            <p:ph sz="half" idx="2"/>
          </p:nvPr>
        </p:nvPicPr>
        <p:blipFill>
          <a:blip r:embed="rId3" cstate="print"/>
          <a:srcRect/>
          <a:stretch>
            <a:fillRect/>
          </a:stretch>
        </p:blipFill>
        <p:spPr>
          <a:xfrm>
            <a:off x="3995738" y="3500438"/>
            <a:ext cx="4535487" cy="2927350"/>
          </a:xfrm>
          <a:solidFill>
            <a:srgbClr val="FF3300">
              <a:alpha val="83136"/>
            </a:srgbClr>
          </a:solidFill>
          <a:ln w="28575">
            <a:solidFill>
              <a:srgbClr val="FF3300"/>
            </a:solidFill>
          </a:ln>
        </p:spPr>
      </p:pic>
      <p:pic>
        <p:nvPicPr>
          <p:cNvPr id="4101" name="Picture 6"/>
          <p:cNvPicPr>
            <a:picLocks noChangeAspect="1" noChangeArrowheads="1"/>
          </p:cNvPicPr>
          <p:nvPr/>
        </p:nvPicPr>
        <p:blipFill>
          <a:blip r:embed="rId4" cstate="print"/>
          <a:srcRect/>
          <a:stretch>
            <a:fillRect/>
          </a:stretch>
        </p:blipFill>
        <p:spPr bwMode="auto">
          <a:xfrm>
            <a:off x="395288" y="3213100"/>
            <a:ext cx="3498850" cy="3228975"/>
          </a:xfrm>
          <a:prstGeom prst="rect">
            <a:avLst/>
          </a:prstGeom>
          <a:noFill/>
          <a:ln w="9525">
            <a:noFill/>
            <a:miter lim="800000"/>
            <a:headEnd/>
            <a:tailEnd/>
          </a:ln>
        </p:spPr>
      </p:pic>
      <p:sp>
        <p:nvSpPr>
          <p:cNvPr id="4102" name="Rectangle 7"/>
          <p:cNvSpPr>
            <a:spLocks noChangeArrowheads="1"/>
          </p:cNvSpPr>
          <p:nvPr/>
        </p:nvSpPr>
        <p:spPr bwMode="auto">
          <a:xfrm>
            <a:off x="179388" y="2781300"/>
            <a:ext cx="3600450" cy="3382963"/>
          </a:xfrm>
          <a:prstGeom prst="rect">
            <a:avLst/>
          </a:prstGeom>
          <a:noFill/>
          <a:ln w="9525">
            <a:solidFill>
              <a:schemeClr val="tx1"/>
            </a:solidFill>
            <a:miter lim="800000"/>
            <a:headEnd/>
            <a:tailEnd/>
          </a:ln>
        </p:spPr>
        <p:txBody>
          <a:bodyPr wrap="none" anchor="ctr"/>
          <a:lstStyle/>
          <a:p>
            <a:endParaRPr lang="tr-TR"/>
          </a:p>
        </p:txBody>
      </p:sp>
      <p:sp>
        <p:nvSpPr>
          <p:cNvPr id="7" name="6 Slayt Numarası Yer Tutucusu"/>
          <p:cNvSpPr>
            <a:spLocks noGrp="1"/>
          </p:cNvSpPr>
          <p:nvPr>
            <p:ph type="sldNum" sz="quarter" idx="12"/>
          </p:nvPr>
        </p:nvSpPr>
        <p:spPr/>
        <p:txBody>
          <a:bodyPr/>
          <a:lstStyle/>
          <a:p>
            <a:pPr>
              <a:defRPr/>
            </a:pPr>
            <a:fld id="{3CBB1542-DF81-4EC9-B1BA-50A6A19EAFEA}" type="slidenum">
              <a:rPr lang="tr-TR" smtClean="0"/>
              <a:pPr>
                <a:defRPr/>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cstate="print"/>
          <a:srcRect/>
          <a:stretch>
            <a:fillRect/>
          </a:stretch>
        </p:blipFill>
        <p:spPr bwMode="auto">
          <a:xfrm>
            <a:off x="1495425" y="327025"/>
            <a:ext cx="6153150" cy="6210300"/>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1A2DD608-A105-473B-8155-AFE61096613A}" type="slidenum">
              <a:rPr lang="tr-TR" smtClean="0"/>
              <a:pPr>
                <a:defRPr/>
              </a:pPr>
              <a:t>40</a:t>
            </a:fld>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p:cNvPicPr>
            <a:picLocks noChangeAspect="1" noChangeArrowheads="1"/>
          </p:cNvPicPr>
          <p:nvPr/>
        </p:nvPicPr>
        <p:blipFill>
          <a:blip r:embed="rId2" cstate="print"/>
          <a:srcRect/>
          <a:stretch>
            <a:fillRect/>
          </a:stretch>
        </p:blipFill>
        <p:spPr bwMode="auto">
          <a:xfrm>
            <a:off x="1331913" y="260350"/>
            <a:ext cx="6192837" cy="642937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2" cstate="print"/>
          <a:srcRect/>
          <a:stretch>
            <a:fillRect/>
          </a:stretch>
        </p:blipFill>
        <p:spPr bwMode="auto">
          <a:xfrm>
            <a:off x="954088" y="427038"/>
            <a:ext cx="7578725" cy="5749925"/>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F6D15BF2-33FE-43EC-83A7-758FB4AF4C3B}" type="slidenum">
              <a:rPr lang="tr-TR" smtClean="0"/>
              <a:pPr>
                <a:defRPr/>
              </a:pPr>
              <a:t>42</a:t>
            </a:fld>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Grp="1" noChangeAspect="1" noChangeArrowheads="1"/>
          </p:cNvPicPr>
          <p:nvPr>
            <p:ph idx="1"/>
          </p:nvPr>
        </p:nvPicPr>
        <p:blipFill>
          <a:blip r:embed="rId2" cstate="print"/>
          <a:srcRect/>
          <a:stretch>
            <a:fillRect/>
          </a:stretch>
        </p:blipFill>
        <p:spPr>
          <a:xfrm>
            <a:off x="1042988" y="549275"/>
            <a:ext cx="7058025" cy="5927725"/>
          </a:xfrm>
          <a:noFill/>
        </p:spPr>
      </p:pic>
      <p:sp>
        <p:nvSpPr>
          <p:cNvPr id="3" name="2 Slayt Numarası Yer Tutucusu"/>
          <p:cNvSpPr>
            <a:spLocks noGrp="1"/>
          </p:cNvSpPr>
          <p:nvPr>
            <p:ph type="sldNum" sz="quarter" idx="12"/>
          </p:nvPr>
        </p:nvSpPr>
        <p:spPr/>
        <p:txBody>
          <a:bodyPr/>
          <a:lstStyle/>
          <a:p>
            <a:pPr>
              <a:defRPr/>
            </a:pPr>
            <a:fld id="{5D0357BF-89DE-4091-A298-731D95A57E36}" type="slidenum">
              <a:rPr lang="tr-TR" smtClean="0"/>
              <a:pPr>
                <a:defRPr/>
              </a:pPr>
              <a:t>43</a:t>
            </a:fld>
            <a:endParaRPr 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tr-TR" sz="1800" b="1" smtClean="0"/>
              <a:t>CMOS ENTEGRELERİ BAŞKA DEVRELERE BAĞLARKEN</a:t>
            </a:r>
            <a:br>
              <a:rPr lang="tr-TR" sz="1800" b="1" smtClean="0"/>
            </a:br>
            <a:r>
              <a:rPr lang="tr-TR" sz="1800" b="1" smtClean="0"/>
              <a:t>KULLANILACAK (interface) ARABİRİMLER</a:t>
            </a:r>
          </a:p>
        </p:txBody>
      </p:sp>
      <p:sp>
        <p:nvSpPr>
          <p:cNvPr id="43011" name="Rectangle 11"/>
          <p:cNvSpPr>
            <a:spLocks noGrp="1" noChangeArrowheads="1"/>
          </p:cNvSpPr>
          <p:nvPr>
            <p:ph type="body" sz="half" idx="3"/>
          </p:nvPr>
        </p:nvSpPr>
        <p:spPr>
          <a:xfrm>
            <a:off x="457200" y="3937000"/>
            <a:ext cx="8229600" cy="2189163"/>
          </a:xfrm>
        </p:spPr>
        <p:txBody>
          <a:bodyPr/>
          <a:lstStyle/>
          <a:p>
            <a:pPr eaLnBrk="1" hangingPunct="1">
              <a:lnSpc>
                <a:spcPct val="90000"/>
              </a:lnSpc>
              <a:buFontTx/>
              <a:buNone/>
            </a:pPr>
            <a:r>
              <a:rPr lang="tr-TR" sz="2000" u="sng" smtClean="0">
                <a:solidFill>
                  <a:srgbClr val="FF3300"/>
                </a:solidFill>
              </a:rPr>
              <a:t>1.  Besleme voltajları birbirlerine eşit olduğu taktirde:</a:t>
            </a:r>
          </a:p>
          <a:p>
            <a:pPr eaLnBrk="1" hangingPunct="1">
              <a:lnSpc>
                <a:spcPct val="90000"/>
              </a:lnSpc>
            </a:pPr>
            <a:r>
              <a:rPr lang="tr-TR" sz="2000" smtClean="0"/>
              <a:t>TTL veya LS entegre ile bir CMOS devrenin girişi (input) sürülecekse, TTL veya LS entegrenin çıkışı ve CMOS entegrenin girişi bir Rpu (Pullup) direnciyle VDD'ye bağlanır. CMOS'u süren entegre TTL serisi bir entegre ise, Rpu'nun değeri 470-4.7 K ohm civarında olmalıdır. LS türü bir entegre kullanılıyorsa, Rpu'nun değeri 1 - 10 K ohm arasında olmalıdır. </a:t>
            </a:r>
          </a:p>
        </p:txBody>
      </p:sp>
      <p:pic>
        <p:nvPicPr>
          <p:cNvPr id="43012" name="Picture 12" descr="equalvdd"/>
          <p:cNvPicPr>
            <a:picLocks noGrp="1" noChangeAspect="1" noChangeArrowheads="1"/>
          </p:cNvPicPr>
          <p:nvPr>
            <p:ph sz="quarter" idx="1"/>
          </p:nvPr>
        </p:nvPicPr>
        <p:blipFill>
          <a:blip r:embed="rId2" cstate="print"/>
          <a:srcRect/>
          <a:stretch>
            <a:fillRect/>
          </a:stretch>
        </p:blipFill>
        <p:spPr>
          <a:xfrm>
            <a:off x="709613" y="1787525"/>
            <a:ext cx="3533775" cy="1811338"/>
          </a:xfrm>
          <a:noFill/>
        </p:spPr>
      </p:pic>
      <p:pic>
        <p:nvPicPr>
          <p:cNvPr id="43013" name="Picture 15" descr="equalvdd1"/>
          <p:cNvPicPr>
            <a:picLocks noGrp="1" noChangeAspect="1" noChangeArrowheads="1"/>
          </p:cNvPicPr>
          <p:nvPr>
            <p:ph sz="quarter" idx="2"/>
          </p:nvPr>
        </p:nvPicPr>
        <p:blipFill>
          <a:blip r:embed="rId3" cstate="print"/>
          <a:srcRect/>
          <a:stretch>
            <a:fillRect/>
          </a:stretch>
        </p:blipFill>
        <p:spPr>
          <a:xfrm>
            <a:off x="5238750" y="1911350"/>
            <a:ext cx="2857500" cy="1562100"/>
          </a:xfrm>
          <a:noFill/>
        </p:spPr>
      </p:pic>
      <p:sp>
        <p:nvSpPr>
          <p:cNvPr id="6" name="5 Slayt Numarası Yer Tutucusu"/>
          <p:cNvSpPr>
            <a:spLocks noGrp="1"/>
          </p:cNvSpPr>
          <p:nvPr>
            <p:ph type="sldNum" sz="quarter" idx="12"/>
          </p:nvPr>
        </p:nvSpPr>
        <p:spPr/>
        <p:txBody>
          <a:bodyPr/>
          <a:lstStyle/>
          <a:p>
            <a:pPr>
              <a:defRPr/>
            </a:pPr>
            <a:fld id="{0962CBDF-6ACA-4D5E-A8F4-CC649C80003F}" type="slidenum">
              <a:rPr lang="tr-TR" smtClean="0"/>
              <a:pPr>
                <a:defRPr/>
              </a:pPr>
              <a:t>44</a:t>
            </a:fld>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tr-TR" sz="2000" b="1" smtClean="0"/>
              <a:t>CMOS ENTEGRELERİ BAŞKA DEVRELERE BAĞLARKEN</a:t>
            </a:r>
            <a:br>
              <a:rPr lang="tr-TR" sz="2000" b="1" smtClean="0"/>
            </a:br>
            <a:r>
              <a:rPr lang="tr-TR" sz="2000" b="1" smtClean="0"/>
              <a:t>KULLANILACAK (interface) ARABİRİMLER - 2</a:t>
            </a:r>
          </a:p>
        </p:txBody>
      </p:sp>
      <p:sp>
        <p:nvSpPr>
          <p:cNvPr id="44035" name="Rectangle 7"/>
          <p:cNvSpPr>
            <a:spLocks noGrp="1" noChangeArrowheads="1"/>
          </p:cNvSpPr>
          <p:nvPr>
            <p:ph type="body" sz="half" idx="3"/>
          </p:nvPr>
        </p:nvSpPr>
        <p:spPr>
          <a:xfrm>
            <a:off x="457200" y="3500438"/>
            <a:ext cx="8229600" cy="2952750"/>
          </a:xfrm>
        </p:spPr>
        <p:txBody>
          <a:bodyPr/>
          <a:lstStyle/>
          <a:p>
            <a:pPr eaLnBrk="1" hangingPunct="1">
              <a:lnSpc>
                <a:spcPct val="80000"/>
              </a:lnSpc>
              <a:buFontTx/>
              <a:buNone/>
            </a:pPr>
            <a:r>
              <a:rPr lang="tr-TR" sz="1400" u="sng" smtClean="0">
                <a:solidFill>
                  <a:srgbClr val="FF3300"/>
                </a:solidFill>
              </a:rPr>
              <a:t>2.  Besleme voltajları farklı değerlerde olursa:</a:t>
            </a:r>
            <a:r>
              <a:rPr lang="tr-TR" sz="1200" smtClean="0"/>
              <a:t> </a:t>
            </a:r>
          </a:p>
          <a:p>
            <a:pPr eaLnBrk="1" hangingPunct="1">
              <a:lnSpc>
                <a:spcPct val="80000"/>
              </a:lnSpc>
            </a:pPr>
            <a:r>
              <a:rPr lang="tr-TR" sz="1600" b="1" smtClean="0"/>
              <a:t>TTL veya LS türü bir entegre tarafından sürülen bir CMOS entegrenin en az 5V ile beslenmesi gerekir. TTL veya LS türü entegrenin beslemesi 5V olduğu için, 5V'dan düşük DC gerilimiyle beslenen bir CMOS'un sağlıklı bir şekilde sürülebilmesi için araya beslemesi CMOS'un beslemesiyle aynı olan bir transistör konur. Transistörün kollectöründen CMOS'un girişine bağlantı yapılır ve CMOS entegrenin girişi maksimum kendi besleme voltajında sürülür. </a:t>
            </a:r>
          </a:p>
          <a:p>
            <a:pPr eaLnBrk="1" hangingPunct="1">
              <a:lnSpc>
                <a:spcPct val="80000"/>
              </a:lnSpc>
            </a:pPr>
            <a:r>
              <a:rPr lang="tr-TR" sz="1600" b="1" smtClean="0"/>
              <a:t>3-15V ile beslenen bir CMOS ile 5V'da çalışan bir TTL entegresini sürebilmemiz için arayüz (interface) olarak 4049 veya 4050 entegresi kullanılmalıdır. Bu entegreler 5V'da çalışırken daha yüksek voltajda sinyallerle sürülebilirler. Beslenmeleri 5V ile yapıldığı için, çıkış sinyal seviyeleri 5V'u geçmez ve TTL entegre girişini sürmek için uygun bir seviyedir. </a:t>
            </a:r>
          </a:p>
        </p:txBody>
      </p:sp>
      <p:pic>
        <p:nvPicPr>
          <p:cNvPr id="44036" name="Picture 8" descr="unequalvdd1"/>
          <p:cNvPicPr>
            <a:picLocks noGrp="1" noChangeAspect="1" noChangeArrowheads="1"/>
          </p:cNvPicPr>
          <p:nvPr>
            <p:ph sz="quarter" idx="1"/>
          </p:nvPr>
        </p:nvPicPr>
        <p:blipFill>
          <a:blip r:embed="rId2" cstate="print"/>
          <a:srcRect/>
          <a:stretch>
            <a:fillRect/>
          </a:stretch>
        </p:blipFill>
        <p:spPr>
          <a:xfrm>
            <a:off x="827088" y="1557338"/>
            <a:ext cx="3133725" cy="1733550"/>
          </a:xfrm>
          <a:noFill/>
        </p:spPr>
      </p:pic>
      <p:pic>
        <p:nvPicPr>
          <p:cNvPr id="44037" name="Picture 9" descr="unequalvdd2"/>
          <p:cNvPicPr>
            <a:picLocks noGrp="1" noChangeAspect="1" noChangeArrowheads="1"/>
          </p:cNvPicPr>
          <p:nvPr>
            <p:ph sz="quarter" idx="2"/>
          </p:nvPr>
        </p:nvPicPr>
        <p:blipFill>
          <a:blip r:embed="rId3" cstate="print"/>
          <a:srcRect/>
          <a:stretch>
            <a:fillRect/>
          </a:stretch>
        </p:blipFill>
        <p:spPr>
          <a:xfrm>
            <a:off x="4859338" y="1484313"/>
            <a:ext cx="3457575" cy="1914525"/>
          </a:xfrm>
          <a:noFill/>
        </p:spPr>
      </p:pic>
      <p:sp>
        <p:nvSpPr>
          <p:cNvPr id="6" name="5 Slayt Numarası Yer Tutucusu"/>
          <p:cNvSpPr>
            <a:spLocks noGrp="1"/>
          </p:cNvSpPr>
          <p:nvPr>
            <p:ph type="sldNum" sz="quarter" idx="12"/>
          </p:nvPr>
        </p:nvSpPr>
        <p:spPr/>
        <p:txBody>
          <a:bodyPr/>
          <a:lstStyle/>
          <a:p>
            <a:pPr>
              <a:defRPr/>
            </a:pPr>
            <a:fld id="{0962CBDF-6ACA-4D5E-A8F4-CC649C80003F}" type="slidenum">
              <a:rPr lang="tr-TR" smtClean="0"/>
              <a:pPr>
                <a:defRPr/>
              </a:pPr>
              <a:t>45</a:t>
            </a:fld>
            <a:endParaRPr 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Başlık"/>
          <p:cNvSpPr>
            <a:spLocks noGrp="1"/>
          </p:cNvSpPr>
          <p:nvPr>
            <p:ph type="title"/>
          </p:nvPr>
        </p:nvSpPr>
        <p:spPr/>
        <p:txBody>
          <a:bodyPr/>
          <a:lstStyle/>
          <a:p>
            <a:pPr eaLnBrk="1" hangingPunct="1"/>
            <a:r>
              <a:rPr lang="tr-TR" smtClean="0"/>
              <a:t>Yapılacak Deneyler</a:t>
            </a:r>
          </a:p>
        </p:txBody>
      </p:sp>
      <p:graphicFrame>
        <p:nvGraphicFramePr>
          <p:cNvPr id="4" name="3 İçerik Yer Tutucusu"/>
          <p:cNvGraphicFramePr>
            <a:graphicFrameLocks noGrp="1"/>
          </p:cNvGraphicFramePr>
          <p:nvPr>
            <p:ph idx="1"/>
          </p:nvPr>
        </p:nvGraphicFramePr>
        <p:xfrm>
          <a:off x="1042988" y="1916113"/>
          <a:ext cx="7416800" cy="4397380"/>
        </p:xfrm>
        <a:graphic>
          <a:graphicData uri="http://schemas.openxmlformats.org/drawingml/2006/table">
            <a:tbl>
              <a:tblPr/>
              <a:tblGrid>
                <a:gridCol w="1201737">
                  <a:extLst>
                    <a:ext uri="{9D8B030D-6E8A-4147-A177-3AD203B41FA5}">
                      <a16:colId xmlns:a16="http://schemas.microsoft.com/office/drawing/2014/main" val="20000"/>
                    </a:ext>
                  </a:extLst>
                </a:gridCol>
                <a:gridCol w="6215063">
                  <a:extLst>
                    <a:ext uri="{9D8B030D-6E8A-4147-A177-3AD203B41FA5}">
                      <a16:colId xmlns:a16="http://schemas.microsoft.com/office/drawing/2014/main" val="20001"/>
                    </a:ext>
                  </a:extLst>
                </a:gridCol>
              </a:tblGrid>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No</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İsimleri</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O.Deney 1</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setinin ve ölçü aletlerinin tanıtımı ve ölçmeler </a:t>
                      </a:r>
                      <a:r>
                        <a:rPr kumimoji="0" lang="tr-TR" sz="1000" b="0" i="0" u="none" strike="noStrike" cap="none" normalizeH="0" baseline="0" smtClean="0">
                          <a:ln>
                            <a:noFill/>
                          </a:ln>
                          <a:solidFill>
                            <a:schemeClr val="tx1"/>
                          </a:solidFill>
                          <a:effectLst/>
                          <a:latin typeface="Times New Roman" pitchFamily="18" charset="0"/>
                          <a:cs typeface="Times New Roman" pitchFamily="18" charset="0"/>
                        </a:rPr>
                        <a:t>(Ortak deney föyünden)</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O.Deney 2</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Entegre devrelerin kullanımı için bazı uygulamalar (</a:t>
                      </a:r>
                      <a:r>
                        <a:rPr kumimoji="0" lang="tr-TR" sz="1000" b="0" i="0" u="none" strike="noStrike" cap="none" normalizeH="0" baseline="0" smtClean="0">
                          <a:ln>
                            <a:noFill/>
                          </a:ln>
                          <a:solidFill>
                            <a:schemeClr val="tx1"/>
                          </a:solidFill>
                          <a:effectLst/>
                          <a:latin typeface="Times New Roman" pitchFamily="18" charset="0"/>
                          <a:cs typeface="Times New Roman" pitchFamily="18" charset="0"/>
                        </a:rPr>
                        <a:t>Ortak deney Föyünden)</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1</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Lojik Kapılar ve Kombinasyonal Lojik Devreler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2</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Orta Ölçekli Entegre Devreler ve uygulamaları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3</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Sayısal Aritmetik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4</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Flip-Floplar ve Ardışıl Devre Tasarımı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5</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Sayıcılar ve Kayıtcılar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6</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Veri Çevrimi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9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Deney 7</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914525" algn="l"/>
                        </a:tabLst>
                      </a:pPr>
                      <a:r>
                        <a:rPr kumimoji="0" lang="tr-TR" sz="1400" b="1" i="0" u="none" strike="noStrike" cap="none" normalizeH="0" baseline="0" smtClean="0">
                          <a:ln>
                            <a:noFill/>
                          </a:ln>
                          <a:solidFill>
                            <a:schemeClr val="tx1"/>
                          </a:solidFill>
                          <a:effectLst/>
                          <a:latin typeface="Times New Roman" pitchFamily="18" charset="0"/>
                          <a:cs typeface="Times New Roman" pitchFamily="18" charset="0"/>
                        </a:rPr>
                        <a:t>Kare dalga üreteçleri </a:t>
                      </a:r>
                      <a:endParaRPr kumimoji="0" lang="tr-TR"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4 Slayt Numarası Yer Tutucusu"/>
          <p:cNvSpPr>
            <a:spLocks noGrp="1"/>
          </p:cNvSpPr>
          <p:nvPr>
            <p:ph type="sldNum" sz="quarter" idx="12"/>
          </p:nvPr>
        </p:nvSpPr>
        <p:spPr/>
        <p:txBody>
          <a:bodyPr/>
          <a:lstStyle/>
          <a:p>
            <a:pPr>
              <a:defRPr/>
            </a:pPr>
            <a:fld id="{5D0357BF-89DE-4091-A298-731D95A57E36}" type="slidenum">
              <a:rPr lang="tr-TR" smtClean="0"/>
              <a:pPr>
                <a:defRPr/>
              </a:pPr>
              <a:t>46</a:t>
            </a:fld>
            <a:endParaRPr lang="tr-T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de-DE" sz="3200" b="1" smtClean="0"/>
              <a:t>ORTAK DENEY</a:t>
            </a:r>
            <a:r>
              <a:rPr lang="tr-TR" sz="3200" b="1" smtClean="0"/>
              <a:t>LER</a:t>
            </a:r>
            <a:r>
              <a:rPr lang="de-DE" sz="3200" b="1" smtClean="0"/>
              <a:t/>
            </a:r>
            <a:br>
              <a:rPr lang="de-DE" sz="3200" b="1" smtClean="0"/>
            </a:br>
            <a:endParaRPr lang="tr-TR" sz="3200" b="1" smtClean="0"/>
          </a:p>
        </p:txBody>
      </p:sp>
      <p:sp>
        <p:nvSpPr>
          <p:cNvPr id="46083" name="Rectangle 3"/>
          <p:cNvSpPr>
            <a:spLocks noGrp="1" noChangeArrowheads="1"/>
          </p:cNvSpPr>
          <p:nvPr>
            <p:ph type="body" idx="1"/>
          </p:nvPr>
        </p:nvSpPr>
        <p:spPr>
          <a:xfrm>
            <a:off x="457200" y="908050"/>
            <a:ext cx="8229600" cy="5218113"/>
          </a:xfrm>
        </p:spPr>
        <p:txBody>
          <a:bodyPr/>
          <a:lstStyle/>
          <a:p>
            <a:pPr eaLnBrk="1" hangingPunct="1"/>
            <a:r>
              <a:rPr lang="tr-TR" sz="2800" smtClean="0"/>
              <a:t>Bu deneylerde, laboratuarın tanıtımı, Ölçü aletleri, Osiloskop, Güç kaynakları, deney setleri tanıtılıp, bunların kullanılmasında dikkat edilecek konular  belirtilecektir. Transistörlerin anahtar olarak çalıştırılması, diyod v.b..</a:t>
            </a:r>
          </a:p>
          <a:p>
            <a:pPr eaLnBrk="1" hangingPunct="1">
              <a:buFontTx/>
              <a:buNone/>
            </a:pPr>
            <a:endParaRPr lang="tr-TR" sz="2800" smtClean="0"/>
          </a:p>
          <a:p>
            <a:pPr eaLnBrk="1" hangingPunct="1"/>
            <a:r>
              <a:rPr lang="tr-TR" sz="2800" smtClean="0"/>
              <a:t> Ayrıca, Elektronik devre elemanları kullanılarak mantık devre  elemanları gerçekleştirmek ve bazı temel mantık devrelerini bu gerçekleştirilen elemanlar ile incelenmesi yapılacaktır. TTL ve CMOS IC’lerin ortak kullanılması.</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47</a:t>
            </a:fld>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tr-TR" sz="2400" b="1" smtClean="0"/>
              <a:t>DENEY NO: 1</a:t>
            </a:r>
            <a:br>
              <a:rPr lang="tr-TR" sz="2400" b="1" smtClean="0"/>
            </a:br>
            <a:r>
              <a:rPr lang="tr-TR" sz="2000" b="1" smtClean="0"/>
              <a:t>LOJİK KAPILAR VE KOMBİNASYONAL LOJİK DEVRELER</a:t>
            </a:r>
            <a:br>
              <a:rPr lang="tr-TR" sz="2000" b="1" smtClean="0"/>
            </a:br>
            <a:endParaRPr lang="tr-TR" sz="2000" b="1" smtClean="0"/>
          </a:p>
        </p:txBody>
      </p:sp>
      <p:sp>
        <p:nvSpPr>
          <p:cNvPr id="47107" name="Rectangle 3"/>
          <p:cNvSpPr>
            <a:spLocks noGrp="1" noChangeArrowheads="1"/>
          </p:cNvSpPr>
          <p:nvPr>
            <p:ph type="body" idx="1"/>
          </p:nvPr>
        </p:nvSpPr>
        <p:spPr/>
        <p:txBody>
          <a:bodyPr/>
          <a:lstStyle/>
          <a:p>
            <a:pPr eaLnBrk="1" hangingPunct="1">
              <a:lnSpc>
                <a:spcPct val="80000"/>
              </a:lnSpc>
              <a:buFontTx/>
              <a:buNone/>
            </a:pPr>
            <a:r>
              <a:rPr lang="tr-TR" sz="2800" b="1" smtClean="0"/>
              <a:t>Deneyin Amacı :</a:t>
            </a:r>
            <a:endParaRPr lang="tr-TR" sz="2800" smtClean="0"/>
          </a:p>
          <a:p>
            <a:pPr eaLnBrk="1" hangingPunct="1">
              <a:lnSpc>
                <a:spcPct val="80000"/>
              </a:lnSpc>
            </a:pPr>
            <a:r>
              <a:rPr lang="tr-TR" sz="2800" smtClean="0"/>
              <a:t>Bu deneyde Boolean cebirinde kullanılan operatörlerin (mantık kapıları ) tanınması, boolean cebirindeki eşitliklerin mantıksal kapılar ile gerçekleştirilmesi, kombinasyonal lojik devre tasarımı ve fonksiyon denklemlerininin oluşturulması incelenecektir.</a:t>
            </a:r>
          </a:p>
          <a:p>
            <a:pPr eaLnBrk="1" hangingPunct="1">
              <a:lnSpc>
                <a:spcPct val="80000"/>
              </a:lnSpc>
            </a:pPr>
            <a:r>
              <a:rPr lang="tr-TR" sz="2800" smtClean="0"/>
              <a:t>Ayrıca Min. Terimlerin toplamı veya Max.Terimlerin çarpımı şeklinde oluşturulmuş fonksiyon denklemlerinin NAND veya NOR bağlaçları ile gerçekleştirilmesine ait uygulamalar yapılacaktır.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48</a:t>
            </a:fld>
            <a:endParaRPr lang="tr-T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tr-TR" sz="2400" b="1" smtClean="0"/>
              <a:t/>
            </a:r>
            <a:br>
              <a:rPr lang="tr-TR" sz="2400" b="1" smtClean="0"/>
            </a:br>
            <a:r>
              <a:rPr lang="tr-TR" sz="2400" b="1" smtClean="0"/>
              <a:t>DENEY 2</a:t>
            </a:r>
            <a:r>
              <a:rPr lang="tr-TR" sz="4000" b="1" smtClean="0"/>
              <a:t/>
            </a:r>
            <a:br>
              <a:rPr lang="tr-TR" sz="4000" b="1" smtClean="0"/>
            </a:br>
            <a:r>
              <a:rPr lang="tr-TR" sz="2000" b="1" smtClean="0"/>
              <a:t>ORTA ÖLÇEKLİ ENTEGRE DEVRELER VE UYGULAMALARI</a:t>
            </a:r>
          </a:p>
        </p:txBody>
      </p:sp>
      <p:sp>
        <p:nvSpPr>
          <p:cNvPr id="48131" name="Rectangle 3"/>
          <p:cNvSpPr>
            <a:spLocks noGrp="1" noChangeArrowheads="1"/>
          </p:cNvSpPr>
          <p:nvPr>
            <p:ph type="body" idx="1"/>
          </p:nvPr>
        </p:nvSpPr>
        <p:spPr/>
        <p:txBody>
          <a:bodyPr/>
          <a:lstStyle/>
          <a:p>
            <a:pPr eaLnBrk="1" hangingPunct="1">
              <a:buFontTx/>
              <a:buNone/>
            </a:pPr>
            <a:r>
              <a:rPr lang="tr-TR" b="1" smtClean="0"/>
              <a:t>Deneyin Amacı</a:t>
            </a:r>
          </a:p>
          <a:p>
            <a:pPr eaLnBrk="1" hangingPunct="1"/>
            <a:r>
              <a:rPr lang="tr-TR" smtClean="0"/>
              <a:t>MSI (Medium Scale İntegrated Circuit-Orta Ölçekli Entegre Devre) devrelerin tanınması, özelliklerinin sınanması</a:t>
            </a:r>
          </a:p>
          <a:p>
            <a:pPr eaLnBrk="1" hangingPunct="1"/>
            <a:r>
              <a:rPr lang="tr-TR" smtClean="0"/>
              <a:t>MSI devreleri ile uygulamalar yapılması (decoder, mux v.b)</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tr-TR" smtClean="0"/>
              <a:t>Yarıiletkenler</a:t>
            </a:r>
          </a:p>
        </p:txBody>
      </p:sp>
      <p:sp>
        <p:nvSpPr>
          <p:cNvPr id="5123" name="Rectangle 3"/>
          <p:cNvSpPr>
            <a:spLocks noGrp="1" noChangeArrowheads="1"/>
          </p:cNvSpPr>
          <p:nvPr>
            <p:ph type="body" idx="1"/>
          </p:nvPr>
        </p:nvSpPr>
        <p:spPr/>
        <p:txBody>
          <a:bodyPr/>
          <a:lstStyle/>
          <a:p>
            <a:pPr algn="just" eaLnBrk="1" hangingPunct="1"/>
            <a:r>
              <a:rPr lang="tr-TR" sz="2800" smtClean="0"/>
              <a:t>1950’li yıllarda transistörlerin icad edilmesiyle elektronikte bir devrim oluştu.</a:t>
            </a:r>
          </a:p>
          <a:p>
            <a:pPr algn="just" eaLnBrk="1" hangingPunct="1"/>
            <a:r>
              <a:rPr lang="tr-TR" sz="2800" smtClean="0"/>
              <a:t>1965’li yıllardaki SSI entegre devreleri bulunmasıyla da 2. önemli gelişme başlamış oldu.</a:t>
            </a:r>
          </a:p>
          <a:p>
            <a:pPr algn="just" eaLnBrk="1" hangingPunct="1"/>
            <a:r>
              <a:rPr lang="tr-TR" sz="2800" smtClean="0"/>
              <a:t>Şu anda 2cm</a:t>
            </a:r>
            <a:r>
              <a:rPr lang="tr-TR" sz="2800" baseline="30000" smtClean="0"/>
              <a:t>2 </a:t>
            </a:r>
            <a:r>
              <a:rPr lang="tr-TR" sz="2800" smtClean="0"/>
              <a:t>yüzeye yaklaşık 800 milyon transistör yerleştirilebilen IC’ler üretilmektedir.</a:t>
            </a:r>
          </a:p>
          <a:p>
            <a:pPr algn="just" eaLnBrk="1" hangingPunct="1"/>
            <a:r>
              <a:rPr lang="tr-TR" sz="2800" smtClean="0"/>
              <a:t>Konuyu anlayabilmek için yarı iletken devre elemanlarını özetlememiz gerekir.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a:t>
            </a:fld>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tr-TR" sz="4000" b="1" smtClean="0"/>
              <a:t>DENEY 3</a:t>
            </a:r>
            <a:r>
              <a:rPr lang="fr-FR" sz="4000" b="1" smtClean="0"/>
              <a:t/>
            </a:r>
            <a:br>
              <a:rPr lang="fr-FR" sz="4000" b="1" smtClean="0"/>
            </a:br>
            <a:r>
              <a:rPr lang="fr-FR" sz="4000" b="1" smtClean="0"/>
              <a:t>SAYISAL ARİTMETİK</a:t>
            </a:r>
            <a:endParaRPr lang="tr-TR" sz="4000" b="1" smtClean="0"/>
          </a:p>
        </p:txBody>
      </p:sp>
      <p:sp>
        <p:nvSpPr>
          <p:cNvPr id="49155" name="Rectangle 3"/>
          <p:cNvSpPr>
            <a:spLocks noGrp="1" noChangeArrowheads="1"/>
          </p:cNvSpPr>
          <p:nvPr>
            <p:ph type="body" idx="1"/>
          </p:nvPr>
        </p:nvSpPr>
        <p:spPr/>
        <p:txBody>
          <a:bodyPr/>
          <a:lstStyle/>
          <a:p>
            <a:pPr eaLnBrk="1" hangingPunct="1">
              <a:lnSpc>
                <a:spcPct val="90000"/>
              </a:lnSpc>
            </a:pPr>
            <a:endParaRPr lang="fr-FR" sz="2400" b="1" smtClean="0"/>
          </a:p>
          <a:p>
            <a:pPr eaLnBrk="1" hangingPunct="1">
              <a:lnSpc>
                <a:spcPct val="90000"/>
              </a:lnSpc>
              <a:buFontTx/>
              <a:buNone/>
            </a:pPr>
            <a:r>
              <a:rPr lang="fr-FR" sz="2400" b="1" smtClean="0"/>
              <a:t>Deneyin  Amacı</a:t>
            </a:r>
            <a:endParaRPr lang="fr-FR" sz="2400" smtClean="0"/>
          </a:p>
          <a:p>
            <a:pPr eaLnBrk="1" hangingPunct="1">
              <a:lnSpc>
                <a:spcPct val="90000"/>
              </a:lnSpc>
            </a:pPr>
            <a:r>
              <a:rPr lang="fr-FR" sz="2400" smtClean="0"/>
              <a:t>Bu deneyde işaretli ve işaretsiz sayılar için ikili sayı sistemindeki toplama işleminin anlaşılması, işlem performansını artırabilmek için iki tabanındaki sayıların ikili tamlayan (complement) biçiminin anlaşılması,</a:t>
            </a:r>
            <a:endParaRPr lang="tr-TR" sz="2400" smtClean="0"/>
          </a:p>
          <a:p>
            <a:pPr eaLnBrk="1" hangingPunct="1">
              <a:lnSpc>
                <a:spcPct val="90000"/>
              </a:lnSpc>
            </a:pPr>
            <a:r>
              <a:rPr lang="fr-FR" sz="2400" smtClean="0"/>
              <a:t> ikili sistemdeki sayıların çarpılıp bölünmesi işlemlerinin anlaşılması hedeflenmiştir.</a:t>
            </a:r>
          </a:p>
          <a:p>
            <a:pPr eaLnBrk="1" hangingPunct="1">
              <a:lnSpc>
                <a:spcPct val="90000"/>
              </a:lnSpc>
            </a:pPr>
            <a:r>
              <a:rPr lang="fr-FR" sz="2400" smtClean="0"/>
              <a:t>Ayrıca 16 (Hexa decimal ) tabanlı sayı sistemi ve BCD kodundaki sayılar ile aritmetik işlemlerin yapılması üzerinde durulacaktır.</a:t>
            </a:r>
            <a:endParaRPr lang="tr-TR" sz="240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50</a:t>
            </a:fld>
            <a:endParaRPr lang="tr-T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tr-TR" sz="4000" b="1" smtClean="0"/>
              <a:t>DENEY NO : 4</a:t>
            </a:r>
            <a:br>
              <a:rPr lang="tr-TR" sz="4000" b="1" smtClean="0"/>
            </a:br>
            <a:r>
              <a:rPr lang="tr-TR" sz="2400" b="1" smtClean="0"/>
              <a:t>FLİP-FLOP’LAR VE ARDIŞIL DEVRE TASARIMI</a:t>
            </a:r>
          </a:p>
        </p:txBody>
      </p:sp>
      <p:sp>
        <p:nvSpPr>
          <p:cNvPr id="50179" name="Rectangle 3"/>
          <p:cNvSpPr>
            <a:spLocks noGrp="1" noChangeArrowheads="1"/>
          </p:cNvSpPr>
          <p:nvPr>
            <p:ph type="body" idx="1"/>
          </p:nvPr>
        </p:nvSpPr>
        <p:spPr/>
        <p:txBody>
          <a:bodyPr/>
          <a:lstStyle/>
          <a:p>
            <a:pPr eaLnBrk="1" hangingPunct="1"/>
            <a:endParaRPr lang="tr-TR" b="1" smtClean="0"/>
          </a:p>
          <a:p>
            <a:pPr eaLnBrk="1" hangingPunct="1">
              <a:buFontTx/>
              <a:buNone/>
            </a:pPr>
            <a:r>
              <a:rPr lang="tr-TR" b="1" smtClean="0"/>
              <a:t>Deneyin Amacı</a:t>
            </a:r>
          </a:p>
          <a:p>
            <a:pPr eaLnBrk="1" hangingPunct="1"/>
            <a:r>
              <a:rPr lang="tr-TR" smtClean="0"/>
              <a:t>Bu deneyin amacı Flip-Flop (FF)’ların fonksiyonlarının tanınması ve senkron ardışıl devre tasarım aşamalarının uygulanarak devre tasarımı yapılmasıdır.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tr-TR" sz="4000" b="1" smtClean="0"/>
              <a:t>DENEY NO: 5</a:t>
            </a:r>
            <a:br>
              <a:rPr lang="tr-TR" sz="4000" b="1" smtClean="0"/>
            </a:br>
            <a:r>
              <a:rPr lang="tr-TR" sz="2000" b="1" smtClean="0"/>
              <a:t>SAYICILAR (COUNTERS) VE KAYITÇILAR (REGISTERS)</a:t>
            </a:r>
          </a:p>
        </p:txBody>
      </p:sp>
      <p:sp>
        <p:nvSpPr>
          <p:cNvPr id="51203" name="Rectangle 3"/>
          <p:cNvSpPr>
            <a:spLocks noGrp="1" noChangeArrowheads="1"/>
          </p:cNvSpPr>
          <p:nvPr>
            <p:ph type="body" idx="1"/>
          </p:nvPr>
        </p:nvSpPr>
        <p:spPr/>
        <p:txBody>
          <a:bodyPr/>
          <a:lstStyle/>
          <a:p>
            <a:pPr eaLnBrk="1" hangingPunct="1">
              <a:lnSpc>
                <a:spcPct val="80000"/>
              </a:lnSpc>
            </a:pPr>
            <a:endParaRPr lang="tr-TR" sz="2800" b="1" smtClean="0"/>
          </a:p>
          <a:p>
            <a:pPr eaLnBrk="1" hangingPunct="1">
              <a:lnSpc>
                <a:spcPct val="80000"/>
              </a:lnSpc>
            </a:pPr>
            <a:r>
              <a:rPr lang="tr-TR" sz="2800" b="1" smtClean="0"/>
              <a:t>Deneyin Amacı :</a:t>
            </a:r>
            <a:endParaRPr lang="tr-TR" sz="2800" smtClean="0"/>
          </a:p>
          <a:p>
            <a:pPr eaLnBrk="1" hangingPunct="1">
              <a:lnSpc>
                <a:spcPct val="80000"/>
              </a:lnSpc>
            </a:pPr>
            <a:r>
              <a:rPr lang="tr-TR" sz="2800" smtClean="0"/>
              <a:t>Bu deneyde sayıcılar ve kayıtçıların (registers-kaydedici) çalışma mantığı incelenecektir. Sayıcılar ve kayıtçılar flip-flop lardan oluşmaktadır.Sayıcılar, sayıcı girişine uygulanan darbeleri saymak amacı ile, kayıtçılar ise sayıları depolamak ve kullanmak (manipulate) amacı ile kullanılmaktadır. </a:t>
            </a:r>
          </a:p>
          <a:p>
            <a:pPr eaLnBrk="1" hangingPunct="1">
              <a:lnSpc>
                <a:spcPct val="80000"/>
              </a:lnSpc>
            </a:pPr>
            <a:r>
              <a:rPr lang="tr-TR" sz="2800" smtClean="0"/>
              <a:t>Bu deneyde değişik tip sayıcılar ve kayıtçılar üzerinde durulup uygulaması yapılacaktır.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52</a:t>
            </a:fld>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4000" b="1" smtClean="0"/>
              <a:t>DENEY  NO </a:t>
            </a:r>
            <a:r>
              <a:rPr lang="tr-TR" sz="4000" b="1" smtClean="0"/>
              <a:t>6</a:t>
            </a:r>
            <a:r>
              <a:rPr lang="en-US" sz="4000" b="1" smtClean="0"/>
              <a:t/>
            </a:r>
            <a:br>
              <a:rPr lang="en-US" sz="4000" b="1" smtClean="0"/>
            </a:br>
            <a:r>
              <a:rPr lang="en-US" sz="3200" b="1" smtClean="0"/>
              <a:t>VER</a:t>
            </a:r>
            <a:r>
              <a:rPr lang="tr-TR" sz="3200" b="1" smtClean="0"/>
              <a:t>İ ÇEVİRİMİ</a:t>
            </a:r>
          </a:p>
        </p:txBody>
      </p:sp>
      <p:sp>
        <p:nvSpPr>
          <p:cNvPr id="52227" name="Rectangle 3"/>
          <p:cNvSpPr>
            <a:spLocks noGrp="1" noChangeArrowheads="1"/>
          </p:cNvSpPr>
          <p:nvPr>
            <p:ph type="body" idx="1"/>
          </p:nvPr>
        </p:nvSpPr>
        <p:spPr/>
        <p:txBody>
          <a:bodyPr/>
          <a:lstStyle/>
          <a:p>
            <a:pPr eaLnBrk="1" hangingPunct="1">
              <a:buFontTx/>
              <a:buNone/>
            </a:pPr>
            <a:endParaRPr lang="tr-TR" b="1" smtClean="0"/>
          </a:p>
          <a:p>
            <a:pPr eaLnBrk="1" hangingPunct="1"/>
            <a:r>
              <a:rPr lang="tr-TR" b="1" smtClean="0"/>
              <a:t>Deneyin Amacı:</a:t>
            </a:r>
            <a:endParaRPr lang="tr-TR" smtClean="0"/>
          </a:p>
          <a:p>
            <a:pPr eaLnBrk="1" hangingPunct="1"/>
            <a:r>
              <a:rPr lang="tr-TR" smtClean="0"/>
              <a:t>Fiziksel dünyadaki analog sinyaller ile sayısal sinyaller arasındaki farkı ve ikisi arası dönüşmenin nasıl yapılacağının anlatılması ve uygulamasıdır.</a:t>
            </a:r>
          </a:p>
          <a:p>
            <a:pPr eaLnBrk="1" hangingPunct="1"/>
            <a:r>
              <a:rPr lang="tr-TR" smtClean="0"/>
              <a:t>ADC ve DAC’lerin çalışmalarının öğrenilmesi için uygulamalar.</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53</a:t>
            </a:fld>
            <a:endParaRPr lang="tr-T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tr-TR" sz="4000" b="1" smtClean="0"/>
              <a:t>DENEY  NO : 7</a:t>
            </a:r>
            <a:br>
              <a:rPr lang="tr-TR" sz="4000" b="1" smtClean="0"/>
            </a:br>
            <a:r>
              <a:rPr lang="tr-TR" sz="4000" b="1" smtClean="0"/>
              <a:t>  </a:t>
            </a:r>
            <a:r>
              <a:rPr lang="tr-TR" sz="2400" b="1" smtClean="0"/>
              <a:t>555 ZAMANLAYICI DEVRESİ</a:t>
            </a:r>
          </a:p>
        </p:txBody>
      </p:sp>
      <p:sp>
        <p:nvSpPr>
          <p:cNvPr id="53251" name="Rectangle 3"/>
          <p:cNvSpPr>
            <a:spLocks noGrp="1" noChangeArrowheads="1"/>
          </p:cNvSpPr>
          <p:nvPr>
            <p:ph type="body" idx="1"/>
          </p:nvPr>
        </p:nvSpPr>
        <p:spPr/>
        <p:txBody>
          <a:bodyPr/>
          <a:lstStyle/>
          <a:p>
            <a:pPr eaLnBrk="1" hangingPunct="1"/>
            <a:endParaRPr lang="tr-TR" b="1" smtClean="0"/>
          </a:p>
          <a:p>
            <a:pPr eaLnBrk="1" hangingPunct="1"/>
            <a:r>
              <a:rPr lang="tr-TR" b="1" smtClean="0"/>
              <a:t>Deneyin Amacı:</a:t>
            </a:r>
            <a:endParaRPr lang="tr-TR" smtClean="0"/>
          </a:p>
          <a:p>
            <a:pPr eaLnBrk="1" hangingPunct="1"/>
            <a:r>
              <a:rPr lang="tr-TR" smtClean="0"/>
              <a:t>555 entegre devresini kullanarak astabil, monostabil işaretler üretmek ve bunları sayısal devrelerin Clock işareti v.b. maksatlar için kullanmak.</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54</a:t>
            </a:fld>
            <a:endParaRPr lang="tr-T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0"/>
            <a:ext cx="8229600" cy="620713"/>
          </a:xfrm>
        </p:spPr>
        <p:txBody>
          <a:bodyPr/>
          <a:lstStyle/>
          <a:p>
            <a:pPr eaLnBrk="1" hangingPunct="1"/>
            <a:r>
              <a:rPr lang="tr-TR" sz="3200" smtClean="0"/>
              <a:t>Deneyelere hazırlık</a:t>
            </a:r>
          </a:p>
        </p:txBody>
      </p:sp>
      <p:sp>
        <p:nvSpPr>
          <p:cNvPr id="54275" name="Rectangle 3"/>
          <p:cNvSpPr>
            <a:spLocks noGrp="1" noChangeArrowheads="1"/>
          </p:cNvSpPr>
          <p:nvPr>
            <p:ph type="body" idx="1"/>
          </p:nvPr>
        </p:nvSpPr>
        <p:spPr>
          <a:xfrm>
            <a:off x="539750" y="765175"/>
            <a:ext cx="8229600" cy="5616575"/>
          </a:xfrm>
        </p:spPr>
        <p:txBody>
          <a:bodyPr/>
          <a:lstStyle/>
          <a:p>
            <a:pPr eaLnBrk="1" hangingPunct="1"/>
            <a:r>
              <a:rPr lang="tr-TR" sz="2400" dirty="0" smtClean="0"/>
              <a:t>Öğrenci yapacağı deneye önceden hazırlanarak gelmelidir.</a:t>
            </a:r>
          </a:p>
          <a:p>
            <a:pPr eaLnBrk="1" hangingPunct="1"/>
            <a:r>
              <a:rPr lang="tr-TR" sz="2400" dirty="0" smtClean="0"/>
              <a:t>İlgili deneyin </a:t>
            </a:r>
            <a:r>
              <a:rPr lang="tr-TR" sz="2400" dirty="0" err="1" smtClean="0"/>
              <a:t>föyündeki</a:t>
            </a:r>
            <a:r>
              <a:rPr lang="tr-TR" sz="2400" dirty="0" smtClean="0"/>
              <a:t> problemleri EWB </a:t>
            </a:r>
            <a:r>
              <a:rPr lang="tr-TR" sz="2400" u="sng" dirty="0" smtClean="0">
                <a:solidFill>
                  <a:srgbClr val="FF0000"/>
                </a:solidFill>
              </a:rPr>
              <a:t>(</a:t>
            </a:r>
            <a:r>
              <a:rPr lang="tr-TR" sz="2400" u="sng" dirty="0" err="1" smtClean="0">
                <a:solidFill>
                  <a:srgbClr val="FF0000"/>
                </a:solidFill>
              </a:rPr>
              <a:t>Electronic</a:t>
            </a:r>
            <a:r>
              <a:rPr lang="tr-TR" sz="2400" u="sng" dirty="0" smtClean="0">
                <a:solidFill>
                  <a:srgbClr val="FF0000"/>
                </a:solidFill>
              </a:rPr>
              <a:t> </a:t>
            </a:r>
            <a:r>
              <a:rPr lang="tr-TR" sz="2400" u="sng" dirty="0" err="1" smtClean="0">
                <a:solidFill>
                  <a:srgbClr val="FF0000"/>
                </a:solidFill>
              </a:rPr>
              <a:t>Work</a:t>
            </a:r>
            <a:r>
              <a:rPr lang="tr-TR" sz="2400" u="sng" dirty="0" smtClean="0">
                <a:solidFill>
                  <a:srgbClr val="FF0000"/>
                </a:solidFill>
              </a:rPr>
              <a:t> </a:t>
            </a:r>
            <a:r>
              <a:rPr lang="tr-TR" sz="2400" u="sng" dirty="0" err="1" smtClean="0">
                <a:solidFill>
                  <a:srgbClr val="FF0000"/>
                </a:solidFill>
              </a:rPr>
              <a:t>Banch</a:t>
            </a:r>
            <a:r>
              <a:rPr lang="tr-TR" sz="2400" u="sng" dirty="0" smtClean="0">
                <a:solidFill>
                  <a:srgbClr val="FF0000"/>
                </a:solidFill>
              </a:rPr>
              <a:t>) </a:t>
            </a:r>
            <a:r>
              <a:rPr lang="tr-TR" sz="2400" dirty="0" smtClean="0"/>
              <a:t>ortamında tasarlamış olarak gelmelidir.</a:t>
            </a:r>
          </a:p>
          <a:p>
            <a:pPr eaLnBrk="1" hangingPunct="1"/>
            <a:r>
              <a:rPr lang="tr-TR" sz="2400" dirty="0" smtClean="0"/>
              <a:t>&gt;Deney süresince sadece kendi deneyi ile ilgilenmeli, başka masalarla ilgilenmemelidir.</a:t>
            </a:r>
          </a:p>
          <a:p>
            <a:pPr eaLnBrk="1" hangingPunct="1"/>
            <a:r>
              <a:rPr lang="tr-TR" sz="2400" b="1" dirty="0" smtClean="0">
                <a:solidFill>
                  <a:srgbClr val="FF3300"/>
                </a:solidFill>
              </a:rPr>
              <a:t>Elektrikle çalışıldığı için, gerek sağlığınıza gerekse deney cihazlarına, yanlış uygulamalardan dolayı zarar gelmemesi için dikkatli çalışılmalı, deney sorumlusu gözetiminde deney ortamına enerji uygulamalısınız.</a:t>
            </a:r>
          </a:p>
          <a:p>
            <a:pPr eaLnBrk="1" hangingPunct="1"/>
            <a:endParaRPr lang="tr-TR" sz="2800" dirty="0" smtClean="0"/>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55</a:t>
            </a:fld>
            <a:endParaRPr lang="tr-T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561975"/>
          </a:xfrm>
        </p:spPr>
        <p:txBody>
          <a:bodyPr/>
          <a:lstStyle/>
          <a:p>
            <a:pPr eaLnBrk="1" hangingPunct="1"/>
            <a:r>
              <a:rPr lang="tr-TR" sz="4000" smtClean="0"/>
              <a:t>Kazancınız</a:t>
            </a:r>
          </a:p>
        </p:txBody>
      </p:sp>
      <p:sp>
        <p:nvSpPr>
          <p:cNvPr id="55299" name="Rectangle 3"/>
          <p:cNvSpPr>
            <a:spLocks noGrp="1" noChangeArrowheads="1"/>
          </p:cNvSpPr>
          <p:nvPr>
            <p:ph type="body" idx="1"/>
          </p:nvPr>
        </p:nvSpPr>
        <p:spPr>
          <a:xfrm>
            <a:off x="457200" y="1196975"/>
            <a:ext cx="8229600" cy="4929188"/>
          </a:xfrm>
        </p:spPr>
        <p:txBody>
          <a:bodyPr/>
          <a:lstStyle/>
          <a:p>
            <a:pPr eaLnBrk="1" hangingPunct="1">
              <a:lnSpc>
                <a:spcPct val="90000"/>
              </a:lnSpc>
            </a:pPr>
            <a:r>
              <a:rPr lang="tr-TR" sz="2800" smtClean="0"/>
              <a:t>Bu laboratuvarın yapılması sürecinde, öğrenci donanımsal konuların alt yapısını oluşturan elektrik, elektronik devre elemanları, ölçü aletleri,sayısal entegre devreleri uygulamalı olarak tanıyacaktır.</a:t>
            </a:r>
          </a:p>
          <a:p>
            <a:pPr eaLnBrk="1" hangingPunct="1">
              <a:lnSpc>
                <a:spcPct val="90000"/>
              </a:lnSpc>
            </a:pPr>
            <a:r>
              <a:rPr lang="tr-TR" sz="2800" smtClean="0"/>
              <a:t>Bilgisayarın temel ünitelerini oluşturan kombinasyonal ve ardılış lojik devreleri pratik olarak gerçekleştirerek daha karmaşık sistemler için mantık yürütebilecek seviyeye gelmesi amaçlanmıştır.</a:t>
            </a:r>
          </a:p>
          <a:p>
            <a:pPr eaLnBrk="1" hangingPunct="1">
              <a:lnSpc>
                <a:spcPct val="90000"/>
              </a:lnSpc>
            </a:pPr>
            <a:r>
              <a:rPr lang="tr-TR" sz="2800" smtClean="0"/>
              <a:t>BAŞARILAR DİLERİZ…..</a:t>
            </a:r>
          </a:p>
        </p:txBody>
      </p:sp>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56</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2"/>
          <p:cNvSpPr>
            <a:spLocks noGrp="1" noChangeArrowheads="1"/>
          </p:cNvSpPr>
          <p:nvPr>
            <p:ph type="title"/>
          </p:nvPr>
        </p:nvSpPr>
        <p:spPr>
          <a:xfrm>
            <a:off x="457200" y="274638"/>
            <a:ext cx="8229600" cy="346075"/>
          </a:xfrm>
        </p:spPr>
        <p:txBody>
          <a:bodyPr/>
          <a:lstStyle/>
          <a:p>
            <a:pPr eaLnBrk="1" hangingPunct="1"/>
            <a:r>
              <a:rPr lang="tr-TR" sz="4000" smtClean="0"/>
              <a:t>DİYOT</a:t>
            </a:r>
          </a:p>
        </p:txBody>
      </p:sp>
      <p:pic>
        <p:nvPicPr>
          <p:cNvPr id="1028" name="Picture 11"/>
          <p:cNvPicPr>
            <a:picLocks noGrp="1" noChangeAspect="1" noChangeArrowheads="1"/>
          </p:cNvPicPr>
          <p:nvPr>
            <p:ph sz="half" idx="1"/>
          </p:nvPr>
        </p:nvPicPr>
        <p:blipFill>
          <a:blip r:embed="rId3" cstate="print"/>
          <a:srcRect/>
          <a:stretch>
            <a:fillRect/>
          </a:stretch>
        </p:blipFill>
        <p:spPr>
          <a:xfrm>
            <a:off x="684213" y="936625"/>
            <a:ext cx="7493000" cy="3395663"/>
          </a:xfrm>
          <a:noFill/>
        </p:spPr>
      </p:pic>
      <p:pic>
        <p:nvPicPr>
          <p:cNvPr id="1029" name="Picture 15"/>
          <p:cNvPicPr>
            <a:picLocks noGrp="1" noChangeAspect="1" noChangeArrowheads="1"/>
          </p:cNvPicPr>
          <p:nvPr>
            <p:ph sz="half" idx="2"/>
          </p:nvPr>
        </p:nvPicPr>
        <p:blipFill>
          <a:blip r:embed="rId4" cstate="print"/>
          <a:srcRect/>
          <a:stretch>
            <a:fillRect/>
          </a:stretch>
        </p:blipFill>
        <p:spPr>
          <a:xfrm>
            <a:off x="827088" y="4508500"/>
            <a:ext cx="3273425" cy="1855788"/>
          </a:xfrm>
          <a:noFill/>
        </p:spPr>
      </p:pic>
      <p:sp>
        <p:nvSpPr>
          <p:cNvPr id="1030" name="Rectangle 17"/>
          <p:cNvSpPr>
            <a:spLocks noChangeArrowheads="1"/>
          </p:cNvSpPr>
          <p:nvPr/>
        </p:nvSpPr>
        <p:spPr bwMode="auto">
          <a:xfrm>
            <a:off x="0" y="2743200"/>
            <a:ext cx="9144000" cy="0"/>
          </a:xfrm>
          <a:prstGeom prst="rect">
            <a:avLst/>
          </a:prstGeom>
          <a:noFill/>
          <a:ln w="9525">
            <a:noFill/>
            <a:miter lim="800000"/>
            <a:headEnd/>
            <a:tailEnd/>
          </a:ln>
        </p:spPr>
        <p:txBody>
          <a:bodyPr wrap="none" anchor="ctr">
            <a:spAutoFit/>
          </a:bodyPr>
          <a:lstStyle/>
          <a:p>
            <a:endParaRPr lang="tr-TR"/>
          </a:p>
        </p:txBody>
      </p:sp>
      <p:graphicFrame>
        <p:nvGraphicFramePr>
          <p:cNvPr id="1026" name="Object 16"/>
          <p:cNvGraphicFramePr>
            <a:graphicFrameLocks noChangeAspect="1"/>
          </p:cNvGraphicFramePr>
          <p:nvPr/>
        </p:nvGraphicFramePr>
        <p:xfrm>
          <a:off x="5364163" y="4437063"/>
          <a:ext cx="2376487" cy="1711325"/>
        </p:xfrm>
        <a:graphic>
          <a:graphicData uri="http://schemas.openxmlformats.org/presentationml/2006/ole">
            <mc:AlternateContent xmlns:mc="http://schemas.openxmlformats.org/markup-compatibility/2006">
              <mc:Choice xmlns:v="urn:schemas-microsoft-com:vml" Requires="v">
                <p:oleObj spid="_x0000_s1038" name="Bit Eşlem Resmi" r:id="rId5" imgW="1905266" imgH="1371429" progId="PBrush">
                  <p:embed/>
                </p:oleObj>
              </mc:Choice>
              <mc:Fallback>
                <p:oleObj name="Bit Eşlem Resmi" r:id="rId5" imgW="1905266" imgH="1371429" progId="PBrush">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437063"/>
                        <a:ext cx="2376487" cy="171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6 Slayt Numarası Yer Tutucusu"/>
          <p:cNvSpPr>
            <a:spLocks noGrp="1"/>
          </p:cNvSpPr>
          <p:nvPr>
            <p:ph type="sldNum" sz="quarter" idx="12"/>
          </p:nvPr>
        </p:nvSpPr>
        <p:spPr/>
        <p:txBody>
          <a:bodyPr/>
          <a:lstStyle/>
          <a:p>
            <a:pPr>
              <a:defRPr/>
            </a:pPr>
            <a:fld id="{A84664F3-AA33-4958-AE3A-075AC87B9AFF}" type="slidenum">
              <a:rPr lang="tr-TR" smtClean="0"/>
              <a:pPr>
                <a:defRPr/>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457200" y="274638"/>
            <a:ext cx="8229600" cy="417512"/>
          </a:xfrm>
        </p:spPr>
        <p:txBody>
          <a:bodyPr/>
          <a:lstStyle/>
          <a:p>
            <a:pPr eaLnBrk="1" hangingPunct="1"/>
            <a:r>
              <a:rPr lang="tr-TR" sz="4000" smtClean="0"/>
              <a:t>Transistörler</a:t>
            </a:r>
          </a:p>
        </p:txBody>
      </p:sp>
      <p:pic>
        <p:nvPicPr>
          <p:cNvPr id="6147" name="Picture 8"/>
          <p:cNvPicPr>
            <a:picLocks noGrp="1" noChangeAspect="1" noChangeArrowheads="1"/>
          </p:cNvPicPr>
          <p:nvPr>
            <p:ph idx="1"/>
          </p:nvPr>
        </p:nvPicPr>
        <p:blipFill>
          <a:blip r:embed="rId2" cstate="print"/>
          <a:srcRect/>
          <a:stretch>
            <a:fillRect/>
          </a:stretch>
        </p:blipFill>
        <p:spPr>
          <a:xfrm>
            <a:off x="900113" y="882650"/>
            <a:ext cx="7202487" cy="5656263"/>
          </a:xfrm>
          <a:noFill/>
        </p:spPr>
      </p:pic>
      <p:sp>
        <p:nvSpPr>
          <p:cNvPr id="4" name="3 Slayt Numarası Yer Tutucusu"/>
          <p:cNvSpPr>
            <a:spLocks noGrp="1"/>
          </p:cNvSpPr>
          <p:nvPr>
            <p:ph type="sldNum" sz="quarter" idx="12"/>
          </p:nvPr>
        </p:nvSpPr>
        <p:spPr/>
        <p:txBody>
          <a:bodyPr/>
          <a:lstStyle/>
          <a:p>
            <a:pPr>
              <a:defRPr/>
            </a:pPr>
            <a:fld id="{5D0357BF-89DE-4091-A298-731D95A57E36}" type="slidenum">
              <a:rPr lang="tr-TR" smtClean="0"/>
              <a:pPr>
                <a:defRPr/>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1"/>
          <p:cNvPicPr>
            <a:picLocks noGrp="1" noChangeAspect="1" noChangeArrowheads="1"/>
          </p:cNvPicPr>
          <p:nvPr>
            <p:ph sz="half" idx="1"/>
          </p:nvPr>
        </p:nvPicPr>
        <p:blipFill>
          <a:blip r:embed="rId2" cstate="print"/>
          <a:srcRect/>
          <a:stretch>
            <a:fillRect/>
          </a:stretch>
        </p:blipFill>
        <p:spPr>
          <a:xfrm>
            <a:off x="539750" y="333375"/>
            <a:ext cx="8208963" cy="3130550"/>
          </a:xfrm>
          <a:noFill/>
        </p:spPr>
      </p:pic>
      <p:pic>
        <p:nvPicPr>
          <p:cNvPr id="7171" name="Picture 12"/>
          <p:cNvPicPr>
            <a:picLocks noGrp="1" noChangeAspect="1" noChangeArrowheads="1"/>
          </p:cNvPicPr>
          <p:nvPr>
            <p:ph sz="half" idx="2"/>
          </p:nvPr>
        </p:nvPicPr>
        <p:blipFill>
          <a:blip r:embed="rId3" cstate="print"/>
          <a:srcRect/>
          <a:stretch>
            <a:fillRect/>
          </a:stretch>
        </p:blipFill>
        <p:spPr>
          <a:xfrm>
            <a:off x="2627313" y="3500438"/>
            <a:ext cx="4027487" cy="2954337"/>
          </a:xfrm>
          <a:noFill/>
        </p:spPr>
      </p:pic>
      <p:sp>
        <p:nvSpPr>
          <p:cNvPr id="4" name="3 Slayt Numarası Yer Tutucusu"/>
          <p:cNvSpPr>
            <a:spLocks noGrp="1"/>
          </p:cNvSpPr>
          <p:nvPr>
            <p:ph type="sldNum" sz="quarter" idx="12"/>
          </p:nvPr>
        </p:nvSpPr>
        <p:spPr/>
        <p:txBody>
          <a:bodyPr/>
          <a:lstStyle/>
          <a:p>
            <a:pPr>
              <a:defRPr/>
            </a:pPr>
            <a:fld id="{A84664F3-AA33-4958-AE3A-075AC87B9AFF}" type="slidenum">
              <a:rPr lang="tr-TR" smtClean="0"/>
              <a:pPr>
                <a:defRPr/>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457200" y="274638"/>
            <a:ext cx="8229600" cy="417512"/>
          </a:xfrm>
        </p:spPr>
        <p:txBody>
          <a:bodyPr/>
          <a:lstStyle/>
          <a:p>
            <a:pPr eaLnBrk="1" hangingPunct="1"/>
            <a:r>
              <a:rPr lang="tr-TR" sz="4000" smtClean="0"/>
              <a:t>Transistörlerin Çalışma Bölgeleri</a:t>
            </a:r>
          </a:p>
        </p:txBody>
      </p:sp>
      <p:sp>
        <p:nvSpPr>
          <p:cNvPr id="8195" name="Rectangle 5"/>
          <p:cNvSpPr>
            <a:spLocks noGrp="1" noChangeArrowheads="1"/>
          </p:cNvSpPr>
          <p:nvPr>
            <p:ph type="body" sz="half" idx="1"/>
          </p:nvPr>
        </p:nvSpPr>
        <p:spPr>
          <a:xfrm>
            <a:off x="457200" y="908050"/>
            <a:ext cx="8229600" cy="2160588"/>
          </a:xfrm>
        </p:spPr>
        <p:txBody>
          <a:bodyPr/>
          <a:lstStyle/>
          <a:p>
            <a:pPr eaLnBrk="1" hangingPunct="1"/>
            <a:r>
              <a:rPr lang="tr-TR" sz="2400" smtClean="0"/>
              <a:t>Transistörlerin çalışma bölgeleri denince;</a:t>
            </a:r>
          </a:p>
          <a:p>
            <a:pPr eaLnBrk="1" hangingPunct="1"/>
            <a:r>
              <a:rPr lang="tr-TR" sz="2400" smtClean="0"/>
              <a:t> Transistörün içinden hiç akım akmadığı </a:t>
            </a:r>
            <a:r>
              <a:rPr lang="tr-TR" sz="2400" smtClean="0">
                <a:solidFill>
                  <a:srgbClr val="FF3300"/>
                </a:solidFill>
              </a:rPr>
              <a:t>kesim</a:t>
            </a:r>
            <a:r>
              <a:rPr lang="tr-TR" sz="2400" smtClean="0"/>
              <a:t> durumu, </a:t>
            </a:r>
          </a:p>
          <a:p>
            <a:pPr eaLnBrk="1" hangingPunct="1"/>
            <a:r>
              <a:rPr lang="tr-TR" sz="2400" smtClean="0"/>
              <a:t>içinden maksimum akımın geçtiği </a:t>
            </a:r>
            <a:r>
              <a:rPr lang="tr-TR" sz="2400" smtClean="0">
                <a:solidFill>
                  <a:srgbClr val="FF3300"/>
                </a:solidFill>
              </a:rPr>
              <a:t>doyum</a:t>
            </a:r>
            <a:r>
              <a:rPr lang="tr-TR" sz="2400" smtClean="0"/>
              <a:t> durumu</a:t>
            </a:r>
          </a:p>
          <a:p>
            <a:pPr eaLnBrk="1" hangingPunct="1"/>
            <a:r>
              <a:rPr lang="tr-TR" sz="2400" smtClean="0"/>
              <a:t>Bu iki çalışma biçimi arasında akımın ayarlanabildiği </a:t>
            </a:r>
            <a:r>
              <a:rPr lang="tr-TR" sz="2400" smtClean="0">
                <a:solidFill>
                  <a:srgbClr val="FF3300"/>
                </a:solidFill>
              </a:rPr>
              <a:t>aktif çalışma</a:t>
            </a:r>
            <a:r>
              <a:rPr lang="tr-TR" sz="2400" smtClean="0"/>
              <a:t> durumu akla gelir. </a:t>
            </a:r>
          </a:p>
        </p:txBody>
      </p:sp>
      <p:pic>
        <p:nvPicPr>
          <p:cNvPr id="8196" name="Picture 8"/>
          <p:cNvPicPr>
            <a:picLocks noChangeAspect="1" noChangeArrowheads="1"/>
          </p:cNvPicPr>
          <p:nvPr/>
        </p:nvPicPr>
        <p:blipFill>
          <a:blip r:embed="rId2" cstate="print"/>
          <a:srcRect/>
          <a:stretch>
            <a:fillRect/>
          </a:stretch>
        </p:blipFill>
        <p:spPr bwMode="auto">
          <a:xfrm>
            <a:off x="323850" y="3357563"/>
            <a:ext cx="3214688" cy="2995612"/>
          </a:xfrm>
          <a:prstGeom prst="rect">
            <a:avLst/>
          </a:prstGeom>
          <a:noFill/>
          <a:ln w="9525">
            <a:noFill/>
            <a:miter lim="800000"/>
            <a:headEnd/>
            <a:tailEnd/>
          </a:ln>
        </p:spPr>
      </p:pic>
      <p:pic>
        <p:nvPicPr>
          <p:cNvPr id="8197" name="Picture 5"/>
          <p:cNvPicPr>
            <a:picLocks noGrp="1" noChangeAspect="1" noChangeArrowheads="1"/>
          </p:cNvPicPr>
          <p:nvPr>
            <p:ph sz="half" idx="2"/>
          </p:nvPr>
        </p:nvPicPr>
        <p:blipFill>
          <a:blip r:embed="rId3" cstate="print"/>
          <a:srcRect/>
          <a:stretch>
            <a:fillRect/>
          </a:stretch>
        </p:blipFill>
        <p:spPr>
          <a:xfrm>
            <a:off x="4427538" y="3108325"/>
            <a:ext cx="4465637" cy="3308350"/>
          </a:xfrm>
          <a:noFill/>
        </p:spPr>
      </p:pic>
      <p:sp>
        <p:nvSpPr>
          <p:cNvPr id="6" name="5 Slayt Numarası Yer Tutucusu"/>
          <p:cNvSpPr>
            <a:spLocks noGrp="1"/>
          </p:cNvSpPr>
          <p:nvPr>
            <p:ph type="sldNum" sz="quarter" idx="12"/>
          </p:nvPr>
        </p:nvSpPr>
        <p:spPr/>
        <p:txBody>
          <a:bodyPr/>
          <a:lstStyle/>
          <a:p>
            <a:pPr>
              <a:defRPr/>
            </a:pPr>
            <a:fld id="{3CBB1542-DF81-4EC9-B1BA-50A6A19EAFEA}" type="slidenum">
              <a:rPr lang="tr-TR" smtClean="0"/>
              <a:pPr>
                <a:defRPr/>
              </a:pPr>
              <a:t>9</a:t>
            </a:fld>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897</TotalTime>
  <Words>2335</Words>
  <Application>Microsoft Office PowerPoint</Application>
  <PresentationFormat>Ekran Gösterisi (4:3)</PresentationFormat>
  <Paragraphs>384</Paragraphs>
  <Slides>56</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56</vt:i4>
      </vt:variant>
    </vt:vector>
  </HeadingPairs>
  <TitlesOfParts>
    <vt:vector size="61" baseType="lpstr">
      <vt:lpstr>Arial</vt:lpstr>
      <vt:lpstr>Calibri</vt:lpstr>
      <vt:lpstr>Times New Roman</vt:lpstr>
      <vt:lpstr>Varsayılan Tasarım</vt:lpstr>
      <vt:lpstr>Bit Eşlem Resmi</vt:lpstr>
      <vt:lpstr>PowerPoint Sunusu</vt:lpstr>
      <vt:lpstr>PowerPoint Sunusu</vt:lpstr>
      <vt:lpstr>PowerPoint Sunusu</vt:lpstr>
      <vt:lpstr>BMÜ-232 SAYISAL ELEKTRONİK LABORATUVARI DERSİ  SAYISAL ENTEGRE (TÜMLEŞİK) DEVRELER </vt:lpstr>
      <vt:lpstr>Yarıiletkenler</vt:lpstr>
      <vt:lpstr>DİYOT</vt:lpstr>
      <vt:lpstr>Transistörler</vt:lpstr>
      <vt:lpstr>PowerPoint Sunusu</vt:lpstr>
      <vt:lpstr>Transistörlerin Çalışma Bölgeleri</vt:lpstr>
      <vt:lpstr>PowerPoint Sunusu</vt:lpstr>
      <vt:lpstr>Sayısal Elektronik İçin Transistörün Anahtarlama modunda çalışması önemlidir.</vt:lpstr>
      <vt:lpstr>Transistörün anahtarlama modunda Çalışması</vt:lpstr>
      <vt:lpstr>Çıkış işaretindeki gecikme</vt:lpstr>
      <vt:lpstr>Lojik işaret</vt:lpstr>
      <vt:lpstr>Sayısal Entegre devre? </vt:lpstr>
      <vt:lpstr>Entegre devre yapım aşaması</vt:lpstr>
      <vt:lpstr>PowerPoint Sunusu</vt:lpstr>
      <vt:lpstr>PowerPoint Sunusu</vt:lpstr>
      <vt:lpstr>PowerPoint Sunusu</vt:lpstr>
      <vt:lpstr>ENTEGRE DEVRELERLE İLGİLİ BAZI TEMEL TANIMLAR-1</vt:lpstr>
      <vt:lpstr>ENTEGRE DEVRELERLE İLGİLİ BAZI TEMEL TANIMLAR-2</vt:lpstr>
      <vt:lpstr>Sayısal IC familyaları</vt:lpstr>
      <vt:lpstr>Yukarıdaki özellikler e göre Sayısal IC familyalarını aşağıdaki gibi sıralayabiliriz.</vt:lpstr>
      <vt:lpstr>Mantık devreleri ve sayısal elektronik laborauvarı dersleri için, önemli familyalar, TTL, MOS ve CMOS ‘tur.</vt:lpstr>
      <vt:lpstr>TTL NAND bağlacı  (Totem-Poole, Open Collector)</vt:lpstr>
      <vt:lpstr>TTL IC ‘nin okunması</vt:lpstr>
      <vt:lpstr>TTL NAND</vt:lpstr>
      <vt:lpstr>PowerPoint Sunusu</vt:lpstr>
      <vt:lpstr>TTL familyasının temel özellikleri</vt:lpstr>
      <vt:lpstr>74 ailesi</vt:lpstr>
      <vt:lpstr>Hibrit TTL serisi</vt:lpstr>
      <vt:lpstr>74HC ve 74HCT ailesi Genel karakteristikleri  </vt:lpstr>
      <vt:lpstr>74LS Ailesi TTL Karakteristik özellikleri:</vt:lpstr>
      <vt:lpstr>PowerPoint Sunusu</vt:lpstr>
      <vt:lpstr>PowerPoint Sunusu</vt:lpstr>
      <vt:lpstr>PowerPoint Sunusu</vt:lpstr>
      <vt:lpstr>CMOS (Complementary Metal-Oxide Silicon)    Entegreler </vt:lpstr>
      <vt:lpstr>Silikon CMOS </vt:lpstr>
      <vt:lpstr>PowerPoint Sunusu</vt:lpstr>
      <vt:lpstr>PowerPoint Sunusu</vt:lpstr>
      <vt:lpstr>PowerPoint Sunusu</vt:lpstr>
      <vt:lpstr>PowerPoint Sunusu</vt:lpstr>
      <vt:lpstr>PowerPoint Sunusu</vt:lpstr>
      <vt:lpstr>CMOS ENTEGRELERİ BAŞKA DEVRELERE BAĞLARKEN KULLANILACAK (interface) ARABİRİMLER</vt:lpstr>
      <vt:lpstr>CMOS ENTEGRELERİ BAŞKA DEVRELERE BAĞLARKEN KULLANILACAK (interface) ARABİRİMLER - 2</vt:lpstr>
      <vt:lpstr>Yapılacak Deneyler</vt:lpstr>
      <vt:lpstr>ORTAK DENEYLER </vt:lpstr>
      <vt:lpstr>DENEY NO: 1 LOJİK KAPILAR VE KOMBİNASYONAL LOJİK DEVRELER </vt:lpstr>
      <vt:lpstr> DENEY 2 ORTA ÖLÇEKLİ ENTEGRE DEVRELER VE UYGULAMALARI</vt:lpstr>
      <vt:lpstr>DENEY 3 SAYISAL ARİTMETİK</vt:lpstr>
      <vt:lpstr>DENEY NO : 4 FLİP-FLOP’LAR VE ARDIŞIL DEVRE TASARIMI</vt:lpstr>
      <vt:lpstr>DENEY NO: 5 SAYICILAR (COUNTERS) VE KAYITÇILAR (REGISTERS)</vt:lpstr>
      <vt:lpstr>DENEY  NO 6 VERİ ÇEVİRİMİ</vt:lpstr>
      <vt:lpstr>DENEY  NO : 7   555 ZAMANLAYICI DEVRESİ</vt:lpstr>
      <vt:lpstr>Deneyelere hazırlık</vt:lpstr>
      <vt:lpstr>Kazancınız</vt:lpstr>
    </vt:vector>
  </TitlesOfParts>
  <Company>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SAYISAL ENTEGRE DEVRELER </dc:title>
  <dc:creator>ytatar</dc:creator>
  <cp:lastModifiedBy>ronaldinho424</cp:lastModifiedBy>
  <cp:revision>117</cp:revision>
  <dcterms:created xsi:type="dcterms:W3CDTF">2008-02-27T07:12:19Z</dcterms:created>
  <dcterms:modified xsi:type="dcterms:W3CDTF">2018-02-07T10:48:00Z</dcterms:modified>
</cp:coreProperties>
</file>