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81" r:id="rId12"/>
    <p:sldId id="265" r:id="rId13"/>
    <p:sldId id="266" r:id="rId14"/>
    <p:sldId id="282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9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93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3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03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60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47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229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6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5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76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90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38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315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3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700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AF21-327A-4B97-A59F-93B95DAA6371}" type="datetimeFigureOut">
              <a:rPr lang="tr-TR" smtClean="0"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A9B547-05E2-4CB1-A554-0B3029B400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922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PIC MİKROKONTROLÖR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Ders I – Genel Tanıtım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38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105216" y="101600"/>
            <a:ext cx="3207511" cy="58189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PIC16F877A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05528" y="609600"/>
            <a:ext cx="8257309" cy="6169891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20 MHz ‘e kadar çalışma</a:t>
            </a:r>
          </a:p>
          <a:p>
            <a:r>
              <a:rPr lang="tr-TR" dirty="0" smtClean="0"/>
              <a:t>4 adet </a:t>
            </a:r>
            <a:r>
              <a:rPr lang="tr-TR" dirty="0" err="1" smtClean="0"/>
              <a:t>memory</a:t>
            </a:r>
            <a:r>
              <a:rPr lang="tr-TR" dirty="0" smtClean="0"/>
              <a:t> yapısı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b="1" i="1" u="sng" dirty="0" smtClean="0"/>
              <a:t>8k x 14 bit Program Belleği (Word uzunluk 14 bit)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b="1" i="1" u="sng" dirty="0" smtClean="0"/>
              <a:t>368 x 8 bit </a:t>
            </a:r>
            <a:r>
              <a:rPr lang="tr-TR" b="1" i="1" u="sng" dirty="0" smtClean="0"/>
              <a:t>GPR</a:t>
            </a:r>
            <a:endParaRPr lang="tr-TR" b="1" i="1" u="sng" dirty="0" smtClean="0"/>
          </a:p>
          <a:p>
            <a:pPr marL="800100" lvl="1" indent="-342900">
              <a:buFont typeface="+mj-lt"/>
              <a:buAutoNum type="arabicPeriod"/>
            </a:pPr>
            <a:r>
              <a:rPr lang="tr-TR" b="1" i="1" u="sng" dirty="0" smtClean="0"/>
              <a:t>256 x 8 bit EEPROM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b="1" i="1" u="sng" dirty="0" smtClean="0"/>
              <a:t>8 seviyeli STACK (Aslında SRAM ‘in özel bir bloğudur)</a:t>
            </a:r>
            <a:endParaRPr lang="tr-TR" dirty="0" smtClean="0"/>
          </a:p>
          <a:p>
            <a:r>
              <a:rPr lang="tr-TR" b="1" i="1" u="sng" dirty="0" smtClean="0"/>
              <a:t>3 adet TIMER</a:t>
            </a:r>
            <a:endParaRPr lang="tr-TR" dirty="0" smtClean="0"/>
          </a:p>
          <a:p>
            <a:pPr marL="800100" lvl="1" indent="-342900">
              <a:buFont typeface="+mj-lt"/>
              <a:buAutoNum type="arabicPeriod"/>
            </a:pPr>
            <a:r>
              <a:rPr lang="tr-TR" dirty="0" smtClean="0"/>
              <a:t>TMR0 (8bit)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 smtClean="0"/>
              <a:t>TMR1(16bit, </a:t>
            </a:r>
            <a:r>
              <a:rPr lang="tr-TR" dirty="0" err="1" smtClean="0"/>
              <a:t>sleep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 smtClean="0"/>
              <a:t> çalışma için harici </a:t>
            </a:r>
            <a:r>
              <a:rPr lang="tr-TR" dirty="0" err="1" smtClean="0"/>
              <a:t>clock</a:t>
            </a:r>
            <a:r>
              <a:rPr lang="tr-TR" dirty="0" smtClean="0"/>
              <a:t> uyumlu)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 smtClean="0"/>
              <a:t> TMR2 (8bit, PWM uyumlu)</a:t>
            </a:r>
          </a:p>
          <a:p>
            <a:r>
              <a:rPr lang="tr-TR" dirty="0" smtClean="0"/>
              <a:t>PWM desteği</a:t>
            </a:r>
          </a:p>
          <a:p>
            <a:r>
              <a:rPr lang="tr-TR" dirty="0" smtClean="0"/>
              <a:t>SPI, I2C  ve USART desteği</a:t>
            </a:r>
          </a:p>
          <a:p>
            <a:r>
              <a:rPr lang="tr-TR" b="1" dirty="0" smtClean="0"/>
              <a:t>10 bit ADC</a:t>
            </a:r>
          </a:p>
          <a:p>
            <a:r>
              <a:rPr lang="tr-TR" dirty="0" smtClean="0"/>
              <a:t>2 adet </a:t>
            </a:r>
            <a:r>
              <a:rPr lang="tr-TR" dirty="0" err="1" smtClean="0"/>
              <a:t>Comparator</a:t>
            </a:r>
            <a:endParaRPr lang="tr-TR" dirty="0" smtClean="0"/>
          </a:p>
          <a:p>
            <a:r>
              <a:rPr lang="tr-TR" dirty="0" smtClean="0"/>
              <a:t>14 farklı kesme işlemini tanıma (dahili ve </a:t>
            </a:r>
            <a:r>
              <a:rPr lang="tr-TR" i="1" u="sng" dirty="0" smtClean="0"/>
              <a:t>RB0, RB4-RB7 harici kesmeleri</a:t>
            </a:r>
            <a:r>
              <a:rPr lang="tr-TR" dirty="0" smtClean="0"/>
              <a:t>)</a:t>
            </a:r>
          </a:p>
          <a:p>
            <a:r>
              <a:rPr lang="tr-TR" b="1" i="1" u="sng" dirty="0" smtClean="0"/>
              <a:t>ICSP desteği (</a:t>
            </a:r>
            <a:r>
              <a:rPr lang="tr-TR" b="1" i="1" u="sng" dirty="0" err="1" smtClean="0"/>
              <a:t>In</a:t>
            </a:r>
            <a:r>
              <a:rPr lang="tr-TR" b="1" i="1" u="sng" dirty="0" smtClean="0"/>
              <a:t> </a:t>
            </a:r>
            <a:r>
              <a:rPr lang="tr-TR" b="1" i="1" u="sng" dirty="0" err="1" smtClean="0"/>
              <a:t>Circuit</a:t>
            </a:r>
            <a:r>
              <a:rPr lang="tr-TR" b="1" i="1" u="sng" dirty="0" smtClean="0"/>
              <a:t> </a:t>
            </a:r>
            <a:r>
              <a:rPr lang="tr-TR" b="1" i="1" u="sng" dirty="0" err="1" smtClean="0"/>
              <a:t>Serial</a:t>
            </a:r>
            <a:r>
              <a:rPr lang="tr-TR" b="1" i="1" u="sng" dirty="0" smtClean="0"/>
              <a:t> Programming)</a:t>
            </a:r>
          </a:p>
          <a:p>
            <a:r>
              <a:rPr lang="tr-TR" b="1" i="1" u="sng" dirty="0" smtClean="0"/>
              <a:t>ICD desteği (</a:t>
            </a:r>
            <a:r>
              <a:rPr lang="tr-TR" b="1" i="1" u="sng" dirty="0" err="1" smtClean="0"/>
              <a:t>In</a:t>
            </a:r>
            <a:r>
              <a:rPr lang="tr-TR" b="1" i="1" u="sng" dirty="0" smtClean="0"/>
              <a:t> </a:t>
            </a:r>
            <a:r>
              <a:rPr lang="tr-TR" b="1" i="1" u="sng" dirty="0" err="1" smtClean="0"/>
              <a:t>circuit</a:t>
            </a:r>
            <a:r>
              <a:rPr lang="tr-TR" b="1" i="1" u="sng" dirty="0" smtClean="0"/>
              <a:t> </a:t>
            </a:r>
            <a:r>
              <a:rPr lang="tr-TR" b="1" i="1" u="sng" dirty="0" err="1" smtClean="0"/>
              <a:t>Debugger</a:t>
            </a:r>
            <a:r>
              <a:rPr lang="tr-TR" b="1" i="1" u="sng" dirty="0" smtClean="0"/>
              <a:t>)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158" y="816983"/>
            <a:ext cx="3761236" cy="167567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l="26727" t="30315" r="26340" b="31415"/>
          <a:stretch/>
        </p:blipFill>
        <p:spPr>
          <a:xfrm>
            <a:off x="9458066" y="2826327"/>
            <a:ext cx="2318328" cy="18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5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05" y="831175"/>
            <a:ext cx="9026913" cy="5080098"/>
          </a:xfrm>
        </p:spPr>
      </p:pic>
    </p:spTree>
    <p:extLst>
      <p:ext uri="{BB962C8B-B14F-4D97-AF65-F5344CB8AC3E}">
        <p14:creationId xmlns:p14="http://schemas.microsoft.com/office/powerpoint/2010/main" val="116030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51" y="544946"/>
            <a:ext cx="7915222" cy="5682059"/>
          </a:xfrm>
        </p:spPr>
      </p:pic>
    </p:spTree>
    <p:extLst>
      <p:ext uri="{BB962C8B-B14F-4D97-AF65-F5344CB8AC3E}">
        <p14:creationId xmlns:p14="http://schemas.microsoft.com/office/powerpoint/2010/main" val="130298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69" y="304800"/>
            <a:ext cx="10007758" cy="6142181"/>
          </a:xfrm>
        </p:spPr>
      </p:pic>
    </p:spTree>
    <p:extLst>
      <p:ext uri="{BB962C8B-B14F-4D97-AF65-F5344CB8AC3E}">
        <p14:creationId xmlns:p14="http://schemas.microsoft.com/office/powerpoint/2010/main" val="370139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45" y="0"/>
            <a:ext cx="7938972" cy="6773543"/>
          </a:xfrm>
        </p:spPr>
      </p:pic>
      <p:sp>
        <p:nvSpPr>
          <p:cNvPr id="5" name="Metin kutusu 4"/>
          <p:cNvSpPr txBox="1"/>
          <p:nvPr/>
        </p:nvSpPr>
        <p:spPr>
          <a:xfrm>
            <a:off x="9975273" y="5320145"/>
            <a:ext cx="221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Soru: Peki CPU nerede ?</a:t>
            </a:r>
            <a:endParaRPr lang="tr-T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2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"/>
          <a:stretch/>
        </p:blipFill>
        <p:spPr>
          <a:xfrm>
            <a:off x="1156989" y="286327"/>
            <a:ext cx="10402045" cy="6003637"/>
          </a:xfrm>
        </p:spPr>
      </p:pic>
    </p:spTree>
    <p:extLst>
      <p:ext uri="{BB962C8B-B14F-4D97-AF65-F5344CB8AC3E}">
        <p14:creationId xmlns:p14="http://schemas.microsoft.com/office/powerpoint/2010/main" val="280560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5" y="609600"/>
            <a:ext cx="10074041" cy="5394036"/>
          </a:xfrm>
        </p:spPr>
      </p:pic>
    </p:spTree>
    <p:extLst>
      <p:ext uri="{BB962C8B-B14F-4D97-AF65-F5344CB8AC3E}">
        <p14:creationId xmlns:p14="http://schemas.microsoft.com/office/powerpoint/2010/main" val="247766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67" y="267853"/>
            <a:ext cx="9102242" cy="6238245"/>
          </a:xfrm>
        </p:spPr>
      </p:pic>
    </p:spTree>
    <p:extLst>
      <p:ext uri="{BB962C8B-B14F-4D97-AF65-F5344CB8AC3E}">
        <p14:creationId xmlns:p14="http://schemas.microsoft.com/office/powerpoint/2010/main" val="170133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Register File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91855"/>
          </a:xfrm>
        </p:spPr>
        <p:txBody>
          <a:bodyPr/>
          <a:lstStyle/>
          <a:p>
            <a:r>
              <a:rPr lang="tr-TR" dirty="0" smtClean="0"/>
              <a:t>Her biri </a:t>
            </a:r>
            <a:r>
              <a:rPr lang="tr-TR" b="1" dirty="0" smtClean="0"/>
              <a:t>128 </a:t>
            </a:r>
            <a:r>
              <a:rPr lang="tr-TR" b="1" dirty="0" err="1" smtClean="0"/>
              <a:t>byte</a:t>
            </a:r>
            <a:r>
              <a:rPr lang="tr-TR" b="1" dirty="0" smtClean="0"/>
              <a:t> </a:t>
            </a:r>
            <a:r>
              <a:rPr lang="tr-TR" dirty="0" smtClean="0"/>
              <a:t>‘dan oluşan 4 sanal bölümden oluşur (</a:t>
            </a:r>
            <a:r>
              <a:rPr lang="tr-TR" sz="1600" b="1" dirty="0" smtClean="0"/>
              <a:t>Bank</a:t>
            </a:r>
            <a:r>
              <a:rPr lang="tr-TR" sz="1600" dirty="0" smtClean="0"/>
              <a:t> </a:t>
            </a:r>
            <a:r>
              <a:rPr lang="tr-TR" sz="1600" dirty="0"/>
              <a:t>veya </a:t>
            </a:r>
            <a:r>
              <a:rPr lang="tr-TR" sz="1600" b="1" dirty="0" err="1"/>
              <a:t>Page</a:t>
            </a:r>
            <a:r>
              <a:rPr lang="tr-TR" sz="1600" dirty="0"/>
              <a:t> olarak da </a:t>
            </a:r>
            <a:r>
              <a:rPr lang="tr-TR" sz="1600" dirty="0" smtClean="0"/>
              <a:t>isimlendirilir. Bank0, Bank1, Bank2 ve Bank3)</a:t>
            </a:r>
          </a:p>
          <a:p>
            <a:endParaRPr lang="tr-TR" sz="1600" dirty="0"/>
          </a:p>
          <a:p>
            <a:r>
              <a:rPr lang="tr-TR" sz="1600" dirty="0" smtClean="0"/>
              <a:t>Bank seçimi </a:t>
            </a:r>
            <a:r>
              <a:rPr lang="tr-TR" sz="1600" dirty="0" err="1" smtClean="0"/>
              <a:t>Status</a:t>
            </a:r>
            <a:r>
              <a:rPr lang="tr-TR" sz="1600" dirty="0" smtClean="0"/>
              <a:t> Register ‘ı yardımı ile seçilir (RP0 ve RP1 bitleri)</a:t>
            </a:r>
          </a:p>
          <a:p>
            <a:endParaRPr lang="tr-TR" sz="1600" dirty="0" smtClean="0"/>
          </a:p>
          <a:p>
            <a:endParaRPr lang="tr-TR" sz="1600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321" y="4154055"/>
            <a:ext cx="2978303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1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20" y="118433"/>
            <a:ext cx="7585316" cy="6739566"/>
          </a:xfrm>
        </p:spPr>
      </p:pic>
    </p:spTree>
    <p:extLst>
      <p:ext uri="{BB962C8B-B14F-4D97-AF65-F5344CB8AC3E}">
        <p14:creationId xmlns:p14="http://schemas.microsoft.com/office/powerpoint/2010/main" val="327577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b="1" dirty="0" err="1" smtClean="0"/>
              <a:t>P</a:t>
            </a:r>
            <a:r>
              <a:rPr lang="tr-TR" dirty="0" err="1" smtClean="0"/>
              <a:t>eripheral</a:t>
            </a:r>
            <a:r>
              <a:rPr lang="tr-TR" dirty="0" smtClean="0"/>
              <a:t> </a:t>
            </a:r>
            <a:r>
              <a:rPr lang="tr-TR" b="1" dirty="0" err="1" smtClean="0"/>
              <a:t>I</a:t>
            </a:r>
            <a:r>
              <a:rPr lang="tr-TR" dirty="0" err="1" smtClean="0"/>
              <a:t>nterface</a:t>
            </a:r>
            <a:r>
              <a:rPr lang="tr-TR" dirty="0" smtClean="0"/>
              <a:t> </a:t>
            </a:r>
            <a:r>
              <a:rPr lang="tr-TR" b="1" dirty="0" smtClean="0"/>
              <a:t>C</a:t>
            </a:r>
            <a:r>
              <a:rPr lang="tr-TR" dirty="0" smtClean="0"/>
              <a:t>ontroller (</a:t>
            </a:r>
            <a:r>
              <a:rPr lang="tr-TR" b="1" dirty="0" smtClean="0"/>
              <a:t>PIC</a:t>
            </a:r>
            <a:r>
              <a:rPr lang="tr-TR" dirty="0" smtClean="0"/>
              <a:t>) dünyada yaygın olarak kullanılan ve </a:t>
            </a:r>
            <a:r>
              <a:rPr lang="tr-TR" dirty="0" err="1" smtClean="0"/>
              <a:t>Microchip</a:t>
            </a:r>
            <a:r>
              <a:rPr lang="tr-TR" dirty="0" smtClean="0"/>
              <a:t> firması tarafından üretilen bir mikro-denetleyici ailesidir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Bilgisayar sistemlerinde çevre birimlerin (ses kartı, klavye vb.) kontrolleri ve CPU ‘</a:t>
            </a:r>
            <a:r>
              <a:rPr lang="tr-TR" dirty="0" err="1" smtClean="0"/>
              <a:t>ların</a:t>
            </a:r>
            <a:r>
              <a:rPr lang="tr-TR" dirty="0" smtClean="0"/>
              <a:t> iş yükünü azaltmak için geliştirildiler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Gömülü sistem teknolojilerinin gelişmesiyle önemli bir pazar payına sahip oldular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Öncelikle bir mikro-işlemci (CPU) ile bir mikro-kontrolör (MCU) arasındaki farkı anlayalım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852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4" y="1293091"/>
            <a:ext cx="10078498" cy="5098022"/>
          </a:xfrm>
        </p:spPr>
      </p:pic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1678525" y="550219"/>
            <a:ext cx="8911687" cy="742872"/>
          </a:xfrm>
        </p:spPr>
        <p:txBody>
          <a:bodyPr/>
          <a:lstStyle/>
          <a:p>
            <a:r>
              <a:rPr lang="tr-TR" dirty="0" smtClean="0"/>
              <a:t>I / O Kontrol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7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1689" y="2434437"/>
            <a:ext cx="2514784" cy="742872"/>
          </a:xfrm>
        </p:spPr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33" y="147780"/>
            <a:ext cx="8142239" cy="6584855"/>
          </a:xfrm>
        </p:spPr>
      </p:pic>
    </p:spTree>
    <p:extLst>
      <p:ext uri="{BB962C8B-B14F-4D97-AF65-F5344CB8AC3E}">
        <p14:creationId xmlns:p14="http://schemas.microsoft.com/office/powerpoint/2010/main" val="81068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Giriş konuları tamamlanmıştır..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154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CPU ve MCU Arasındaki Farklar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01" y="1496290"/>
            <a:ext cx="8351155" cy="4647015"/>
          </a:xfrm>
        </p:spPr>
      </p:pic>
    </p:spTree>
    <p:extLst>
      <p:ext uri="{BB962C8B-B14F-4D97-AF65-F5344CB8AC3E}">
        <p14:creationId xmlns:p14="http://schemas.microsoft.com/office/powerpoint/2010/main" val="121331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252" y="162569"/>
            <a:ext cx="6427148" cy="6695431"/>
          </a:xfrm>
        </p:spPr>
      </p:pic>
    </p:spTree>
    <p:extLst>
      <p:ext uri="{BB962C8B-B14F-4D97-AF65-F5344CB8AC3E}">
        <p14:creationId xmlns:p14="http://schemas.microsoft.com/office/powerpoint/2010/main" val="411686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6835"/>
          </a:xfrm>
        </p:spPr>
        <p:txBody>
          <a:bodyPr/>
          <a:lstStyle/>
          <a:p>
            <a:r>
              <a:rPr lang="tr-TR" dirty="0" smtClean="0"/>
              <a:t>MCU ve CPU İçin Genel Karşılaştırma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MCU ‘</a:t>
            </a:r>
            <a:r>
              <a:rPr lang="tr-TR" dirty="0" err="1" smtClean="0"/>
              <a:t>ların</a:t>
            </a:r>
            <a:r>
              <a:rPr lang="tr-TR" dirty="0" smtClean="0"/>
              <a:t> program kodlarına erişimi ve yürütümü daha kolay ve hızlıdır</a:t>
            </a:r>
          </a:p>
          <a:p>
            <a:r>
              <a:rPr lang="tr-TR" dirty="0" smtClean="0"/>
              <a:t>MCU ‘</a:t>
            </a:r>
            <a:r>
              <a:rPr lang="tr-TR" dirty="0" err="1" smtClean="0"/>
              <a:t>ların</a:t>
            </a:r>
            <a:r>
              <a:rPr lang="tr-TR" dirty="0" smtClean="0"/>
              <a:t> kullanabildikleri hafıza boyutları düşüktür (genelde &lt;2MB)</a:t>
            </a:r>
          </a:p>
          <a:p>
            <a:r>
              <a:rPr lang="tr-TR" dirty="0" smtClean="0"/>
              <a:t>MCU ‘</a:t>
            </a:r>
            <a:r>
              <a:rPr lang="tr-TR" dirty="0" err="1" smtClean="0"/>
              <a:t>ların</a:t>
            </a:r>
            <a:r>
              <a:rPr lang="tr-TR" dirty="0" smtClean="0"/>
              <a:t> güç tüketimi CPU ‘</a:t>
            </a:r>
            <a:r>
              <a:rPr lang="tr-TR" dirty="0" err="1" smtClean="0"/>
              <a:t>lara</a:t>
            </a:r>
            <a:r>
              <a:rPr lang="tr-TR" dirty="0" smtClean="0"/>
              <a:t> göre oldukça düşüktür</a:t>
            </a:r>
          </a:p>
          <a:p>
            <a:r>
              <a:rPr lang="tr-TR" dirty="0" smtClean="0"/>
              <a:t>MCU ‘</a:t>
            </a:r>
            <a:r>
              <a:rPr lang="tr-TR" dirty="0" err="1" smtClean="0"/>
              <a:t>lar</a:t>
            </a:r>
            <a:r>
              <a:rPr lang="tr-TR" dirty="0" smtClean="0"/>
              <a:t> tek bir voltaj beslemesi ile çalışabilirken, CPU ‘</a:t>
            </a:r>
            <a:r>
              <a:rPr lang="tr-TR" dirty="0" err="1" smtClean="0"/>
              <a:t>lar</a:t>
            </a:r>
            <a:r>
              <a:rPr lang="tr-TR" dirty="0" smtClean="0"/>
              <a:t> için aynı anda farklı voltaj seviyeleri gerekebilir</a:t>
            </a:r>
          </a:p>
          <a:p>
            <a:r>
              <a:rPr lang="tr-TR" dirty="0" smtClean="0"/>
              <a:t>MCU ‘</a:t>
            </a:r>
            <a:r>
              <a:rPr lang="tr-TR" dirty="0" err="1" smtClean="0"/>
              <a:t>ların</a:t>
            </a:r>
            <a:r>
              <a:rPr lang="tr-TR" dirty="0" smtClean="0"/>
              <a:t> işlem performansı CPU ‘</a:t>
            </a:r>
            <a:r>
              <a:rPr lang="tr-TR" dirty="0" err="1" smtClean="0"/>
              <a:t>lara</a:t>
            </a:r>
            <a:r>
              <a:rPr lang="tr-TR" dirty="0" smtClean="0"/>
              <a:t> göre daha azdır (</a:t>
            </a:r>
            <a:r>
              <a:rPr lang="tr-TR" sz="1400" dirty="0" smtClean="0"/>
              <a:t>Örnek olarak, </a:t>
            </a:r>
            <a:r>
              <a:rPr lang="en-US" sz="1400" dirty="0" smtClean="0"/>
              <a:t>ARM Cortex-M4</a:t>
            </a:r>
            <a:r>
              <a:rPr lang="tr-TR" sz="1400" dirty="0" smtClean="0"/>
              <a:t> mimarili</a:t>
            </a:r>
            <a:r>
              <a:rPr lang="en-US" sz="1400" dirty="0" smtClean="0"/>
              <a:t> </a:t>
            </a:r>
            <a:r>
              <a:rPr lang="tr-TR" sz="1400" dirty="0" smtClean="0"/>
              <a:t>MCU ‘</a:t>
            </a:r>
            <a:r>
              <a:rPr lang="tr-TR" sz="1400" dirty="0" err="1" smtClean="0"/>
              <a:t>lar</a:t>
            </a:r>
            <a:r>
              <a:rPr lang="tr-TR" sz="1400" dirty="0" smtClean="0"/>
              <a:t> 150 DMIPS performansına sahipken, </a:t>
            </a:r>
            <a:r>
              <a:rPr lang="en-US" sz="1400" dirty="0" smtClean="0"/>
              <a:t>ARM </a:t>
            </a:r>
            <a:r>
              <a:rPr lang="en-US" sz="1400" dirty="0"/>
              <a:t>Cortex-A5 </a:t>
            </a:r>
            <a:r>
              <a:rPr lang="tr-TR" sz="1400" dirty="0" smtClean="0"/>
              <a:t>mimarili işlemciler </a:t>
            </a:r>
            <a:r>
              <a:rPr lang="en-US" sz="1400" dirty="0" smtClean="0"/>
              <a:t>850 DMIPS</a:t>
            </a:r>
            <a:r>
              <a:rPr lang="tr-TR" sz="1400" dirty="0" smtClean="0"/>
              <a:t> performansına ulaşabilir</a:t>
            </a:r>
            <a:r>
              <a:rPr lang="tr-TR" dirty="0" smtClean="0"/>
              <a:t>)</a:t>
            </a:r>
          </a:p>
          <a:p>
            <a:r>
              <a:rPr lang="tr-TR" dirty="0" smtClean="0"/>
              <a:t>Çoğu MCU, hafıza kısıtlarından dolayı görüntü sistemleri desteği ile gelmez (</a:t>
            </a:r>
            <a:r>
              <a:rPr lang="tr-TR" sz="1600" dirty="0" smtClean="0"/>
              <a:t>Örnek olarak </a:t>
            </a:r>
            <a:r>
              <a:rPr lang="en-US" sz="1600" dirty="0"/>
              <a:t> </a:t>
            </a:r>
            <a:r>
              <a:rPr lang="tr-TR" sz="1600" dirty="0" smtClean="0"/>
              <a:t>16 bit renk formatı sunan bir </a:t>
            </a:r>
            <a:r>
              <a:rPr lang="en-US" sz="1600" dirty="0" smtClean="0"/>
              <a:t>QVGA </a:t>
            </a:r>
            <a:r>
              <a:rPr lang="en-US" sz="1600" dirty="0"/>
              <a:t>320 x 240 </a:t>
            </a:r>
            <a:r>
              <a:rPr lang="tr-TR" sz="1600" dirty="0" smtClean="0"/>
              <a:t>TFT, «</a:t>
            </a:r>
            <a:r>
              <a:rPr lang="en-US" sz="1600" dirty="0" smtClean="0"/>
              <a:t>refreshing</a:t>
            </a:r>
            <a:r>
              <a:rPr lang="tr-TR" sz="1600" dirty="0" smtClean="0"/>
              <a:t>» için ortalama </a:t>
            </a:r>
            <a:r>
              <a:rPr lang="en-US" sz="1600" dirty="0" smtClean="0"/>
              <a:t>150 kB</a:t>
            </a:r>
            <a:r>
              <a:rPr lang="tr-TR" sz="1600" dirty="0" smtClean="0"/>
              <a:t> ‘</a:t>
            </a:r>
            <a:r>
              <a:rPr lang="tr-TR" sz="1600" dirty="0" err="1" smtClean="0"/>
              <a:t>lık</a:t>
            </a:r>
            <a:r>
              <a:rPr lang="tr-TR" sz="1600" dirty="0" smtClean="0"/>
              <a:t> bir </a:t>
            </a:r>
            <a:r>
              <a:rPr lang="en-US" sz="1600" dirty="0" smtClean="0"/>
              <a:t>SRAM </a:t>
            </a:r>
            <a:r>
              <a:rPr lang="tr-TR" sz="1600" dirty="0" smtClean="0"/>
              <a:t>‘a ihtiyaç duyar</a:t>
            </a:r>
            <a:r>
              <a:rPr lang="tr-T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579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Mimari Sınıfları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PIC </a:t>
            </a:r>
            <a:r>
              <a:rPr lang="tr-TR" dirty="0" err="1" smtClean="0"/>
              <a:t>mikrodenetleyiciler</a:t>
            </a:r>
            <a:r>
              <a:rPr lang="tr-TR" dirty="0" smtClean="0"/>
              <a:t> komut mimarisi olarak </a:t>
            </a:r>
            <a:r>
              <a:rPr lang="tr-TR" b="1" i="1" u="sng" dirty="0" smtClean="0"/>
              <a:t>RISC</a:t>
            </a:r>
            <a:r>
              <a:rPr lang="tr-TR" dirty="0" smtClean="0"/>
              <a:t> (</a:t>
            </a:r>
            <a:r>
              <a:rPr lang="tr-TR" dirty="0" err="1" smtClean="0"/>
              <a:t>Reduced</a:t>
            </a:r>
            <a:r>
              <a:rPr lang="tr-TR" dirty="0" smtClean="0"/>
              <a:t> </a:t>
            </a:r>
            <a:r>
              <a:rPr lang="tr-TR" dirty="0" err="1" smtClean="0"/>
              <a:t>Instruction</a:t>
            </a:r>
            <a:r>
              <a:rPr lang="tr-TR" dirty="0" smtClean="0"/>
              <a:t> Set) </a:t>
            </a:r>
            <a:r>
              <a:rPr lang="tr-TR" dirty="0" err="1" smtClean="0"/>
              <a:t>mimarsine</a:t>
            </a:r>
            <a:r>
              <a:rPr lang="tr-TR" dirty="0" smtClean="0"/>
              <a:t> sahiptirler</a:t>
            </a:r>
          </a:p>
          <a:p>
            <a:endParaRPr lang="tr-TR" dirty="0"/>
          </a:p>
          <a:p>
            <a:r>
              <a:rPr lang="tr-TR" dirty="0" smtClean="0"/>
              <a:t>Az komut sayısına sahiptir (PIC16F877 MCU 35 adet komut ile programlanır)</a:t>
            </a:r>
          </a:p>
          <a:p>
            <a:endParaRPr lang="tr-TR" dirty="0"/>
          </a:p>
          <a:p>
            <a:r>
              <a:rPr lang="tr-TR" dirty="0" smtClean="0"/>
              <a:t>Bellek mimarisi olarak </a:t>
            </a:r>
            <a:r>
              <a:rPr lang="tr-TR" dirty="0" err="1" smtClean="0"/>
              <a:t>Haward</a:t>
            </a:r>
            <a:r>
              <a:rPr lang="tr-TR" dirty="0" smtClean="0"/>
              <a:t> mimarisini kullanır</a:t>
            </a:r>
          </a:p>
          <a:p>
            <a:pPr lvl="1"/>
            <a:r>
              <a:rPr lang="tr-TR" dirty="0" err="1" smtClean="0"/>
              <a:t>Von-Neumann</a:t>
            </a:r>
            <a:r>
              <a:rPr lang="tr-TR" dirty="0" smtClean="0"/>
              <a:t> ‘a göre biraz daha pahalı (</a:t>
            </a:r>
            <a:r>
              <a:rPr lang="tr-TR" sz="1400" dirty="0" smtClean="0"/>
              <a:t>aslında çok önemli bir fiyat farkı yok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Von-Neumann</a:t>
            </a:r>
            <a:r>
              <a:rPr lang="tr-TR" dirty="0" smtClean="0"/>
              <a:t> ‘a göre biraz daha hızlı</a:t>
            </a:r>
          </a:p>
          <a:p>
            <a:endParaRPr lang="tr-TR" dirty="0"/>
          </a:p>
          <a:p>
            <a:r>
              <a:rPr lang="tr-TR" dirty="0" smtClean="0"/>
              <a:t>Veri belleği (Data Memory) </a:t>
            </a:r>
            <a:r>
              <a:rPr lang="tr-TR" b="1" i="1" u="sng" dirty="0" err="1" smtClean="0"/>
              <a:t>static</a:t>
            </a:r>
            <a:r>
              <a:rPr lang="tr-TR" b="1" i="1" u="sng" dirty="0" smtClean="0"/>
              <a:t> RAM teknolojisi </a:t>
            </a:r>
            <a:r>
              <a:rPr lang="tr-TR" dirty="0" smtClean="0"/>
              <a:t>iken program belleği (</a:t>
            </a:r>
            <a:r>
              <a:rPr lang="tr-TR" dirty="0"/>
              <a:t>P</a:t>
            </a:r>
            <a:r>
              <a:rPr lang="tr-TR" dirty="0" smtClean="0"/>
              <a:t>rogram Memory) </a:t>
            </a:r>
            <a:r>
              <a:rPr lang="tr-TR" b="1" i="1" u="sng" dirty="0" err="1" smtClean="0"/>
              <a:t>flash</a:t>
            </a:r>
            <a:r>
              <a:rPr lang="tr-TR" b="1" i="1" u="sng" dirty="0" smtClean="0"/>
              <a:t> bellektir</a:t>
            </a:r>
          </a:p>
          <a:p>
            <a:r>
              <a:rPr lang="tr-TR" dirty="0" smtClean="0"/>
              <a:t>Bu belleklerin dışında bir de EEPROM hafızaya sahiptir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992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89" y="1126836"/>
            <a:ext cx="8496783" cy="4451927"/>
          </a:xfrm>
        </p:spPr>
      </p:pic>
    </p:spTree>
    <p:extLst>
      <p:ext uri="{BB962C8B-B14F-4D97-AF65-F5344CB8AC3E}">
        <p14:creationId xmlns:p14="http://schemas.microsoft.com/office/powerpoint/2010/main" val="377255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Flash Bellek Teknolojisi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50667" y="1671781"/>
            <a:ext cx="8915400" cy="4692074"/>
          </a:xfrm>
        </p:spPr>
        <p:txBody>
          <a:bodyPr>
            <a:normAutofit/>
          </a:bodyPr>
          <a:lstStyle/>
          <a:p>
            <a:r>
              <a:rPr lang="tr-TR" dirty="0" smtClean="0"/>
              <a:t>Aslında bir EEPROM teknolojisidir </a:t>
            </a:r>
          </a:p>
          <a:p>
            <a:endParaRPr lang="tr-TR" dirty="0" smtClean="0"/>
          </a:p>
          <a:p>
            <a:r>
              <a:rPr lang="tr-TR" dirty="0" err="1" smtClean="0"/>
              <a:t>Non-volitile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,  (</a:t>
            </a:r>
            <a:r>
              <a:rPr lang="tr-TR" sz="1400" i="1" dirty="0" smtClean="0"/>
              <a:t>OTP-&gt; PROM -&gt; EPROM -&gt; EEPROM -&gt; FLASH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err="1" smtClean="0"/>
              <a:t>Standalone</a:t>
            </a:r>
            <a:r>
              <a:rPr lang="tr-TR" dirty="0" smtClean="0"/>
              <a:t> kullanılabilir</a:t>
            </a:r>
          </a:p>
          <a:p>
            <a:endParaRPr lang="tr-TR" dirty="0"/>
          </a:p>
          <a:p>
            <a:r>
              <a:rPr lang="tr-TR" dirty="0" smtClean="0"/>
              <a:t>Diğer ram teknolojileri gibi batarya / besleme kaynağı  ihtiyacı yoktur</a:t>
            </a:r>
          </a:p>
          <a:p>
            <a:endParaRPr lang="tr-TR" dirty="0"/>
          </a:p>
          <a:p>
            <a:r>
              <a:rPr lang="tr-TR" dirty="0" smtClean="0"/>
              <a:t>Blok bazlı silme yapabilir (EEPROM </a:t>
            </a:r>
            <a:r>
              <a:rPr lang="tr-TR" dirty="0" err="1" smtClean="0"/>
              <a:t>byte</a:t>
            </a:r>
            <a:r>
              <a:rPr lang="tr-TR" dirty="0" smtClean="0"/>
              <a:t> bazlı silme yapar)</a:t>
            </a:r>
          </a:p>
          <a:p>
            <a:endParaRPr lang="tr-TR" dirty="0"/>
          </a:p>
          <a:p>
            <a:r>
              <a:rPr lang="tr-TR" dirty="0" smtClean="0"/>
              <a:t>Genelde NAND teknolojisi kullanır ( EEPROM genelde NOR teknolojisi)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307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Bilinen PIC SERİLERİ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25458" t="19938" r="23375" b="24479"/>
          <a:stretch/>
        </p:blipFill>
        <p:spPr>
          <a:xfrm>
            <a:off x="2297362" y="3464790"/>
            <a:ext cx="1819565" cy="197658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896" y="1801090"/>
            <a:ext cx="2971800" cy="133350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297362" y="1653308"/>
            <a:ext cx="286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PIC12XX, PIC16FXX, PIC18FXX, PIC32MKXX vb. </a:t>
            </a:r>
            <a:endParaRPr lang="tr-TR" sz="2000" b="1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344" y="3782723"/>
            <a:ext cx="2343150" cy="19526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185" y="4546599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2015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538</Words>
  <Application>Microsoft Office PowerPoint</Application>
  <PresentationFormat>Geniş ekran</PresentationFormat>
  <Paragraphs>74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Duman</vt:lpstr>
      <vt:lpstr>PIC MİKROKONTROLÖR </vt:lpstr>
      <vt:lpstr>Giriş</vt:lpstr>
      <vt:lpstr>CPU ve MCU Arasındaki Farklar</vt:lpstr>
      <vt:lpstr>PowerPoint Sunusu</vt:lpstr>
      <vt:lpstr>MCU ve CPU İçin Genel Karşılaştırma</vt:lpstr>
      <vt:lpstr>Mimari Sınıfları</vt:lpstr>
      <vt:lpstr>PowerPoint Sunusu</vt:lpstr>
      <vt:lpstr>Flash Bellek Teknolojisi</vt:lpstr>
      <vt:lpstr>EN Bilinen PIC SERİLERİ</vt:lpstr>
      <vt:lpstr>PIC16F877A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Register File Yapısı</vt:lpstr>
      <vt:lpstr>PowerPoint Sunusu</vt:lpstr>
      <vt:lpstr>I / O Kontrol</vt:lpstr>
      <vt:lpstr>Interrupts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 MİKROKONTROLÖR </dc:title>
  <dc:creator>suna yildirim</dc:creator>
  <cp:lastModifiedBy>suna yildirim</cp:lastModifiedBy>
  <cp:revision>38</cp:revision>
  <dcterms:created xsi:type="dcterms:W3CDTF">2019-09-30T18:03:45Z</dcterms:created>
  <dcterms:modified xsi:type="dcterms:W3CDTF">2019-10-01T19:07:43Z</dcterms:modified>
</cp:coreProperties>
</file>