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2"/>
  </p:notesMasterIdLst>
  <p:sldIdLst>
    <p:sldId id="256" r:id="rId2"/>
    <p:sldId id="257" r:id="rId3"/>
    <p:sldId id="259" r:id="rId4"/>
    <p:sldId id="261" r:id="rId5"/>
    <p:sldId id="262" r:id="rId6"/>
    <p:sldId id="264" r:id="rId7"/>
    <p:sldId id="265" r:id="rId8"/>
    <p:sldId id="266" r:id="rId9"/>
    <p:sldId id="277" r:id="rId10"/>
    <p:sldId id="263" r:id="rId11"/>
    <p:sldId id="267" r:id="rId12"/>
    <p:sldId id="268" r:id="rId13"/>
    <p:sldId id="269" r:id="rId14"/>
    <p:sldId id="278" r:id="rId15"/>
    <p:sldId id="270" r:id="rId16"/>
    <p:sldId id="279" r:id="rId17"/>
    <p:sldId id="271" r:id="rId18"/>
    <p:sldId id="272" r:id="rId19"/>
    <p:sldId id="273" r:id="rId20"/>
    <p:sldId id="274" r:id="rId21"/>
  </p:sldIdLst>
  <p:sldSz cx="9144000" cy="6858000" type="screen4x3"/>
  <p:notesSz cx="6918325" cy="100488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342138-F861-456E-9085-B05E46F544D0}" v="2" dt="2018-11-13T23:36:19.0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68406" autoAdjust="0"/>
  </p:normalViewPr>
  <p:slideViewPr>
    <p:cSldViewPr>
      <p:cViewPr varScale="1">
        <p:scale>
          <a:sx n="77" d="100"/>
          <a:sy n="77" d="100"/>
        </p:scale>
        <p:origin x="104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rt Incidelen" userId="b803aff9adea31d8" providerId="LiveId" clId="{03342138-F861-456E-9085-B05E46F544D0}"/>
    <pc:docChg chg="custSel addSld modSld">
      <pc:chgData name="Mert Incidelen" userId="b803aff9adea31d8" providerId="LiveId" clId="{03342138-F861-456E-9085-B05E46F544D0}" dt="2018-11-13T23:36:19.058" v="3"/>
      <pc:docMkLst>
        <pc:docMk/>
      </pc:docMkLst>
      <pc:sldChg chg="modSp">
        <pc:chgData name="Mert Incidelen" userId="b803aff9adea31d8" providerId="LiveId" clId="{03342138-F861-456E-9085-B05E46F544D0}" dt="2018-11-13T23:36:17.608" v="1" actId="27636"/>
        <pc:sldMkLst>
          <pc:docMk/>
          <pc:sldMk cId="0" sldId="270"/>
        </pc:sldMkLst>
        <pc:spChg chg="mod">
          <ac:chgData name="Mert Incidelen" userId="b803aff9adea31d8" providerId="LiveId" clId="{03342138-F861-456E-9085-B05E46F544D0}" dt="2018-11-13T23:36:17.608" v="1" actId="27636"/>
          <ac:spMkLst>
            <pc:docMk/>
            <pc:sldMk cId="0" sldId="270"/>
            <ac:spMk id="3" creationId="{00000000-0000-0000-0000-000000000000}"/>
          </ac:spMkLst>
        </pc:spChg>
      </pc:sldChg>
      <pc:sldChg chg="modSp">
        <pc:chgData name="Mert Incidelen" userId="b803aff9adea31d8" providerId="LiveId" clId="{03342138-F861-456E-9085-B05E46F544D0}" dt="2018-11-13T23:36:17.898" v="2" actId="27636"/>
        <pc:sldMkLst>
          <pc:docMk/>
          <pc:sldMk cId="0" sldId="271"/>
        </pc:sldMkLst>
        <pc:spChg chg="mod">
          <ac:chgData name="Mert Incidelen" userId="b803aff9adea31d8" providerId="LiveId" clId="{03342138-F861-456E-9085-B05E46F544D0}" dt="2018-11-13T23:36:17.898" v="2" actId="27636"/>
          <ac:spMkLst>
            <pc:docMk/>
            <pc:sldMk cId="0" sldId="271"/>
            <ac:spMk id="3" creationId="{00000000-0000-0000-0000-000000000000}"/>
          </ac:spMkLst>
        </pc:spChg>
      </pc:sldChg>
      <pc:sldChg chg="add">
        <pc:chgData name="Mert Incidelen" userId="b803aff9adea31d8" providerId="LiveId" clId="{03342138-F861-456E-9085-B05E46F544D0}" dt="2018-11-13T23:36:16.985" v="0"/>
        <pc:sldMkLst>
          <pc:docMk/>
          <pc:sldMk cId="1036435378" sldId="278"/>
        </pc:sldMkLst>
      </pc:sldChg>
      <pc:sldChg chg="add">
        <pc:chgData name="Mert Incidelen" userId="b803aff9adea31d8" providerId="LiveId" clId="{03342138-F861-456E-9085-B05E46F544D0}" dt="2018-11-13T23:36:19.058" v="3"/>
        <pc:sldMkLst>
          <pc:docMk/>
          <pc:sldMk cId="3013955204"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97941" cy="502444"/>
          </a:xfrm>
          <a:prstGeom prst="rect">
            <a:avLst/>
          </a:prstGeom>
        </p:spPr>
        <p:txBody>
          <a:bodyPr vert="horz" lIns="96954" tIns="48477" rIns="96954" bIns="48477" rtlCol="0"/>
          <a:lstStyle>
            <a:lvl1pPr algn="l">
              <a:defRPr sz="1300"/>
            </a:lvl1pPr>
          </a:lstStyle>
          <a:p>
            <a:endParaRPr lang="en-US"/>
          </a:p>
        </p:txBody>
      </p:sp>
      <p:sp>
        <p:nvSpPr>
          <p:cNvPr id="3" name="2 Veri Yer Tutucusu"/>
          <p:cNvSpPr>
            <a:spLocks noGrp="1"/>
          </p:cNvSpPr>
          <p:nvPr>
            <p:ph type="dt" idx="1"/>
          </p:nvPr>
        </p:nvSpPr>
        <p:spPr>
          <a:xfrm>
            <a:off x="3918783" y="0"/>
            <a:ext cx="2997941" cy="502444"/>
          </a:xfrm>
          <a:prstGeom prst="rect">
            <a:avLst/>
          </a:prstGeom>
        </p:spPr>
        <p:txBody>
          <a:bodyPr vert="horz" lIns="96954" tIns="48477" rIns="96954" bIns="48477" rtlCol="0"/>
          <a:lstStyle>
            <a:lvl1pPr algn="r">
              <a:defRPr sz="1300"/>
            </a:lvl1pPr>
          </a:lstStyle>
          <a:p>
            <a:fld id="{25B16968-2016-464B-936E-4E57B21AC24B}" type="datetimeFigureOut">
              <a:rPr lang="en-US" smtClean="0"/>
              <a:pPr/>
              <a:t>11/14/2018</a:t>
            </a:fld>
            <a:endParaRPr lang="en-US"/>
          </a:p>
        </p:txBody>
      </p:sp>
      <p:sp>
        <p:nvSpPr>
          <p:cNvPr id="4" name="3 Slayt Görüntüsü Yer Tutucusu"/>
          <p:cNvSpPr>
            <a:spLocks noGrp="1" noRot="1" noChangeAspect="1"/>
          </p:cNvSpPr>
          <p:nvPr>
            <p:ph type="sldImg" idx="2"/>
          </p:nvPr>
        </p:nvSpPr>
        <p:spPr>
          <a:xfrm>
            <a:off x="947738" y="754063"/>
            <a:ext cx="5022850" cy="3768725"/>
          </a:xfrm>
          <a:prstGeom prst="rect">
            <a:avLst/>
          </a:prstGeom>
          <a:noFill/>
          <a:ln w="12700">
            <a:solidFill>
              <a:prstClr val="black"/>
            </a:solidFill>
          </a:ln>
        </p:spPr>
        <p:txBody>
          <a:bodyPr vert="horz" lIns="96954" tIns="48477" rIns="96954" bIns="48477" rtlCol="0" anchor="ctr"/>
          <a:lstStyle/>
          <a:p>
            <a:endParaRPr lang="en-US"/>
          </a:p>
        </p:txBody>
      </p:sp>
      <p:sp>
        <p:nvSpPr>
          <p:cNvPr id="5" name="4 Not Yer Tutucusu"/>
          <p:cNvSpPr>
            <a:spLocks noGrp="1"/>
          </p:cNvSpPr>
          <p:nvPr>
            <p:ph type="body" sz="quarter" idx="3"/>
          </p:nvPr>
        </p:nvSpPr>
        <p:spPr>
          <a:xfrm>
            <a:off x="691833" y="4773216"/>
            <a:ext cx="5534660" cy="4521994"/>
          </a:xfrm>
          <a:prstGeom prst="rect">
            <a:avLst/>
          </a:prstGeom>
        </p:spPr>
        <p:txBody>
          <a:bodyPr vert="horz" lIns="96954" tIns="48477" rIns="96954" bIns="48477"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5 Altbilgi Yer Tutucusu"/>
          <p:cNvSpPr>
            <a:spLocks noGrp="1"/>
          </p:cNvSpPr>
          <p:nvPr>
            <p:ph type="ftr" sz="quarter" idx="4"/>
          </p:nvPr>
        </p:nvSpPr>
        <p:spPr>
          <a:xfrm>
            <a:off x="0" y="9544687"/>
            <a:ext cx="2997941" cy="502444"/>
          </a:xfrm>
          <a:prstGeom prst="rect">
            <a:avLst/>
          </a:prstGeom>
        </p:spPr>
        <p:txBody>
          <a:bodyPr vert="horz" lIns="96954" tIns="48477" rIns="96954" bIns="48477" rtlCol="0" anchor="b"/>
          <a:lstStyle>
            <a:lvl1pPr algn="l">
              <a:defRPr sz="1300"/>
            </a:lvl1pPr>
          </a:lstStyle>
          <a:p>
            <a:endParaRPr lang="en-US"/>
          </a:p>
        </p:txBody>
      </p:sp>
      <p:sp>
        <p:nvSpPr>
          <p:cNvPr id="7" name="6 Slayt Numarası Yer Tutucusu"/>
          <p:cNvSpPr>
            <a:spLocks noGrp="1"/>
          </p:cNvSpPr>
          <p:nvPr>
            <p:ph type="sldNum" sz="quarter" idx="5"/>
          </p:nvPr>
        </p:nvSpPr>
        <p:spPr>
          <a:xfrm>
            <a:off x="3918783" y="9544687"/>
            <a:ext cx="2997941" cy="502444"/>
          </a:xfrm>
          <a:prstGeom prst="rect">
            <a:avLst/>
          </a:prstGeom>
        </p:spPr>
        <p:txBody>
          <a:bodyPr vert="horz" lIns="96954" tIns="48477" rIns="96954" bIns="48477" rtlCol="0" anchor="b"/>
          <a:lstStyle>
            <a:lvl1pPr algn="r">
              <a:defRPr sz="1300"/>
            </a:lvl1pPr>
          </a:lstStyle>
          <a:p>
            <a:fld id="{1781E46F-F622-43B9-9279-07183396E94A}" type="slidenum">
              <a:rPr lang="en-US" smtClean="0"/>
              <a:pPr/>
              <a:t>‹#›</a:t>
            </a:fld>
            <a:endParaRPr lang="en-US"/>
          </a:p>
        </p:txBody>
      </p:sp>
    </p:spTree>
    <p:extLst>
      <p:ext uri="{BB962C8B-B14F-4D97-AF65-F5344CB8AC3E}">
        <p14:creationId xmlns:p14="http://schemas.microsoft.com/office/powerpoint/2010/main" val="2574036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en-US" sz="1300" dirty="0"/>
              <a:t>(</a:t>
            </a:r>
            <a:r>
              <a:rPr lang="en-US" sz="1300" dirty="0" err="1"/>
              <a:t>İlim</a:t>
            </a:r>
            <a:r>
              <a:rPr lang="en-US" sz="1300" dirty="0"/>
              <a:t>) </a:t>
            </a:r>
            <a:r>
              <a:rPr lang="en-US" sz="1300" dirty="0" err="1"/>
              <a:t>Okumakla</a:t>
            </a:r>
            <a:r>
              <a:rPr lang="en-US" sz="1300" dirty="0"/>
              <a:t> </a:t>
            </a:r>
            <a:r>
              <a:rPr lang="en-US" sz="1300" dirty="0" err="1"/>
              <a:t>veya</a:t>
            </a:r>
            <a:r>
              <a:rPr lang="en-US" sz="1300" dirty="0"/>
              <a:t> </a:t>
            </a:r>
            <a:r>
              <a:rPr lang="en-US" sz="1300" dirty="0" err="1"/>
              <a:t>görmek</a:t>
            </a:r>
            <a:r>
              <a:rPr lang="en-US" sz="1300" dirty="0"/>
              <a:t> </a:t>
            </a:r>
            <a:r>
              <a:rPr lang="en-US" sz="1300" dirty="0" err="1"/>
              <a:t>ve</a:t>
            </a:r>
            <a:r>
              <a:rPr lang="en-US" sz="1300" dirty="0"/>
              <a:t> </a:t>
            </a:r>
            <a:r>
              <a:rPr lang="en-US" sz="1300" dirty="0" err="1"/>
              <a:t>dinlemekle</a:t>
            </a:r>
            <a:r>
              <a:rPr lang="en-US" sz="1300" dirty="0"/>
              <a:t> </a:t>
            </a:r>
            <a:r>
              <a:rPr lang="en-US" sz="1300" dirty="0" err="1"/>
              <a:t>veya</a:t>
            </a:r>
            <a:r>
              <a:rPr lang="en-US" sz="1300" dirty="0"/>
              <a:t> </a:t>
            </a:r>
            <a:r>
              <a:rPr lang="en-US" sz="1300" dirty="0" err="1"/>
              <a:t>ihsan</a:t>
            </a:r>
            <a:r>
              <a:rPr lang="en-US" sz="1300" dirty="0"/>
              <a:t>-ı </a:t>
            </a:r>
            <a:r>
              <a:rPr lang="en-US" sz="1300" dirty="0" err="1"/>
              <a:t>Hak'la</a:t>
            </a:r>
            <a:r>
              <a:rPr lang="en-US" sz="1300" dirty="0"/>
              <a:t> </a:t>
            </a:r>
            <a:r>
              <a:rPr lang="en-US" sz="1300" dirty="0" err="1"/>
              <a:t>elde</a:t>
            </a:r>
            <a:r>
              <a:rPr lang="en-US" sz="1300" dirty="0"/>
              <a:t> </a:t>
            </a:r>
            <a:r>
              <a:rPr lang="en-US" sz="1300" dirty="0" err="1"/>
              <a:t>edilen</a:t>
            </a:r>
            <a:r>
              <a:rPr lang="en-US" sz="1300" dirty="0"/>
              <a:t> </a:t>
            </a:r>
            <a:r>
              <a:rPr lang="en-US" sz="1300" dirty="0" err="1"/>
              <a:t>malumat</a:t>
            </a:r>
            <a:r>
              <a:rPr lang="en-US" sz="1300" dirty="0"/>
              <a:t>. </a:t>
            </a:r>
            <a:r>
              <a:rPr lang="en-US" sz="1300" dirty="0" err="1"/>
              <a:t>Bilmek</a:t>
            </a:r>
            <a:r>
              <a:rPr lang="en-US" sz="1300" dirty="0"/>
              <a:t>. </a:t>
            </a:r>
            <a:r>
              <a:rPr lang="en-US" sz="1300" dirty="0" err="1"/>
              <a:t>İdrak</a:t>
            </a:r>
            <a:r>
              <a:rPr lang="en-US" sz="1300" dirty="0"/>
              <a:t> </a:t>
            </a:r>
            <a:r>
              <a:rPr lang="en-US" sz="1300" dirty="0" err="1"/>
              <a:t>etmek</a:t>
            </a:r>
            <a:r>
              <a:rPr lang="en-US" sz="1300" dirty="0"/>
              <a:t>. (</a:t>
            </a:r>
            <a:r>
              <a:rPr lang="en-US" sz="1300" dirty="0" err="1"/>
              <a:t>İlim</a:t>
            </a:r>
            <a:r>
              <a:rPr lang="en-US" sz="1300" dirty="0"/>
              <a:t>, </a:t>
            </a:r>
            <a:r>
              <a:rPr lang="en-US" sz="1300" dirty="0" err="1"/>
              <a:t>hakikatı</a:t>
            </a:r>
            <a:r>
              <a:rPr lang="en-US" sz="1300" dirty="0"/>
              <a:t> </a:t>
            </a:r>
            <a:r>
              <a:rPr lang="en-US" sz="1300" dirty="0" err="1"/>
              <a:t>bilmekten</a:t>
            </a:r>
            <a:r>
              <a:rPr lang="en-US" sz="1300" dirty="0"/>
              <a:t> </a:t>
            </a:r>
            <a:r>
              <a:rPr lang="en-US" sz="1300" dirty="0" err="1"/>
              <a:t>ibarettir</a:t>
            </a:r>
            <a:r>
              <a:rPr lang="en-US" sz="1300" dirty="0"/>
              <a:t>. </a:t>
            </a:r>
            <a:r>
              <a:rPr lang="en-US" sz="1300" dirty="0" err="1"/>
              <a:t>İlim</a:t>
            </a:r>
            <a:r>
              <a:rPr lang="en-US" sz="1300" dirty="0"/>
              <a:t>, </a:t>
            </a:r>
            <a:r>
              <a:rPr lang="en-US" sz="1300" dirty="0" err="1"/>
              <a:t>marifetten</a:t>
            </a:r>
            <a:r>
              <a:rPr lang="en-US" sz="1300" dirty="0"/>
              <a:t> </a:t>
            </a:r>
            <a:r>
              <a:rPr lang="en-US" sz="1300" dirty="0" err="1"/>
              <a:t>daha</a:t>
            </a:r>
            <a:r>
              <a:rPr lang="en-US" sz="1300" dirty="0"/>
              <a:t> </a:t>
            </a:r>
            <a:r>
              <a:rPr lang="en-US" sz="1300" dirty="0" err="1"/>
              <a:t>umumidir</a:t>
            </a:r>
            <a:r>
              <a:rPr lang="en-US" sz="1300" dirty="0"/>
              <a:t>. </a:t>
            </a:r>
            <a:r>
              <a:rPr lang="en-US" sz="1300" dirty="0" err="1"/>
              <a:t>Marifet</a:t>
            </a:r>
            <a:r>
              <a:rPr lang="en-US" sz="1300" dirty="0"/>
              <a:t>, </a:t>
            </a:r>
            <a:r>
              <a:rPr lang="en-US" sz="1300" dirty="0" err="1"/>
              <a:t>tefekkürle</a:t>
            </a:r>
            <a:r>
              <a:rPr lang="en-US" sz="1300" dirty="0"/>
              <a:t> </a:t>
            </a:r>
            <a:r>
              <a:rPr lang="en-US" sz="1300" dirty="0" err="1"/>
              <a:t>bilmek</a:t>
            </a:r>
            <a:r>
              <a:rPr lang="en-US" sz="1300" dirty="0"/>
              <a:t> </a:t>
            </a:r>
            <a:r>
              <a:rPr lang="en-US" sz="1300" dirty="0" err="1"/>
              <a:t>mânasına</a:t>
            </a:r>
            <a:r>
              <a:rPr lang="en-US" sz="1300" dirty="0"/>
              <a:t> </a:t>
            </a:r>
            <a:r>
              <a:rPr lang="en-US" sz="1300" dirty="0" err="1"/>
              <a:t>olmakla</a:t>
            </a:r>
            <a:r>
              <a:rPr lang="en-US" sz="1300" dirty="0"/>
              <a:t> </a:t>
            </a:r>
            <a:r>
              <a:rPr lang="en-US" sz="1300" dirty="0" err="1"/>
              <a:t>beraber</a:t>
            </a:r>
            <a:r>
              <a:rPr lang="en-US" sz="1300" dirty="0"/>
              <a:t>, </a:t>
            </a:r>
            <a:r>
              <a:rPr lang="en-US" sz="1300" dirty="0" err="1"/>
              <a:t>Cenab</a:t>
            </a:r>
            <a:r>
              <a:rPr lang="en-US" sz="1300" dirty="0"/>
              <a:t>-ı </a:t>
            </a:r>
            <a:r>
              <a:rPr lang="en-US" sz="1300" dirty="0" err="1"/>
              <a:t>Hakk'a</a:t>
            </a:r>
            <a:r>
              <a:rPr lang="en-US" sz="1300" dirty="0"/>
              <a:t> </a:t>
            </a:r>
            <a:r>
              <a:rPr lang="en-US" sz="1300" dirty="0" err="1"/>
              <a:t>nisbeti</a:t>
            </a:r>
            <a:r>
              <a:rPr lang="en-US" sz="1300" dirty="0"/>
              <a:t> </a:t>
            </a:r>
            <a:r>
              <a:rPr lang="en-US" sz="1300" dirty="0" err="1"/>
              <a:t>câiz</a:t>
            </a:r>
            <a:r>
              <a:rPr lang="en-US" sz="1300" dirty="0"/>
              <a:t> </a:t>
            </a:r>
            <a:r>
              <a:rPr lang="en-US" sz="1300" dirty="0" err="1"/>
              <a:t>olmaz</a:t>
            </a:r>
            <a:r>
              <a:rPr lang="en-US" sz="1300" dirty="0"/>
              <a:t>. </a:t>
            </a:r>
            <a:r>
              <a:rPr lang="en-US" sz="1300" dirty="0" err="1"/>
              <a:t>Gerek</a:t>
            </a:r>
            <a:r>
              <a:rPr lang="en-US" sz="1300" dirty="0"/>
              <a:t> </a:t>
            </a:r>
            <a:r>
              <a:rPr lang="en-US" sz="1300" dirty="0" err="1"/>
              <a:t>huzurî</a:t>
            </a:r>
            <a:r>
              <a:rPr lang="en-US" sz="1300" dirty="0"/>
              <a:t> </a:t>
            </a:r>
            <a:r>
              <a:rPr lang="en-US" sz="1300" dirty="0" err="1"/>
              <a:t>olsun</a:t>
            </a:r>
            <a:r>
              <a:rPr lang="en-US" sz="1300" dirty="0"/>
              <a:t> (</a:t>
            </a:r>
            <a:r>
              <a:rPr lang="en-US" sz="1300" dirty="0" err="1"/>
              <a:t>ilm-i</a:t>
            </a:r>
            <a:r>
              <a:rPr lang="en-US" sz="1300" dirty="0"/>
              <a:t> </a:t>
            </a:r>
            <a:r>
              <a:rPr lang="en-US" sz="1300" dirty="0" err="1"/>
              <a:t>İlâhî</a:t>
            </a:r>
            <a:r>
              <a:rPr lang="en-US" sz="1300" dirty="0"/>
              <a:t> </a:t>
            </a:r>
            <a:r>
              <a:rPr lang="en-US" sz="1300" dirty="0" err="1"/>
              <a:t>gibi</a:t>
            </a:r>
            <a:r>
              <a:rPr lang="en-US" sz="1300" dirty="0"/>
              <a:t>) </a:t>
            </a:r>
            <a:r>
              <a:rPr lang="en-US" sz="1300" dirty="0" err="1"/>
              <a:t>ve</a:t>
            </a:r>
            <a:r>
              <a:rPr lang="en-US" sz="1300" dirty="0"/>
              <a:t> </a:t>
            </a:r>
            <a:r>
              <a:rPr lang="en-US" sz="1300" dirty="0" err="1"/>
              <a:t>gerek</a:t>
            </a:r>
            <a:r>
              <a:rPr lang="en-US" sz="1300" dirty="0"/>
              <a:t> </a:t>
            </a:r>
            <a:r>
              <a:rPr lang="en-US" sz="1300" dirty="0" err="1"/>
              <a:t>husulî</a:t>
            </a:r>
            <a:r>
              <a:rPr lang="en-US" sz="1300" dirty="0"/>
              <a:t> </a:t>
            </a:r>
            <a:r>
              <a:rPr lang="en-US" sz="1300" dirty="0" err="1"/>
              <a:t>olsun</a:t>
            </a:r>
            <a:r>
              <a:rPr lang="en-US" sz="1300" dirty="0"/>
              <a:t> (</a:t>
            </a:r>
            <a:r>
              <a:rPr lang="en-US" sz="1300" dirty="0" err="1"/>
              <a:t>ilm-i</a:t>
            </a:r>
            <a:r>
              <a:rPr lang="en-US" sz="1300" dirty="0"/>
              <a:t> </a:t>
            </a:r>
            <a:r>
              <a:rPr lang="en-US" sz="1300" dirty="0" err="1"/>
              <a:t>ibad</a:t>
            </a:r>
            <a:r>
              <a:rPr lang="en-US" sz="1300" dirty="0"/>
              <a:t> </a:t>
            </a:r>
            <a:r>
              <a:rPr lang="en-US" sz="1300" dirty="0" err="1"/>
              <a:t>gibi</a:t>
            </a:r>
            <a:r>
              <a:rPr lang="en-US" sz="1300" dirty="0"/>
              <a:t>) </a:t>
            </a:r>
            <a:r>
              <a:rPr lang="en-US" sz="1300" dirty="0" err="1"/>
              <a:t>ve</a:t>
            </a:r>
            <a:r>
              <a:rPr lang="en-US" sz="1300" dirty="0"/>
              <a:t> </a:t>
            </a:r>
            <a:r>
              <a:rPr lang="en-US" sz="1300" dirty="0" err="1"/>
              <a:t>vech-i</a:t>
            </a:r>
            <a:r>
              <a:rPr lang="en-US" sz="1300" dirty="0"/>
              <a:t> </a:t>
            </a:r>
            <a:r>
              <a:rPr lang="en-US" sz="1300" dirty="0" err="1"/>
              <a:t>dikkat</a:t>
            </a:r>
            <a:r>
              <a:rPr lang="en-US" sz="1300" dirty="0"/>
              <a:t> </a:t>
            </a:r>
            <a:r>
              <a:rPr lang="en-US" sz="1300" dirty="0" err="1"/>
              <a:t>üzere</a:t>
            </a:r>
            <a:r>
              <a:rPr lang="en-US" sz="1300" dirty="0"/>
              <a:t> </a:t>
            </a:r>
            <a:r>
              <a:rPr lang="en-US" sz="1300" dirty="0" err="1"/>
              <a:t>bilmeye</a:t>
            </a:r>
            <a:r>
              <a:rPr lang="en-US" sz="1300" dirty="0"/>
              <a:t> de </a:t>
            </a:r>
            <a:r>
              <a:rPr lang="en-US" sz="1300" dirty="0" err="1"/>
              <a:t>denir</a:t>
            </a:r>
            <a:r>
              <a:rPr lang="en-US" sz="1300" dirty="0"/>
              <a:t>. </a:t>
            </a:r>
            <a:r>
              <a:rPr lang="en-US" sz="1300" dirty="0" err="1"/>
              <a:t>Şuur</a:t>
            </a:r>
            <a:r>
              <a:rPr lang="en-US" sz="1300" dirty="0"/>
              <a:t>, </a:t>
            </a:r>
            <a:r>
              <a:rPr lang="en-US" sz="1300" dirty="0" err="1"/>
              <a:t>fıtnat</a:t>
            </a:r>
            <a:r>
              <a:rPr lang="en-US" sz="1300" dirty="0"/>
              <a:t> </a:t>
            </a:r>
            <a:r>
              <a:rPr lang="en-US" sz="1300" dirty="0" err="1"/>
              <a:t>gibi</a:t>
            </a:r>
            <a:r>
              <a:rPr lang="en-US" sz="1300" dirty="0"/>
              <a:t>. </a:t>
            </a:r>
            <a:r>
              <a:rPr lang="en-US" sz="1300" dirty="0" err="1"/>
              <a:t>İlmin</a:t>
            </a:r>
            <a:r>
              <a:rPr lang="en-US" sz="1300" dirty="0"/>
              <a:t> </a:t>
            </a:r>
            <a:r>
              <a:rPr lang="en-US" sz="1300" dirty="0" err="1"/>
              <a:t>zıddı</a:t>
            </a:r>
            <a:r>
              <a:rPr lang="en-US" sz="1300" dirty="0"/>
              <a:t> "</a:t>
            </a:r>
            <a:r>
              <a:rPr lang="en-US" sz="1300" dirty="0" err="1"/>
              <a:t>cehil"dir</a:t>
            </a:r>
            <a:r>
              <a:rPr lang="en-US" sz="1300" dirty="0"/>
              <a:t>. </a:t>
            </a:r>
            <a:r>
              <a:rPr lang="en-US" sz="1300" dirty="0" err="1"/>
              <a:t>Marifetin</a:t>
            </a:r>
            <a:r>
              <a:rPr lang="en-US" sz="1300" dirty="0"/>
              <a:t> </a:t>
            </a:r>
            <a:r>
              <a:rPr lang="en-US" sz="1300" dirty="0" err="1"/>
              <a:t>zıddı</a:t>
            </a:r>
            <a:r>
              <a:rPr lang="en-US" sz="1300" dirty="0"/>
              <a:t> </a:t>
            </a:r>
            <a:r>
              <a:rPr lang="en-US" sz="1300" dirty="0" err="1"/>
              <a:t>ise</a:t>
            </a:r>
            <a:r>
              <a:rPr lang="en-US" sz="1300" dirty="0"/>
              <a:t> "</a:t>
            </a:r>
            <a:r>
              <a:rPr lang="en-US" sz="1300" dirty="0" err="1"/>
              <a:t>inkâr"dır</a:t>
            </a:r>
            <a:r>
              <a:rPr lang="en-US" sz="1300" dirty="0"/>
              <a:t>.)</a:t>
            </a:r>
            <a:endParaRPr lang="tr-TR" sz="1300" dirty="0"/>
          </a:p>
          <a:p>
            <a:endParaRPr lang="en-US" sz="1300" dirty="0"/>
          </a:p>
          <a:p>
            <a:r>
              <a:rPr lang="en-US" sz="1300" dirty="0" err="1"/>
              <a:t>İlm-i</a:t>
            </a:r>
            <a:r>
              <a:rPr lang="en-US" sz="1300" dirty="0"/>
              <a:t> </a:t>
            </a:r>
            <a:r>
              <a:rPr lang="en-US" sz="1300" dirty="0" err="1"/>
              <a:t>Kelâm'da</a:t>
            </a:r>
            <a:r>
              <a:rPr lang="en-US" sz="1300" dirty="0"/>
              <a:t>: </a:t>
            </a:r>
            <a:r>
              <a:rPr lang="en-US" sz="1300" dirty="0" err="1"/>
              <a:t>İlim</a:t>
            </a:r>
            <a:r>
              <a:rPr lang="en-US" sz="1300" dirty="0"/>
              <a:t>; </a:t>
            </a:r>
            <a:r>
              <a:rPr lang="en-US" sz="1300" dirty="0" err="1"/>
              <a:t>bilmek</a:t>
            </a:r>
            <a:r>
              <a:rPr lang="en-US" sz="1300" dirty="0"/>
              <a:t>, </a:t>
            </a:r>
            <a:r>
              <a:rPr lang="en-US" sz="1300" dirty="0" err="1"/>
              <a:t>idrak</a:t>
            </a:r>
            <a:r>
              <a:rPr lang="en-US" sz="1300" dirty="0"/>
              <a:t> </a:t>
            </a:r>
            <a:r>
              <a:rPr lang="en-US" sz="1300" dirty="0" err="1"/>
              <a:t>etmek</a:t>
            </a:r>
            <a:r>
              <a:rPr lang="en-US" sz="1300" dirty="0"/>
              <a:t> </a:t>
            </a:r>
            <a:r>
              <a:rPr lang="en-US" sz="1300" dirty="0" err="1"/>
              <a:t>sıfatıdır</a:t>
            </a:r>
            <a:r>
              <a:rPr lang="en-US" sz="1300" dirty="0"/>
              <a:t>. </a:t>
            </a:r>
            <a:r>
              <a:rPr lang="en-US" sz="1300" dirty="0" err="1"/>
              <a:t>Cenab</a:t>
            </a:r>
            <a:r>
              <a:rPr lang="en-US" sz="1300" dirty="0"/>
              <a:t>-ı </a:t>
            </a:r>
            <a:r>
              <a:rPr lang="en-US" sz="1300" dirty="0" err="1"/>
              <a:t>Hak</a:t>
            </a:r>
            <a:r>
              <a:rPr lang="en-US" sz="1300" dirty="0"/>
              <a:t> </a:t>
            </a:r>
            <a:r>
              <a:rPr lang="en-US" sz="1300" dirty="0" err="1"/>
              <a:t>ilim</a:t>
            </a:r>
            <a:r>
              <a:rPr lang="en-US" sz="1300" dirty="0"/>
              <a:t> </a:t>
            </a:r>
            <a:r>
              <a:rPr lang="en-US" sz="1300" dirty="0" err="1"/>
              <a:t>sıfatı</a:t>
            </a:r>
            <a:r>
              <a:rPr lang="en-US" sz="1300" dirty="0"/>
              <a:t> </a:t>
            </a:r>
            <a:r>
              <a:rPr lang="en-US" sz="1300" dirty="0" err="1"/>
              <a:t>ile</a:t>
            </a:r>
            <a:r>
              <a:rPr lang="en-US" sz="1300" dirty="0"/>
              <a:t> de </a:t>
            </a:r>
            <a:r>
              <a:rPr lang="en-US" sz="1300" dirty="0" err="1"/>
              <a:t>muttasıftır</a:t>
            </a:r>
            <a:r>
              <a:rPr lang="en-US" sz="1300" dirty="0"/>
              <a:t>. </a:t>
            </a:r>
            <a:r>
              <a:rPr lang="en-US" sz="1300" dirty="0" err="1"/>
              <a:t>O'nun</a:t>
            </a:r>
            <a:r>
              <a:rPr lang="en-US" sz="1300" dirty="0"/>
              <a:t> </a:t>
            </a:r>
            <a:r>
              <a:rPr lang="en-US" sz="1300" dirty="0" err="1"/>
              <a:t>ilmi</a:t>
            </a:r>
            <a:r>
              <a:rPr lang="en-US" sz="1300" dirty="0"/>
              <a:t>, </a:t>
            </a:r>
            <a:r>
              <a:rPr lang="en-US" sz="1300" dirty="0" err="1"/>
              <a:t>mahlukatın</a:t>
            </a:r>
            <a:r>
              <a:rPr lang="en-US" sz="1300" dirty="0"/>
              <a:t> </a:t>
            </a:r>
            <a:r>
              <a:rPr lang="en-US" sz="1300" dirty="0" err="1"/>
              <a:t>ilmi</a:t>
            </a:r>
            <a:r>
              <a:rPr lang="en-US" sz="1300" dirty="0"/>
              <a:t> </a:t>
            </a:r>
            <a:r>
              <a:rPr lang="en-US" sz="1300" dirty="0" err="1"/>
              <a:t>gibi</a:t>
            </a:r>
            <a:r>
              <a:rPr lang="en-US" sz="1300" dirty="0"/>
              <a:t> </a:t>
            </a:r>
            <a:r>
              <a:rPr lang="en-US" sz="1300" dirty="0" err="1"/>
              <a:t>basit</a:t>
            </a:r>
            <a:r>
              <a:rPr lang="en-US" sz="1300" dirty="0"/>
              <a:t> </a:t>
            </a:r>
            <a:r>
              <a:rPr lang="en-US" sz="1300" dirty="0" err="1"/>
              <a:t>ve</a:t>
            </a:r>
            <a:r>
              <a:rPr lang="en-US" sz="1300" dirty="0"/>
              <a:t> </a:t>
            </a:r>
            <a:r>
              <a:rPr lang="en-US" sz="1300" dirty="0" err="1"/>
              <a:t>mahdut</a:t>
            </a:r>
            <a:r>
              <a:rPr lang="en-US" sz="1300" dirty="0"/>
              <a:t> </a:t>
            </a:r>
            <a:r>
              <a:rPr lang="en-US" sz="1300" dirty="0" err="1"/>
              <a:t>olmayıp</a:t>
            </a:r>
            <a:r>
              <a:rPr lang="en-US" sz="1300" dirty="0"/>
              <a:t>, </a:t>
            </a:r>
            <a:r>
              <a:rPr lang="en-US" sz="1300" dirty="0" err="1"/>
              <a:t>bütün</a:t>
            </a:r>
            <a:r>
              <a:rPr lang="en-US" sz="1300" dirty="0"/>
              <a:t> </a:t>
            </a:r>
            <a:r>
              <a:rPr lang="en-US" sz="1300" dirty="0" err="1"/>
              <a:t>kâinatı</a:t>
            </a:r>
            <a:r>
              <a:rPr lang="en-US" sz="1300" dirty="0"/>
              <a:t> </a:t>
            </a:r>
            <a:r>
              <a:rPr lang="en-US" sz="1300" dirty="0" err="1"/>
              <a:t>muhittir</a:t>
            </a:r>
            <a:r>
              <a:rPr lang="en-US" sz="1300" dirty="0"/>
              <a:t>. </a:t>
            </a:r>
            <a:r>
              <a:rPr lang="en-US" sz="1300" dirty="0" err="1"/>
              <a:t>Hiç</a:t>
            </a:r>
            <a:r>
              <a:rPr lang="en-US" sz="1300" dirty="0"/>
              <a:t> </a:t>
            </a:r>
            <a:r>
              <a:rPr lang="en-US" sz="1300" dirty="0" err="1"/>
              <a:t>bir</a:t>
            </a:r>
            <a:r>
              <a:rPr lang="en-US" sz="1300" dirty="0"/>
              <a:t> </a:t>
            </a:r>
            <a:r>
              <a:rPr lang="en-US" sz="1300" dirty="0" err="1"/>
              <a:t>şey</a:t>
            </a:r>
            <a:r>
              <a:rPr lang="en-US" sz="1300" dirty="0"/>
              <a:t> </a:t>
            </a:r>
            <a:r>
              <a:rPr lang="en-US" sz="1300" dirty="0" err="1"/>
              <a:t>onun</a:t>
            </a:r>
            <a:r>
              <a:rPr lang="en-US" sz="1300" dirty="0"/>
              <a:t> </a:t>
            </a:r>
            <a:r>
              <a:rPr lang="en-US" sz="1300" dirty="0" err="1"/>
              <a:t>ilminden</a:t>
            </a:r>
            <a:r>
              <a:rPr lang="en-US" sz="1300" dirty="0"/>
              <a:t> </a:t>
            </a:r>
            <a:r>
              <a:rPr lang="en-US" sz="1300" dirty="0" err="1"/>
              <a:t>gizlenemez</a:t>
            </a:r>
            <a:r>
              <a:rPr lang="en-US" sz="1300" dirty="0"/>
              <a:t> </a:t>
            </a:r>
            <a:r>
              <a:rPr lang="en-US" sz="1300" dirty="0" err="1"/>
              <a:t>ve</a:t>
            </a:r>
            <a:r>
              <a:rPr lang="en-US" sz="1300" dirty="0"/>
              <a:t> </a:t>
            </a:r>
            <a:r>
              <a:rPr lang="en-US" sz="1300" dirty="0" err="1"/>
              <a:t>haricinde</a:t>
            </a:r>
            <a:r>
              <a:rPr lang="en-US" sz="1300" dirty="0"/>
              <a:t> </a:t>
            </a:r>
            <a:r>
              <a:rPr lang="en-US" sz="1300" dirty="0" err="1"/>
              <a:t>kalamaz</a:t>
            </a:r>
            <a:r>
              <a:rPr lang="en-US" sz="1300" dirty="0"/>
              <a:t>. </a:t>
            </a:r>
            <a:r>
              <a:rPr lang="en-US" sz="1300" dirty="0" err="1"/>
              <a:t>Allah'ın</a:t>
            </a:r>
            <a:r>
              <a:rPr lang="en-US" sz="1300" dirty="0"/>
              <a:t> </a:t>
            </a:r>
            <a:r>
              <a:rPr lang="en-US" sz="1300" dirty="0" err="1"/>
              <a:t>ilmi</a:t>
            </a:r>
            <a:r>
              <a:rPr lang="en-US" sz="1300" dirty="0"/>
              <a:t> </a:t>
            </a:r>
            <a:r>
              <a:rPr lang="en-US" sz="1300" dirty="0" err="1"/>
              <a:t>mutlaktır</a:t>
            </a:r>
            <a:r>
              <a:rPr lang="en-US" sz="1300" dirty="0"/>
              <a:t>. Allah, </a:t>
            </a:r>
            <a:r>
              <a:rPr lang="en-US" sz="1300" dirty="0" err="1"/>
              <a:t>Alîm-i</a:t>
            </a:r>
            <a:r>
              <a:rPr lang="en-US" sz="1300" dirty="0"/>
              <a:t> </a:t>
            </a:r>
            <a:r>
              <a:rPr lang="en-US" sz="1300" dirty="0" err="1"/>
              <a:t>Mutlak'tır.İlim</a:t>
            </a:r>
            <a:r>
              <a:rPr lang="en-US" sz="1300" dirty="0"/>
              <a:t> </a:t>
            </a:r>
            <a:r>
              <a:rPr lang="en-US" sz="1300" dirty="0" err="1"/>
              <a:t>mâluma</a:t>
            </a:r>
            <a:r>
              <a:rPr lang="en-US" sz="1300" dirty="0"/>
              <a:t> </a:t>
            </a:r>
            <a:r>
              <a:rPr lang="en-US" sz="1300" dirty="0" err="1"/>
              <a:t>tâbidir</a:t>
            </a:r>
            <a:r>
              <a:rPr lang="en-US" sz="1300" dirty="0"/>
              <a:t>. </a:t>
            </a:r>
            <a:r>
              <a:rPr lang="en-US" sz="1300" dirty="0" err="1"/>
              <a:t>Yani</a:t>
            </a:r>
            <a:r>
              <a:rPr lang="en-US" sz="1300" dirty="0"/>
              <a:t>: </a:t>
            </a:r>
            <a:r>
              <a:rPr lang="en-US" sz="1300" dirty="0" err="1"/>
              <a:t>İlim</a:t>
            </a:r>
            <a:r>
              <a:rPr lang="en-US" sz="1300" dirty="0"/>
              <a:t> </a:t>
            </a:r>
            <a:r>
              <a:rPr lang="en-US" sz="1300" dirty="0" err="1"/>
              <a:t>sıfatı</a:t>
            </a:r>
            <a:r>
              <a:rPr lang="en-US" sz="1300" dirty="0"/>
              <a:t> </a:t>
            </a:r>
            <a:r>
              <a:rPr lang="en-US" sz="1300" dirty="0" err="1"/>
              <a:t>varlıkları</a:t>
            </a:r>
            <a:r>
              <a:rPr lang="en-US" sz="1300" dirty="0"/>
              <a:t> </a:t>
            </a:r>
            <a:r>
              <a:rPr lang="en-US" sz="1300" dirty="0" err="1"/>
              <a:t>icad</a:t>
            </a:r>
            <a:r>
              <a:rPr lang="en-US" sz="1300" dirty="0"/>
              <a:t> </a:t>
            </a:r>
            <a:r>
              <a:rPr lang="en-US" sz="1300" dirty="0" err="1"/>
              <a:t>etmez</a:t>
            </a:r>
            <a:r>
              <a:rPr lang="en-US" sz="1300" dirty="0"/>
              <a:t> </a:t>
            </a:r>
            <a:r>
              <a:rPr lang="en-US" sz="1300" dirty="0" err="1"/>
              <a:t>ve</a:t>
            </a:r>
            <a:r>
              <a:rPr lang="en-US" sz="1300" dirty="0"/>
              <a:t> </a:t>
            </a:r>
            <a:r>
              <a:rPr lang="en-US" sz="1300" dirty="0" err="1"/>
              <a:t>hâdiseleri</a:t>
            </a:r>
            <a:r>
              <a:rPr lang="en-US" sz="1300" dirty="0"/>
              <a:t> </a:t>
            </a:r>
            <a:r>
              <a:rPr lang="en-US" sz="1300" dirty="0" err="1"/>
              <a:t>meydana</a:t>
            </a:r>
            <a:r>
              <a:rPr lang="en-US" sz="1300" dirty="0"/>
              <a:t> </a:t>
            </a:r>
            <a:r>
              <a:rPr lang="en-US" sz="1300" dirty="0" err="1"/>
              <a:t>getirmez</a:t>
            </a:r>
            <a:r>
              <a:rPr lang="en-US" sz="1300" dirty="0"/>
              <a:t>. </a:t>
            </a:r>
            <a:r>
              <a:rPr lang="en-US" sz="1300" dirty="0" err="1"/>
              <a:t>Belki</a:t>
            </a:r>
            <a:r>
              <a:rPr lang="en-US" sz="1300" dirty="0"/>
              <a:t>, </a:t>
            </a:r>
            <a:r>
              <a:rPr lang="en-US" sz="1300" dirty="0" err="1"/>
              <a:t>varlıkları</a:t>
            </a:r>
            <a:r>
              <a:rPr lang="en-US" sz="1300" dirty="0"/>
              <a:t> </a:t>
            </a:r>
            <a:r>
              <a:rPr lang="en-US" sz="1300" dirty="0" err="1"/>
              <a:t>ve</a:t>
            </a:r>
            <a:r>
              <a:rPr lang="en-US" sz="1300" dirty="0"/>
              <a:t> </a:t>
            </a:r>
            <a:r>
              <a:rPr lang="en-US" sz="1300" dirty="0" err="1"/>
              <a:t>hâdiseleri</a:t>
            </a:r>
            <a:r>
              <a:rPr lang="en-US" sz="1300" dirty="0"/>
              <a:t> </a:t>
            </a:r>
            <a:r>
              <a:rPr lang="en-US" sz="1300" dirty="0" err="1"/>
              <a:t>bilmekle</a:t>
            </a:r>
            <a:r>
              <a:rPr lang="en-US" sz="1300" dirty="0"/>
              <a:t> </a:t>
            </a:r>
            <a:r>
              <a:rPr lang="en-US" sz="1300" dirty="0" err="1"/>
              <a:t>ilim</a:t>
            </a:r>
            <a:r>
              <a:rPr lang="en-US" sz="1300" dirty="0"/>
              <a:t> </a:t>
            </a:r>
            <a:r>
              <a:rPr lang="en-US" sz="1300" dirty="0" err="1"/>
              <a:t>olur.Cenab</a:t>
            </a:r>
            <a:r>
              <a:rPr lang="en-US" sz="1300" dirty="0"/>
              <a:t>-ı </a:t>
            </a:r>
            <a:r>
              <a:rPr lang="en-US" sz="1300" dirty="0" err="1"/>
              <a:t>Hak</a:t>
            </a:r>
            <a:r>
              <a:rPr lang="en-US" sz="1300" dirty="0"/>
              <a:t> </a:t>
            </a:r>
            <a:r>
              <a:rPr lang="en-US" sz="1300" dirty="0" err="1"/>
              <a:t>ilmi</a:t>
            </a:r>
            <a:r>
              <a:rPr lang="en-US" sz="1300" dirty="0"/>
              <a:t> </a:t>
            </a:r>
            <a:r>
              <a:rPr lang="en-US" sz="1300" dirty="0" err="1"/>
              <a:t>ile</a:t>
            </a:r>
            <a:r>
              <a:rPr lang="en-US" sz="1300" dirty="0"/>
              <a:t>, </a:t>
            </a:r>
            <a:r>
              <a:rPr lang="en-US" sz="1300" dirty="0" err="1"/>
              <a:t>olmuş</a:t>
            </a:r>
            <a:r>
              <a:rPr lang="en-US" sz="1300" dirty="0"/>
              <a:t> </a:t>
            </a:r>
            <a:r>
              <a:rPr lang="en-US" sz="1300" dirty="0" err="1"/>
              <a:t>ve</a:t>
            </a:r>
            <a:r>
              <a:rPr lang="en-US" sz="1300" dirty="0"/>
              <a:t> </a:t>
            </a:r>
            <a:r>
              <a:rPr lang="en-US" sz="1300" dirty="0" err="1"/>
              <a:t>olacak</a:t>
            </a:r>
            <a:r>
              <a:rPr lang="en-US" sz="1300" dirty="0"/>
              <a:t> </a:t>
            </a:r>
            <a:r>
              <a:rPr lang="en-US" sz="1300" dirty="0" err="1"/>
              <a:t>herşeyi</a:t>
            </a:r>
            <a:r>
              <a:rPr lang="en-US" sz="1300" dirty="0"/>
              <a:t> </a:t>
            </a:r>
            <a:r>
              <a:rPr lang="en-US" sz="1300" dirty="0" err="1"/>
              <a:t>ezelî</a:t>
            </a:r>
            <a:r>
              <a:rPr lang="en-US" sz="1300" dirty="0"/>
              <a:t> </a:t>
            </a:r>
            <a:r>
              <a:rPr lang="en-US" sz="1300" dirty="0" err="1"/>
              <a:t>ve</a:t>
            </a:r>
            <a:r>
              <a:rPr lang="en-US" sz="1300" dirty="0"/>
              <a:t> </a:t>
            </a:r>
            <a:r>
              <a:rPr lang="en-US" sz="1300" dirty="0" err="1"/>
              <a:t>ebedî</a:t>
            </a:r>
            <a:r>
              <a:rPr lang="en-US" sz="1300" dirty="0"/>
              <a:t> </a:t>
            </a:r>
            <a:r>
              <a:rPr lang="en-US" sz="1300" dirty="0" err="1"/>
              <a:t>olarak</a:t>
            </a:r>
            <a:r>
              <a:rPr lang="en-US" sz="1300" dirty="0"/>
              <a:t> </a:t>
            </a:r>
            <a:r>
              <a:rPr lang="en-US" sz="1300" dirty="0" err="1"/>
              <a:t>bilir</a:t>
            </a:r>
            <a:r>
              <a:rPr lang="en-US" sz="1300" dirty="0"/>
              <a:t>. </a:t>
            </a:r>
            <a:r>
              <a:rPr lang="en-US" sz="1300" dirty="0" err="1"/>
              <a:t>Böylece</a:t>
            </a:r>
            <a:r>
              <a:rPr lang="en-US" sz="1300" dirty="0"/>
              <a:t> o </a:t>
            </a:r>
            <a:r>
              <a:rPr lang="en-US" sz="1300" dirty="0" err="1"/>
              <a:t>eşya</a:t>
            </a:r>
            <a:r>
              <a:rPr lang="en-US" sz="1300" dirty="0"/>
              <a:t>, </a:t>
            </a:r>
            <a:r>
              <a:rPr lang="en-US" sz="1300" dirty="0" err="1"/>
              <a:t>ilm-i</a:t>
            </a:r>
            <a:r>
              <a:rPr lang="en-US" sz="1300" dirty="0"/>
              <a:t> </a:t>
            </a:r>
            <a:r>
              <a:rPr lang="en-US" sz="1300" dirty="0" err="1"/>
              <a:t>İlâhîde</a:t>
            </a:r>
            <a:r>
              <a:rPr lang="en-US" sz="1300" dirty="0"/>
              <a:t> </a:t>
            </a:r>
            <a:r>
              <a:rPr lang="en-US" sz="1300" dirty="0" err="1"/>
              <a:t>bilinmesiyle</a:t>
            </a:r>
            <a:r>
              <a:rPr lang="en-US" sz="1300" dirty="0"/>
              <a:t> </a:t>
            </a:r>
            <a:r>
              <a:rPr lang="en-US" sz="1300" dirty="0" err="1"/>
              <a:t>vücud</a:t>
            </a:r>
            <a:r>
              <a:rPr lang="en-US" sz="1300" dirty="0"/>
              <a:t>-u </a:t>
            </a:r>
            <a:r>
              <a:rPr lang="en-US" sz="1300" dirty="0" err="1"/>
              <a:t>ilmîye</a:t>
            </a:r>
            <a:r>
              <a:rPr lang="en-US" sz="1300" dirty="0"/>
              <a:t> </a:t>
            </a:r>
            <a:r>
              <a:rPr lang="en-US" sz="1300" dirty="0" err="1"/>
              <a:t>mazhardır</a:t>
            </a:r>
            <a:r>
              <a:rPr lang="en-US" sz="1300" dirty="0"/>
              <a:t>. </a:t>
            </a:r>
            <a:r>
              <a:rPr lang="en-US" sz="1300" dirty="0" err="1"/>
              <a:t>Fakat</a:t>
            </a:r>
            <a:r>
              <a:rPr lang="en-US" sz="1300" dirty="0"/>
              <a:t> </a:t>
            </a:r>
            <a:r>
              <a:rPr lang="en-US" sz="1300" dirty="0" err="1"/>
              <a:t>maddî</a:t>
            </a:r>
            <a:r>
              <a:rPr lang="en-US" sz="1300" dirty="0"/>
              <a:t> </a:t>
            </a:r>
            <a:r>
              <a:rPr lang="en-US" sz="1300" dirty="0" err="1"/>
              <a:t>vücutlarının</a:t>
            </a:r>
            <a:r>
              <a:rPr lang="en-US" sz="1300" dirty="0"/>
              <a:t> </a:t>
            </a:r>
            <a:r>
              <a:rPr lang="en-US" sz="1300" dirty="0" err="1"/>
              <a:t>icadı</a:t>
            </a:r>
            <a:r>
              <a:rPr lang="en-US" sz="1300" dirty="0"/>
              <a:t>, </a:t>
            </a:r>
            <a:r>
              <a:rPr lang="en-US" sz="1300" dirty="0" err="1"/>
              <a:t>kudret-i</a:t>
            </a:r>
            <a:r>
              <a:rPr lang="en-US" sz="1300" dirty="0"/>
              <a:t> </a:t>
            </a:r>
            <a:r>
              <a:rPr lang="en-US" sz="1300" dirty="0" err="1"/>
              <a:t>İlâhiyeye</a:t>
            </a:r>
            <a:r>
              <a:rPr lang="en-US" sz="1300" dirty="0"/>
              <a:t> </a:t>
            </a:r>
            <a:r>
              <a:rPr lang="en-US" sz="1300" dirty="0" err="1"/>
              <a:t>istinad</a:t>
            </a:r>
            <a:r>
              <a:rPr lang="en-US" sz="1300" dirty="0"/>
              <a:t> </a:t>
            </a:r>
            <a:r>
              <a:rPr lang="en-US" sz="1300" dirty="0" err="1"/>
              <a:t>eder</a:t>
            </a:r>
            <a:r>
              <a:rPr lang="en-US" sz="1300" dirty="0"/>
              <a:t>. </a:t>
            </a:r>
            <a:r>
              <a:rPr lang="en-US" sz="1300" dirty="0" err="1"/>
              <a:t>Yani</a:t>
            </a:r>
            <a:r>
              <a:rPr lang="en-US" sz="1300" dirty="0"/>
              <a:t> </a:t>
            </a:r>
            <a:r>
              <a:rPr lang="en-US" sz="1300" dirty="0" err="1"/>
              <a:t>mahlukatın</a:t>
            </a:r>
            <a:r>
              <a:rPr lang="en-US" sz="1300" dirty="0"/>
              <a:t> </a:t>
            </a:r>
            <a:r>
              <a:rPr lang="en-US" sz="1300" dirty="0" err="1"/>
              <a:t>maddî</a:t>
            </a:r>
            <a:r>
              <a:rPr lang="en-US" sz="1300" dirty="0"/>
              <a:t> </a:t>
            </a:r>
            <a:r>
              <a:rPr lang="en-US" sz="1300" dirty="0" err="1"/>
              <a:t>vücudunu</a:t>
            </a:r>
            <a:r>
              <a:rPr lang="en-US" sz="1300" dirty="0"/>
              <a:t> </a:t>
            </a:r>
            <a:r>
              <a:rPr lang="en-US" sz="1300" dirty="0" err="1"/>
              <a:t>ilim</a:t>
            </a:r>
            <a:r>
              <a:rPr lang="en-US" sz="1300" dirty="0"/>
              <a:t> </a:t>
            </a:r>
            <a:r>
              <a:rPr lang="en-US" sz="1300" dirty="0" err="1"/>
              <a:t>icad</a:t>
            </a:r>
            <a:r>
              <a:rPr lang="en-US" sz="1300" dirty="0"/>
              <a:t> </a:t>
            </a:r>
            <a:r>
              <a:rPr lang="en-US" sz="1300" dirty="0" err="1"/>
              <a:t>etmez</a:t>
            </a:r>
            <a:r>
              <a:rPr lang="en-US" sz="1300" dirty="0"/>
              <a:t>, </a:t>
            </a:r>
            <a:r>
              <a:rPr lang="en-US" sz="1300" dirty="0" err="1"/>
              <a:t>kudret</a:t>
            </a:r>
            <a:r>
              <a:rPr lang="en-US" sz="1300" dirty="0"/>
              <a:t> </a:t>
            </a:r>
            <a:r>
              <a:rPr lang="en-US" sz="1300" dirty="0" err="1"/>
              <a:t>icad</a:t>
            </a:r>
            <a:r>
              <a:rPr lang="en-US" sz="1300" dirty="0"/>
              <a:t> </a:t>
            </a:r>
            <a:r>
              <a:rPr lang="en-US" sz="1300" dirty="0" err="1"/>
              <a:t>eder</a:t>
            </a:r>
            <a:r>
              <a:rPr lang="en-US" sz="1300" dirty="0"/>
              <a:t>. Bu </a:t>
            </a:r>
            <a:r>
              <a:rPr lang="en-US" sz="1300" dirty="0" err="1"/>
              <a:t>itibarla</a:t>
            </a:r>
            <a:r>
              <a:rPr lang="en-US" sz="1300" dirty="0"/>
              <a:t> </a:t>
            </a:r>
            <a:r>
              <a:rPr lang="en-US" sz="1300" dirty="0" err="1"/>
              <a:t>malumun</a:t>
            </a:r>
            <a:r>
              <a:rPr lang="en-US" sz="1300" dirty="0"/>
              <a:t> </a:t>
            </a:r>
            <a:r>
              <a:rPr lang="en-US" sz="1300" dirty="0" err="1"/>
              <a:t>yani</a:t>
            </a:r>
            <a:r>
              <a:rPr lang="en-US" sz="1300" dirty="0"/>
              <a:t> </a:t>
            </a:r>
            <a:r>
              <a:rPr lang="en-US" sz="1300" dirty="0" err="1"/>
              <a:t>mahlukun</a:t>
            </a:r>
            <a:r>
              <a:rPr lang="en-US" sz="1300" dirty="0"/>
              <a:t> </a:t>
            </a:r>
            <a:r>
              <a:rPr lang="en-US" sz="1300" dirty="0" err="1"/>
              <a:t>icadı</a:t>
            </a:r>
            <a:r>
              <a:rPr lang="en-US" sz="1300" dirty="0"/>
              <a:t>, </a:t>
            </a:r>
            <a:r>
              <a:rPr lang="en-US" sz="1300" dirty="0" err="1"/>
              <a:t>ilme</a:t>
            </a:r>
            <a:r>
              <a:rPr lang="en-US" sz="1300" dirty="0"/>
              <a:t> </a:t>
            </a:r>
            <a:r>
              <a:rPr lang="en-US" sz="1300" dirty="0" err="1"/>
              <a:t>değil</a:t>
            </a:r>
            <a:r>
              <a:rPr lang="en-US" sz="1300" dirty="0"/>
              <a:t>, </a:t>
            </a:r>
            <a:r>
              <a:rPr lang="en-US" sz="1300" dirty="0" err="1"/>
              <a:t>kudrete</a:t>
            </a:r>
            <a:r>
              <a:rPr lang="en-US" sz="1300" dirty="0"/>
              <a:t> </a:t>
            </a:r>
            <a:r>
              <a:rPr lang="en-US" sz="1300" dirty="0" err="1"/>
              <a:t>tâbidir</a:t>
            </a:r>
            <a:r>
              <a:rPr lang="en-US" sz="1300" dirty="0"/>
              <a:t>. (</a:t>
            </a:r>
            <a:r>
              <a:rPr lang="en-US" sz="1300" dirty="0" err="1"/>
              <a:t>Bak</a:t>
            </a:r>
            <a:r>
              <a:rPr lang="en-US" sz="1300" dirty="0"/>
              <a:t>: </a:t>
            </a:r>
            <a:r>
              <a:rPr lang="en-US" sz="1300" dirty="0" err="1"/>
              <a:t>İrfan</a:t>
            </a:r>
            <a:r>
              <a:rPr lang="en-US" sz="1300" dirty="0"/>
              <a:t>, </a:t>
            </a:r>
            <a:r>
              <a:rPr lang="en-US" sz="1300" dirty="0" err="1"/>
              <a:t>Ulum</a:t>
            </a:r>
            <a:r>
              <a:rPr lang="en-US" sz="1300" dirty="0"/>
              <a:t>)</a:t>
            </a:r>
          </a:p>
          <a:p>
            <a:endParaRPr lang="en-US" dirty="0"/>
          </a:p>
        </p:txBody>
      </p:sp>
      <p:sp>
        <p:nvSpPr>
          <p:cNvPr id="4" name="3 Slayt Numarası Yer Tutucusu"/>
          <p:cNvSpPr>
            <a:spLocks noGrp="1"/>
          </p:cNvSpPr>
          <p:nvPr>
            <p:ph type="sldNum" sz="quarter" idx="10"/>
          </p:nvPr>
        </p:nvSpPr>
        <p:spPr/>
        <p:txBody>
          <a:bodyPr/>
          <a:lstStyle/>
          <a:p>
            <a:fld id="{1781E46F-F622-43B9-9279-07183396E94A}"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a:t>Asıl başlık stili için tıklatın</a:t>
            </a: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A8BC7914-D25B-4443-B81C-EFF0705C881E}" type="datetime1">
              <a:rPr lang="en-US" smtClean="0"/>
              <a:t>11/14/2018</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9828E7A6-FD40-4355-858C-D690E2BAC7D9}" type="slidenum">
              <a:rPr lang="en-US" smtClean="0"/>
              <a:pPr/>
              <a:t>‹#›</a:t>
            </a:fld>
            <a:endParaRPr lang="en-US"/>
          </a:p>
        </p:txBody>
      </p:sp>
    </p:spTree>
    <p:extLst>
      <p:ext uri="{BB962C8B-B14F-4D97-AF65-F5344CB8AC3E}">
        <p14:creationId xmlns:p14="http://schemas.microsoft.com/office/powerpoint/2010/main" val="369352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5908F912-E25A-49BD-9901-0CE9B50AC0D6}" type="datetime1">
              <a:rPr lang="en-US" smtClean="0"/>
              <a:t>11/14/2018</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9828E7A6-FD40-4355-858C-D690E2BAC7D9}" type="slidenum">
              <a:rPr lang="en-US" smtClean="0"/>
              <a:pPr/>
              <a:t>‹#›</a:t>
            </a:fld>
            <a:endParaRPr lang="en-US"/>
          </a:p>
        </p:txBody>
      </p:sp>
    </p:spTree>
    <p:extLst>
      <p:ext uri="{BB962C8B-B14F-4D97-AF65-F5344CB8AC3E}">
        <p14:creationId xmlns:p14="http://schemas.microsoft.com/office/powerpoint/2010/main" val="1529703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80D34DCC-605D-4547-9E09-91EF1019C6DA}" type="datetime1">
              <a:rPr lang="en-US" smtClean="0"/>
              <a:t>11/14/2018</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9828E7A6-FD40-4355-858C-D690E2BAC7D9}" type="slidenum">
              <a:rPr lang="en-US" smtClean="0"/>
              <a:pPr/>
              <a:t>‹#›</a:t>
            </a:fld>
            <a:endParaRPr lang="en-US"/>
          </a:p>
        </p:txBody>
      </p:sp>
    </p:spTree>
    <p:extLst>
      <p:ext uri="{BB962C8B-B14F-4D97-AF65-F5344CB8AC3E}">
        <p14:creationId xmlns:p14="http://schemas.microsoft.com/office/powerpoint/2010/main" val="390859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51398CEF-BBB3-4272-BCA3-0496069007A7}" type="datetime1">
              <a:rPr lang="en-US" smtClean="0"/>
              <a:t>11/14/2018</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9828E7A6-FD40-4355-858C-D690E2BAC7D9}" type="slidenum">
              <a:rPr lang="en-US" smtClean="0"/>
              <a:pPr/>
              <a:t>‹#›</a:t>
            </a:fld>
            <a:endParaRPr lang="en-US"/>
          </a:p>
        </p:txBody>
      </p:sp>
    </p:spTree>
    <p:extLst>
      <p:ext uri="{BB962C8B-B14F-4D97-AF65-F5344CB8AC3E}">
        <p14:creationId xmlns:p14="http://schemas.microsoft.com/office/powerpoint/2010/main" val="775373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37E73DD4-3DC2-4426-B358-810DEABEF08A}" type="datetime1">
              <a:rPr lang="en-US" smtClean="0"/>
              <a:t>11/14/2018</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9828E7A6-FD40-4355-858C-D690E2BAC7D9}" type="slidenum">
              <a:rPr lang="en-US" smtClean="0"/>
              <a:pPr/>
              <a:t>‹#›</a:t>
            </a:fld>
            <a:endParaRPr lang="en-US"/>
          </a:p>
        </p:txBody>
      </p:sp>
    </p:spTree>
    <p:extLst>
      <p:ext uri="{BB962C8B-B14F-4D97-AF65-F5344CB8AC3E}">
        <p14:creationId xmlns:p14="http://schemas.microsoft.com/office/powerpoint/2010/main" val="4178543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113A606F-8FAF-4332-A9C0-1E0B6089B3DE}" type="datetime1">
              <a:rPr lang="en-US" smtClean="0"/>
              <a:t>11/14/2018</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9828E7A6-FD40-4355-858C-D690E2BAC7D9}" type="slidenum">
              <a:rPr lang="en-US" smtClean="0"/>
              <a:pPr/>
              <a:t>‹#›</a:t>
            </a:fld>
            <a:endParaRPr lang="en-US"/>
          </a:p>
        </p:txBody>
      </p:sp>
    </p:spTree>
    <p:extLst>
      <p:ext uri="{BB962C8B-B14F-4D97-AF65-F5344CB8AC3E}">
        <p14:creationId xmlns:p14="http://schemas.microsoft.com/office/powerpoint/2010/main" val="2942890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48914969-3E5C-45FD-A908-E16539033B47}" type="datetime1">
              <a:rPr lang="en-US" smtClean="0"/>
              <a:t>11/14/2018</a:t>
            </a:fld>
            <a:endParaRPr lang="en-US"/>
          </a:p>
        </p:txBody>
      </p:sp>
      <p:sp>
        <p:nvSpPr>
          <p:cNvPr id="8" name="Altbilgi Yer Tutucusu 7"/>
          <p:cNvSpPr>
            <a:spLocks noGrp="1"/>
          </p:cNvSpPr>
          <p:nvPr>
            <p:ph type="ftr" sz="quarter" idx="11"/>
          </p:nvPr>
        </p:nvSpPr>
        <p:spPr/>
        <p:txBody>
          <a:bodyPr/>
          <a:lstStyle/>
          <a:p>
            <a:endParaRPr lang="en-US"/>
          </a:p>
        </p:txBody>
      </p:sp>
      <p:sp>
        <p:nvSpPr>
          <p:cNvPr id="9" name="Slayt Numarası Yer Tutucusu 8"/>
          <p:cNvSpPr>
            <a:spLocks noGrp="1"/>
          </p:cNvSpPr>
          <p:nvPr>
            <p:ph type="sldNum" sz="quarter" idx="12"/>
          </p:nvPr>
        </p:nvSpPr>
        <p:spPr/>
        <p:txBody>
          <a:bodyPr/>
          <a:lstStyle/>
          <a:p>
            <a:fld id="{9828E7A6-FD40-4355-858C-D690E2BAC7D9}" type="slidenum">
              <a:rPr lang="en-US" smtClean="0"/>
              <a:pPr/>
              <a:t>‹#›</a:t>
            </a:fld>
            <a:endParaRPr lang="en-US"/>
          </a:p>
        </p:txBody>
      </p:sp>
    </p:spTree>
    <p:extLst>
      <p:ext uri="{BB962C8B-B14F-4D97-AF65-F5344CB8AC3E}">
        <p14:creationId xmlns:p14="http://schemas.microsoft.com/office/powerpoint/2010/main" val="207608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42D7A7D-4D12-4F39-ADD4-0E45AE7448C8}" type="datetime1">
              <a:rPr lang="en-US" smtClean="0"/>
              <a:t>11/14/2018</a:t>
            </a:fld>
            <a:endParaRPr lang="en-US"/>
          </a:p>
        </p:txBody>
      </p:sp>
      <p:sp>
        <p:nvSpPr>
          <p:cNvPr id="4" name="Altbilgi Yer Tutucusu 3"/>
          <p:cNvSpPr>
            <a:spLocks noGrp="1"/>
          </p:cNvSpPr>
          <p:nvPr>
            <p:ph type="ftr" sz="quarter" idx="11"/>
          </p:nvPr>
        </p:nvSpPr>
        <p:spPr/>
        <p:txBody>
          <a:bodyPr/>
          <a:lstStyle/>
          <a:p>
            <a:endParaRPr lang="en-US"/>
          </a:p>
        </p:txBody>
      </p:sp>
      <p:sp>
        <p:nvSpPr>
          <p:cNvPr id="5" name="Slayt Numarası Yer Tutucusu 4"/>
          <p:cNvSpPr>
            <a:spLocks noGrp="1"/>
          </p:cNvSpPr>
          <p:nvPr>
            <p:ph type="sldNum" sz="quarter" idx="12"/>
          </p:nvPr>
        </p:nvSpPr>
        <p:spPr/>
        <p:txBody>
          <a:bodyPr/>
          <a:lstStyle/>
          <a:p>
            <a:fld id="{9828E7A6-FD40-4355-858C-D690E2BAC7D9}" type="slidenum">
              <a:rPr lang="en-US" smtClean="0"/>
              <a:pPr/>
              <a:t>‹#›</a:t>
            </a:fld>
            <a:endParaRPr lang="en-US"/>
          </a:p>
        </p:txBody>
      </p:sp>
    </p:spTree>
    <p:extLst>
      <p:ext uri="{BB962C8B-B14F-4D97-AF65-F5344CB8AC3E}">
        <p14:creationId xmlns:p14="http://schemas.microsoft.com/office/powerpoint/2010/main" val="57545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4F546D59-F1C5-4A04-9BE4-84CAFC10FB6C}" type="datetime1">
              <a:rPr lang="en-US" smtClean="0"/>
              <a:t>11/14/2018</a:t>
            </a:fld>
            <a:endParaRPr lang="en-US"/>
          </a:p>
        </p:txBody>
      </p:sp>
      <p:sp>
        <p:nvSpPr>
          <p:cNvPr id="3" name="Altbilgi Yer Tutucusu 2"/>
          <p:cNvSpPr>
            <a:spLocks noGrp="1"/>
          </p:cNvSpPr>
          <p:nvPr>
            <p:ph type="ftr" sz="quarter" idx="11"/>
          </p:nvPr>
        </p:nvSpPr>
        <p:spPr/>
        <p:txBody>
          <a:bodyPr/>
          <a:lstStyle/>
          <a:p>
            <a:endParaRPr lang="en-US"/>
          </a:p>
        </p:txBody>
      </p:sp>
      <p:sp>
        <p:nvSpPr>
          <p:cNvPr id="4" name="Slayt Numarası Yer Tutucusu 3"/>
          <p:cNvSpPr>
            <a:spLocks noGrp="1"/>
          </p:cNvSpPr>
          <p:nvPr>
            <p:ph type="sldNum" sz="quarter" idx="12"/>
          </p:nvPr>
        </p:nvSpPr>
        <p:spPr/>
        <p:txBody>
          <a:bodyPr/>
          <a:lstStyle/>
          <a:p>
            <a:fld id="{9828E7A6-FD40-4355-858C-D690E2BAC7D9}" type="slidenum">
              <a:rPr lang="en-US" smtClean="0"/>
              <a:pPr/>
              <a:t>‹#›</a:t>
            </a:fld>
            <a:endParaRPr lang="en-US"/>
          </a:p>
        </p:txBody>
      </p:sp>
    </p:spTree>
    <p:extLst>
      <p:ext uri="{BB962C8B-B14F-4D97-AF65-F5344CB8AC3E}">
        <p14:creationId xmlns:p14="http://schemas.microsoft.com/office/powerpoint/2010/main" val="189529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8FE2D91F-C987-4BB3-B571-A49E9471687F}" type="datetime1">
              <a:rPr lang="en-US" smtClean="0"/>
              <a:t>11/14/2018</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9828E7A6-FD40-4355-858C-D690E2BAC7D9}" type="slidenum">
              <a:rPr lang="en-US" smtClean="0"/>
              <a:pPr/>
              <a:t>‹#›</a:t>
            </a:fld>
            <a:endParaRPr lang="en-US"/>
          </a:p>
        </p:txBody>
      </p:sp>
    </p:spTree>
    <p:extLst>
      <p:ext uri="{BB962C8B-B14F-4D97-AF65-F5344CB8AC3E}">
        <p14:creationId xmlns:p14="http://schemas.microsoft.com/office/powerpoint/2010/main" val="3975148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71C124CA-726F-4BCF-B695-8C1E6E0968DA}" type="datetime1">
              <a:rPr lang="en-US" smtClean="0"/>
              <a:t>11/14/2018</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9828E7A6-FD40-4355-858C-D690E2BAC7D9}" type="slidenum">
              <a:rPr lang="en-US" smtClean="0"/>
              <a:pPr/>
              <a:t>‹#›</a:t>
            </a:fld>
            <a:endParaRPr lang="en-US"/>
          </a:p>
        </p:txBody>
      </p:sp>
    </p:spTree>
    <p:extLst>
      <p:ext uri="{BB962C8B-B14F-4D97-AF65-F5344CB8AC3E}">
        <p14:creationId xmlns:p14="http://schemas.microsoft.com/office/powerpoint/2010/main" val="1101040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0D86B-7E9C-4643-974F-B95BD8EC2F51}" type="datetime1">
              <a:rPr lang="en-US" smtClean="0"/>
              <a:t>11/14/2018</a:t>
            </a:fld>
            <a:endParaRPr lang="en-US"/>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28E7A6-FD40-4355-858C-D690E2BAC7D9}" type="slidenum">
              <a:rPr lang="en-US" smtClean="0"/>
              <a:pPr/>
              <a:t>‹#›</a:t>
            </a:fld>
            <a:endParaRPr lang="en-US"/>
          </a:p>
        </p:txBody>
      </p:sp>
    </p:spTree>
    <p:extLst>
      <p:ext uri="{BB962C8B-B14F-4D97-AF65-F5344CB8AC3E}">
        <p14:creationId xmlns:p14="http://schemas.microsoft.com/office/powerpoint/2010/main" val="2040885656"/>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Function_model" TargetMode="External"/><Relationship Id="rId2" Type="http://schemas.openxmlformats.org/officeDocument/2006/relationships/hyperlink" Target="http://en.wikipedia.org/wiki/Structura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en.wikiquote.org/wiki/T._S._Eliot#Choruses_from_The_Rock_.281934.29"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Sign_(semiotics)" TargetMode="External"/><Relationship Id="rId7" Type="http://schemas.openxmlformats.org/officeDocument/2006/relationships/hyperlink" Target="http://en.wikipedia.org/w/index.php?title=Richard_Hartley_(author)&amp;action=edit&amp;redlink=1" TargetMode="External"/><Relationship Id="rId2" Type="http://schemas.openxmlformats.org/officeDocument/2006/relationships/hyperlink" Target="http://en.wikipedia.org/wiki/Symbol" TargetMode="External"/><Relationship Id="rId1" Type="http://schemas.openxmlformats.org/officeDocument/2006/relationships/slideLayout" Target="../slideLayouts/slideLayout2.xml"/><Relationship Id="rId6" Type="http://schemas.openxmlformats.org/officeDocument/2006/relationships/hyperlink" Target="http://en.wikipedia.org/w/index.php?title=Jennifer_Rowley&amp;action=edit&amp;redlink=1" TargetMode="External"/><Relationship Id="rId5" Type="http://schemas.openxmlformats.org/officeDocument/2006/relationships/hyperlink" Target="http://en.wikipedia.org/wiki/Signal_(physiology)" TargetMode="External"/><Relationship Id="rId4" Type="http://schemas.openxmlformats.org/officeDocument/2006/relationships/hyperlink" Target="http://en.wikipedia.org/wiki/Stimulus_(physiology)"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Interrogative" TargetMode="External"/><Relationship Id="rId2" Type="http://schemas.openxmlformats.org/officeDocument/2006/relationships/hyperlink" Target="http://en.wikipedia.org/wiki/Knowledge_by_descrip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Propositional" TargetMode="External"/><Relationship Id="rId2" Type="http://schemas.openxmlformats.org/officeDocument/2006/relationships/hyperlink" Target="http://en.wikipedia.org/wiki/Information_science" TargetMode="External"/><Relationship Id="rId1" Type="http://schemas.openxmlformats.org/officeDocument/2006/relationships/slideLayout" Target="../slideLayouts/slideLayout2.xml"/><Relationship Id="rId4" Type="http://schemas.openxmlformats.org/officeDocument/2006/relationships/hyperlink" Target="http://en.wikipedia.org/wiki/Tacit_knowledg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en.wikipedia.org/wiki/Enlightenment_(spiritua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tdkterim.gov.tr/?kategori=bakdetay&amp;sozid=FS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www.tdkterim.gov.tr/?kategori=bakdetay&amp;sozid=BLS" TargetMode="External"/><Relationship Id="rId3" Type="http://schemas.openxmlformats.org/officeDocument/2006/relationships/hyperlink" Target="http://en.wikipedia.org/wiki/Computer" TargetMode="External"/><Relationship Id="rId7" Type="http://schemas.openxmlformats.org/officeDocument/2006/relationships/hyperlink" Target="http://www.tdkterim.gov.tr/?kategori=terimarat&amp;kelime=bilgi" TargetMode="External"/><Relationship Id="rId2" Type="http://schemas.openxmlformats.org/officeDocument/2006/relationships/hyperlink" Target="http://en.wikipedia.org/wiki/Computer_science" TargetMode="External"/><Relationship Id="rId1" Type="http://schemas.openxmlformats.org/officeDocument/2006/relationships/slideLayout" Target="../slideLayouts/slideLayout2.xml"/><Relationship Id="rId6" Type="http://schemas.openxmlformats.org/officeDocument/2006/relationships/hyperlink" Target="http://en.wikipedia.org/wiki/Code_(computer_programming)" TargetMode="External"/><Relationship Id="rId5" Type="http://schemas.openxmlformats.org/officeDocument/2006/relationships/hyperlink" Target="http://en.wikipedia.org/wiki/Instruction_(computer_science)" TargetMode="External"/><Relationship Id="rId4" Type="http://schemas.openxmlformats.org/officeDocument/2006/relationships/hyperlink" Target="http://en.wikipedia.org/wiki/Computer_program" TargetMode="External"/><Relationship Id="rId9" Type="http://schemas.openxmlformats.org/officeDocument/2006/relationships/hyperlink" Target="http://www.tdkterim.gov.tr/?kategori=bakdetay&amp;sozid=EG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tdkterim.gov.tr/?kategori=bakdetay&amp;sozid=FKT" TargetMode="External"/><Relationship Id="rId7" Type="http://schemas.openxmlformats.org/officeDocument/2006/relationships/hyperlink" Target="http://www.tdkterim.gov.tr/?kategori=bakdetay2&amp;sozid=KRM" TargetMode="External"/><Relationship Id="rId2" Type="http://schemas.openxmlformats.org/officeDocument/2006/relationships/hyperlink" Target="http://www.tdkterim.gov.tr/?kategori=bakdetay&amp;sozid=FZK" TargetMode="External"/><Relationship Id="rId1" Type="http://schemas.openxmlformats.org/officeDocument/2006/relationships/slideLayout" Target="../slideLayouts/slideLayout2.xml"/><Relationship Id="rId6" Type="http://schemas.openxmlformats.org/officeDocument/2006/relationships/hyperlink" Target="http://www.tdkterim.gov.tr/?kategori=bakdetay&amp;sozid=UYG" TargetMode="External"/><Relationship Id="rId5" Type="http://schemas.openxmlformats.org/officeDocument/2006/relationships/hyperlink" Target="http://www.tdkterim.gov.tr/?kategori=bakdetay&amp;sozid=MAT" TargetMode="External"/><Relationship Id="rId4" Type="http://schemas.openxmlformats.org/officeDocument/2006/relationships/hyperlink" Target="http://www.tdkterim.gov.tr/?kategori=bakdetay&amp;sozid=IS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tdkterim.gov.tr/?kategori=bakdetay&amp;sozid=BLS" TargetMode="External"/><Relationship Id="rId2" Type="http://schemas.openxmlformats.org/officeDocument/2006/relationships/hyperlink" Target="http://tdkterim.gov.tr/?kategori=terimarat&amp;kelime=veri" TargetMode="External"/><Relationship Id="rId1" Type="http://schemas.openxmlformats.org/officeDocument/2006/relationships/slideLayout" Target="../slideLayouts/slideLayout2.xml"/><Relationship Id="rId6" Type="http://schemas.openxmlformats.org/officeDocument/2006/relationships/hyperlink" Target="http://tdkterim.gov.tr/?kategori=bakdetay&amp;sozid=RUH" TargetMode="External"/><Relationship Id="rId5" Type="http://schemas.openxmlformats.org/officeDocument/2006/relationships/hyperlink" Target="http://tdkterim.gov.tr/?kategori=bakdetay2&amp;sozid=IKT" TargetMode="External"/><Relationship Id="rId4" Type="http://schemas.openxmlformats.org/officeDocument/2006/relationships/hyperlink" Target="http://tdkterim.gov.tr/?kategori=bakdetay&amp;sozid=FZK"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tdkterim.gov.tr/?kategori=bakdetay2&amp;sozid=IKT" TargetMode="External"/><Relationship Id="rId2" Type="http://schemas.openxmlformats.org/officeDocument/2006/relationships/hyperlink" Target="http://tdkterim.gov.tr/?kategori=bakdetay&amp;sozid=EG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en-US" dirty="0" err="1"/>
              <a:t>Bilgi</a:t>
            </a:r>
            <a:r>
              <a:rPr lang="en-US" dirty="0"/>
              <a:t> </a:t>
            </a:r>
            <a:r>
              <a:rPr lang="tr-TR" dirty="0"/>
              <a:t>Kavramı</a:t>
            </a:r>
            <a:endParaRPr lang="en-US" dirty="0"/>
          </a:p>
        </p:txBody>
      </p:sp>
      <p:sp>
        <p:nvSpPr>
          <p:cNvPr id="3" name="2 Alt Başlık"/>
          <p:cNvSpPr>
            <a:spLocks noGrp="1"/>
          </p:cNvSpPr>
          <p:nvPr>
            <p:ph type="subTitle" idx="1"/>
          </p:nvPr>
        </p:nvSpPr>
        <p:spPr>
          <a:xfrm>
            <a:off x="533400" y="5105400"/>
            <a:ext cx="7854696" cy="1752600"/>
          </a:xfrm>
        </p:spPr>
        <p:txBody>
          <a:bodyPr/>
          <a:lstStyle/>
          <a:p>
            <a:r>
              <a:rPr lang="tr-TR" dirty="0"/>
              <a:t>Bilgi </a:t>
            </a:r>
            <a:r>
              <a:rPr lang="tr-TR"/>
              <a:t>Sistemleri </a:t>
            </a:r>
          </a:p>
          <a:p>
            <a:r>
              <a:rPr lang="tr-TR"/>
              <a:t>Dr</a:t>
            </a:r>
            <a:r>
              <a:rPr lang="tr-TR" dirty="0"/>
              <a:t>. Galip Aydın</a:t>
            </a:r>
            <a:endParaRPr lang="en-US" dirty="0"/>
          </a:p>
        </p:txBody>
      </p:sp>
      <p:sp>
        <p:nvSpPr>
          <p:cNvPr id="4" name="Slayt Numarası Yer Tutucusu 3"/>
          <p:cNvSpPr>
            <a:spLocks noGrp="1"/>
          </p:cNvSpPr>
          <p:nvPr>
            <p:ph type="sldNum" sz="quarter" idx="12"/>
          </p:nvPr>
        </p:nvSpPr>
        <p:spPr/>
        <p:txBody>
          <a:bodyPr/>
          <a:lstStyle/>
          <a:p>
            <a:fld id="{9828E7A6-FD40-4355-858C-D690E2BAC7D9}"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DIKW</a:t>
            </a:r>
            <a:endParaRPr lang="en-US" dirty="0"/>
          </a:p>
        </p:txBody>
      </p:sp>
      <p:sp>
        <p:nvSpPr>
          <p:cNvPr id="3" name="2 İçerik Yer Tutucusu"/>
          <p:cNvSpPr>
            <a:spLocks noGrp="1"/>
          </p:cNvSpPr>
          <p:nvPr>
            <p:ph idx="1"/>
          </p:nvPr>
        </p:nvSpPr>
        <p:spPr/>
        <p:txBody>
          <a:bodyPr>
            <a:normAutofit fontScale="92500"/>
          </a:bodyPr>
          <a:lstStyle/>
          <a:p>
            <a:r>
              <a:rPr lang="en-US" dirty="0"/>
              <a:t>The "</a:t>
            </a:r>
            <a:r>
              <a:rPr lang="en-US" b="1" dirty="0"/>
              <a:t>DIKW</a:t>
            </a:r>
            <a:r>
              <a:rPr lang="en-US" dirty="0"/>
              <a:t> Hierarchy", refers loosely to a class of models for representing</a:t>
            </a:r>
            <a:r>
              <a:rPr lang="tr-TR" dirty="0"/>
              <a:t> </a:t>
            </a:r>
            <a:r>
              <a:rPr lang="en-US" dirty="0"/>
              <a:t>purported </a:t>
            </a:r>
            <a:r>
              <a:rPr lang="en-US" dirty="0">
                <a:hlinkClick r:id="rId2" tooltip="Structural"/>
              </a:rPr>
              <a:t>structural</a:t>
            </a:r>
            <a:r>
              <a:rPr lang="en-US" dirty="0"/>
              <a:t> </a:t>
            </a:r>
            <a:br>
              <a:rPr lang="tr-TR" dirty="0"/>
            </a:br>
            <a:r>
              <a:rPr lang="en-US" dirty="0"/>
              <a:t>and/or </a:t>
            </a:r>
            <a:r>
              <a:rPr lang="en-US" dirty="0">
                <a:hlinkClick r:id="rId3" tooltip="Function model"/>
              </a:rPr>
              <a:t>functional</a:t>
            </a:r>
            <a:r>
              <a:rPr lang="en-US" dirty="0"/>
              <a:t> relationships</a:t>
            </a:r>
            <a:r>
              <a:rPr lang="tr-TR" dirty="0"/>
              <a:t> </a:t>
            </a:r>
            <a:r>
              <a:rPr lang="en-US" dirty="0"/>
              <a:t>between </a:t>
            </a:r>
            <a:br>
              <a:rPr lang="tr-TR" dirty="0"/>
            </a:br>
            <a:r>
              <a:rPr lang="en-US" b="1" dirty="0"/>
              <a:t>d</a:t>
            </a:r>
            <a:r>
              <a:rPr lang="en-US" dirty="0"/>
              <a:t>ata, </a:t>
            </a:r>
            <a:r>
              <a:rPr lang="en-US" b="1" dirty="0"/>
              <a:t>i</a:t>
            </a:r>
            <a:r>
              <a:rPr lang="en-US" dirty="0"/>
              <a:t>nformation, </a:t>
            </a:r>
            <a:r>
              <a:rPr lang="en-US" b="1" dirty="0"/>
              <a:t>k</a:t>
            </a:r>
            <a:r>
              <a:rPr lang="en-US" dirty="0"/>
              <a:t>nowledge, and </a:t>
            </a:r>
            <a:r>
              <a:rPr lang="en-US" b="1" dirty="0"/>
              <a:t>w</a:t>
            </a:r>
            <a:r>
              <a:rPr lang="en-US" dirty="0"/>
              <a:t>isdom. </a:t>
            </a:r>
            <a:endParaRPr lang="tr-TR" dirty="0"/>
          </a:p>
          <a:p>
            <a:r>
              <a:rPr lang="en-US" dirty="0"/>
              <a:t>"Typically information is defined in terms of data, knowledge in terms of information, and wisdom in terms of knowledge".</a:t>
            </a:r>
          </a:p>
          <a:p>
            <a:pPr>
              <a:buNone/>
            </a:pPr>
            <a:br>
              <a:rPr lang="en-US" dirty="0"/>
            </a:br>
            <a:endParaRPr lang="en-US" dirty="0"/>
          </a:p>
        </p:txBody>
      </p:sp>
      <p:sp>
        <p:nvSpPr>
          <p:cNvPr id="4" name="Slayt Numarası Yer Tutucusu 3"/>
          <p:cNvSpPr>
            <a:spLocks noGrp="1"/>
          </p:cNvSpPr>
          <p:nvPr>
            <p:ph type="sldNum" sz="quarter" idx="12"/>
          </p:nvPr>
        </p:nvSpPr>
        <p:spPr/>
        <p:txBody>
          <a:bodyPr/>
          <a:lstStyle/>
          <a:p>
            <a:fld id="{9828E7A6-FD40-4355-858C-D690E2BAC7D9}"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br>
              <a:rPr lang="en-US" b="1" dirty="0"/>
            </a:br>
            <a:r>
              <a:rPr lang="en-US" sz="4000" b="1" i="1" dirty="0"/>
              <a:t>The Rock</a:t>
            </a:r>
            <a:r>
              <a:rPr lang="en-US" sz="4000" b="1" dirty="0"/>
              <a:t> (1934)</a:t>
            </a:r>
            <a:r>
              <a:rPr lang="tr-TR" sz="4000" b="1" dirty="0"/>
              <a:t> - </a:t>
            </a:r>
            <a:r>
              <a:rPr lang="en-US" sz="4000" dirty="0"/>
              <a:t>T. S. Eliot</a:t>
            </a:r>
            <a:br>
              <a:rPr lang="en-US" b="1" dirty="0"/>
            </a:br>
            <a:endParaRPr lang="en-US" dirty="0"/>
          </a:p>
        </p:txBody>
      </p:sp>
      <p:sp>
        <p:nvSpPr>
          <p:cNvPr id="3" name="2 İçerik Yer Tutucusu"/>
          <p:cNvSpPr>
            <a:spLocks noGrp="1"/>
          </p:cNvSpPr>
          <p:nvPr>
            <p:ph idx="1"/>
          </p:nvPr>
        </p:nvSpPr>
        <p:spPr/>
        <p:txBody>
          <a:bodyPr>
            <a:normAutofit fontScale="85000" lnSpcReduction="10000"/>
          </a:bodyPr>
          <a:lstStyle/>
          <a:p>
            <a:r>
              <a:rPr lang="en-US" dirty="0"/>
              <a:t>All our knowledge brings us nearer to our ignorance,</a:t>
            </a:r>
            <a:br>
              <a:rPr lang="en-US" dirty="0"/>
            </a:br>
            <a:r>
              <a:rPr lang="en-US" dirty="0"/>
              <a:t>All our ignorance brings us nearer to death,</a:t>
            </a:r>
            <a:br>
              <a:rPr lang="en-US" dirty="0"/>
            </a:br>
            <a:r>
              <a:rPr lang="en-US" dirty="0"/>
              <a:t>But nearness to death no nearer to God.</a:t>
            </a:r>
            <a:br>
              <a:rPr lang="en-US" dirty="0"/>
            </a:br>
            <a:r>
              <a:rPr lang="en-US" b="1" dirty="0"/>
              <a:t>Where is the Life we have lost in living?</a:t>
            </a:r>
            <a:br>
              <a:rPr lang="en-US" b="1" dirty="0"/>
            </a:br>
            <a:r>
              <a:rPr lang="en-US" b="1" dirty="0"/>
              <a:t>Where is the wisdom we have lost in knowledge?</a:t>
            </a:r>
            <a:br>
              <a:rPr lang="en-US" b="1" dirty="0"/>
            </a:br>
            <a:r>
              <a:rPr lang="en-US" b="1" dirty="0"/>
              <a:t>Where is the knowledge we have lost in information?</a:t>
            </a:r>
            <a:br>
              <a:rPr lang="en-US" dirty="0"/>
            </a:br>
            <a:r>
              <a:rPr lang="en-US" dirty="0"/>
              <a:t>The cycles of Heaven in twenty centuries</a:t>
            </a:r>
            <a:br>
              <a:rPr lang="en-US" dirty="0"/>
            </a:br>
            <a:r>
              <a:rPr lang="en-US" dirty="0"/>
              <a:t>Brings us farther from God and nearer to the Dust.</a:t>
            </a:r>
            <a:br>
              <a:rPr lang="en-US" dirty="0"/>
            </a:br>
            <a:endParaRPr lang="en-US" dirty="0"/>
          </a:p>
          <a:p>
            <a:pPr>
              <a:buNone/>
            </a:pPr>
            <a:r>
              <a:rPr lang="en-US" dirty="0"/>
              <a:t>from </a:t>
            </a:r>
            <a:r>
              <a:rPr lang="en-US" dirty="0">
                <a:hlinkClick r:id="rId2" tooltip="wikiquote:T. S. Eliot"/>
              </a:rPr>
              <a:t>T.S. Eliot, "Choruses from 'The Rock'“</a:t>
            </a:r>
            <a:r>
              <a:rPr lang="tr-TR" dirty="0"/>
              <a:t>, 1934</a:t>
            </a:r>
            <a:endParaRPr lang="en-US" dirty="0"/>
          </a:p>
          <a:p>
            <a:endParaRPr lang="en-US" dirty="0"/>
          </a:p>
        </p:txBody>
      </p:sp>
      <p:sp>
        <p:nvSpPr>
          <p:cNvPr id="4" name="Slayt Numarası Yer Tutucusu 3"/>
          <p:cNvSpPr>
            <a:spLocks noGrp="1"/>
          </p:cNvSpPr>
          <p:nvPr>
            <p:ph type="sldNum" sz="quarter" idx="12"/>
          </p:nvPr>
        </p:nvSpPr>
        <p:spPr/>
        <p:txBody>
          <a:bodyPr/>
          <a:lstStyle/>
          <a:p>
            <a:fld id="{9828E7A6-FD40-4355-858C-D690E2BAC7D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Data in DIKW </a:t>
            </a:r>
            <a:r>
              <a:rPr lang="tr-TR" dirty="0" err="1"/>
              <a:t>Context</a:t>
            </a:r>
            <a:endParaRPr lang="en-US" dirty="0"/>
          </a:p>
        </p:txBody>
      </p:sp>
      <p:sp>
        <p:nvSpPr>
          <p:cNvPr id="3" name="2 İçerik Yer Tutucusu"/>
          <p:cNvSpPr>
            <a:spLocks noGrp="1"/>
          </p:cNvSpPr>
          <p:nvPr>
            <p:ph idx="1"/>
          </p:nvPr>
        </p:nvSpPr>
        <p:spPr/>
        <p:txBody>
          <a:bodyPr>
            <a:normAutofit fontScale="92500" lnSpcReduction="20000"/>
          </a:bodyPr>
          <a:lstStyle/>
          <a:p>
            <a:r>
              <a:rPr lang="en-US" dirty="0"/>
              <a:t>In the context of DIKW, </a:t>
            </a:r>
            <a:r>
              <a:rPr lang="en-US" b="1" dirty="0"/>
              <a:t>data</a:t>
            </a:r>
            <a:r>
              <a:rPr lang="en-US" dirty="0"/>
              <a:t> is conceived of as </a:t>
            </a:r>
            <a:r>
              <a:rPr lang="en-US" dirty="0">
                <a:hlinkClick r:id="rId2" tooltip="Symbol"/>
              </a:rPr>
              <a:t>symbols</a:t>
            </a:r>
            <a:r>
              <a:rPr lang="en-US" dirty="0"/>
              <a:t> or </a:t>
            </a:r>
            <a:r>
              <a:rPr lang="en-US" dirty="0" err="1">
                <a:hlinkClick r:id="rId3" tooltip="Sign (semiotics)"/>
              </a:rPr>
              <a:t>signs</a:t>
            </a:r>
            <a:r>
              <a:rPr lang="en-US" dirty="0" err="1"/>
              <a:t>,representing</a:t>
            </a:r>
            <a:r>
              <a:rPr lang="en-US" dirty="0"/>
              <a:t> </a:t>
            </a:r>
            <a:r>
              <a:rPr lang="en-US" dirty="0">
                <a:hlinkClick r:id="rId4" tooltip="Stimulus (physiology)"/>
              </a:rPr>
              <a:t>stimuli</a:t>
            </a:r>
            <a:r>
              <a:rPr lang="en-US" dirty="0"/>
              <a:t> or </a:t>
            </a:r>
            <a:br>
              <a:rPr lang="tr-TR" dirty="0"/>
            </a:br>
            <a:r>
              <a:rPr lang="en-US" dirty="0">
                <a:hlinkClick r:id="rId5" tooltip="Signal (physiology)"/>
              </a:rPr>
              <a:t>signals</a:t>
            </a:r>
            <a:r>
              <a:rPr lang="en-US" dirty="0"/>
              <a:t>, that are "of no use until...in a usable (that is, relevant) form". </a:t>
            </a:r>
            <a:r>
              <a:rPr lang="en-US" dirty="0" err="1"/>
              <a:t>Zeleny</a:t>
            </a:r>
            <a:r>
              <a:rPr lang="en-US" dirty="0"/>
              <a:t> characterized this non-usable characteristic of data as "know-nothing".</a:t>
            </a:r>
          </a:p>
          <a:p>
            <a:r>
              <a:rPr lang="tr-TR" dirty="0"/>
              <a:t>D</a:t>
            </a:r>
            <a:r>
              <a:rPr lang="en-US" dirty="0" err="1"/>
              <a:t>iscrete</a:t>
            </a:r>
            <a:r>
              <a:rPr lang="en-US" dirty="0"/>
              <a:t>, objective facts or observations, which are unorganized and unprocessed and therefore have no meaning or value because of lack of context and interpretation.</a:t>
            </a:r>
            <a:r>
              <a:rPr lang="tr-TR" dirty="0"/>
              <a:t> (</a:t>
            </a:r>
            <a:r>
              <a:rPr lang="en-US" dirty="0"/>
              <a:t> </a:t>
            </a:r>
            <a:r>
              <a:rPr lang="en-US" dirty="0">
                <a:hlinkClick r:id="rId6" tooltip="Jennifer Rowley (page does not exist)"/>
              </a:rPr>
              <a:t>Rowley, Jennifer</a:t>
            </a:r>
            <a:r>
              <a:rPr lang="en-US" dirty="0"/>
              <a:t>; </a:t>
            </a:r>
            <a:r>
              <a:rPr lang="en-US" dirty="0">
                <a:hlinkClick r:id="rId7" tooltip="Richard Hartley (author) (page does not exist)"/>
              </a:rPr>
              <a:t>Richard Hartley</a:t>
            </a:r>
            <a:r>
              <a:rPr lang="en-US" dirty="0"/>
              <a:t> (2006)</a:t>
            </a:r>
            <a:r>
              <a:rPr lang="tr-TR" dirty="0"/>
              <a:t>)</a:t>
            </a:r>
            <a:br>
              <a:rPr lang="en-US" dirty="0"/>
            </a:br>
            <a:endParaRPr lang="en-US" dirty="0"/>
          </a:p>
        </p:txBody>
      </p:sp>
      <p:sp>
        <p:nvSpPr>
          <p:cNvPr id="4" name="Slayt Numarası Yer Tutucusu 3"/>
          <p:cNvSpPr>
            <a:spLocks noGrp="1"/>
          </p:cNvSpPr>
          <p:nvPr>
            <p:ph type="sldNum" sz="quarter" idx="12"/>
          </p:nvPr>
        </p:nvSpPr>
        <p:spPr/>
        <p:txBody>
          <a:bodyPr/>
          <a:lstStyle/>
          <a:p>
            <a:fld id="{9828E7A6-FD40-4355-858C-D690E2BAC7D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a:t>Information</a:t>
            </a:r>
            <a:r>
              <a:rPr lang="tr-TR" dirty="0"/>
              <a:t> in DIKW </a:t>
            </a:r>
            <a:r>
              <a:rPr lang="tr-TR" dirty="0" err="1"/>
              <a:t>Context</a:t>
            </a:r>
            <a:endParaRPr lang="en-US" dirty="0"/>
          </a:p>
        </p:txBody>
      </p:sp>
      <p:sp>
        <p:nvSpPr>
          <p:cNvPr id="3" name="2 İçerik Yer Tutucusu"/>
          <p:cNvSpPr>
            <a:spLocks noGrp="1"/>
          </p:cNvSpPr>
          <p:nvPr>
            <p:ph idx="1"/>
          </p:nvPr>
        </p:nvSpPr>
        <p:spPr/>
        <p:txBody>
          <a:bodyPr>
            <a:normAutofit fontScale="62500" lnSpcReduction="20000"/>
          </a:bodyPr>
          <a:lstStyle/>
          <a:p>
            <a:r>
              <a:rPr lang="en-US" sz="4500" dirty="0"/>
              <a:t>In the context of DIKW, </a:t>
            </a:r>
            <a:r>
              <a:rPr lang="en-US" sz="4500" b="1" dirty="0"/>
              <a:t>information</a:t>
            </a:r>
            <a:r>
              <a:rPr lang="en-US" sz="4500" dirty="0"/>
              <a:t> meets the definition for </a:t>
            </a:r>
            <a:r>
              <a:rPr lang="en-US" sz="4500" dirty="0">
                <a:hlinkClick r:id="rId2" tooltip="Knowledge by description"/>
              </a:rPr>
              <a:t>knowledge by description</a:t>
            </a:r>
            <a:r>
              <a:rPr lang="en-US" sz="4500" dirty="0"/>
              <a:t> ("information is contained in </a:t>
            </a:r>
            <a:r>
              <a:rPr lang="en-US" sz="4500" i="1" dirty="0"/>
              <a:t>descriptions</a:t>
            </a:r>
            <a:r>
              <a:rPr lang="en-US" sz="4500" dirty="0"/>
              <a:t> ), and is differentiated from data in that it is "useful". "Information is inferred from data", in the process of</a:t>
            </a:r>
            <a:r>
              <a:rPr lang="tr-TR" sz="4500" dirty="0"/>
              <a:t> </a:t>
            </a:r>
            <a:r>
              <a:rPr lang="en-US" sz="4500" dirty="0"/>
              <a:t>answering </a:t>
            </a:r>
            <a:br>
              <a:rPr lang="tr-TR" sz="4500" dirty="0"/>
            </a:br>
            <a:r>
              <a:rPr lang="en-US" sz="4500" dirty="0">
                <a:hlinkClick r:id="rId3" tooltip="Interrogative"/>
              </a:rPr>
              <a:t>interrogative</a:t>
            </a:r>
            <a:r>
              <a:rPr lang="tr-TR" sz="4500" dirty="0"/>
              <a:t> </a:t>
            </a:r>
            <a:r>
              <a:rPr lang="en-US" sz="4500" dirty="0"/>
              <a:t> questions (</a:t>
            </a:r>
            <a:r>
              <a:rPr lang="en-US" sz="4500" i="1" dirty="0"/>
              <a:t>e.g.</a:t>
            </a:r>
            <a:r>
              <a:rPr lang="en-US" sz="4500" dirty="0"/>
              <a:t>, "who", "what", "where", "how many", "when"), thereby making the data useful for "decisions and/or action". </a:t>
            </a:r>
            <a:endParaRPr lang="tr-TR" sz="4500" dirty="0"/>
          </a:p>
          <a:p>
            <a:r>
              <a:rPr lang="en-US" sz="4500" dirty="0"/>
              <a:t>"Classically,</a:t>
            </a:r>
            <a:r>
              <a:rPr lang="tr-TR" sz="4500" dirty="0"/>
              <a:t> </a:t>
            </a:r>
            <a:r>
              <a:rPr lang="en-US" sz="4500" dirty="0"/>
              <a:t>information is defined as data that are endowed with meaning and purpose."</a:t>
            </a:r>
          </a:p>
          <a:p>
            <a:pPr>
              <a:buNone/>
            </a:pPr>
            <a:br>
              <a:rPr lang="en-US" b="1" dirty="0"/>
            </a:br>
            <a:endParaRPr lang="en-US" dirty="0"/>
          </a:p>
        </p:txBody>
      </p:sp>
      <p:sp>
        <p:nvSpPr>
          <p:cNvPr id="4" name="Slayt Numarası Yer Tutucusu 3"/>
          <p:cNvSpPr>
            <a:spLocks noGrp="1"/>
          </p:cNvSpPr>
          <p:nvPr>
            <p:ph type="sldNum" sz="quarter" idx="12"/>
          </p:nvPr>
        </p:nvSpPr>
        <p:spPr/>
        <p:txBody>
          <a:bodyPr/>
          <a:lstStyle/>
          <a:p>
            <a:fld id="{9828E7A6-FD40-4355-858C-D690E2BAC7D9}"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7B9E44E-899C-442A-B9A3-2951C94C22F3}"/>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60C24D4-42EC-4194-A4FB-A8CE7B839F25}"/>
              </a:ext>
            </a:extLst>
          </p:cNvPr>
          <p:cNvSpPr>
            <a:spLocks noGrp="1"/>
          </p:cNvSpPr>
          <p:nvPr>
            <p:ph idx="1"/>
          </p:nvPr>
        </p:nvSpPr>
        <p:spPr/>
        <p:txBody>
          <a:bodyPr/>
          <a:lstStyle/>
          <a:p>
            <a:endParaRPr lang="tr-TR"/>
          </a:p>
        </p:txBody>
      </p:sp>
      <p:sp>
        <p:nvSpPr>
          <p:cNvPr id="4" name="Slayt Numarası Yer Tutucusu 3">
            <a:extLst>
              <a:ext uri="{FF2B5EF4-FFF2-40B4-BE49-F238E27FC236}">
                <a16:creationId xmlns:a16="http://schemas.microsoft.com/office/drawing/2014/main" id="{E8DFD118-2CEB-41B1-9951-CC92BE43906A}"/>
              </a:ext>
            </a:extLst>
          </p:cNvPr>
          <p:cNvSpPr>
            <a:spLocks noGrp="1"/>
          </p:cNvSpPr>
          <p:nvPr>
            <p:ph type="sldNum" sz="quarter" idx="12"/>
          </p:nvPr>
        </p:nvSpPr>
        <p:spPr/>
        <p:txBody>
          <a:bodyPr/>
          <a:lstStyle/>
          <a:p>
            <a:fld id="{9828E7A6-FD40-4355-858C-D690E2BAC7D9}" type="slidenum">
              <a:rPr lang="en-US" smtClean="0"/>
              <a:pPr/>
              <a:t>14</a:t>
            </a:fld>
            <a:endParaRPr lang="en-US"/>
          </a:p>
        </p:txBody>
      </p:sp>
    </p:spTree>
    <p:extLst>
      <p:ext uri="{BB962C8B-B14F-4D97-AF65-F5344CB8AC3E}">
        <p14:creationId xmlns:p14="http://schemas.microsoft.com/office/powerpoint/2010/main" val="1036435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a:t>Knowledge</a:t>
            </a:r>
            <a:r>
              <a:rPr lang="tr-TR" dirty="0"/>
              <a:t> in DIKW </a:t>
            </a:r>
            <a:r>
              <a:rPr lang="tr-TR" dirty="0" err="1"/>
              <a:t>Context</a:t>
            </a:r>
            <a:endParaRPr lang="en-US" dirty="0"/>
          </a:p>
        </p:txBody>
      </p:sp>
      <p:sp>
        <p:nvSpPr>
          <p:cNvPr id="3" name="2 İçerik Yer Tutucusu"/>
          <p:cNvSpPr>
            <a:spLocks noGrp="1"/>
          </p:cNvSpPr>
          <p:nvPr>
            <p:ph idx="1"/>
          </p:nvPr>
        </p:nvSpPr>
        <p:spPr/>
        <p:txBody>
          <a:bodyPr>
            <a:normAutofit fontScale="77500" lnSpcReduction="20000"/>
          </a:bodyPr>
          <a:lstStyle/>
          <a:p>
            <a:r>
              <a:rPr lang="en-US" dirty="0"/>
              <a:t>The </a:t>
            </a:r>
            <a:r>
              <a:rPr lang="en-US" b="1" dirty="0"/>
              <a:t>knowledge</a:t>
            </a:r>
            <a:r>
              <a:rPr lang="en-US" dirty="0"/>
              <a:t> component of DIKW "is generally agreed to be an elusive concept which is difficult to define. Knowledge is typically defined with reference to information."</a:t>
            </a:r>
            <a:r>
              <a:rPr lang="tr-TR" dirty="0"/>
              <a:t> </a:t>
            </a:r>
            <a:r>
              <a:rPr lang="en-US" dirty="0"/>
              <a:t>Definitions may refer to information having been processed, organized or structured in some way, or else as being applied or put into action.</a:t>
            </a:r>
          </a:p>
          <a:p>
            <a:r>
              <a:rPr lang="en-US" dirty="0" err="1"/>
              <a:t>Zins</a:t>
            </a:r>
            <a:r>
              <a:rPr lang="en-US" dirty="0"/>
              <a:t> has suggested that knowledge, being subjective rather than universal, is not the subject of study in </a:t>
            </a:r>
            <a:r>
              <a:rPr lang="en-US" dirty="0">
                <a:hlinkClick r:id="rId2" tooltip="Information science"/>
              </a:rPr>
              <a:t>information science</a:t>
            </a:r>
            <a:r>
              <a:rPr lang="en-US" dirty="0"/>
              <a:t>, and that it is often defined</a:t>
            </a:r>
            <a:r>
              <a:rPr lang="tr-TR" dirty="0"/>
              <a:t> </a:t>
            </a:r>
            <a:r>
              <a:rPr lang="en-US" dirty="0"/>
              <a:t>in </a:t>
            </a:r>
            <a:r>
              <a:rPr lang="en-US" dirty="0">
                <a:hlinkClick r:id="rId3" tooltip="Propositional"/>
              </a:rPr>
              <a:t>propositional</a:t>
            </a:r>
            <a:r>
              <a:rPr lang="en-US" dirty="0"/>
              <a:t> terms, </a:t>
            </a:r>
            <a:br>
              <a:rPr lang="tr-TR" dirty="0"/>
            </a:br>
            <a:r>
              <a:rPr lang="en-US" dirty="0"/>
              <a:t>while </a:t>
            </a:r>
            <a:r>
              <a:rPr lang="en-US" dirty="0" err="1"/>
              <a:t>Zeleny</a:t>
            </a:r>
            <a:r>
              <a:rPr lang="en-US" dirty="0"/>
              <a:t> has asserted that to capture knowledge in symbolic form is to make it into information, </a:t>
            </a:r>
            <a:r>
              <a:rPr lang="en-US" i="1" dirty="0"/>
              <a:t>i.e.</a:t>
            </a:r>
            <a:r>
              <a:rPr lang="en-US" dirty="0"/>
              <a:t>, that "All knowledge is </a:t>
            </a:r>
            <a:r>
              <a:rPr lang="en-US" dirty="0">
                <a:hlinkClick r:id="rId4" tooltip="Tacit knowledge"/>
              </a:rPr>
              <a:t>tacit</a:t>
            </a:r>
            <a:r>
              <a:rPr lang="en-US" dirty="0"/>
              <a:t>".</a:t>
            </a:r>
            <a:br>
              <a:rPr lang="en-US" dirty="0"/>
            </a:br>
            <a:endParaRPr lang="en-US" dirty="0"/>
          </a:p>
        </p:txBody>
      </p:sp>
      <p:sp>
        <p:nvSpPr>
          <p:cNvPr id="4" name="Slayt Numarası Yer Tutucusu 3"/>
          <p:cNvSpPr>
            <a:spLocks noGrp="1"/>
          </p:cNvSpPr>
          <p:nvPr>
            <p:ph type="sldNum" sz="quarter" idx="12"/>
          </p:nvPr>
        </p:nvSpPr>
        <p:spPr/>
        <p:txBody>
          <a:bodyPr/>
          <a:lstStyle/>
          <a:p>
            <a:fld id="{9828E7A6-FD40-4355-858C-D690E2BAC7D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CB57AFC-D08F-476C-A7DD-BA3A1897EFE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A001D01-A657-4307-935F-9EC1BAA7809D}"/>
              </a:ext>
            </a:extLst>
          </p:cNvPr>
          <p:cNvSpPr>
            <a:spLocks noGrp="1"/>
          </p:cNvSpPr>
          <p:nvPr>
            <p:ph idx="1"/>
          </p:nvPr>
        </p:nvSpPr>
        <p:spPr/>
        <p:txBody>
          <a:bodyPr/>
          <a:lstStyle/>
          <a:p>
            <a:endParaRPr lang="tr-TR"/>
          </a:p>
        </p:txBody>
      </p:sp>
      <p:sp>
        <p:nvSpPr>
          <p:cNvPr id="4" name="Slayt Numarası Yer Tutucusu 3">
            <a:extLst>
              <a:ext uri="{FF2B5EF4-FFF2-40B4-BE49-F238E27FC236}">
                <a16:creationId xmlns:a16="http://schemas.microsoft.com/office/drawing/2014/main" id="{1DB269B6-EED7-4EB9-8A62-CD51CF42B60B}"/>
              </a:ext>
            </a:extLst>
          </p:cNvPr>
          <p:cNvSpPr>
            <a:spLocks noGrp="1"/>
          </p:cNvSpPr>
          <p:nvPr>
            <p:ph type="sldNum" sz="quarter" idx="12"/>
          </p:nvPr>
        </p:nvSpPr>
        <p:spPr/>
        <p:txBody>
          <a:bodyPr/>
          <a:lstStyle/>
          <a:p>
            <a:fld id="{9828E7A6-FD40-4355-858C-D690E2BAC7D9}" type="slidenum">
              <a:rPr lang="en-US" smtClean="0"/>
              <a:pPr/>
              <a:t>16</a:t>
            </a:fld>
            <a:endParaRPr lang="en-US"/>
          </a:p>
        </p:txBody>
      </p:sp>
    </p:spTree>
    <p:extLst>
      <p:ext uri="{BB962C8B-B14F-4D97-AF65-F5344CB8AC3E}">
        <p14:creationId xmlns:p14="http://schemas.microsoft.com/office/powerpoint/2010/main" val="3013955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a:t>Wisdom</a:t>
            </a:r>
            <a:r>
              <a:rPr lang="tr-TR" dirty="0"/>
              <a:t> in DIKW </a:t>
            </a:r>
            <a:r>
              <a:rPr lang="tr-TR" dirty="0" err="1"/>
              <a:t>Context</a:t>
            </a:r>
            <a:endParaRPr lang="en-US" dirty="0"/>
          </a:p>
        </p:txBody>
      </p:sp>
      <p:sp>
        <p:nvSpPr>
          <p:cNvPr id="3" name="2 İçerik Yer Tutucusu"/>
          <p:cNvSpPr>
            <a:spLocks noGrp="1"/>
          </p:cNvSpPr>
          <p:nvPr>
            <p:ph idx="1"/>
          </p:nvPr>
        </p:nvSpPr>
        <p:spPr/>
        <p:txBody>
          <a:bodyPr>
            <a:normAutofit fontScale="62500" lnSpcReduction="20000"/>
          </a:bodyPr>
          <a:lstStyle/>
          <a:p>
            <a:r>
              <a:rPr lang="en-US" dirty="0" err="1"/>
              <a:t>Zeleny</a:t>
            </a:r>
            <a:r>
              <a:rPr lang="en-US" dirty="0"/>
              <a:t> described </a:t>
            </a:r>
            <a:r>
              <a:rPr lang="en-US" b="1" dirty="0"/>
              <a:t>wisdom</a:t>
            </a:r>
            <a:r>
              <a:rPr lang="en-US" dirty="0"/>
              <a:t> as "know-why", but later refined his definitions, so as to differentiate "why do" (wisdom) from "why is" (information), and expanding his definition to include a form of know-what ("what to do, act or carry out"). </a:t>
            </a:r>
            <a:br>
              <a:rPr lang="tr-TR" dirty="0"/>
            </a:br>
            <a:r>
              <a:rPr lang="en-US" dirty="0" err="1"/>
              <a:t>Zeleny</a:t>
            </a:r>
            <a:r>
              <a:rPr lang="en-US" dirty="0"/>
              <a:t> has argued for a tier to the model beyond wisdom, termed "</a:t>
            </a:r>
            <a:r>
              <a:rPr lang="en-US" dirty="0">
                <a:hlinkClick r:id="rId2" tooltip="Enlightenment (spiritual)"/>
              </a:rPr>
              <a:t>enlightenment</a:t>
            </a:r>
            <a:r>
              <a:rPr lang="en-US" dirty="0"/>
              <a:t>".</a:t>
            </a:r>
          </a:p>
          <a:p>
            <a:r>
              <a:rPr lang="en-US" dirty="0" err="1"/>
              <a:t>Ackoff</a:t>
            </a:r>
            <a:r>
              <a:rPr lang="en-US" dirty="0"/>
              <a:t> refers to understanding as an "appreciation of 'why'", and wisdom as "evaluated understanding", where </a:t>
            </a:r>
            <a:r>
              <a:rPr lang="en-US" i="1" dirty="0"/>
              <a:t>understanding</a:t>
            </a:r>
            <a:r>
              <a:rPr lang="en-US" dirty="0"/>
              <a:t> is posited as a discrete layer between knowledge and wisdom. Adler had previously also included an understanding tier, while other authors have depicted understanding as a dimension in relation to which DIKW is plotted. Rowley attributes the following definition of </a:t>
            </a:r>
            <a:r>
              <a:rPr lang="en-US" b="1" dirty="0" err="1"/>
              <a:t>wisdom</a:t>
            </a:r>
            <a:r>
              <a:rPr lang="en-US" dirty="0" err="1"/>
              <a:t>to</a:t>
            </a:r>
            <a:r>
              <a:rPr lang="en-US" dirty="0"/>
              <a:t> </a:t>
            </a:r>
            <a:r>
              <a:rPr lang="en-US" dirty="0" err="1"/>
              <a:t>Ackoff</a:t>
            </a:r>
            <a:r>
              <a:rPr lang="en-US" dirty="0"/>
              <a:t>:</a:t>
            </a:r>
            <a:endParaRPr lang="tr-TR" dirty="0"/>
          </a:p>
          <a:p>
            <a:pPr lvl="1"/>
            <a:r>
              <a:rPr lang="en-US" sz="3200" b="1" i="1" dirty="0"/>
              <a:t>Wisdom</a:t>
            </a:r>
            <a:r>
              <a:rPr lang="en-US" sz="3200" dirty="0"/>
              <a:t> is the ability to increase effectiveness. Wisdom adds value, which requires the mental function that we call judgment. The ethical and aesthetic values that this implies are inherent to the actor and are unique and personal.</a:t>
            </a:r>
            <a:br>
              <a:rPr lang="en-US" dirty="0"/>
            </a:br>
            <a:endParaRPr lang="en-US" dirty="0"/>
          </a:p>
        </p:txBody>
      </p:sp>
      <p:sp>
        <p:nvSpPr>
          <p:cNvPr id="4" name="Slayt Numarası Yer Tutucusu 3"/>
          <p:cNvSpPr>
            <a:spLocks noGrp="1"/>
          </p:cNvSpPr>
          <p:nvPr>
            <p:ph type="sldNum" sz="quarter" idx="12"/>
          </p:nvPr>
        </p:nvSpPr>
        <p:spPr/>
        <p:txBody>
          <a:bodyPr/>
          <a:lstStyle/>
          <a:p>
            <a:fld id="{9828E7A6-FD40-4355-858C-D690E2BAC7D9}"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en-US"/>
          </a:p>
        </p:txBody>
      </p:sp>
      <p:sp>
        <p:nvSpPr>
          <p:cNvPr id="3" name="2 İçerik Yer Tutucusu"/>
          <p:cNvSpPr>
            <a:spLocks noGrp="1"/>
          </p:cNvSpPr>
          <p:nvPr>
            <p:ph idx="1"/>
          </p:nvPr>
        </p:nvSpPr>
        <p:spPr/>
        <p:txBody>
          <a:bodyPr/>
          <a:lstStyle/>
          <a:p>
            <a:endParaRPr lang="en-US"/>
          </a:p>
        </p:txBody>
      </p:sp>
      <p:pic>
        <p:nvPicPr>
          <p:cNvPr id="1026" name="Picture 2" descr="C:\Users\Galip\Documents\bolum\courses\2010 fall\is\DIKW.png"/>
          <p:cNvPicPr>
            <a:picLocks noChangeAspect="1" noChangeArrowheads="1"/>
          </p:cNvPicPr>
          <p:nvPr/>
        </p:nvPicPr>
        <p:blipFill>
          <a:blip r:embed="rId2" cstate="print"/>
          <a:srcRect/>
          <a:stretch>
            <a:fillRect/>
          </a:stretch>
        </p:blipFill>
        <p:spPr bwMode="auto">
          <a:xfrm>
            <a:off x="76200" y="1280824"/>
            <a:ext cx="8915400" cy="4620502"/>
          </a:xfrm>
          <a:prstGeom prst="rect">
            <a:avLst/>
          </a:prstGeom>
          <a:noFill/>
        </p:spPr>
      </p:pic>
      <p:sp>
        <p:nvSpPr>
          <p:cNvPr id="4" name="Slayt Numarası Yer Tutucusu 3"/>
          <p:cNvSpPr>
            <a:spLocks noGrp="1"/>
          </p:cNvSpPr>
          <p:nvPr>
            <p:ph type="sldNum" sz="quarter" idx="12"/>
          </p:nvPr>
        </p:nvSpPr>
        <p:spPr/>
        <p:txBody>
          <a:bodyPr/>
          <a:lstStyle/>
          <a:p>
            <a:fld id="{9828E7A6-FD40-4355-858C-D690E2BAC7D9}"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en-US"/>
          </a:p>
        </p:txBody>
      </p:sp>
      <p:sp>
        <p:nvSpPr>
          <p:cNvPr id="3" name="2 İçerik Yer Tutucusu"/>
          <p:cNvSpPr>
            <a:spLocks noGrp="1"/>
          </p:cNvSpPr>
          <p:nvPr>
            <p:ph idx="1"/>
          </p:nvPr>
        </p:nvSpPr>
        <p:spPr/>
        <p:txBody>
          <a:bodyPr/>
          <a:lstStyle/>
          <a:p>
            <a:endParaRPr lang="en-US"/>
          </a:p>
        </p:txBody>
      </p:sp>
      <p:pic>
        <p:nvPicPr>
          <p:cNvPr id="2050" name="Picture 2" descr="C:\Users\Galip\Documents\bolum\courses\2010 fall\is\dikw1.jpg"/>
          <p:cNvPicPr>
            <a:picLocks noChangeAspect="1" noChangeArrowheads="1"/>
          </p:cNvPicPr>
          <p:nvPr/>
        </p:nvPicPr>
        <p:blipFill>
          <a:blip r:embed="rId2" cstate="print"/>
          <a:srcRect/>
          <a:stretch>
            <a:fillRect/>
          </a:stretch>
        </p:blipFill>
        <p:spPr bwMode="auto">
          <a:xfrm>
            <a:off x="457200" y="264480"/>
            <a:ext cx="8229600" cy="6364920"/>
          </a:xfrm>
          <a:prstGeom prst="rect">
            <a:avLst/>
          </a:prstGeom>
          <a:noFill/>
        </p:spPr>
      </p:pic>
      <p:sp>
        <p:nvSpPr>
          <p:cNvPr id="4" name="Slayt Numarası Yer Tutucusu 3"/>
          <p:cNvSpPr>
            <a:spLocks noGrp="1"/>
          </p:cNvSpPr>
          <p:nvPr>
            <p:ph type="sldNum" sz="quarter" idx="12"/>
          </p:nvPr>
        </p:nvSpPr>
        <p:spPr/>
        <p:txBody>
          <a:bodyPr/>
          <a:lstStyle/>
          <a:p>
            <a:fld id="{9828E7A6-FD40-4355-858C-D690E2BAC7D9}"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err="1"/>
              <a:t>Bilgi</a:t>
            </a:r>
            <a:endParaRPr lang="en-US" dirty="0"/>
          </a:p>
        </p:txBody>
      </p:sp>
      <p:sp>
        <p:nvSpPr>
          <p:cNvPr id="3" name="2 İçerik Yer Tutucusu"/>
          <p:cNvSpPr>
            <a:spLocks noGrp="1"/>
          </p:cNvSpPr>
          <p:nvPr>
            <p:ph idx="1"/>
          </p:nvPr>
        </p:nvSpPr>
        <p:spPr/>
        <p:txBody>
          <a:bodyPr>
            <a:normAutofit fontScale="70000" lnSpcReduction="20000"/>
          </a:bodyPr>
          <a:lstStyle/>
          <a:p>
            <a:r>
              <a:rPr lang="tr-TR" dirty="0"/>
              <a:t>Türkçe: Haber, malumat, vukuf, marifet, irfan</a:t>
            </a:r>
          </a:p>
          <a:p>
            <a:r>
              <a:rPr lang="en-US" dirty="0"/>
              <a:t>1. </a:t>
            </a:r>
            <a:r>
              <a:rPr lang="en-US" dirty="0" err="1"/>
              <a:t>İnsan</a:t>
            </a:r>
            <a:r>
              <a:rPr lang="en-US" dirty="0"/>
              <a:t> </a:t>
            </a:r>
            <a:r>
              <a:rPr lang="en-US" dirty="0" err="1"/>
              <a:t>aklının</a:t>
            </a:r>
            <a:r>
              <a:rPr lang="en-US" dirty="0"/>
              <a:t> </a:t>
            </a:r>
            <a:r>
              <a:rPr lang="en-US" dirty="0" err="1"/>
              <a:t>erebileceği</a:t>
            </a:r>
            <a:r>
              <a:rPr lang="en-US" dirty="0"/>
              <a:t> </a:t>
            </a:r>
            <a:r>
              <a:rPr lang="en-US" dirty="0" err="1"/>
              <a:t>olgu</a:t>
            </a:r>
            <a:r>
              <a:rPr lang="en-US" dirty="0"/>
              <a:t>, </a:t>
            </a:r>
            <a:r>
              <a:rPr lang="en-US" dirty="0" err="1"/>
              <a:t>gerçek</a:t>
            </a:r>
            <a:r>
              <a:rPr lang="en-US" dirty="0"/>
              <a:t> </a:t>
            </a:r>
            <a:r>
              <a:rPr lang="en-US" dirty="0" err="1"/>
              <a:t>ve</a:t>
            </a:r>
            <a:r>
              <a:rPr lang="en-US" dirty="0"/>
              <a:t> </a:t>
            </a:r>
            <a:r>
              <a:rPr lang="en-US" dirty="0" err="1"/>
              <a:t>ilkelerin</a:t>
            </a:r>
            <a:r>
              <a:rPr lang="en-US" dirty="0"/>
              <a:t> </a:t>
            </a:r>
            <a:r>
              <a:rPr lang="en-US" dirty="0" err="1"/>
              <a:t>bütünü</a:t>
            </a:r>
            <a:r>
              <a:rPr lang="en-US" dirty="0"/>
              <a:t>, </a:t>
            </a:r>
            <a:r>
              <a:rPr lang="en-US" dirty="0" err="1"/>
              <a:t>bili</a:t>
            </a:r>
            <a:r>
              <a:rPr lang="en-US" dirty="0"/>
              <a:t>, </a:t>
            </a:r>
            <a:r>
              <a:rPr lang="en-US" dirty="0" err="1"/>
              <a:t>malumat</a:t>
            </a:r>
            <a:r>
              <a:rPr lang="en-US" dirty="0"/>
              <a:t>. </a:t>
            </a:r>
          </a:p>
          <a:p>
            <a:r>
              <a:rPr lang="en-US" dirty="0"/>
              <a:t>2. </a:t>
            </a:r>
            <a:r>
              <a:rPr lang="en-US" dirty="0" err="1"/>
              <a:t>Öğrenme</a:t>
            </a:r>
            <a:r>
              <a:rPr lang="en-US" dirty="0"/>
              <a:t>, </a:t>
            </a:r>
            <a:r>
              <a:rPr lang="en-US" dirty="0" err="1"/>
              <a:t>araştırma</a:t>
            </a:r>
            <a:r>
              <a:rPr lang="en-US" dirty="0"/>
              <a:t> </a:t>
            </a:r>
            <a:r>
              <a:rPr lang="en-US" dirty="0" err="1"/>
              <a:t>veya</a:t>
            </a:r>
            <a:r>
              <a:rPr lang="en-US" dirty="0"/>
              <a:t> </a:t>
            </a:r>
            <a:r>
              <a:rPr lang="en-US" dirty="0" err="1"/>
              <a:t>gözlem</a:t>
            </a:r>
            <a:r>
              <a:rPr lang="en-US" dirty="0"/>
              <a:t> </a:t>
            </a:r>
            <a:r>
              <a:rPr lang="en-US" dirty="0" err="1"/>
              <a:t>yolu</a:t>
            </a:r>
            <a:r>
              <a:rPr lang="en-US" dirty="0"/>
              <a:t> </a:t>
            </a:r>
            <a:r>
              <a:rPr lang="en-US" dirty="0" err="1"/>
              <a:t>ile</a:t>
            </a:r>
            <a:r>
              <a:rPr lang="en-US" dirty="0"/>
              <a:t> </a:t>
            </a:r>
            <a:r>
              <a:rPr lang="en-US" dirty="0" err="1"/>
              <a:t>elde</a:t>
            </a:r>
            <a:r>
              <a:rPr lang="en-US" dirty="0"/>
              <a:t> </a:t>
            </a:r>
            <a:r>
              <a:rPr lang="en-US" dirty="0" err="1"/>
              <a:t>edilen</a:t>
            </a:r>
            <a:r>
              <a:rPr lang="en-US" dirty="0"/>
              <a:t> </a:t>
            </a:r>
            <a:r>
              <a:rPr lang="en-US" dirty="0" err="1"/>
              <a:t>gerçek</a:t>
            </a:r>
            <a:r>
              <a:rPr lang="en-US" dirty="0"/>
              <a:t>, </a:t>
            </a:r>
            <a:r>
              <a:rPr lang="en-US" dirty="0" err="1"/>
              <a:t>malumat</a:t>
            </a:r>
            <a:r>
              <a:rPr lang="en-US" dirty="0"/>
              <a:t>, </a:t>
            </a:r>
            <a:r>
              <a:rPr lang="en-US" dirty="0" err="1"/>
              <a:t>vukuf</a:t>
            </a:r>
            <a:r>
              <a:rPr lang="en-US" dirty="0"/>
              <a:t>:</a:t>
            </a:r>
            <a:r>
              <a:rPr lang="en-US" i="1" dirty="0"/>
              <a:t> “</a:t>
            </a:r>
            <a:r>
              <a:rPr lang="en-US" i="1" dirty="0" err="1"/>
              <a:t>Babası</a:t>
            </a:r>
            <a:r>
              <a:rPr lang="en-US" i="1" dirty="0"/>
              <a:t>, </a:t>
            </a:r>
            <a:r>
              <a:rPr lang="en-US" i="1" dirty="0" err="1"/>
              <a:t>önce</a:t>
            </a:r>
            <a:r>
              <a:rPr lang="en-US" i="1" dirty="0"/>
              <a:t> </a:t>
            </a:r>
            <a:r>
              <a:rPr lang="en-US" i="1" dirty="0" err="1"/>
              <a:t>ona</a:t>
            </a:r>
            <a:r>
              <a:rPr lang="en-US" i="1" dirty="0"/>
              <a:t>, </a:t>
            </a:r>
            <a:r>
              <a:rPr lang="en-US" i="1" dirty="0" err="1"/>
              <a:t>Mazlume</a:t>
            </a:r>
            <a:r>
              <a:rPr lang="en-US" i="1" dirty="0"/>
              <a:t> </a:t>
            </a:r>
            <a:r>
              <a:rPr lang="en-US" i="1" dirty="0" err="1"/>
              <a:t>ve</a:t>
            </a:r>
            <a:r>
              <a:rPr lang="en-US" i="1" dirty="0"/>
              <a:t> </a:t>
            </a:r>
            <a:r>
              <a:rPr lang="en-US" i="1" dirty="0" err="1"/>
              <a:t>ailesi</a:t>
            </a:r>
            <a:r>
              <a:rPr lang="en-US" i="1" dirty="0"/>
              <a:t> </a:t>
            </a:r>
            <a:r>
              <a:rPr lang="en-US" i="1" dirty="0" err="1"/>
              <a:t>hakkında</a:t>
            </a:r>
            <a:r>
              <a:rPr lang="en-US" i="1" dirty="0"/>
              <a:t> </a:t>
            </a:r>
            <a:r>
              <a:rPr lang="en-US" i="1" dirty="0" err="1"/>
              <a:t>birçok</a:t>
            </a:r>
            <a:r>
              <a:rPr lang="en-US" i="1" dirty="0"/>
              <a:t> </a:t>
            </a:r>
            <a:r>
              <a:rPr lang="en-US" i="1" dirty="0" err="1"/>
              <a:t>bilgi</a:t>
            </a:r>
            <a:r>
              <a:rPr lang="en-US" i="1" dirty="0"/>
              <a:t> </a:t>
            </a:r>
            <a:r>
              <a:rPr lang="en-US" i="1" dirty="0" err="1"/>
              <a:t>vermişti</a:t>
            </a:r>
            <a:r>
              <a:rPr lang="en-US" i="1" dirty="0"/>
              <a:t>.” -</a:t>
            </a:r>
            <a:r>
              <a:rPr lang="en-US" dirty="0"/>
              <a:t>H. E. </a:t>
            </a:r>
            <a:r>
              <a:rPr lang="en-US" dirty="0" err="1"/>
              <a:t>Adıvar</a:t>
            </a:r>
            <a:r>
              <a:rPr lang="en-US" dirty="0"/>
              <a:t>. </a:t>
            </a:r>
          </a:p>
          <a:p>
            <a:r>
              <a:rPr lang="en-US" dirty="0"/>
              <a:t>3. </a:t>
            </a:r>
            <a:r>
              <a:rPr lang="en-US" dirty="0" err="1"/>
              <a:t>İnsan</a:t>
            </a:r>
            <a:r>
              <a:rPr lang="en-US" dirty="0"/>
              <a:t> </a:t>
            </a:r>
            <a:r>
              <a:rPr lang="en-US" dirty="0" err="1"/>
              <a:t>zekâsının</a:t>
            </a:r>
            <a:r>
              <a:rPr lang="en-US" dirty="0"/>
              <a:t> </a:t>
            </a:r>
            <a:r>
              <a:rPr lang="en-US" dirty="0" err="1"/>
              <a:t>çalışması</a:t>
            </a:r>
            <a:r>
              <a:rPr lang="en-US" dirty="0"/>
              <a:t> </a:t>
            </a:r>
            <a:r>
              <a:rPr lang="en-US" dirty="0" err="1"/>
              <a:t>sonucu</a:t>
            </a:r>
            <a:r>
              <a:rPr lang="en-US" dirty="0"/>
              <a:t> </a:t>
            </a:r>
            <a:r>
              <a:rPr lang="en-US" dirty="0" err="1"/>
              <a:t>ortaya</a:t>
            </a:r>
            <a:r>
              <a:rPr lang="en-US" dirty="0"/>
              <a:t> </a:t>
            </a:r>
            <a:r>
              <a:rPr lang="en-US" dirty="0" err="1"/>
              <a:t>çıkan</a:t>
            </a:r>
            <a:r>
              <a:rPr lang="en-US" dirty="0"/>
              <a:t> </a:t>
            </a:r>
            <a:r>
              <a:rPr lang="en-US" dirty="0" err="1"/>
              <a:t>düşünce</a:t>
            </a:r>
            <a:r>
              <a:rPr lang="en-US" dirty="0"/>
              <a:t> </a:t>
            </a:r>
            <a:r>
              <a:rPr lang="en-US" dirty="0" err="1"/>
              <a:t>ürünü</a:t>
            </a:r>
            <a:r>
              <a:rPr lang="en-US" dirty="0"/>
              <a:t>, </a:t>
            </a:r>
            <a:r>
              <a:rPr lang="en-US" dirty="0" err="1"/>
              <a:t>malumat</a:t>
            </a:r>
            <a:r>
              <a:rPr lang="en-US" dirty="0"/>
              <a:t>, </a:t>
            </a:r>
            <a:r>
              <a:rPr lang="en-US" dirty="0" err="1"/>
              <a:t>vukuf</a:t>
            </a:r>
            <a:r>
              <a:rPr lang="en-US" dirty="0"/>
              <a:t>. </a:t>
            </a:r>
          </a:p>
          <a:p>
            <a:r>
              <a:rPr lang="en-US" dirty="0"/>
              <a:t>4.</a:t>
            </a:r>
            <a:r>
              <a:rPr lang="tr-TR" dirty="0"/>
              <a:t> </a:t>
            </a:r>
            <a:r>
              <a:rPr lang="en-US" i="1" dirty="0" err="1"/>
              <a:t>fel</a:t>
            </a:r>
            <a:r>
              <a:rPr lang="en-US" i="1" dirty="0"/>
              <a:t>.</a:t>
            </a:r>
            <a:r>
              <a:rPr lang="en-US" dirty="0"/>
              <a:t> </a:t>
            </a:r>
            <a:r>
              <a:rPr lang="en-US" dirty="0" err="1"/>
              <a:t>Genel</a:t>
            </a:r>
            <a:r>
              <a:rPr lang="en-US" dirty="0"/>
              <a:t> </a:t>
            </a:r>
            <a:r>
              <a:rPr lang="en-US" dirty="0" err="1"/>
              <a:t>olarak</a:t>
            </a:r>
            <a:r>
              <a:rPr lang="en-US" dirty="0"/>
              <a:t> </a:t>
            </a:r>
            <a:r>
              <a:rPr lang="en-US" dirty="0" err="1"/>
              <a:t>ve</a:t>
            </a:r>
            <a:r>
              <a:rPr lang="en-US" dirty="0"/>
              <a:t> ilk </a:t>
            </a:r>
            <a:r>
              <a:rPr lang="en-US" dirty="0" err="1"/>
              <a:t>sezi</a:t>
            </a:r>
            <a:r>
              <a:rPr lang="en-US" dirty="0"/>
              <a:t> </a:t>
            </a:r>
            <a:r>
              <a:rPr lang="en-US" dirty="0" err="1"/>
              <a:t>durumunda</a:t>
            </a:r>
            <a:r>
              <a:rPr lang="en-US" dirty="0"/>
              <a:t> </a:t>
            </a:r>
            <a:r>
              <a:rPr lang="en-US" dirty="0" err="1"/>
              <a:t>zihnin</a:t>
            </a:r>
            <a:r>
              <a:rPr lang="en-US" dirty="0"/>
              <a:t> </a:t>
            </a:r>
            <a:r>
              <a:rPr lang="en-US" dirty="0" err="1"/>
              <a:t>kavradığı</a:t>
            </a:r>
            <a:r>
              <a:rPr lang="en-US" dirty="0"/>
              <a:t> </a:t>
            </a:r>
            <a:r>
              <a:rPr lang="en-US" dirty="0" err="1"/>
              <a:t>temel</a:t>
            </a:r>
            <a:r>
              <a:rPr lang="en-US" dirty="0"/>
              <a:t> </a:t>
            </a:r>
            <a:r>
              <a:rPr lang="en-US" dirty="0" err="1"/>
              <a:t>düşünceler</a:t>
            </a:r>
            <a:r>
              <a:rPr lang="en-US" dirty="0"/>
              <a:t>. </a:t>
            </a:r>
          </a:p>
          <a:p>
            <a:r>
              <a:rPr lang="en-US" dirty="0"/>
              <a:t>5. </a:t>
            </a:r>
            <a:r>
              <a:rPr lang="en-US" dirty="0" err="1"/>
              <a:t>Bilim</a:t>
            </a:r>
            <a:r>
              <a:rPr lang="en-US" dirty="0"/>
              <a:t>:</a:t>
            </a:r>
            <a:r>
              <a:rPr lang="en-US" i="1" dirty="0"/>
              <a:t> </a:t>
            </a:r>
            <a:r>
              <a:rPr lang="en-US" i="1" dirty="0" err="1"/>
              <a:t>Doğa</a:t>
            </a:r>
            <a:r>
              <a:rPr lang="en-US" i="1" dirty="0"/>
              <a:t> </a:t>
            </a:r>
            <a:r>
              <a:rPr lang="en-US" i="1" dirty="0" err="1"/>
              <a:t>bilgisi</a:t>
            </a:r>
            <a:r>
              <a:rPr lang="en-US" i="1" dirty="0"/>
              <a:t>.</a:t>
            </a:r>
            <a:r>
              <a:rPr lang="en-US" dirty="0"/>
              <a:t> </a:t>
            </a:r>
          </a:p>
          <a:p>
            <a:r>
              <a:rPr lang="en-US" dirty="0"/>
              <a:t>6.</a:t>
            </a:r>
            <a:r>
              <a:rPr lang="tr-TR" dirty="0"/>
              <a:t> </a:t>
            </a:r>
            <a:r>
              <a:rPr lang="en-US" i="1" dirty="0"/>
              <a:t>bl.</a:t>
            </a:r>
            <a:r>
              <a:rPr lang="en-US" dirty="0"/>
              <a:t> </a:t>
            </a:r>
            <a:r>
              <a:rPr lang="en-US" dirty="0" err="1"/>
              <a:t>Kurallardan</a:t>
            </a:r>
            <a:r>
              <a:rPr lang="en-US" dirty="0"/>
              <a:t> </a:t>
            </a:r>
            <a:r>
              <a:rPr lang="en-US" dirty="0" err="1"/>
              <a:t>yararlanarak</a:t>
            </a:r>
            <a:r>
              <a:rPr lang="en-US" dirty="0"/>
              <a:t> </a:t>
            </a:r>
            <a:r>
              <a:rPr lang="en-US" dirty="0" err="1"/>
              <a:t>kişinin</a:t>
            </a:r>
            <a:r>
              <a:rPr lang="en-US" dirty="0"/>
              <a:t> </a:t>
            </a:r>
            <a:r>
              <a:rPr lang="en-US" dirty="0" err="1"/>
              <a:t>veriye</a:t>
            </a:r>
            <a:r>
              <a:rPr lang="en-US" dirty="0"/>
              <a:t> </a:t>
            </a:r>
            <a:r>
              <a:rPr lang="en-US" dirty="0" err="1"/>
              <a:t>yönelttiği</a:t>
            </a:r>
            <a:r>
              <a:rPr lang="en-US" dirty="0"/>
              <a:t> </a:t>
            </a:r>
            <a:r>
              <a:rPr lang="en-US" dirty="0" err="1"/>
              <a:t>anlam</a:t>
            </a:r>
            <a:r>
              <a:rPr lang="en-US" dirty="0"/>
              <a:t>.</a:t>
            </a:r>
          </a:p>
          <a:p>
            <a:pPr>
              <a:buNone/>
            </a:pPr>
            <a:r>
              <a:rPr lang="en-US" dirty="0"/>
              <a:t>	</a:t>
            </a:r>
            <a:r>
              <a:rPr lang="en-US" i="1" dirty="0" err="1"/>
              <a:t>Güncel</a:t>
            </a:r>
            <a:r>
              <a:rPr lang="en-US" i="1" dirty="0"/>
              <a:t> </a:t>
            </a:r>
            <a:r>
              <a:rPr lang="en-US" i="1" dirty="0" err="1"/>
              <a:t>Türkçe</a:t>
            </a:r>
            <a:r>
              <a:rPr lang="en-US" i="1" dirty="0"/>
              <a:t> </a:t>
            </a:r>
            <a:r>
              <a:rPr lang="en-US" i="1" dirty="0" err="1"/>
              <a:t>Sözlük</a:t>
            </a:r>
            <a:r>
              <a:rPr lang="en-US" dirty="0"/>
              <a:t> </a:t>
            </a:r>
          </a:p>
        </p:txBody>
      </p:sp>
      <p:sp>
        <p:nvSpPr>
          <p:cNvPr id="4" name="Slayt Numarası Yer Tutucusu 3"/>
          <p:cNvSpPr>
            <a:spLocks noGrp="1"/>
          </p:cNvSpPr>
          <p:nvPr>
            <p:ph type="sldNum" sz="quarter" idx="12"/>
          </p:nvPr>
        </p:nvSpPr>
        <p:spPr/>
        <p:txBody>
          <a:bodyPr/>
          <a:lstStyle/>
          <a:p>
            <a:fld id="{9828E7A6-FD40-4355-858C-D690E2BAC7D9}"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en-US"/>
          </a:p>
        </p:txBody>
      </p:sp>
      <p:sp>
        <p:nvSpPr>
          <p:cNvPr id="3" name="2 İçerik Yer Tutucusu"/>
          <p:cNvSpPr>
            <a:spLocks noGrp="1"/>
          </p:cNvSpPr>
          <p:nvPr>
            <p:ph idx="1"/>
          </p:nvPr>
        </p:nvSpPr>
        <p:spPr/>
        <p:txBody>
          <a:bodyPr/>
          <a:lstStyle/>
          <a:p>
            <a:endParaRPr lang="en-US"/>
          </a:p>
        </p:txBody>
      </p:sp>
      <p:pic>
        <p:nvPicPr>
          <p:cNvPr id="3074" name="Picture 2" descr="C:\Users\Galip\Documents\bolum\courses\2010 fall\is\dikw2.jpg"/>
          <p:cNvPicPr>
            <a:picLocks noChangeAspect="1" noChangeArrowheads="1"/>
          </p:cNvPicPr>
          <p:nvPr/>
        </p:nvPicPr>
        <p:blipFill>
          <a:blip r:embed="rId2" cstate="print"/>
          <a:srcRect/>
          <a:stretch>
            <a:fillRect/>
          </a:stretch>
        </p:blipFill>
        <p:spPr bwMode="auto">
          <a:xfrm>
            <a:off x="1447799" y="165099"/>
            <a:ext cx="6248401" cy="6464301"/>
          </a:xfrm>
          <a:prstGeom prst="rect">
            <a:avLst/>
          </a:prstGeom>
          <a:noFill/>
        </p:spPr>
      </p:pic>
      <p:sp>
        <p:nvSpPr>
          <p:cNvPr id="4" name="Slayt Numarası Yer Tutucusu 3"/>
          <p:cNvSpPr>
            <a:spLocks noGrp="1"/>
          </p:cNvSpPr>
          <p:nvPr>
            <p:ph type="sldNum" sz="quarter" idx="12"/>
          </p:nvPr>
        </p:nvSpPr>
        <p:spPr/>
        <p:txBody>
          <a:bodyPr/>
          <a:lstStyle/>
          <a:p>
            <a:fld id="{9828E7A6-FD40-4355-858C-D690E2BAC7D9}" type="slidenum">
              <a:rPr lang="en-US" smtClean="0"/>
              <a:pPr/>
              <a:t>20</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Bilgi</a:t>
            </a:r>
            <a:endParaRPr lang="en-US" dirty="0"/>
          </a:p>
        </p:txBody>
      </p:sp>
      <p:sp>
        <p:nvSpPr>
          <p:cNvPr id="3" name="2 İçerik Yer Tutucusu"/>
          <p:cNvSpPr>
            <a:spLocks noGrp="1"/>
          </p:cNvSpPr>
          <p:nvPr>
            <p:ph idx="1"/>
          </p:nvPr>
        </p:nvSpPr>
        <p:spPr/>
        <p:txBody>
          <a:bodyPr>
            <a:noAutofit/>
          </a:bodyPr>
          <a:lstStyle/>
          <a:p>
            <a:r>
              <a:rPr lang="en-US" sz="1600" dirty="0" err="1">
                <a:hlinkClick r:id="rId2" tooltip="Sözlük künyesini görebilirsiniz."/>
              </a:rPr>
              <a:t>Felsefe</a:t>
            </a:r>
            <a:r>
              <a:rPr lang="en-US" sz="1600" dirty="0">
                <a:hlinkClick r:id="rId2" tooltip="Sözlük künyesini görebilirsiniz."/>
              </a:rPr>
              <a:t> </a:t>
            </a:r>
            <a:r>
              <a:rPr lang="en-US" sz="1600" dirty="0" err="1">
                <a:hlinkClick r:id="rId2" tooltip="Sözlük künyesini görebilirsiniz."/>
              </a:rPr>
              <a:t>Terimleri</a:t>
            </a:r>
            <a:r>
              <a:rPr lang="en-US" sz="1600" dirty="0">
                <a:hlinkClick r:id="rId2" tooltip="Sözlük künyesini görebilirsiniz."/>
              </a:rPr>
              <a:t> </a:t>
            </a:r>
            <a:r>
              <a:rPr lang="en-US" sz="1600" dirty="0" err="1">
                <a:hlinkClick r:id="rId2" tooltip="Sözlük künyesini görebilirsiniz."/>
              </a:rPr>
              <a:t>Sözlüğü</a:t>
            </a:r>
            <a:endParaRPr lang="en-US" sz="1600" dirty="0"/>
          </a:p>
          <a:p>
            <a:r>
              <a:rPr lang="en-US" sz="1600" dirty="0"/>
              <a:t>I. (</a:t>
            </a:r>
            <a:r>
              <a:rPr lang="en-US" sz="1600" dirty="0" err="1"/>
              <a:t>Genellikle</a:t>
            </a:r>
            <a:r>
              <a:rPr lang="en-US" sz="1600" dirty="0"/>
              <a:t>) 1. </a:t>
            </a:r>
            <a:r>
              <a:rPr lang="en-US" sz="1600" dirty="0" err="1"/>
              <a:t>Bilme</a:t>
            </a:r>
            <a:r>
              <a:rPr lang="en-US" sz="1600" dirty="0"/>
              <a:t> </a:t>
            </a:r>
            <a:r>
              <a:rPr lang="en-US" sz="1600" dirty="0" err="1"/>
              <a:t>edimi</a:t>
            </a:r>
            <a:r>
              <a:rPr lang="en-US" sz="1600" dirty="0"/>
              <a:t>. 2-Bilinen </a:t>
            </a:r>
            <a:r>
              <a:rPr lang="en-US" sz="1600" dirty="0" err="1"/>
              <a:t>şey</a:t>
            </a:r>
            <a:r>
              <a:rPr lang="en-US" sz="1600" dirty="0"/>
              <a:t>; </a:t>
            </a:r>
            <a:r>
              <a:rPr lang="en-US" sz="1600" dirty="0" err="1"/>
              <a:t>bilme</a:t>
            </a:r>
            <a:r>
              <a:rPr lang="en-US" sz="1600" dirty="0"/>
              <a:t> </a:t>
            </a:r>
            <a:r>
              <a:rPr lang="en-US" sz="1600" dirty="0" err="1"/>
              <a:t>edimi</a:t>
            </a:r>
            <a:r>
              <a:rPr lang="en-US" sz="1600" dirty="0"/>
              <a:t> </a:t>
            </a:r>
            <a:r>
              <a:rPr lang="en-US" sz="1600" dirty="0" err="1"/>
              <a:t>sonunda</a:t>
            </a:r>
            <a:r>
              <a:rPr lang="en-US" sz="1600" dirty="0"/>
              <a:t> </a:t>
            </a:r>
            <a:r>
              <a:rPr lang="en-US" sz="1600" dirty="0" err="1"/>
              <a:t>ulaşılan</a:t>
            </a:r>
            <a:r>
              <a:rPr lang="en-US" sz="1600" dirty="0"/>
              <a:t> </a:t>
            </a:r>
            <a:r>
              <a:rPr lang="en-US" sz="1600" dirty="0" err="1"/>
              <a:t>şey</a:t>
            </a:r>
            <a:r>
              <a:rPr lang="en-US" sz="1600" dirty="0"/>
              <a:t>. </a:t>
            </a:r>
            <a:endParaRPr lang="tr-TR" sz="1600" dirty="0"/>
          </a:p>
          <a:p>
            <a:r>
              <a:rPr lang="en-US" sz="1600" dirty="0"/>
              <a:t>II. (</a:t>
            </a:r>
            <a:r>
              <a:rPr lang="en-US" sz="1600" dirty="0" err="1"/>
              <a:t>Felsefede</a:t>
            </a:r>
            <a:r>
              <a:rPr lang="en-US" sz="1600" dirty="0"/>
              <a:t>) </a:t>
            </a:r>
            <a:r>
              <a:rPr lang="en-US" sz="1600" dirty="0" err="1"/>
              <a:t>Bir</a:t>
            </a:r>
            <a:r>
              <a:rPr lang="en-US" sz="1600" dirty="0"/>
              <a:t> </a:t>
            </a:r>
            <a:r>
              <a:rPr lang="en-US" sz="1600" dirty="0" err="1"/>
              <a:t>şeyin</a:t>
            </a:r>
            <a:r>
              <a:rPr lang="en-US" sz="1600" dirty="0"/>
              <a:t> </a:t>
            </a:r>
            <a:r>
              <a:rPr lang="en-US" sz="1600" dirty="0" err="1"/>
              <a:t>bir</a:t>
            </a:r>
            <a:r>
              <a:rPr lang="en-US" sz="1600" dirty="0"/>
              <a:t> </a:t>
            </a:r>
            <a:r>
              <a:rPr lang="en-US" sz="1600" dirty="0" err="1"/>
              <a:t>şey</a:t>
            </a:r>
            <a:r>
              <a:rPr lang="en-US" sz="1600" dirty="0"/>
              <a:t> </a:t>
            </a:r>
            <a:r>
              <a:rPr lang="en-US" sz="1600" dirty="0" err="1"/>
              <a:t>olarak</a:t>
            </a:r>
            <a:r>
              <a:rPr lang="en-US" sz="1600" dirty="0"/>
              <a:t> </a:t>
            </a:r>
            <a:r>
              <a:rPr lang="en-US" sz="1600" dirty="0" err="1"/>
              <a:t>kavranması</a:t>
            </a:r>
            <a:r>
              <a:rPr lang="en-US" sz="1600" dirty="0"/>
              <a:t>. </a:t>
            </a:r>
            <a:r>
              <a:rPr lang="en-US" sz="1600" dirty="0" err="1"/>
              <a:t>Burada</a:t>
            </a:r>
            <a:r>
              <a:rPr lang="en-US" sz="1600" dirty="0"/>
              <a:t> </a:t>
            </a:r>
            <a:r>
              <a:rPr lang="en-US" sz="1600" dirty="0" err="1"/>
              <a:t>tasarımlamadan</a:t>
            </a:r>
            <a:r>
              <a:rPr lang="en-US" sz="1600" dirty="0"/>
              <a:t> </a:t>
            </a:r>
            <a:r>
              <a:rPr lang="en-US" sz="1600" dirty="0" err="1"/>
              <a:t>ayrı</a:t>
            </a:r>
            <a:r>
              <a:rPr lang="en-US" sz="1600" dirty="0"/>
              <a:t> </a:t>
            </a:r>
            <a:r>
              <a:rPr lang="en-US" sz="1600" dirty="0" err="1"/>
              <a:t>olarak</a:t>
            </a:r>
            <a:r>
              <a:rPr lang="en-US" sz="1600" dirty="0"/>
              <a:t> </a:t>
            </a:r>
            <a:r>
              <a:rPr lang="en-US" sz="1600" dirty="0" err="1"/>
              <a:t>bilme</a:t>
            </a:r>
            <a:r>
              <a:rPr lang="en-US" sz="1600" dirty="0"/>
              <a:t> </a:t>
            </a:r>
            <a:r>
              <a:rPr lang="en-US" sz="1600" dirty="0" err="1"/>
              <a:t>eğilimi</a:t>
            </a:r>
            <a:r>
              <a:rPr lang="en-US" sz="1600" dirty="0"/>
              <a:t> </a:t>
            </a:r>
            <a:r>
              <a:rPr lang="en-US" sz="1600" dirty="0" err="1"/>
              <a:t>vardır</a:t>
            </a:r>
            <a:r>
              <a:rPr lang="en-US" sz="1600" dirty="0"/>
              <a:t>. // </a:t>
            </a:r>
            <a:r>
              <a:rPr lang="en-US" sz="1600" dirty="0" err="1"/>
              <a:t>Bilgi</a:t>
            </a:r>
            <a:r>
              <a:rPr lang="en-US" sz="1600" dirty="0"/>
              <a:t> </a:t>
            </a:r>
            <a:r>
              <a:rPr lang="en-US" sz="1600" dirty="0" err="1"/>
              <a:t>çeşitli</a:t>
            </a:r>
            <a:r>
              <a:rPr lang="en-US" sz="1600" dirty="0"/>
              <a:t> </a:t>
            </a:r>
            <a:r>
              <a:rPr lang="en-US" sz="1600" dirty="0" err="1"/>
              <a:t>biçimlerde</a:t>
            </a:r>
            <a:r>
              <a:rPr lang="en-US" sz="1600" dirty="0"/>
              <a:t> </a:t>
            </a:r>
            <a:r>
              <a:rPr lang="en-US" sz="1600" dirty="0" err="1"/>
              <a:t>ortaya</a:t>
            </a:r>
            <a:r>
              <a:rPr lang="en-US" sz="1600" dirty="0"/>
              <a:t> </a:t>
            </a:r>
            <a:r>
              <a:rPr lang="en-US" sz="1600" dirty="0" err="1"/>
              <a:t>çıkabilir</a:t>
            </a:r>
            <a:r>
              <a:rPr lang="en-US" sz="1600" dirty="0"/>
              <a:t>: </a:t>
            </a:r>
            <a:endParaRPr lang="tr-TR" sz="1600" dirty="0"/>
          </a:p>
          <a:p>
            <a:pPr lvl="1"/>
            <a:r>
              <a:rPr lang="en-US" sz="1600" dirty="0"/>
              <a:t>1. </a:t>
            </a:r>
            <a:r>
              <a:rPr lang="en-US" sz="1600" dirty="0" err="1"/>
              <a:t>İnsandaki</a:t>
            </a:r>
            <a:r>
              <a:rPr lang="en-US" sz="1600" dirty="0"/>
              <a:t> </a:t>
            </a:r>
            <a:r>
              <a:rPr lang="en-US" sz="1600" dirty="0" err="1"/>
              <a:t>ruhsal</a:t>
            </a:r>
            <a:r>
              <a:rPr lang="en-US" sz="1600" dirty="0"/>
              <a:t> </a:t>
            </a:r>
            <a:r>
              <a:rPr lang="en-US" sz="1600" dirty="0" err="1"/>
              <a:t>bir</a:t>
            </a:r>
            <a:r>
              <a:rPr lang="en-US" sz="1600" dirty="0"/>
              <a:t> </a:t>
            </a:r>
            <a:r>
              <a:rPr lang="en-US" sz="1600" dirty="0" err="1"/>
              <a:t>olay</a:t>
            </a:r>
            <a:r>
              <a:rPr lang="en-US" sz="1600" dirty="0"/>
              <a:t> </a:t>
            </a:r>
            <a:r>
              <a:rPr lang="en-US" sz="1600" dirty="0" err="1"/>
              <a:t>olarak</a:t>
            </a:r>
            <a:r>
              <a:rPr lang="en-US" sz="1600" dirty="0"/>
              <a:t>. </a:t>
            </a:r>
            <a:endParaRPr lang="tr-TR" sz="1600" dirty="0"/>
          </a:p>
          <a:p>
            <a:pPr lvl="1"/>
            <a:r>
              <a:rPr lang="en-US" sz="1600" dirty="0"/>
              <a:t>2. </a:t>
            </a:r>
            <a:r>
              <a:rPr lang="en-US" sz="1600" dirty="0" err="1"/>
              <a:t>Kavrama</a:t>
            </a:r>
            <a:r>
              <a:rPr lang="en-US" sz="1600" dirty="0"/>
              <a:t> </a:t>
            </a:r>
            <a:r>
              <a:rPr lang="en-US" sz="1600" dirty="0" err="1"/>
              <a:t>edimi</a:t>
            </a:r>
            <a:r>
              <a:rPr lang="en-US" sz="1600" dirty="0"/>
              <a:t>, </a:t>
            </a:r>
            <a:r>
              <a:rPr lang="en-US" sz="1600" dirty="0" err="1"/>
              <a:t>asalt</a:t>
            </a:r>
            <a:r>
              <a:rPr lang="en-US" sz="1600" dirty="0"/>
              <a:t> </a:t>
            </a:r>
            <a:r>
              <a:rPr lang="en-US" sz="1600" dirty="0" err="1"/>
              <a:t>bilinç</a:t>
            </a:r>
            <a:r>
              <a:rPr lang="en-US" sz="1600" dirty="0"/>
              <a:t> </a:t>
            </a:r>
            <a:r>
              <a:rPr lang="en-US" sz="1600" dirty="0" err="1"/>
              <a:t>edimi</a:t>
            </a:r>
            <a:r>
              <a:rPr lang="en-US" sz="1600" dirty="0"/>
              <a:t>, </a:t>
            </a:r>
            <a:r>
              <a:rPr lang="en-US" sz="1600" dirty="0" err="1"/>
              <a:t>yönelme</a:t>
            </a:r>
            <a:r>
              <a:rPr lang="en-US" sz="1600" dirty="0"/>
              <a:t> (</a:t>
            </a:r>
            <a:r>
              <a:rPr lang="en-US" sz="1600" dirty="0" err="1"/>
              <a:t>eğilim</a:t>
            </a:r>
            <a:r>
              <a:rPr lang="en-US" sz="1600" dirty="0"/>
              <a:t>, intention) </a:t>
            </a:r>
            <a:r>
              <a:rPr lang="en-US" sz="1600" dirty="0" err="1"/>
              <a:t>olarak</a:t>
            </a:r>
            <a:r>
              <a:rPr lang="en-US" sz="1600" dirty="0"/>
              <a:t>. </a:t>
            </a:r>
            <a:endParaRPr lang="tr-TR" sz="1600" dirty="0"/>
          </a:p>
          <a:p>
            <a:pPr lvl="1"/>
            <a:r>
              <a:rPr lang="en-US" sz="1600" dirty="0"/>
              <a:t>3. </a:t>
            </a:r>
            <a:r>
              <a:rPr lang="en-US" sz="1600" dirty="0" err="1"/>
              <a:t>Özne</a:t>
            </a:r>
            <a:r>
              <a:rPr lang="en-US" sz="1600" dirty="0"/>
              <a:t> (</a:t>
            </a:r>
            <a:r>
              <a:rPr lang="en-US" sz="1600" dirty="0" err="1"/>
              <a:t>bilen</a:t>
            </a:r>
            <a:r>
              <a:rPr lang="en-US" sz="1600" dirty="0"/>
              <a:t>) </a:t>
            </a:r>
            <a:r>
              <a:rPr lang="en-US" sz="1600" dirty="0" err="1"/>
              <a:t>ve</a:t>
            </a:r>
            <a:r>
              <a:rPr lang="en-US" sz="1600" dirty="0"/>
              <a:t> </a:t>
            </a:r>
            <a:r>
              <a:rPr lang="en-US" sz="1600" dirty="0" err="1"/>
              <a:t>nesne</a:t>
            </a:r>
            <a:r>
              <a:rPr lang="en-US" sz="1600" dirty="0"/>
              <a:t> (</a:t>
            </a:r>
            <a:r>
              <a:rPr lang="en-US" sz="1600" dirty="0" err="1"/>
              <a:t>bilinen</a:t>
            </a:r>
            <a:r>
              <a:rPr lang="en-US" sz="1600" dirty="0"/>
              <a:t>) </a:t>
            </a:r>
            <a:r>
              <a:rPr lang="en-US" sz="1600" dirty="0" err="1"/>
              <a:t>arasındaki</a:t>
            </a:r>
            <a:r>
              <a:rPr lang="en-US" sz="1600" dirty="0"/>
              <a:t> </a:t>
            </a:r>
            <a:r>
              <a:rPr lang="en-US" sz="1600" dirty="0" err="1"/>
              <a:t>ilişki</a:t>
            </a:r>
            <a:r>
              <a:rPr lang="en-US" sz="1600" dirty="0"/>
              <a:t> </a:t>
            </a:r>
            <a:r>
              <a:rPr lang="en-US" sz="1600" dirty="0" err="1"/>
              <a:t>olarak</a:t>
            </a:r>
            <a:r>
              <a:rPr lang="en-US" sz="1600" dirty="0"/>
              <a:t> (= </a:t>
            </a:r>
            <a:r>
              <a:rPr lang="en-US" sz="1600" dirty="0" err="1"/>
              <a:t>bilgi</a:t>
            </a:r>
            <a:r>
              <a:rPr lang="en-US" sz="1600" dirty="0"/>
              <a:t> </a:t>
            </a:r>
            <a:r>
              <a:rPr lang="en-US" sz="1600" dirty="0" err="1"/>
              <a:t>bağlantısı</a:t>
            </a:r>
            <a:r>
              <a:rPr lang="en-US" sz="1600" dirty="0"/>
              <a:t>). </a:t>
            </a:r>
            <a:endParaRPr lang="tr-TR" sz="1600" dirty="0"/>
          </a:p>
          <a:p>
            <a:pPr lvl="1"/>
            <a:r>
              <a:rPr lang="en-US" sz="1600" dirty="0"/>
              <a:t>4. </a:t>
            </a:r>
            <a:r>
              <a:rPr lang="en-US" sz="1600" dirty="0" err="1"/>
              <a:t>Nesnenin</a:t>
            </a:r>
            <a:r>
              <a:rPr lang="en-US" sz="1600" dirty="0"/>
              <a:t> </a:t>
            </a:r>
            <a:r>
              <a:rPr lang="en-US" sz="1600" dirty="0" err="1"/>
              <a:t>öznedeki</a:t>
            </a:r>
            <a:r>
              <a:rPr lang="en-US" sz="1600" dirty="0"/>
              <a:t> </a:t>
            </a:r>
            <a:r>
              <a:rPr lang="en-US" sz="1600" dirty="0" err="1"/>
              <a:t>imgesi</a:t>
            </a:r>
            <a:r>
              <a:rPr lang="en-US" sz="1600" dirty="0"/>
              <a:t>, </a:t>
            </a:r>
            <a:r>
              <a:rPr lang="en-US" sz="1600" dirty="0" err="1"/>
              <a:t>tasarımı</a:t>
            </a:r>
            <a:r>
              <a:rPr lang="en-US" sz="1600" dirty="0"/>
              <a:t>, </a:t>
            </a:r>
            <a:r>
              <a:rPr lang="en-US" sz="1600" dirty="0" err="1"/>
              <a:t>izdüşümü</a:t>
            </a:r>
            <a:r>
              <a:rPr lang="en-US" sz="1600" dirty="0"/>
              <a:t> </a:t>
            </a:r>
            <a:r>
              <a:rPr lang="en-US" sz="1600" dirty="0" err="1"/>
              <a:t>olarak</a:t>
            </a:r>
            <a:r>
              <a:rPr lang="en-US" sz="1600" dirty="0"/>
              <a:t> (= </a:t>
            </a:r>
            <a:r>
              <a:rPr lang="en-US" sz="1600" dirty="0" err="1"/>
              <a:t>bilgi</a:t>
            </a:r>
            <a:r>
              <a:rPr lang="en-US" sz="1600" dirty="0"/>
              <a:t> </a:t>
            </a:r>
            <a:r>
              <a:rPr lang="en-US" sz="1600" dirty="0" err="1"/>
              <a:t>oluşumu</a:t>
            </a:r>
            <a:r>
              <a:rPr lang="en-US" sz="1600" dirty="0"/>
              <a:t>). </a:t>
            </a:r>
            <a:endParaRPr lang="tr-TR" sz="1600" dirty="0"/>
          </a:p>
          <a:p>
            <a:pPr lvl="1"/>
            <a:r>
              <a:rPr lang="en-US" sz="1600" dirty="0"/>
              <a:t>5</a:t>
            </a:r>
            <a:r>
              <a:rPr lang="tr-TR" sz="1600" dirty="0"/>
              <a:t>. </a:t>
            </a:r>
            <a:r>
              <a:rPr lang="en-US" sz="1600" dirty="0" err="1"/>
              <a:t>Tasarım</a:t>
            </a:r>
            <a:r>
              <a:rPr lang="en-US" sz="1600" dirty="0"/>
              <a:t> </a:t>
            </a:r>
            <a:r>
              <a:rPr lang="en-US" sz="1600" dirty="0" err="1"/>
              <a:t>imgesinin</a:t>
            </a:r>
            <a:r>
              <a:rPr lang="en-US" sz="1600" dirty="0"/>
              <a:t> </a:t>
            </a:r>
            <a:r>
              <a:rPr lang="en-US" sz="1600" dirty="0" err="1"/>
              <a:t>nesneyle</a:t>
            </a:r>
            <a:r>
              <a:rPr lang="en-US" sz="1600" dirty="0"/>
              <a:t> </a:t>
            </a:r>
            <a:r>
              <a:rPr lang="en-US" sz="1600" dirty="0" err="1"/>
              <a:t>uyuşması</a:t>
            </a:r>
            <a:r>
              <a:rPr lang="en-US" sz="1600" dirty="0"/>
              <a:t> </a:t>
            </a:r>
            <a:r>
              <a:rPr lang="en-US" sz="1600" dirty="0" err="1"/>
              <a:t>olarak</a:t>
            </a:r>
            <a:r>
              <a:rPr lang="en-US" sz="1600" dirty="0"/>
              <a:t>. </a:t>
            </a:r>
            <a:endParaRPr lang="tr-TR" sz="1600" dirty="0"/>
          </a:p>
          <a:p>
            <a:pPr lvl="1"/>
            <a:r>
              <a:rPr lang="en-US" sz="1600" dirty="0"/>
              <a:t>6. </a:t>
            </a:r>
            <a:r>
              <a:rPr lang="en-US" sz="1600" dirty="0" err="1"/>
              <a:t>Bilgimizin</a:t>
            </a:r>
            <a:r>
              <a:rPr lang="en-US" sz="1600" dirty="0"/>
              <a:t> </a:t>
            </a:r>
            <a:r>
              <a:rPr lang="en-US" sz="1600" dirty="0" err="1"/>
              <a:t>ve</a:t>
            </a:r>
            <a:r>
              <a:rPr lang="en-US" sz="1600" dirty="0"/>
              <a:t> </a:t>
            </a:r>
            <a:r>
              <a:rPr lang="en-US" sz="1600" dirty="0" err="1"/>
              <a:t>bilgi</a:t>
            </a:r>
            <a:r>
              <a:rPr lang="en-US" sz="1600" dirty="0"/>
              <a:t> </a:t>
            </a:r>
            <a:r>
              <a:rPr lang="en-US" sz="1600" dirty="0" err="1"/>
              <a:t>imgemizin</a:t>
            </a:r>
            <a:r>
              <a:rPr lang="en-US" sz="1600" dirty="0"/>
              <a:t> </a:t>
            </a:r>
            <a:r>
              <a:rPr lang="en-US" sz="1600" dirty="0" err="1"/>
              <a:t>nesnenin</a:t>
            </a:r>
            <a:r>
              <a:rPr lang="en-US" sz="1600" dirty="0"/>
              <a:t> </a:t>
            </a:r>
            <a:r>
              <a:rPr lang="en-US" sz="1600" dirty="0" err="1"/>
              <a:t>tüm</a:t>
            </a:r>
            <a:r>
              <a:rPr lang="en-US" sz="1600" dirty="0"/>
              <a:t> </a:t>
            </a:r>
            <a:r>
              <a:rPr lang="en-US" sz="1600" dirty="0" err="1"/>
              <a:t>içeriğine</a:t>
            </a:r>
            <a:r>
              <a:rPr lang="en-US" sz="1600" dirty="0"/>
              <a:t> </a:t>
            </a:r>
            <a:r>
              <a:rPr lang="en-US" sz="1600" dirty="0" err="1"/>
              <a:t>yaklaşma</a:t>
            </a:r>
            <a:r>
              <a:rPr lang="en-US" sz="1600" dirty="0"/>
              <a:t> </a:t>
            </a:r>
            <a:r>
              <a:rPr lang="en-US" sz="1600" dirty="0" err="1"/>
              <a:t>eğilimi</a:t>
            </a:r>
            <a:r>
              <a:rPr lang="en-US" sz="1600" dirty="0"/>
              <a:t> </a:t>
            </a:r>
            <a:r>
              <a:rPr lang="en-US" sz="1600" dirty="0" err="1"/>
              <a:t>olarak</a:t>
            </a:r>
            <a:r>
              <a:rPr lang="en-US" sz="1600" dirty="0"/>
              <a:t> (= </a:t>
            </a:r>
            <a:r>
              <a:rPr lang="en-US" sz="1600" dirty="0" err="1"/>
              <a:t>bilgi</a:t>
            </a:r>
            <a:r>
              <a:rPr lang="en-US" sz="1600" dirty="0"/>
              <a:t> </a:t>
            </a:r>
            <a:r>
              <a:rPr lang="en-US" sz="1600" dirty="0" err="1"/>
              <a:t>süreci</a:t>
            </a:r>
            <a:r>
              <a:rPr lang="en-US" sz="1600" dirty="0"/>
              <a:t>, </a:t>
            </a:r>
            <a:r>
              <a:rPr lang="en-US" sz="1600" dirty="0" err="1"/>
              <a:t>bilgi</a:t>
            </a:r>
            <a:r>
              <a:rPr lang="en-US" sz="1600" dirty="0"/>
              <a:t> </a:t>
            </a:r>
            <a:r>
              <a:rPr lang="en-US" sz="1600" dirty="0" err="1"/>
              <a:t>ilerlemesi</a:t>
            </a:r>
            <a:r>
              <a:rPr lang="en-US" sz="1600" dirty="0"/>
              <a:t>). </a:t>
            </a:r>
            <a:endParaRPr lang="tr-TR" sz="1600" dirty="0"/>
          </a:p>
          <a:p>
            <a:pPr lvl="1"/>
            <a:r>
              <a:rPr lang="en-US" sz="1600" dirty="0"/>
              <a:t>7. </a:t>
            </a:r>
            <a:r>
              <a:rPr lang="en-US" sz="1600" dirty="0" err="1"/>
              <a:t>Bilginin</a:t>
            </a:r>
            <a:r>
              <a:rPr lang="en-US" sz="1600" dirty="0"/>
              <a:t> </a:t>
            </a:r>
            <a:r>
              <a:rPr lang="en-US" sz="1600" dirty="0" err="1"/>
              <a:t>başkasına</a:t>
            </a:r>
            <a:r>
              <a:rPr lang="en-US" sz="1600" dirty="0"/>
              <a:t> </a:t>
            </a:r>
            <a:r>
              <a:rPr lang="en-US" sz="1600" dirty="0" err="1"/>
              <a:t>ulaştırılabilir</a:t>
            </a:r>
            <a:r>
              <a:rPr lang="en-US" sz="1600" dirty="0"/>
              <a:t>, </a:t>
            </a:r>
            <a:r>
              <a:rPr lang="en-US" sz="1600" dirty="0" err="1"/>
              <a:t>aktarılabilir</a:t>
            </a:r>
            <a:r>
              <a:rPr lang="en-US" sz="1600" dirty="0"/>
              <a:t> </a:t>
            </a:r>
            <a:r>
              <a:rPr lang="en-US" sz="1600" dirty="0" err="1"/>
              <a:t>sonucu</a:t>
            </a:r>
            <a:r>
              <a:rPr lang="en-US" sz="1600" dirty="0"/>
              <a:t> </a:t>
            </a:r>
            <a:r>
              <a:rPr lang="en-US" sz="1600" dirty="0" err="1"/>
              <a:t>olarak</a:t>
            </a:r>
            <a:r>
              <a:rPr lang="en-US" sz="1600" dirty="0"/>
              <a:t>; </a:t>
            </a:r>
            <a:r>
              <a:rPr lang="en-US" sz="1600" dirty="0" err="1"/>
              <a:t>bilgi</a:t>
            </a:r>
            <a:r>
              <a:rPr lang="en-US" sz="1600" dirty="0"/>
              <a:t> </a:t>
            </a:r>
            <a:r>
              <a:rPr lang="en-US" sz="1600" dirty="0" err="1"/>
              <a:t>ürünü</a:t>
            </a:r>
            <a:r>
              <a:rPr lang="en-US" sz="1600" dirty="0"/>
              <a:t>, </a:t>
            </a:r>
            <a:r>
              <a:rPr lang="en-US" sz="1600" dirty="0" err="1"/>
              <a:t>bilgi</a:t>
            </a:r>
            <a:r>
              <a:rPr lang="en-US" sz="1600" dirty="0"/>
              <a:t> </a:t>
            </a:r>
            <a:r>
              <a:rPr lang="en-US" sz="1600" dirty="0" err="1"/>
              <a:t>sonucu</a:t>
            </a:r>
            <a:r>
              <a:rPr lang="en-US" sz="1600" dirty="0"/>
              <a:t>.</a:t>
            </a:r>
            <a:endParaRPr lang="tr-TR" sz="1600" dirty="0"/>
          </a:p>
          <a:p>
            <a:r>
              <a:rPr lang="en-US" sz="1600" dirty="0"/>
              <a:t>T. : </a:t>
            </a:r>
            <a:r>
              <a:rPr lang="en-US" sz="1600" dirty="0" err="1"/>
              <a:t>marifet</a:t>
            </a:r>
            <a:r>
              <a:rPr lang="en-US" sz="1600" dirty="0"/>
              <a:t>, </a:t>
            </a:r>
            <a:r>
              <a:rPr lang="en-US" sz="1600" dirty="0" err="1"/>
              <a:t>malumat</a:t>
            </a:r>
            <a:r>
              <a:rPr lang="en-US" sz="1600" dirty="0"/>
              <a:t>  </a:t>
            </a:r>
            <a:endParaRPr lang="tr-TR" sz="1600" dirty="0"/>
          </a:p>
          <a:p>
            <a:r>
              <a:rPr lang="en-US" sz="1600" dirty="0"/>
              <a:t>Lat.: </a:t>
            </a:r>
            <a:r>
              <a:rPr lang="en-US" sz="1600" dirty="0" err="1"/>
              <a:t>cognitio</a:t>
            </a:r>
            <a:r>
              <a:rPr lang="en-US" sz="1600" dirty="0"/>
              <a:t>  </a:t>
            </a:r>
            <a:r>
              <a:rPr lang="en-US" sz="1600" dirty="0" err="1"/>
              <a:t>İng</a:t>
            </a:r>
            <a:r>
              <a:rPr lang="en-US" sz="1600" dirty="0"/>
              <a:t>.: knowledge, </a:t>
            </a:r>
            <a:r>
              <a:rPr lang="en-US" sz="1600" dirty="0" err="1"/>
              <a:t>congnition</a:t>
            </a:r>
            <a:r>
              <a:rPr lang="en-US" sz="1600" dirty="0"/>
              <a:t>  Fr.: </a:t>
            </a:r>
            <a:r>
              <a:rPr lang="en-US" sz="1600" dirty="0" err="1"/>
              <a:t>connaissance</a:t>
            </a:r>
            <a:r>
              <a:rPr lang="en-US" sz="1600" dirty="0"/>
              <a:t>  </a:t>
            </a:r>
            <a:r>
              <a:rPr lang="en-US" sz="1600" dirty="0" err="1"/>
              <a:t>Alm</a:t>
            </a:r>
            <a:r>
              <a:rPr lang="en-US" sz="1600" dirty="0"/>
              <a:t>.: </a:t>
            </a:r>
            <a:r>
              <a:rPr lang="en-US" sz="1600" dirty="0" err="1"/>
              <a:t>Erkenntnis</a:t>
            </a:r>
            <a:r>
              <a:rPr lang="en-US" sz="1600" dirty="0"/>
              <a:t>  </a:t>
            </a:r>
            <a:br>
              <a:rPr lang="en-US" sz="1600" dirty="0"/>
            </a:br>
            <a:endParaRPr lang="en-US" sz="1600" dirty="0"/>
          </a:p>
        </p:txBody>
      </p:sp>
      <p:sp>
        <p:nvSpPr>
          <p:cNvPr id="4" name="Slayt Numarası Yer Tutucusu 3"/>
          <p:cNvSpPr>
            <a:spLocks noGrp="1"/>
          </p:cNvSpPr>
          <p:nvPr>
            <p:ph type="sldNum" sz="quarter" idx="12"/>
          </p:nvPr>
        </p:nvSpPr>
        <p:spPr/>
        <p:txBody>
          <a:bodyPr/>
          <a:lstStyle/>
          <a:p>
            <a:fld id="{9828E7A6-FD40-4355-858C-D690E2BAC7D9}"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Bilgi</a:t>
            </a:r>
            <a:endParaRPr lang="en-US" dirty="0"/>
          </a:p>
        </p:txBody>
      </p:sp>
      <p:sp>
        <p:nvSpPr>
          <p:cNvPr id="3" name="2 İçerik Yer Tutucusu"/>
          <p:cNvSpPr>
            <a:spLocks noGrp="1"/>
          </p:cNvSpPr>
          <p:nvPr>
            <p:ph idx="1"/>
          </p:nvPr>
        </p:nvSpPr>
        <p:spPr/>
        <p:txBody>
          <a:bodyPr>
            <a:normAutofit fontScale="92500" lnSpcReduction="20000"/>
          </a:bodyPr>
          <a:lstStyle/>
          <a:p>
            <a:r>
              <a:rPr lang="tr-TR" dirty="0"/>
              <a:t>İrfan</a:t>
            </a:r>
          </a:p>
          <a:p>
            <a:pPr lvl="1"/>
            <a:r>
              <a:rPr lang="en-US" dirty="0" err="1"/>
              <a:t>Bilmek</a:t>
            </a:r>
            <a:r>
              <a:rPr lang="en-US" dirty="0"/>
              <a:t>, </a:t>
            </a:r>
            <a:r>
              <a:rPr lang="en-US" dirty="0" err="1"/>
              <a:t>anlayış</a:t>
            </a:r>
            <a:r>
              <a:rPr lang="en-US" dirty="0"/>
              <a:t>, </a:t>
            </a:r>
            <a:r>
              <a:rPr lang="en-US" dirty="0" err="1"/>
              <a:t>tecrübe</a:t>
            </a:r>
            <a:r>
              <a:rPr lang="en-US" dirty="0"/>
              <a:t> </a:t>
            </a:r>
            <a:r>
              <a:rPr lang="en-US" dirty="0" err="1"/>
              <a:t>ve</a:t>
            </a:r>
            <a:r>
              <a:rPr lang="en-US" dirty="0"/>
              <a:t> </a:t>
            </a:r>
            <a:r>
              <a:rPr lang="en-US" dirty="0" err="1"/>
              <a:t>zekâdan</a:t>
            </a:r>
            <a:r>
              <a:rPr lang="en-US" dirty="0"/>
              <a:t> </a:t>
            </a:r>
            <a:r>
              <a:rPr lang="en-US" dirty="0" err="1"/>
              <a:t>ileri</a:t>
            </a:r>
            <a:r>
              <a:rPr lang="en-US" dirty="0"/>
              <a:t> </a:t>
            </a:r>
            <a:r>
              <a:rPr lang="en-US" dirty="0" err="1"/>
              <a:t>gelen</a:t>
            </a:r>
            <a:r>
              <a:rPr lang="en-US" dirty="0"/>
              <a:t> </a:t>
            </a:r>
            <a:r>
              <a:rPr lang="en-US" dirty="0" err="1"/>
              <a:t>zihnî</a:t>
            </a:r>
            <a:r>
              <a:rPr lang="en-US" dirty="0"/>
              <a:t> </a:t>
            </a:r>
            <a:r>
              <a:rPr lang="en-US" dirty="0" err="1"/>
              <a:t>kemal</a:t>
            </a:r>
            <a:r>
              <a:rPr lang="en-US" dirty="0"/>
              <a:t>.</a:t>
            </a:r>
          </a:p>
          <a:p>
            <a:pPr lvl="1"/>
            <a:r>
              <a:rPr lang="en-US" dirty="0" err="1"/>
              <a:t>İlim</a:t>
            </a:r>
            <a:r>
              <a:rPr lang="en-US" dirty="0"/>
              <a:t> </a:t>
            </a:r>
            <a:r>
              <a:rPr lang="en-US" dirty="0" err="1"/>
              <a:t>ile</a:t>
            </a:r>
            <a:r>
              <a:rPr lang="en-US" dirty="0"/>
              <a:t> </a:t>
            </a:r>
            <a:r>
              <a:rPr lang="en-US" dirty="0" err="1"/>
              <a:t>irfan</a:t>
            </a:r>
            <a:r>
              <a:rPr lang="en-US" dirty="0"/>
              <a:t> </a:t>
            </a:r>
            <a:r>
              <a:rPr lang="en-US" dirty="0" err="1"/>
              <a:t>ve</a:t>
            </a:r>
            <a:r>
              <a:rPr lang="en-US" dirty="0"/>
              <a:t> </a:t>
            </a:r>
            <a:r>
              <a:rPr lang="en-US" dirty="0" err="1"/>
              <a:t>ma'rifet</a:t>
            </a:r>
            <a:r>
              <a:rPr lang="en-US" dirty="0"/>
              <a:t> </a:t>
            </a:r>
            <a:r>
              <a:rPr lang="en-US" dirty="0" err="1"/>
              <a:t>arasında</a:t>
            </a:r>
            <a:r>
              <a:rPr lang="en-US" dirty="0"/>
              <a:t> </a:t>
            </a:r>
            <a:r>
              <a:rPr lang="en-US" dirty="0" err="1"/>
              <a:t>fark</a:t>
            </a:r>
            <a:r>
              <a:rPr lang="en-US" dirty="0"/>
              <a:t> </a:t>
            </a:r>
            <a:r>
              <a:rPr lang="en-US" dirty="0" err="1"/>
              <a:t>vardır</a:t>
            </a:r>
            <a:r>
              <a:rPr lang="en-US" dirty="0"/>
              <a:t>: </a:t>
            </a:r>
            <a:r>
              <a:rPr lang="en-US" dirty="0" err="1"/>
              <a:t>İlim</a:t>
            </a:r>
            <a:r>
              <a:rPr lang="en-US" dirty="0"/>
              <a:t>, </a:t>
            </a:r>
            <a:r>
              <a:rPr lang="en-US" dirty="0" err="1"/>
              <a:t>vech-i</a:t>
            </a:r>
            <a:r>
              <a:rPr lang="en-US" dirty="0"/>
              <a:t> </a:t>
            </a:r>
            <a:r>
              <a:rPr lang="en-US" dirty="0" err="1"/>
              <a:t>küllî</a:t>
            </a:r>
            <a:r>
              <a:rPr lang="en-US" dirty="0"/>
              <a:t> </a:t>
            </a:r>
            <a:r>
              <a:rPr lang="en-US" dirty="0" err="1"/>
              <a:t>ile</a:t>
            </a:r>
            <a:r>
              <a:rPr lang="en-US" dirty="0"/>
              <a:t>, </a:t>
            </a:r>
            <a:r>
              <a:rPr lang="en-US" dirty="0" err="1"/>
              <a:t>yani</a:t>
            </a:r>
            <a:r>
              <a:rPr lang="en-US" dirty="0"/>
              <a:t> her </a:t>
            </a:r>
            <a:r>
              <a:rPr lang="en-US" dirty="0" err="1"/>
              <a:t>vechesiyle</a:t>
            </a:r>
            <a:r>
              <a:rPr lang="en-US" dirty="0"/>
              <a:t> </a:t>
            </a:r>
            <a:r>
              <a:rPr lang="en-US" dirty="0" err="1"/>
              <a:t>bilmektir</a:t>
            </a:r>
            <a:r>
              <a:rPr lang="en-US" dirty="0"/>
              <a:t>. </a:t>
            </a:r>
            <a:r>
              <a:rPr lang="en-US" dirty="0" err="1"/>
              <a:t>İrfan</a:t>
            </a:r>
            <a:r>
              <a:rPr lang="en-US" dirty="0"/>
              <a:t> </a:t>
            </a:r>
            <a:r>
              <a:rPr lang="en-US" dirty="0" err="1"/>
              <a:t>ve</a:t>
            </a:r>
            <a:r>
              <a:rPr lang="en-US" dirty="0"/>
              <a:t> </a:t>
            </a:r>
            <a:r>
              <a:rPr lang="en-US" dirty="0" err="1"/>
              <a:t>marifet</a:t>
            </a:r>
            <a:r>
              <a:rPr lang="en-US" dirty="0"/>
              <a:t> </a:t>
            </a:r>
            <a:r>
              <a:rPr lang="en-US" dirty="0" err="1"/>
              <a:t>ise</a:t>
            </a:r>
            <a:r>
              <a:rPr lang="en-US" dirty="0"/>
              <a:t>; </a:t>
            </a:r>
            <a:r>
              <a:rPr lang="en-US" dirty="0" err="1"/>
              <a:t>vech-i</a:t>
            </a:r>
            <a:r>
              <a:rPr lang="en-US" dirty="0"/>
              <a:t> </a:t>
            </a:r>
            <a:r>
              <a:rPr lang="en-US" dirty="0" err="1"/>
              <a:t>cüz'î</a:t>
            </a:r>
            <a:r>
              <a:rPr lang="en-US" dirty="0"/>
              <a:t> </a:t>
            </a:r>
            <a:r>
              <a:rPr lang="en-US" dirty="0" err="1"/>
              <a:t>ile</a:t>
            </a:r>
            <a:r>
              <a:rPr lang="en-US" dirty="0"/>
              <a:t> </a:t>
            </a:r>
            <a:r>
              <a:rPr lang="en-US" dirty="0" err="1"/>
              <a:t>bilmektir</a:t>
            </a:r>
            <a:r>
              <a:rPr lang="en-US" dirty="0"/>
              <a:t>. </a:t>
            </a:r>
            <a:r>
              <a:rPr lang="en-US" dirty="0" err="1"/>
              <a:t>Fıtrî</a:t>
            </a:r>
            <a:r>
              <a:rPr lang="en-US" dirty="0"/>
              <a:t> </a:t>
            </a:r>
            <a:r>
              <a:rPr lang="en-US" dirty="0" err="1"/>
              <a:t>istidat</a:t>
            </a:r>
            <a:r>
              <a:rPr lang="en-US" dirty="0"/>
              <a:t> </a:t>
            </a:r>
            <a:r>
              <a:rPr lang="en-US" dirty="0" err="1"/>
              <a:t>eseri</a:t>
            </a:r>
            <a:r>
              <a:rPr lang="en-US" dirty="0"/>
              <a:t> </a:t>
            </a:r>
            <a:r>
              <a:rPr lang="en-US" dirty="0" err="1"/>
              <a:t>olarak</a:t>
            </a:r>
            <a:r>
              <a:rPr lang="en-US" dirty="0"/>
              <a:t> </a:t>
            </a:r>
            <a:r>
              <a:rPr lang="en-US" dirty="0" err="1"/>
              <a:t>inceleyerek</a:t>
            </a:r>
            <a:r>
              <a:rPr lang="en-US" dirty="0"/>
              <a:t> </a:t>
            </a:r>
            <a:r>
              <a:rPr lang="en-US" dirty="0" err="1"/>
              <a:t>tefekkür</a:t>
            </a:r>
            <a:r>
              <a:rPr lang="en-US" dirty="0"/>
              <a:t> </a:t>
            </a:r>
            <a:r>
              <a:rPr lang="en-US" dirty="0" err="1"/>
              <a:t>edip</a:t>
            </a:r>
            <a:r>
              <a:rPr lang="en-US" dirty="0"/>
              <a:t> </a:t>
            </a:r>
            <a:r>
              <a:rPr lang="en-US" dirty="0" err="1"/>
              <a:t>bilmektir</a:t>
            </a:r>
            <a:r>
              <a:rPr lang="en-US" dirty="0"/>
              <a:t>. </a:t>
            </a:r>
            <a:endParaRPr lang="tr-TR" dirty="0"/>
          </a:p>
          <a:p>
            <a:r>
              <a:rPr lang="tr-TR" dirty="0"/>
              <a:t>Marifet</a:t>
            </a:r>
          </a:p>
          <a:p>
            <a:pPr lvl="1"/>
            <a:r>
              <a:rPr lang="en-US" dirty="0" err="1"/>
              <a:t>Bilme</a:t>
            </a:r>
            <a:r>
              <a:rPr lang="en-US" dirty="0"/>
              <a:t>, </a:t>
            </a:r>
            <a:r>
              <a:rPr lang="en-US" dirty="0" err="1"/>
              <a:t>bir</a:t>
            </a:r>
            <a:r>
              <a:rPr lang="en-US" dirty="0"/>
              <a:t> </a:t>
            </a:r>
            <a:r>
              <a:rPr lang="en-US" dirty="0" err="1"/>
              <a:t>şeyi</a:t>
            </a:r>
            <a:r>
              <a:rPr lang="en-US" dirty="0"/>
              <a:t> </a:t>
            </a:r>
            <a:r>
              <a:rPr lang="en-US" dirty="0" err="1"/>
              <a:t>cüz'i</a:t>
            </a:r>
            <a:r>
              <a:rPr lang="en-US" dirty="0"/>
              <a:t> </a:t>
            </a:r>
            <a:r>
              <a:rPr lang="en-US" dirty="0" err="1"/>
              <a:t>vecihle</a:t>
            </a:r>
            <a:r>
              <a:rPr lang="en-US" dirty="0"/>
              <a:t> </a:t>
            </a:r>
            <a:r>
              <a:rPr lang="en-US" dirty="0" err="1"/>
              <a:t>bilmek</a:t>
            </a:r>
            <a:r>
              <a:rPr lang="en-US" dirty="0"/>
              <a:t>.</a:t>
            </a:r>
          </a:p>
          <a:p>
            <a:pPr lvl="1"/>
            <a:r>
              <a:rPr lang="en-US" dirty="0" err="1"/>
              <a:t>Hüner</a:t>
            </a:r>
            <a:r>
              <a:rPr lang="en-US" dirty="0"/>
              <a:t>. </a:t>
            </a:r>
            <a:r>
              <a:rPr lang="en-US" dirty="0" err="1"/>
              <a:t>Üstadlık</a:t>
            </a:r>
            <a:r>
              <a:rPr lang="en-US" dirty="0"/>
              <a:t>. </a:t>
            </a:r>
            <a:r>
              <a:rPr lang="en-US" dirty="0" err="1"/>
              <a:t>San'at</a:t>
            </a:r>
            <a:r>
              <a:rPr lang="en-US" dirty="0"/>
              <a:t>.</a:t>
            </a:r>
          </a:p>
          <a:p>
            <a:pPr lvl="1"/>
            <a:r>
              <a:rPr lang="en-US" dirty="0" err="1"/>
              <a:t>İlim</a:t>
            </a:r>
            <a:r>
              <a:rPr lang="en-US" dirty="0"/>
              <a:t> </a:t>
            </a:r>
            <a:r>
              <a:rPr lang="en-US" dirty="0" err="1"/>
              <a:t>ve</a:t>
            </a:r>
            <a:r>
              <a:rPr lang="en-US" dirty="0"/>
              <a:t> </a:t>
            </a:r>
            <a:r>
              <a:rPr lang="en-US" dirty="0" err="1"/>
              <a:t>fenlerle</a:t>
            </a:r>
            <a:r>
              <a:rPr lang="en-US" dirty="0"/>
              <a:t> </a:t>
            </a:r>
            <a:r>
              <a:rPr lang="en-US" dirty="0" err="1"/>
              <a:t>tahsil</a:t>
            </a:r>
            <a:r>
              <a:rPr lang="en-US" dirty="0"/>
              <a:t> </a:t>
            </a:r>
            <a:r>
              <a:rPr lang="en-US" dirty="0" err="1"/>
              <a:t>olunan</a:t>
            </a:r>
            <a:r>
              <a:rPr lang="en-US" dirty="0"/>
              <a:t> </a:t>
            </a:r>
            <a:r>
              <a:rPr lang="en-US" dirty="0" err="1"/>
              <a:t>mâlumat</a:t>
            </a:r>
            <a:r>
              <a:rPr lang="en-US" dirty="0"/>
              <a:t>. </a:t>
            </a:r>
            <a:r>
              <a:rPr lang="en-US" dirty="0" err="1"/>
              <a:t>İrfan</a:t>
            </a:r>
            <a:r>
              <a:rPr lang="en-US" dirty="0"/>
              <a:t> </a:t>
            </a:r>
            <a:r>
              <a:rPr lang="en-US" dirty="0" err="1"/>
              <a:t>kazanmak</a:t>
            </a:r>
            <a:r>
              <a:rPr lang="en-US" dirty="0"/>
              <a:t>. </a:t>
            </a:r>
          </a:p>
          <a:p>
            <a:endParaRPr lang="en-US" dirty="0"/>
          </a:p>
        </p:txBody>
      </p:sp>
      <p:sp>
        <p:nvSpPr>
          <p:cNvPr id="4" name="Slayt Numarası Yer Tutucusu 3"/>
          <p:cNvSpPr>
            <a:spLocks noGrp="1"/>
          </p:cNvSpPr>
          <p:nvPr>
            <p:ph type="sldNum" sz="quarter" idx="12"/>
          </p:nvPr>
        </p:nvSpPr>
        <p:spPr/>
        <p:txBody>
          <a:bodyPr/>
          <a:lstStyle/>
          <a:p>
            <a:fld id="{9828E7A6-FD40-4355-858C-D690E2BAC7D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Data</a:t>
            </a:r>
            <a:endParaRPr lang="en-US" dirty="0"/>
          </a:p>
        </p:txBody>
      </p:sp>
      <p:sp>
        <p:nvSpPr>
          <p:cNvPr id="3" name="2 İçerik Yer Tutucusu"/>
          <p:cNvSpPr>
            <a:spLocks noGrp="1"/>
          </p:cNvSpPr>
          <p:nvPr>
            <p:ph idx="1"/>
          </p:nvPr>
        </p:nvSpPr>
        <p:spPr/>
        <p:txBody>
          <a:bodyPr>
            <a:noAutofit/>
          </a:bodyPr>
          <a:lstStyle/>
          <a:p>
            <a:r>
              <a:rPr lang="en-US" sz="2000" dirty="0"/>
              <a:t>In </a:t>
            </a:r>
            <a:r>
              <a:rPr lang="en-US" sz="2000" dirty="0">
                <a:hlinkClick r:id="rId2" tooltip="Computer science"/>
              </a:rPr>
              <a:t>computer science</a:t>
            </a:r>
            <a:r>
              <a:rPr lang="en-US" sz="2000" dirty="0"/>
              <a:t>, </a:t>
            </a:r>
            <a:r>
              <a:rPr lang="en-US" sz="2000" b="1" dirty="0"/>
              <a:t>data</a:t>
            </a:r>
            <a:r>
              <a:rPr lang="en-US" sz="2000" dirty="0"/>
              <a:t> is anything in a form suitable for use with a </a:t>
            </a:r>
            <a:r>
              <a:rPr lang="en-US" sz="2000" dirty="0">
                <a:hlinkClick r:id="rId3" tooltip="Computer"/>
              </a:rPr>
              <a:t>computer</a:t>
            </a:r>
            <a:r>
              <a:rPr lang="en-US" sz="2000" dirty="0"/>
              <a:t>. Data is often distinguished from </a:t>
            </a:r>
            <a:r>
              <a:rPr lang="en-US" sz="2000" dirty="0">
                <a:hlinkClick r:id="rId4" tooltip="Computer program"/>
              </a:rPr>
              <a:t>programs</a:t>
            </a:r>
            <a:r>
              <a:rPr lang="en-US" sz="2000" dirty="0"/>
              <a:t>. A program is a set of </a:t>
            </a:r>
            <a:r>
              <a:rPr lang="en-US" sz="2000" dirty="0">
                <a:hlinkClick r:id="rId5" tooltip="Instruction (computer science)"/>
              </a:rPr>
              <a:t>instructions</a:t>
            </a:r>
            <a:r>
              <a:rPr lang="en-US" sz="2000" dirty="0"/>
              <a:t> that detail a task for the computer to perform. In this sense, data is thus everything that is not program </a:t>
            </a:r>
            <a:r>
              <a:rPr lang="en-US" sz="2000" dirty="0">
                <a:hlinkClick r:id="rId6" tooltip="Code (computer programming)"/>
              </a:rPr>
              <a:t>code</a:t>
            </a:r>
            <a:r>
              <a:rPr lang="en-US" sz="2000" dirty="0"/>
              <a:t>.</a:t>
            </a:r>
            <a:endParaRPr lang="tr-TR" sz="2000" dirty="0"/>
          </a:p>
          <a:p>
            <a:r>
              <a:rPr lang="en-US" sz="2000" dirty="0" err="1"/>
              <a:t>Olgu</a:t>
            </a:r>
            <a:r>
              <a:rPr lang="en-US" sz="2000" dirty="0"/>
              <a:t>, </a:t>
            </a:r>
            <a:r>
              <a:rPr lang="en-US" sz="2000" dirty="0" err="1"/>
              <a:t>kavram</a:t>
            </a:r>
            <a:r>
              <a:rPr lang="en-US" sz="2000" dirty="0"/>
              <a:t> </a:t>
            </a:r>
            <a:r>
              <a:rPr lang="en-US" sz="2000" dirty="0" err="1"/>
              <a:t>ya</a:t>
            </a:r>
            <a:r>
              <a:rPr lang="en-US" sz="2000" dirty="0"/>
              <a:t> </a:t>
            </a:r>
            <a:r>
              <a:rPr lang="en-US" sz="2000" dirty="0" err="1"/>
              <a:t>da</a:t>
            </a:r>
            <a:r>
              <a:rPr lang="en-US" sz="2000" dirty="0"/>
              <a:t> </a:t>
            </a:r>
            <a:r>
              <a:rPr lang="en-US" sz="2000" dirty="0" err="1"/>
              <a:t>komutların</a:t>
            </a:r>
            <a:r>
              <a:rPr lang="en-US" sz="2000" dirty="0"/>
              <a:t>, </a:t>
            </a:r>
            <a:r>
              <a:rPr lang="en-US" sz="2000" dirty="0" err="1"/>
              <a:t>iletişim</a:t>
            </a:r>
            <a:r>
              <a:rPr lang="en-US" sz="2000" dirty="0"/>
              <a:t>, </a:t>
            </a:r>
            <a:r>
              <a:rPr lang="en-US" sz="2000" dirty="0" err="1"/>
              <a:t>yorum</a:t>
            </a:r>
            <a:r>
              <a:rPr lang="en-US" sz="2000" dirty="0"/>
              <a:t> </a:t>
            </a:r>
            <a:r>
              <a:rPr lang="en-US" sz="2000" dirty="0" err="1"/>
              <a:t>ve</a:t>
            </a:r>
            <a:r>
              <a:rPr lang="en-US" sz="2000" dirty="0"/>
              <a:t> </a:t>
            </a:r>
            <a:r>
              <a:rPr lang="en-US" sz="2000" dirty="0" err="1"/>
              <a:t>işlem</a:t>
            </a:r>
            <a:r>
              <a:rPr lang="en-US" sz="2000" dirty="0"/>
              <a:t> </a:t>
            </a:r>
            <a:r>
              <a:rPr lang="en-US" sz="2000" dirty="0" err="1"/>
              <a:t>için</a:t>
            </a:r>
            <a:r>
              <a:rPr lang="en-US" sz="2000" dirty="0"/>
              <a:t> </a:t>
            </a:r>
            <a:r>
              <a:rPr lang="en-US" sz="2000" dirty="0" err="1"/>
              <a:t>elverişli</a:t>
            </a:r>
            <a:r>
              <a:rPr lang="en-US" sz="2000" dirty="0"/>
              <a:t> </a:t>
            </a:r>
            <a:r>
              <a:rPr lang="en-US" sz="2000" dirty="0" err="1"/>
              <a:t>biçimsel</a:t>
            </a:r>
            <a:r>
              <a:rPr lang="en-US" sz="2000" dirty="0"/>
              <a:t> </a:t>
            </a:r>
            <a:r>
              <a:rPr lang="en-US" sz="2000" dirty="0" err="1"/>
              <a:t>ve</a:t>
            </a:r>
            <a:r>
              <a:rPr lang="en-US" sz="2000" dirty="0"/>
              <a:t> </a:t>
            </a:r>
            <a:r>
              <a:rPr lang="en-US" sz="2000" dirty="0" err="1"/>
              <a:t>uzlaşımsal</a:t>
            </a:r>
            <a:r>
              <a:rPr lang="en-US" sz="2000" dirty="0"/>
              <a:t> </a:t>
            </a:r>
            <a:r>
              <a:rPr lang="en-US" sz="2000" dirty="0" err="1"/>
              <a:t>bir</a:t>
            </a:r>
            <a:r>
              <a:rPr lang="en-US" sz="2000" dirty="0"/>
              <a:t> </a:t>
            </a:r>
            <a:r>
              <a:rPr lang="en-US" sz="2000" dirty="0" err="1"/>
              <a:t>gösterimi</a:t>
            </a:r>
            <a:r>
              <a:rPr lang="en-US" sz="2000" dirty="0"/>
              <a:t>. </a:t>
            </a:r>
            <a:r>
              <a:rPr lang="en-US" sz="2000" dirty="0" err="1"/>
              <a:t>Elverişlilik</a:t>
            </a:r>
            <a:r>
              <a:rPr lang="en-US" sz="2000" dirty="0"/>
              <a:t>, </a:t>
            </a:r>
            <a:r>
              <a:rPr lang="en-US" sz="2000" dirty="0" err="1"/>
              <a:t>kişiler</a:t>
            </a:r>
            <a:r>
              <a:rPr lang="en-US" sz="2000" dirty="0"/>
              <a:t> </a:t>
            </a:r>
            <a:r>
              <a:rPr lang="en-US" sz="2000" dirty="0" err="1"/>
              <a:t>ya</a:t>
            </a:r>
            <a:r>
              <a:rPr lang="en-US" sz="2000" dirty="0"/>
              <a:t> </a:t>
            </a:r>
            <a:r>
              <a:rPr lang="en-US" sz="2000" dirty="0" err="1"/>
              <a:t>da</a:t>
            </a:r>
            <a:r>
              <a:rPr lang="en-US" sz="2000" dirty="0"/>
              <a:t> </a:t>
            </a:r>
            <a:r>
              <a:rPr lang="en-US" sz="2000" dirty="0" err="1"/>
              <a:t>özdevimli</a:t>
            </a:r>
            <a:r>
              <a:rPr lang="en-US" sz="2000" dirty="0"/>
              <a:t> </a:t>
            </a:r>
            <a:r>
              <a:rPr lang="en-US" sz="2000" dirty="0" err="1"/>
              <a:t>makinelerle</a:t>
            </a:r>
            <a:r>
              <a:rPr lang="en-US" sz="2000" dirty="0"/>
              <a:t> </a:t>
            </a:r>
            <a:r>
              <a:rPr lang="en-US" sz="2000" dirty="0" err="1"/>
              <a:t>iletişim</a:t>
            </a:r>
            <a:r>
              <a:rPr lang="en-US" sz="2000" dirty="0"/>
              <a:t>, </a:t>
            </a:r>
            <a:r>
              <a:rPr lang="en-US" sz="2000" dirty="0" err="1"/>
              <a:t>yorum</a:t>
            </a:r>
            <a:r>
              <a:rPr lang="en-US" sz="2000" dirty="0"/>
              <a:t> </a:t>
            </a:r>
            <a:r>
              <a:rPr lang="en-US" sz="2000" dirty="0" err="1"/>
              <a:t>ya</a:t>
            </a:r>
            <a:r>
              <a:rPr lang="en-US" sz="2000" dirty="0"/>
              <a:t> </a:t>
            </a:r>
            <a:r>
              <a:rPr lang="en-US" sz="2000" dirty="0" err="1"/>
              <a:t>da</a:t>
            </a:r>
            <a:r>
              <a:rPr lang="en-US" sz="2000" dirty="0"/>
              <a:t> </a:t>
            </a:r>
            <a:r>
              <a:rPr lang="en-US" sz="2000" dirty="0" err="1"/>
              <a:t>işleme</a:t>
            </a:r>
            <a:r>
              <a:rPr lang="en-US" sz="2000" dirty="0"/>
              <a:t> </a:t>
            </a:r>
            <a:r>
              <a:rPr lang="en-US" sz="2000" dirty="0" err="1"/>
              <a:t>uygunluk</a:t>
            </a:r>
            <a:r>
              <a:rPr lang="en-US" sz="2000" dirty="0"/>
              <a:t> </a:t>
            </a:r>
            <a:r>
              <a:rPr lang="en-US" sz="2000" dirty="0" err="1"/>
              <a:t>biçiminde</a:t>
            </a:r>
            <a:r>
              <a:rPr lang="en-US" sz="2000" dirty="0"/>
              <a:t> </a:t>
            </a:r>
            <a:r>
              <a:rPr lang="en-US" sz="2000" dirty="0" err="1"/>
              <a:t>düşünülür</a:t>
            </a:r>
            <a:r>
              <a:rPr lang="en-US" sz="2000" dirty="0"/>
              <a:t>, </a:t>
            </a:r>
            <a:r>
              <a:rPr lang="en-US" sz="2000" dirty="0" err="1"/>
              <a:t>bk.</a:t>
            </a:r>
            <a:r>
              <a:rPr lang="en-US" sz="2000" dirty="0" err="1">
                <a:hlinkClick r:id="rId7"/>
              </a:rPr>
              <a:t>bilgi</a:t>
            </a:r>
            <a:r>
              <a:rPr lang="en-US" sz="2000" dirty="0"/>
              <a:t>.</a:t>
            </a:r>
            <a:br>
              <a:rPr lang="en-US" sz="2000" dirty="0"/>
            </a:br>
            <a:r>
              <a:rPr lang="en-US" sz="2000" dirty="0"/>
              <a:t>T. : </a:t>
            </a:r>
            <a:r>
              <a:rPr lang="en-US" sz="2000" dirty="0" err="1"/>
              <a:t>malumat</a:t>
            </a:r>
            <a:r>
              <a:rPr lang="en-US" sz="2000" dirty="0"/>
              <a:t>  </a:t>
            </a:r>
            <a:r>
              <a:rPr lang="en-US" sz="2000" dirty="0" err="1"/>
              <a:t>İng</a:t>
            </a:r>
            <a:r>
              <a:rPr lang="en-US" sz="2000" dirty="0"/>
              <a:t>.: data  Fr.: </a:t>
            </a:r>
            <a:r>
              <a:rPr lang="en-US" sz="2000" dirty="0" err="1"/>
              <a:t>donnée</a:t>
            </a:r>
            <a:r>
              <a:rPr lang="en-US" sz="2000" dirty="0"/>
              <a:t>  </a:t>
            </a:r>
            <a:br>
              <a:rPr lang="tr-TR" sz="2000" dirty="0"/>
            </a:br>
            <a:r>
              <a:rPr lang="en-US" sz="2000" dirty="0" err="1">
                <a:hlinkClick r:id="rId8" tooltip="Sözlük künyesini görebilirsiniz."/>
              </a:rPr>
              <a:t>Bilişim</a:t>
            </a:r>
            <a:r>
              <a:rPr lang="en-US" sz="2000" dirty="0">
                <a:hlinkClick r:id="rId8" tooltip="Sözlük künyesini görebilirsiniz."/>
              </a:rPr>
              <a:t> </a:t>
            </a:r>
            <a:r>
              <a:rPr lang="en-US" sz="2000" dirty="0" err="1">
                <a:hlinkClick r:id="rId8" tooltip="Sözlük künyesini görebilirsiniz."/>
              </a:rPr>
              <a:t>Terimleri</a:t>
            </a:r>
            <a:r>
              <a:rPr lang="en-US" sz="2000" dirty="0">
                <a:hlinkClick r:id="rId8" tooltip="Sözlük künyesini görebilirsiniz."/>
              </a:rPr>
              <a:t> </a:t>
            </a:r>
            <a:r>
              <a:rPr lang="en-US" sz="2000" dirty="0" err="1">
                <a:hlinkClick r:id="rId8" tooltip="Sözlük künyesini görebilirsiniz."/>
              </a:rPr>
              <a:t>Sözlüğü</a:t>
            </a:r>
            <a:endParaRPr lang="tr-TR" sz="2000" dirty="0"/>
          </a:p>
          <a:p>
            <a:r>
              <a:rPr lang="en-US" sz="2000" dirty="0"/>
              <a:t>1. </a:t>
            </a:r>
            <a:r>
              <a:rPr lang="en-US" sz="2000" dirty="0" err="1"/>
              <a:t>Sonuç</a:t>
            </a:r>
            <a:r>
              <a:rPr lang="en-US" sz="2000" dirty="0"/>
              <a:t> </a:t>
            </a:r>
            <a:r>
              <a:rPr lang="en-US" sz="2000" dirty="0" err="1"/>
              <a:t>çıkarmak</a:t>
            </a:r>
            <a:r>
              <a:rPr lang="en-US" sz="2000" dirty="0"/>
              <a:t>, </a:t>
            </a:r>
            <a:r>
              <a:rPr lang="en-US" sz="2000" dirty="0" err="1"/>
              <a:t>çıkarsama</a:t>
            </a:r>
            <a:r>
              <a:rPr lang="en-US" sz="2000" dirty="0"/>
              <a:t> </a:t>
            </a:r>
            <a:r>
              <a:rPr lang="en-US" sz="2000" dirty="0" err="1"/>
              <a:t>yapmak</a:t>
            </a:r>
            <a:r>
              <a:rPr lang="en-US" sz="2000" dirty="0"/>
              <a:t>, </a:t>
            </a:r>
            <a:r>
              <a:rPr lang="en-US" sz="2000" dirty="0" err="1"/>
              <a:t>ya</a:t>
            </a:r>
            <a:r>
              <a:rPr lang="en-US" sz="2000" dirty="0"/>
              <a:t> </a:t>
            </a:r>
            <a:r>
              <a:rPr lang="en-US" sz="2000" dirty="0" err="1"/>
              <a:t>da</a:t>
            </a:r>
            <a:r>
              <a:rPr lang="en-US" sz="2000" dirty="0"/>
              <a:t> </a:t>
            </a:r>
            <a:r>
              <a:rPr lang="en-US" sz="2000" dirty="0" err="1"/>
              <a:t>bir</a:t>
            </a:r>
            <a:r>
              <a:rPr lang="en-US" sz="2000" dirty="0"/>
              <a:t> </a:t>
            </a:r>
            <a:r>
              <a:rPr lang="en-US" sz="2000" dirty="0" err="1"/>
              <a:t>incelemeyi</a:t>
            </a:r>
            <a:r>
              <a:rPr lang="en-US" sz="2000" dirty="0"/>
              <a:t> </a:t>
            </a:r>
            <a:r>
              <a:rPr lang="en-US" sz="2000" dirty="0" err="1"/>
              <a:t>sürdürmek</a:t>
            </a:r>
            <a:r>
              <a:rPr lang="en-US" sz="2000" dirty="0"/>
              <a:t> </a:t>
            </a:r>
            <a:r>
              <a:rPr lang="en-US" sz="2000" dirty="0" err="1"/>
              <a:t>için</a:t>
            </a:r>
            <a:r>
              <a:rPr lang="en-US" sz="2000" dirty="0"/>
              <a:t> </a:t>
            </a:r>
            <a:r>
              <a:rPr lang="en-US" sz="2000" dirty="0" err="1"/>
              <a:t>gerekli</a:t>
            </a:r>
            <a:r>
              <a:rPr lang="en-US" sz="2000" dirty="0"/>
              <a:t> </a:t>
            </a:r>
            <a:r>
              <a:rPr lang="en-US" sz="2000" dirty="0" err="1"/>
              <a:t>olaylara</a:t>
            </a:r>
            <a:r>
              <a:rPr lang="en-US" sz="2000" dirty="0"/>
              <a:t>, </a:t>
            </a:r>
            <a:r>
              <a:rPr lang="en-US" sz="2000" dirty="0" err="1"/>
              <a:t>ilişkilere</a:t>
            </a:r>
            <a:r>
              <a:rPr lang="en-US" sz="2000" dirty="0"/>
              <a:t> </a:t>
            </a:r>
            <a:r>
              <a:rPr lang="en-US" sz="2000" dirty="0" err="1"/>
              <a:t>ve</a:t>
            </a:r>
            <a:r>
              <a:rPr lang="en-US" sz="2000" dirty="0"/>
              <a:t> </a:t>
            </a:r>
            <a:r>
              <a:rPr lang="en-US" sz="2000" dirty="0" err="1"/>
              <a:t>sayısal</a:t>
            </a:r>
            <a:r>
              <a:rPr lang="en-US" sz="2000" dirty="0"/>
              <a:t> ham </a:t>
            </a:r>
            <a:r>
              <a:rPr lang="en-US" sz="2000" dirty="0" err="1"/>
              <a:t>bilgilere</a:t>
            </a:r>
            <a:r>
              <a:rPr lang="en-US" sz="2000" dirty="0"/>
              <a:t> </a:t>
            </a:r>
            <a:r>
              <a:rPr lang="en-US" sz="2000" dirty="0" err="1"/>
              <a:t>verilen</a:t>
            </a:r>
            <a:r>
              <a:rPr lang="en-US" sz="2000" dirty="0"/>
              <a:t> </a:t>
            </a:r>
            <a:r>
              <a:rPr lang="en-US" sz="2000" dirty="0" err="1"/>
              <a:t>ad.</a:t>
            </a:r>
            <a:r>
              <a:rPr lang="en-US" sz="2000" dirty="0"/>
              <a:t> 2. </a:t>
            </a:r>
            <a:r>
              <a:rPr lang="en-US" sz="2000" dirty="0" err="1"/>
              <a:t>Bir</a:t>
            </a:r>
            <a:r>
              <a:rPr lang="en-US" sz="2000" dirty="0"/>
              <a:t> </a:t>
            </a:r>
            <a:r>
              <a:rPr lang="en-US" sz="2000" dirty="0" err="1"/>
              <a:t>araştırmada</a:t>
            </a:r>
            <a:r>
              <a:rPr lang="en-US" sz="2000" dirty="0"/>
              <a:t> </a:t>
            </a:r>
            <a:r>
              <a:rPr lang="en-US" sz="2000" dirty="0" err="1"/>
              <a:t>sorunun</a:t>
            </a:r>
            <a:r>
              <a:rPr lang="en-US" sz="2000" dirty="0"/>
              <a:t> </a:t>
            </a:r>
            <a:r>
              <a:rPr lang="en-US" sz="2000" dirty="0" err="1"/>
              <a:t>çözümünü</a:t>
            </a:r>
            <a:r>
              <a:rPr lang="en-US" sz="2000" dirty="0"/>
              <a:t> </a:t>
            </a:r>
            <a:r>
              <a:rPr lang="en-US" sz="2000" dirty="0" err="1"/>
              <a:t>sağlamak</a:t>
            </a:r>
            <a:r>
              <a:rPr lang="en-US" sz="2000" dirty="0"/>
              <a:t> </a:t>
            </a:r>
            <a:r>
              <a:rPr lang="en-US" sz="2000" dirty="0" err="1"/>
              <a:t>amacıyla</a:t>
            </a:r>
            <a:r>
              <a:rPr lang="en-US" sz="2000" dirty="0"/>
              <a:t> </a:t>
            </a:r>
            <a:r>
              <a:rPr lang="en-US" sz="2000" dirty="0" err="1"/>
              <a:t>derlenen</a:t>
            </a:r>
            <a:r>
              <a:rPr lang="en-US" sz="2000" dirty="0"/>
              <a:t> </a:t>
            </a:r>
            <a:r>
              <a:rPr lang="en-US" sz="2000" dirty="0" err="1"/>
              <a:t>bilgiler</a:t>
            </a:r>
            <a:r>
              <a:rPr lang="en-US" sz="2000" dirty="0"/>
              <a:t>.</a:t>
            </a:r>
            <a:br>
              <a:rPr lang="en-US" sz="2000" dirty="0"/>
            </a:br>
            <a:r>
              <a:rPr lang="en-US" sz="2000" dirty="0"/>
              <a:t>T. : </a:t>
            </a:r>
            <a:r>
              <a:rPr lang="en-US" sz="2000" dirty="0" err="1"/>
              <a:t>muta</a:t>
            </a:r>
            <a:r>
              <a:rPr lang="en-US" sz="2000" dirty="0"/>
              <a:t>  </a:t>
            </a:r>
            <a:r>
              <a:rPr lang="en-US" sz="2000" dirty="0" err="1"/>
              <a:t>İng</a:t>
            </a:r>
            <a:r>
              <a:rPr lang="en-US" sz="2000" dirty="0"/>
              <a:t>.: datum  Fr.: </a:t>
            </a:r>
            <a:r>
              <a:rPr lang="en-US" sz="2000" dirty="0" err="1"/>
              <a:t>donné</a:t>
            </a:r>
            <a:r>
              <a:rPr lang="en-US" sz="2000" dirty="0"/>
              <a:t>  </a:t>
            </a:r>
            <a:br>
              <a:rPr lang="en-US" sz="2000" dirty="0"/>
            </a:br>
            <a:r>
              <a:rPr lang="en-US" sz="2000" dirty="0" err="1">
                <a:hlinkClick r:id="rId9" tooltip="Sözlük künyesini görebilirsiniz."/>
              </a:rPr>
              <a:t>Eğitim</a:t>
            </a:r>
            <a:r>
              <a:rPr lang="en-US" sz="2000" dirty="0">
                <a:hlinkClick r:id="rId9" tooltip="Sözlük künyesini görebilirsiniz."/>
              </a:rPr>
              <a:t> </a:t>
            </a:r>
            <a:r>
              <a:rPr lang="en-US" sz="2000" dirty="0" err="1">
                <a:hlinkClick r:id="rId9" tooltip="Sözlük künyesini görebilirsiniz."/>
              </a:rPr>
              <a:t>Terimleri</a:t>
            </a:r>
            <a:r>
              <a:rPr lang="en-US" sz="2000" dirty="0">
                <a:hlinkClick r:id="rId9" tooltip="Sözlük künyesini görebilirsiniz."/>
              </a:rPr>
              <a:t> </a:t>
            </a:r>
            <a:r>
              <a:rPr lang="en-US" sz="2000" dirty="0" err="1">
                <a:hlinkClick r:id="rId9" tooltip="Sözlük künyesini görebilirsiniz."/>
              </a:rPr>
              <a:t>Sözlüğü</a:t>
            </a:r>
            <a:endParaRPr lang="en-US" sz="2000" dirty="0"/>
          </a:p>
          <a:p>
            <a:endParaRPr lang="en-US" sz="2000" dirty="0"/>
          </a:p>
          <a:p>
            <a:pPr>
              <a:buNone/>
            </a:pPr>
            <a:endParaRPr lang="en-US" sz="2000" dirty="0"/>
          </a:p>
        </p:txBody>
      </p:sp>
      <p:sp>
        <p:nvSpPr>
          <p:cNvPr id="4" name="Slayt Numarası Yer Tutucusu 3"/>
          <p:cNvSpPr>
            <a:spLocks noGrp="1"/>
          </p:cNvSpPr>
          <p:nvPr>
            <p:ph type="sldNum" sz="quarter" idx="12"/>
          </p:nvPr>
        </p:nvSpPr>
        <p:spPr/>
        <p:txBody>
          <a:bodyPr/>
          <a:lstStyle/>
          <a:p>
            <a:fld id="{9828E7A6-FD40-4355-858C-D690E2BAC7D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Data</a:t>
            </a:r>
            <a:endParaRPr lang="en-US" dirty="0"/>
          </a:p>
        </p:txBody>
      </p:sp>
      <p:sp>
        <p:nvSpPr>
          <p:cNvPr id="3" name="2 İçerik Yer Tutucusu"/>
          <p:cNvSpPr>
            <a:spLocks noGrp="1"/>
          </p:cNvSpPr>
          <p:nvPr>
            <p:ph idx="1"/>
          </p:nvPr>
        </p:nvSpPr>
        <p:spPr/>
        <p:txBody>
          <a:bodyPr>
            <a:noAutofit/>
          </a:bodyPr>
          <a:lstStyle/>
          <a:p>
            <a:r>
              <a:rPr lang="en-US" sz="1600" dirty="0" err="1"/>
              <a:t>Deneysel</a:t>
            </a:r>
            <a:r>
              <a:rPr lang="en-US" sz="1600" dirty="0"/>
              <a:t> </a:t>
            </a:r>
            <a:r>
              <a:rPr lang="en-US" sz="1600" dirty="0" err="1"/>
              <a:t>ölçümler</a:t>
            </a:r>
            <a:r>
              <a:rPr lang="en-US" sz="1600" dirty="0"/>
              <a:t> </a:t>
            </a:r>
            <a:r>
              <a:rPr lang="en-US" sz="1600" dirty="0" err="1"/>
              <a:t>ya</a:t>
            </a:r>
            <a:r>
              <a:rPr lang="en-US" sz="1600" dirty="0"/>
              <a:t> </a:t>
            </a:r>
            <a:r>
              <a:rPr lang="en-US" sz="1600" dirty="0" err="1"/>
              <a:t>da</a:t>
            </a:r>
            <a:r>
              <a:rPr lang="en-US" sz="1600" dirty="0"/>
              <a:t> </a:t>
            </a:r>
            <a:r>
              <a:rPr lang="en-US" sz="1600" dirty="0" err="1"/>
              <a:t>sayımlar</a:t>
            </a:r>
            <a:r>
              <a:rPr lang="en-US" sz="1600" dirty="0"/>
              <a:t> </a:t>
            </a:r>
            <a:r>
              <a:rPr lang="en-US" sz="1600" dirty="0" err="1"/>
              <a:t>sonucu</a:t>
            </a:r>
            <a:r>
              <a:rPr lang="en-US" sz="1600" dirty="0"/>
              <a:t> </a:t>
            </a:r>
            <a:r>
              <a:rPr lang="en-US" sz="1600" dirty="0" err="1"/>
              <a:t>elde</a:t>
            </a:r>
            <a:r>
              <a:rPr lang="en-US" sz="1600" dirty="0"/>
              <a:t> </a:t>
            </a:r>
            <a:r>
              <a:rPr lang="en-US" sz="1600" dirty="0" err="1"/>
              <a:t>edilen</a:t>
            </a:r>
            <a:r>
              <a:rPr lang="en-US" sz="1600" dirty="0"/>
              <a:t> </a:t>
            </a:r>
            <a:r>
              <a:rPr lang="en-US" sz="1600" dirty="0" err="1"/>
              <a:t>sayılar</a:t>
            </a:r>
            <a:r>
              <a:rPr lang="en-US" sz="1600" dirty="0"/>
              <a:t> </a:t>
            </a:r>
            <a:r>
              <a:rPr lang="en-US" sz="1600" dirty="0" err="1"/>
              <a:t>kümesi</a:t>
            </a:r>
            <a:r>
              <a:rPr lang="en-US" sz="1600" dirty="0"/>
              <a:t>.</a:t>
            </a:r>
            <a:br>
              <a:rPr lang="en-US" sz="1600" dirty="0"/>
            </a:br>
            <a:r>
              <a:rPr lang="en-US" sz="1600" dirty="0" err="1">
                <a:hlinkClick r:id="rId2" tooltip="Sözlük künyesini görebilirsiniz."/>
              </a:rPr>
              <a:t>Fizik</a:t>
            </a:r>
            <a:r>
              <a:rPr lang="en-US" sz="1600" dirty="0">
                <a:hlinkClick r:id="rId2" tooltip="Sözlük künyesini görebilirsiniz."/>
              </a:rPr>
              <a:t> </a:t>
            </a:r>
            <a:r>
              <a:rPr lang="en-US" sz="1600" dirty="0" err="1">
                <a:hlinkClick r:id="rId2" tooltip="Sözlük künyesini görebilirsiniz."/>
              </a:rPr>
              <a:t>Terimleri</a:t>
            </a:r>
            <a:r>
              <a:rPr lang="en-US" sz="1600" dirty="0">
                <a:hlinkClick r:id="rId2" tooltip="Sözlük künyesini görebilirsiniz."/>
              </a:rPr>
              <a:t> </a:t>
            </a:r>
            <a:r>
              <a:rPr lang="en-US" sz="1600" dirty="0" err="1">
                <a:hlinkClick r:id="rId2" tooltip="Sözlük künyesini görebilirsiniz."/>
              </a:rPr>
              <a:t>Sözlüğü</a:t>
            </a:r>
            <a:endParaRPr lang="en-US" sz="1600" dirty="0"/>
          </a:p>
          <a:p>
            <a:r>
              <a:rPr lang="en-US" sz="1600" dirty="0" err="1"/>
              <a:t>Deneysel</a:t>
            </a:r>
            <a:r>
              <a:rPr lang="en-US" sz="1600" dirty="0"/>
              <a:t> </a:t>
            </a:r>
            <a:r>
              <a:rPr lang="en-US" sz="1600" dirty="0" err="1"/>
              <a:t>ölçme</a:t>
            </a:r>
            <a:r>
              <a:rPr lang="en-US" sz="1600" dirty="0"/>
              <a:t> </a:t>
            </a:r>
            <a:r>
              <a:rPr lang="en-US" sz="1600" dirty="0" err="1"/>
              <a:t>sonucu</a:t>
            </a:r>
            <a:r>
              <a:rPr lang="en-US" sz="1600" dirty="0"/>
              <a:t> </a:t>
            </a:r>
            <a:r>
              <a:rPr lang="en-US" sz="1600" dirty="0" err="1"/>
              <a:t>bulunan</a:t>
            </a:r>
            <a:r>
              <a:rPr lang="en-US" sz="1600" dirty="0"/>
              <a:t> </a:t>
            </a:r>
            <a:r>
              <a:rPr lang="en-US" sz="1600" dirty="0" err="1"/>
              <a:t>nicelik</a:t>
            </a:r>
            <a:r>
              <a:rPr lang="en-US" sz="1600" dirty="0"/>
              <a:t> </a:t>
            </a:r>
            <a:r>
              <a:rPr lang="en-US" sz="1600" dirty="0" err="1"/>
              <a:t>ya</a:t>
            </a:r>
            <a:r>
              <a:rPr lang="en-US" sz="1600" dirty="0"/>
              <a:t> </a:t>
            </a:r>
            <a:r>
              <a:rPr lang="en-US" sz="1600" dirty="0" err="1"/>
              <a:t>da</a:t>
            </a:r>
            <a:r>
              <a:rPr lang="en-US" sz="1600" dirty="0"/>
              <a:t> </a:t>
            </a:r>
            <a:r>
              <a:rPr lang="en-US" sz="1600" dirty="0" err="1"/>
              <a:t>sayı</a:t>
            </a:r>
            <a:r>
              <a:rPr lang="en-US" sz="1600" dirty="0"/>
              <a:t>.</a:t>
            </a:r>
            <a:br>
              <a:rPr lang="en-US" sz="1600" dirty="0"/>
            </a:br>
            <a:r>
              <a:rPr lang="en-US" sz="1600" dirty="0" err="1">
                <a:hlinkClick r:id="rId3" tooltip="Sözlük künyesini görebilirsiniz."/>
              </a:rPr>
              <a:t>Fiziksel</a:t>
            </a:r>
            <a:r>
              <a:rPr lang="en-US" sz="1600" dirty="0">
                <a:hlinkClick r:id="rId3" tooltip="Sözlük künyesini görebilirsiniz."/>
              </a:rPr>
              <a:t> </a:t>
            </a:r>
            <a:r>
              <a:rPr lang="en-US" sz="1600" dirty="0" err="1">
                <a:hlinkClick r:id="rId3" tooltip="Sözlük künyesini görebilirsiniz."/>
              </a:rPr>
              <a:t>Kimya</a:t>
            </a:r>
            <a:r>
              <a:rPr lang="en-US" sz="1600" dirty="0">
                <a:hlinkClick r:id="rId3" tooltip="Sözlük künyesini görebilirsiniz."/>
              </a:rPr>
              <a:t> </a:t>
            </a:r>
            <a:r>
              <a:rPr lang="en-US" sz="1600" dirty="0" err="1">
                <a:hlinkClick r:id="rId3" tooltip="Sözlük künyesini görebilirsiniz."/>
              </a:rPr>
              <a:t>Terimleri</a:t>
            </a:r>
            <a:r>
              <a:rPr lang="en-US" sz="1600" dirty="0">
                <a:hlinkClick r:id="rId3" tooltip="Sözlük künyesini görebilirsiniz."/>
              </a:rPr>
              <a:t> </a:t>
            </a:r>
            <a:r>
              <a:rPr lang="en-US" sz="1600" dirty="0" err="1">
                <a:hlinkClick r:id="rId3" tooltip="Sözlük künyesini görebilirsiniz."/>
              </a:rPr>
              <a:t>Sözlüğü</a:t>
            </a:r>
            <a:endParaRPr lang="en-US" sz="1600" dirty="0"/>
          </a:p>
          <a:p>
            <a:r>
              <a:rPr lang="en-US" sz="1600" dirty="0" err="1"/>
              <a:t>Deneyler</a:t>
            </a:r>
            <a:r>
              <a:rPr lang="en-US" sz="1600" dirty="0"/>
              <a:t> </a:t>
            </a:r>
            <a:r>
              <a:rPr lang="en-US" sz="1600" dirty="0" err="1"/>
              <a:t>ya</a:t>
            </a:r>
            <a:r>
              <a:rPr lang="en-US" sz="1600" dirty="0"/>
              <a:t> </a:t>
            </a:r>
            <a:r>
              <a:rPr lang="en-US" sz="1600" dirty="0" err="1"/>
              <a:t>da</a:t>
            </a:r>
            <a:r>
              <a:rPr lang="en-US" sz="1600" dirty="0"/>
              <a:t> </a:t>
            </a:r>
            <a:r>
              <a:rPr lang="en-US" sz="1600" dirty="0" err="1"/>
              <a:t>gözlemler</a:t>
            </a:r>
            <a:r>
              <a:rPr lang="en-US" sz="1600" dirty="0"/>
              <a:t> </a:t>
            </a:r>
            <a:r>
              <a:rPr lang="en-US" sz="1600" dirty="0" err="1"/>
              <a:t>sonunda</a:t>
            </a:r>
            <a:r>
              <a:rPr lang="en-US" sz="1600" dirty="0"/>
              <a:t> </a:t>
            </a:r>
            <a:r>
              <a:rPr lang="en-US" sz="1600" dirty="0" err="1"/>
              <a:t>elde</a:t>
            </a:r>
            <a:r>
              <a:rPr lang="en-US" sz="1600" dirty="0"/>
              <a:t> </a:t>
            </a:r>
            <a:r>
              <a:rPr lang="en-US" sz="1600" dirty="0" err="1"/>
              <a:t>edilen</a:t>
            </a:r>
            <a:r>
              <a:rPr lang="en-US" sz="1600" dirty="0"/>
              <a:t> </a:t>
            </a:r>
            <a:r>
              <a:rPr lang="en-US" sz="1600" dirty="0" err="1"/>
              <a:t>nicel</a:t>
            </a:r>
            <a:r>
              <a:rPr lang="en-US" sz="1600" dirty="0"/>
              <a:t> </a:t>
            </a:r>
            <a:r>
              <a:rPr lang="en-US" sz="1600" dirty="0" err="1"/>
              <a:t>ya</a:t>
            </a:r>
            <a:r>
              <a:rPr lang="en-US" sz="1600" dirty="0"/>
              <a:t> </a:t>
            </a:r>
            <a:r>
              <a:rPr lang="en-US" sz="1600" dirty="0" err="1"/>
              <a:t>da</a:t>
            </a:r>
            <a:r>
              <a:rPr lang="en-US" sz="1600" dirty="0"/>
              <a:t> </a:t>
            </a:r>
            <a:r>
              <a:rPr lang="en-US" sz="1600" dirty="0" err="1"/>
              <a:t>nitel</a:t>
            </a:r>
            <a:r>
              <a:rPr lang="en-US" sz="1600" dirty="0"/>
              <a:t> </a:t>
            </a:r>
            <a:r>
              <a:rPr lang="en-US" sz="1600" dirty="0" err="1"/>
              <a:t>değerler</a:t>
            </a:r>
            <a:r>
              <a:rPr lang="en-US" sz="1600" dirty="0"/>
              <a:t>,</a:t>
            </a:r>
            <a:br>
              <a:rPr lang="en-US" sz="1600" dirty="0"/>
            </a:br>
            <a:r>
              <a:rPr lang="en-US" sz="1600" dirty="0" err="1">
                <a:hlinkClick r:id="rId4" tooltip="Sözlük künyesini görebilirsiniz."/>
              </a:rPr>
              <a:t>İstatistik</a:t>
            </a:r>
            <a:r>
              <a:rPr lang="en-US" sz="1600" dirty="0">
                <a:hlinkClick r:id="rId4" tooltip="Sözlük künyesini görebilirsiniz."/>
              </a:rPr>
              <a:t> </a:t>
            </a:r>
            <a:r>
              <a:rPr lang="en-US" sz="1600" dirty="0" err="1">
                <a:hlinkClick r:id="rId4" tooltip="Sözlük künyesini görebilirsiniz."/>
              </a:rPr>
              <a:t>Terimleri</a:t>
            </a:r>
            <a:r>
              <a:rPr lang="en-US" sz="1600" dirty="0">
                <a:hlinkClick r:id="rId4" tooltip="Sözlük künyesini görebilirsiniz."/>
              </a:rPr>
              <a:t> </a:t>
            </a:r>
            <a:r>
              <a:rPr lang="en-US" sz="1600" dirty="0" err="1">
                <a:hlinkClick r:id="rId4" tooltip="Sözlük künyesini görebilirsiniz."/>
              </a:rPr>
              <a:t>Sözlüğü</a:t>
            </a:r>
            <a:endParaRPr lang="en-US" sz="1600" dirty="0"/>
          </a:p>
          <a:p>
            <a:r>
              <a:rPr lang="en-US" sz="1600" dirty="0"/>
              <a:t>1. </a:t>
            </a:r>
            <a:r>
              <a:rPr lang="en-US" sz="1600" dirty="0" err="1"/>
              <a:t>Çözüme</a:t>
            </a:r>
            <a:r>
              <a:rPr lang="en-US" sz="1600" dirty="0"/>
              <a:t> </a:t>
            </a:r>
            <a:r>
              <a:rPr lang="en-US" sz="1600" dirty="0" err="1"/>
              <a:t>ulaşmak</a:t>
            </a:r>
            <a:r>
              <a:rPr lang="en-US" sz="1600" dirty="0"/>
              <a:t> </a:t>
            </a:r>
            <a:r>
              <a:rPr lang="en-US" sz="1600" dirty="0" err="1"/>
              <a:t>için</a:t>
            </a:r>
            <a:r>
              <a:rPr lang="en-US" sz="1600" dirty="0"/>
              <a:t> </a:t>
            </a:r>
            <a:r>
              <a:rPr lang="en-US" sz="1600" dirty="0" err="1"/>
              <a:t>işlenebilir</a:t>
            </a:r>
            <a:r>
              <a:rPr lang="en-US" sz="1600" dirty="0"/>
              <a:t> </a:t>
            </a:r>
            <a:r>
              <a:rPr lang="en-US" sz="1600" dirty="0" err="1"/>
              <a:t>duruma</a:t>
            </a:r>
            <a:r>
              <a:rPr lang="en-US" sz="1600" dirty="0"/>
              <a:t> </a:t>
            </a:r>
            <a:r>
              <a:rPr lang="en-US" sz="1600" dirty="0" err="1"/>
              <a:t>getirilmiş</a:t>
            </a:r>
            <a:r>
              <a:rPr lang="en-US" sz="1600" dirty="0"/>
              <a:t> </a:t>
            </a:r>
            <a:r>
              <a:rPr lang="en-US" sz="1600" dirty="0" err="1"/>
              <a:t>bilgi</a:t>
            </a:r>
            <a:r>
              <a:rPr lang="en-US" sz="1600" dirty="0"/>
              <a:t>. 2. </a:t>
            </a:r>
            <a:r>
              <a:rPr lang="en-US" sz="1600" dirty="0" err="1"/>
              <a:t>Bilgisayar</a:t>
            </a:r>
            <a:r>
              <a:rPr lang="en-US" sz="1600" dirty="0"/>
              <a:t> </a:t>
            </a:r>
            <a:r>
              <a:rPr lang="en-US" sz="1600" dirty="0" err="1"/>
              <a:t>için</a:t>
            </a:r>
            <a:r>
              <a:rPr lang="en-US" sz="1600" dirty="0"/>
              <a:t> </a:t>
            </a:r>
            <a:r>
              <a:rPr lang="en-US" sz="1600" dirty="0" err="1"/>
              <a:t>işlenebilir</a:t>
            </a:r>
            <a:r>
              <a:rPr lang="en-US" sz="1600" dirty="0"/>
              <a:t> </a:t>
            </a:r>
            <a:r>
              <a:rPr lang="en-US" sz="1600" dirty="0" err="1"/>
              <a:t>duruma</a:t>
            </a:r>
            <a:r>
              <a:rPr lang="en-US" sz="1600" dirty="0"/>
              <a:t> </a:t>
            </a:r>
            <a:r>
              <a:rPr lang="en-US" sz="1600" dirty="0" err="1"/>
              <a:t>getirilmiş</a:t>
            </a:r>
            <a:r>
              <a:rPr lang="en-US" sz="1600" dirty="0"/>
              <a:t> </a:t>
            </a:r>
            <a:r>
              <a:rPr lang="en-US" sz="1600" dirty="0" err="1"/>
              <a:t>sayısal</a:t>
            </a:r>
            <a:r>
              <a:rPr lang="en-US" sz="1600" dirty="0"/>
              <a:t> </a:t>
            </a:r>
            <a:r>
              <a:rPr lang="en-US" sz="1600" dirty="0" err="1"/>
              <a:t>ya</a:t>
            </a:r>
            <a:r>
              <a:rPr lang="en-US" sz="1600" dirty="0"/>
              <a:t> </a:t>
            </a:r>
            <a:r>
              <a:rPr lang="en-US" sz="1600" dirty="0" err="1"/>
              <a:t>da</a:t>
            </a:r>
            <a:r>
              <a:rPr lang="en-US" sz="1600" dirty="0"/>
              <a:t> </a:t>
            </a:r>
            <a:r>
              <a:rPr lang="en-US" sz="1600" dirty="0" err="1"/>
              <a:t>sayısal</a:t>
            </a:r>
            <a:r>
              <a:rPr lang="en-US" sz="1600" dirty="0"/>
              <a:t> </a:t>
            </a:r>
            <a:r>
              <a:rPr lang="en-US" sz="1600" dirty="0" err="1"/>
              <a:t>olmayan</a:t>
            </a:r>
            <a:r>
              <a:rPr lang="en-US" sz="1600" dirty="0"/>
              <a:t> </a:t>
            </a:r>
            <a:r>
              <a:rPr lang="en-US" sz="1600" dirty="0" err="1"/>
              <a:t>bilgi</a:t>
            </a:r>
            <a:r>
              <a:rPr lang="en-US" sz="1600" dirty="0"/>
              <a:t>.</a:t>
            </a:r>
            <a:br>
              <a:rPr lang="tr-TR" sz="1600" dirty="0"/>
            </a:br>
            <a:r>
              <a:rPr lang="en-US" sz="1600" dirty="0" err="1">
                <a:hlinkClick r:id="rId5" tooltip="Sözlük künyesini görebilirsiniz."/>
              </a:rPr>
              <a:t>Matematik</a:t>
            </a:r>
            <a:r>
              <a:rPr lang="en-US" sz="1600" dirty="0">
                <a:hlinkClick r:id="rId5" tooltip="Sözlük künyesini görebilirsiniz."/>
              </a:rPr>
              <a:t> </a:t>
            </a:r>
            <a:r>
              <a:rPr lang="en-US" sz="1600" dirty="0" err="1">
                <a:hlinkClick r:id="rId5" tooltip="Sözlük künyesini görebilirsiniz."/>
              </a:rPr>
              <a:t>Terimleri</a:t>
            </a:r>
            <a:r>
              <a:rPr lang="en-US" sz="1600" dirty="0">
                <a:hlinkClick r:id="rId5" tooltip="Sözlük künyesini görebilirsiniz."/>
              </a:rPr>
              <a:t> </a:t>
            </a:r>
            <a:r>
              <a:rPr lang="en-US" sz="1600" dirty="0" err="1">
                <a:hlinkClick r:id="rId5" tooltip="Sözlük künyesini görebilirsiniz."/>
              </a:rPr>
              <a:t>Sözlüğü</a:t>
            </a:r>
            <a:endParaRPr lang="en-US" sz="1600" dirty="0"/>
          </a:p>
          <a:p>
            <a:r>
              <a:rPr lang="en-US" sz="1600" dirty="0" err="1"/>
              <a:t>bilişim</a:t>
            </a:r>
            <a:r>
              <a:rPr lang="en-US" sz="1600" dirty="0"/>
              <a:t>: </a:t>
            </a:r>
            <a:r>
              <a:rPr lang="en-US" sz="1600" dirty="0" err="1"/>
              <a:t>Olgu</a:t>
            </a:r>
            <a:r>
              <a:rPr lang="en-US" sz="1600" dirty="0"/>
              <a:t>, </a:t>
            </a:r>
            <a:r>
              <a:rPr lang="en-US" sz="1600" dirty="0" err="1"/>
              <a:t>kavram</a:t>
            </a:r>
            <a:r>
              <a:rPr lang="en-US" sz="1600" dirty="0"/>
              <a:t> </a:t>
            </a:r>
            <a:r>
              <a:rPr lang="en-US" sz="1600" dirty="0" err="1"/>
              <a:t>ya</a:t>
            </a:r>
            <a:r>
              <a:rPr lang="en-US" sz="1600" dirty="0"/>
              <a:t> </a:t>
            </a:r>
            <a:r>
              <a:rPr lang="en-US" sz="1600" dirty="0" err="1"/>
              <a:t>da</a:t>
            </a:r>
            <a:r>
              <a:rPr lang="en-US" sz="1600" dirty="0"/>
              <a:t> </a:t>
            </a:r>
            <a:r>
              <a:rPr lang="en-US" sz="1600" dirty="0" err="1"/>
              <a:t>komutların</a:t>
            </a:r>
            <a:r>
              <a:rPr lang="en-US" sz="1600" dirty="0"/>
              <a:t>, </a:t>
            </a:r>
            <a:r>
              <a:rPr lang="en-US" sz="1600" dirty="0" err="1"/>
              <a:t>iletişim</a:t>
            </a:r>
            <a:r>
              <a:rPr lang="en-US" sz="1600" dirty="0"/>
              <a:t>, </a:t>
            </a:r>
            <a:r>
              <a:rPr lang="en-US" sz="1600" dirty="0" err="1"/>
              <a:t>yorum</a:t>
            </a:r>
            <a:r>
              <a:rPr lang="en-US" sz="1600" dirty="0"/>
              <a:t> </a:t>
            </a:r>
            <a:r>
              <a:rPr lang="en-US" sz="1600" dirty="0" err="1"/>
              <a:t>ve</a:t>
            </a:r>
            <a:r>
              <a:rPr lang="en-US" sz="1600" dirty="0"/>
              <a:t> </a:t>
            </a:r>
            <a:r>
              <a:rPr lang="en-US" sz="1600" dirty="0" err="1"/>
              <a:t>işlem</a:t>
            </a:r>
            <a:r>
              <a:rPr lang="en-US" sz="1600" dirty="0"/>
              <a:t> </a:t>
            </a:r>
            <a:r>
              <a:rPr lang="en-US" sz="1600" dirty="0" err="1"/>
              <a:t>için</a:t>
            </a:r>
            <a:r>
              <a:rPr lang="en-US" sz="1600" dirty="0"/>
              <a:t> </a:t>
            </a:r>
            <a:r>
              <a:rPr lang="en-US" sz="1600" dirty="0" err="1"/>
              <a:t>elverişli</a:t>
            </a:r>
            <a:r>
              <a:rPr lang="en-US" sz="1600" dirty="0"/>
              <a:t>, </a:t>
            </a:r>
            <a:r>
              <a:rPr lang="en-US" sz="1600" dirty="0" err="1"/>
              <a:t>biçimsel</a:t>
            </a:r>
            <a:r>
              <a:rPr lang="en-US" sz="1600" dirty="0"/>
              <a:t> </a:t>
            </a:r>
            <a:r>
              <a:rPr lang="en-US" sz="1600" dirty="0" err="1"/>
              <a:t>ve</a:t>
            </a:r>
            <a:r>
              <a:rPr lang="en-US" sz="1600" dirty="0"/>
              <a:t> </a:t>
            </a:r>
            <a:r>
              <a:rPr lang="en-US" sz="1600" dirty="0" err="1"/>
              <a:t>uzlaşımsal</a:t>
            </a:r>
            <a:r>
              <a:rPr lang="en-US" sz="1600" dirty="0"/>
              <a:t> </a:t>
            </a:r>
            <a:r>
              <a:rPr lang="en-US" sz="1600" dirty="0" err="1"/>
              <a:t>gösterimi</a:t>
            </a:r>
            <a:r>
              <a:rPr lang="en-US" sz="1600" dirty="0"/>
              <a:t>.</a:t>
            </a:r>
            <a:br>
              <a:rPr lang="en-US" sz="1600" dirty="0"/>
            </a:br>
            <a:r>
              <a:rPr lang="en-US" sz="1600" dirty="0" err="1">
                <a:hlinkClick r:id="rId6" tooltip="Sözlük künyesini görebilirsiniz."/>
              </a:rPr>
              <a:t>Uygulayım</a:t>
            </a:r>
            <a:r>
              <a:rPr lang="en-US" sz="1600" dirty="0">
                <a:hlinkClick r:id="rId6" tooltip="Sözlük künyesini görebilirsiniz."/>
              </a:rPr>
              <a:t> </a:t>
            </a:r>
            <a:r>
              <a:rPr lang="en-US" sz="1600" dirty="0" err="1">
                <a:hlinkClick r:id="rId6" tooltip="Sözlük künyesini görebilirsiniz."/>
              </a:rPr>
              <a:t>Terimleri</a:t>
            </a:r>
            <a:r>
              <a:rPr lang="en-US" sz="1600" dirty="0">
                <a:hlinkClick r:id="rId6" tooltip="Sözlük künyesini görebilirsiniz."/>
              </a:rPr>
              <a:t> </a:t>
            </a:r>
            <a:r>
              <a:rPr lang="en-US" sz="1600" dirty="0" err="1">
                <a:hlinkClick r:id="rId6" tooltip="Sözlük künyesini görebilirsiniz."/>
              </a:rPr>
              <a:t>Sözlüğü</a:t>
            </a:r>
            <a:endParaRPr lang="en-US" sz="1600" dirty="0"/>
          </a:p>
          <a:p>
            <a:r>
              <a:rPr lang="en-US" sz="1600" dirty="0" err="1"/>
              <a:t>İşlenebilir</a:t>
            </a:r>
            <a:r>
              <a:rPr lang="en-US" sz="1600" dirty="0"/>
              <a:t> </a:t>
            </a:r>
            <a:r>
              <a:rPr lang="en-US" sz="1600" dirty="0" err="1"/>
              <a:t>duruma</a:t>
            </a:r>
            <a:r>
              <a:rPr lang="en-US" sz="1600" dirty="0"/>
              <a:t> </a:t>
            </a:r>
            <a:r>
              <a:rPr lang="en-US" sz="1600" dirty="0" err="1"/>
              <a:t>getirilmiş</a:t>
            </a:r>
            <a:r>
              <a:rPr lang="en-US" sz="1600" dirty="0"/>
              <a:t> </a:t>
            </a:r>
            <a:r>
              <a:rPr lang="en-US" sz="1600" dirty="0" err="1"/>
              <a:t>sayısal</a:t>
            </a:r>
            <a:r>
              <a:rPr lang="en-US" sz="1600" dirty="0"/>
              <a:t> </a:t>
            </a:r>
            <a:r>
              <a:rPr lang="en-US" sz="1600" dirty="0" err="1"/>
              <a:t>nicelik</a:t>
            </a:r>
            <a:r>
              <a:rPr lang="en-US" sz="1600" dirty="0"/>
              <a:t>. </a:t>
            </a:r>
            <a:br>
              <a:rPr lang="en-US" sz="1600" dirty="0"/>
            </a:br>
            <a:r>
              <a:rPr lang="en-US" sz="1600" i="1" dirty="0" err="1"/>
              <a:t>Adli</a:t>
            </a:r>
            <a:r>
              <a:rPr lang="en-US" sz="1600" i="1" dirty="0"/>
              <a:t> </a:t>
            </a:r>
            <a:r>
              <a:rPr lang="en-US" sz="1600" i="1" dirty="0" err="1"/>
              <a:t>Bilişim</a:t>
            </a:r>
            <a:r>
              <a:rPr lang="en-US" sz="1600" i="1" dirty="0"/>
              <a:t> </a:t>
            </a:r>
            <a:r>
              <a:rPr lang="en-US" sz="1600" i="1" dirty="0" err="1"/>
              <a:t>İncelemeleri</a:t>
            </a:r>
            <a:br>
              <a:rPr lang="tr-TR" sz="1600" dirty="0"/>
            </a:br>
            <a:r>
              <a:rPr lang="en-US" sz="1600" dirty="0" err="1">
                <a:hlinkClick r:id="rId7" tooltip="Sözlük künyesini görebilirsiniz."/>
              </a:rPr>
              <a:t>Kriminal</a:t>
            </a:r>
            <a:r>
              <a:rPr lang="en-US" sz="1600" dirty="0">
                <a:hlinkClick r:id="rId7" tooltip="Sözlük künyesini görebilirsiniz."/>
              </a:rPr>
              <a:t> </a:t>
            </a:r>
            <a:r>
              <a:rPr lang="en-US" sz="1600" dirty="0" err="1">
                <a:hlinkClick r:id="rId7" tooltip="Sözlük künyesini görebilirsiniz."/>
              </a:rPr>
              <a:t>Terimleri</a:t>
            </a:r>
            <a:r>
              <a:rPr lang="en-US" sz="1600" dirty="0">
                <a:hlinkClick r:id="rId7" tooltip="Sözlük künyesini görebilirsiniz."/>
              </a:rPr>
              <a:t> </a:t>
            </a:r>
            <a:r>
              <a:rPr lang="en-US" sz="1600" dirty="0" err="1">
                <a:hlinkClick r:id="rId7" tooltip="Sözlük künyesini görebilirsiniz."/>
              </a:rPr>
              <a:t>Sözlüğü</a:t>
            </a:r>
            <a:br>
              <a:rPr lang="en-US" sz="1600" dirty="0"/>
            </a:br>
            <a:br>
              <a:rPr lang="en-US" sz="1600" dirty="0"/>
            </a:br>
            <a:r>
              <a:rPr lang="en-US" sz="1600" dirty="0"/>
              <a:t>T. : </a:t>
            </a:r>
            <a:r>
              <a:rPr lang="tr-TR" sz="1600" dirty="0"/>
              <a:t>veri, </a:t>
            </a:r>
            <a:r>
              <a:rPr lang="en-US" sz="1600" dirty="0" err="1"/>
              <a:t>malumat</a:t>
            </a:r>
            <a:r>
              <a:rPr lang="en-US" sz="1600" dirty="0"/>
              <a:t>  </a:t>
            </a:r>
            <a:r>
              <a:rPr lang="en-US" sz="1600" dirty="0" err="1"/>
              <a:t>İng</a:t>
            </a:r>
            <a:r>
              <a:rPr lang="en-US" sz="1600" dirty="0"/>
              <a:t>.: data</a:t>
            </a:r>
            <a:r>
              <a:rPr lang="tr-TR" sz="1600" dirty="0"/>
              <a:t>,</a:t>
            </a:r>
            <a:r>
              <a:rPr lang="tr-TR" sz="1600" dirty="0" err="1"/>
              <a:t>datum</a:t>
            </a:r>
            <a:r>
              <a:rPr lang="en-US" sz="1600" dirty="0"/>
              <a:t>  Fr.: </a:t>
            </a:r>
            <a:r>
              <a:rPr lang="en-US" sz="1600" dirty="0" err="1"/>
              <a:t>donnée</a:t>
            </a:r>
            <a:r>
              <a:rPr lang="en-US" sz="1600" dirty="0"/>
              <a:t>  </a:t>
            </a:r>
            <a:br>
              <a:rPr lang="en-US" sz="1600" dirty="0"/>
            </a:br>
            <a:endParaRPr lang="en-US" sz="1600" dirty="0"/>
          </a:p>
        </p:txBody>
      </p:sp>
      <p:sp>
        <p:nvSpPr>
          <p:cNvPr id="4" name="Slayt Numarası Yer Tutucusu 3"/>
          <p:cNvSpPr>
            <a:spLocks noGrp="1"/>
          </p:cNvSpPr>
          <p:nvPr>
            <p:ph type="sldNum" sz="quarter" idx="12"/>
          </p:nvPr>
        </p:nvSpPr>
        <p:spPr/>
        <p:txBody>
          <a:bodyPr/>
          <a:lstStyle/>
          <a:p>
            <a:fld id="{9828E7A6-FD40-4355-858C-D690E2BAC7D9}"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a:t>Information</a:t>
            </a:r>
            <a:endParaRPr lang="en-US" dirty="0"/>
          </a:p>
        </p:txBody>
      </p:sp>
      <p:sp>
        <p:nvSpPr>
          <p:cNvPr id="3" name="2 İçerik Yer Tutucusu"/>
          <p:cNvSpPr>
            <a:spLocks noGrp="1"/>
          </p:cNvSpPr>
          <p:nvPr>
            <p:ph idx="1"/>
          </p:nvPr>
        </p:nvSpPr>
        <p:spPr/>
        <p:txBody>
          <a:bodyPr>
            <a:normAutofit fontScale="40000" lnSpcReduction="20000"/>
          </a:bodyPr>
          <a:lstStyle/>
          <a:p>
            <a:r>
              <a:rPr lang="en-US" sz="5300" dirty="0" err="1"/>
              <a:t>Bilgi</a:t>
            </a:r>
            <a:r>
              <a:rPr lang="en-US" sz="5300" dirty="0"/>
              <a:t> </a:t>
            </a:r>
            <a:r>
              <a:rPr lang="en-US" sz="5300" dirty="0" err="1"/>
              <a:t>işlemde</a:t>
            </a:r>
            <a:r>
              <a:rPr lang="en-US" sz="5300" dirty="0"/>
              <a:t>, </a:t>
            </a:r>
            <a:r>
              <a:rPr lang="en-US" sz="5300" dirty="0" err="1"/>
              <a:t>kullanılan</a:t>
            </a:r>
            <a:r>
              <a:rPr lang="en-US" sz="5300" dirty="0"/>
              <a:t> </a:t>
            </a:r>
            <a:r>
              <a:rPr lang="en-US" sz="5300" dirty="0" err="1"/>
              <a:t>uzlaşımsal</a:t>
            </a:r>
            <a:r>
              <a:rPr lang="en-US" sz="5300" dirty="0"/>
              <a:t> </a:t>
            </a:r>
            <a:r>
              <a:rPr lang="en-US" sz="5300" dirty="0" err="1"/>
              <a:t>kurallardan</a:t>
            </a:r>
            <a:r>
              <a:rPr lang="en-US" sz="5300" dirty="0"/>
              <a:t> </a:t>
            </a:r>
            <a:r>
              <a:rPr lang="en-US" sz="5300" dirty="0" err="1"/>
              <a:t>yararlanarak</a:t>
            </a:r>
            <a:r>
              <a:rPr lang="en-US" sz="5300" dirty="0"/>
              <a:t> </a:t>
            </a:r>
            <a:r>
              <a:rPr lang="en-US" sz="5300" dirty="0" err="1"/>
              <a:t>kişinin</a:t>
            </a:r>
            <a:r>
              <a:rPr lang="en-US" sz="5300" dirty="0"/>
              <a:t> </a:t>
            </a:r>
            <a:r>
              <a:rPr lang="en-US" sz="5300" dirty="0" err="1">
                <a:hlinkClick r:id="rId2"/>
              </a:rPr>
              <a:t>veri</a:t>
            </a:r>
            <a:r>
              <a:rPr lang="en-US" sz="5300" dirty="0" err="1"/>
              <a:t>ye</a:t>
            </a:r>
            <a:r>
              <a:rPr lang="en-US" sz="5300" dirty="0"/>
              <a:t> </a:t>
            </a:r>
            <a:r>
              <a:rPr lang="en-US" sz="5300" dirty="0" err="1"/>
              <a:t>yönelttiği</a:t>
            </a:r>
            <a:r>
              <a:rPr lang="en-US" sz="5300" dirty="0"/>
              <a:t> </a:t>
            </a:r>
            <a:r>
              <a:rPr lang="en-US" sz="5300" dirty="0" err="1"/>
              <a:t>anlam</a:t>
            </a:r>
            <a:r>
              <a:rPr lang="en-US" sz="5300" dirty="0"/>
              <a:t>.  </a:t>
            </a:r>
            <a:br>
              <a:rPr lang="tr-TR" sz="5300" dirty="0"/>
            </a:br>
            <a:r>
              <a:rPr lang="en-US" sz="5300" dirty="0" err="1">
                <a:hlinkClick r:id="rId3" tooltip="Sözlük künyesini görebilirsiniz."/>
              </a:rPr>
              <a:t>Bilişim</a:t>
            </a:r>
            <a:r>
              <a:rPr lang="en-US" sz="5300" dirty="0">
                <a:hlinkClick r:id="rId3" tooltip="Sözlük künyesini görebilirsiniz."/>
              </a:rPr>
              <a:t> </a:t>
            </a:r>
            <a:r>
              <a:rPr lang="en-US" sz="5300" dirty="0" err="1">
                <a:hlinkClick r:id="rId3" tooltip="Sözlük künyesini görebilirsiniz."/>
              </a:rPr>
              <a:t>Terimleri</a:t>
            </a:r>
            <a:r>
              <a:rPr lang="en-US" sz="5300" dirty="0">
                <a:hlinkClick r:id="rId3" tooltip="Sözlük künyesini görebilirsiniz."/>
              </a:rPr>
              <a:t> </a:t>
            </a:r>
            <a:r>
              <a:rPr lang="en-US" sz="5300" dirty="0" err="1">
                <a:hlinkClick r:id="rId3" tooltip="Sözlük künyesini görebilirsiniz."/>
              </a:rPr>
              <a:t>Sözlüğü</a:t>
            </a:r>
            <a:r>
              <a:rPr lang="en-US" sz="5300" dirty="0">
                <a:hlinkClick r:id="rId3" tooltip="Sözlük künyesini görebilirsiniz."/>
              </a:rPr>
              <a:t> </a:t>
            </a:r>
            <a:endParaRPr lang="tr-TR" sz="5300" dirty="0"/>
          </a:p>
          <a:p>
            <a:r>
              <a:rPr lang="en-US" sz="5300" dirty="0" err="1"/>
              <a:t>Doğanın</a:t>
            </a:r>
            <a:r>
              <a:rPr lang="en-US" sz="5300" dirty="0"/>
              <a:t> </a:t>
            </a:r>
            <a:r>
              <a:rPr lang="en-US" sz="5300" dirty="0" err="1"/>
              <a:t>nesne</a:t>
            </a:r>
            <a:r>
              <a:rPr lang="en-US" sz="5300" dirty="0"/>
              <a:t> </a:t>
            </a:r>
            <a:r>
              <a:rPr lang="en-US" sz="5300" dirty="0" err="1"/>
              <a:t>ve</a:t>
            </a:r>
            <a:r>
              <a:rPr lang="en-US" sz="5300" dirty="0"/>
              <a:t> </a:t>
            </a:r>
            <a:r>
              <a:rPr lang="en-US" sz="5300" dirty="0" err="1"/>
              <a:t>olayları</a:t>
            </a:r>
            <a:r>
              <a:rPr lang="en-US" sz="5300" dirty="0"/>
              <a:t> </a:t>
            </a:r>
            <a:r>
              <a:rPr lang="en-US" sz="5300" dirty="0" err="1"/>
              <a:t>üzerinde</a:t>
            </a:r>
            <a:r>
              <a:rPr lang="en-US" sz="5300" dirty="0"/>
              <a:t> </a:t>
            </a:r>
            <a:r>
              <a:rPr lang="en-US" sz="5300" dirty="0" err="1"/>
              <a:t>kuramsal</a:t>
            </a:r>
            <a:r>
              <a:rPr lang="en-US" sz="5300" dirty="0"/>
              <a:t> </a:t>
            </a:r>
            <a:r>
              <a:rPr lang="en-US" sz="5300" dirty="0" err="1"/>
              <a:t>ya</a:t>
            </a:r>
            <a:r>
              <a:rPr lang="en-US" sz="5300" dirty="0"/>
              <a:t> </a:t>
            </a:r>
            <a:r>
              <a:rPr lang="en-US" sz="5300" dirty="0" err="1"/>
              <a:t>da</a:t>
            </a:r>
            <a:r>
              <a:rPr lang="en-US" sz="5300" dirty="0"/>
              <a:t> </a:t>
            </a:r>
            <a:r>
              <a:rPr lang="en-US" sz="5300" dirty="0" err="1"/>
              <a:t>görgül</a:t>
            </a:r>
            <a:r>
              <a:rPr lang="en-US" sz="5300" dirty="0"/>
              <a:t> </a:t>
            </a:r>
            <a:r>
              <a:rPr lang="en-US" sz="5300" dirty="0" err="1"/>
              <a:t>yoldan</a:t>
            </a:r>
            <a:r>
              <a:rPr lang="en-US" sz="5300" dirty="0"/>
              <a:t> </a:t>
            </a:r>
            <a:r>
              <a:rPr lang="en-US" sz="5300" dirty="0" err="1"/>
              <a:t>öğrenilen</a:t>
            </a:r>
            <a:r>
              <a:rPr lang="en-US" sz="5300" dirty="0"/>
              <a:t> </a:t>
            </a:r>
            <a:r>
              <a:rPr lang="en-US" sz="5300" dirty="0" err="1"/>
              <a:t>şey</a:t>
            </a:r>
            <a:r>
              <a:rPr lang="en-US" sz="5300" dirty="0"/>
              <a:t>.</a:t>
            </a:r>
            <a:br>
              <a:rPr lang="tr-TR" sz="5300" dirty="0"/>
            </a:br>
            <a:r>
              <a:rPr lang="en-US" sz="5300" dirty="0" err="1">
                <a:hlinkClick r:id="rId4" tooltip="Sözlük künyesini görebilirsiniz."/>
              </a:rPr>
              <a:t>Fizik</a:t>
            </a:r>
            <a:r>
              <a:rPr lang="en-US" sz="5300" dirty="0">
                <a:hlinkClick r:id="rId4" tooltip="Sözlük künyesini görebilirsiniz."/>
              </a:rPr>
              <a:t> </a:t>
            </a:r>
            <a:r>
              <a:rPr lang="en-US" sz="5300" dirty="0" err="1">
                <a:hlinkClick r:id="rId4" tooltip="Sözlük künyesini görebilirsiniz."/>
              </a:rPr>
              <a:t>Terimleri</a:t>
            </a:r>
            <a:r>
              <a:rPr lang="en-US" sz="5300" dirty="0">
                <a:hlinkClick r:id="rId4" tooltip="Sözlük künyesini görebilirsiniz."/>
              </a:rPr>
              <a:t> </a:t>
            </a:r>
            <a:r>
              <a:rPr lang="en-US" sz="5300" dirty="0" err="1">
                <a:hlinkClick r:id="rId4" tooltip="Sözlük künyesini görebilirsiniz."/>
              </a:rPr>
              <a:t>Sözlüğü</a:t>
            </a:r>
            <a:endParaRPr lang="tr-TR" sz="5300" dirty="0"/>
          </a:p>
          <a:p>
            <a:r>
              <a:rPr lang="en-US" sz="5300" dirty="0" err="1"/>
              <a:t>Bireylerin</a:t>
            </a:r>
            <a:r>
              <a:rPr lang="en-US" sz="5300" dirty="0"/>
              <a:t> </a:t>
            </a:r>
            <a:r>
              <a:rPr lang="en-US" sz="5300" dirty="0" err="1"/>
              <a:t>herhangi</a:t>
            </a:r>
            <a:r>
              <a:rPr lang="en-US" sz="5300" dirty="0"/>
              <a:t> </a:t>
            </a:r>
            <a:r>
              <a:rPr lang="en-US" sz="5300" dirty="0" err="1"/>
              <a:t>bir</a:t>
            </a:r>
            <a:r>
              <a:rPr lang="en-US" sz="5300" dirty="0"/>
              <a:t> </a:t>
            </a:r>
            <a:r>
              <a:rPr lang="en-US" sz="5300" dirty="0" err="1"/>
              <a:t>çaba</a:t>
            </a:r>
            <a:r>
              <a:rPr lang="en-US" sz="5300" dirty="0"/>
              <a:t> </a:t>
            </a:r>
            <a:r>
              <a:rPr lang="en-US" sz="5300" dirty="0" err="1"/>
              <a:t>sarfetmeksizin</a:t>
            </a:r>
            <a:r>
              <a:rPr lang="en-US" sz="5300" dirty="0"/>
              <a:t> </a:t>
            </a:r>
            <a:r>
              <a:rPr lang="en-US" sz="5300" dirty="0" err="1"/>
              <a:t>ulaştığı</a:t>
            </a:r>
            <a:r>
              <a:rPr lang="en-US" sz="5300" dirty="0"/>
              <a:t> </a:t>
            </a:r>
            <a:r>
              <a:rPr lang="en-US" sz="5300" dirty="0" err="1"/>
              <a:t>dışardan</a:t>
            </a:r>
            <a:r>
              <a:rPr lang="en-US" sz="5300" dirty="0"/>
              <a:t> </a:t>
            </a:r>
            <a:r>
              <a:rPr lang="en-US" sz="5300" dirty="0" err="1"/>
              <a:t>verilen</a:t>
            </a:r>
            <a:r>
              <a:rPr lang="en-US" sz="5300" dirty="0"/>
              <a:t> </a:t>
            </a:r>
            <a:r>
              <a:rPr lang="en-US" sz="5300" dirty="0" err="1"/>
              <a:t>olgular</a:t>
            </a:r>
            <a:r>
              <a:rPr lang="en-US" sz="5300" dirty="0"/>
              <a:t>.</a:t>
            </a:r>
            <a:br>
              <a:rPr lang="tr-TR" sz="5300" dirty="0"/>
            </a:br>
            <a:r>
              <a:rPr lang="en-US" sz="5300" dirty="0">
                <a:hlinkClick r:id="rId5" tooltip="Sözlük künyesini görebilirsiniz."/>
              </a:rPr>
              <a:t> </a:t>
            </a:r>
            <a:r>
              <a:rPr lang="en-US" sz="5300" dirty="0" err="1">
                <a:hlinkClick r:id="rId5" tooltip="Sözlük künyesini görebilirsiniz."/>
              </a:rPr>
              <a:t>İktisat</a:t>
            </a:r>
            <a:r>
              <a:rPr lang="en-US" sz="5300" dirty="0">
                <a:hlinkClick r:id="rId5" tooltip="Sözlük künyesini görebilirsiniz."/>
              </a:rPr>
              <a:t> </a:t>
            </a:r>
            <a:r>
              <a:rPr lang="en-US" sz="5300" dirty="0" err="1">
                <a:hlinkClick r:id="rId5" tooltip="Sözlük künyesini görebilirsiniz."/>
              </a:rPr>
              <a:t>Terimleri</a:t>
            </a:r>
            <a:r>
              <a:rPr lang="en-US" sz="5300" dirty="0">
                <a:hlinkClick r:id="rId5" tooltip="Sözlük künyesini görebilirsiniz."/>
              </a:rPr>
              <a:t> </a:t>
            </a:r>
            <a:r>
              <a:rPr lang="en-US" sz="5300" dirty="0" err="1">
                <a:hlinkClick r:id="rId5" tooltip="Sözlük künyesini görebilirsiniz."/>
              </a:rPr>
              <a:t>Sözlüğü</a:t>
            </a:r>
            <a:r>
              <a:rPr lang="en-US" sz="5300" dirty="0">
                <a:hlinkClick r:id="rId5" tooltip="Sözlük künyesini görebilirsiniz."/>
              </a:rPr>
              <a:t> </a:t>
            </a:r>
            <a:endParaRPr lang="tr-TR" sz="5300" dirty="0"/>
          </a:p>
          <a:p>
            <a:r>
              <a:rPr lang="en-US" sz="5300" dirty="0"/>
              <a:t>1. </a:t>
            </a:r>
            <a:r>
              <a:rPr lang="en-US" sz="5300" dirty="0" err="1"/>
              <a:t>Öğrenme</a:t>
            </a:r>
            <a:r>
              <a:rPr lang="en-US" sz="5300" dirty="0"/>
              <a:t>, </a:t>
            </a:r>
            <a:r>
              <a:rPr lang="en-US" sz="5300" dirty="0" err="1"/>
              <a:t>araştırma</a:t>
            </a:r>
            <a:r>
              <a:rPr lang="en-US" sz="5300" dirty="0"/>
              <a:t> </a:t>
            </a:r>
            <a:r>
              <a:rPr lang="en-US" sz="5300" dirty="0" err="1"/>
              <a:t>ya</a:t>
            </a:r>
            <a:r>
              <a:rPr lang="en-US" sz="5300" dirty="0"/>
              <a:t> </a:t>
            </a:r>
            <a:r>
              <a:rPr lang="en-US" sz="5300" dirty="0" err="1"/>
              <a:t>da</a:t>
            </a:r>
            <a:r>
              <a:rPr lang="en-US" sz="5300" dirty="0"/>
              <a:t> </a:t>
            </a:r>
            <a:r>
              <a:rPr lang="en-US" sz="5300" dirty="0" err="1"/>
              <a:t>gözlem</a:t>
            </a:r>
            <a:r>
              <a:rPr lang="en-US" sz="5300" dirty="0"/>
              <a:t> </a:t>
            </a:r>
            <a:r>
              <a:rPr lang="en-US" sz="5300" dirty="0" err="1"/>
              <a:t>yolu</a:t>
            </a:r>
            <a:r>
              <a:rPr lang="en-US" sz="5300" dirty="0"/>
              <a:t> </a:t>
            </a:r>
            <a:r>
              <a:rPr lang="en-US" sz="5300" dirty="0" err="1"/>
              <a:t>ile</a:t>
            </a:r>
            <a:r>
              <a:rPr lang="en-US" sz="5300" dirty="0"/>
              <a:t> </a:t>
            </a:r>
            <a:r>
              <a:rPr lang="en-US" sz="5300" dirty="0" err="1"/>
              <a:t>edinilen</a:t>
            </a:r>
            <a:r>
              <a:rPr lang="en-US" sz="5300" dirty="0"/>
              <a:t> </a:t>
            </a:r>
            <a:r>
              <a:rPr lang="en-US" sz="5300" dirty="0" err="1"/>
              <a:t>gerçekler</a:t>
            </a:r>
            <a:r>
              <a:rPr lang="en-US" sz="5300" dirty="0"/>
              <a:t>. </a:t>
            </a:r>
            <a:br>
              <a:rPr lang="tr-TR" sz="5300" dirty="0"/>
            </a:br>
            <a:r>
              <a:rPr lang="tr-TR" sz="5300" dirty="0"/>
              <a:t>2</a:t>
            </a:r>
            <a:r>
              <a:rPr lang="en-US" sz="5300" dirty="0"/>
              <a:t>. (</a:t>
            </a:r>
            <a:r>
              <a:rPr lang="en-US" sz="5300" dirty="0" err="1"/>
              <a:t>Bilgi</a:t>
            </a:r>
            <a:r>
              <a:rPr lang="en-US" sz="5300" dirty="0"/>
              <a:t> </a:t>
            </a:r>
            <a:r>
              <a:rPr lang="en-US" sz="5300" dirty="0" err="1"/>
              <a:t>kuramı</a:t>
            </a:r>
            <a:r>
              <a:rPr lang="en-US" sz="5300" dirty="0"/>
              <a:t>) </a:t>
            </a:r>
            <a:r>
              <a:rPr lang="en-US" sz="5300" dirty="0" err="1"/>
              <a:t>Tümü</a:t>
            </a:r>
            <a:r>
              <a:rPr lang="en-US" sz="5300" dirty="0"/>
              <a:t> </a:t>
            </a:r>
            <a:r>
              <a:rPr lang="en-US" sz="5300" dirty="0" err="1"/>
              <a:t>ya</a:t>
            </a:r>
            <a:r>
              <a:rPr lang="en-US" sz="5300" dirty="0"/>
              <a:t> </a:t>
            </a:r>
            <a:r>
              <a:rPr lang="en-US" sz="5300" dirty="0" err="1"/>
              <a:t>da</a:t>
            </a:r>
            <a:r>
              <a:rPr lang="en-US" sz="5300" dirty="0"/>
              <a:t> </a:t>
            </a:r>
            <a:r>
              <a:rPr lang="en-US" sz="5300" dirty="0" err="1"/>
              <a:t>bir</a:t>
            </a:r>
            <a:r>
              <a:rPr lang="en-US" sz="5300" dirty="0"/>
              <a:t> </a:t>
            </a:r>
            <a:r>
              <a:rPr lang="en-US" sz="5300" dirty="0" err="1"/>
              <a:t>parçası</a:t>
            </a:r>
            <a:r>
              <a:rPr lang="en-US" sz="5300" dirty="0"/>
              <a:t> </a:t>
            </a:r>
            <a:r>
              <a:rPr lang="en-US" sz="5300" dirty="0" err="1"/>
              <a:t>sınıflandırmaya</a:t>
            </a:r>
            <a:r>
              <a:rPr lang="en-US" sz="5300" dirty="0"/>
              <a:t> </a:t>
            </a:r>
            <a:r>
              <a:rPr lang="en-US" sz="5300" dirty="0" err="1"/>
              <a:t>elverişli</a:t>
            </a:r>
            <a:r>
              <a:rPr lang="en-US" sz="5300" dirty="0"/>
              <a:t> </a:t>
            </a:r>
            <a:r>
              <a:rPr lang="en-US" sz="5300" dirty="0" err="1"/>
              <a:t>olan</a:t>
            </a:r>
            <a:r>
              <a:rPr lang="en-US" sz="5300" dirty="0"/>
              <a:t> </a:t>
            </a:r>
            <a:r>
              <a:rPr lang="en-US" sz="5300" dirty="0" err="1"/>
              <a:t>nesneler</a:t>
            </a:r>
            <a:r>
              <a:rPr lang="en-US" sz="5300" dirty="0"/>
              <a:t> </a:t>
            </a:r>
            <a:r>
              <a:rPr lang="en-US" sz="5300" dirty="0" err="1"/>
              <a:t>topluluğunun</a:t>
            </a:r>
            <a:r>
              <a:rPr lang="en-US" sz="5300" dirty="0"/>
              <a:t>, </a:t>
            </a:r>
            <a:r>
              <a:rPr lang="en-US" sz="5300" dirty="0" err="1"/>
              <a:t>niceliği</a:t>
            </a:r>
            <a:r>
              <a:rPr lang="en-US" sz="5300" dirty="0"/>
              <a:t> </a:t>
            </a:r>
            <a:r>
              <a:rPr lang="en-US" sz="5300" dirty="0" err="1"/>
              <a:t>ile</a:t>
            </a:r>
            <a:r>
              <a:rPr lang="en-US" sz="5300" dirty="0"/>
              <a:t> </a:t>
            </a:r>
            <a:r>
              <a:rPr lang="en-US" sz="5300" dirty="0" err="1"/>
              <a:t>ilgili</a:t>
            </a:r>
            <a:r>
              <a:rPr lang="en-US" sz="5300" dirty="0"/>
              <a:t> </a:t>
            </a:r>
            <a:r>
              <a:rPr lang="en-US" sz="5300" dirty="0" err="1"/>
              <a:t>yönü</a:t>
            </a:r>
            <a:r>
              <a:rPr lang="en-US" sz="5300" dirty="0"/>
              <a:t>.</a:t>
            </a:r>
            <a:br>
              <a:rPr lang="tr-TR" sz="5300" dirty="0"/>
            </a:br>
            <a:r>
              <a:rPr lang="en-US" sz="5300" dirty="0" err="1">
                <a:hlinkClick r:id="rId6" tooltip="Sözlük künyesini görebilirsiniz."/>
              </a:rPr>
              <a:t>Ruhbilim</a:t>
            </a:r>
            <a:r>
              <a:rPr lang="en-US" sz="5300" dirty="0">
                <a:hlinkClick r:id="rId6" tooltip="Sözlük künyesini görebilirsiniz."/>
              </a:rPr>
              <a:t> </a:t>
            </a:r>
            <a:r>
              <a:rPr lang="en-US" sz="5300" dirty="0" err="1">
                <a:hlinkClick r:id="rId6" tooltip="Sözlük künyesini görebilirsiniz."/>
              </a:rPr>
              <a:t>Terimleri</a:t>
            </a:r>
            <a:r>
              <a:rPr lang="en-US" sz="5300" dirty="0">
                <a:hlinkClick r:id="rId6" tooltip="Sözlük künyesini görebilirsiniz."/>
              </a:rPr>
              <a:t> </a:t>
            </a:r>
            <a:r>
              <a:rPr lang="en-US" sz="5300" dirty="0" err="1">
                <a:hlinkClick r:id="rId6" tooltip="Sözlük künyesini görebilirsiniz."/>
              </a:rPr>
              <a:t>Sözlüğü</a:t>
            </a:r>
            <a:br>
              <a:rPr lang="en-US" sz="5300" dirty="0"/>
            </a:br>
            <a:br>
              <a:rPr lang="en-US" sz="5300" dirty="0"/>
            </a:br>
            <a:r>
              <a:rPr lang="en-US" sz="5300" dirty="0"/>
              <a:t>T.: </a:t>
            </a:r>
            <a:r>
              <a:rPr lang="en-US" sz="5300" dirty="0" err="1"/>
              <a:t>malumat</a:t>
            </a:r>
            <a:r>
              <a:rPr lang="en-US" sz="5300" dirty="0"/>
              <a:t> </a:t>
            </a:r>
            <a:br>
              <a:rPr lang="en-US" dirty="0"/>
            </a:br>
            <a:endParaRPr lang="en-US" dirty="0"/>
          </a:p>
          <a:p>
            <a:endParaRPr lang="en-US" dirty="0"/>
          </a:p>
          <a:p>
            <a:pPr>
              <a:buNone/>
            </a:pPr>
            <a:endParaRPr lang="en-US" dirty="0"/>
          </a:p>
        </p:txBody>
      </p:sp>
      <p:sp>
        <p:nvSpPr>
          <p:cNvPr id="4" name="Slayt Numarası Yer Tutucusu 3"/>
          <p:cNvSpPr>
            <a:spLocks noGrp="1"/>
          </p:cNvSpPr>
          <p:nvPr>
            <p:ph type="sldNum" sz="quarter" idx="12"/>
          </p:nvPr>
        </p:nvSpPr>
        <p:spPr/>
        <p:txBody>
          <a:bodyPr/>
          <a:lstStyle/>
          <a:p>
            <a:fld id="{9828E7A6-FD40-4355-858C-D690E2BAC7D9}"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a:t>Knowledge</a:t>
            </a:r>
            <a:endParaRPr lang="en-US" dirty="0"/>
          </a:p>
        </p:txBody>
      </p:sp>
      <p:sp>
        <p:nvSpPr>
          <p:cNvPr id="3" name="2 İçerik Yer Tutucusu"/>
          <p:cNvSpPr>
            <a:spLocks noGrp="1"/>
          </p:cNvSpPr>
          <p:nvPr>
            <p:ph idx="1"/>
          </p:nvPr>
        </p:nvSpPr>
        <p:spPr/>
        <p:txBody>
          <a:bodyPr>
            <a:normAutofit/>
          </a:bodyPr>
          <a:lstStyle/>
          <a:p>
            <a:r>
              <a:rPr lang="en-US" sz="2300" dirty="0" err="1">
                <a:hlinkClick r:id="rId2" tooltip="Sözlük künyesini görebilirsiniz."/>
              </a:rPr>
              <a:t>Eğitim</a:t>
            </a:r>
            <a:r>
              <a:rPr lang="en-US" sz="2300" dirty="0">
                <a:hlinkClick r:id="rId2" tooltip="Sözlük künyesini görebilirsiniz."/>
              </a:rPr>
              <a:t> </a:t>
            </a:r>
            <a:r>
              <a:rPr lang="en-US" sz="2300" dirty="0" err="1">
                <a:hlinkClick r:id="rId2" tooltip="Sözlük künyesini görebilirsiniz."/>
              </a:rPr>
              <a:t>Terimleri</a:t>
            </a:r>
            <a:r>
              <a:rPr lang="en-US" sz="2300" dirty="0">
                <a:hlinkClick r:id="rId2" tooltip="Sözlük künyesini görebilirsiniz."/>
              </a:rPr>
              <a:t> </a:t>
            </a:r>
            <a:r>
              <a:rPr lang="en-US" sz="2300" dirty="0" err="1">
                <a:hlinkClick r:id="rId2" tooltip="Sözlük künyesini görebilirsiniz."/>
              </a:rPr>
              <a:t>Sözlüğü</a:t>
            </a:r>
            <a:endParaRPr lang="en-US" sz="2300" dirty="0"/>
          </a:p>
          <a:p>
            <a:pPr>
              <a:buNone/>
            </a:pPr>
            <a:r>
              <a:rPr lang="tr-TR" sz="2300" dirty="0"/>
              <a:t>-</a:t>
            </a:r>
            <a:r>
              <a:rPr lang="en-US" sz="2300" dirty="0"/>
              <a:t> </a:t>
            </a:r>
            <a:r>
              <a:rPr lang="en-US" sz="2300" dirty="0" err="1"/>
              <a:t>İnsan</a:t>
            </a:r>
            <a:r>
              <a:rPr lang="en-US" sz="2300" dirty="0"/>
              <a:t> </a:t>
            </a:r>
            <a:r>
              <a:rPr lang="en-US" sz="2300" dirty="0" err="1"/>
              <a:t>usunun</a:t>
            </a:r>
            <a:r>
              <a:rPr lang="en-US" sz="2300" dirty="0"/>
              <a:t> </a:t>
            </a:r>
            <a:r>
              <a:rPr lang="en-US" sz="2300" dirty="0" err="1"/>
              <a:t>kapsayabileceği</a:t>
            </a:r>
            <a:r>
              <a:rPr lang="en-US" sz="2300" dirty="0"/>
              <a:t> </a:t>
            </a:r>
            <a:r>
              <a:rPr lang="en-US" sz="2300" dirty="0" err="1"/>
              <a:t>olgu</a:t>
            </a:r>
            <a:r>
              <a:rPr lang="en-US" sz="2300" dirty="0"/>
              <a:t>, </a:t>
            </a:r>
            <a:r>
              <a:rPr lang="en-US" sz="2300" dirty="0" err="1"/>
              <a:t>gerçek</a:t>
            </a:r>
            <a:r>
              <a:rPr lang="en-US" sz="2300" dirty="0"/>
              <a:t> </a:t>
            </a:r>
            <a:r>
              <a:rPr lang="en-US" sz="2300" dirty="0" err="1"/>
              <a:t>ve</a:t>
            </a:r>
            <a:r>
              <a:rPr lang="en-US" sz="2300" dirty="0"/>
              <a:t> </a:t>
            </a:r>
            <a:r>
              <a:rPr lang="en-US" sz="2300" dirty="0" err="1"/>
              <a:t>ilkelerin</a:t>
            </a:r>
            <a:r>
              <a:rPr lang="en-US" sz="2300" dirty="0"/>
              <a:t> </a:t>
            </a:r>
            <a:r>
              <a:rPr lang="en-US" sz="2300" dirty="0" err="1"/>
              <a:t>tümüne</a:t>
            </a:r>
            <a:r>
              <a:rPr lang="en-US" sz="2300" dirty="0"/>
              <a:t> </a:t>
            </a:r>
            <a:r>
              <a:rPr lang="en-US" sz="2300" dirty="0" err="1"/>
              <a:t>verilen</a:t>
            </a:r>
            <a:r>
              <a:rPr lang="en-US" sz="2300" dirty="0"/>
              <a:t> </a:t>
            </a:r>
            <a:r>
              <a:rPr lang="en-US" sz="2300" dirty="0" err="1"/>
              <a:t>ad.</a:t>
            </a:r>
            <a:r>
              <a:rPr lang="en-US" sz="2300" dirty="0"/>
              <a:t> </a:t>
            </a:r>
            <a:endParaRPr lang="tr-TR" sz="2300" dirty="0"/>
          </a:p>
          <a:p>
            <a:pPr>
              <a:buNone/>
            </a:pPr>
            <a:r>
              <a:rPr lang="en-US" sz="2300" dirty="0"/>
              <a:t>- </a:t>
            </a:r>
            <a:r>
              <a:rPr lang="en-US" sz="2300" dirty="0" err="1"/>
              <a:t>Bir</a:t>
            </a:r>
            <a:r>
              <a:rPr lang="en-US" sz="2300" dirty="0"/>
              <a:t> </a:t>
            </a:r>
            <a:r>
              <a:rPr lang="en-US" sz="2300" dirty="0" err="1"/>
              <a:t>yargılamada</a:t>
            </a:r>
            <a:r>
              <a:rPr lang="en-US" sz="2300" dirty="0"/>
              <a:t> </a:t>
            </a:r>
            <a:r>
              <a:rPr lang="en-US" sz="2300" dirty="0" err="1"/>
              <a:t>bulunabilmek</a:t>
            </a:r>
            <a:r>
              <a:rPr lang="en-US" sz="2300" dirty="0"/>
              <a:t> </a:t>
            </a:r>
            <a:r>
              <a:rPr lang="en-US" sz="2300" dirty="0" err="1"/>
              <a:t>için</a:t>
            </a:r>
            <a:r>
              <a:rPr lang="en-US" sz="2300" dirty="0"/>
              <a:t> </a:t>
            </a:r>
            <a:r>
              <a:rPr lang="en-US" sz="2300" dirty="0" err="1"/>
              <a:t>bilinmesi</a:t>
            </a:r>
            <a:r>
              <a:rPr lang="en-US" sz="2300" dirty="0"/>
              <a:t> </a:t>
            </a:r>
            <a:r>
              <a:rPr lang="en-US" sz="2300" dirty="0" err="1"/>
              <a:t>gereken</a:t>
            </a:r>
            <a:r>
              <a:rPr lang="en-US" sz="2300" dirty="0"/>
              <a:t> </a:t>
            </a:r>
            <a:r>
              <a:rPr lang="en-US" sz="2300" dirty="0" err="1"/>
              <a:t>öğelerin</a:t>
            </a:r>
            <a:r>
              <a:rPr lang="en-US" sz="2300" dirty="0"/>
              <a:t> her </a:t>
            </a:r>
            <a:r>
              <a:rPr lang="en-US" sz="2300" dirty="0" err="1"/>
              <a:t>birine</a:t>
            </a:r>
            <a:r>
              <a:rPr lang="en-US" sz="2300" dirty="0"/>
              <a:t> </a:t>
            </a:r>
            <a:r>
              <a:rPr lang="en-US" sz="2300" dirty="0" err="1"/>
              <a:t>verilen</a:t>
            </a:r>
            <a:r>
              <a:rPr lang="en-US" sz="2300" dirty="0"/>
              <a:t> </a:t>
            </a:r>
            <a:r>
              <a:rPr lang="en-US" sz="2300" dirty="0" err="1"/>
              <a:t>ad.</a:t>
            </a:r>
            <a:r>
              <a:rPr lang="en-US" sz="2300" dirty="0"/>
              <a:t> </a:t>
            </a:r>
            <a:endParaRPr lang="tr-TR" sz="2300" dirty="0"/>
          </a:p>
          <a:p>
            <a:pPr>
              <a:buFontTx/>
              <a:buChar char="-"/>
            </a:pPr>
            <a:r>
              <a:rPr lang="en-US" sz="2300" dirty="0" err="1"/>
              <a:t>Bir</a:t>
            </a:r>
            <a:r>
              <a:rPr lang="en-US" sz="2300" dirty="0"/>
              <a:t> </a:t>
            </a:r>
            <a:r>
              <a:rPr lang="en-US" sz="2300" dirty="0" err="1"/>
              <a:t>şeyi</a:t>
            </a:r>
            <a:r>
              <a:rPr lang="en-US" sz="2300" dirty="0"/>
              <a:t> </a:t>
            </a:r>
            <a:r>
              <a:rPr lang="en-US" sz="2300" dirty="0" err="1"/>
              <a:t>bilme</a:t>
            </a:r>
            <a:r>
              <a:rPr lang="en-US" sz="2300" dirty="0"/>
              <a:t> </a:t>
            </a:r>
            <a:r>
              <a:rPr lang="en-US" sz="2300" dirty="0" err="1"/>
              <a:t>hali</a:t>
            </a:r>
            <a:r>
              <a:rPr lang="en-US" sz="2300" dirty="0"/>
              <a:t>.</a:t>
            </a:r>
            <a:endParaRPr lang="tr-TR" sz="2300" dirty="0"/>
          </a:p>
          <a:p>
            <a:r>
              <a:rPr lang="en-US" sz="2300" dirty="0" err="1">
                <a:hlinkClick r:id="rId3" tooltip="Sözlük künyesini görebilirsiniz."/>
              </a:rPr>
              <a:t>İktisat</a:t>
            </a:r>
            <a:r>
              <a:rPr lang="en-US" sz="2300" dirty="0">
                <a:hlinkClick r:id="rId3" tooltip="Sözlük künyesini görebilirsiniz."/>
              </a:rPr>
              <a:t> </a:t>
            </a:r>
            <a:r>
              <a:rPr lang="en-US" sz="2300" dirty="0" err="1">
                <a:hlinkClick r:id="rId3" tooltip="Sözlük künyesini görebilirsiniz."/>
              </a:rPr>
              <a:t>Terimleri</a:t>
            </a:r>
            <a:r>
              <a:rPr lang="en-US" sz="2300" dirty="0">
                <a:hlinkClick r:id="rId3" tooltip="Sözlük künyesini görebilirsiniz."/>
              </a:rPr>
              <a:t> </a:t>
            </a:r>
            <a:r>
              <a:rPr lang="en-US" sz="2300" dirty="0" err="1">
                <a:hlinkClick r:id="rId3" tooltip="Sözlük künyesini görebilirsiniz."/>
              </a:rPr>
              <a:t>Sözlüğü</a:t>
            </a:r>
            <a:endParaRPr lang="en-US" sz="2300" dirty="0"/>
          </a:p>
          <a:p>
            <a:pPr>
              <a:buFontTx/>
              <a:buChar char="-"/>
            </a:pPr>
            <a:r>
              <a:rPr lang="en-US" sz="2300" dirty="0" err="1"/>
              <a:t>Bireylerin</a:t>
            </a:r>
            <a:r>
              <a:rPr lang="en-US" sz="2300" dirty="0"/>
              <a:t> </a:t>
            </a:r>
            <a:r>
              <a:rPr lang="en-US" sz="2300" dirty="0" err="1"/>
              <a:t>öğrenme</a:t>
            </a:r>
            <a:r>
              <a:rPr lang="en-US" sz="2300" dirty="0"/>
              <a:t>, </a:t>
            </a:r>
            <a:r>
              <a:rPr lang="en-US" sz="2300" dirty="0" err="1"/>
              <a:t>araştırma</a:t>
            </a:r>
            <a:r>
              <a:rPr lang="en-US" sz="2300" dirty="0"/>
              <a:t> </a:t>
            </a:r>
            <a:r>
              <a:rPr lang="en-US" sz="2300" dirty="0" err="1"/>
              <a:t>veya</a:t>
            </a:r>
            <a:r>
              <a:rPr lang="en-US" sz="2300" dirty="0"/>
              <a:t> </a:t>
            </a:r>
            <a:r>
              <a:rPr lang="en-US" sz="2300" dirty="0" err="1"/>
              <a:t>gözlem</a:t>
            </a:r>
            <a:r>
              <a:rPr lang="en-US" sz="2300" dirty="0"/>
              <a:t> </a:t>
            </a:r>
            <a:r>
              <a:rPr lang="en-US" sz="2300" dirty="0" err="1"/>
              <a:t>yolu</a:t>
            </a:r>
            <a:r>
              <a:rPr lang="en-US" sz="2300" dirty="0"/>
              <a:t> </a:t>
            </a:r>
            <a:r>
              <a:rPr lang="en-US" sz="2300" dirty="0" err="1"/>
              <a:t>ile</a:t>
            </a:r>
            <a:r>
              <a:rPr lang="en-US" sz="2300" dirty="0"/>
              <a:t> </a:t>
            </a:r>
            <a:r>
              <a:rPr lang="en-US" sz="2300" dirty="0" err="1"/>
              <a:t>çaba</a:t>
            </a:r>
            <a:r>
              <a:rPr lang="en-US" sz="2300" dirty="0"/>
              <a:t> </a:t>
            </a:r>
            <a:r>
              <a:rPr lang="en-US" sz="2300" dirty="0" err="1"/>
              <a:t>sarfederek</a:t>
            </a:r>
            <a:r>
              <a:rPr lang="en-US" sz="2300" dirty="0"/>
              <a:t> </a:t>
            </a:r>
            <a:r>
              <a:rPr lang="en-US" sz="2300" dirty="0" err="1"/>
              <a:t>elde</a:t>
            </a:r>
            <a:r>
              <a:rPr lang="en-US" sz="2300" dirty="0"/>
              <a:t> </a:t>
            </a:r>
            <a:r>
              <a:rPr lang="en-US" sz="2300" dirty="0" err="1"/>
              <a:t>ettiği</a:t>
            </a:r>
            <a:r>
              <a:rPr lang="en-US" sz="2300" dirty="0"/>
              <a:t> </a:t>
            </a:r>
            <a:r>
              <a:rPr lang="en-US" sz="2300" dirty="0" err="1"/>
              <a:t>olgular</a:t>
            </a:r>
            <a:r>
              <a:rPr lang="en-US" sz="2300" dirty="0"/>
              <a:t>.</a:t>
            </a:r>
            <a:endParaRPr lang="tr-TR" sz="2300" dirty="0"/>
          </a:p>
          <a:p>
            <a:pPr>
              <a:buNone/>
            </a:pPr>
            <a:r>
              <a:rPr lang="tr-TR" sz="2300" dirty="0"/>
              <a:t>	</a:t>
            </a:r>
            <a:r>
              <a:rPr lang="en-US" sz="2300" dirty="0" err="1"/>
              <a:t>vukuf</a:t>
            </a:r>
            <a:r>
              <a:rPr lang="en-US" sz="2300" dirty="0"/>
              <a:t>, </a:t>
            </a:r>
            <a:r>
              <a:rPr lang="tr-TR" sz="2300" dirty="0"/>
              <a:t>m</a:t>
            </a:r>
            <a:r>
              <a:rPr lang="en-US" sz="2300" dirty="0" err="1"/>
              <a:t>arifet</a:t>
            </a:r>
            <a:r>
              <a:rPr lang="en-US" sz="2300" dirty="0"/>
              <a:t> </a:t>
            </a:r>
            <a:endParaRPr lang="tr-TR" sz="2300" dirty="0"/>
          </a:p>
        </p:txBody>
      </p:sp>
      <p:sp>
        <p:nvSpPr>
          <p:cNvPr id="4" name="Slayt Numarası Yer Tutucusu 3"/>
          <p:cNvSpPr>
            <a:spLocks noGrp="1"/>
          </p:cNvSpPr>
          <p:nvPr>
            <p:ph type="sldNum" sz="quarter" idx="12"/>
          </p:nvPr>
        </p:nvSpPr>
        <p:spPr/>
        <p:txBody>
          <a:bodyPr/>
          <a:lstStyle/>
          <a:p>
            <a:fld id="{9828E7A6-FD40-4355-858C-D690E2BAC7D9}"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fontScale="90000"/>
          </a:bodyPr>
          <a:lstStyle/>
          <a:p>
            <a:r>
              <a:rPr lang="tr-TR" sz="4000" dirty="0"/>
              <a:t>Bilginin Evreleri/Türleri</a:t>
            </a:r>
            <a:br>
              <a:rPr lang="tr-TR" sz="3200" dirty="0"/>
            </a:br>
            <a:r>
              <a:rPr lang="tr-TR" sz="3200" dirty="0"/>
              <a:t>DIKW </a:t>
            </a:r>
            <a:r>
              <a:rPr lang="tr-TR" sz="3200" dirty="0" err="1"/>
              <a:t>Hierarchy</a:t>
            </a:r>
            <a:br>
              <a:rPr lang="tr-TR" sz="3200" dirty="0"/>
            </a:br>
            <a:r>
              <a:rPr lang="tr-TR" sz="3200" dirty="0"/>
              <a:t>Data – </a:t>
            </a:r>
            <a:r>
              <a:rPr lang="tr-TR" sz="3200" dirty="0" err="1"/>
              <a:t>Information</a:t>
            </a:r>
            <a:r>
              <a:rPr lang="tr-TR" sz="3200" dirty="0"/>
              <a:t> – </a:t>
            </a:r>
            <a:r>
              <a:rPr lang="tr-TR" sz="3200" dirty="0" err="1"/>
              <a:t>Knowledge</a:t>
            </a:r>
            <a:r>
              <a:rPr lang="tr-TR" sz="3200" dirty="0"/>
              <a:t> - </a:t>
            </a:r>
            <a:r>
              <a:rPr lang="tr-TR" sz="3200" dirty="0" err="1"/>
              <a:t>Wisdom</a:t>
            </a:r>
            <a:endParaRPr lang="en-US" sz="3200" dirty="0"/>
          </a:p>
        </p:txBody>
      </p:sp>
      <p:sp>
        <p:nvSpPr>
          <p:cNvPr id="3" name="2 Alt Başlık"/>
          <p:cNvSpPr>
            <a:spLocks noGrp="1"/>
          </p:cNvSpPr>
          <p:nvPr>
            <p:ph type="subTitle" idx="1"/>
          </p:nvPr>
        </p:nvSpPr>
        <p:spPr/>
        <p:txBody>
          <a:bodyPr/>
          <a:lstStyle/>
          <a:p>
            <a:endParaRPr lang="en-US"/>
          </a:p>
        </p:txBody>
      </p:sp>
      <p:sp>
        <p:nvSpPr>
          <p:cNvPr id="4" name="Slayt Numarası Yer Tutucusu 3"/>
          <p:cNvSpPr>
            <a:spLocks noGrp="1"/>
          </p:cNvSpPr>
          <p:nvPr>
            <p:ph type="sldNum" sz="quarter" idx="12"/>
          </p:nvPr>
        </p:nvSpPr>
        <p:spPr/>
        <p:txBody>
          <a:bodyPr/>
          <a:lstStyle/>
          <a:p>
            <a:fld id="{9828E7A6-FD40-4355-858C-D690E2BAC7D9}" type="slidenum">
              <a:rPr lang="en-US" smtClean="0"/>
              <a:pPr/>
              <a:t>9</a:t>
            </a:fld>
            <a:endParaRPr lang="en-US"/>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TotalTime>
  <Words>667</Words>
  <Application>Microsoft Office PowerPoint</Application>
  <PresentationFormat>Ekran Gösterisi (4:3)</PresentationFormat>
  <Paragraphs>103</Paragraphs>
  <Slides>20</Slides>
  <Notes>1</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20</vt:i4>
      </vt:variant>
    </vt:vector>
  </HeadingPairs>
  <TitlesOfParts>
    <vt:vector size="23" baseType="lpstr">
      <vt:lpstr>Arial</vt:lpstr>
      <vt:lpstr>Calibri</vt:lpstr>
      <vt:lpstr>Ofis Teması</vt:lpstr>
      <vt:lpstr>Bilgi Kavramı</vt:lpstr>
      <vt:lpstr>Bilgi</vt:lpstr>
      <vt:lpstr>Bilgi</vt:lpstr>
      <vt:lpstr>Bilgi</vt:lpstr>
      <vt:lpstr>Data</vt:lpstr>
      <vt:lpstr>Data</vt:lpstr>
      <vt:lpstr>Information</vt:lpstr>
      <vt:lpstr>Knowledge</vt:lpstr>
      <vt:lpstr>Bilginin Evreleri/Türleri DIKW Hierarchy Data – Information – Knowledge - Wisdom</vt:lpstr>
      <vt:lpstr>DIKW</vt:lpstr>
      <vt:lpstr> The Rock (1934) - T. S. Eliot </vt:lpstr>
      <vt:lpstr>Data in DIKW Context</vt:lpstr>
      <vt:lpstr>Information in DIKW Context</vt:lpstr>
      <vt:lpstr>PowerPoint Sunusu</vt:lpstr>
      <vt:lpstr>Knowledge in DIKW Context</vt:lpstr>
      <vt:lpstr>PowerPoint Sunusu</vt:lpstr>
      <vt:lpstr>Wisdom in DIKW Context</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Bilgi Sistemleri</dc:title>
  <dc:creator>Galip</dc:creator>
  <cp:lastModifiedBy>Mert Incidelen</cp:lastModifiedBy>
  <cp:revision>128</cp:revision>
  <cp:lastPrinted>2016-11-17T07:05:19Z</cp:lastPrinted>
  <dcterms:created xsi:type="dcterms:W3CDTF">2010-10-03T17:49:31Z</dcterms:created>
  <dcterms:modified xsi:type="dcterms:W3CDTF">2018-11-13T23:36:26Z</dcterms:modified>
</cp:coreProperties>
</file>