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58" r:id="rId11"/>
    <p:sldId id="259" r:id="rId12"/>
    <p:sldId id="260" r:id="rId13"/>
    <p:sldId id="261" r:id="rId14"/>
    <p:sldId id="262" r:id="rId15"/>
    <p:sldId id="264" r:id="rId16"/>
    <p:sldId id="265" r:id="rId17"/>
  </p:sldIdLst>
  <p:sldSz cx="9144000" cy="6858000" type="screen4x3"/>
  <p:notesSz cx="6918325" cy="10048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97200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919538" y="0"/>
            <a:ext cx="2997200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6F5E5-0177-4965-8C72-F107DA2B3C00}" type="datetimeFigureOut">
              <a:rPr lang="tr-TR" smtClean="0"/>
              <a:t>17.11.2016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54063"/>
            <a:ext cx="5022850" cy="3768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92150" y="4773613"/>
            <a:ext cx="5534025" cy="45212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9544050"/>
            <a:ext cx="2997200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919538" y="9544050"/>
            <a:ext cx="2997200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11C3D-6595-401F-8BF3-B8BD42905A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4130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8918-3D00-4732-9143-BB3BCADF7E59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DA5-08B1-41EF-8DE5-7A3B580FC8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4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52FF-2DB9-4893-B4A7-CFE8F740DA29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DA5-08B1-41EF-8DE5-7A3B580FC8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238A-0F82-458E-9CC2-657045C0B43E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DA5-08B1-41EF-8DE5-7A3B580FC8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8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AF4-4F50-44D7-A17D-C0E411093807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DA5-08B1-41EF-8DE5-7A3B580FC8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8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0674-42A0-4BB7-BC13-CC1CCA73D68B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DA5-08B1-41EF-8DE5-7A3B580FC8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0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4221-5EB1-45A4-A70E-CB47D659D1A0}" type="datetime1">
              <a:rPr lang="en-US" smtClean="0"/>
              <a:t>11/17/2016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DA5-08B1-41EF-8DE5-7A3B580FC8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7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5F57-4609-49BB-BF57-C8C3A58F564C}" type="datetime1">
              <a:rPr lang="en-US" smtClean="0"/>
              <a:t>11/17/2016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DA5-08B1-41EF-8DE5-7A3B580FC8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8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CC7D-A1F6-4C2A-9C79-7BEF9438B7DA}" type="datetime1">
              <a:rPr lang="en-US" smtClean="0"/>
              <a:t>11/17/2016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DA5-08B1-41EF-8DE5-7A3B580FC8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8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62C-D90A-40BB-9F61-2ABCE7655EB6}" type="datetime1">
              <a:rPr lang="en-US" smtClean="0"/>
              <a:t>11/17/2016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DA5-08B1-41EF-8DE5-7A3B580FC8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F594-0736-4764-822E-AC3FA89C730F}" type="datetime1">
              <a:rPr lang="en-US" smtClean="0"/>
              <a:t>11/17/2016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DA5-08B1-41EF-8DE5-7A3B580FC8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7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0001-4AA2-40D6-A07A-83F05E5B347F}" type="datetime1">
              <a:rPr lang="en-US" smtClean="0"/>
              <a:t>11/17/2016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DA5-08B1-41EF-8DE5-7A3B580FC8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4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49286-9A76-4C5E-BCCE-95864B2ABAF3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43DA5-08B1-41EF-8DE5-7A3B580FC8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9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igital" TargetMode="External"/><Relationship Id="rId2" Type="http://schemas.openxmlformats.org/officeDocument/2006/relationships/hyperlink" Target="http://en.wikipedia.org/wiki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nformation_system" TargetMode="External"/><Relationship Id="rId3" Type="http://schemas.openxmlformats.org/officeDocument/2006/relationships/hyperlink" Target="http://en.wikipedia.org/wiki/Bioinformatics" TargetMode="External"/><Relationship Id="rId7" Type="http://schemas.openxmlformats.org/officeDocument/2006/relationships/hyperlink" Target="http://en.wikipedia.org/wiki/Geoinformatics" TargetMode="External"/><Relationship Id="rId2" Type="http://schemas.openxmlformats.org/officeDocument/2006/relationships/hyperlink" Target="http://en.wikipedia.org/wiki/Bachelor_of_Computer_Information_System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Disaster_informatics" TargetMode="External"/><Relationship Id="rId5" Type="http://schemas.openxmlformats.org/officeDocument/2006/relationships/hyperlink" Target="http://en.wikipedia.org/wiki/Cheminformatics" TargetMode="External"/><Relationship Id="rId4" Type="http://schemas.openxmlformats.org/officeDocument/2006/relationships/hyperlink" Target="http://en.wikipedia.org/wiki/Business_informatics" TargetMode="External"/><Relationship Id="rId9" Type="http://schemas.openxmlformats.org/officeDocument/2006/relationships/hyperlink" Target="http://en.wikipedia.org/wiki/Management_Information_System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Bilgi</a:t>
            </a:r>
            <a:r>
              <a:rPr lang="en-US" dirty="0" smtClean="0"/>
              <a:t> </a:t>
            </a:r>
            <a:r>
              <a:rPr lang="en-US" dirty="0" err="1" smtClean="0"/>
              <a:t>Sistemleri</a:t>
            </a:r>
            <a:endParaRPr lang="en-US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tr-TR" smtClean="0"/>
              <a:t>Bilgi Sistemleri</a:t>
            </a:r>
            <a:endParaRPr lang="tr-TR" dirty="0" smtClean="0"/>
          </a:p>
          <a:p>
            <a:pPr algn="r"/>
            <a:r>
              <a:rPr lang="tr-TR" dirty="0" smtClean="0"/>
              <a:t>Dr. Galip Aydın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DA5-08B1-41EF-8DE5-7A3B580FC84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>
            <a:off x="3657600" y="2057400"/>
            <a:ext cx="1676400" cy="76200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Bilgi Sistemleri</a:t>
            </a:r>
            <a:endParaRPr lang="en-US" dirty="0"/>
          </a:p>
        </p:txBody>
      </p:sp>
      <p:sp>
        <p:nvSpPr>
          <p:cNvPr id="6" name="5 Metin kutusu"/>
          <p:cNvSpPr txBox="1"/>
          <p:nvPr/>
        </p:nvSpPr>
        <p:spPr>
          <a:xfrm>
            <a:off x="152400" y="533400"/>
            <a:ext cx="1219200" cy="600164"/>
          </a:xfrm>
          <a:prstGeom prst="rect">
            <a:avLst/>
          </a:prstGeom>
          <a:solidFill>
            <a:schemeClr val="bg1">
              <a:lumMod val="95000"/>
              <a:alpha val="68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Depolama</a:t>
            </a: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Er</a:t>
            </a:r>
            <a:r>
              <a:rPr lang="tr-TR" sz="1100" dirty="0" smtClean="0"/>
              <a:t>işim</a:t>
            </a:r>
          </a:p>
          <a:p>
            <a:pPr>
              <a:buFont typeface="Arial" pitchFamily="34" charset="0"/>
              <a:buChar char="•"/>
            </a:pPr>
            <a:r>
              <a:rPr lang="tr-TR" sz="1100" dirty="0" smtClean="0"/>
              <a:t>Organizasyon</a:t>
            </a:r>
            <a:endParaRPr lang="en-US" sz="1100" dirty="0"/>
          </a:p>
        </p:txBody>
      </p:sp>
      <p:cxnSp>
        <p:nvCxnSpPr>
          <p:cNvPr id="8" name="7 Şekil"/>
          <p:cNvCxnSpPr>
            <a:stCxn id="4" idx="0"/>
          </p:cNvCxnSpPr>
          <p:nvPr/>
        </p:nvCxnSpPr>
        <p:spPr>
          <a:xfrm rot="16200000" flipV="1">
            <a:off x="2324100" y="-114300"/>
            <a:ext cx="1219200" cy="3124200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Metin kutusu"/>
          <p:cNvSpPr txBox="1"/>
          <p:nvPr/>
        </p:nvSpPr>
        <p:spPr>
          <a:xfrm>
            <a:off x="1752600" y="533400"/>
            <a:ext cx="1905000" cy="457200"/>
          </a:xfrm>
          <a:prstGeom prst="rect">
            <a:avLst/>
          </a:prstGeom>
          <a:solidFill>
            <a:srgbClr val="FFFF00">
              <a:alpha val="68000"/>
            </a:srgb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1200" b="1" dirty="0" smtClean="0"/>
              <a:t>BS Karakteristik Özellikleri</a:t>
            </a:r>
            <a:endParaRPr lang="en-US" sz="1100" b="1" dirty="0" err="1" smtClean="0"/>
          </a:p>
        </p:txBody>
      </p:sp>
      <p:sp>
        <p:nvSpPr>
          <p:cNvPr id="12" name="11 Metin kutusu"/>
          <p:cNvSpPr txBox="1"/>
          <p:nvPr/>
        </p:nvSpPr>
        <p:spPr>
          <a:xfrm>
            <a:off x="6400800" y="152400"/>
            <a:ext cx="2590800" cy="938719"/>
          </a:xfrm>
          <a:prstGeom prst="rect">
            <a:avLst/>
          </a:prstGeom>
          <a:solidFill>
            <a:schemeClr val="bg1">
              <a:lumMod val="95000"/>
              <a:alpha val="68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1100" dirty="0" smtClean="0"/>
              <a:t>Hareket Yönetim Sistemleri</a:t>
            </a:r>
            <a:r>
              <a:rPr lang="en-US" sz="1100" dirty="0" smtClean="0"/>
              <a:t> (TPS)</a:t>
            </a:r>
            <a:endParaRPr lang="tr-TR" sz="1100" dirty="0" smtClean="0"/>
          </a:p>
          <a:p>
            <a:pPr>
              <a:buFont typeface="Arial" pitchFamily="34" charset="0"/>
              <a:buChar char="•"/>
            </a:pPr>
            <a:r>
              <a:rPr lang="tr-TR" sz="1100" dirty="0" smtClean="0"/>
              <a:t>Karar Destek Sistemleri </a:t>
            </a:r>
            <a:r>
              <a:rPr lang="en-US" sz="1100" dirty="0" smtClean="0"/>
              <a:t>(DSS)</a:t>
            </a:r>
            <a:endParaRPr lang="tr-TR" sz="1100" dirty="0" smtClean="0"/>
          </a:p>
          <a:p>
            <a:pPr>
              <a:buFont typeface="Arial" pitchFamily="34" charset="0"/>
              <a:buChar char="•"/>
            </a:pPr>
            <a:r>
              <a:rPr lang="tr-TR" sz="1100" dirty="0" smtClean="0"/>
              <a:t>Uzman Bilgi Sistemleri </a:t>
            </a:r>
            <a:r>
              <a:rPr lang="en-US" sz="1100" dirty="0" smtClean="0"/>
              <a:t>(EIS)</a:t>
            </a:r>
            <a:endParaRPr lang="tr-TR" sz="1100" dirty="0" smtClean="0"/>
          </a:p>
          <a:p>
            <a:pPr>
              <a:buFont typeface="Arial" pitchFamily="34" charset="0"/>
              <a:buChar char="•"/>
            </a:pPr>
            <a:r>
              <a:rPr lang="tr-TR" sz="1100" dirty="0" smtClean="0"/>
              <a:t>Yönetim Bilgi Sistemleri </a:t>
            </a:r>
            <a:r>
              <a:rPr lang="en-US" sz="1100" dirty="0" smtClean="0"/>
              <a:t>(MIS)</a:t>
            </a:r>
            <a:endParaRPr lang="tr-TR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Of</a:t>
            </a:r>
            <a:r>
              <a:rPr lang="tr-TR" sz="1100" dirty="0" smtClean="0"/>
              <a:t>is</a:t>
            </a:r>
            <a:r>
              <a:rPr lang="en-US" sz="1100" dirty="0" smtClean="0"/>
              <a:t> </a:t>
            </a:r>
            <a:r>
              <a:rPr lang="tr-TR" sz="1100" dirty="0" err="1" smtClean="0"/>
              <a:t>Otomsayon</a:t>
            </a:r>
            <a:r>
              <a:rPr lang="tr-TR" sz="1100" dirty="0" smtClean="0"/>
              <a:t> Sistemleri </a:t>
            </a:r>
            <a:r>
              <a:rPr lang="en-US" sz="1100" dirty="0" smtClean="0"/>
              <a:t>(OAS)</a:t>
            </a:r>
            <a:endParaRPr lang="en-US" sz="1100" dirty="0"/>
          </a:p>
        </p:txBody>
      </p:sp>
      <p:cxnSp>
        <p:nvCxnSpPr>
          <p:cNvPr id="14" name="13 Şekil"/>
          <p:cNvCxnSpPr>
            <a:stCxn id="4" idx="3"/>
            <a:endCxn id="12" idx="1"/>
          </p:cNvCxnSpPr>
          <p:nvPr/>
        </p:nvCxnSpPr>
        <p:spPr>
          <a:xfrm flipV="1">
            <a:off x="5334000" y="621760"/>
            <a:ext cx="1066800" cy="1816640"/>
          </a:xfrm>
          <a:prstGeom prst="bentConnector3">
            <a:avLst>
              <a:gd name="adj1" fmla="val 159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Metin kutusu"/>
          <p:cNvSpPr txBox="1"/>
          <p:nvPr/>
        </p:nvSpPr>
        <p:spPr>
          <a:xfrm>
            <a:off x="152400" y="5486400"/>
            <a:ext cx="1524000" cy="430887"/>
          </a:xfrm>
          <a:prstGeom prst="rect">
            <a:avLst/>
          </a:prstGeom>
          <a:solidFill>
            <a:schemeClr val="bg1">
              <a:lumMod val="95000"/>
              <a:alpha val="68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tr-TR" sz="1100" dirty="0" smtClean="0"/>
          </a:p>
          <a:p>
            <a:endParaRPr lang="tr-TR" sz="1100" dirty="0" smtClean="0"/>
          </a:p>
        </p:txBody>
      </p:sp>
      <p:sp>
        <p:nvSpPr>
          <p:cNvPr id="17" name="16 Metin kutusu"/>
          <p:cNvSpPr txBox="1"/>
          <p:nvPr/>
        </p:nvSpPr>
        <p:spPr>
          <a:xfrm>
            <a:off x="152400" y="1524000"/>
            <a:ext cx="1600200" cy="430887"/>
          </a:xfrm>
          <a:prstGeom prst="rect">
            <a:avLst/>
          </a:prstGeom>
          <a:solidFill>
            <a:schemeClr val="bg1">
              <a:lumMod val="95000"/>
              <a:alpha val="68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1100" dirty="0" smtClean="0"/>
              <a:t>Hata Kontrolü</a:t>
            </a:r>
          </a:p>
          <a:p>
            <a:pPr>
              <a:buFont typeface="Arial" pitchFamily="34" charset="0"/>
              <a:buChar char="•"/>
            </a:pPr>
            <a:r>
              <a:rPr lang="tr-TR" sz="1100" dirty="0" smtClean="0"/>
              <a:t>Şifreleme/</a:t>
            </a:r>
            <a:r>
              <a:rPr lang="tr-TR" sz="1100" dirty="0" err="1" smtClean="0"/>
              <a:t>Encryption</a:t>
            </a:r>
            <a:endParaRPr lang="en-US" sz="1100" dirty="0"/>
          </a:p>
        </p:txBody>
      </p:sp>
      <p:cxnSp>
        <p:nvCxnSpPr>
          <p:cNvPr id="19" name="18 Dirsek Bağlayıcısı"/>
          <p:cNvCxnSpPr>
            <a:stCxn id="4" idx="1"/>
            <a:endCxn id="17" idx="3"/>
          </p:cNvCxnSpPr>
          <p:nvPr/>
        </p:nvCxnSpPr>
        <p:spPr>
          <a:xfrm rot="10800000">
            <a:off x="1752600" y="1739444"/>
            <a:ext cx="1905000" cy="698956"/>
          </a:xfrm>
          <a:prstGeom prst="bentConnector3">
            <a:avLst>
              <a:gd name="adj1" fmla="val 66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Metin kutusu"/>
          <p:cNvSpPr txBox="1"/>
          <p:nvPr/>
        </p:nvSpPr>
        <p:spPr>
          <a:xfrm>
            <a:off x="1981200" y="1824335"/>
            <a:ext cx="1371600" cy="461665"/>
          </a:xfrm>
          <a:prstGeom prst="rect">
            <a:avLst/>
          </a:prstGeom>
          <a:solidFill>
            <a:srgbClr val="FFFF00">
              <a:alpha val="68000"/>
            </a:srgb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1200" b="1" dirty="0" smtClean="0"/>
              <a:t>Yedekleme ve Güvenlik</a:t>
            </a:r>
            <a:endParaRPr lang="en-US" sz="1100" b="1" dirty="0" err="1" smtClean="0"/>
          </a:p>
        </p:txBody>
      </p:sp>
      <p:sp>
        <p:nvSpPr>
          <p:cNvPr id="24" name="23 Metin kutusu"/>
          <p:cNvSpPr txBox="1"/>
          <p:nvPr/>
        </p:nvSpPr>
        <p:spPr>
          <a:xfrm>
            <a:off x="152400" y="3200400"/>
            <a:ext cx="1600200" cy="938719"/>
          </a:xfrm>
          <a:prstGeom prst="rect">
            <a:avLst/>
          </a:prstGeom>
          <a:solidFill>
            <a:schemeClr val="bg1">
              <a:lumMod val="95000"/>
              <a:alpha val="68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1100" dirty="0" smtClean="0"/>
              <a:t>Değer Aralığı Kontrolü</a:t>
            </a: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tr-TR" sz="1100" dirty="0" smtClean="0"/>
              <a:t>Liste Kontrolü</a:t>
            </a:r>
          </a:p>
          <a:p>
            <a:pPr>
              <a:buFont typeface="Arial" pitchFamily="34" charset="0"/>
              <a:buChar char="•"/>
            </a:pPr>
            <a:r>
              <a:rPr lang="tr-TR" sz="1100" dirty="0" smtClean="0"/>
              <a:t>Tip Kontrolü</a:t>
            </a:r>
          </a:p>
          <a:p>
            <a:pPr>
              <a:buFont typeface="Arial" pitchFamily="34" charset="0"/>
              <a:buChar char="•"/>
            </a:pPr>
            <a:r>
              <a:rPr lang="tr-TR" sz="1100" dirty="0" smtClean="0"/>
              <a:t>Değer </a:t>
            </a:r>
            <a:r>
              <a:rPr lang="tr-TR" sz="1100" dirty="0" err="1" smtClean="0"/>
              <a:t>Konrolü</a:t>
            </a:r>
            <a:endParaRPr lang="en-US" sz="1100" dirty="0"/>
          </a:p>
        </p:txBody>
      </p:sp>
      <p:sp>
        <p:nvSpPr>
          <p:cNvPr id="25" name="24 Metin kutusu"/>
          <p:cNvSpPr txBox="1"/>
          <p:nvPr/>
        </p:nvSpPr>
        <p:spPr>
          <a:xfrm>
            <a:off x="152400" y="4267200"/>
            <a:ext cx="1600200" cy="769441"/>
          </a:xfrm>
          <a:prstGeom prst="rect">
            <a:avLst/>
          </a:prstGeom>
          <a:solidFill>
            <a:schemeClr val="bg1">
              <a:lumMod val="95000"/>
              <a:alpha val="68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1100" dirty="0" smtClean="0"/>
              <a:t>Birim</a:t>
            </a:r>
          </a:p>
          <a:p>
            <a:pPr>
              <a:buFont typeface="Arial" pitchFamily="34" charset="0"/>
              <a:buChar char="•"/>
            </a:pPr>
            <a:r>
              <a:rPr lang="tr-TR" sz="1100" dirty="0" smtClean="0"/>
              <a:t>Veri  bozulması</a:t>
            </a:r>
          </a:p>
          <a:p>
            <a:pPr>
              <a:buFont typeface="Arial" pitchFamily="34" charset="0"/>
              <a:buChar char="•"/>
            </a:pPr>
            <a:r>
              <a:rPr lang="tr-TR" sz="1100" dirty="0" smtClean="0"/>
              <a:t>Veri kaybı</a:t>
            </a:r>
          </a:p>
          <a:p>
            <a:pPr>
              <a:buFont typeface="Arial" pitchFamily="34" charset="0"/>
              <a:buChar char="•"/>
            </a:pPr>
            <a:r>
              <a:rPr lang="tr-TR" sz="1100" dirty="0" smtClean="0"/>
              <a:t>Kaynak bütünlüğü</a:t>
            </a:r>
            <a:endParaRPr lang="en-US" sz="1100" dirty="0"/>
          </a:p>
        </p:txBody>
      </p:sp>
      <p:cxnSp>
        <p:nvCxnSpPr>
          <p:cNvPr id="28" name="27 Dirsek Bağlayıcısı"/>
          <p:cNvCxnSpPr>
            <a:stCxn id="39" idx="2"/>
            <a:endCxn id="24" idx="3"/>
          </p:cNvCxnSpPr>
          <p:nvPr/>
        </p:nvCxnSpPr>
        <p:spPr>
          <a:xfrm rot="10800000">
            <a:off x="1752600" y="3669760"/>
            <a:ext cx="1447800" cy="787940"/>
          </a:xfrm>
          <a:prstGeom prst="bentConnector3">
            <a:avLst>
              <a:gd name="adj1" fmla="val 13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Şekil"/>
          <p:cNvCxnSpPr>
            <a:stCxn id="39" idx="4"/>
            <a:endCxn id="25" idx="3"/>
          </p:cNvCxnSpPr>
          <p:nvPr/>
        </p:nvCxnSpPr>
        <p:spPr>
          <a:xfrm rot="5400000">
            <a:off x="2417490" y="3830910"/>
            <a:ext cx="156121" cy="1485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Oval"/>
          <p:cNvSpPr/>
          <p:nvPr/>
        </p:nvSpPr>
        <p:spPr>
          <a:xfrm>
            <a:off x="32004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43 Dirsek Bağlayıcısı"/>
          <p:cNvCxnSpPr>
            <a:stCxn id="39" idx="4"/>
            <a:endCxn id="15" idx="3"/>
          </p:cNvCxnSpPr>
          <p:nvPr/>
        </p:nvCxnSpPr>
        <p:spPr>
          <a:xfrm rot="5400000">
            <a:off x="1854428" y="4317772"/>
            <a:ext cx="1206044" cy="1562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Şekil"/>
          <p:cNvCxnSpPr>
            <a:stCxn id="4" idx="2"/>
            <a:endCxn id="39" idx="6"/>
          </p:cNvCxnSpPr>
          <p:nvPr/>
        </p:nvCxnSpPr>
        <p:spPr>
          <a:xfrm rot="5400000">
            <a:off x="3067050" y="3028950"/>
            <a:ext cx="1638300" cy="1219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Metin kutusu"/>
          <p:cNvSpPr txBox="1"/>
          <p:nvPr/>
        </p:nvSpPr>
        <p:spPr>
          <a:xfrm>
            <a:off x="5562600" y="1186190"/>
            <a:ext cx="762000" cy="261610"/>
          </a:xfrm>
          <a:prstGeom prst="rect">
            <a:avLst/>
          </a:prstGeom>
          <a:solidFill>
            <a:srgbClr val="FFFF00">
              <a:alpha val="68000"/>
            </a:srgb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1100" b="1" dirty="0" smtClean="0"/>
              <a:t>BS Türleri</a:t>
            </a:r>
          </a:p>
        </p:txBody>
      </p:sp>
      <p:sp>
        <p:nvSpPr>
          <p:cNvPr id="57" name="56 Metin kutusu"/>
          <p:cNvSpPr txBox="1"/>
          <p:nvPr/>
        </p:nvSpPr>
        <p:spPr>
          <a:xfrm>
            <a:off x="3505200" y="4157990"/>
            <a:ext cx="990600" cy="261610"/>
          </a:xfrm>
          <a:prstGeom prst="rect">
            <a:avLst/>
          </a:prstGeom>
          <a:solidFill>
            <a:srgbClr val="FFFF00">
              <a:alpha val="68000"/>
            </a:srgb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1100" b="1" dirty="0" smtClean="0"/>
              <a:t>Doğruluk</a:t>
            </a:r>
          </a:p>
        </p:txBody>
      </p:sp>
      <p:sp>
        <p:nvSpPr>
          <p:cNvPr id="60" name="59 Metin kutusu"/>
          <p:cNvSpPr txBox="1"/>
          <p:nvPr/>
        </p:nvSpPr>
        <p:spPr>
          <a:xfrm>
            <a:off x="7848600" y="2057400"/>
            <a:ext cx="1219200" cy="769441"/>
          </a:xfrm>
          <a:prstGeom prst="rect">
            <a:avLst/>
          </a:prstGeom>
          <a:solidFill>
            <a:schemeClr val="bg1">
              <a:lumMod val="95000"/>
              <a:alpha val="68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1100" dirty="0" smtClean="0"/>
              <a:t>Bilgisayarsız</a:t>
            </a:r>
          </a:p>
          <a:p>
            <a:pPr>
              <a:buFont typeface="Arial" pitchFamily="34" charset="0"/>
              <a:buChar char="•"/>
            </a:pPr>
            <a:r>
              <a:rPr lang="tr-TR" sz="1100" dirty="0" smtClean="0"/>
              <a:t>Bilgisayarlı</a:t>
            </a:r>
          </a:p>
          <a:p>
            <a:pPr lvl="1">
              <a:buFont typeface="Arial" pitchFamily="34" charset="0"/>
              <a:buChar char="•"/>
            </a:pPr>
            <a:r>
              <a:rPr lang="tr-TR" sz="1100" dirty="0" smtClean="0"/>
              <a:t>Dosya</a:t>
            </a:r>
          </a:p>
          <a:p>
            <a:pPr lvl="1">
              <a:buFont typeface="Arial" pitchFamily="34" charset="0"/>
              <a:buChar char="•"/>
            </a:pPr>
            <a:r>
              <a:rPr lang="tr-TR" sz="1100" dirty="0" smtClean="0"/>
              <a:t>İlişkisel</a:t>
            </a:r>
            <a:endParaRPr lang="en-US" sz="1100" dirty="0"/>
          </a:p>
        </p:txBody>
      </p:sp>
      <p:cxnSp>
        <p:nvCxnSpPr>
          <p:cNvPr id="61" name="13 Şekil"/>
          <p:cNvCxnSpPr>
            <a:stCxn id="4" idx="3"/>
            <a:endCxn id="60" idx="1"/>
          </p:cNvCxnSpPr>
          <p:nvPr/>
        </p:nvCxnSpPr>
        <p:spPr>
          <a:xfrm>
            <a:off x="5334000" y="2438400"/>
            <a:ext cx="2514600" cy="37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Metin kutusu"/>
          <p:cNvSpPr txBox="1"/>
          <p:nvPr/>
        </p:nvSpPr>
        <p:spPr>
          <a:xfrm>
            <a:off x="5791200" y="2481590"/>
            <a:ext cx="1828800" cy="430887"/>
          </a:xfrm>
          <a:prstGeom prst="rect">
            <a:avLst/>
          </a:prstGeom>
          <a:solidFill>
            <a:srgbClr val="FFFF00">
              <a:alpha val="68000"/>
            </a:srgb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1100" b="1" dirty="0" smtClean="0"/>
              <a:t>Organizasyon Yöntemleri</a:t>
            </a:r>
          </a:p>
        </p:txBody>
      </p:sp>
      <p:sp>
        <p:nvSpPr>
          <p:cNvPr id="67" name="66 Metin kutusu"/>
          <p:cNvSpPr txBox="1"/>
          <p:nvPr/>
        </p:nvSpPr>
        <p:spPr>
          <a:xfrm>
            <a:off x="7696200" y="3429000"/>
            <a:ext cx="1371600" cy="762000"/>
          </a:xfrm>
          <a:prstGeom prst="rect">
            <a:avLst/>
          </a:prstGeom>
          <a:solidFill>
            <a:schemeClr val="bg1">
              <a:lumMod val="95000"/>
              <a:alpha val="68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1100" dirty="0" smtClean="0"/>
              <a:t>Veri Sözlükleri</a:t>
            </a:r>
          </a:p>
          <a:p>
            <a:pPr>
              <a:buFont typeface="Arial" pitchFamily="34" charset="0"/>
              <a:buChar char="•"/>
            </a:pPr>
            <a:r>
              <a:rPr lang="tr-TR" sz="1100" dirty="0" smtClean="0"/>
              <a:t>Şematik </a:t>
            </a:r>
            <a:r>
              <a:rPr lang="tr-TR" sz="1100" dirty="0" err="1" smtClean="0"/>
              <a:t>Diagramlar</a:t>
            </a:r>
            <a:endParaRPr lang="tr-TR" sz="1100" dirty="0" smtClean="0"/>
          </a:p>
          <a:p>
            <a:pPr>
              <a:buFont typeface="Arial" pitchFamily="34" charset="0"/>
              <a:buChar char="•"/>
            </a:pPr>
            <a:r>
              <a:rPr lang="tr-TR" sz="1100" dirty="0" err="1" smtClean="0"/>
              <a:t>Normalizasyon</a:t>
            </a:r>
            <a:endParaRPr lang="tr-TR" sz="1100" dirty="0" smtClean="0"/>
          </a:p>
        </p:txBody>
      </p:sp>
      <p:cxnSp>
        <p:nvCxnSpPr>
          <p:cNvPr id="69" name="68 Dirsek Bağlayıcısı"/>
          <p:cNvCxnSpPr>
            <a:stCxn id="4" idx="3"/>
            <a:endCxn id="67" idx="1"/>
          </p:cNvCxnSpPr>
          <p:nvPr/>
        </p:nvCxnSpPr>
        <p:spPr>
          <a:xfrm>
            <a:off x="5334000" y="2438400"/>
            <a:ext cx="2362200" cy="1371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Metin kutusu"/>
          <p:cNvSpPr txBox="1"/>
          <p:nvPr/>
        </p:nvSpPr>
        <p:spPr>
          <a:xfrm>
            <a:off x="5867400" y="4495800"/>
            <a:ext cx="914400" cy="430887"/>
          </a:xfrm>
          <a:prstGeom prst="rect">
            <a:avLst/>
          </a:prstGeom>
          <a:solidFill>
            <a:srgbClr val="FFFF00">
              <a:alpha val="68000"/>
            </a:srgb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1100" b="1" dirty="0" smtClean="0"/>
              <a:t>Etik Konular</a:t>
            </a:r>
          </a:p>
        </p:txBody>
      </p:sp>
      <p:cxnSp>
        <p:nvCxnSpPr>
          <p:cNvPr id="75" name="74 Dirsek Bağlayıcısı"/>
          <p:cNvCxnSpPr>
            <a:stCxn id="4" idx="3"/>
            <a:endCxn id="81" idx="1"/>
          </p:cNvCxnSpPr>
          <p:nvPr/>
        </p:nvCxnSpPr>
        <p:spPr>
          <a:xfrm>
            <a:off x="5334000" y="2438400"/>
            <a:ext cx="2286000" cy="2357482"/>
          </a:xfrm>
          <a:prstGeom prst="bentConnector3">
            <a:avLst>
              <a:gd name="adj1" fmla="val 75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Metin kutusu"/>
          <p:cNvSpPr txBox="1"/>
          <p:nvPr/>
        </p:nvSpPr>
        <p:spPr>
          <a:xfrm>
            <a:off x="7620000" y="4495800"/>
            <a:ext cx="1371600" cy="600164"/>
          </a:xfrm>
          <a:prstGeom prst="rect">
            <a:avLst/>
          </a:prstGeom>
          <a:solidFill>
            <a:schemeClr val="bg1">
              <a:lumMod val="95000"/>
              <a:alpha val="68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1100" dirty="0" smtClean="0"/>
              <a:t>Gizlilik</a:t>
            </a:r>
          </a:p>
          <a:p>
            <a:pPr>
              <a:buFont typeface="Arial" pitchFamily="34" charset="0"/>
              <a:buChar char="•"/>
            </a:pPr>
            <a:r>
              <a:rPr lang="tr-TR" sz="1100" dirty="0" smtClean="0"/>
              <a:t>Doğruluk</a:t>
            </a:r>
          </a:p>
          <a:p>
            <a:pPr>
              <a:buFont typeface="Arial" pitchFamily="34" charset="0"/>
              <a:buChar char="•"/>
            </a:pPr>
            <a:r>
              <a:rPr lang="tr-TR" sz="1100" dirty="0" err="1" smtClean="0"/>
              <a:t>Copyright</a:t>
            </a:r>
            <a:endParaRPr lang="tr-TR" sz="1100" dirty="0" smtClean="0"/>
          </a:p>
        </p:txBody>
      </p:sp>
      <p:sp>
        <p:nvSpPr>
          <p:cNvPr id="89" name="88 Metin kutusu"/>
          <p:cNvSpPr txBox="1"/>
          <p:nvPr/>
        </p:nvSpPr>
        <p:spPr>
          <a:xfrm>
            <a:off x="6400800" y="5893713"/>
            <a:ext cx="1676400" cy="430887"/>
          </a:xfrm>
          <a:prstGeom prst="rect">
            <a:avLst/>
          </a:prstGeom>
          <a:solidFill>
            <a:schemeClr val="bg1">
              <a:lumMod val="95000"/>
              <a:alpha val="68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1100" dirty="0" smtClean="0"/>
              <a:t>Veri Madenciliği</a:t>
            </a:r>
          </a:p>
          <a:p>
            <a:pPr>
              <a:buFont typeface="Arial" pitchFamily="34" charset="0"/>
              <a:buChar char="•"/>
            </a:pPr>
            <a:r>
              <a:rPr lang="tr-TR" sz="1100" dirty="0" smtClean="0"/>
              <a:t>Data </a:t>
            </a:r>
            <a:r>
              <a:rPr lang="tr-TR" sz="1100" dirty="0" err="1" smtClean="0"/>
              <a:t>Warehousing</a:t>
            </a:r>
            <a:endParaRPr lang="tr-TR" sz="1100" dirty="0" smtClean="0"/>
          </a:p>
        </p:txBody>
      </p:sp>
      <p:cxnSp>
        <p:nvCxnSpPr>
          <p:cNvPr id="91" name="90 Dirsek Bağlayıcısı"/>
          <p:cNvCxnSpPr>
            <a:stCxn id="4" idx="2"/>
            <a:endCxn id="89" idx="1"/>
          </p:cNvCxnSpPr>
          <p:nvPr/>
        </p:nvCxnSpPr>
        <p:spPr>
          <a:xfrm rot="16200000" flipH="1">
            <a:off x="3803422" y="3511778"/>
            <a:ext cx="3289757" cy="1905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95 Metin kutusu"/>
          <p:cNvSpPr txBox="1"/>
          <p:nvPr/>
        </p:nvSpPr>
        <p:spPr>
          <a:xfrm>
            <a:off x="4953000" y="5791200"/>
            <a:ext cx="685800" cy="261610"/>
          </a:xfrm>
          <a:prstGeom prst="rect">
            <a:avLst/>
          </a:prstGeom>
          <a:solidFill>
            <a:srgbClr val="FFFF00">
              <a:alpha val="68000"/>
            </a:srgb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1100" b="1" dirty="0" smtClean="0"/>
              <a:t>Erişim</a:t>
            </a:r>
          </a:p>
        </p:txBody>
      </p:sp>
      <p:sp>
        <p:nvSpPr>
          <p:cNvPr id="97" name="96 Metin kutusu"/>
          <p:cNvSpPr txBox="1"/>
          <p:nvPr/>
        </p:nvSpPr>
        <p:spPr>
          <a:xfrm>
            <a:off x="1981200" y="3276600"/>
            <a:ext cx="1219200" cy="261610"/>
          </a:xfrm>
          <a:prstGeom prst="rect">
            <a:avLst/>
          </a:prstGeom>
          <a:solidFill>
            <a:srgbClr val="FFFF00">
              <a:alpha val="68000"/>
            </a:srgb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1100" b="1" dirty="0" smtClean="0"/>
              <a:t>Veri doğrulama</a:t>
            </a:r>
          </a:p>
        </p:txBody>
      </p:sp>
      <p:sp>
        <p:nvSpPr>
          <p:cNvPr id="98" name="97 Metin kutusu"/>
          <p:cNvSpPr txBox="1"/>
          <p:nvPr/>
        </p:nvSpPr>
        <p:spPr>
          <a:xfrm>
            <a:off x="1905000" y="4114800"/>
            <a:ext cx="1066800" cy="430887"/>
          </a:xfrm>
          <a:prstGeom prst="rect">
            <a:avLst/>
          </a:prstGeom>
          <a:solidFill>
            <a:srgbClr val="FFFF00">
              <a:alpha val="68000"/>
            </a:srgb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1100" b="1" dirty="0" smtClean="0"/>
              <a:t>Veri bütünlüğü</a:t>
            </a:r>
          </a:p>
        </p:txBody>
      </p:sp>
      <p:sp>
        <p:nvSpPr>
          <p:cNvPr id="99" name="98 Metin kutusu"/>
          <p:cNvSpPr txBox="1"/>
          <p:nvPr/>
        </p:nvSpPr>
        <p:spPr>
          <a:xfrm>
            <a:off x="1905000" y="5334000"/>
            <a:ext cx="1066800" cy="261610"/>
          </a:xfrm>
          <a:prstGeom prst="rect">
            <a:avLst/>
          </a:prstGeom>
          <a:solidFill>
            <a:srgbClr val="FFFF00">
              <a:alpha val="68000"/>
            </a:srgb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1100" b="1" dirty="0" smtClean="0"/>
              <a:t>Güvenilirlik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DA5-08B1-41EF-8DE5-7A3B580FC84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Bilgi Sistemlerinin Bileşenleri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2000" dirty="0" smtClean="0"/>
              <a:t>İnsanlar</a:t>
            </a:r>
          </a:p>
          <a:p>
            <a:pPr lvl="1"/>
            <a:r>
              <a:rPr lang="tr-TR" sz="1600" dirty="0" smtClean="0"/>
              <a:t>Bilgi Sistemlerinde insanların farklı rolleri olabilir:</a:t>
            </a:r>
          </a:p>
          <a:p>
            <a:pPr lvl="2"/>
            <a:r>
              <a:rPr lang="tr-TR" sz="1400" dirty="0" smtClean="0"/>
              <a:t>Sistem Analizi</a:t>
            </a:r>
          </a:p>
          <a:p>
            <a:pPr lvl="2"/>
            <a:r>
              <a:rPr lang="tr-TR" sz="1400" dirty="0" smtClean="0"/>
              <a:t>Programcı</a:t>
            </a:r>
          </a:p>
          <a:p>
            <a:pPr lvl="2"/>
            <a:r>
              <a:rPr lang="tr-TR" sz="1400" dirty="0" smtClean="0"/>
              <a:t>Tekniker</a:t>
            </a:r>
          </a:p>
          <a:p>
            <a:pPr lvl="2"/>
            <a:r>
              <a:rPr lang="tr-TR" sz="1400" dirty="0" smtClean="0"/>
              <a:t>Mühendis</a:t>
            </a:r>
          </a:p>
          <a:p>
            <a:pPr lvl="2"/>
            <a:r>
              <a:rPr lang="tr-TR" sz="1400" dirty="0" smtClean="0"/>
              <a:t>Network Yöneticisi</a:t>
            </a:r>
          </a:p>
          <a:p>
            <a:pPr lvl="2"/>
            <a:r>
              <a:rPr lang="tr-TR" sz="1400" dirty="0" smtClean="0"/>
              <a:t>Bilgi Sistemi Yöneticisi</a:t>
            </a:r>
          </a:p>
          <a:p>
            <a:pPr lvl="2"/>
            <a:r>
              <a:rPr lang="tr-TR" sz="1400" dirty="0" smtClean="0"/>
              <a:t>Veri girişi operatörü</a:t>
            </a:r>
          </a:p>
          <a:p>
            <a:r>
              <a:rPr lang="tr-TR" sz="2000" dirty="0" smtClean="0"/>
              <a:t>Ekipmanlar</a:t>
            </a:r>
          </a:p>
          <a:p>
            <a:pPr lvl="1"/>
            <a:r>
              <a:rPr lang="tr-TR" sz="1600" dirty="0" smtClean="0"/>
              <a:t>Yazılım ve Donanımsal kaynaklar</a:t>
            </a:r>
          </a:p>
          <a:p>
            <a:r>
              <a:rPr lang="tr-TR" sz="2000" dirty="0" smtClean="0"/>
              <a:t>Prosedürler</a:t>
            </a:r>
          </a:p>
          <a:p>
            <a:pPr lvl="1"/>
            <a:r>
              <a:rPr lang="tr-TR" sz="1600" dirty="0" smtClean="0"/>
              <a:t>Çerçevesi iyi tanımlanmış ve adımları belirlenmiş eylemler. Basit bir görevden daha öte kompleks görevleri tanımlar. Mesela yedekleme yapıp, sistemi yeniden yapılandırmak ve yazılım güncellemeleri gerçekleştirmek gibi.</a:t>
            </a:r>
          </a:p>
          <a:p>
            <a:r>
              <a:rPr lang="tr-TR" sz="2000" dirty="0" smtClean="0"/>
              <a:t>Veri</a:t>
            </a:r>
          </a:p>
          <a:p>
            <a:pPr lvl="1"/>
            <a:r>
              <a:rPr lang="tr-TR" sz="1600" dirty="0" smtClean="0"/>
              <a:t>Daha sonra işlenerek (manipüle edilerek) bilgi üretilen, ham, düzenlenmemiş, ayrık, izole edilmiş ve potansiyel olarak kullanışlı veriler.</a:t>
            </a:r>
            <a:endParaRPr lang="en-US" sz="16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DA5-08B1-41EF-8DE5-7A3B580FC84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Hareket Yönetim Sistemleri (TPS)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Hareket Yönetim Sistemleri bir organizasyonun günlük hareketlerini (işlemlerini) toplayan, depolayan, değişiklik yapan ve erişime açan bilgi sistemleridir.</a:t>
            </a:r>
          </a:p>
          <a:p>
            <a:r>
              <a:rPr lang="tr-TR" dirty="0" smtClean="0"/>
              <a:t>HYS iş hayatında genellikle paranın hareketini ve bir şirketin günlük işlemlerini güvenli bir şekilde kayıt altına alırlar.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DA5-08B1-41EF-8DE5-7A3B580FC84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HYS özellikleri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HYS’lerin</a:t>
            </a:r>
            <a:r>
              <a:rPr lang="tr-TR" dirty="0" smtClean="0"/>
              <a:t> 4 önemli karakteristiği:</a:t>
            </a:r>
          </a:p>
          <a:p>
            <a:pPr lvl="1"/>
            <a:r>
              <a:rPr lang="tr-TR" dirty="0" smtClean="0"/>
              <a:t>Hızlı Cevap</a:t>
            </a:r>
          </a:p>
          <a:p>
            <a:pPr lvl="1"/>
            <a:r>
              <a:rPr lang="tr-TR" dirty="0" smtClean="0"/>
              <a:t>Güvenilirlik</a:t>
            </a:r>
          </a:p>
          <a:p>
            <a:pPr lvl="1"/>
            <a:r>
              <a:rPr lang="tr-TR" dirty="0" smtClean="0"/>
              <a:t>Esnek olmamak </a:t>
            </a:r>
          </a:p>
          <a:p>
            <a:pPr lvl="1"/>
            <a:r>
              <a:rPr lang="tr-TR" dirty="0" smtClean="0"/>
              <a:t>Kontrollü İşlemler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DA5-08B1-41EF-8DE5-7A3B580FC84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Toplu İşlemler (</a:t>
            </a:r>
            <a:r>
              <a:rPr lang="tr-TR" dirty="0" err="1" smtClean="0"/>
              <a:t>Batch</a:t>
            </a:r>
            <a:r>
              <a:rPr lang="tr-TR" dirty="0" smtClean="0"/>
              <a:t> </a:t>
            </a:r>
            <a:r>
              <a:rPr lang="tr-TR" dirty="0" err="1" smtClean="0"/>
              <a:t>Processing</a:t>
            </a:r>
            <a:r>
              <a:rPr lang="tr-TR" dirty="0" smtClean="0"/>
              <a:t>)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 smtClean="0"/>
              <a:t>Bilgisayarların ve işlemci gücünün düşük olduğu zamanlarda toplu işlem sistemleri geliştirilmiştir.</a:t>
            </a:r>
          </a:p>
          <a:p>
            <a:r>
              <a:rPr lang="tr-TR" sz="2400" dirty="0" smtClean="0"/>
              <a:t>Toplu işlemde, işlenmesi gereken tüm bilgiler önce toplanır sonra toplu bir halde işlenir.</a:t>
            </a:r>
          </a:p>
          <a:p>
            <a:endParaRPr lang="en-US" dirty="0"/>
          </a:p>
        </p:txBody>
      </p:sp>
      <p:pic>
        <p:nvPicPr>
          <p:cNvPr id="4" name="Picture 2" descr="C:\Users\Galip\Documents\bolum\courses\2010 fall\is\punch_card_machi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273973"/>
            <a:ext cx="5181600" cy="3584027"/>
          </a:xfrm>
          <a:prstGeom prst="rect">
            <a:avLst/>
          </a:prstGeom>
          <a:noFill/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DA5-08B1-41EF-8DE5-7A3B580FC84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Gerçek Zamanlı İşleme </a:t>
            </a:r>
            <a:br>
              <a:rPr lang="tr-TR" dirty="0" smtClean="0"/>
            </a:br>
            <a:r>
              <a:rPr lang="tr-TR" dirty="0" smtClean="0"/>
              <a:t>(Real Time </a:t>
            </a:r>
            <a:r>
              <a:rPr lang="tr-TR" dirty="0" err="1" smtClean="0"/>
              <a:t>Processing</a:t>
            </a:r>
            <a:r>
              <a:rPr lang="tr-TR" dirty="0" smtClean="0"/>
              <a:t>)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Veri işleme aynı anda aynı yerde gerçekleşir. </a:t>
            </a:r>
          </a:p>
          <a:p>
            <a:pPr lvl="1"/>
            <a:r>
              <a:rPr lang="tr-TR" dirty="0" smtClean="0"/>
              <a:t>POS makineleri</a:t>
            </a:r>
          </a:p>
          <a:p>
            <a:pPr lvl="1"/>
            <a:r>
              <a:rPr lang="tr-TR" dirty="0" err="1" smtClean="0"/>
              <a:t>ATMler</a:t>
            </a:r>
            <a:r>
              <a:rPr lang="tr-TR" dirty="0" smtClean="0"/>
              <a:t> </a:t>
            </a:r>
          </a:p>
          <a:p>
            <a:r>
              <a:rPr lang="tr-TR" dirty="0" err="1" smtClean="0"/>
              <a:t>GZİ’de</a:t>
            </a:r>
            <a:r>
              <a:rPr lang="tr-TR" dirty="0" smtClean="0"/>
              <a:t> iki önemli konu </a:t>
            </a:r>
            <a:r>
              <a:rPr lang="tr-TR" dirty="0" err="1" smtClean="0"/>
              <a:t>gözönünde</a:t>
            </a:r>
            <a:r>
              <a:rPr lang="tr-TR" dirty="0" smtClean="0"/>
              <a:t> bulundurulmalıdır:</a:t>
            </a:r>
          </a:p>
          <a:p>
            <a:pPr lvl="1"/>
            <a:r>
              <a:rPr lang="tr-TR" dirty="0" err="1" smtClean="0"/>
              <a:t>Concurrency</a:t>
            </a:r>
            <a:r>
              <a:rPr lang="tr-TR" dirty="0" smtClean="0"/>
              <a:t> (Aynı anda erişim)</a:t>
            </a:r>
          </a:p>
          <a:p>
            <a:pPr lvl="2"/>
            <a:r>
              <a:rPr lang="tr-TR" dirty="0" smtClean="0"/>
              <a:t>Aynı veriyi aynı anda birden fazla kullanıcı değiştirememelidir</a:t>
            </a:r>
          </a:p>
          <a:p>
            <a:pPr lvl="1"/>
            <a:r>
              <a:rPr lang="tr-TR" dirty="0" err="1" smtClean="0"/>
              <a:t>Atomicity</a:t>
            </a:r>
            <a:r>
              <a:rPr lang="tr-TR" dirty="0" smtClean="0"/>
              <a:t> </a:t>
            </a:r>
          </a:p>
          <a:p>
            <a:pPr lvl="2"/>
            <a:r>
              <a:rPr lang="tr-TR" dirty="0" smtClean="0"/>
              <a:t>İşlemin bütün adımları tamamlanmalı veya işlem gerçekleşmemiş kabul edilmeli ve tüm değişiklikler geri alınmalıdır. 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DA5-08B1-41EF-8DE5-7A3B580FC84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Hareket İşleme Monitörü </a:t>
            </a:r>
            <a:br>
              <a:rPr lang="tr-TR" dirty="0" smtClean="0"/>
            </a:br>
            <a:r>
              <a:rPr lang="tr-TR" dirty="0" smtClean="0"/>
              <a:t>(</a:t>
            </a:r>
            <a:r>
              <a:rPr lang="tr-TR" dirty="0" err="1" smtClean="0"/>
              <a:t>Transaction</a:t>
            </a:r>
            <a:r>
              <a:rPr lang="tr-TR" dirty="0" smtClean="0"/>
              <a:t> </a:t>
            </a:r>
            <a:r>
              <a:rPr lang="tr-TR" dirty="0" err="1" smtClean="0"/>
              <a:t>Processing</a:t>
            </a:r>
            <a:r>
              <a:rPr lang="tr-TR" dirty="0" smtClean="0"/>
              <a:t> </a:t>
            </a:r>
            <a:r>
              <a:rPr lang="tr-TR" dirty="0" err="1" smtClean="0"/>
              <a:t>Monitor</a:t>
            </a:r>
            <a:r>
              <a:rPr lang="tr-TR" dirty="0" smtClean="0"/>
              <a:t>)</a:t>
            </a:r>
            <a:endParaRPr lang="en-US" dirty="0"/>
          </a:p>
        </p:txBody>
      </p:sp>
      <p:pic>
        <p:nvPicPr>
          <p:cNvPr id="2050" name="Picture 2" descr="C:\Users\Galip\Documents\bolum\courses\2010 fall\is\tp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1" y="1998663"/>
            <a:ext cx="7354574" cy="3487737"/>
          </a:xfrm>
          <a:prstGeom prst="rect">
            <a:avLst/>
          </a:prstGeom>
          <a:noFill/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DA5-08B1-41EF-8DE5-7A3B580FC84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Galip\Documents\bolum\courses\2010 fall\is\cs-ve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93640"/>
            <a:ext cx="8991600" cy="6688160"/>
          </a:xfrm>
          <a:prstGeom prst="rect">
            <a:avLst/>
          </a:prstGeom>
          <a:noFill/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DA5-08B1-41EF-8DE5-7A3B580FC84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Bilgi</a:t>
            </a:r>
            <a:r>
              <a:rPr lang="en-US" dirty="0" smtClean="0"/>
              <a:t> </a:t>
            </a:r>
            <a:r>
              <a:rPr lang="en-US" dirty="0" err="1" smtClean="0"/>
              <a:t>Sistemleri</a:t>
            </a:r>
            <a:r>
              <a:rPr lang="tr-TR" dirty="0" err="1" smtClean="0"/>
              <a:t>nin</a:t>
            </a:r>
            <a:r>
              <a:rPr lang="tr-TR" dirty="0" smtClean="0"/>
              <a:t> Tanımı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Bilgi</a:t>
            </a:r>
            <a:r>
              <a:rPr lang="en-US" dirty="0" smtClean="0"/>
              <a:t> </a:t>
            </a:r>
            <a:r>
              <a:rPr lang="en-US" dirty="0" err="1" smtClean="0"/>
              <a:t>Sistemleri</a:t>
            </a:r>
            <a:r>
              <a:rPr lang="en-US" dirty="0" smtClean="0"/>
              <a:t> </a:t>
            </a:r>
            <a:r>
              <a:rPr lang="en-US" dirty="0" err="1" smtClean="0"/>
              <a:t>toplumlarda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organizasyonlarda</a:t>
            </a:r>
            <a:r>
              <a:rPr lang="en-US" dirty="0" smtClean="0"/>
              <a:t>, </a:t>
            </a:r>
            <a:r>
              <a:rPr lang="en-US" dirty="0" err="1" smtClean="0"/>
              <a:t>bilginin</a:t>
            </a:r>
            <a:r>
              <a:rPr lang="en-US" dirty="0" smtClean="0"/>
              <a:t> </a:t>
            </a:r>
            <a:r>
              <a:rPr lang="tr-TR" dirty="0" smtClean="0"/>
              <a:t>toplanması, işlenmesi, depolanması, dağıtılması ve kullanılması ile ilgili stratejik, yönetimsel ve </a:t>
            </a:r>
            <a:r>
              <a:rPr lang="tr-TR" dirty="0" err="1" smtClean="0"/>
              <a:t>operasyonel</a:t>
            </a:r>
            <a:r>
              <a:rPr lang="tr-TR" dirty="0" smtClean="0"/>
              <a:t> işlemlerle ilgilenen profesyonel ve akademik bir disiplindir.</a:t>
            </a:r>
          </a:p>
          <a:p>
            <a:r>
              <a:rPr lang="tr-TR" dirty="0" smtClean="0"/>
              <a:t>T</a:t>
            </a:r>
            <a:r>
              <a:rPr lang="en-US" dirty="0" err="1" smtClean="0"/>
              <a:t>ypically</a:t>
            </a:r>
            <a:r>
              <a:rPr lang="en-US" dirty="0" smtClean="0"/>
              <a:t>, information systems or the more common </a:t>
            </a:r>
            <a:r>
              <a:rPr lang="en-US" i="1" dirty="0" smtClean="0"/>
              <a:t>legacy</a:t>
            </a:r>
            <a:r>
              <a:rPr lang="en-US" dirty="0" smtClean="0"/>
              <a:t> information systems include people, procedures, </a:t>
            </a:r>
            <a:r>
              <a:rPr lang="en-US" dirty="0" smtClean="0">
                <a:hlinkClick r:id="rId2" tooltip="Data"/>
              </a:rPr>
              <a:t>data</a:t>
            </a:r>
            <a:r>
              <a:rPr lang="en-US" dirty="0" smtClean="0"/>
              <a:t>, software, and hardware (by degree) that are used to gather and analyze </a:t>
            </a:r>
            <a:r>
              <a:rPr lang="en-US" dirty="0" smtClean="0">
                <a:hlinkClick r:id="rId3" tooltip="Digital"/>
              </a:rPr>
              <a:t>digital</a:t>
            </a:r>
            <a:r>
              <a:rPr lang="en-US" dirty="0" smtClean="0"/>
              <a:t> information.</a:t>
            </a:r>
            <a:endParaRPr lang="tr-TR" dirty="0" smtClean="0"/>
          </a:p>
          <a:p>
            <a:r>
              <a:rPr lang="tr-TR" dirty="0" smtClean="0"/>
              <a:t>Tipik olarak bir Bilgi Sistemi dijital bilgiyi toplamak ve analiz etmekte kullanılan insanlar, prosedürler, veriler, yazılım ve (belli bir dereceye kadar) donanımları içerir. 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DA5-08B1-41EF-8DE5-7A3B580FC84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Bilgisayarlı Bilgi Sistemleri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Spesifik olarak bilgisayar tabanlı bilgi sistemleri, insanların ve organizasyonların veriyi toplamak, filtrelemek, işlemek, oluşturmak veya dağıtmak için kullandıkları tamamlayıcı donanım/yazılım ağlarından oluşur.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DA5-08B1-41EF-8DE5-7A3B580FC84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Galip\Documents\bolum\courses\2010 fall\is\800px-Four-Level-Pyramid-mod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"/>
            <a:ext cx="9122941" cy="6705600"/>
          </a:xfrm>
          <a:prstGeom prst="rect">
            <a:avLst/>
          </a:prstGeom>
          <a:noFill/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DA5-08B1-41EF-8DE5-7A3B580FC84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Bilgi Sistemlerinin Türleri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Klasik Bilgi Sistemleri kaynaklarında piramit şeklinde aynı zamanda organizasyonun yapısını da yansıtan sınıflama yapılmıştır. </a:t>
            </a:r>
          </a:p>
          <a:p>
            <a:r>
              <a:rPr lang="tr-TR" dirty="0" smtClean="0"/>
              <a:t>Buna göre Bilgi Sistemlerinin temel türleri:</a:t>
            </a:r>
          </a:p>
          <a:p>
            <a:pPr lvl="1"/>
            <a:r>
              <a:rPr lang="tr-TR" dirty="0" smtClean="0"/>
              <a:t>Hareket İşleme (İşlem İşleme) Sistemleri </a:t>
            </a:r>
          </a:p>
          <a:p>
            <a:pPr lvl="1"/>
            <a:r>
              <a:rPr lang="tr-TR" dirty="0" smtClean="0"/>
              <a:t>Yönetim Bilgi Sistemleri</a:t>
            </a:r>
          </a:p>
          <a:p>
            <a:pPr lvl="1"/>
            <a:r>
              <a:rPr lang="tr-TR" dirty="0" smtClean="0"/>
              <a:t>Karar Destek Sistemleri</a:t>
            </a:r>
          </a:p>
          <a:p>
            <a:pPr lvl="1"/>
            <a:r>
              <a:rPr lang="tr-TR" dirty="0" smtClean="0"/>
              <a:t>Yönetici Bilgi Sistemleri</a:t>
            </a: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DA5-08B1-41EF-8DE5-7A3B580FC84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Bilgi Sistemlerinin Türleri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Ancak yeni teknolojiler ve yeni gelişmelerle beraber orijinal piramit modeline uymayan bilgi sistemleri ortaya çıkmıştır:</a:t>
            </a:r>
          </a:p>
          <a:p>
            <a:pPr lvl="1"/>
            <a:r>
              <a:rPr lang="tr-TR" dirty="0" smtClean="0"/>
              <a:t>Veri Depoları</a:t>
            </a:r>
          </a:p>
          <a:p>
            <a:pPr lvl="1"/>
            <a:r>
              <a:rPr lang="tr-TR" dirty="0" smtClean="0"/>
              <a:t>ERP (</a:t>
            </a:r>
            <a:r>
              <a:rPr lang="tr-TR" dirty="0" err="1" smtClean="0"/>
              <a:t>Enterprise</a:t>
            </a:r>
            <a:r>
              <a:rPr lang="tr-TR" dirty="0" smtClean="0"/>
              <a:t> </a:t>
            </a:r>
            <a:r>
              <a:rPr lang="tr-TR" dirty="0" err="1" smtClean="0"/>
              <a:t>Resource</a:t>
            </a:r>
            <a:r>
              <a:rPr lang="tr-TR" dirty="0" smtClean="0"/>
              <a:t> </a:t>
            </a:r>
            <a:r>
              <a:rPr lang="tr-TR" dirty="0" err="1" smtClean="0"/>
              <a:t>Planning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Girişimci Sistemleri (</a:t>
            </a:r>
            <a:r>
              <a:rPr lang="tr-TR" dirty="0" err="1" smtClean="0"/>
              <a:t>Enterprise</a:t>
            </a:r>
            <a:r>
              <a:rPr lang="tr-TR" dirty="0" smtClean="0"/>
              <a:t> </a:t>
            </a:r>
            <a:r>
              <a:rPr lang="tr-TR" dirty="0" err="1" smtClean="0"/>
              <a:t>Systems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Uzman Sistemler</a:t>
            </a:r>
          </a:p>
          <a:p>
            <a:pPr lvl="1"/>
            <a:r>
              <a:rPr lang="tr-TR" dirty="0" smtClean="0"/>
              <a:t>Coğrafi Bilgi Sistemleri</a:t>
            </a:r>
          </a:p>
          <a:p>
            <a:pPr lvl="1"/>
            <a:r>
              <a:rPr lang="tr-TR" dirty="0" smtClean="0"/>
              <a:t>Global Bilgi Sistemleri</a:t>
            </a:r>
          </a:p>
          <a:p>
            <a:pPr lvl="1"/>
            <a:r>
              <a:rPr lang="tr-TR" dirty="0" smtClean="0"/>
              <a:t>Ofis Otomasyon Sistemleri </a:t>
            </a: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DA5-08B1-41EF-8DE5-7A3B580FC84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Galip\Documents\bolum\courses\2010 fall\is\sys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09600"/>
            <a:ext cx="8686800" cy="5486400"/>
          </a:xfrm>
          <a:prstGeom prst="rect">
            <a:avLst/>
          </a:prstGeom>
          <a:noFill/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DA5-08B1-41EF-8DE5-7A3B580FC84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tr-TR" sz="4000" dirty="0" smtClean="0"/>
              <a:t>Bilgi Sistemlerinin İlişkili Olduğu Alanlar</a:t>
            </a:r>
            <a:endParaRPr lang="en-US" sz="40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 smtClean="0">
                <a:hlinkClick r:id="rId2" tooltip="Bachelor of Computer Information Systems"/>
              </a:rPr>
              <a:t>Computer Science</a:t>
            </a:r>
            <a:endParaRPr lang="en-US" dirty="0" smtClean="0"/>
          </a:p>
          <a:p>
            <a:pPr lvl="1"/>
            <a:r>
              <a:rPr lang="en-US" dirty="0" smtClean="0">
                <a:hlinkClick r:id="rId3" tooltip="Bioinformatics"/>
              </a:rPr>
              <a:t>Bioinformatics</a:t>
            </a:r>
            <a:endParaRPr lang="en-US" dirty="0" smtClean="0"/>
          </a:p>
          <a:p>
            <a:pPr lvl="1"/>
            <a:r>
              <a:rPr lang="en-US" dirty="0" smtClean="0">
                <a:hlinkClick r:id="rId4" tooltip="Business informatics"/>
              </a:rPr>
              <a:t>Business informatics</a:t>
            </a:r>
            <a:endParaRPr lang="en-US" dirty="0" smtClean="0"/>
          </a:p>
          <a:p>
            <a:pPr lvl="1"/>
            <a:r>
              <a:rPr lang="en-US" dirty="0" err="1" smtClean="0">
                <a:hlinkClick r:id="rId5" tooltip="Cheminformatics"/>
              </a:rPr>
              <a:t>Cheminformatics</a:t>
            </a:r>
            <a:endParaRPr lang="en-US" dirty="0" smtClean="0"/>
          </a:p>
          <a:p>
            <a:pPr lvl="1"/>
            <a:r>
              <a:rPr lang="en-US" dirty="0" smtClean="0">
                <a:hlinkClick r:id="rId6" tooltip="Disaster informatics"/>
              </a:rPr>
              <a:t>Disaster informatics</a:t>
            </a:r>
            <a:endParaRPr lang="en-US" dirty="0" smtClean="0"/>
          </a:p>
          <a:p>
            <a:pPr lvl="1"/>
            <a:r>
              <a:rPr lang="en-US" dirty="0" err="1" smtClean="0">
                <a:hlinkClick r:id="rId7" tooltip="Geoinformatics"/>
              </a:rPr>
              <a:t>Geoinformatics</a:t>
            </a:r>
            <a:endParaRPr lang="en-US" dirty="0" smtClean="0"/>
          </a:p>
          <a:p>
            <a:pPr lvl="1"/>
            <a:r>
              <a:rPr lang="en-US" dirty="0" smtClean="0">
                <a:hlinkClick r:id="rId8" tooltip="Information system"/>
              </a:rPr>
              <a:t>Information system</a:t>
            </a:r>
            <a:endParaRPr lang="en-US" dirty="0" smtClean="0"/>
          </a:p>
          <a:p>
            <a:pPr lvl="1"/>
            <a:r>
              <a:rPr lang="en-US" dirty="0" smtClean="0">
                <a:hlinkClick r:id="rId9" tooltip="Management Information Systems"/>
              </a:rPr>
              <a:t>M</a:t>
            </a:r>
            <a:r>
              <a:rPr lang="tr-TR" dirty="0" err="1" smtClean="0">
                <a:hlinkClick r:id="rId9" tooltip="Management Information Systems"/>
              </a:rPr>
              <a:t>anagement</a:t>
            </a:r>
            <a:r>
              <a:rPr lang="tr-TR" dirty="0" smtClean="0">
                <a:hlinkClick r:id="rId9" tooltip="Management Information Systems"/>
              </a:rPr>
              <a:t> </a:t>
            </a:r>
            <a:r>
              <a:rPr lang="en-US" dirty="0" smtClean="0">
                <a:hlinkClick r:id="rId9" tooltip="Management Information Systems"/>
              </a:rPr>
              <a:t>I</a:t>
            </a:r>
            <a:r>
              <a:rPr lang="tr-TR" dirty="0" err="1" smtClean="0">
                <a:hlinkClick r:id="rId9" tooltip="Management Information Systems"/>
              </a:rPr>
              <a:t>nfomation</a:t>
            </a:r>
            <a:r>
              <a:rPr lang="tr-TR" dirty="0" smtClean="0">
                <a:hlinkClick r:id="rId9" tooltip="Management Information Systems"/>
              </a:rPr>
              <a:t> </a:t>
            </a:r>
            <a:r>
              <a:rPr lang="tr-TR" dirty="0" err="1" smtClean="0">
                <a:hlinkClick r:id="rId9" tooltip="Management Information Systems"/>
              </a:rPr>
              <a:t>Systems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DA5-08B1-41EF-8DE5-7A3B580FC84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</TotalTime>
  <Words>527</Words>
  <Application>Microsoft Office PowerPoint</Application>
  <PresentationFormat>Ekran Gösterisi (4:3)</PresentationFormat>
  <Paragraphs>130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17" baseType="lpstr">
      <vt:lpstr>Ofis Teması</vt:lpstr>
      <vt:lpstr>Bilgi Sistemleri</vt:lpstr>
      <vt:lpstr>PowerPoint Sunusu</vt:lpstr>
      <vt:lpstr>Bilgi Sistemlerinin Tanımı</vt:lpstr>
      <vt:lpstr>Bilgisayarlı Bilgi Sistemleri</vt:lpstr>
      <vt:lpstr>PowerPoint Sunusu</vt:lpstr>
      <vt:lpstr>Bilgi Sistemlerinin Türleri</vt:lpstr>
      <vt:lpstr>Bilgi Sistemlerinin Türleri</vt:lpstr>
      <vt:lpstr>PowerPoint Sunusu</vt:lpstr>
      <vt:lpstr>Bilgi Sistemlerinin İlişkili Olduğu Alanlar</vt:lpstr>
      <vt:lpstr>PowerPoint Sunusu</vt:lpstr>
      <vt:lpstr>Bilgi Sistemlerinin Bileşenleri</vt:lpstr>
      <vt:lpstr>Hareket Yönetim Sistemleri (TPS)</vt:lpstr>
      <vt:lpstr>HYS özellikleri</vt:lpstr>
      <vt:lpstr>Toplu İşlemler (Batch Processing)</vt:lpstr>
      <vt:lpstr>Gerçek Zamanlı İşleme  (Real Time Processing)</vt:lpstr>
      <vt:lpstr>Hareket İşleme Monitörü  (Transaction Processing Monitor)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Galip</dc:creator>
  <cp:lastModifiedBy>SAİT</cp:lastModifiedBy>
  <cp:revision>60</cp:revision>
  <cp:lastPrinted>2016-11-17T07:05:44Z</cp:lastPrinted>
  <dcterms:created xsi:type="dcterms:W3CDTF">2010-10-09T16:43:19Z</dcterms:created>
  <dcterms:modified xsi:type="dcterms:W3CDTF">2016-11-17T07:10:52Z</dcterms:modified>
</cp:coreProperties>
</file>