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918325" cy="10048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7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919538" y="0"/>
            <a:ext cx="2997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E183A-9C73-4B0C-A04B-030F4821F726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54063"/>
            <a:ext cx="50228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92150" y="4773613"/>
            <a:ext cx="5534025" cy="4521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544050"/>
            <a:ext cx="2997200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919538" y="9544050"/>
            <a:ext cx="2997200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106A5-035A-4975-9B2A-7C8CBC768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2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3B0B-B1DC-47FD-931B-C4DB95CB915A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0A27-2D89-4BB9-8C36-78AE5AEFF514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E9B1-5C9E-42EB-AAB9-F989EC020796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8484-9559-4601-98CF-8C9C287A4C5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2894-4B78-460F-9107-BE85BBF5ADF4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F7E-C511-49DF-946E-69F418F5BCEC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ADC6-664A-42BB-80C1-79A7396DC178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5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7366-179B-4F73-AA59-D0BC695074C3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D80-9030-4C0C-B3C6-6C6DFA0D2732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E684-866C-425F-A234-B17921E48251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8A8D-6C0C-4AC2-B9A4-963DC1E82AE7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91E4-C5D5-4EE2-B606-21DF7D448853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5DF-15DE-45C4-94F2-826F14ED9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_al__ma_Sayfas_1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Verinin Temsili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smtClean="0"/>
              <a:t>Bilgi Sistemleri</a:t>
            </a:r>
            <a:endParaRPr lang="tr-TR" dirty="0" smtClean="0"/>
          </a:p>
          <a:p>
            <a:pPr algn="r"/>
            <a:r>
              <a:rPr lang="tr-TR" dirty="0" smtClean="0"/>
              <a:t>Dr. Galip Aydın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SGML bir dizi işaretleme dili geliştirmek için kullanıldı</a:t>
            </a:r>
          </a:p>
          <a:p>
            <a:r>
              <a:rPr lang="tr-TR" dirty="0" smtClean="0"/>
              <a:t>1991’de Tim </a:t>
            </a:r>
            <a:r>
              <a:rPr lang="tr-TR" dirty="0" err="1" smtClean="0"/>
              <a:t>Berners</a:t>
            </a:r>
            <a:r>
              <a:rPr lang="tr-TR" dirty="0" smtClean="0"/>
              <a:t> Lee SGML kullanarak </a:t>
            </a:r>
            <a:r>
              <a:rPr lang="tr-TR" dirty="0" err="1" smtClean="0"/>
              <a:t>HTML’i</a:t>
            </a:r>
            <a:r>
              <a:rPr lang="tr-TR" dirty="0" smtClean="0"/>
              <a:t> geliştirdi</a:t>
            </a:r>
          </a:p>
          <a:p>
            <a:r>
              <a:rPr lang="tr-TR" dirty="0" smtClean="0"/>
              <a:t>SGML çok efektif fakat </a:t>
            </a:r>
            <a:r>
              <a:rPr lang="tr-TR" dirty="0" err="1" smtClean="0"/>
              <a:t>komplex</a:t>
            </a:r>
            <a:r>
              <a:rPr lang="tr-TR" dirty="0" smtClean="0"/>
              <a:t>, HTML ise çok basit fakat belirli bir dizi </a:t>
            </a:r>
            <a:r>
              <a:rPr lang="tr-TR" dirty="0" err="1" smtClean="0"/>
              <a:t>tag</a:t>
            </a:r>
            <a:r>
              <a:rPr lang="tr-TR" dirty="0" smtClean="0"/>
              <a:t> ile kısıtlıdır.</a:t>
            </a:r>
          </a:p>
          <a:p>
            <a:r>
              <a:rPr lang="tr-TR" dirty="0" smtClean="0"/>
              <a:t>HTML verinin nasıl gösterileceği (</a:t>
            </a:r>
            <a:r>
              <a:rPr lang="tr-TR" dirty="0" err="1" smtClean="0"/>
              <a:t>presentation</a:t>
            </a:r>
            <a:r>
              <a:rPr lang="tr-TR" dirty="0" smtClean="0"/>
              <a:t>) ile ilgilenir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&lt;html&gt;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&lt;body&gt;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&lt;table&gt;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İsim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Yazar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Anna Karenina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Lev N. Tolstoy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Gülün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Adı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Umberto Eco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&lt;/table&gt;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&lt;/body&gt;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&lt;/html&gt;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4800600" y="1676400"/>
          <a:ext cx="3657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8100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İsim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Yazar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tr-TR" dirty="0" smtClean="0"/>
                        <a:t>Gülün Adı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Umberto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Eco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– </a:t>
            </a:r>
            <a:r>
              <a:rPr lang="tr-TR" dirty="0" err="1" smtClean="0"/>
              <a:t>Tags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Attributes</a:t>
            </a:r>
            <a:endParaRPr lang="en-US" dirty="0"/>
          </a:p>
        </p:txBody>
      </p:sp>
      <p:sp>
        <p:nvSpPr>
          <p:cNvPr id="4" name="3 Dikdörtgen"/>
          <p:cNvSpPr/>
          <p:nvPr/>
        </p:nvSpPr>
        <p:spPr>
          <a:xfrm>
            <a:off x="304800" y="15240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&lt;html&gt;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&lt;body&gt;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&lt;table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border=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"1"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height=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"23"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style=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"height: 17.25pt"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height=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"23"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İsim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Yazar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height=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"23"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height=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"23"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&gt;&lt;span&gt;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Anna Karenina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&lt;/span&gt;&lt;/td&gt;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&lt;td&gt;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Lev N. Tolstoy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height=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"23"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height=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"23"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&gt;&lt;span&gt;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Gülün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Adı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&lt;/span&gt;&lt;/td&gt;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&lt;td&gt;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Umberto Eco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&lt;/table&gt;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&lt;/body&gt;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40084"/>
                </a:solidFill>
                <a:highlight>
                  <a:srgbClr val="FFFFFF"/>
                </a:highlight>
                <a:latin typeface="Courier New"/>
              </a:rPr>
              <a:t>&lt;/html&gt;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SGML kadar etkili fakat o kadar karmaşık olmayan</a:t>
            </a:r>
          </a:p>
          <a:p>
            <a:r>
              <a:rPr lang="tr-TR" dirty="0" smtClean="0"/>
              <a:t>HTML kadar basit fakat kısıtlı olmayan bir </a:t>
            </a:r>
            <a:r>
              <a:rPr lang="tr-TR" dirty="0" err="1" smtClean="0"/>
              <a:t>markup</a:t>
            </a:r>
            <a:r>
              <a:rPr lang="tr-TR" dirty="0" smtClean="0"/>
              <a:t> diline olan ihtiyaç</a:t>
            </a:r>
          </a:p>
          <a:p>
            <a:r>
              <a:rPr lang="tr-TR" dirty="0" smtClean="0"/>
              <a:t>XML bu boşluğu doldurmak için geliştirildi</a:t>
            </a:r>
          </a:p>
          <a:p>
            <a:r>
              <a:rPr lang="tr-TR" dirty="0" smtClean="0"/>
              <a:t>1996’da Sun </a:t>
            </a:r>
            <a:r>
              <a:rPr lang="tr-TR" dirty="0" err="1" smtClean="0"/>
              <a:t>Microsystems’te</a:t>
            </a:r>
            <a:r>
              <a:rPr lang="tr-TR" dirty="0" smtClean="0"/>
              <a:t> çalışan </a:t>
            </a:r>
            <a:r>
              <a:rPr lang="tr-TR" dirty="0" err="1" smtClean="0"/>
              <a:t>Jon</a:t>
            </a:r>
            <a:r>
              <a:rPr lang="tr-TR" dirty="0" smtClean="0"/>
              <a:t> </a:t>
            </a:r>
            <a:r>
              <a:rPr lang="tr-TR" dirty="0" err="1" smtClean="0"/>
              <a:t>Bosak</a:t>
            </a:r>
            <a:r>
              <a:rPr lang="tr-TR" dirty="0" smtClean="0"/>
              <a:t> ve ekibi </a:t>
            </a:r>
            <a:r>
              <a:rPr lang="tr-TR" dirty="0" err="1" smtClean="0"/>
              <a:t>SGML’den</a:t>
            </a:r>
            <a:r>
              <a:rPr lang="tr-TR" dirty="0" smtClean="0"/>
              <a:t> yola çıkarak XML üzerinde çalışmaya başladılar.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vs HTML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XML </a:t>
            </a:r>
            <a:r>
              <a:rPr lang="en-US" dirty="0" err="1" smtClean="0"/>
              <a:t>ver</a:t>
            </a:r>
            <a:r>
              <a:rPr lang="tr-TR" dirty="0" smtClean="0"/>
              <a:t>inin içeriğini tarif eder.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dirty="0" smtClean="0"/>
              <a:t>HTML </a:t>
            </a:r>
            <a:r>
              <a:rPr lang="tr-TR" dirty="0" smtClean="0"/>
              <a:t>verinin nasıl gösterileceğini anlatır.</a:t>
            </a:r>
          </a:p>
          <a:p>
            <a:r>
              <a:rPr lang="tr-TR" dirty="0" smtClean="0"/>
              <a:t>XML verinin aktarımı ve depolanması amacıyla geliştirilmiştir</a:t>
            </a:r>
            <a:endParaRPr lang="tr-TR" dirty="0"/>
          </a:p>
          <a:p>
            <a:r>
              <a:rPr lang="tr-TR" dirty="0" smtClean="0"/>
              <a:t>XML tek başına hiçbir iş yapmaz.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– Kitap Listesi</a:t>
            </a:r>
            <a:endParaRPr lang="en-US" dirty="0"/>
          </a:p>
        </p:txBody>
      </p:sp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r>
              <a:rPr lang="tr-TR" dirty="0" smtClean="0"/>
              <a:t>Dosyalarda saklanabilir</a:t>
            </a:r>
          </a:p>
          <a:p>
            <a:r>
              <a:rPr lang="tr-TR" dirty="0" smtClean="0"/>
              <a:t>Sorgulama imkanı yok</a:t>
            </a:r>
          </a:p>
          <a:p>
            <a:r>
              <a:rPr lang="tr-TR" dirty="0" smtClean="0"/>
              <a:t>Özel programlarla arama ve sorgulama yapılabilir</a:t>
            </a:r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609600" y="1676400"/>
            <a:ext cx="8305800" cy="1169551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Anna Karenina	Lev N. Tolstoy	</a:t>
            </a:r>
            <a:r>
              <a:rPr lang="en-US" sz="1400" dirty="0" err="1" smtClean="0"/>
              <a:t>Sosyal</a:t>
            </a:r>
            <a:r>
              <a:rPr lang="en-US" sz="1400" dirty="0" smtClean="0"/>
              <a:t>	2002	9757384250	19.9</a:t>
            </a:r>
          </a:p>
          <a:p>
            <a:r>
              <a:rPr lang="en-US" sz="1400" dirty="0" err="1" smtClean="0"/>
              <a:t>Gülün</a:t>
            </a:r>
            <a:r>
              <a:rPr lang="en-US" sz="1400" dirty="0" smtClean="0"/>
              <a:t> </a:t>
            </a:r>
            <a:r>
              <a:rPr lang="en-US" sz="1400" dirty="0" err="1" smtClean="0"/>
              <a:t>Adı</a:t>
            </a:r>
            <a:r>
              <a:rPr lang="en-US" sz="1400" dirty="0" smtClean="0"/>
              <a:t>		Umberto Eco	Can	2009	9755102450	32</a:t>
            </a:r>
          </a:p>
          <a:p>
            <a:r>
              <a:rPr lang="en-US" sz="1400" dirty="0" err="1" smtClean="0"/>
              <a:t>Semerkant</a:t>
            </a:r>
            <a:r>
              <a:rPr lang="en-US" sz="1400" dirty="0" smtClean="0"/>
              <a:t>		</a:t>
            </a:r>
            <a:r>
              <a:rPr lang="en-US" sz="1400" dirty="0" err="1" smtClean="0"/>
              <a:t>Amin</a:t>
            </a:r>
            <a:r>
              <a:rPr lang="en-US" sz="1400" dirty="0" smtClean="0"/>
              <a:t> </a:t>
            </a:r>
            <a:r>
              <a:rPr lang="en-US" sz="1400" dirty="0" err="1" smtClean="0"/>
              <a:t>Maalouf</a:t>
            </a:r>
            <a:r>
              <a:rPr lang="en-US" sz="1400" dirty="0" smtClean="0"/>
              <a:t>	</a:t>
            </a:r>
            <a:r>
              <a:rPr lang="en-US" sz="1400" dirty="0" err="1" smtClean="0"/>
              <a:t>Yapı</a:t>
            </a:r>
            <a:r>
              <a:rPr lang="en-US" sz="1400" dirty="0" smtClean="0"/>
              <a:t> </a:t>
            </a:r>
            <a:r>
              <a:rPr lang="en-US" sz="1400" dirty="0" err="1" smtClean="0"/>
              <a:t>Kredi</a:t>
            </a:r>
            <a:r>
              <a:rPr lang="en-US" sz="1400" dirty="0" smtClean="0"/>
              <a:t>	2010	9750810039	16</a:t>
            </a:r>
          </a:p>
          <a:p>
            <a:r>
              <a:rPr lang="en-US" sz="1400" dirty="0" err="1" smtClean="0"/>
              <a:t>Leyla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Mecnun</a:t>
            </a:r>
            <a:r>
              <a:rPr lang="en-US" sz="1400" dirty="0" smtClean="0"/>
              <a:t>	</a:t>
            </a:r>
            <a:r>
              <a:rPr lang="en-US" sz="1400" dirty="0" err="1" smtClean="0"/>
              <a:t>İskender</a:t>
            </a:r>
            <a:r>
              <a:rPr lang="en-US" sz="1400" dirty="0" smtClean="0"/>
              <a:t> Pala	</a:t>
            </a:r>
            <a:r>
              <a:rPr lang="en-US" sz="1400" dirty="0" err="1" smtClean="0"/>
              <a:t>Kapı</a:t>
            </a:r>
            <a:r>
              <a:rPr lang="en-US" sz="1400" dirty="0" smtClean="0"/>
              <a:t>	2010	9758950386	8</a:t>
            </a:r>
          </a:p>
          <a:p>
            <a:r>
              <a:rPr lang="en-US" sz="1400" dirty="0" err="1" smtClean="0"/>
              <a:t>Akşam</a:t>
            </a:r>
            <a:r>
              <a:rPr lang="en-US" sz="1400" dirty="0" smtClean="0"/>
              <a:t> </a:t>
            </a:r>
            <a:r>
              <a:rPr lang="en-US" sz="1400" dirty="0" err="1" smtClean="0"/>
              <a:t>Güneşi</a:t>
            </a:r>
            <a:r>
              <a:rPr lang="en-US" sz="1400" dirty="0" smtClean="0"/>
              <a:t>	</a:t>
            </a:r>
            <a:r>
              <a:rPr lang="en-US" sz="1400" dirty="0" err="1" smtClean="0"/>
              <a:t>Reşat</a:t>
            </a:r>
            <a:r>
              <a:rPr lang="en-US" sz="1400" dirty="0" smtClean="0"/>
              <a:t> </a:t>
            </a:r>
            <a:r>
              <a:rPr lang="en-US" sz="1400" dirty="0" err="1" smtClean="0"/>
              <a:t>Nuri</a:t>
            </a:r>
            <a:r>
              <a:rPr lang="en-US" sz="1400" dirty="0" smtClean="0"/>
              <a:t> </a:t>
            </a:r>
            <a:r>
              <a:rPr lang="en-US" sz="1400" dirty="0" err="1" smtClean="0"/>
              <a:t>Güntekin</a:t>
            </a:r>
            <a:r>
              <a:rPr lang="tr-TR" sz="1400" dirty="0"/>
              <a:t> </a:t>
            </a:r>
            <a:r>
              <a:rPr lang="en-US" sz="1400" dirty="0" smtClean="0"/>
              <a:t>	</a:t>
            </a:r>
            <a:r>
              <a:rPr lang="en-US" sz="1400" dirty="0" err="1" smtClean="0"/>
              <a:t>İnkılap</a:t>
            </a:r>
            <a:r>
              <a:rPr lang="en-US" sz="1400" dirty="0" smtClean="0"/>
              <a:t>	2010	9751026606	21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Veritabanı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r>
              <a:rPr lang="tr-TR" dirty="0" smtClean="0"/>
              <a:t>Sütun türleri belirlenebilir</a:t>
            </a:r>
          </a:p>
          <a:p>
            <a:r>
              <a:rPr lang="tr-TR" dirty="0" smtClean="0"/>
              <a:t>Yeni veri ekleme kolay</a:t>
            </a:r>
          </a:p>
          <a:p>
            <a:r>
              <a:rPr lang="tr-TR" dirty="0" smtClean="0"/>
              <a:t>Sorgulama</a:t>
            </a:r>
            <a:r>
              <a:rPr lang="en-US" dirty="0" smtClean="0"/>
              <a:t> </a:t>
            </a:r>
            <a:r>
              <a:rPr lang="tr-TR" dirty="0" smtClean="0"/>
              <a:t>yapılabilir</a:t>
            </a:r>
          </a:p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33400" y="1676400"/>
          <a:ext cx="8072799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Çalışma Sayfası" r:id="rId4" imgW="5610330" imgH="1323885" progId="Excel.Sheet.12">
                  <p:embed/>
                </p:oleObj>
              </mc:Choice>
              <mc:Fallback>
                <p:oleObj name="Çalışma Sayfası" r:id="rId4" imgW="5610330" imgH="1323885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072799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 ve Temsil</a:t>
            </a:r>
            <a:endParaRPr lang="en-US" dirty="0"/>
          </a:p>
        </p:txBody>
      </p:sp>
      <p:sp>
        <p:nvSpPr>
          <p:cNvPr id="8" name="2 İçerik Yer Tutucusu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1935163"/>
          </a:xfrm>
        </p:spPr>
        <p:txBody>
          <a:bodyPr/>
          <a:lstStyle/>
          <a:p>
            <a:r>
              <a:rPr lang="tr-TR" dirty="0" smtClean="0"/>
              <a:t>Veritabanından veya kaynaklardan çekildikten sonra veriler nasıl saklanmalı/temsil edilmeli/transfer edilmeli</a:t>
            </a:r>
          </a:p>
          <a:p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533400" y="3352800"/>
            <a:ext cx="8001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Anna </a:t>
            </a:r>
            <a:r>
              <a:rPr lang="en-US" dirty="0" err="1" smtClean="0"/>
              <a:t>Karenina</a:t>
            </a:r>
            <a:r>
              <a:rPr lang="en-US" b="1" dirty="0" err="1" smtClean="0">
                <a:solidFill>
                  <a:srgbClr val="FF0000"/>
                </a:solidFill>
              </a:rPr>
              <a:t>;</a:t>
            </a:r>
            <a:r>
              <a:rPr lang="en-US" dirty="0" err="1" smtClean="0"/>
              <a:t>Lev</a:t>
            </a:r>
            <a:r>
              <a:rPr lang="en-US" dirty="0" smtClean="0"/>
              <a:t> N. Tolstoy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Sosyal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2002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9757384250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19.9</a:t>
            </a:r>
          </a:p>
          <a:p>
            <a:pPr>
              <a:buNone/>
            </a:pPr>
            <a:r>
              <a:rPr lang="en-US" dirty="0" err="1" smtClean="0"/>
              <a:t>Gülün</a:t>
            </a:r>
            <a:r>
              <a:rPr lang="en-US" dirty="0" smtClean="0"/>
              <a:t> </a:t>
            </a:r>
            <a:r>
              <a:rPr lang="en-US" dirty="0" err="1" smtClean="0"/>
              <a:t>Adı;Umberto</a:t>
            </a:r>
            <a:r>
              <a:rPr lang="en-US" dirty="0" smtClean="0"/>
              <a:t> Eco;Can;2009;9755102450;32</a:t>
            </a:r>
          </a:p>
          <a:p>
            <a:pPr>
              <a:buNone/>
            </a:pPr>
            <a:r>
              <a:rPr lang="en-US" dirty="0" err="1" smtClean="0"/>
              <a:t>Semerkant;Amin</a:t>
            </a:r>
            <a:r>
              <a:rPr lang="en-US" dirty="0" smtClean="0"/>
              <a:t> </a:t>
            </a:r>
            <a:r>
              <a:rPr lang="en-US" dirty="0" err="1" smtClean="0"/>
              <a:t>Maalouf;Yapı</a:t>
            </a:r>
            <a:r>
              <a:rPr lang="en-US" dirty="0" smtClean="0"/>
              <a:t> Kredi;2010;9750810039;16</a:t>
            </a:r>
          </a:p>
          <a:p>
            <a:pPr>
              <a:buNone/>
            </a:pPr>
            <a:r>
              <a:rPr lang="en-US" dirty="0" err="1" smtClean="0"/>
              <a:t>Leyla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Mecnun;İskender</a:t>
            </a:r>
            <a:r>
              <a:rPr lang="en-US" dirty="0" smtClean="0"/>
              <a:t> Pala;Kapı;2010;9758950386;8</a:t>
            </a:r>
          </a:p>
          <a:p>
            <a:pPr>
              <a:buNone/>
            </a:pPr>
            <a:r>
              <a:rPr lang="en-US" dirty="0" err="1" smtClean="0"/>
              <a:t>Akşam</a:t>
            </a:r>
            <a:r>
              <a:rPr lang="en-US" dirty="0" smtClean="0"/>
              <a:t> </a:t>
            </a:r>
            <a:r>
              <a:rPr lang="en-US" dirty="0" err="1" smtClean="0"/>
              <a:t>Güneşi;Reşat</a:t>
            </a:r>
            <a:r>
              <a:rPr lang="en-US" dirty="0" smtClean="0"/>
              <a:t> </a:t>
            </a:r>
            <a:r>
              <a:rPr lang="en-US" dirty="0" err="1" smtClean="0"/>
              <a:t>Nuri</a:t>
            </a:r>
            <a:r>
              <a:rPr lang="en-US" dirty="0" smtClean="0"/>
              <a:t> Güntekin;İnkılap;2010;9751026606;21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533400" y="4999672"/>
            <a:ext cx="80010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Anna </a:t>
            </a:r>
            <a:r>
              <a:rPr lang="en-US" dirty="0" err="1" smtClean="0"/>
              <a:t>Karenina;Lev</a:t>
            </a:r>
            <a:r>
              <a:rPr lang="en-US" dirty="0" smtClean="0"/>
              <a:t> N. Tolstoy;Sosyal;2002;9757384250;19.9</a:t>
            </a:r>
          </a:p>
          <a:p>
            <a:pPr>
              <a:buNone/>
            </a:pPr>
            <a:r>
              <a:rPr lang="en-US" dirty="0" err="1" smtClean="0"/>
              <a:t>Gülün</a:t>
            </a:r>
            <a:r>
              <a:rPr lang="en-US" dirty="0" smtClean="0"/>
              <a:t> </a:t>
            </a:r>
            <a:r>
              <a:rPr lang="en-US" dirty="0" err="1" smtClean="0"/>
              <a:t>Adı</a:t>
            </a:r>
            <a:r>
              <a:rPr lang="en-US" b="1" dirty="0" smtClean="0">
                <a:solidFill>
                  <a:srgbClr val="FF0000"/>
                </a:solidFill>
              </a:rPr>
              <a:t>;;;</a:t>
            </a:r>
            <a:r>
              <a:rPr lang="en-US" dirty="0" smtClean="0"/>
              <a:t>2009;9755102450;32</a:t>
            </a:r>
          </a:p>
          <a:p>
            <a:pPr>
              <a:buNone/>
            </a:pPr>
            <a:r>
              <a:rPr lang="en-US" dirty="0" err="1" smtClean="0"/>
              <a:t>Semerkant;Amin</a:t>
            </a:r>
            <a:r>
              <a:rPr lang="tr-TR" sz="2400" b="1" dirty="0" smtClean="0">
                <a:solidFill>
                  <a:srgbClr val="FF0000"/>
                </a:solidFill>
              </a:rPr>
              <a:t>;</a:t>
            </a:r>
            <a:r>
              <a:rPr lang="en-US" dirty="0" err="1" smtClean="0"/>
              <a:t>Maalouf</a:t>
            </a:r>
            <a:r>
              <a:rPr lang="en-US" dirty="0" smtClean="0"/>
              <a:t>;;2010;9750810039;16</a:t>
            </a:r>
          </a:p>
          <a:p>
            <a:pPr>
              <a:buNone/>
            </a:pPr>
            <a:r>
              <a:rPr lang="en-US" dirty="0" err="1" smtClean="0"/>
              <a:t>Leyla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Mecnun;İskender</a:t>
            </a:r>
            <a:r>
              <a:rPr lang="en-US" dirty="0" smtClean="0"/>
              <a:t> Pala</a:t>
            </a:r>
            <a:r>
              <a:rPr lang="en-US" dirty="0" smtClean="0">
                <a:solidFill>
                  <a:srgbClr val="FF0000"/>
                </a:solidFill>
              </a:rPr>
              <a:t>;;</a:t>
            </a:r>
            <a:r>
              <a:rPr lang="en-US" dirty="0" smtClean="0"/>
              <a:t>2010;9758950386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err="1" smtClean="0"/>
              <a:t>Akşam</a:t>
            </a:r>
            <a:r>
              <a:rPr lang="en-US" dirty="0" smtClean="0"/>
              <a:t> </a:t>
            </a:r>
            <a:r>
              <a:rPr lang="en-US" dirty="0" err="1" smtClean="0"/>
              <a:t>Güneşi;Reşat</a:t>
            </a:r>
            <a:r>
              <a:rPr lang="en-US" dirty="0" smtClean="0"/>
              <a:t> </a:t>
            </a:r>
            <a:r>
              <a:rPr lang="en-US" dirty="0" err="1" smtClean="0"/>
              <a:t>Nuri</a:t>
            </a:r>
            <a:r>
              <a:rPr lang="en-US" dirty="0" smtClean="0"/>
              <a:t> Güntekin;İnkılap;2010;9751026606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 Değişikliği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Veritabanına yeni sütün eklenmesi</a:t>
            </a:r>
          </a:p>
          <a:p>
            <a:r>
              <a:rPr lang="tr-TR" dirty="0" smtClean="0"/>
              <a:t>Veriye daha önce düşünülmemiş bir ayrıntının eklenmesi daha önce geliştirilmiş temsil yöntemlerini bozabilir</a:t>
            </a:r>
          </a:p>
          <a:p>
            <a:r>
              <a:rPr lang="tr-TR" dirty="0" smtClean="0"/>
              <a:t>Verinin yapısının her zaman önceden bilinmesi ve bunlara göre veri analizi programlarının yazılması mümkün değildir.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Farklı kaynaklardan verilerin birleştirilmesi</a:t>
            </a:r>
            <a:endParaRPr lang="en-US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330200" y="1752600"/>
          <a:ext cx="2413000" cy="1143000"/>
        </p:xfrm>
        <a:graphic>
          <a:graphicData uri="http://schemas.openxmlformats.org/drawingml/2006/table">
            <a:tbl>
              <a:tblPr/>
              <a:tblGrid>
                <a:gridCol w="1093936"/>
                <a:gridCol w="131906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İsim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Yazar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Anna Karenina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Lev N. Tolstoy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Gülün Adı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Umberto Eco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Semerkant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Amin Maalouf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Leyla ile Mecnun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İskender Pala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Akşam Güneşi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Reşat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Nuri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Güntekin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5257800" y="1752600"/>
          <a:ext cx="3441700" cy="1143000"/>
        </p:xfrm>
        <a:graphic>
          <a:graphicData uri="http://schemas.openxmlformats.org/drawingml/2006/table">
            <a:tbl>
              <a:tblPr/>
              <a:tblGrid>
                <a:gridCol w="1435100"/>
                <a:gridCol w="1117600"/>
                <a:gridCol w="889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ISBN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Fiyat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9757384250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Anna Karenina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9755102450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Gülün Adı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9750810039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Semerkant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9758950386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Leyla ile Mecnun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9751026606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Akşam Güneşi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304800" y="5257800"/>
          <a:ext cx="3987800" cy="1266825"/>
        </p:xfrm>
        <a:graphic>
          <a:graphicData uri="http://schemas.openxmlformats.org/drawingml/2006/table">
            <a:tbl>
              <a:tblPr/>
              <a:tblGrid>
                <a:gridCol w="1093634"/>
                <a:gridCol w="1318700"/>
                <a:gridCol w="786148"/>
                <a:gridCol w="78931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Yazar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Dogum_Tarihi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Olum_Tarihi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Dogum_Yeri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Lev N. Tolstoy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9/10/1828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Umberto Eco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5/1/1932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İtalya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Amin Maalouf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25/2/1949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Beyrut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İskender Pala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8/6/1958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Uşak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Reşat Nuri Güntekin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25/11/1889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7/12/1956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İstanbul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6400800" y="5334000"/>
          <a:ext cx="2006600" cy="1143000"/>
        </p:xfrm>
        <a:graphic>
          <a:graphicData uri="http://schemas.openxmlformats.org/drawingml/2006/table">
            <a:tbl>
              <a:tblPr/>
              <a:tblGrid>
                <a:gridCol w="1117600"/>
                <a:gridCol w="889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Yayınevi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Sosyal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212-1111111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312-5555555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Yapı Kredi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216-3333333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Kapı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312-6666666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İnkılap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212-2222222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Bulut Belirtme Çizgisi"/>
          <p:cNvSpPr/>
          <p:nvPr/>
        </p:nvSpPr>
        <p:spPr>
          <a:xfrm>
            <a:off x="533400" y="3352800"/>
            <a:ext cx="2133600" cy="1524000"/>
          </a:xfrm>
          <a:prstGeom prst="cloudCallout">
            <a:avLst>
              <a:gd name="adj1" fmla="val -41443"/>
              <a:gd name="adj2" fmla="val 2057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Internet</a:t>
            </a:r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Wikipedia</a:t>
            </a:r>
            <a:r>
              <a:rPr lang="tr-TR" dirty="0"/>
              <a:t>)</a:t>
            </a:r>
            <a:endParaRPr lang="en-US" dirty="0"/>
          </a:p>
        </p:txBody>
      </p:sp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4114800" y="3429000"/>
          <a:ext cx="3810000" cy="1314450"/>
        </p:xfrm>
        <a:graphic>
          <a:graphicData uri="http://schemas.openxmlformats.org/drawingml/2006/table">
            <a:tbl>
              <a:tblPr/>
              <a:tblGrid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10 Düz Ok Bağlayıcısı"/>
          <p:cNvCxnSpPr/>
          <p:nvPr/>
        </p:nvCxnSpPr>
        <p:spPr>
          <a:xfrm>
            <a:off x="2362200" y="3962400"/>
            <a:ext cx="1524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>
            <a:off x="2971800" y="1981200"/>
            <a:ext cx="1600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Ok Bağlayıcısı"/>
          <p:cNvCxnSpPr/>
          <p:nvPr/>
        </p:nvCxnSpPr>
        <p:spPr>
          <a:xfrm rot="5400000">
            <a:off x="6019006" y="31242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 rot="10800000">
            <a:off x="6324600" y="48768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Düz Ok Bağlayıcısı"/>
          <p:cNvCxnSpPr/>
          <p:nvPr/>
        </p:nvCxnSpPr>
        <p:spPr>
          <a:xfrm flipV="1">
            <a:off x="4343400" y="48768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Text</a:t>
            </a:r>
            <a:r>
              <a:rPr lang="tr-TR" dirty="0" smtClean="0"/>
              <a:t> ve Yapılandırılmış Verilerin Birleştirilmesi</a:t>
            </a:r>
            <a:endParaRPr lang="en-US" dirty="0"/>
          </a:p>
        </p:txBody>
      </p:sp>
      <p:sp>
        <p:nvSpPr>
          <p:cNvPr id="4" name="3 Dikdörtgen"/>
          <p:cNvSpPr/>
          <p:nvPr/>
        </p:nvSpPr>
        <p:spPr>
          <a:xfrm>
            <a:off x="3048000" y="1752600"/>
            <a:ext cx="289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Yapılandırılmış Veri</a:t>
            </a:r>
          </a:p>
          <a:p>
            <a:pPr algn="ctr"/>
            <a:r>
              <a:rPr lang="tr-TR" dirty="0" smtClean="0"/>
              <a:t>Veritabanları</a:t>
            </a:r>
            <a:endParaRPr lang="en-US" dirty="0"/>
          </a:p>
        </p:txBody>
      </p:sp>
      <p:sp>
        <p:nvSpPr>
          <p:cNvPr id="5" name="4 Dikdörtgen"/>
          <p:cNvSpPr/>
          <p:nvPr/>
        </p:nvSpPr>
        <p:spPr>
          <a:xfrm>
            <a:off x="3200400" y="5867400"/>
            <a:ext cx="289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Yapılandırılmamış Veri</a:t>
            </a:r>
          </a:p>
          <a:p>
            <a:pPr algn="ctr"/>
            <a:r>
              <a:rPr lang="tr-TR" dirty="0" smtClean="0"/>
              <a:t>Dokümanlar</a:t>
            </a:r>
            <a:endParaRPr lang="en-US" dirty="0"/>
          </a:p>
        </p:txBody>
      </p:sp>
      <p:sp>
        <p:nvSpPr>
          <p:cNvPr id="6" name="5 Bulut Belirtme Çizgisi"/>
          <p:cNvSpPr/>
          <p:nvPr/>
        </p:nvSpPr>
        <p:spPr>
          <a:xfrm>
            <a:off x="3048000" y="2971800"/>
            <a:ext cx="3124200" cy="2133600"/>
          </a:xfrm>
          <a:prstGeom prst="cloudCallout">
            <a:avLst>
              <a:gd name="adj1" fmla="val -41443"/>
              <a:gd name="adj2" fmla="val 2057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6 Dikdörtgen"/>
          <p:cNvSpPr/>
          <p:nvPr/>
        </p:nvSpPr>
        <p:spPr>
          <a:xfrm>
            <a:off x="3581400" y="3733800"/>
            <a:ext cx="21336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Yarı Yapılandırılmış 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Veri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5033210" y="3124200"/>
            <a:ext cx="681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www</a:t>
            </a:r>
            <a:endParaRPr lang="en-US" dirty="0"/>
          </a:p>
        </p:txBody>
      </p:sp>
      <p:sp>
        <p:nvSpPr>
          <p:cNvPr id="9" name="8 Aşağı Ok"/>
          <p:cNvSpPr/>
          <p:nvPr/>
        </p:nvSpPr>
        <p:spPr>
          <a:xfrm>
            <a:off x="4343400" y="23622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şağı Ok"/>
          <p:cNvSpPr/>
          <p:nvPr/>
        </p:nvSpPr>
        <p:spPr>
          <a:xfrm rot="10800000">
            <a:off x="4419600" y="5181599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Yeni bir veri modeli ihtiyacı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Gevşek ve zengin bir yapı</a:t>
            </a:r>
          </a:p>
          <a:p>
            <a:pPr lvl="1"/>
            <a:r>
              <a:rPr lang="tr-TR" dirty="0" smtClean="0"/>
              <a:t>Gelişmeye açık, bilinmeyen özelliklere kolay adapte olabilen, düzensiz yapıları destekleyebilecek</a:t>
            </a:r>
          </a:p>
          <a:p>
            <a:pPr lvl="1"/>
            <a:r>
              <a:rPr lang="tr-TR" dirty="0" smtClean="0"/>
              <a:t>Yapılandırılmış fakat heterojen veri kaynaklarını birleştirebilmeli</a:t>
            </a:r>
          </a:p>
          <a:p>
            <a:pPr lvl="1"/>
            <a:r>
              <a:rPr lang="tr-TR" dirty="0" err="1" smtClean="0"/>
              <a:t>Tag</a:t>
            </a:r>
            <a:r>
              <a:rPr lang="tr-TR" dirty="0" smtClean="0"/>
              <a:t> ve linklerden oluşan </a:t>
            </a:r>
            <a:r>
              <a:rPr lang="tr-TR" dirty="0" err="1" smtClean="0"/>
              <a:t>text</a:t>
            </a:r>
            <a:r>
              <a:rPr lang="tr-TR" dirty="0" smtClean="0"/>
              <a:t> türü veri</a:t>
            </a:r>
          </a:p>
          <a:p>
            <a:pPr lvl="1"/>
            <a:r>
              <a:rPr lang="tr-TR" dirty="0" smtClean="0"/>
              <a:t>Farklı veri modellerinin kombinasyonu (ilişkisel, hiyerarşik, </a:t>
            </a:r>
            <a:r>
              <a:rPr lang="tr-TR" dirty="0" err="1" smtClean="0"/>
              <a:t>text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Markup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1970’de </a:t>
            </a:r>
            <a:r>
              <a:rPr lang="en-US" b="1" dirty="0"/>
              <a:t>Charles Goldfarb, Ed Mosher</a:t>
            </a:r>
            <a:r>
              <a:rPr lang="en-US" dirty="0"/>
              <a:t> and </a:t>
            </a:r>
            <a:r>
              <a:rPr lang="en-US" b="1" dirty="0"/>
              <a:t>Ray Lorie</a:t>
            </a:r>
            <a:r>
              <a:rPr lang="en-US" dirty="0"/>
              <a:t> </a:t>
            </a:r>
            <a:r>
              <a:rPr lang="tr-TR" dirty="0" smtClean="0"/>
              <a:t>IBM’de çalışırken </a:t>
            </a:r>
            <a:r>
              <a:rPr lang="en-US" b="1" dirty="0" smtClean="0"/>
              <a:t>GML</a:t>
            </a:r>
            <a:r>
              <a:rPr lang="tr-TR" b="1" dirty="0" smtClean="0"/>
              <a:t>’i buldular. </a:t>
            </a:r>
          </a:p>
          <a:p>
            <a:r>
              <a:rPr lang="en-US" b="1" dirty="0"/>
              <a:t>GML</a:t>
            </a:r>
            <a:r>
              <a:rPr lang="en-US" dirty="0"/>
              <a:t> </a:t>
            </a:r>
            <a:r>
              <a:rPr lang="tr-TR" dirty="0" smtClean="0"/>
              <a:t>yapısal etiketler taşıyan teknik dokümanları işaretlemek için bir yöntemi tarif etmek için geliştirilmişti.</a:t>
            </a:r>
          </a:p>
          <a:p>
            <a:r>
              <a:rPr lang="en-US" b="1" dirty="0" smtClean="0"/>
              <a:t>G</a:t>
            </a:r>
            <a:r>
              <a:rPr lang="en-US" dirty="0" smtClean="0"/>
              <a:t>oldfarb, </a:t>
            </a:r>
            <a:r>
              <a:rPr lang="en-US" b="1" dirty="0" smtClean="0"/>
              <a:t>M</a:t>
            </a:r>
            <a:r>
              <a:rPr lang="en-US" dirty="0" smtClean="0"/>
              <a:t>osher </a:t>
            </a:r>
            <a:r>
              <a:rPr lang="tr-TR" dirty="0" smtClean="0"/>
              <a:t>ve</a:t>
            </a:r>
            <a:r>
              <a:rPr lang="en-US" b="1" dirty="0" smtClean="0"/>
              <a:t> L</a:t>
            </a:r>
            <a:r>
              <a:rPr lang="en-US" dirty="0" smtClean="0"/>
              <a:t>orie</a:t>
            </a:r>
            <a:r>
              <a:rPr lang="tr-TR" dirty="0" smtClean="0"/>
              <a:t> isimlerinin kısaltması</a:t>
            </a:r>
          </a:p>
          <a:p>
            <a:r>
              <a:rPr lang="en-US" dirty="0" smtClean="0"/>
              <a:t>Goldfarb </a:t>
            </a:r>
            <a:r>
              <a:rPr lang="tr-TR" dirty="0" smtClean="0"/>
              <a:t>‘</a:t>
            </a:r>
            <a:r>
              <a:rPr lang="en-US" dirty="0" smtClean="0"/>
              <a:t>mark-up language</a:t>
            </a:r>
            <a:r>
              <a:rPr lang="tr-TR" dirty="0" smtClean="0"/>
              <a:t>’ terimini icat etti</a:t>
            </a:r>
            <a:r>
              <a:rPr lang="tr-TR" dirty="0"/>
              <a:t> </a:t>
            </a:r>
            <a:r>
              <a:rPr lang="tr-TR" dirty="0" smtClean="0"/>
              <a:t>ve daha sonra bu isim SGML olarak değiştirildi </a:t>
            </a:r>
            <a:r>
              <a:rPr lang="en-US" b="1" dirty="0" smtClean="0"/>
              <a:t>Standard</a:t>
            </a:r>
            <a:r>
              <a:rPr lang="tr-TR" b="1" dirty="0" smtClean="0"/>
              <a:t> </a:t>
            </a:r>
            <a:r>
              <a:rPr lang="en-US" b="1" dirty="0" err="1" smtClean="0"/>
              <a:t>Generalised</a:t>
            </a:r>
            <a:r>
              <a:rPr lang="en-US" b="1" dirty="0" smtClean="0"/>
              <a:t> Markup Language</a:t>
            </a:r>
            <a:endParaRPr lang="tr-TR" dirty="0" smtClean="0"/>
          </a:p>
          <a:p>
            <a:r>
              <a:rPr lang="tr-TR" dirty="0" smtClean="0"/>
              <a:t>ISO 1986’da </a:t>
            </a:r>
            <a:r>
              <a:rPr lang="tr-TR" dirty="0" err="1" smtClean="0"/>
              <a:t>SGML’i</a:t>
            </a:r>
            <a:r>
              <a:rPr lang="tr-TR" dirty="0" smtClean="0"/>
              <a:t> bir standart olarak kabul etti</a:t>
            </a:r>
            <a:r>
              <a:rPr lang="en-US" dirty="0"/>
              <a:t> 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65DF-15DE-45C4-94F2-826F14ED9DB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461</Words>
  <Application>Microsoft Office PowerPoint</Application>
  <PresentationFormat>Ekran Gösterisi (4:3)</PresentationFormat>
  <Paragraphs>240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6" baseType="lpstr">
      <vt:lpstr>Ofis Teması</vt:lpstr>
      <vt:lpstr>Çalışma Sayfası</vt:lpstr>
      <vt:lpstr>Verinin Temsili</vt:lpstr>
      <vt:lpstr>Veri – Kitap Listesi</vt:lpstr>
      <vt:lpstr>Veritabanı</vt:lpstr>
      <vt:lpstr>İçerik ve Temsil</vt:lpstr>
      <vt:lpstr>İçerik Değişikliği</vt:lpstr>
      <vt:lpstr>Farklı kaynaklardan verilerin birleştirilmesi</vt:lpstr>
      <vt:lpstr>Text ve Yapılandırılmış Verilerin Birleştirilmesi</vt:lpstr>
      <vt:lpstr>Yeni bir veri modeli ihtiyacı</vt:lpstr>
      <vt:lpstr>Markup Languages</vt:lpstr>
      <vt:lpstr>HTML</vt:lpstr>
      <vt:lpstr>HTML</vt:lpstr>
      <vt:lpstr>HTML – Tags and Attributes</vt:lpstr>
      <vt:lpstr>XML</vt:lpstr>
      <vt:lpstr>XML vs 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Verinin Temsili</dc:title>
  <dc:creator>Galip</dc:creator>
  <cp:lastModifiedBy>SAİT</cp:lastModifiedBy>
  <cp:revision>63</cp:revision>
  <cp:lastPrinted>2016-11-17T07:06:09Z</cp:lastPrinted>
  <dcterms:created xsi:type="dcterms:W3CDTF">2010-10-11T07:00:05Z</dcterms:created>
  <dcterms:modified xsi:type="dcterms:W3CDTF">2016-11-17T07:10:28Z</dcterms:modified>
</cp:coreProperties>
</file>