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79" r:id="rId23"/>
    <p:sldId id="280" r:id="rId24"/>
  </p:sldIdLst>
  <p:sldSz cx="9144000" cy="6858000" type="screen4x3"/>
  <p:notesSz cx="6918325" cy="10048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918784" y="0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60E78900-AAB9-4FBF-8D56-A25A508CC08E}" type="datetimeFigureOut">
              <a:rPr lang="tr-TR" smtClean="0"/>
              <a:t>17.11.2016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754063"/>
            <a:ext cx="5026025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91833" y="4773216"/>
            <a:ext cx="5534660" cy="4521994"/>
          </a:xfrm>
          <a:prstGeom prst="rect">
            <a:avLst/>
          </a:prstGeom>
        </p:spPr>
        <p:txBody>
          <a:bodyPr vert="horz" lIns="92766" tIns="46383" rIns="92766" bIns="46383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544687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918784" y="9544687"/>
            <a:ext cx="2997941" cy="502444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91E9F517-F7F4-4C46-AFD8-5A7D963912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27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BA61-1415-4CEC-BF53-F688402BC01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C66-0018-43CB-8B15-5CAEFD9E3A7F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BFFC-7BFE-43C6-B3EC-204AB3341590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79C2-8AD6-4D54-A235-9C79D0091808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230-3EBB-46C6-AB9D-20665C9E16A8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5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6D3-75BE-4C0F-8FA1-E507D080A1CF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2BAA-9CD8-4D79-82D3-57584AABA7F2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B68-4427-4E2B-9A35-4CF3A88AAC71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81F-6F88-4F96-9541-750B8A7FCD5C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B5BC-9C80-449F-BC25-14F20494C2C0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DB4E-5E09-435C-B151-DD66D2F743A0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D254-8400-46D6-A29C-900369470E07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50E4-0F34-4B89-BDDB-007AC5652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d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dom.org/" TargetMode="External"/><Relationship Id="rId2" Type="http://schemas.openxmlformats.org/officeDocument/2006/relationships/hyperlink" Target="http://dom4j.sourceforge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 </a:t>
            </a:r>
            <a:br>
              <a:rPr lang="tr-TR" dirty="0" smtClean="0"/>
            </a:br>
            <a:r>
              <a:rPr lang="tr-TR" dirty="0" err="1" smtClean="0"/>
              <a:t>Document</a:t>
            </a:r>
            <a:r>
              <a:rPr lang="tr-TR" dirty="0" smtClean="0"/>
              <a:t> </a:t>
            </a:r>
            <a:r>
              <a:rPr lang="tr-TR" dirty="0" err="1" smtClean="0"/>
              <a:t>Object</a:t>
            </a:r>
            <a:r>
              <a:rPr lang="tr-TR" dirty="0" smtClean="0"/>
              <a:t> Model (DOM)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http://www.w3schools.com/dom/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 smtClean="0"/>
              <a:t>Dr. </a:t>
            </a:r>
            <a:r>
              <a:rPr lang="en-US" dirty="0" err="1" smtClean="0"/>
              <a:t>Galip</a:t>
            </a:r>
            <a:r>
              <a:rPr lang="en-US" dirty="0" smtClean="0"/>
              <a:t> AYDIN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DOM </a:t>
            </a:r>
            <a:r>
              <a:rPr lang="tr-TR" dirty="0" err="1" smtClean="0"/>
              <a:t>Parser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XML dokümanlarını ayrıştırmak için kullanılan çeşitli uygulamalar (</a:t>
            </a:r>
            <a:r>
              <a:rPr lang="tr-TR" dirty="0" err="1" smtClean="0"/>
              <a:t>parser</a:t>
            </a:r>
            <a:r>
              <a:rPr lang="tr-TR" dirty="0" smtClean="0"/>
              <a:t>) yazılmıştır</a:t>
            </a:r>
          </a:p>
          <a:p>
            <a:r>
              <a:rPr lang="tr-TR" dirty="0" smtClean="0"/>
              <a:t>XML DOM modeli elemanlara erişim, değiştirmek, silmek veya eklemek için metotlar içerir ancak öncelikle dokümanın DOM nesnesine yüklenmesi gerekir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JavaScript</a:t>
            </a:r>
            <a:r>
              <a:rPr lang="tr-TR" dirty="0" smtClean="0"/>
              <a:t> DOM </a:t>
            </a:r>
            <a:r>
              <a:rPr lang="tr-TR" dirty="0" err="1" smtClean="0"/>
              <a:t>Parser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i="0" dirty="0" smtClean="0">
                <a:latin typeface="courier new"/>
              </a:rPr>
              <a:t>if (</a:t>
            </a:r>
            <a:r>
              <a:rPr lang="en-US" sz="2000" b="1" i="0" dirty="0" err="1" smtClean="0">
                <a:latin typeface="courier new"/>
              </a:rPr>
              <a:t>window.XMLHttpRequest</a:t>
            </a:r>
            <a:r>
              <a:rPr lang="en-US" sz="2000" b="1" i="0" dirty="0" smtClean="0">
                <a:latin typeface="courier new"/>
              </a:rPr>
              <a:t>)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{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</a:t>
            </a:r>
            <a:r>
              <a:rPr lang="en-US" sz="2000" b="1" i="0" dirty="0" err="1" smtClean="0">
                <a:latin typeface="courier new"/>
              </a:rPr>
              <a:t>xhttp</a:t>
            </a:r>
            <a:r>
              <a:rPr lang="en-US" sz="2000" b="1" i="0" dirty="0" smtClean="0">
                <a:latin typeface="courier new"/>
              </a:rPr>
              <a:t>=new </a:t>
            </a:r>
            <a:r>
              <a:rPr lang="en-US" sz="2000" b="1" i="0" dirty="0" err="1" smtClean="0">
                <a:latin typeface="courier new"/>
              </a:rPr>
              <a:t>XMLHttpRequest</a:t>
            </a:r>
            <a:r>
              <a:rPr lang="en-US" sz="2000" b="1" i="0" dirty="0" smtClean="0">
                <a:latin typeface="courier new"/>
              </a:rPr>
              <a:t>();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}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else // IE 5/6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{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</a:t>
            </a:r>
            <a:r>
              <a:rPr lang="en-US" sz="2000" b="1" i="0" dirty="0" err="1" smtClean="0">
                <a:latin typeface="courier new"/>
              </a:rPr>
              <a:t>xhttp</a:t>
            </a:r>
            <a:r>
              <a:rPr lang="en-US" sz="2000" b="1" i="0" dirty="0" smtClean="0">
                <a:latin typeface="courier new"/>
              </a:rPr>
              <a:t>=new </a:t>
            </a:r>
            <a:r>
              <a:rPr lang="en-US" sz="2000" b="1" i="0" dirty="0" err="1" smtClean="0">
                <a:latin typeface="courier new"/>
              </a:rPr>
              <a:t>ActiveXObject</a:t>
            </a:r>
            <a:r>
              <a:rPr lang="en-US" sz="2000" b="1" i="0" dirty="0" smtClean="0">
                <a:latin typeface="courier new"/>
              </a:rPr>
              <a:t>("</a:t>
            </a:r>
            <a:r>
              <a:rPr lang="en-US" sz="2000" b="1" i="0" dirty="0" err="1" smtClean="0">
                <a:latin typeface="courier new"/>
              </a:rPr>
              <a:t>Microsoft.XMLHTTP</a:t>
            </a:r>
            <a:r>
              <a:rPr lang="en-US" sz="2000" b="1" i="0" dirty="0" smtClean="0">
                <a:latin typeface="courier new"/>
              </a:rPr>
              <a:t>");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smtClean="0">
                <a:latin typeface="courier new"/>
              </a:rPr>
              <a:t>  }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err="1" smtClean="0">
                <a:latin typeface="courier new"/>
              </a:rPr>
              <a:t>xhttp.open</a:t>
            </a:r>
            <a:r>
              <a:rPr lang="en-US" sz="2000" b="1" i="0" dirty="0" smtClean="0">
                <a:latin typeface="courier new"/>
              </a:rPr>
              <a:t>("</a:t>
            </a:r>
            <a:r>
              <a:rPr lang="en-US" sz="2000" b="1" i="0" dirty="0" err="1" smtClean="0">
                <a:latin typeface="courier new"/>
              </a:rPr>
              <a:t>GET","books.xml",false</a:t>
            </a:r>
            <a:r>
              <a:rPr lang="en-US" sz="2000" b="1" i="0" dirty="0" smtClean="0">
                <a:latin typeface="courier new"/>
              </a:rPr>
              <a:t>);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err="1" smtClean="0">
                <a:latin typeface="courier new"/>
              </a:rPr>
              <a:t>xhttp.send</a:t>
            </a:r>
            <a:r>
              <a:rPr lang="en-US" sz="2000" b="1" i="0" dirty="0" smtClean="0">
                <a:latin typeface="courier new"/>
              </a:rPr>
              <a:t>();</a:t>
            </a:r>
            <a:br>
              <a:rPr lang="en-US" sz="2000" b="1" i="0" dirty="0" smtClean="0">
                <a:latin typeface="courier new"/>
              </a:rPr>
            </a:br>
            <a:r>
              <a:rPr lang="en-US" sz="2000" b="1" i="0" dirty="0" err="1" smtClean="0">
                <a:latin typeface="courier new"/>
              </a:rPr>
              <a:t>xmlDoc</a:t>
            </a:r>
            <a:r>
              <a:rPr lang="en-US" sz="2000" b="1" i="0" dirty="0" smtClean="0">
                <a:latin typeface="courier new"/>
              </a:rPr>
              <a:t>=</a:t>
            </a:r>
            <a:r>
              <a:rPr lang="en-US" sz="2000" b="1" i="0" dirty="0" err="1" smtClean="0">
                <a:latin typeface="courier new"/>
              </a:rPr>
              <a:t>xhttp.responseXML</a:t>
            </a:r>
            <a:r>
              <a:rPr lang="en-US" sz="2000" b="1" i="0" dirty="0" smtClean="0">
                <a:latin typeface="courier new"/>
              </a:rPr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US" sz="20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Properties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/>
              <a:t>x.nodeName</a:t>
            </a:r>
            <a:r>
              <a:rPr lang="en-US" dirty="0"/>
              <a:t> </a:t>
            </a:r>
            <a:r>
              <a:rPr lang="en-US" dirty="0" smtClean="0"/>
              <a:t>– x</a:t>
            </a:r>
            <a:r>
              <a:rPr lang="tr-TR" dirty="0" smtClean="0"/>
              <a:t> düğümünün ismi</a:t>
            </a:r>
            <a:endParaRPr lang="en-US" dirty="0"/>
          </a:p>
          <a:p>
            <a:r>
              <a:rPr lang="en-US" dirty="0" err="1"/>
              <a:t>x.nodeValue</a:t>
            </a:r>
            <a:r>
              <a:rPr lang="en-US" dirty="0"/>
              <a:t> </a:t>
            </a:r>
            <a:r>
              <a:rPr lang="tr-TR" dirty="0" smtClean="0"/>
              <a:t> -</a:t>
            </a:r>
            <a:r>
              <a:rPr lang="en-US" dirty="0" smtClean="0"/>
              <a:t> x</a:t>
            </a:r>
            <a:r>
              <a:rPr lang="tr-TR" dirty="0" smtClean="0"/>
              <a:t> düğümünün değeri</a:t>
            </a:r>
            <a:endParaRPr lang="en-US" dirty="0"/>
          </a:p>
          <a:p>
            <a:r>
              <a:rPr lang="en-US" dirty="0" err="1"/>
              <a:t>x.parentNode</a:t>
            </a:r>
            <a:r>
              <a:rPr lang="en-US" dirty="0"/>
              <a:t> - </a:t>
            </a:r>
            <a:r>
              <a:rPr lang="en-US" dirty="0" smtClean="0"/>
              <a:t>x</a:t>
            </a:r>
            <a:r>
              <a:rPr lang="tr-TR" dirty="0" smtClean="0"/>
              <a:t> düğümünün ebeveyn düğümü</a:t>
            </a:r>
            <a:endParaRPr lang="en-US" dirty="0"/>
          </a:p>
          <a:p>
            <a:r>
              <a:rPr lang="en-US" dirty="0" err="1"/>
              <a:t>x.childNodes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x</a:t>
            </a:r>
            <a:r>
              <a:rPr lang="tr-TR" dirty="0" smtClean="0"/>
              <a:t> düğümünün çocukları olan düğümler</a:t>
            </a:r>
            <a:endParaRPr lang="en-US" dirty="0"/>
          </a:p>
          <a:p>
            <a:r>
              <a:rPr lang="en-US" dirty="0" err="1"/>
              <a:t>x.attributes</a:t>
            </a:r>
            <a:r>
              <a:rPr lang="en-US" dirty="0"/>
              <a:t> - </a:t>
            </a:r>
            <a:r>
              <a:rPr lang="en-US" dirty="0" smtClean="0"/>
              <a:t>x</a:t>
            </a:r>
            <a:r>
              <a:rPr lang="tr-TR" dirty="0" smtClean="0"/>
              <a:t> düğümünün nitelikleri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DOM Metotları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x.getElementsByTagName</a:t>
            </a:r>
            <a:r>
              <a:rPr lang="en-US" dirty="0" smtClean="0"/>
              <a:t>(</a:t>
            </a:r>
            <a:r>
              <a:rPr lang="tr-TR" i="1" dirty="0" smtClean="0"/>
              <a:t>name</a:t>
            </a:r>
            <a:r>
              <a:rPr lang="en-US" dirty="0" smtClean="0"/>
              <a:t>) – </a:t>
            </a:r>
            <a:r>
              <a:rPr lang="tr-TR" dirty="0" smtClean="0"/>
              <a:t>verilen isimdeki bütün elementleri getir</a:t>
            </a:r>
            <a:endParaRPr lang="en-US" dirty="0"/>
          </a:p>
          <a:p>
            <a:r>
              <a:rPr lang="en-US" dirty="0" err="1" smtClean="0"/>
              <a:t>x.appendChild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) – x</a:t>
            </a:r>
            <a:r>
              <a:rPr lang="tr-TR" dirty="0" smtClean="0"/>
              <a:t> düğümüne bir çocuk düğüm ekle</a:t>
            </a:r>
            <a:endParaRPr lang="en-US" dirty="0"/>
          </a:p>
          <a:p>
            <a:r>
              <a:rPr lang="en-US" dirty="0" err="1"/>
              <a:t>x.removeChild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) </a:t>
            </a:r>
            <a:r>
              <a:rPr lang="en-US" dirty="0" smtClean="0"/>
              <a:t>– x</a:t>
            </a:r>
            <a:r>
              <a:rPr lang="tr-TR" dirty="0" smtClean="0"/>
              <a:t> düğümünden verilen düğümü sil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err="1" smtClean="0"/>
              <a:t>xmlDoc</a:t>
            </a:r>
            <a:r>
              <a:rPr lang="en-US" dirty="0" smtClean="0"/>
              <a:t>=</a:t>
            </a:r>
            <a:r>
              <a:rPr lang="en-US" dirty="0" err="1" smtClean="0"/>
              <a:t>loadXMLDoc</a:t>
            </a:r>
            <a:r>
              <a:rPr lang="en-US" dirty="0" smtClean="0"/>
              <a:t>("books.xml");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x=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("book")[0].</a:t>
            </a:r>
            <a:r>
              <a:rPr lang="en-US" dirty="0" err="1" smtClean="0"/>
              <a:t>childNodes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y=</a:t>
            </a:r>
            <a:r>
              <a:rPr lang="en-US" dirty="0" err="1" smtClean="0"/>
              <a:t>xmlDoc.getElementsByTagName</a:t>
            </a:r>
            <a:r>
              <a:rPr lang="en-US" dirty="0" smtClean="0"/>
              <a:t>("book")[0].</a:t>
            </a:r>
            <a:r>
              <a:rPr lang="en-US" dirty="0" err="1" smtClean="0"/>
              <a:t>firstChild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x.length;i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y.nodeType</a:t>
            </a:r>
            <a:r>
              <a:rPr lang="en-US" dirty="0" smtClean="0"/>
              <a:t>==1)</a:t>
            </a:r>
          </a:p>
          <a:p>
            <a:pPr>
              <a:buNone/>
            </a:pPr>
            <a:r>
              <a:rPr lang="en-US" dirty="0" smtClean="0"/>
              <a:t>  {//Process only element nodes (type 1)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y.nodeName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 /&gt;");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y=</a:t>
            </a:r>
            <a:r>
              <a:rPr lang="en-US" dirty="0" err="1" smtClean="0"/>
              <a:t>y.nextSibling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text="&lt;book&gt;";</a:t>
            </a:r>
          </a:p>
          <a:p>
            <a:pPr>
              <a:buNone/>
            </a:pPr>
            <a:r>
              <a:rPr lang="en-US" dirty="0" smtClean="0"/>
              <a:t>text=text+"&lt;title&gt;Everyday Italian&lt;/title&gt;";</a:t>
            </a:r>
          </a:p>
          <a:p>
            <a:pPr>
              <a:buNone/>
            </a:pPr>
            <a:r>
              <a:rPr lang="en-US" dirty="0" smtClean="0"/>
              <a:t>text=text+"&lt;author&gt;</a:t>
            </a:r>
            <a:r>
              <a:rPr lang="en-US" dirty="0" err="1" smtClean="0"/>
              <a:t>Giada</a:t>
            </a:r>
            <a:r>
              <a:rPr lang="en-US" dirty="0" smtClean="0"/>
              <a:t> De </a:t>
            </a:r>
            <a:r>
              <a:rPr lang="en-US" dirty="0" err="1" smtClean="0"/>
              <a:t>Laurentiis</a:t>
            </a:r>
            <a:r>
              <a:rPr lang="en-US" dirty="0" smtClean="0"/>
              <a:t>&lt;/author&gt;";</a:t>
            </a:r>
          </a:p>
          <a:p>
            <a:pPr>
              <a:buNone/>
            </a:pPr>
            <a:r>
              <a:rPr lang="en-US" dirty="0" smtClean="0"/>
              <a:t>text=text+"&lt;year&gt;2005&lt;/year&gt;";</a:t>
            </a:r>
          </a:p>
          <a:p>
            <a:pPr>
              <a:buNone/>
            </a:pPr>
            <a:r>
              <a:rPr lang="en-US" dirty="0" smtClean="0"/>
              <a:t>text=text+"&lt;/book&gt;";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xmlDoc</a:t>
            </a:r>
            <a:r>
              <a:rPr lang="en-US" dirty="0" smtClean="0"/>
              <a:t>=</a:t>
            </a:r>
            <a:r>
              <a:rPr lang="en-US" dirty="0" err="1" smtClean="0"/>
              <a:t>loadXMLString</a:t>
            </a:r>
            <a:r>
              <a:rPr lang="en-US" dirty="0" smtClean="0"/>
              <a:t>(text);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err="1" smtClean="0"/>
              <a:t>documentElement</a:t>
            </a:r>
            <a:r>
              <a:rPr lang="en-US" dirty="0" smtClean="0"/>
              <a:t> always represents the root node</a:t>
            </a:r>
          </a:p>
          <a:p>
            <a:pPr>
              <a:buNone/>
            </a:pPr>
            <a:r>
              <a:rPr lang="en-US" dirty="0" smtClean="0"/>
              <a:t>x=</a:t>
            </a:r>
            <a:r>
              <a:rPr lang="en-US" dirty="0" err="1" smtClean="0"/>
              <a:t>xmlDoc.documentElement.childNodes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x.length;i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nodeName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(": ");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childNodes</a:t>
            </a:r>
            <a:r>
              <a:rPr lang="en-US" dirty="0" smtClean="0"/>
              <a:t>[0].</a:t>
            </a:r>
            <a:r>
              <a:rPr lang="en-US" dirty="0" err="1" smtClean="0"/>
              <a:t>nodeValue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("&lt;</a:t>
            </a:r>
            <a:r>
              <a:rPr lang="en-US" dirty="0" err="1" smtClean="0"/>
              <a:t>br</a:t>
            </a:r>
            <a:r>
              <a:rPr lang="en-US" dirty="0" smtClean="0"/>
              <a:t> /&gt;");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3 Dikdörtgen"/>
          <p:cNvSpPr/>
          <p:nvPr/>
        </p:nvSpPr>
        <p:spPr>
          <a:xfrm>
            <a:off x="5410200" y="159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title: Everyday Italian</a:t>
            </a:r>
            <a:br>
              <a:rPr lang="en-US" dirty="0"/>
            </a:br>
            <a:r>
              <a:rPr lang="en-US" dirty="0"/>
              <a:t>author: </a:t>
            </a:r>
            <a:r>
              <a:rPr lang="en-US" dirty="0" err="1"/>
              <a:t>Giada</a:t>
            </a:r>
            <a:r>
              <a:rPr lang="en-US" dirty="0"/>
              <a:t> De </a:t>
            </a:r>
            <a:r>
              <a:rPr lang="en-US" dirty="0" err="1"/>
              <a:t>Laurentiis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year: 2005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 DOM Kütüphaneleri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DOM4J</a:t>
            </a:r>
            <a:endParaRPr lang="tr-TR" sz="3600" dirty="0" smtClean="0">
              <a:hlinkClick r:id="rId2"/>
            </a:endParaRPr>
          </a:p>
          <a:p>
            <a:pPr lvl="1"/>
            <a:r>
              <a:rPr lang="en-US" sz="3200" dirty="0" smtClean="0">
                <a:hlinkClick r:id="rId2"/>
              </a:rPr>
              <a:t>http://dom4j.sourceforge.net/</a:t>
            </a:r>
            <a:endParaRPr lang="tr-TR" sz="3200" dirty="0" smtClean="0"/>
          </a:p>
          <a:p>
            <a:r>
              <a:rPr lang="tr-TR" sz="3600" dirty="0" smtClean="0"/>
              <a:t>JDOM</a:t>
            </a:r>
            <a:endParaRPr lang="tr-TR" sz="1600" dirty="0" smtClean="0"/>
          </a:p>
          <a:p>
            <a:pPr lvl="1"/>
            <a:r>
              <a:rPr lang="en-US" sz="3600" dirty="0" smtClean="0">
                <a:hlinkClick r:id="rId3"/>
              </a:rPr>
              <a:t>http://www.jdom.org/</a:t>
            </a:r>
            <a:endParaRPr lang="tr-TR" sz="3600" dirty="0" smtClean="0"/>
          </a:p>
          <a:p>
            <a:r>
              <a:rPr lang="tr-TR" sz="4000" dirty="0" err="1" smtClean="0"/>
              <a:t>Apache</a:t>
            </a:r>
            <a:r>
              <a:rPr lang="tr-TR" sz="4000" dirty="0" smtClean="0"/>
              <a:t> XML projeleri </a:t>
            </a:r>
          </a:p>
          <a:p>
            <a:r>
              <a:rPr lang="tr-TR" sz="4000" dirty="0" smtClean="0"/>
              <a:t>…</a:t>
            </a:r>
            <a:endParaRPr lang="tr-TR" sz="4000" dirty="0"/>
          </a:p>
          <a:p>
            <a:endParaRPr lang="tr-TR" sz="36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DOM4J Örnek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java.net.URL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import org.dom4j.Document;</a:t>
            </a:r>
          </a:p>
          <a:p>
            <a:pPr>
              <a:buNone/>
            </a:pPr>
            <a:r>
              <a:rPr lang="en-US" dirty="0" smtClean="0"/>
              <a:t>import org.dom4j.DocumentException;</a:t>
            </a:r>
          </a:p>
          <a:p>
            <a:pPr>
              <a:buNone/>
            </a:pPr>
            <a:r>
              <a:rPr lang="en-US" dirty="0" smtClean="0"/>
              <a:t>import org.dom4j.io.SAXReader;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Foo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Document parse(URL </a:t>
            </a:r>
            <a:r>
              <a:rPr lang="en-US" dirty="0" err="1" smtClean="0"/>
              <a:t>url</a:t>
            </a:r>
            <a:r>
              <a:rPr lang="en-US" dirty="0" smtClean="0"/>
              <a:t>) throws </a:t>
            </a:r>
            <a:r>
              <a:rPr lang="en-US" dirty="0" err="1" smtClean="0"/>
              <a:t>DocumentException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SAXReader</a:t>
            </a:r>
            <a:r>
              <a:rPr lang="en-US" dirty="0" smtClean="0"/>
              <a:t> reader = new </a:t>
            </a:r>
            <a:r>
              <a:rPr lang="en-US" dirty="0" err="1" smtClean="0"/>
              <a:t>SAXReader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Document </a:t>
            </a:r>
            <a:r>
              <a:rPr lang="en-US" dirty="0" err="1" smtClean="0"/>
              <a:t>document</a:t>
            </a:r>
            <a:r>
              <a:rPr lang="en-US" dirty="0" smtClean="0"/>
              <a:t> = </a:t>
            </a:r>
            <a:r>
              <a:rPr lang="en-US" dirty="0" err="1" smtClean="0"/>
              <a:t>reader.read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return document;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Çocuk Düğümlere Erişim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 public void bar(Document </a:t>
            </a:r>
            <a:r>
              <a:rPr lang="en-US" dirty="0" err="1" smtClean="0"/>
              <a:t>document</a:t>
            </a:r>
            <a:r>
              <a:rPr lang="en-US" dirty="0" smtClean="0"/>
              <a:t>) throws </a:t>
            </a:r>
            <a:r>
              <a:rPr lang="en-US" dirty="0" err="1" smtClean="0"/>
              <a:t>DocumentException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Element root = </a:t>
            </a:r>
            <a:r>
              <a:rPr lang="en-US" dirty="0" err="1" smtClean="0"/>
              <a:t>document.getRootElement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iterate through child elements of root</a:t>
            </a:r>
          </a:p>
          <a:p>
            <a:pPr>
              <a:buNone/>
            </a:pPr>
            <a:r>
              <a:rPr lang="en-US" dirty="0" smtClean="0"/>
              <a:t>        for (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root.elementIterator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 {</a:t>
            </a:r>
          </a:p>
          <a:p>
            <a:pPr>
              <a:buNone/>
            </a:pPr>
            <a:r>
              <a:rPr lang="en-US" dirty="0" smtClean="0"/>
              <a:t>            Element </a:t>
            </a:r>
            <a:r>
              <a:rPr lang="en-US" dirty="0" err="1" smtClean="0"/>
              <a:t>element</a:t>
            </a:r>
            <a:r>
              <a:rPr lang="en-US" dirty="0" smtClean="0"/>
              <a:t> = (Element) 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// do something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iterate through child elements of root with element name "</a:t>
            </a:r>
            <a:r>
              <a:rPr lang="en-US" dirty="0" err="1" smtClean="0"/>
              <a:t>foo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for (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root.elementIterator</a:t>
            </a:r>
            <a:r>
              <a:rPr lang="en-US" dirty="0" smtClean="0"/>
              <a:t>( "</a:t>
            </a:r>
            <a:r>
              <a:rPr lang="en-US" dirty="0" err="1" smtClean="0"/>
              <a:t>foo</a:t>
            </a:r>
            <a:r>
              <a:rPr lang="en-US" dirty="0" smtClean="0"/>
              <a:t>" ); </a:t>
            </a:r>
            <a:r>
              <a:rPr lang="en-US" dirty="0" err="1" smtClean="0"/>
              <a:t>i.hasNext</a:t>
            </a:r>
            <a:r>
              <a:rPr lang="en-US" dirty="0" smtClean="0"/>
              <a:t>(); ) {</a:t>
            </a:r>
          </a:p>
          <a:p>
            <a:pPr>
              <a:buNone/>
            </a:pPr>
            <a:r>
              <a:rPr lang="en-US" dirty="0" smtClean="0"/>
              <a:t>            Element </a:t>
            </a:r>
            <a:r>
              <a:rPr lang="en-US" dirty="0" err="1" smtClean="0"/>
              <a:t>foo</a:t>
            </a:r>
            <a:r>
              <a:rPr lang="en-US" dirty="0" smtClean="0"/>
              <a:t> = (Element) 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// do something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iterate through attributes of root </a:t>
            </a:r>
          </a:p>
          <a:p>
            <a:pPr>
              <a:buNone/>
            </a:pPr>
            <a:r>
              <a:rPr lang="en-US" dirty="0" smtClean="0"/>
              <a:t>        for ( 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root.attributeIterator</a:t>
            </a:r>
            <a:r>
              <a:rPr lang="en-US" dirty="0" smtClean="0"/>
              <a:t>(); </a:t>
            </a:r>
            <a:r>
              <a:rPr lang="en-US" dirty="0" err="1" smtClean="0"/>
              <a:t>i.hasNext</a:t>
            </a:r>
            <a:r>
              <a:rPr lang="en-US" dirty="0" smtClean="0"/>
              <a:t>(); ) {</a:t>
            </a:r>
          </a:p>
          <a:p>
            <a:pPr>
              <a:buNone/>
            </a:pPr>
            <a:r>
              <a:rPr lang="en-US" dirty="0" smtClean="0"/>
              <a:t>            Attribute </a:t>
            </a:r>
            <a:r>
              <a:rPr lang="en-US" dirty="0" err="1" smtClean="0"/>
              <a:t>attribute</a:t>
            </a:r>
            <a:r>
              <a:rPr lang="en-US" dirty="0" smtClean="0"/>
              <a:t> = (Attribute) </a:t>
            </a:r>
            <a:r>
              <a:rPr lang="en-US" dirty="0" err="1" smtClean="0"/>
              <a:t>i.next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// do something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 Ağacı Üzerinde Yürüme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public void </a:t>
            </a:r>
            <a:r>
              <a:rPr lang="en-US" dirty="0" err="1" smtClean="0"/>
              <a:t>treeWalk</a:t>
            </a:r>
            <a:r>
              <a:rPr lang="en-US" dirty="0" smtClean="0"/>
              <a:t>(Document </a:t>
            </a:r>
            <a:r>
              <a:rPr lang="en-US" dirty="0" err="1" smtClean="0"/>
              <a:t>document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treeWalk</a:t>
            </a:r>
            <a:r>
              <a:rPr lang="en-US" dirty="0" smtClean="0"/>
              <a:t>( </a:t>
            </a:r>
            <a:r>
              <a:rPr lang="en-US" dirty="0" err="1" smtClean="0"/>
              <a:t>document.getRootElement</a:t>
            </a:r>
            <a:r>
              <a:rPr lang="en-US" dirty="0" smtClean="0"/>
              <a:t>() 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treeWalk</a:t>
            </a:r>
            <a:r>
              <a:rPr lang="en-US" dirty="0" smtClean="0"/>
              <a:t>(Element </a:t>
            </a:r>
            <a:r>
              <a:rPr lang="en-US" dirty="0" err="1" smtClean="0"/>
              <a:t>element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size = </a:t>
            </a:r>
            <a:r>
              <a:rPr lang="en-US" dirty="0" err="1" smtClean="0"/>
              <a:t>element.nodeCount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>
              <a:buNone/>
            </a:pPr>
            <a:r>
              <a:rPr lang="en-US" dirty="0" smtClean="0"/>
              <a:t>            Node </a:t>
            </a:r>
            <a:r>
              <a:rPr lang="en-US" dirty="0" err="1" smtClean="0"/>
              <a:t>node</a:t>
            </a:r>
            <a:r>
              <a:rPr lang="en-US" dirty="0" smtClean="0"/>
              <a:t> = </a:t>
            </a:r>
            <a:r>
              <a:rPr lang="en-US" dirty="0" err="1" smtClean="0"/>
              <a:t>element.node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if ( node </a:t>
            </a:r>
            <a:r>
              <a:rPr lang="en-US" dirty="0" err="1" smtClean="0"/>
              <a:t>instanceof</a:t>
            </a:r>
            <a:r>
              <a:rPr lang="en-US" dirty="0" smtClean="0"/>
              <a:t> Element ) {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treeWalk</a:t>
            </a:r>
            <a:r>
              <a:rPr lang="en-US" dirty="0" smtClean="0"/>
              <a:t>( (Element) node );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    else {</a:t>
            </a:r>
          </a:p>
          <a:p>
            <a:pPr>
              <a:buNone/>
            </a:pPr>
            <a:r>
              <a:rPr lang="en-US" dirty="0" smtClean="0"/>
              <a:t>                // do something....</a:t>
            </a:r>
          </a:p>
          <a:p>
            <a:pPr>
              <a:buNone/>
            </a:pPr>
            <a:r>
              <a:rPr lang="en-US" dirty="0" smtClean="0"/>
              <a:t>            }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DOM bir W3C (</a:t>
            </a:r>
            <a:r>
              <a:rPr lang="en-US" dirty="0"/>
              <a:t>World Wide Web </a:t>
            </a:r>
            <a:r>
              <a:rPr lang="en-US" dirty="0" smtClean="0"/>
              <a:t>Consortium</a:t>
            </a:r>
            <a:r>
              <a:rPr lang="tr-TR" dirty="0" smtClean="0"/>
              <a:t>) standardıdır</a:t>
            </a:r>
          </a:p>
          <a:p>
            <a:r>
              <a:rPr lang="tr-TR" dirty="0" smtClean="0"/>
              <a:t>XML ve HTML gibi dokümanlara erişim için standart bir yol tanımlar</a:t>
            </a:r>
          </a:p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</a:t>
            </a:r>
            <a:r>
              <a:rPr lang="en-US" i="1" dirty="0" smtClean="0"/>
              <a:t>."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XML Oluşturma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import org.dom4j.Document;</a:t>
            </a:r>
          </a:p>
          <a:p>
            <a:pPr>
              <a:buNone/>
            </a:pPr>
            <a:r>
              <a:rPr lang="en-US" sz="1200" b="1" dirty="0" smtClean="0"/>
              <a:t>import org.dom4j.DocumentHelper;</a:t>
            </a:r>
          </a:p>
          <a:p>
            <a:pPr>
              <a:buNone/>
            </a:pPr>
            <a:r>
              <a:rPr lang="en-US" sz="1200" b="1" dirty="0" smtClean="0"/>
              <a:t>import org.dom4j.Element;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Foo</a:t>
            </a:r>
            <a:r>
              <a:rPr lang="en-US" sz="1200" b="1" dirty="0" smtClean="0"/>
              <a:t> {</a:t>
            </a:r>
          </a:p>
          <a:p>
            <a:pPr>
              <a:buNone/>
            </a:pPr>
            <a:r>
              <a:rPr lang="en-US" sz="1200" b="1" dirty="0" smtClean="0"/>
              <a:t>    public Document </a:t>
            </a:r>
            <a:r>
              <a:rPr lang="en-US" sz="1200" b="1" dirty="0" err="1" smtClean="0"/>
              <a:t>createDocument</a:t>
            </a:r>
            <a:r>
              <a:rPr lang="en-US" sz="1200" b="1" dirty="0" smtClean="0"/>
              <a:t>() {</a:t>
            </a:r>
          </a:p>
          <a:p>
            <a:pPr>
              <a:buNone/>
            </a:pPr>
            <a:r>
              <a:rPr lang="en-US" sz="1200" b="1" dirty="0" smtClean="0"/>
              <a:t>        Document </a:t>
            </a:r>
            <a:r>
              <a:rPr lang="en-US" sz="1200" b="1" dirty="0" err="1" smtClean="0"/>
              <a:t>document</a:t>
            </a:r>
            <a:r>
              <a:rPr lang="en-US" sz="1200" b="1" dirty="0" smtClean="0"/>
              <a:t> = </a:t>
            </a:r>
            <a:r>
              <a:rPr lang="en-US" sz="1200" b="1" dirty="0" err="1" smtClean="0"/>
              <a:t>DocumentHelper.createDocument</a:t>
            </a:r>
            <a:r>
              <a:rPr lang="en-US" sz="1200" b="1" dirty="0" smtClean="0"/>
              <a:t>();</a:t>
            </a:r>
          </a:p>
          <a:p>
            <a:pPr>
              <a:buNone/>
            </a:pPr>
            <a:r>
              <a:rPr lang="en-US" sz="1200" b="1" dirty="0" smtClean="0"/>
              <a:t>        Element root = </a:t>
            </a:r>
            <a:r>
              <a:rPr lang="en-US" sz="1200" b="1" dirty="0" err="1" smtClean="0"/>
              <a:t>document.addElement</a:t>
            </a:r>
            <a:r>
              <a:rPr lang="en-US" sz="1200" b="1" dirty="0" smtClean="0"/>
              <a:t>( "root" );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        Element author1 = </a:t>
            </a:r>
            <a:r>
              <a:rPr lang="en-US" sz="1200" b="1" dirty="0" err="1" smtClean="0"/>
              <a:t>root.addElement</a:t>
            </a:r>
            <a:r>
              <a:rPr lang="en-US" sz="1200" b="1" dirty="0" smtClean="0"/>
              <a:t>( "author"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addAttribute</a:t>
            </a:r>
            <a:r>
              <a:rPr lang="en-US" sz="1200" b="1" dirty="0" smtClean="0"/>
              <a:t>( "name", "James"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addAttribute</a:t>
            </a:r>
            <a:r>
              <a:rPr lang="en-US" sz="1200" b="1" dirty="0" smtClean="0"/>
              <a:t>( "location", "UK"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addText</a:t>
            </a:r>
            <a:r>
              <a:rPr lang="en-US" sz="1200" b="1" dirty="0" smtClean="0"/>
              <a:t>( "James Strachan" );</a:t>
            </a:r>
          </a:p>
          <a:p>
            <a:pPr>
              <a:buNone/>
            </a:pPr>
            <a:r>
              <a:rPr lang="en-US" sz="1200" b="1" dirty="0" smtClean="0"/>
              <a:t>        </a:t>
            </a:r>
          </a:p>
          <a:p>
            <a:pPr>
              <a:buNone/>
            </a:pPr>
            <a:r>
              <a:rPr lang="en-US" sz="1200" b="1" dirty="0" smtClean="0"/>
              <a:t>        Element author2 = </a:t>
            </a:r>
            <a:r>
              <a:rPr lang="en-US" sz="1200" b="1" dirty="0" err="1" smtClean="0"/>
              <a:t>root.addElement</a:t>
            </a:r>
            <a:r>
              <a:rPr lang="en-US" sz="1200" b="1" dirty="0" smtClean="0"/>
              <a:t>( "author"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addAttribute</a:t>
            </a:r>
            <a:r>
              <a:rPr lang="en-US" sz="1200" b="1" dirty="0" smtClean="0"/>
              <a:t>( "name", "Bob"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addAttribute</a:t>
            </a:r>
            <a:r>
              <a:rPr lang="en-US" sz="1200" b="1" dirty="0" smtClean="0"/>
              <a:t>( "location", "US" )</a:t>
            </a:r>
          </a:p>
          <a:p>
            <a:pPr>
              <a:buNone/>
            </a:pPr>
            <a:r>
              <a:rPr lang="en-US" sz="1200" b="1" dirty="0" smtClean="0"/>
              <a:t>            .</a:t>
            </a:r>
            <a:r>
              <a:rPr lang="en-US" sz="1200" b="1" dirty="0" err="1" smtClean="0"/>
              <a:t>addText</a:t>
            </a:r>
            <a:r>
              <a:rPr lang="en-US" sz="1200" b="1" dirty="0" smtClean="0"/>
              <a:t>( "Bob </a:t>
            </a:r>
            <a:r>
              <a:rPr lang="en-US" sz="1200" b="1" dirty="0" err="1" smtClean="0"/>
              <a:t>McWhirter</a:t>
            </a:r>
            <a:r>
              <a:rPr lang="en-US" sz="1200" b="1" dirty="0" smtClean="0"/>
              <a:t>" );</a:t>
            </a:r>
          </a:p>
          <a:p>
            <a:pPr>
              <a:buNone/>
            </a:pPr>
            <a:r>
              <a:rPr lang="en-US" sz="1200" b="1" dirty="0" smtClean="0"/>
              <a:t>        return document;</a:t>
            </a:r>
          </a:p>
          <a:p>
            <a:pPr>
              <a:buNone/>
            </a:pPr>
            <a:r>
              <a:rPr lang="en-US" sz="1200" b="1" dirty="0" smtClean="0"/>
              <a:t>    }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– S</a:t>
            </a:r>
            <a:r>
              <a:rPr lang="tr-TR" dirty="0" err="1" smtClean="0"/>
              <a:t>imple</a:t>
            </a:r>
            <a:r>
              <a:rPr lang="tr-TR" dirty="0" smtClean="0"/>
              <a:t> API </a:t>
            </a:r>
            <a:r>
              <a:rPr lang="tr-TR" dirty="0" err="1" smtClean="0"/>
              <a:t>for</a:t>
            </a:r>
            <a:r>
              <a:rPr lang="tr-TR" dirty="0" smtClean="0"/>
              <a:t> XML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SAX </a:t>
            </a:r>
            <a:r>
              <a:rPr lang="tr-TR" dirty="0" err="1" smtClean="0"/>
              <a:t>DOM’a</a:t>
            </a:r>
            <a:r>
              <a:rPr lang="tr-TR" dirty="0" smtClean="0"/>
              <a:t> alternatif olarak geliştirilmiş bir sıralı erişim ayrıştırıcısıdır (</a:t>
            </a:r>
            <a:r>
              <a:rPr lang="tr-TR" dirty="0" err="1" smtClean="0"/>
              <a:t>parser</a:t>
            </a:r>
            <a:r>
              <a:rPr lang="tr-TR" dirty="0" smtClean="0"/>
              <a:t>).</a:t>
            </a:r>
          </a:p>
          <a:p>
            <a:r>
              <a:rPr lang="tr-TR" dirty="0" smtClean="0"/>
              <a:t>XML dokümanlarını okumak için gerekli araçları sağlar.</a:t>
            </a:r>
          </a:p>
          <a:p>
            <a:r>
              <a:rPr lang="tr-TR" dirty="0" smtClean="0"/>
              <a:t>SAX olay-güdümlü (</a:t>
            </a:r>
            <a:r>
              <a:rPr lang="tr-TR" dirty="0" err="1" smtClean="0"/>
              <a:t>event</a:t>
            </a:r>
            <a:r>
              <a:rPr lang="tr-TR" dirty="0" smtClean="0"/>
              <a:t>-</a:t>
            </a:r>
            <a:r>
              <a:rPr lang="tr-TR" dirty="0" err="1" smtClean="0"/>
              <a:t>driven</a:t>
            </a:r>
            <a:r>
              <a:rPr lang="tr-TR" dirty="0" smtClean="0"/>
              <a:t>) olarak çalışan akışa göre çalışan (</a:t>
            </a:r>
            <a:r>
              <a:rPr lang="tr-TR" dirty="0" err="1" smtClean="0"/>
              <a:t>stream</a:t>
            </a:r>
            <a:r>
              <a:rPr lang="tr-TR" dirty="0" smtClean="0"/>
              <a:t>-</a:t>
            </a:r>
            <a:r>
              <a:rPr lang="tr-TR" dirty="0" err="1" smtClean="0"/>
              <a:t>parser</a:t>
            </a:r>
            <a:r>
              <a:rPr lang="tr-TR" dirty="0" smtClean="0"/>
              <a:t>) bir ayrıştırıcıdır. </a:t>
            </a:r>
          </a:p>
          <a:p>
            <a:r>
              <a:rPr lang="tr-TR" dirty="0" smtClean="0"/>
              <a:t>SAX ayrıştırıcısı karşılaştığı düğümleri sırasıyla işler (</a:t>
            </a:r>
            <a:r>
              <a:rPr lang="tr-TR" dirty="0" err="1" smtClean="0"/>
              <a:t>event</a:t>
            </a:r>
            <a:r>
              <a:rPr lang="tr-TR" dirty="0" smtClean="0"/>
              <a:t>), ve bu işleme dokümanın sonuna kadar devam eder. 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SAX vs DOM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 SAX </a:t>
            </a:r>
            <a:r>
              <a:rPr lang="tr-TR" dirty="0" err="1" smtClean="0"/>
              <a:t>DOM’a</a:t>
            </a:r>
            <a:r>
              <a:rPr lang="tr-TR" dirty="0" smtClean="0"/>
              <a:t> göre  daha küçük hafızaya ihtiyaç duyar. Özellikle büyük XML dokümanlarının işlenmesinde bu büyük bir avantajdır.</a:t>
            </a:r>
          </a:p>
          <a:p>
            <a:r>
              <a:rPr lang="tr-TR" dirty="0" smtClean="0"/>
              <a:t>DOM </a:t>
            </a:r>
            <a:r>
              <a:rPr lang="tr-TR" dirty="0" err="1" smtClean="0"/>
              <a:t>parser</a:t>
            </a:r>
            <a:r>
              <a:rPr lang="tr-TR" dirty="0" smtClean="0"/>
              <a:t> tüm XML ağacının hafızaya yüklenmesine gereksinim duyar.</a:t>
            </a:r>
          </a:p>
          <a:p>
            <a:r>
              <a:rPr lang="tr-TR" dirty="0" smtClean="0"/>
              <a:t>Olay-güdümlü yaklaşım dolayısıyla SAX </a:t>
            </a:r>
            <a:r>
              <a:rPr lang="tr-TR" dirty="0" err="1" smtClean="0"/>
              <a:t>parser</a:t>
            </a:r>
            <a:r>
              <a:rPr lang="tr-TR" dirty="0" smtClean="0"/>
              <a:t> </a:t>
            </a:r>
            <a:r>
              <a:rPr lang="tr-TR" dirty="0" err="1" smtClean="0"/>
              <a:t>DOM’a</a:t>
            </a:r>
            <a:r>
              <a:rPr lang="tr-TR" dirty="0" smtClean="0"/>
              <a:t> göre genellikle daha hızlıdır.</a:t>
            </a:r>
          </a:p>
          <a:p>
            <a:r>
              <a:rPr lang="tr-TR" dirty="0" smtClean="0"/>
              <a:t>XSLT ve XPATH gibi bazı teknolojiler tüm XML ağacına ihtiyaç duydukları için SAX </a:t>
            </a:r>
            <a:r>
              <a:rPr lang="tr-TR" dirty="0" err="1" smtClean="0"/>
              <a:t>parser</a:t>
            </a:r>
            <a:r>
              <a:rPr lang="tr-TR" dirty="0" smtClean="0"/>
              <a:t> kullanamazlar.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StAX</a:t>
            </a:r>
            <a:r>
              <a:rPr lang="tr-TR" dirty="0" smtClean="0"/>
              <a:t> – XML </a:t>
            </a:r>
            <a:r>
              <a:rPr lang="tr-TR" dirty="0" err="1" smtClean="0"/>
              <a:t>Pull</a:t>
            </a:r>
            <a:r>
              <a:rPr lang="tr-TR" dirty="0" smtClean="0"/>
              <a:t> </a:t>
            </a:r>
            <a:r>
              <a:rPr lang="tr-TR" dirty="0" err="1" smtClean="0"/>
              <a:t>Parser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Ara</a:t>
            </a:r>
            <a:r>
              <a:rPr lang="tr-TR" dirty="0" err="1" smtClean="0"/>
              <a:t>ştırın</a:t>
            </a:r>
            <a:r>
              <a:rPr lang="tr-TR" smtClean="0"/>
              <a:t> !</a:t>
            </a:r>
            <a:endParaRPr lang="en-US" dirty="0" smtClean="0"/>
          </a:p>
          <a:p>
            <a:r>
              <a:rPr lang="tr-TR" dirty="0" err="1" smtClean="0"/>
              <a:t>sjsxp</a:t>
            </a:r>
            <a:endParaRPr lang="tr-TR" dirty="0" smtClean="0"/>
          </a:p>
          <a:p>
            <a:r>
              <a:rPr lang="tr-TR" dirty="0" err="1" smtClean="0"/>
              <a:t>Woodstox</a:t>
            </a:r>
            <a:endParaRPr lang="tr-TR" dirty="0" smtClean="0"/>
          </a:p>
          <a:p>
            <a:r>
              <a:rPr lang="tr-TR" dirty="0" err="1" smtClean="0"/>
              <a:t>Aalto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DOM standart modeller tanımlayan 3 farklı parça/seviye içerir</a:t>
            </a:r>
          </a:p>
          <a:p>
            <a:pPr lvl="1"/>
            <a:r>
              <a:rPr lang="tr-TR" dirty="0" err="1" smtClean="0"/>
              <a:t>Core</a:t>
            </a:r>
            <a:r>
              <a:rPr lang="tr-TR" dirty="0" smtClean="0"/>
              <a:t> DOM: Herhangi bir yapısal doküman için</a:t>
            </a:r>
          </a:p>
          <a:p>
            <a:pPr lvl="1"/>
            <a:r>
              <a:rPr lang="tr-TR" dirty="0" smtClean="0"/>
              <a:t>XML DOM: XML dokümanları için</a:t>
            </a:r>
          </a:p>
          <a:p>
            <a:pPr lvl="1"/>
            <a:r>
              <a:rPr lang="tr-TR" dirty="0" smtClean="0"/>
              <a:t>HTML DOM: HTML Dokümanları için</a:t>
            </a:r>
          </a:p>
          <a:p>
            <a:pPr lvl="1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DOM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XML için </a:t>
            </a:r>
          </a:p>
          <a:p>
            <a:pPr lvl="1"/>
            <a:r>
              <a:rPr lang="tr-TR" dirty="0" smtClean="0"/>
              <a:t>standart bir nesne modeli</a:t>
            </a:r>
          </a:p>
          <a:p>
            <a:pPr lvl="1"/>
            <a:r>
              <a:rPr lang="tr-TR" dirty="0" smtClean="0"/>
              <a:t>Standart bir programlama </a:t>
            </a:r>
            <a:r>
              <a:rPr lang="tr-TR" dirty="0" err="1" smtClean="0"/>
              <a:t>arayüzü</a:t>
            </a:r>
            <a:endParaRPr lang="tr-TR" dirty="0" smtClean="0"/>
          </a:p>
          <a:p>
            <a:pPr lvl="1"/>
            <a:r>
              <a:rPr lang="tr-TR" dirty="0" smtClean="0"/>
              <a:t>Platform ve dilden bağımsız</a:t>
            </a:r>
            <a:endParaRPr lang="tr-TR" dirty="0"/>
          </a:p>
          <a:p>
            <a:r>
              <a:rPr lang="tr-TR" dirty="0" smtClean="0"/>
              <a:t>XML DOM bütün XML elementleri için nesne ve özellikleri ve bunlara erişim için gerekli </a:t>
            </a:r>
            <a:r>
              <a:rPr lang="tr-TR" dirty="0" err="1" smtClean="0"/>
              <a:t>metodları</a:t>
            </a:r>
            <a:r>
              <a:rPr lang="tr-TR" dirty="0" smtClean="0"/>
              <a:t> (</a:t>
            </a:r>
            <a:r>
              <a:rPr lang="tr-TR" dirty="0" err="1" smtClean="0"/>
              <a:t>arayüzler</a:t>
            </a:r>
            <a:r>
              <a:rPr lang="tr-TR" dirty="0" smtClean="0"/>
              <a:t>) tanımlar</a:t>
            </a:r>
          </a:p>
          <a:p>
            <a:r>
              <a:rPr lang="tr-TR" dirty="0" smtClean="0"/>
              <a:t>Diğer bir deyişle DOM, XML elementlerine erişim, değiştirme, ekleme, silme gibi işlemler için bir standart sağlar.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 </a:t>
            </a:r>
            <a:r>
              <a:rPr lang="tr-TR" dirty="0" err="1" smtClean="0"/>
              <a:t>Node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DOM açısından XML içindeki </a:t>
            </a:r>
            <a:r>
              <a:rPr lang="tr-TR" dirty="0" err="1" smtClean="0"/>
              <a:t>herşey</a:t>
            </a:r>
            <a:r>
              <a:rPr lang="tr-TR" dirty="0" smtClean="0"/>
              <a:t> bir düğümdür (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Dokümanın kendisi doküman düğümüdür</a:t>
            </a:r>
            <a:endParaRPr lang="en-US" dirty="0"/>
          </a:p>
          <a:p>
            <a:pPr lvl="1"/>
            <a:r>
              <a:rPr lang="tr-TR" dirty="0" smtClean="0"/>
              <a:t>Her bir </a:t>
            </a:r>
            <a:r>
              <a:rPr lang="tr-TR" dirty="0" err="1" smtClean="0"/>
              <a:t>xml</a:t>
            </a:r>
            <a:r>
              <a:rPr lang="tr-TR" dirty="0" smtClean="0"/>
              <a:t> elementi bir element düğümüdür</a:t>
            </a:r>
            <a:endParaRPr lang="en-US" dirty="0"/>
          </a:p>
          <a:p>
            <a:pPr lvl="1"/>
            <a:r>
              <a:rPr lang="tr-TR" dirty="0" smtClean="0"/>
              <a:t>XML elementlerinin içindeki yazılar yazı düğümüdür (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  <a:endParaRPr lang="en-US" dirty="0"/>
          </a:p>
          <a:p>
            <a:pPr lvl="1"/>
            <a:r>
              <a:rPr lang="tr-TR" dirty="0" err="1" smtClean="0"/>
              <a:t>Herbir</a:t>
            </a:r>
            <a:r>
              <a:rPr lang="tr-TR" dirty="0" smtClean="0"/>
              <a:t> nitelik (</a:t>
            </a:r>
            <a:r>
              <a:rPr lang="tr-TR" dirty="0" err="1" smtClean="0"/>
              <a:t>attribute</a:t>
            </a:r>
            <a:r>
              <a:rPr lang="tr-TR" dirty="0" smtClean="0"/>
              <a:t>) nitelik düğümüdür</a:t>
            </a:r>
            <a:endParaRPr lang="en-US" dirty="0"/>
          </a:p>
          <a:p>
            <a:pPr lvl="1"/>
            <a:r>
              <a:rPr lang="tr-TR" dirty="0" smtClean="0"/>
              <a:t>Yorum düğümleri de bulunabilir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	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XML DOM </a:t>
            </a:r>
            <a:r>
              <a:rPr lang="tr-TR" dirty="0" err="1" smtClean="0"/>
              <a:t>Tree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Galip\Documents\bolum\courses\2010 fall\is\xml\node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83971" cy="4800600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DOM Ağacı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Düğüm ağacındaki her bir düğümün diğerleriyle hiyerarşik bir ilişkisi vardır</a:t>
            </a:r>
          </a:p>
          <a:p>
            <a:r>
              <a:rPr lang="tr-TR" dirty="0" smtClean="0"/>
              <a:t>Bu ilişkileri anlatmak için ebeveyn, çocuk ve kardeş (</a:t>
            </a:r>
            <a:r>
              <a:rPr lang="tr-TR" dirty="0" err="1" smtClean="0"/>
              <a:t>parent</a:t>
            </a:r>
            <a:r>
              <a:rPr lang="tr-TR" dirty="0" smtClean="0"/>
              <a:t>, </a:t>
            </a:r>
            <a:r>
              <a:rPr lang="tr-TR" dirty="0" err="1" smtClean="0"/>
              <a:t>children</a:t>
            </a:r>
            <a:r>
              <a:rPr lang="tr-TR" dirty="0" smtClean="0"/>
              <a:t>, </a:t>
            </a:r>
            <a:r>
              <a:rPr lang="tr-TR" dirty="0" err="1" smtClean="0"/>
              <a:t>siblings</a:t>
            </a:r>
            <a:r>
              <a:rPr lang="tr-TR" dirty="0" smtClean="0"/>
              <a:t>) terimleri kullanılır</a:t>
            </a:r>
          </a:p>
          <a:p>
            <a:r>
              <a:rPr lang="tr-TR" dirty="0" smtClean="0"/>
              <a:t>Ebeveyn düğümlerin çocukları vardır</a:t>
            </a:r>
          </a:p>
          <a:p>
            <a:r>
              <a:rPr lang="tr-TR" dirty="0" smtClean="0"/>
              <a:t>Aynı seviyedeki çocuklar kardeş (kız veya erkek) olarak adlandırılırlar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Düğüm Ağacında İlişkiler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düğüm ağacında en tepedeki düğüme kök denir</a:t>
            </a:r>
          </a:p>
          <a:p>
            <a:r>
              <a:rPr lang="tr-TR" dirty="0" smtClean="0"/>
              <a:t>Kök düğüm hariç her düğümün sadece bir ebeveyni vardır</a:t>
            </a:r>
          </a:p>
          <a:p>
            <a:r>
              <a:rPr lang="tr-TR" dirty="0" smtClean="0"/>
              <a:t>Bir düğümün sınırsız sayıda çocuğu olabilir</a:t>
            </a:r>
          </a:p>
          <a:p>
            <a:r>
              <a:rPr lang="tr-TR" dirty="0" smtClean="0"/>
              <a:t>Çocuğu olmayan düğümlere yaprak denir</a:t>
            </a:r>
          </a:p>
          <a:p>
            <a:r>
              <a:rPr lang="tr-TR" dirty="0" smtClean="0"/>
              <a:t>Aynı ebeveyne sahip, aynı seviyedeki düğümlere kardeş denir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Galip\Documents\bolum\courses\2010 fall\is\xml\dom-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8179"/>
            <a:ext cx="6019800" cy="6361221"/>
          </a:xfrm>
          <a:prstGeom prst="rect">
            <a:avLst/>
          </a:prstGeom>
          <a:noFill/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50E4-0F34-4B89-BDDB-007AC5652D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1093</Words>
  <Application>Microsoft Office PowerPoint</Application>
  <PresentationFormat>Ekran Gösterisi 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XML  Document Object Model (DOM)</vt:lpstr>
      <vt:lpstr>DOM</vt:lpstr>
      <vt:lpstr>DOM</vt:lpstr>
      <vt:lpstr>XML DOM</vt:lpstr>
      <vt:lpstr>DOM Node</vt:lpstr>
      <vt:lpstr>XML DOM Tree</vt:lpstr>
      <vt:lpstr>DOM Ağacı</vt:lpstr>
      <vt:lpstr>Düğüm Ağacında İlişkiler</vt:lpstr>
      <vt:lpstr>PowerPoint Sunusu</vt:lpstr>
      <vt:lpstr>XML DOM Parser</vt:lpstr>
      <vt:lpstr>JavaScript DOM Parser</vt:lpstr>
      <vt:lpstr>DOM Properties</vt:lpstr>
      <vt:lpstr>XML DOM Metotları</vt:lpstr>
      <vt:lpstr>PowerPoint Sunusu</vt:lpstr>
      <vt:lpstr>PowerPoint Sunusu</vt:lpstr>
      <vt:lpstr>Java DOM Kütüphaneleri</vt:lpstr>
      <vt:lpstr>DOM4J Örnek</vt:lpstr>
      <vt:lpstr>Çocuk Düğümlere Erişim</vt:lpstr>
      <vt:lpstr>DOM Ağacı Üzerinde Yürüme</vt:lpstr>
      <vt:lpstr>Yeni XML Oluşturma</vt:lpstr>
      <vt:lpstr>SAX – Simple API for XML</vt:lpstr>
      <vt:lpstr>SAX vs DOM</vt:lpstr>
      <vt:lpstr>StAX – XML Pull Parser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Document Object Model</dc:title>
  <dc:creator>Galip</dc:creator>
  <cp:lastModifiedBy>SAİT</cp:lastModifiedBy>
  <cp:revision>73</cp:revision>
  <cp:lastPrinted>2016-11-17T07:07:26Z</cp:lastPrinted>
  <dcterms:created xsi:type="dcterms:W3CDTF">2010-10-26T08:55:56Z</dcterms:created>
  <dcterms:modified xsi:type="dcterms:W3CDTF">2016-11-17T07:10:00Z</dcterms:modified>
</cp:coreProperties>
</file>