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1" r:id="rId16"/>
    <p:sldId id="270" r:id="rId17"/>
    <p:sldId id="272" r:id="rId18"/>
    <p:sldId id="273" r:id="rId19"/>
    <p:sldId id="274" r:id="rId20"/>
  </p:sldIdLst>
  <p:sldSz cx="9144000" cy="6858000" type="screen4x3"/>
  <p:notesSz cx="6918325" cy="100488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870" autoAdjust="0"/>
  </p:normalViewPr>
  <p:slideViewPr>
    <p:cSldViewPr>
      <p:cViewPr>
        <p:scale>
          <a:sx n="75" d="100"/>
          <a:sy n="75" d="100"/>
        </p:scale>
        <p:origin x="-1014" y="-6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97941" cy="502444"/>
          </a:xfrm>
          <a:prstGeom prst="rect">
            <a:avLst/>
          </a:prstGeom>
        </p:spPr>
        <p:txBody>
          <a:bodyPr vert="horz" lIns="96954" tIns="48477" rIns="96954" bIns="48477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918783" y="0"/>
            <a:ext cx="2997941" cy="502444"/>
          </a:xfrm>
          <a:prstGeom prst="rect">
            <a:avLst/>
          </a:prstGeom>
        </p:spPr>
        <p:txBody>
          <a:bodyPr vert="horz" lIns="96954" tIns="48477" rIns="96954" bIns="48477" rtlCol="0"/>
          <a:lstStyle>
            <a:lvl1pPr algn="r">
              <a:defRPr sz="1300"/>
            </a:lvl1pPr>
          </a:lstStyle>
          <a:p>
            <a:fld id="{2125AE8F-C094-413F-B314-D2E2A236DB51}" type="datetimeFigureOut">
              <a:rPr lang="en-US" smtClean="0"/>
              <a:pPr/>
              <a:t>11/17/2016</a:t>
            </a:fld>
            <a:endParaRPr lang="en-US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947738" y="754063"/>
            <a:ext cx="5022850" cy="3768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954" tIns="48477" rIns="96954" bIns="48477" rtlCol="0" anchor="ctr"/>
          <a:lstStyle/>
          <a:p>
            <a:endParaRPr lang="en-US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91833" y="4773216"/>
            <a:ext cx="5534660" cy="4521994"/>
          </a:xfrm>
          <a:prstGeom prst="rect">
            <a:avLst/>
          </a:prstGeom>
        </p:spPr>
        <p:txBody>
          <a:bodyPr vert="horz" lIns="96954" tIns="48477" rIns="96954" bIns="48477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9544687"/>
            <a:ext cx="2997941" cy="502444"/>
          </a:xfrm>
          <a:prstGeom prst="rect">
            <a:avLst/>
          </a:prstGeom>
        </p:spPr>
        <p:txBody>
          <a:bodyPr vert="horz" lIns="96954" tIns="48477" rIns="96954" bIns="48477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918783" y="9544687"/>
            <a:ext cx="2997941" cy="502444"/>
          </a:xfrm>
          <a:prstGeom prst="rect">
            <a:avLst/>
          </a:prstGeom>
        </p:spPr>
        <p:txBody>
          <a:bodyPr vert="horz" lIns="96954" tIns="48477" rIns="96954" bIns="48477" rtlCol="0" anchor="b"/>
          <a:lstStyle>
            <a:lvl1pPr algn="r">
              <a:defRPr sz="1300"/>
            </a:lvl1pPr>
          </a:lstStyle>
          <a:p>
            <a:fld id="{1AA7C100-E34F-468D-9FC2-06BB73BD9C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65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A7C100-E34F-468D-9FC2-06BB73BD9CF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D8AC-3407-470F-8722-5D35037E5737}" type="datetime1">
              <a:rPr lang="en-US" smtClean="0"/>
              <a:t>11/17/2016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F50E4-0F34-4B89-BDDB-007AC5652D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92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05F75-669B-4044-BF37-6E4102431622}" type="datetime1">
              <a:rPr lang="en-US" smtClean="0"/>
              <a:t>11/17/2016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F50E4-0F34-4B89-BDDB-007AC5652D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644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A9D1-F0BA-4BA1-BB02-777FE3E0710D}" type="datetime1">
              <a:rPr lang="en-US" smtClean="0"/>
              <a:t>11/17/2016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F50E4-0F34-4B89-BDDB-007AC5652D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984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9E630-B147-49B7-8E0A-C8C90E15632E}" type="datetime1">
              <a:rPr lang="en-US" smtClean="0"/>
              <a:t>11/17/2016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F50E4-0F34-4B89-BDDB-007AC5652D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352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E2E4B-0AF0-452C-99C6-8C80A4378107}" type="datetime1">
              <a:rPr lang="en-US" smtClean="0"/>
              <a:t>11/17/2016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F50E4-0F34-4B89-BDDB-007AC5652D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540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F9FB7-2296-40F3-9C77-D410D1D9FDD3}" type="datetime1">
              <a:rPr lang="en-US" smtClean="0"/>
              <a:t>11/17/2016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F50E4-0F34-4B89-BDDB-007AC5652D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455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EBB0-09B5-43FE-A6D4-8C3FA9311F55}" type="datetime1">
              <a:rPr lang="en-US" smtClean="0"/>
              <a:t>11/17/2016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F50E4-0F34-4B89-BDDB-007AC5652D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01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7C10-D078-4613-9EFD-158701DC418B}" type="datetime1">
              <a:rPr lang="en-US" smtClean="0"/>
              <a:t>11/17/2016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F50E4-0F34-4B89-BDDB-007AC5652D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66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E9A81-9951-4310-A5D3-D5B944B07BF5}" type="datetime1">
              <a:rPr lang="en-US" smtClean="0"/>
              <a:t>11/17/2016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F50E4-0F34-4B89-BDDB-007AC5652D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50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01A2D-2AF3-4552-830D-44F403EBFD4F}" type="datetime1">
              <a:rPr lang="en-US" smtClean="0"/>
              <a:t>11/17/2016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F50E4-0F34-4B89-BDDB-007AC5652D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67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48086-87E7-4EFD-B8B8-8E3ABE772A0C}" type="datetime1">
              <a:rPr lang="en-US" smtClean="0"/>
              <a:t>11/17/2016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F50E4-0F34-4B89-BDDB-007AC5652D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38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94FBC-0B75-4123-B3F8-D563B6D52388}" type="datetime1">
              <a:rPr lang="en-US" smtClean="0"/>
              <a:t>11/17/2016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F50E4-0F34-4B89-BDDB-007AC5652D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00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d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 smtClean="0"/>
              <a:t>XPath</a:t>
            </a:r>
            <a:endParaRPr lang="en-US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http://www.w3schools.com/xpath/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F50E4-0F34-4B89-BDDB-007AC5652D9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553199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008080"/>
                </a:solidFill>
                <a:highlight>
                  <a:srgbClr val="FFFFFF"/>
                </a:highlight>
                <a:latin typeface="Arial"/>
              </a:rPr>
              <a:t>&lt;?xml version="1.0" encoding="UTF-8"?&gt;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Kutuphane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Kitap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id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123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İsim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Anna Karenina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İsim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Yazar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Lev Tolstoy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Yazar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Yayınevi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Can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Yayınevi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Yayınyılı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2008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Yayınyılı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ISBN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123456789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ISBN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Fiyat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35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Fiyat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Kitap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Kitap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id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12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İsim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Sinekli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Bakkal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İsim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Yazar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Halide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Edip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Adivar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Yazar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Yayınevi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Can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Yayınevi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Yayınyılı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2010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Yayınyılı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ISBN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9750707766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ISBN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Fiyat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25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Fiyat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Kitap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Kitap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id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15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İsim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Puslu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Kitalar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Atlasi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İsim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Yazar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Ihsan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Oktay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Anar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Yazar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Yayınevi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Iletisim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Yayınevi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Yayınyılı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2008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Yayınyılı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ISBN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345129876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ISBN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Fiyat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18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Fiyat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Kitap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</a:t>
            </a: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Kutuphane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F50E4-0F34-4B89-BDDB-007AC5652D9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XPath</a:t>
            </a:r>
            <a:r>
              <a:rPr lang="tr-TR" dirty="0" smtClean="0"/>
              <a:t> Veri Modeli</a:t>
            </a:r>
            <a:endParaRPr lang="en-US" dirty="0"/>
          </a:p>
        </p:txBody>
      </p:sp>
      <p:sp>
        <p:nvSpPr>
          <p:cNvPr id="4" name="3 Oval"/>
          <p:cNvSpPr/>
          <p:nvPr/>
        </p:nvSpPr>
        <p:spPr>
          <a:xfrm>
            <a:off x="4343400" y="1371600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100" dirty="0" err="1" smtClean="0"/>
              <a:t>Root</a:t>
            </a:r>
            <a:endParaRPr lang="en-US" sz="1100" dirty="0"/>
          </a:p>
        </p:txBody>
      </p:sp>
      <p:sp>
        <p:nvSpPr>
          <p:cNvPr id="5" name="4 Oval"/>
          <p:cNvSpPr/>
          <p:nvPr/>
        </p:nvSpPr>
        <p:spPr>
          <a:xfrm>
            <a:off x="3962400" y="2438400"/>
            <a:ext cx="15240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 err="1" smtClean="0"/>
              <a:t>Kutuphane</a:t>
            </a:r>
            <a:endParaRPr lang="en-US" sz="1400" dirty="0"/>
          </a:p>
        </p:txBody>
      </p:sp>
      <p:sp>
        <p:nvSpPr>
          <p:cNvPr id="6" name="5 Oval"/>
          <p:cNvSpPr/>
          <p:nvPr/>
        </p:nvSpPr>
        <p:spPr>
          <a:xfrm>
            <a:off x="3124200" y="3581400"/>
            <a:ext cx="9144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 smtClean="0"/>
              <a:t>Kitap</a:t>
            </a:r>
            <a:endParaRPr lang="en-US" sz="1400" dirty="0"/>
          </a:p>
        </p:txBody>
      </p:sp>
      <p:sp>
        <p:nvSpPr>
          <p:cNvPr id="7" name="6 Oval"/>
          <p:cNvSpPr/>
          <p:nvPr/>
        </p:nvSpPr>
        <p:spPr>
          <a:xfrm>
            <a:off x="5486400" y="3581400"/>
            <a:ext cx="9144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 smtClean="0"/>
              <a:t>Kitap</a:t>
            </a:r>
            <a:endParaRPr lang="en-US" sz="1400" dirty="0"/>
          </a:p>
        </p:txBody>
      </p:sp>
      <p:sp>
        <p:nvSpPr>
          <p:cNvPr id="8" name="7 Oval"/>
          <p:cNvSpPr/>
          <p:nvPr/>
        </p:nvSpPr>
        <p:spPr>
          <a:xfrm>
            <a:off x="152400" y="5410200"/>
            <a:ext cx="9144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 smtClean="0"/>
              <a:t>İsim</a:t>
            </a:r>
            <a:endParaRPr lang="en-US" sz="1400" dirty="0"/>
          </a:p>
        </p:txBody>
      </p:sp>
      <p:sp>
        <p:nvSpPr>
          <p:cNvPr id="9" name="8 Oval"/>
          <p:cNvSpPr/>
          <p:nvPr/>
        </p:nvSpPr>
        <p:spPr>
          <a:xfrm>
            <a:off x="2514600" y="5410200"/>
            <a:ext cx="9144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Yayın</a:t>
            </a:r>
          </a:p>
          <a:p>
            <a:pPr algn="ctr"/>
            <a:r>
              <a:rPr lang="tr-TR" sz="1200" dirty="0" smtClean="0"/>
              <a:t>evi</a:t>
            </a:r>
            <a:endParaRPr lang="en-US" sz="1200" dirty="0"/>
          </a:p>
        </p:txBody>
      </p:sp>
      <p:sp>
        <p:nvSpPr>
          <p:cNvPr id="10" name="9 Oval"/>
          <p:cNvSpPr/>
          <p:nvPr/>
        </p:nvSpPr>
        <p:spPr>
          <a:xfrm>
            <a:off x="1295400" y="5410200"/>
            <a:ext cx="9144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 smtClean="0"/>
              <a:t>Yazar</a:t>
            </a:r>
            <a:endParaRPr lang="en-US" sz="1400" dirty="0"/>
          </a:p>
        </p:txBody>
      </p:sp>
      <p:sp>
        <p:nvSpPr>
          <p:cNvPr id="11" name="10 Oval"/>
          <p:cNvSpPr/>
          <p:nvPr/>
        </p:nvSpPr>
        <p:spPr>
          <a:xfrm>
            <a:off x="3733800" y="5410200"/>
            <a:ext cx="9144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Yayın</a:t>
            </a:r>
          </a:p>
          <a:p>
            <a:pPr algn="ctr"/>
            <a:r>
              <a:rPr lang="tr-TR" sz="1200" dirty="0" smtClean="0"/>
              <a:t>yılı</a:t>
            </a:r>
            <a:endParaRPr lang="en-US" sz="1200" dirty="0"/>
          </a:p>
        </p:txBody>
      </p:sp>
      <p:sp>
        <p:nvSpPr>
          <p:cNvPr id="12" name="11 Oval"/>
          <p:cNvSpPr/>
          <p:nvPr/>
        </p:nvSpPr>
        <p:spPr>
          <a:xfrm>
            <a:off x="4953000" y="5410200"/>
            <a:ext cx="9144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 smtClean="0"/>
              <a:t>ISBN</a:t>
            </a:r>
            <a:endParaRPr lang="en-US" sz="1400" dirty="0"/>
          </a:p>
        </p:txBody>
      </p:sp>
      <p:sp>
        <p:nvSpPr>
          <p:cNvPr id="13" name="12 Oval"/>
          <p:cNvSpPr/>
          <p:nvPr/>
        </p:nvSpPr>
        <p:spPr>
          <a:xfrm>
            <a:off x="6172200" y="5410200"/>
            <a:ext cx="9144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 smtClean="0"/>
              <a:t>Fiyat</a:t>
            </a:r>
            <a:endParaRPr lang="en-US" sz="1400" dirty="0"/>
          </a:p>
        </p:txBody>
      </p:sp>
      <p:cxnSp>
        <p:nvCxnSpPr>
          <p:cNvPr id="15" name="14 Düz Ok Bağlayıcısı"/>
          <p:cNvCxnSpPr>
            <a:stCxn id="4" idx="4"/>
            <a:endCxn id="5" idx="0"/>
          </p:cNvCxnSpPr>
          <p:nvPr/>
        </p:nvCxnSpPr>
        <p:spPr>
          <a:xfrm rot="5400000">
            <a:off x="4591050" y="2266950"/>
            <a:ext cx="304800" cy="38100"/>
          </a:xfrm>
          <a:prstGeom prst="straightConnector1">
            <a:avLst/>
          </a:prstGeom>
          <a:ln w="2222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Düz Ok Bağlayıcısı"/>
          <p:cNvCxnSpPr>
            <a:stCxn id="5" idx="4"/>
            <a:endCxn id="6" idx="0"/>
          </p:cNvCxnSpPr>
          <p:nvPr/>
        </p:nvCxnSpPr>
        <p:spPr>
          <a:xfrm rot="5400000">
            <a:off x="3886200" y="2743200"/>
            <a:ext cx="533400" cy="1143000"/>
          </a:xfrm>
          <a:prstGeom prst="straightConnector1">
            <a:avLst/>
          </a:prstGeom>
          <a:ln w="2222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Düz Ok Bağlayıcısı"/>
          <p:cNvCxnSpPr>
            <a:stCxn id="5" idx="4"/>
            <a:endCxn id="7" idx="0"/>
          </p:cNvCxnSpPr>
          <p:nvPr/>
        </p:nvCxnSpPr>
        <p:spPr>
          <a:xfrm rot="16200000" flipH="1">
            <a:off x="5067300" y="2705100"/>
            <a:ext cx="533400" cy="1219200"/>
          </a:xfrm>
          <a:prstGeom prst="straightConnector1">
            <a:avLst/>
          </a:prstGeom>
          <a:ln w="2222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Düz Ok Bağlayıcısı"/>
          <p:cNvCxnSpPr>
            <a:stCxn id="6" idx="4"/>
            <a:endCxn id="8" idx="0"/>
          </p:cNvCxnSpPr>
          <p:nvPr/>
        </p:nvCxnSpPr>
        <p:spPr>
          <a:xfrm rot="5400000">
            <a:off x="1600200" y="3429000"/>
            <a:ext cx="990600" cy="2971800"/>
          </a:xfrm>
          <a:prstGeom prst="straightConnector1">
            <a:avLst/>
          </a:prstGeom>
          <a:ln w="2222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Düz Ok Bağlayıcısı"/>
          <p:cNvCxnSpPr>
            <a:stCxn id="6" idx="4"/>
            <a:endCxn id="10" idx="0"/>
          </p:cNvCxnSpPr>
          <p:nvPr/>
        </p:nvCxnSpPr>
        <p:spPr>
          <a:xfrm rot="5400000">
            <a:off x="2171700" y="4000500"/>
            <a:ext cx="990600" cy="1828800"/>
          </a:xfrm>
          <a:prstGeom prst="straightConnector1">
            <a:avLst/>
          </a:prstGeom>
          <a:ln w="2222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Düz Ok Bağlayıcısı"/>
          <p:cNvCxnSpPr>
            <a:stCxn id="6" idx="4"/>
            <a:endCxn id="9" idx="0"/>
          </p:cNvCxnSpPr>
          <p:nvPr/>
        </p:nvCxnSpPr>
        <p:spPr>
          <a:xfrm rot="5400000">
            <a:off x="2781300" y="4610100"/>
            <a:ext cx="990600" cy="609600"/>
          </a:xfrm>
          <a:prstGeom prst="straightConnector1">
            <a:avLst/>
          </a:prstGeom>
          <a:ln w="2222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Düz Ok Bağlayıcısı"/>
          <p:cNvCxnSpPr>
            <a:stCxn id="6" idx="4"/>
            <a:endCxn id="11" idx="0"/>
          </p:cNvCxnSpPr>
          <p:nvPr/>
        </p:nvCxnSpPr>
        <p:spPr>
          <a:xfrm rot="16200000" flipH="1">
            <a:off x="3390900" y="4610100"/>
            <a:ext cx="990600" cy="609600"/>
          </a:xfrm>
          <a:prstGeom prst="straightConnector1">
            <a:avLst/>
          </a:prstGeom>
          <a:ln w="2222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Düz Ok Bağlayıcısı"/>
          <p:cNvCxnSpPr>
            <a:stCxn id="6" idx="4"/>
            <a:endCxn id="12" idx="0"/>
          </p:cNvCxnSpPr>
          <p:nvPr/>
        </p:nvCxnSpPr>
        <p:spPr>
          <a:xfrm rot="16200000" flipH="1">
            <a:off x="4000500" y="4000500"/>
            <a:ext cx="990600" cy="1828800"/>
          </a:xfrm>
          <a:prstGeom prst="straightConnector1">
            <a:avLst/>
          </a:prstGeom>
          <a:ln w="2222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Düz Ok Bağlayıcısı"/>
          <p:cNvCxnSpPr>
            <a:stCxn id="6" idx="4"/>
            <a:endCxn id="13" idx="0"/>
          </p:cNvCxnSpPr>
          <p:nvPr/>
        </p:nvCxnSpPr>
        <p:spPr>
          <a:xfrm rot="16200000" flipH="1">
            <a:off x="4610100" y="3390900"/>
            <a:ext cx="990600" cy="3048000"/>
          </a:xfrm>
          <a:prstGeom prst="straightConnector1">
            <a:avLst/>
          </a:prstGeom>
          <a:ln w="2222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F50E4-0F34-4B89-BDDB-007AC5652D9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</a:t>
            </a:r>
            <a:r>
              <a:rPr lang="en-US" dirty="0" err="1" smtClean="0"/>
              <a:t>rnekler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//</a:t>
            </a:r>
            <a:r>
              <a:rPr lang="en-US" dirty="0" err="1" smtClean="0"/>
              <a:t>Kutuphane</a:t>
            </a:r>
            <a:r>
              <a:rPr lang="en-US" dirty="0" smtClean="0"/>
              <a:t>/</a:t>
            </a:r>
            <a:r>
              <a:rPr lang="en-US" dirty="0" err="1" smtClean="0"/>
              <a:t>Kitap</a:t>
            </a:r>
            <a:r>
              <a:rPr lang="en-US" dirty="0" smtClean="0"/>
              <a:t>/</a:t>
            </a:r>
            <a:r>
              <a:rPr lang="en-US" dirty="0" err="1" smtClean="0"/>
              <a:t>Yayınyılı</a:t>
            </a:r>
            <a:endParaRPr lang="tr-TR" dirty="0" smtClean="0"/>
          </a:p>
          <a:p>
            <a:r>
              <a:rPr lang="en-US" dirty="0" smtClean="0"/>
              <a:t>//</a:t>
            </a:r>
            <a:r>
              <a:rPr lang="en-US" dirty="0" err="1" smtClean="0"/>
              <a:t>Kutuphane</a:t>
            </a:r>
            <a:r>
              <a:rPr lang="en-US" dirty="0" smtClean="0"/>
              <a:t>/</a:t>
            </a:r>
            <a:r>
              <a:rPr lang="en-US" dirty="0" err="1" smtClean="0"/>
              <a:t>Kitap</a:t>
            </a:r>
            <a:r>
              <a:rPr lang="en-US" dirty="0" smtClean="0"/>
              <a:t>/</a:t>
            </a:r>
            <a:r>
              <a:rPr lang="en-US" dirty="0" err="1" smtClean="0"/>
              <a:t>Fiyat</a:t>
            </a:r>
            <a:endParaRPr lang="tr-TR" dirty="0" smtClean="0"/>
          </a:p>
          <a:p>
            <a:r>
              <a:rPr lang="en-US" dirty="0" smtClean="0"/>
              <a:t>//</a:t>
            </a:r>
            <a:r>
              <a:rPr lang="en-US" dirty="0" err="1" smtClean="0"/>
              <a:t>Kutuphane</a:t>
            </a:r>
            <a:r>
              <a:rPr lang="en-US" dirty="0" smtClean="0"/>
              <a:t>/*/</a:t>
            </a:r>
            <a:r>
              <a:rPr lang="en-US" dirty="0" err="1" smtClean="0"/>
              <a:t>Fiyat</a:t>
            </a:r>
            <a:endParaRPr lang="tr-TR" dirty="0" smtClean="0"/>
          </a:p>
          <a:p>
            <a:r>
              <a:rPr lang="en-US" dirty="0" smtClean="0"/>
              <a:t>//</a:t>
            </a:r>
            <a:r>
              <a:rPr lang="en-US" dirty="0" err="1" smtClean="0"/>
              <a:t>Yazar</a:t>
            </a:r>
            <a:endParaRPr lang="tr-TR" dirty="0" smtClean="0"/>
          </a:p>
          <a:p>
            <a:r>
              <a:rPr lang="en-US" dirty="0" smtClean="0"/>
              <a:t>//ISBN</a:t>
            </a:r>
            <a:endParaRPr lang="tr-TR" dirty="0" smtClean="0"/>
          </a:p>
          <a:p>
            <a:r>
              <a:rPr lang="en-US" dirty="0" smtClean="0"/>
              <a:t>/</a:t>
            </a:r>
            <a:r>
              <a:rPr lang="en-US" dirty="0" err="1" smtClean="0"/>
              <a:t>Kutuphane</a:t>
            </a:r>
            <a:r>
              <a:rPr lang="en-US" dirty="0" smtClean="0"/>
              <a:t>//</a:t>
            </a:r>
            <a:r>
              <a:rPr lang="en-US" dirty="0" err="1" smtClean="0"/>
              <a:t>Fiyat</a:t>
            </a:r>
            <a:endParaRPr lang="tr-TR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//</a:t>
            </a:r>
            <a:r>
              <a:rPr lang="en-US" dirty="0" err="1" smtClean="0">
                <a:solidFill>
                  <a:srgbClr val="FFFF00"/>
                </a:solidFill>
              </a:rPr>
              <a:t>Kutuphane</a:t>
            </a:r>
            <a:r>
              <a:rPr lang="en-US" dirty="0" smtClean="0">
                <a:solidFill>
                  <a:srgbClr val="FFFF00"/>
                </a:solidFill>
              </a:rPr>
              <a:t>/</a:t>
            </a:r>
            <a:r>
              <a:rPr lang="en-US" dirty="0" err="1" smtClean="0">
                <a:solidFill>
                  <a:srgbClr val="FFFF00"/>
                </a:solidFill>
              </a:rPr>
              <a:t>Kitap</a:t>
            </a:r>
            <a:r>
              <a:rPr lang="en-US" dirty="0" smtClean="0">
                <a:solidFill>
                  <a:srgbClr val="FFFF00"/>
                </a:solidFill>
              </a:rPr>
              <a:t>/@id</a:t>
            </a:r>
            <a:endParaRPr lang="tr-TR" dirty="0" smtClean="0">
              <a:solidFill>
                <a:srgbClr val="FFFF00"/>
              </a:solidFill>
            </a:endParaRPr>
          </a:p>
          <a:p>
            <a:r>
              <a:rPr lang="en-US" dirty="0" smtClean="0"/>
              <a:t>//</a:t>
            </a:r>
            <a:r>
              <a:rPr lang="en-US" dirty="0" err="1" smtClean="0"/>
              <a:t>Kutuphane</a:t>
            </a:r>
            <a:r>
              <a:rPr lang="en-US" dirty="0" smtClean="0"/>
              <a:t>/</a:t>
            </a:r>
            <a:r>
              <a:rPr lang="en-US" dirty="0" err="1" smtClean="0"/>
              <a:t>Kitap</a:t>
            </a:r>
            <a:r>
              <a:rPr lang="en-US" dirty="0" smtClean="0"/>
              <a:t>[</a:t>
            </a:r>
            <a:r>
              <a:rPr lang="en-US" dirty="0" err="1" smtClean="0"/>
              <a:t>Fiyat</a:t>
            </a:r>
            <a:r>
              <a:rPr lang="en-US" dirty="0" smtClean="0"/>
              <a:t>]</a:t>
            </a:r>
            <a:endParaRPr lang="tr-TR" dirty="0" smtClean="0"/>
          </a:p>
          <a:p>
            <a:r>
              <a:rPr lang="en-US" dirty="0" smtClean="0"/>
              <a:t>//</a:t>
            </a:r>
            <a:r>
              <a:rPr lang="en-US" dirty="0" err="1" smtClean="0"/>
              <a:t>Kutuphane</a:t>
            </a:r>
            <a:r>
              <a:rPr lang="en-US" dirty="0" smtClean="0"/>
              <a:t>/</a:t>
            </a:r>
            <a:r>
              <a:rPr lang="en-US" dirty="0" err="1" smtClean="0"/>
              <a:t>Kitap</a:t>
            </a:r>
            <a:r>
              <a:rPr lang="en-US" dirty="0" smtClean="0"/>
              <a:t>[</a:t>
            </a:r>
            <a:r>
              <a:rPr lang="en-US" dirty="0" err="1" smtClean="0"/>
              <a:t>Fiyat</a:t>
            </a:r>
            <a:r>
              <a:rPr lang="en-US" dirty="0" smtClean="0"/>
              <a:t>=18]</a:t>
            </a:r>
            <a:endParaRPr lang="tr-TR" dirty="0" smtClean="0"/>
          </a:p>
          <a:p>
            <a:r>
              <a:rPr lang="en-US" dirty="0" smtClean="0"/>
              <a:t>//</a:t>
            </a:r>
            <a:r>
              <a:rPr lang="en-US" dirty="0" err="1" smtClean="0"/>
              <a:t>Kutuphane</a:t>
            </a:r>
            <a:r>
              <a:rPr lang="en-US" dirty="0" smtClean="0"/>
              <a:t>/</a:t>
            </a:r>
            <a:r>
              <a:rPr lang="en-US" dirty="0" err="1" smtClean="0"/>
              <a:t>Kitap</a:t>
            </a:r>
            <a:r>
              <a:rPr lang="en-US" dirty="0" smtClean="0"/>
              <a:t>/@id=12</a:t>
            </a:r>
            <a:endParaRPr lang="tr-TR" dirty="0" smtClean="0"/>
          </a:p>
          <a:p>
            <a:endParaRPr lang="en-US" dirty="0" smtClean="0">
              <a:solidFill>
                <a:srgbClr val="FFFF00"/>
              </a:solidFill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F50E4-0F34-4B89-BDDB-007AC5652D9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//</a:t>
            </a:r>
            <a:r>
              <a:rPr lang="en-US" dirty="0" err="1" smtClean="0"/>
              <a:t>Kutuphane</a:t>
            </a:r>
            <a:r>
              <a:rPr lang="en-US" dirty="0" smtClean="0"/>
              <a:t>/</a:t>
            </a:r>
            <a:r>
              <a:rPr lang="en-US" dirty="0" err="1" smtClean="0"/>
              <a:t>Kitap</a:t>
            </a:r>
            <a:r>
              <a:rPr lang="en-US" dirty="0" smtClean="0"/>
              <a:t>/</a:t>
            </a:r>
            <a:r>
              <a:rPr lang="en-US" dirty="0" err="1" smtClean="0"/>
              <a:t>Yayınyılı</a:t>
            </a:r>
            <a:endParaRPr lang="tr-TR" dirty="0" smtClean="0"/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Yayınyılı</a:t>
            </a:r>
            <a:r>
              <a:rPr lang="en-US" dirty="0" smtClean="0"/>
              <a:t>&gt;2008&lt;/</a:t>
            </a:r>
            <a:r>
              <a:rPr lang="en-US" dirty="0" err="1" smtClean="0"/>
              <a:t>Yayınyılı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Yayınyılı</a:t>
            </a:r>
            <a:r>
              <a:rPr lang="en-US" dirty="0" smtClean="0"/>
              <a:t>&gt;2010&lt;/</a:t>
            </a:r>
            <a:r>
              <a:rPr lang="en-US" dirty="0" err="1" smtClean="0"/>
              <a:t>Yayınyılı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Yayınyılı</a:t>
            </a:r>
            <a:r>
              <a:rPr lang="en-US" dirty="0" smtClean="0"/>
              <a:t>&gt;2008&lt;/</a:t>
            </a:r>
            <a:r>
              <a:rPr lang="en-US" dirty="0" err="1" smtClean="0"/>
              <a:t>Yayınyılı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//</a:t>
            </a:r>
            <a:r>
              <a:rPr lang="en-US" dirty="0" err="1" smtClean="0"/>
              <a:t>Kutuphane</a:t>
            </a:r>
            <a:r>
              <a:rPr lang="en-US" dirty="0" smtClean="0"/>
              <a:t>/</a:t>
            </a:r>
            <a:r>
              <a:rPr lang="en-US" dirty="0" err="1" smtClean="0"/>
              <a:t>Kitap</a:t>
            </a:r>
            <a:r>
              <a:rPr lang="en-US" dirty="0" smtClean="0"/>
              <a:t>/</a:t>
            </a:r>
            <a:r>
              <a:rPr lang="en-US" dirty="0" err="1" smtClean="0"/>
              <a:t>Fiyat</a:t>
            </a:r>
            <a:endParaRPr lang="tr-TR" dirty="0" smtClean="0"/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Fiyat</a:t>
            </a:r>
            <a:r>
              <a:rPr lang="en-US" dirty="0" smtClean="0"/>
              <a:t>&gt;35&lt;/</a:t>
            </a:r>
            <a:r>
              <a:rPr lang="en-US" dirty="0" err="1" smtClean="0"/>
              <a:t>Fiyat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Fiyat</a:t>
            </a:r>
            <a:r>
              <a:rPr lang="en-US" dirty="0" smtClean="0"/>
              <a:t>&gt;25&lt;/</a:t>
            </a:r>
            <a:r>
              <a:rPr lang="en-US" dirty="0" err="1" smtClean="0"/>
              <a:t>Fiyat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Fiyat</a:t>
            </a:r>
            <a:r>
              <a:rPr lang="en-US" dirty="0" smtClean="0"/>
              <a:t>&gt;18&lt;/</a:t>
            </a:r>
            <a:r>
              <a:rPr lang="en-US" dirty="0" err="1" smtClean="0"/>
              <a:t>Fiyat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//</a:t>
            </a:r>
            <a:r>
              <a:rPr lang="en-US" dirty="0" err="1" smtClean="0"/>
              <a:t>Yazar</a:t>
            </a:r>
            <a:endParaRPr lang="tr-TR" dirty="0" smtClean="0"/>
          </a:p>
          <a:p>
            <a:pPr lvl="1"/>
            <a:r>
              <a:rPr lang="tr-TR" dirty="0" smtClean="0"/>
              <a:t>&lt;Yazar&gt;</a:t>
            </a:r>
            <a:r>
              <a:rPr lang="tr-TR" dirty="0" err="1" smtClean="0"/>
              <a:t>Lev</a:t>
            </a:r>
            <a:r>
              <a:rPr lang="tr-TR" dirty="0" smtClean="0"/>
              <a:t> Tolstoy&lt;/Yazar&gt;</a:t>
            </a:r>
          </a:p>
          <a:p>
            <a:pPr lvl="1"/>
            <a:r>
              <a:rPr lang="tr-TR" dirty="0" smtClean="0"/>
              <a:t>&lt;Yazar&gt;Halide Edip </a:t>
            </a:r>
            <a:r>
              <a:rPr lang="tr-TR" dirty="0" err="1" smtClean="0"/>
              <a:t>Adivar</a:t>
            </a:r>
            <a:r>
              <a:rPr lang="tr-TR" dirty="0" smtClean="0"/>
              <a:t>&lt;/Yazar&gt;</a:t>
            </a:r>
          </a:p>
          <a:p>
            <a:pPr lvl="1"/>
            <a:r>
              <a:rPr lang="tr-TR" dirty="0" smtClean="0"/>
              <a:t>&lt;Yazar&gt;Ihsan Oktay Anar&lt;/Yazar&gt;</a:t>
            </a:r>
          </a:p>
          <a:p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F50E4-0F34-4B89-BDDB-007AC5652D9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//</a:t>
            </a:r>
            <a:r>
              <a:rPr lang="en-US" dirty="0" err="1" smtClean="0">
                <a:solidFill>
                  <a:srgbClr val="FFFF00"/>
                </a:solidFill>
              </a:rPr>
              <a:t>Kutuphane</a:t>
            </a:r>
            <a:r>
              <a:rPr lang="en-US" dirty="0" smtClean="0">
                <a:solidFill>
                  <a:srgbClr val="FFFF00"/>
                </a:solidFill>
              </a:rPr>
              <a:t>/</a:t>
            </a:r>
            <a:r>
              <a:rPr lang="en-US" dirty="0" err="1" smtClean="0">
                <a:solidFill>
                  <a:srgbClr val="FFFF00"/>
                </a:solidFill>
              </a:rPr>
              <a:t>Kitap</a:t>
            </a:r>
            <a:r>
              <a:rPr lang="en-US" dirty="0" smtClean="0">
                <a:solidFill>
                  <a:srgbClr val="FFFF00"/>
                </a:solidFill>
              </a:rPr>
              <a:t>/@id</a:t>
            </a:r>
            <a:endParaRPr lang="tr-TR" dirty="0" smtClean="0">
              <a:solidFill>
                <a:srgbClr val="FFFF00"/>
              </a:solidFill>
            </a:endParaRPr>
          </a:p>
          <a:p>
            <a:pPr lvl="1"/>
            <a:r>
              <a:rPr lang="en-US" dirty="0" smtClean="0"/>
              <a:t>id="123"</a:t>
            </a:r>
          </a:p>
          <a:p>
            <a:pPr lvl="1"/>
            <a:r>
              <a:rPr lang="en-US" dirty="0" smtClean="0"/>
              <a:t>id="12"</a:t>
            </a:r>
          </a:p>
          <a:p>
            <a:pPr lvl="1"/>
            <a:r>
              <a:rPr lang="en-US" dirty="0" smtClean="0"/>
              <a:t>id="15"</a:t>
            </a:r>
          </a:p>
          <a:p>
            <a:r>
              <a:rPr lang="en-US" dirty="0" smtClean="0"/>
              <a:t>//</a:t>
            </a:r>
            <a:r>
              <a:rPr lang="en-US" dirty="0" err="1" smtClean="0"/>
              <a:t>Kutuphane</a:t>
            </a:r>
            <a:r>
              <a:rPr lang="en-US" dirty="0" smtClean="0"/>
              <a:t>/</a:t>
            </a:r>
            <a:r>
              <a:rPr lang="en-US" dirty="0" err="1" smtClean="0"/>
              <a:t>Kitap</a:t>
            </a:r>
            <a:r>
              <a:rPr lang="en-US" dirty="0" smtClean="0"/>
              <a:t>[</a:t>
            </a:r>
            <a:r>
              <a:rPr lang="en-US" dirty="0" err="1" smtClean="0"/>
              <a:t>Fiyat</a:t>
            </a:r>
            <a:r>
              <a:rPr lang="en-US" dirty="0" smtClean="0"/>
              <a:t>=18]</a:t>
            </a:r>
            <a:endParaRPr lang="tr-TR" dirty="0" smtClean="0"/>
          </a:p>
          <a:p>
            <a:pPr lvl="1"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sz="12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Kitap</a:t>
            </a:r>
            <a:r>
              <a:rPr lang="en-US" sz="1200" dirty="0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id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15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"&gt;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 lvl="1"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sz="12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İsim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Puslu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Kitalar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Atlasi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sz="12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İsim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 lvl="1"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sz="12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Yazar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Ihsan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Oktay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Anar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sz="12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Yazar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 lvl="1"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sz="12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Yayınevi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Iletisim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sz="12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Yayınevi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 lvl="1"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sz="12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Yayınyılı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2008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sz="12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Yayınyılı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 lvl="1"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sz="1200" dirty="0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ISBN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345129876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sz="1200" dirty="0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ISBN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 lvl="1"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sz="12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Fiyat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18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sz="12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Fiyat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 lvl="1"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sz="12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Kitap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r>
              <a:rPr lang="en-US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</a:t>
            </a:r>
            <a:endParaRPr lang="tr-TR" sz="1050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 lvl="1">
              <a:buNone/>
            </a:pPr>
            <a:endParaRPr lang="en-US" sz="105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F50E4-0F34-4B89-BDDB-007AC5652D9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Predicates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//</a:t>
            </a:r>
            <a:r>
              <a:rPr lang="en-US" dirty="0" err="1" smtClean="0"/>
              <a:t>Kutuphane</a:t>
            </a:r>
            <a:r>
              <a:rPr lang="en-US" dirty="0" smtClean="0"/>
              <a:t>/</a:t>
            </a:r>
            <a:r>
              <a:rPr lang="en-US" dirty="0" err="1" smtClean="0"/>
              <a:t>Kitap</a:t>
            </a:r>
            <a:r>
              <a:rPr lang="en-US" dirty="0" smtClean="0"/>
              <a:t>[</a:t>
            </a:r>
            <a:r>
              <a:rPr lang="en-US" dirty="0" err="1" smtClean="0"/>
              <a:t>Fiyat</a:t>
            </a:r>
            <a:r>
              <a:rPr lang="en-US" dirty="0" smtClean="0"/>
              <a:t>&lt;25]</a:t>
            </a:r>
            <a:endParaRPr lang="tr-TR" dirty="0" smtClean="0"/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sz="18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Kitap</a:t>
            </a:r>
            <a:r>
              <a:rPr lang="en-US" sz="1800" dirty="0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id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123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"&gt;</a:t>
            </a: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sz="18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İsim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Anna Karenina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sz="18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İsim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sz="18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Yazar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Lev Tolstoy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sz="18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Yazar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sz="18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Yayınevi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Can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sz="18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Yayınevi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sz="18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Yayınyılı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2008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sz="18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Yayınyılı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sz="1800" dirty="0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ISBN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123456789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sz="1800" dirty="0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ISBN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sz="18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Fiyat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35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sz="18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Fiyat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sz="18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Kitap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tr-TR" sz="1800" dirty="0" smtClean="0">
              <a:solidFill>
                <a:srgbClr val="0000FF"/>
              </a:solidFill>
              <a:highlight>
                <a:srgbClr val="FFFFFF"/>
              </a:highlight>
              <a:latin typeface="Arial"/>
            </a:endParaRPr>
          </a:p>
          <a:p>
            <a:endParaRPr lang="en-US" sz="1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F50E4-0F34-4B89-BDDB-007AC5652D9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//</a:t>
            </a:r>
            <a:r>
              <a:rPr lang="en-US" dirty="0" err="1" smtClean="0"/>
              <a:t>Kutuphane</a:t>
            </a:r>
            <a:r>
              <a:rPr lang="en-US" dirty="0" smtClean="0"/>
              <a:t>/</a:t>
            </a:r>
            <a:r>
              <a:rPr lang="en-US" dirty="0" err="1" smtClean="0"/>
              <a:t>Kitap</a:t>
            </a:r>
            <a:r>
              <a:rPr lang="en-US" dirty="0" smtClean="0"/>
              <a:t>/</a:t>
            </a:r>
            <a:r>
              <a:rPr lang="en-US" dirty="0" err="1" smtClean="0"/>
              <a:t>Yazar</a:t>
            </a:r>
            <a:r>
              <a:rPr lang="en-US" dirty="0" smtClean="0"/>
              <a:t>/text()</a:t>
            </a:r>
            <a:endParaRPr lang="tr-TR" dirty="0" smtClean="0"/>
          </a:p>
          <a:p>
            <a:pPr lvl="1"/>
            <a:r>
              <a:rPr lang="en-US" dirty="0" smtClean="0"/>
              <a:t>Lev Tolstoy</a:t>
            </a:r>
          </a:p>
          <a:p>
            <a:pPr lvl="1"/>
            <a:r>
              <a:rPr lang="en-US" dirty="0" smtClean="0"/>
              <a:t>Halide </a:t>
            </a:r>
            <a:r>
              <a:rPr lang="en-US" dirty="0" err="1" smtClean="0"/>
              <a:t>Edip</a:t>
            </a:r>
            <a:r>
              <a:rPr lang="en-US" dirty="0" smtClean="0"/>
              <a:t> </a:t>
            </a:r>
            <a:r>
              <a:rPr lang="en-US" dirty="0" err="1" smtClean="0"/>
              <a:t>Adivar</a:t>
            </a:r>
            <a:endParaRPr lang="en-US" dirty="0" smtClean="0"/>
          </a:p>
          <a:p>
            <a:pPr lvl="1"/>
            <a:r>
              <a:rPr lang="en-US" dirty="0" err="1" smtClean="0"/>
              <a:t>Ihsan</a:t>
            </a:r>
            <a:r>
              <a:rPr lang="en-US" dirty="0" smtClean="0"/>
              <a:t> </a:t>
            </a:r>
            <a:r>
              <a:rPr lang="en-US" dirty="0" err="1" smtClean="0"/>
              <a:t>Oktay</a:t>
            </a:r>
            <a:r>
              <a:rPr lang="en-US" dirty="0" smtClean="0"/>
              <a:t> </a:t>
            </a:r>
            <a:r>
              <a:rPr lang="en-US" dirty="0" err="1" smtClean="0"/>
              <a:t>Anar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F50E4-0F34-4B89-BDDB-007AC5652D9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Eksenler (</a:t>
            </a:r>
            <a:r>
              <a:rPr lang="tr-TR" dirty="0" err="1" smtClean="0"/>
              <a:t>Axes</a:t>
            </a:r>
            <a:r>
              <a:rPr lang="tr-TR" dirty="0" smtClean="0"/>
              <a:t>)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 smtClean="0"/>
              <a:t>Önceki örnekler </a:t>
            </a:r>
            <a:r>
              <a:rPr lang="tr-TR" dirty="0" err="1" smtClean="0"/>
              <a:t>Xpath</a:t>
            </a:r>
            <a:r>
              <a:rPr lang="tr-TR" dirty="0" smtClean="0"/>
              <a:t> veri ağacında aşağıya doğru yürümek için kullanılır.</a:t>
            </a:r>
          </a:p>
          <a:p>
            <a:r>
              <a:rPr lang="tr-TR" dirty="0" smtClean="0"/>
              <a:t>Daha kompleks sorgular ve ağaç üzerinde yukarıya, sağa, sola vs doğru ilerlemek için eksenler kullanılır</a:t>
            </a:r>
          </a:p>
          <a:p>
            <a:r>
              <a:rPr lang="en-US" dirty="0" smtClean="0"/>
              <a:t>//</a:t>
            </a:r>
            <a:r>
              <a:rPr lang="en-US" dirty="0" err="1" smtClean="0"/>
              <a:t>Kutuphane</a:t>
            </a:r>
            <a:r>
              <a:rPr lang="en-US" dirty="0" smtClean="0"/>
              <a:t>/</a:t>
            </a:r>
            <a:r>
              <a:rPr lang="en-US" dirty="0" err="1" smtClean="0"/>
              <a:t>Kitap</a:t>
            </a:r>
            <a:r>
              <a:rPr lang="en-US" dirty="0" smtClean="0"/>
              <a:t>[2]/self::*</a:t>
            </a:r>
            <a:r>
              <a:rPr lang="tr-TR" dirty="0" smtClean="0"/>
              <a:t> - Kendisi</a:t>
            </a:r>
          </a:p>
          <a:p>
            <a:r>
              <a:rPr lang="en-US" dirty="0" smtClean="0"/>
              <a:t>//</a:t>
            </a:r>
            <a:r>
              <a:rPr lang="en-US" dirty="0" err="1" smtClean="0"/>
              <a:t>Kutuphane</a:t>
            </a:r>
            <a:r>
              <a:rPr lang="en-US" dirty="0" smtClean="0"/>
              <a:t>/</a:t>
            </a:r>
            <a:r>
              <a:rPr lang="en-US" dirty="0" err="1" smtClean="0"/>
              <a:t>Kitap</a:t>
            </a:r>
            <a:r>
              <a:rPr lang="en-US" dirty="0" smtClean="0"/>
              <a:t>[2]/preceding::*</a:t>
            </a:r>
            <a:r>
              <a:rPr lang="tr-TR" dirty="0" smtClean="0"/>
              <a:t> - Önceki</a:t>
            </a:r>
          </a:p>
          <a:p>
            <a:r>
              <a:rPr lang="en-US" dirty="0" smtClean="0"/>
              <a:t>//</a:t>
            </a:r>
            <a:r>
              <a:rPr lang="en-US" dirty="0" err="1" smtClean="0"/>
              <a:t>Kutuphane</a:t>
            </a:r>
            <a:r>
              <a:rPr lang="en-US" dirty="0" smtClean="0"/>
              <a:t>/</a:t>
            </a:r>
            <a:r>
              <a:rPr lang="en-US" dirty="0" err="1" smtClean="0"/>
              <a:t>Kitap</a:t>
            </a:r>
            <a:r>
              <a:rPr lang="en-US" dirty="0" smtClean="0"/>
              <a:t>[2]/following::*</a:t>
            </a:r>
            <a:r>
              <a:rPr lang="tr-TR" dirty="0" smtClean="0"/>
              <a:t> - Sonraki</a:t>
            </a:r>
          </a:p>
          <a:p>
            <a:r>
              <a:rPr lang="en-US" dirty="0" smtClean="0"/>
              <a:t>//</a:t>
            </a:r>
            <a:r>
              <a:rPr lang="en-US" dirty="0" err="1" smtClean="0"/>
              <a:t>Kutuphane</a:t>
            </a:r>
            <a:r>
              <a:rPr lang="en-US" dirty="0" smtClean="0"/>
              <a:t>/</a:t>
            </a:r>
            <a:r>
              <a:rPr lang="en-US" dirty="0" err="1" smtClean="0"/>
              <a:t>Kitap</a:t>
            </a:r>
            <a:r>
              <a:rPr lang="en-US" dirty="0" smtClean="0"/>
              <a:t>[2]/ancestor::*</a:t>
            </a:r>
            <a:r>
              <a:rPr lang="tr-TR" dirty="0" smtClean="0"/>
              <a:t> - Ebeveyni</a:t>
            </a:r>
          </a:p>
          <a:p>
            <a:r>
              <a:rPr lang="en-US" dirty="0" smtClean="0"/>
              <a:t>//</a:t>
            </a:r>
            <a:r>
              <a:rPr lang="en-US" dirty="0" err="1" smtClean="0"/>
              <a:t>Kutuphane</a:t>
            </a:r>
            <a:r>
              <a:rPr lang="en-US" dirty="0" smtClean="0"/>
              <a:t>/</a:t>
            </a:r>
            <a:r>
              <a:rPr lang="en-US" dirty="0" err="1" smtClean="0"/>
              <a:t>Kitap</a:t>
            </a:r>
            <a:r>
              <a:rPr lang="en-US" dirty="0" smtClean="0"/>
              <a:t>[2]/child::*</a:t>
            </a:r>
            <a:r>
              <a:rPr lang="tr-TR" dirty="0" smtClean="0"/>
              <a:t> - Çocukları</a:t>
            </a:r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F50E4-0F34-4B89-BDDB-007AC5652D9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Eksenler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8600" y="2438400"/>
            <a:ext cx="3200400" cy="3810000"/>
          </a:xfrm>
          <a:prstGeom prst="rect">
            <a:avLst/>
          </a:prstGeom>
          <a:ln/>
        </p:spPr>
        <p:txBody>
          <a:bodyPr>
            <a:normAutofit/>
          </a:bodyPr>
          <a:lstStyle/>
          <a:p>
            <a:pPr marL="292100" marR="0" lvl="0" indent="-2921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Tx/>
              <a:buChar char=" 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FF3F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&lt;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FFF3F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kutuphane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FF3F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&gt;</a:t>
            </a:r>
            <a:b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FF3F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</a:b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FF3F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   &lt;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FFF3F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kitap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FF3F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&gt;</a:t>
            </a:r>
            <a:b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FF3F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</a:b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FF3F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     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&lt;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bolum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/&gt;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7F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/>
            </a:r>
            <a:b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7F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</a:b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7F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     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&lt;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bolum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&gt;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7F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/>
            </a:r>
            <a:b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7F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</a:b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7F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       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7F7F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 &lt;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7F7F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kısım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7F7F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&gt;</a:t>
            </a:r>
            <a:b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7F7F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</a:b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7F7F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            &lt;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7F7F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paragraf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7F7F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/&gt;</a:t>
            </a:r>
            <a:b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7F7F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</a:b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7F7F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            &lt;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7F7F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paragraf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7F7F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/&gt;</a:t>
            </a:r>
            <a:b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7F7F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</a:b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7F7F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         &lt;/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7F7F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kısım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7F7F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&gt;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7F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/>
            </a:r>
            <a:b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7F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</a:b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7F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    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 &lt;/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bolum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&gt;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7F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/>
            </a:r>
            <a:b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7F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</a:b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7F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     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FBFFF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&lt;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7FBFFF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bolum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FBFFF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/&gt;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FF3F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/>
            </a:r>
            <a:b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FF3F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</a:b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FF3F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   &lt;/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FFF3F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kitap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FF3F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&gt;</a:t>
            </a:r>
            <a:b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FF3F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</a:b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FF3F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  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FBFFF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&lt;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7FBFFF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kitap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FBFFF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/&gt;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FF3F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/>
            </a:r>
            <a:b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FF3F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</a:b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FF3F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&lt;/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FFF3F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kutuphane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FF3F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&gt;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7F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5105400" y="2438400"/>
            <a:ext cx="3810000" cy="3810000"/>
          </a:xfrm>
          <a:prstGeom prst="rect">
            <a:avLst/>
          </a:prstGeom>
        </p:spPr>
        <p:txBody>
          <a:bodyPr/>
          <a:lstStyle/>
          <a:p>
            <a:pPr marL="292100" marR="0" lvl="0" indent="-292100" algn="l" defTabSz="914400" rtl="0" eaLnBrk="1" fontAlgn="auto" latinLnBrk="0" hangingPunct="1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//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bolum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[2]/self::*</a:t>
            </a:r>
          </a:p>
          <a:p>
            <a:pPr marL="292100" marR="0" lvl="0" indent="-292100" algn="l" defTabSz="914400" rtl="0" eaLnBrk="1" fontAlgn="auto" latinLnBrk="0" hangingPunct="1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//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bolum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[2]/preceding::*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FBFFF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//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7FBFFF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bolum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FBFFF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[2]/following::*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FF3F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//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FFF3F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bolum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FF3F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[2]/ancestor::*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7F7F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//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7F7F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bolum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7F7F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[2]/descendant::*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7F7F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362200" y="2895600"/>
            <a:ext cx="2895600" cy="1905000"/>
            <a:chOff x="1488" y="1872"/>
            <a:chExt cx="1824" cy="1200"/>
          </a:xfrm>
        </p:grpSpPr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V="1">
              <a:off x="1488" y="1872"/>
              <a:ext cx="1824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 flipV="1">
              <a:off x="1584" y="1872"/>
              <a:ext cx="1728" cy="1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2438400" y="3200400"/>
            <a:ext cx="2819400" cy="3048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" name="Group 38"/>
          <p:cNvGrpSpPr>
            <a:grpSpLocks/>
          </p:cNvGrpSpPr>
          <p:nvPr/>
        </p:nvGrpSpPr>
        <p:grpSpPr bwMode="auto">
          <a:xfrm>
            <a:off x="1905000" y="4191000"/>
            <a:ext cx="3352800" cy="1524000"/>
            <a:chOff x="1200" y="2688"/>
            <a:chExt cx="2112" cy="960"/>
          </a:xfrm>
        </p:grpSpPr>
        <p:sp>
          <p:nvSpPr>
            <p:cNvPr id="11" name="Line 19"/>
            <p:cNvSpPr>
              <a:spLocks noChangeShapeType="1"/>
            </p:cNvSpPr>
            <p:nvPr/>
          </p:nvSpPr>
          <p:spPr bwMode="auto">
            <a:xfrm flipV="1">
              <a:off x="1536" y="2688"/>
              <a:ext cx="1776" cy="576"/>
            </a:xfrm>
            <a:prstGeom prst="line">
              <a:avLst/>
            </a:prstGeom>
            <a:noFill/>
            <a:ln w="28575">
              <a:solidFill>
                <a:srgbClr val="7FB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20"/>
            <p:cNvSpPr>
              <a:spLocks noChangeShapeType="1"/>
            </p:cNvSpPr>
            <p:nvPr/>
          </p:nvSpPr>
          <p:spPr bwMode="auto">
            <a:xfrm flipV="1">
              <a:off x="1200" y="2688"/>
              <a:ext cx="2112" cy="960"/>
            </a:xfrm>
            <a:prstGeom prst="line">
              <a:avLst/>
            </a:prstGeom>
            <a:noFill/>
            <a:ln w="28575">
              <a:solidFill>
                <a:srgbClr val="7FB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40"/>
          <p:cNvGrpSpPr>
            <a:grpSpLocks/>
          </p:cNvGrpSpPr>
          <p:nvPr/>
        </p:nvGrpSpPr>
        <p:grpSpPr bwMode="auto">
          <a:xfrm>
            <a:off x="2514600" y="3733800"/>
            <a:ext cx="2743200" cy="1676400"/>
            <a:chOff x="1584" y="2400"/>
            <a:chExt cx="1728" cy="1056"/>
          </a:xfrm>
        </p:grpSpPr>
        <p:sp>
          <p:nvSpPr>
            <p:cNvPr id="14" name="Line 22"/>
            <p:cNvSpPr>
              <a:spLocks noChangeShapeType="1"/>
            </p:cNvSpPr>
            <p:nvPr/>
          </p:nvSpPr>
          <p:spPr bwMode="auto">
            <a:xfrm>
              <a:off x="1632" y="2928"/>
              <a:ext cx="1680" cy="528"/>
            </a:xfrm>
            <a:prstGeom prst="line">
              <a:avLst/>
            </a:prstGeom>
            <a:noFill/>
            <a:ln w="28575">
              <a:solidFill>
                <a:srgbClr val="FF7F7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23"/>
            <p:cNvSpPr>
              <a:spLocks noChangeShapeType="1"/>
            </p:cNvSpPr>
            <p:nvPr/>
          </p:nvSpPr>
          <p:spPr bwMode="auto">
            <a:xfrm>
              <a:off x="1968" y="2736"/>
              <a:ext cx="1344" cy="720"/>
            </a:xfrm>
            <a:prstGeom prst="line">
              <a:avLst/>
            </a:prstGeom>
            <a:noFill/>
            <a:ln w="28575">
              <a:solidFill>
                <a:srgbClr val="FF7F7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24"/>
            <p:cNvSpPr>
              <a:spLocks noChangeShapeType="1"/>
            </p:cNvSpPr>
            <p:nvPr/>
          </p:nvSpPr>
          <p:spPr bwMode="auto">
            <a:xfrm>
              <a:off x="1968" y="2592"/>
              <a:ext cx="1344" cy="864"/>
            </a:xfrm>
            <a:prstGeom prst="line">
              <a:avLst/>
            </a:prstGeom>
            <a:noFill/>
            <a:ln w="28575">
              <a:solidFill>
                <a:srgbClr val="FF7F7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25"/>
            <p:cNvSpPr>
              <a:spLocks noChangeShapeType="1"/>
            </p:cNvSpPr>
            <p:nvPr/>
          </p:nvSpPr>
          <p:spPr bwMode="auto">
            <a:xfrm>
              <a:off x="1584" y="2400"/>
              <a:ext cx="432" cy="0"/>
            </a:xfrm>
            <a:prstGeom prst="line">
              <a:avLst/>
            </a:prstGeom>
            <a:noFill/>
            <a:ln w="28575">
              <a:solidFill>
                <a:srgbClr val="FF7F7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26"/>
            <p:cNvSpPr>
              <a:spLocks noChangeShapeType="1"/>
            </p:cNvSpPr>
            <p:nvPr/>
          </p:nvSpPr>
          <p:spPr bwMode="auto">
            <a:xfrm>
              <a:off x="2016" y="2400"/>
              <a:ext cx="1296" cy="1056"/>
            </a:xfrm>
            <a:prstGeom prst="line">
              <a:avLst/>
            </a:prstGeom>
            <a:noFill/>
            <a:ln w="28575">
              <a:solidFill>
                <a:srgbClr val="FF7F7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" name="Group 39"/>
          <p:cNvGrpSpPr>
            <a:grpSpLocks/>
          </p:cNvGrpSpPr>
          <p:nvPr/>
        </p:nvGrpSpPr>
        <p:grpSpPr bwMode="auto">
          <a:xfrm>
            <a:off x="1752600" y="2667000"/>
            <a:ext cx="3505200" cy="3276600"/>
            <a:chOff x="1104" y="1728"/>
            <a:chExt cx="2208" cy="2064"/>
          </a:xfrm>
        </p:grpSpPr>
        <p:sp>
          <p:nvSpPr>
            <p:cNvPr id="20" name="Line 29"/>
            <p:cNvSpPr>
              <a:spLocks noChangeShapeType="1"/>
            </p:cNvSpPr>
            <p:nvPr/>
          </p:nvSpPr>
          <p:spPr bwMode="auto">
            <a:xfrm>
              <a:off x="1104" y="1728"/>
              <a:ext cx="1200" cy="0"/>
            </a:xfrm>
            <a:prstGeom prst="line">
              <a:avLst/>
            </a:prstGeom>
            <a:noFill/>
            <a:ln w="28575">
              <a:solidFill>
                <a:srgbClr val="3FFF3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30"/>
            <p:cNvSpPr>
              <a:spLocks noChangeShapeType="1"/>
            </p:cNvSpPr>
            <p:nvPr/>
          </p:nvSpPr>
          <p:spPr bwMode="auto">
            <a:xfrm>
              <a:off x="2304" y="1728"/>
              <a:ext cx="1008" cy="1344"/>
            </a:xfrm>
            <a:prstGeom prst="line">
              <a:avLst/>
            </a:prstGeom>
            <a:noFill/>
            <a:ln w="28575">
              <a:solidFill>
                <a:srgbClr val="3FFF3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31"/>
            <p:cNvSpPr>
              <a:spLocks noChangeShapeType="1"/>
            </p:cNvSpPr>
            <p:nvPr/>
          </p:nvSpPr>
          <p:spPr bwMode="auto">
            <a:xfrm>
              <a:off x="1104" y="1872"/>
              <a:ext cx="1152" cy="0"/>
            </a:xfrm>
            <a:prstGeom prst="line">
              <a:avLst/>
            </a:prstGeom>
            <a:noFill/>
            <a:ln w="28575">
              <a:solidFill>
                <a:srgbClr val="3FFF3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32"/>
            <p:cNvSpPr>
              <a:spLocks noChangeShapeType="1"/>
            </p:cNvSpPr>
            <p:nvPr/>
          </p:nvSpPr>
          <p:spPr bwMode="auto">
            <a:xfrm>
              <a:off x="2256" y="1872"/>
              <a:ext cx="1056" cy="1200"/>
            </a:xfrm>
            <a:prstGeom prst="line">
              <a:avLst/>
            </a:prstGeom>
            <a:noFill/>
            <a:ln w="28575">
              <a:solidFill>
                <a:srgbClr val="3FFF3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33"/>
            <p:cNvSpPr>
              <a:spLocks noChangeShapeType="1"/>
            </p:cNvSpPr>
            <p:nvPr/>
          </p:nvSpPr>
          <p:spPr bwMode="auto">
            <a:xfrm>
              <a:off x="1200" y="3456"/>
              <a:ext cx="1008" cy="0"/>
            </a:xfrm>
            <a:prstGeom prst="line">
              <a:avLst/>
            </a:prstGeom>
            <a:noFill/>
            <a:ln w="28575">
              <a:solidFill>
                <a:srgbClr val="3FFF3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34"/>
            <p:cNvSpPr>
              <a:spLocks noChangeShapeType="1"/>
            </p:cNvSpPr>
            <p:nvPr/>
          </p:nvSpPr>
          <p:spPr bwMode="auto">
            <a:xfrm flipV="1">
              <a:off x="2208" y="3072"/>
              <a:ext cx="1104" cy="384"/>
            </a:xfrm>
            <a:prstGeom prst="line">
              <a:avLst/>
            </a:prstGeom>
            <a:noFill/>
            <a:ln w="28575">
              <a:solidFill>
                <a:srgbClr val="3FFF3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35"/>
            <p:cNvSpPr>
              <a:spLocks noChangeShapeType="1"/>
            </p:cNvSpPr>
            <p:nvPr/>
          </p:nvSpPr>
          <p:spPr bwMode="auto">
            <a:xfrm>
              <a:off x="1152" y="3792"/>
              <a:ext cx="1056" cy="0"/>
            </a:xfrm>
            <a:prstGeom prst="line">
              <a:avLst/>
            </a:prstGeom>
            <a:noFill/>
            <a:ln w="28575">
              <a:solidFill>
                <a:srgbClr val="3FFF3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36"/>
            <p:cNvSpPr>
              <a:spLocks noChangeShapeType="1"/>
            </p:cNvSpPr>
            <p:nvPr/>
          </p:nvSpPr>
          <p:spPr bwMode="auto">
            <a:xfrm flipV="1">
              <a:off x="2208" y="3072"/>
              <a:ext cx="1104" cy="720"/>
            </a:xfrm>
            <a:prstGeom prst="line">
              <a:avLst/>
            </a:prstGeom>
            <a:noFill/>
            <a:ln w="28575">
              <a:solidFill>
                <a:srgbClr val="3FFF3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F50E4-0F34-4B89-BDDB-007AC5652D9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Eksenler</a:t>
            </a:r>
            <a:endParaRPr lang="en-US" dirty="0"/>
          </a:p>
        </p:txBody>
      </p: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1600200" y="2057400"/>
            <a:ext cx="5410200" cy="4194175"/>
            <a:chOff x="1440" y="1488"/>
            <a:chExt cx="3408" cy="2642"/>
          </a:xfrm>
        </p:grpSpPr>
        <p:sp>
          <p:nvSpPr>
            <p:cNvPr id="5" name="AutoShape 5"/>
            <p:cNvSpPr>
              <a:spLocks noChangeArrowheads="1"/>
            </p:cNvSpPr>
            <p:nvPr/>
          </p:nvSpPr>
          <p:spPr bwMode="auto">
            <a:xfrm>
              <a:off x="1920" y="3890"/>
              <a:ext cx="1011" cy="238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Trebuchet MS" pitchFamily="34" charset="0"/>
                </a:rPr>
                <a:t>paragraph[1]</a:t>
              </a:r>
            </a:p>
          </p:txBody>
        </p:sp>
        <p:sp>
          <p:nvSpPr>
            <p:cNvPr id="6" name="AutoShape 6"/>
            <p:cNvSpPr>
              <a:spLocks noChangeArrowheads="1"/>
            </p:cNvSpPr>
            <p:nvPr/>
          </p:nvSpPr>
          <p:spPr bwMode="auto">
            <a:xfrm>
              <a:off x="3408" y="3888"/>
              <a:ext cx="1008" cy="242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Trebuchet MS" pitchFamily="34" charset="0"/>
                </a:rPr>
                <a:t>paragraph[2]</a:t>
              </a:r>
            </a:p>
          </p:txBody>
        </p:sp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>
              <a:off x="2736" y="3310"/>
              <a:ext cx="818" cy="242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dirty="0" err="1" smtClean="0">
                  <a:latin typeface="Trebuchet MS" pitchFamily="34" charset="0"/>
                </a:rPr>
                <a:t>kısım</a:t>
              </a:r>
              <a:r>
                <a:rPr lang="en-US" sz="2000" dirty="0" smtClean="0">
                  <a:latin typeface="Trebuchet MS" pitchFamily="34" charset="0"/>
                </a:rPr>
                <a:t>[1</a:t>
              </a:r>
              <a:r>
                <a:rPr lang="en-US" sz="2000" dirty="0">
                  <a:latin typeface="Trebuchet MS" pitchFamily="34" charset="0"/>
                </a:rPr>
                <a:t>]</a:t>
              </a:r>
            </a:p>
          </p:txBody>
        </p:sp>
        <p:sp>
          <p:nvSpPr>
            <p:cNvPr id="8" name="AutoShape 8"/>
            <p:cNvSpPr>
              <a:spLocks noChangeArrowheads="1"/>
            </p:cNvSpPr>
            <p:nvPr/>
          </p:nvSpPr>
          <p:spPr bwMode="auto">
            <a:xfrm>
              <a:off x="2734" y="2688"/>
              <a:ext cx="818" cy="242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dirty="0" err="1" smtClean="0">
                  <a:latin typeface="Trebuchet MS" pitchFamily="34" charset="0"/>
                </a:rPr>
                <a:t>bolum</a:t>
              </a:r>
              <a:r>
                <a:rPr lang="en-US" sz="2000" dirty="0" smtClean="0">
                  <a:latin typeface="Trebuchet MS" pitchFamily="34" charset="0"/>
                </a:rPr>
                <a:t>[2</a:t>
              </a:r>
              <a:r>
                <a:rPr lang="en-US" sz="2000" dirty="0">
                  <a:latin typeface="Trebuchet MS" pitchFamily="34" charset="0"/>
                </a:rPr>
                <a:t>]</a:t>
              </a:r>
            </a:p>
          </p:txBody>
        </p:sp>
        <p:sp>
          <p:nvSpPr>
            <p:cNvPr id="9" name="AutoShape 9"/>
            <p:cNvSpPr>
              <a:spLocks noChangeArrowheads="1"/>
            </p:cNvSpPr>
            <p:nvPr/>
          </p:nvSpPr>
          <p:spPr bwMode="auto">
            <a:xfrm>
              <a:off x="1440" y="2688"/>
              <a:ext cx="818" cy="242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dirty="0" err="1" smtClean="0">
                  <a:latin typeface="Trebuchet MS" pitchFamily="34" charset="0"/>
                </a:rPr>
                <a:t>bolum</a:t>
              </a:r>
              <a:r>
                <a:rPr lang="en-US" sz="2000" dirty="0" smtClean="0">
                  <a:latin typeface="Trebuchet MS" pitchFamily="34" charset="0"/>
                </a:rPr>
                <a:t>[1</a:t>
              </a:r>
              <a:r>
                <a:rPr lang="en-US" sz="2000" dirty="0">
                  <a:latin typeface="Trebuchet MS" pitchFamily="34" charset="0"/>
                </a:rPr>
                <a:t>]</a:t>
              </a:r>
            </a:p>
          </p:txBody>
        </p:sp>
        <p:sp>
          <p:nvSpPr>
            <p:cNvPr id="10" name="AutoShape 10"/>
            <p:cNvSpPr>
              <a:spLocks noChangeArrowheads="1"/>
            </p:cNvSpPr>
            <p:nvPr/>
          </p:nvSpPr>
          <p:spPr bwMode="auto">
            <a:xfrm>
              <a:off x="4030" y="2688"/>
              <a:ext cx="818" cy="242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dirty="0" err="1" smtClean="0">
                  <a:latin typeface="Trebuchet MS" pitchFamily="34" charset="0"/>
                </a:rPr>
                <a:t>bolum</a:t>
              </a:r>
              <a:r>
                <a:rPr lang="en-US" sz="2000" dirty="0" smtClean="0">
                  <a:latin typeface="Trebuchet MS" pitchFamily="34" charset="0"/>
                </a:rPr>
                <a:t>[3</a:t>
              </a:r>
              <a:r>
                <a:rPr lang="en-US" sz="2000" dirty="0">
                  <a:latin typeface="Trebuchet MS" pitchFamily="34" charset="0"/>
                </a:rPr>
                <a:t>]</a:t>
              </a:r>
            </a:p>
          </p:txBody>
        </p:sp>
        <p:sp>
          <p:nvSpPr>
            <p:cNvPr id="11" name="AutoShape 11"/>
            <p:cNvSpPr>
              <a:spLocks noChangeArrowheads="1"/>
            </p:cNvSpPr>
            <p:nvPr/>
          </p:nvSpPr>
          <p:spPr bwMode="auto">
            <a:xfrm>
              <a:off x="2736" y="2062"/>
              <a:ext cx="818" cy="242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dirty="0" err="1" smtClean="0">
                  <a:latin typeface="Trebuchet MS" pitchFamily="34" charset="0"/>
                </a:rPr>
                <a:t>kitap</a:t>
              </a:r>
              <a:r>
                <a:rPr lang="en-US" sz="2000" dirty="0" smtClean="0">
                  <a:latin typeface="Trebuchet MS" pitchFamily="34" charset="0"/>
                </a:rPr>
                <a:t>[1</a:t>
              </a:r>
              <a:r>
                <a:rPr lang="en-US" sz="2000" dirty="0">
                  <a:latin typeface="Trebuchet MS" pitchFamily="34" charset="0"/>
                </a:rPr>
                <a:t>]</a:t>
              </a:r>
            </a:p>
          </p:txBody>
        </p:sp>
        <p:sp>
          <p:nvSpPr>
            <p:cNvPr id="12" name="AutoShape 12"/>
            <p:cNvSpPr>
              <a:spLocks noChangeArrowheads="1"/>
            </p:cNvSpPr>
            <p:nvPr/>
          </p:nvSpPr>
          <p:spPr bwMode="auto">
            <a:xfrm>
              <a:off x="4030" y="2064"/>
              <a:ext cx="818" cy="242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dirty="0" err="1" smtClean="0">
                  <a:latin typeface="Trebuchet MS" pitchFamily="34" charset="0"/>
                </a:rPr>
                <a:t>kitap</a:t>
              </a:r>
              <a:r>
                <a:rPr lang="en-US" sz="2000" dirty="0" smtClean="0">
                  <a:latin typeface="Trebuchet MS" pitchFamily="34" charset="0"/>
                </a:rPr>
                <a:t>[2</a:t>
              </a:r>
              <a:r>
                <a:rPr lang="en-US" sz="2000" dirty="0">
                  <a:latin typeface="Trebuchet MS" pitchFamily="34" charset="0"/>
                </a:rPr>
                <a:t>]</a:t>
              </a:r>
            </a:p>
          </p:txBody>
        </p:sp>
        <p:sp>
          <p:nvSpPr>
            <p:cNvPr id="13" name="AutoShape 13"/>
            <p:cNvSpPr>
              <a:spLocks noChangeArrowheads="1"/>
            </p:cNvSpPr>
            <p:nvPr/>
          </p:nvSpPr>
          <p:spPr bwMode="auto">
            <a:xfrm>
              <a:off x="3360" y="1488"/>
              <a:ext cx="818" cy="242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tr-TR" sz="2000" dirty="0" err="1" smtClean="0">
                  <a:latin typeface="Trebuchet MS" pitchFamily="34" charset="0"/>
                </a:rPr>
                <a:t>Kutuphane</a:t>
              </a:r>
              <a:endParaRPr lang="en-US" sz="2000" dirty="0">
                <a:latin typeface="Trebuchet MS" pitchFamily="34" charset="0"/>
              </a:endParaRPr>
            </a:p>
          </p:txBody>
        </p:sp>
        <p:cxnSp>
          <p:nvCxnSpPr>
            <p:cNvPr id="14" name="AutoShape 17"/>
            <p:cNvCxnSpPr>
              <a:cxnSpLocks noChangeShapeType="1"/>
              <a:stCxn id="11" idx="2"/>
              <a:endCxn id="8" idx="0"/>
            </p:cNvCxnSpPr>
            <p:nvPr/>
          </p:nvCxnSpPr>
          <p:spPr bwMode="auto">
            <a:xfrm flipH="1">
              <a:off x="3143" y="2312"/>
              <a:ext cx="2" cy="36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" name="AutoShape 18"/>
            <p:cNvCxnSpPr>
              <a:cxnSpLocks noChangeShapeType="1"/>
              <a:stCxn id="11" idx="2"/>
              <a:endCxn id="10" idx="0"/>
            </p:cNvCxnSpPr>
            <p:nvPr/>
          </p:nvCxnSpPr>
          <p:spPr bwMode="auto">
            <a:xfrm>
              <a:off x="3145" y="2312"/>
              <a:ext cx="1294" cy="36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" name="AutoShape 19"/>
            <p:cNvCxnSpPr>
              <a:cxnSpLocks noChangeShapeType="1"/>
              <a:stCxn id="8" idx="2"/>
              <a:endCxn id="7" idx="0"/>
            </p:cNvCxnSpPr>
            <p:nvPr/>
          </p:nvCxnSpPr>
          <p:spPr bwMode="auto">
            <a:xfrm>
              <a:off x="3143" y="2938"/>
              <a:ext cx="2" cy="36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" name="AutoShape 20"/>
            <p:cNvCxnSpPr>
              <a:cxnSpLocks noChangeShapeType="1"/>
              <a:stCxn id="7" idx="2"/>
              <a:endCxn id="5" idx="0"/>
            </p:cNvCxnSpPr>
            <p:nvPr/>
          </p:nvCxnSpPr>
          <p:spPr bwMode="auto">
            <a:xfrm flipH="1">
              <a:off x="2426" y="3560"/>
              <a:ext cx="719" cy="32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" name="AutoShape 21"/>
            <p:cNvCxnSpPr>
              <a:cxnSpLocks noChangeShapeType="1"/>
              <a:stCxn id="7" idx="2"/>
              <a:endCxn id="6" idx="0"/>
            </p:cNvCxnSpPr>
            <p:nvPr/>
          </p:nvCxnSpPr>
          <p:spPr bwMode="auto">
            <a:xfrm>
              <a:off x="3145" y="3560"/>
              <a:ext cx="767" cy="32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" name="AutoShape 22"/>
            <p:cNvCxnSpPr>
              <a:cxnSpLocks noChangeShapeType="1"/>
              <a:stCxn id="13" idx="2"/>
              <a:endCxn id="11" idx="0"/>
            </p:cNvCxnSpPr>
            <p:nvPr/>
          </p:nvCxnSpPr>
          <p:spPr bwMode="auto">
            <a:xfrm flipH="1">
              <a:off x="3145" y="1738"/>
              <a:ext cx="624" cy="3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" name="AutoShape 23"/>
            <p:cNvCxnSpPr>
              <a:cxnSpLocks noChangeShapeType="1"/>
              <a:stCxn id="11" idx="2"/>
              <a:endCxn id="9" idx="0"/>
            </p:cNvCxnSpPr>
            <p:nvPr/>
          </p:nvCxnSpPr>
          <p:spPr bwMode="auto">
            <a:xfrm flipH="1">
              <a:off x="1849" y="2312"/>
              <a:ext cx="1296" cy="36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" name="AutoShape 25"/>
            <p:cNvCxnSpPr>
              <a:cxnSpLocks noChangeShapeType="1"/>
              <a:endCxn id="13" idx="2"/>
            </p:cNvCxnSpPr>
            <p:nvPr/>
          </p:nvCxnSpPr>
          <p:spPr bwMode="auto">
            <a:xfrm flipH="1" flipV="1">
              <a:off x="3769" y="1738"/>
              <a:ext cx="695" cy="32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22" name="Group 35"/>
          <p:cNvGrpSpPr>
            <a:grpSpLocks/>
          </p:cNvGrpSpPr>
          <p:nvPr/>
        </p:nvGrpSpPr>
        <p:grpSpPr bwMode="auto">
          <a:xfrm>
            <a:off x="3424238" y="3581400"/>
            <a:ext cx="1744662" cy="922338"/>
            <a:chOff x="2349" y="2448"/>
            <a:chExt cx="1099" cy="581"/>
          </a:xfrm>
        </p:grpSpPr>
        <p:sp>
          <p:nvSpPr>
            <p:cNvPr id="23" name="Freeform 29"/>
            <p:cNvSpPr>
              <a:spLocks/>
            </p:cNvSpPr>
            <p:nvPr/>
          </p:nvSpPr>
          <p:spPr bwMode="auto">
            <a:xfrm>
              <a:off x="2349" y="2473"/>
              <a:ext cx="1099" cy="556"/>
            </a:xfrm>
            <a:custGeom>
              <a:avLst/>
              <a:gdLst/>
              <a:ahLst/>
              <a:cxnLst>
                <a:cxn ang="0">
                  <a:pos x="600" y="551"/>
                </a:cxn>
                <a:cxn ang="0">
                  <a:pos x="994" y="513"/>
                </a:cxn>
                <a:cxn ang="0">
                  <a:pos x="1094" y="294"/>
                </a:cxn>
                <a:cxn ang="0">
                  <a:pos x="963" y="71"/>
                </a:cxn>
                <a:cxn ang="0">
                  <a:pos x="550" y="0"/>
                </a:cxn>
                <a:cxn ang="0">
                  <a:pos x="99" y="71"/>
                </a:cxn>
                <a:cxn ang="0">
                  <a:pos x="3" y="311"/>
                </a:cxn>
                <a:cxn ang="0">
                  <a:pos x="99" y="503"/>
                </a:cxn>
                <a:cxn ang="0">
                  <a:pos x="600" y="551"/>
                </a:cxn>
              </a:cxnLst>
              <a:rect l="0" t="0" r="r" b="b"/>
              <a:pathLst>
                <a:path w="1099" h="556">
                  <a:moveTo>
                    <a:pt x="600" y="551"/>
                  </a:moveTo>
                  <a:cubicBezTo>
                    <a:pt x="749" y="553"/>
                    <a:pt x="912" y="556"/>
                    <a:pt x="994" y="513"/>
                  </a:cubicBezTo>
                  <a:cubicBezTo>
                    <a:pt x="1076" y="470"/>
                    <a:pt x="1099" y="368"/>
                    <a:pt x="1094" y="294"/>
                  </a:cubicBezTo>
                  <a:cubicBezTo>
                    <a:pt x="1089" y="220"/>
                    <a:pt x="1054" y="120"/>
                    <a:pt x="963" y="71"/>
                  </a:cubicBezTo>
                  <a:cubicBezTo>
                    <a:pt x="872" y="22"/>
                    <a:pt x="694" y="0"/>
                    <a:pt x="550" y="0"/>
                  </a:cubicBezTo>
                  <a:cubicBezTo>
                    <a:pt x="406" y="0"/>
                    <a:pt x="190" y="19"/>
                    <a:pt x="99" y="71"/>
                  </a:cubicBezTo>
                  <a:cubicBezTo>
                    <a:pt x="8" y="123"/>
                    <a:pt x="3" y="239"/>
                    <a:pt x="3" y="311"/>
                  </a:cubicBezTo>
                  <a:cubicBezTo>
                    <a:pt x="3" y="383"/>
                    <a:pt x="0" y="463"/>
                    <a:pt x="99" y="503"/>
                  </a:cubicBezTo>
                  <a:cubicBezTo>
                    <a:pt x="198" y="543"/>
                    <a:pt x="456" y="551"/>
                    <a:pt x="600" y="551"/>
                  </a:cubicBezTo>
                  <a:close/>
                </a:path>
              </a:pathLst>
            </a:custGeom>
            <a:noFill/>
            <a:ln w="25400" cap="flat" cmpd="sng">
              <a:solidFill>
                <a:srgbClr val="FF7F7F"/>
              </a:solidFill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" name="Rectangle 31"/>
            <p:cNvSpPr>
              <a:spLocks noChangeArrowheads="1"/>
            </p:cNvSpPr>
            <p:nvPr/>
          </p:nvSpPr>
          <p:spPr bwMode="auto">
            <a:xfrm>
              <a:off x="2554" y="2448"/>
              <a:ext cx="374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7F7F"/>
                  </a:solidFill>
                  <a:latin typeface="Trebuchet MS" pitchFamily="34" charset="0"/>
                </a:rPr>
                <a:t>self</a:t>
              </a:r>
            </a:p>
          </p:txBody>
        </p:sp>
      </p:grpSp>
      <p:grpSp>
        <p:nvGrpSpPr>
          <p:cNvPr id="25" name="Group 36"/>
          <p:cNvGrpSpPr>
            <a:grpSpLocks/>
          </p:cNvGrpSpPr>
          <p:nvPr/>
        </p:nvGrpSpPr>
        <p:grpSpPr bwMode="auto">
          <a:xfrm>
            <a:off x="3390900" y="1828800"/>
            <a:ext cx="2838450" cy="1725613"/>
            <a:chOff x="2328" y="1344"/>
            <a:chExt cx="1788" cy="1087"/>
          </a:xfrm>
        </p:grpSpPr>
        <p:sp>
          <p:nvSpPr>
            <p:cNvPr id="26" name="Freeform 32"/>
            <p:cNvSpPr>
              <a:spLocks/>
            </p:cNvSpPr>
            <p:nvPr/>
          </p:nvSpPr>
          <p:spPr bwMode="auto">
            <a:xfrm>
              <a:off x="2328" y="1344"/>
              <a:ext cx="1788" cy="1087"/>
            </a:xfrm>
            <a:custGeom>
              <a:avLst/>
              <a:gdLst/>
              <a:ahLst/>
              <a:cxnLst>
                <a:cxn ang="0">
                  <a:pos x="600" y="1056"/>
                </a:cxn>
                <a:cxn ang="0">
                  <a:pos x="1128" y="973"/>
                </a:cxn>
                <a:cxn ang="0">
                  <a:pos x="1291" y="697"/>
                </a:cxn>
                <a:cxn ang="0">
                  <a:pos x="1464" y="528"/>
                </a:cxn>
                <a:cxn ang="0">
                  <a:pos x="1754" y="415"/>
                </a:cxn>
                <a:cxn ang="0">
                  <a:pos x="1666" y="96"/>
                </a:cxn>
                <a:cxn ang="0">
                  <a:pos x="1176" y="0"/>
                </a:cxn>
                <a:cxn ang="0">
                  <a:pos x="546" y="96"/>
                </a:cxn>
                <a:cxn ang="0">
                  <a:pos x="76" y="328"/>
                </a:cxn>
                <a:cxn ang="0">
                  <a:pos x="89" y="966"/>
                </a:cxn>
                <a:cxn ang="0">
                  <a:pos x="600" y="1056"/>
                </a:cxn>
              </a:cxnLst>
              <a:rect l="0" t="0" r="r" b="b"/>
              <a:pathLst>
                <a:path w="1788" h="1087">
                  <a:moveTo>
                    <a:pt x="600" y="1056"/>
                  </a:moveTo>
                  <a:cubicBezTo>
                    <a:pt x="779" y="1060"/>
                    <a:pt x="1013" y="1033"/>
                    <a:pt x="1128" y="973"/>
                  </a:cubicBezTo>
                  <a:cubicBezTo>
                    <a:pt x="1243" y="913"/>
                    <a:pt x="1235" y="771"/>
                    <a:pt x="1291" y="697"/>
                  </a:cubicBezTo>
                  <a:cubicBezTo>
                    <a:pt x="1347" y="623"/>
                    <a:pt x="1387" y="575"/>
                    <a:pt x="1464" y="528"/>
                  </a:cubicBezTo>
                  <a:cubicBezTo>
                    <a:pt x="1541" y="481"/>
                    <a:pt x="1720" y="487"/>
                    <a:pt x="1754" y="415"/>
                  </a:cubicBezTo>
                  <a:cubicBezTo>
                    <a:pt x="1788" y="343"/>
                    <a:pt x="1762" y="165"/>
                    <a:pt x="1666" y="96"/>
                  </a:cubicBezTo>
                  <a:cubicBezTo>
                    <a:pt x="1570" y="27"/>
                    <a:pt x="1363" y="0"/>
                    <a:pt x="1176" y="0"/>
                  </a:cubicBezTo>
                  <a:cubicBezTo>
                    <a:pt x="989" y="0"/>
                    <a:pt x="729" y="41"/>
                    <a:pt x="546" y="96"/>
                  </a:cubicBezTo>
                  <a:cubicBezTo>
                    <a:pt x="363" y="151"/>
                    <a:pt x="152" y="183"/>
                    <a:pt x="76" y="328"/>
                  </a:cubicBezTo>
                  <a:cubicBezTo>
                    <a:pt x="0" y="473"/>
                    <a:pt x="2" y="845"/>
                    <a:pt x="89" y="966"/>
                  </a:cubicBezTo>
                  <a:cubicBezTo>
                    <a:pt x="176" y="1087"/>
                    <a:pt x="494" y="1037"/>
                    <a:pt x="600" y="1056"/>
                  </a:cubicBezTo>
                  <a:close/>
                </a:path>
              </a:pathLst>
            </a:custGeom>
            <a:noFill/>
            <a:ln w="25400" cap="flat" cmpd="sng">
              <a:solidFill>
                <a:srgbClr val="FFFF7F"/>
              </a:solidFill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" name="Text Box 33"/>
            <p:cNvSpPr txBox="1">
              <a:spLocks noChangeArrowheads="1"/>
            </p:cNvSpPr>
            <p:nvPr/>
          </p:nvSpPr>
          <p:spPr bwMode="auto">
            <a:xfrm>
              <a:off x="2400" y="1670"/>
              <a:ext cx="864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FFFF7F"/>
                  </a:solidFill>
                  <a:latin typeface="Trebuchet MS" pitchFamily="34" charset="0"/>
                </a:rPr>
                <a:t>ancestor</a:t>
              </a:r>
            </a:p>
          </p:txBody>
        </p:sp>
      </p:grpSp>
      <p:grpSp>
        <p:nvGrpSpPr>
          <p:cNvPr id="28" name="Group 38"/>
          <p:cNvGrpSpPr>
            <a:grpSpLocks/>
          </p:cNvGrpSpPr>
          <p:nvPr/>
        </p:nvGrpSpPr>
        <p:grpSpPr bwMode="auto">
          <a:xfrm>
            <a:off x="2476500" y="4927600"/>
            <a:ext cx="4699000" cy="1854200"/>
            <a:chOff x="1560" y="3104"/>
            <a:chExt cx="2960" cy="1168"/>
          </a:xfrm>
        </p:grpSpPr>
        <p:sp>
          <p:nvSpPr>
            <p:cNvPr id="29" name="Freeform 34"/>
            <p:cNvSpPr>
              <a:spLocks/>
            </p:cNvSpPr>
            <p:nvPr/>
          </p:nvSpPr>
          <p:spPr bwMode="auto">
            <a:xfrm>
              <a:off x="1560" y="3104"/>
              <a:ext cx="2960" cy="1168"/>
            </a:xfrm>
            <a:custGeom>
              <a:avLst/>
              <a:gdLst/>
              <a:ahLst/>
              <a:cxnLst>
                <a:cxn ang="0">
                  <a:pos x="1368" y="16"/>
                </a:cxn>
                <a:cxn ang="0">
                  <a:pos x="1320" y="16"/>
                </a:cxn>
                <a:cxn ang="0">
                  <a:pos x="840" y="64"/>
                </a:cxn>
                <a:cxn ang="0">
                  <a:pos x="312" y="256"/>
                </a:cxn>
                <a:cxn ang="0">
                  <a:pos x="72" y="640"/>
                </a:cxn>
                <a:cxn ang="0">
                  <a:pos x="24" y="1024"/>
                </a:cxn>
                <a:cxn ang="0">
                  <a:pos x="216" y="1120"/>
                </a:cxn>
                <a:cxn ang="0">
                  <a:pos x="1320" y="1168"/>
                </a:cxn>
                <a:cxn ang="0">
                  <a:pos x="2712" y="1120"/>
                </a:cxn>
                <a:cxn ang="0">
                  <a:pos x="2808" y="880"/>
                </a:cxn>
                <a:cxn ang="0">
                  <a:pos x="2568" y="496"/>
                </a:cxn>
                <a:cxn ang="0">
                  <a:pos x="2088" y="112"/>
                </a:cxn>
                <a:cxn ang="0">
                  <a:pos x="1368" y="16"/>
                </a:cxn>
              </a:cxnLst>
              <a:rect l="0" t="0" r="r" b="b"/>
              <a:pathLst>
                <a:path w="2960" h="1168">
                  <a:moveTo>
                    <a:pt x="1368" y="16"/>
                  </a:moveTo>
                  <a:cubicBezTo>
                    <a:pt x="1240" y="0"/>
                    <a:pt x="1408" y="8"/>
                    <a:pt x="1320" y="16"/>
                  </a:cubicBezTo>
                  <a:cubicBezTo>
                    <a:pt x="1232" y="24"/>
                    <a:pt x="1008" y="24"/>
                    <a:pt x="840" y="64"/>
                  </a:cubicBezTo>
                  <a:cubicBezTo>
                    <a:pt x="672" y="104"/>
                    <a:pt x="440" y="160"/>
                    <a:pt x="312" y="256"/>
                  </a:cubicBezTo>
                  <a:cubicBezTo>
                    <a:pt x="184" y="352"/>
                    <a:pt x="120" y="512"/>
                    <a:pt x="72" y="640"/>
                  </a:cubicBezTo>
                  <a:cubicBezTo>
                    <a:pt x="24" y="768"/>
                    <a:pt x="0" y="944"/>
                    <a:pt x="24" y="1024"/>
                  </a:cubicBezTo>
                  <a:cubicBezTo>
                    <a:pt x="48" y="1104"/>
                    <a:pt x="0" y="1096"/>
                    <a:pt x="216" y="1120"/>
                  </a:cubicBezTo>
                  <a:cubicBezTo>
                    <a:pt x="432" y="1144"/>
                    <a:pt x="904" y="1168"/>
                    <a:pt x="1320" y="1168"/>
                  </a:cubicBezTo>
                  <a:cubicBezTo>
                    <a:pt x="1736" y="1168"/>
                    <a:pt x="2464" y="1168"/>
                    <a:pt x="2712" y="1120"/>
                  </a:cubicBezTo>
                  <a:cubicBezTo>
                    <a:pt x="2960" y="1072"/>
                    <a:pt x="2832" y="984"/>
                    <a:pt x="2808" y="880"/>
                  </a:cubicBezTo>
                  <a:cubicBezTo>
                    <a:pt x="2784" y="776"/>
                    <a:pt x="2688" y="624"/>
                    <a:pt x="2568" y="496"/>
                  </a:cubicBezTo>
                  <a:cubicBezTo>
                    <a:pt x="2448" y="368"/>
                    <a:pt x="2288" y="192"/>
                    <a:pt x="2088" y="112"/>
                  </a:cubicBezTo>
                  <a:cubicBezTo>
                    <a:pt x="1888" y="32"/>
                    <a:pt x="1496" y="32"/>
                    <a:pt x="1368" y="16"/>
                  </a:cubicBezTo>
                  <a:close/>
                </a:path>
              </a:pathLst>
            </a:custGeom>
            <a:noFill/>
            <a:ln w="25400" cap="flat" cmpd="sng">
              <a:solidFill>
                <a:srgbClr val="3FFF3F"/>
              </a:solidFill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" name="Text Box 37"/>
            <p:cNvSpPr txBox="1">
              <a:spLocks noChangeArrowheads="1"/>
            </p:cNvSpPr>
            <p:nvPr/>
          </p:nvSpPr>
          <p:spPr bwMode="auto">
            <a:xfrm>
              <a:off x="1680" y="3504"/>
              <a:ext cx="1104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3FFF3F"/>
                  </a:solidFill>
                  <a:latin typeface="Trebuchet MS" pitchFamily="34" charset="0"/>
                </a:rPr>
                <a:t>descendant</a:t>
              </a:r>
            </a:p>
          </p:txBody>
        </p:sp>
      </p:grpSp>
      <p:grpSp>
        <p:nvGrpSpPr>
          <p:cNvPr id="31" name="Group 41"/>
          <p:cNvGrpSpPr>
            <a:grpSpLocks/>
          </p:cNvGrpSpPr>
          <p:nvPr/>
        </p:nvGrpSpPr>
        <p:grpSpPr bwMode="auto">
          <a:xfrm>
            <a:off x="933450" y="3362325"/>
            <a:ext cx="2216150" cy="1301750"/>
            <a:chOff x="780" y="2310"/>
            <a:chExt cx="1396" cy="820"/>
          </a:xfrm>
        </p:grpSpPr>
        <p:sp>
          <p:nvSpPr>
            <p:cNvPr id="32" name="Freeform 39"/>
            <p:cNvSpPr>
              <a:spLocks/>
            </p:cNvSpPr>
            <p:nvPr/>
          </p:nvSpPr>
          <p:spPr bwMode="auto">
            <a:xfrm>
              <a:off x="780" y="2310"/>
              <a:ext cx="1396" cy="820"/>
            </a:xfrm>
            <a:custGeom>
              <a:avLst/>
              <a:gdLst/>
              <a:ahLst/>
              <a:cxnLst>
                <a:cxn ang="0">
                  <a:pos x="741" y="820"/>
                </a:cxn>
                <a:cxn ang="0">
                  <a:pos x="1140" y="762"/>
                </a:cxn>
                <a:cxn ang="0">
                  <a:pos x="1355" y="564"/>
                </a:cxn>
                <a:cxn ang="0">
                  <a:pos x="1355" y="295"/>
                </a:cxn>
                <a:cxn ang="0">
                  <a:pos x="1111" y="94"/>
                </a:cxn>
                <a:cxn ang="0">
                  <a:pos x="572" y="7"/>
                </a:cxn>
                <a:cxn ang="0">
                  <a:pos x="84" y="138"/>
                </a:cxn>
                <a:cxn ang="0">
                  <a:pos x="71" y="551"/>
                </a:cxn>
                <a:cxn ang="0">
                  <a:pos x="366" y="739"/>
                </a:cxn>
                <a:cxn ang="0">
                  <a:pos x="756" y="810"/>
                </a:cxn>
              </a:cxnLst>
              <a:rect l="0" t="0" r="r" b="b"/>
              <a:pathLst>
                <a:path w="1396" h="820">
                  <a:moveTo>
                    <a:pt x="741" y="820"/>
                  </a:moveTo>
                  <a:cubicBezTo>
                    <a:pt x="806" y="810"/>
                    <a:pt x="1038" y="805"/>
                    <a:pt x="1140" y="762"/>
                  </a:cubicBezTo>
                  <a:cubicBezTo>
                    <a:pt x="1242" y="719"/>
                    <a:pt x="1319" y="642"/>
                    <a:pt x="1355" y="564"/>
                  </a:cubicBezTo>
                  <a:cubicBezTo>
                    <a:pt x="1391" y="486"/>
                    <a:pt x="1396" y="373"/>
                    <a:pt x="1355" y="295"/>
                  </a:cubicBezTo>
                  <a:cubicBezTo>
                    <a:pt x="1314" y="217"/>
                    <a:pt x="1241" y="142"/>
                    <a:pt x="1111" y="94"/>
                  </a:cubicBezTo>
                  <a:cubicBezTo>
                    <a:pt x="981" y="46"/>
                    <a:pt x="743" y="0"/>
                    <a:pt x="572" y="7"/>
                  </a:cubicBezTo>
                  <a:cubicBezTo>
                    <a:pt x="401" y="14"/>
                    <a:pt x="168" y="47"/>
                    <a:pt x="84" y="138"/>
                  </a:cubicBezTo>
                  <a:cubicBezTo>
                    <a:pt x="0" y="229"/>
                    <a:pt x="24" y="451"/>
                    <a:pt x="71" y="551"/>
                  </a:cubicBezTo>
                  <a:cubicBezTo>
                    <a:pt x="118" y="651"/>
                    <a:pt x="252" y="696"/>
                    <a:pt x="366" y="739"/>
                  </a:cubicBezTo>
                  <a:cubicBezTo>
                    <a:pt x="480" y="782"/>
                    <a:pt x="675" y="795"/>
                    <a:pt x="756" y="810"/>
                  </a:cubicBezTo>
                </a:path>
              </a:pathLst>
            </a:custGeom>
            <a:noFill/>
            <a:ln w="25400" cap="flat" cmpd="sng">
              <a:solidFill>
                <a:srgbClr val="7FBFFF"/>
              </a:solidFill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Text Box 40"/>
            <p:cNvSpPr txBox="1">
              <a:spLocks noChangeArrowheads="1"/>
            </p:cNvSpPr>
            <p:nvPr/>
          </p:nvSpPr>
          <p:spPr bwMode="auto">
            <a:xfrm>
              <a:off x="912" y="2400"/>
              <a:ext cx="822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7FBFFF"/>
                  </a:solidFill>
                  <a:latin typeface="Trebuchet MS" pitchFamily="34" charset="0"/>
                </a:rPr>
                <a:t>preceding</a:t>
              </a:r>
            </a:p>
          </p:txBody>
        </p:sp>
      </p:grpSp>
      <p:grpSp>
        <p:nvGrpSpPr>
          <p:cNvPr id="34" name="Group 44"/>
          <p:cNvGrpSpPr>
            <a:grpSpLocks/>
          </p:cNvGrpSpPr>
          <p:nvPr/>
        </p:nvGrpSpPr>
        <p:grpSpPr bwMode="auto">
          <a:xfrm>
            <a:off x="5386388" y="2552700"/>
            <a:ext cx="2462212" cy="2044700"/>
            <a:chOff x="3585" y="1800"/>
            <a:chExt cx="1551" cy="1288"/>
          </a:xfrm>
        </p:grpSpPr>
        <p:sp>
          <p:nvSpPr>
            <p:cNvPr id="35" name="Freeform 42"/>
            <p:cNvSpPr>
              <a:spLocks/>
            </p:cNvSpPr>
            <p:nvPr/>
          </p:nvSpPr>
          <p:spPr bwMode="auto">
            <a:xfrm>
              <a:off x="3585" y="1800"/>
              <a:ext cx="1519" cy="1288"/>
            </a:xfrm>
            <a:custGeom>
              <a:avLst/>
              <a:gdLst/>
              <a:ahLst/>
              <a:cxnLst>
                <a:cxn ang="0">
                  <a:pos x="635" y="16"/>
                </a:cxn>
                <a:cxn ang="0">
                  <a:pos x="159" y="168"/>
                </a:cxn>
                <a:cxn ang="0">
                  <a:pos x="15" y="600"/>
                </a:cxn>
                <a:cxn ang="0">
                  <a:pos x="71" y="1055"/>
                </a:cxn>
                <a:cxn ang="0">
                  <a:pos x="316" y="1255"/>
                </a:cxn>
                <a:cxn ang="0">
                  <a:pos x="885" y="1255"/>
                </a:cxn>
                <a:cxn ang="0">
                  <a:pos x="1223" y="1055"/>
                </a:cxn>
                <a:cxn ang="0">
                  <a:pos x="1442" y="698"/>
                </a:cxn>
                <a:cxn ang="0">
                  <a:pos x="1486" y="185"/>
                </a:cxn>
                <a:cxn ang="0">
                  <a:pos x="1242" y="28"/>
                </a:cxn>
                <a:cxn ang="0">
                  <a:pos x="635" y="16"/>
                </a:cxn>
              </a:cxnLst>
              <a:rect l="0" t="0" r="r" b="b"/>
              <a:pathLst>
                <a:path w="1519" h="1288">
                  <a:moveTo>
                    <a:pt x="635" y="16"/>
                  </a:moveTo>
                  <a:cubicBezTo>
                    <a:pt x="454" y="53"/>
                    <a:pt x="262" y="71"/>
                    <a:pt x="159" y="168"/>
                  </a:cubicBezTo>
                  <a:cubicBezTo>
                    <a:pt x="56" y="265"/>
                    <a:pt x="30" y="452"/>
                    <a:pt x="15" y="600"/>
                  </a:cubicBezTo>
                  <a:cubicBezTo>
                    <a:pt x="0" y="748"/>
                    <a:pt x="21" y="946"/>
                    <a:pt x="71" y="1055"/>
                  </a:cubicBezTo>
                  <a:cubicBezTo>
                    <a:pt x="121" y="1164"/>
                    <a:pt x="180" y="1222"/>
                    <a:pt x="316" y="1255"/>
                  </a:cubicBezTo>
                  <a:cubicBezTo>
                    <a:pt x="452" y="1288"/>
                    <a:pt x="734" y="1288"/>
                    <a:pt x="885" y="1255"/>
                  </a:cubicBezTo>
                  <a:cubicBezTo>
                    <a:pt x="1036" y="1222"/>
                    <a:pt x="1130" y="1148"/>
                    <a:pt x="1223" y="1055"/>
                  </a:cubicBezTo>
                  <a:cubicBezTo>
                    <a:pt x="1316" y="962"/>
                    <a:pt x="1398" y="843"/>
                    <a:pt x="1442" y="698"/>
                  </a:cubicBezTo>
                  <a:cubicBezTo>
                    <a:pt x="1486" y="553"/>
                    <a:pt x="1519" y="297"/>
                    <a:pt x="1486" y="185"/>
                  </a:cubicBezTo>
                  <a:cubicBezTo>
                    <a:pt x="1453" y="73"/>
                    <a:pt x="1384" y="56"/>
                    <a:pt x="1242" y="28"/>
                  </a:cubicBezTo>
                  <a:cubicBezTo>
                    <a:pt x="1100" y="0"/>
                    <a:pt x="761" y="18"/>
                    <a:pt x="635" y="16"/>
                  </a:cubicBezTo>
                  <a:close/>
                </a:path>
              </a:pathLst>
            </a:custGeom>
            <a:noFill/>
            <a:ln w="25400" cap="flat" cmpd="sng">
              <a:solidFill>
                <a:srgbClr val="FF99FF"/>
              </a:solidFill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" name="Text Box 43"/>
            <p:cNvSpPr txBox="1">
              <a:spLocks noChangeArrowheads="1"/>
            </p:cNvSpPr>
            <p:nvPr/>
          </p:nvSpPr>
          <p:spPr bwMode="auto">
            <a:xfrm>
              <a:off x="4272" y="1824"/>
              <a:ext cx="864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FF99FF"/>
                  </a:solidFill>
                  <a:latin typeface="Trebuchet MS" pitchFamily="34" charset="0"/>
                </a:rPr>
                <a:t>following</a:t>
              </a:r>
            </a:p>
          </p:txBody>
        </p:sp>
      </p:grp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F50E4-0F34-4B89-BDDB-007AC5652D9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Xpath</a:t>
            </a:r>
            <a:r>
              <a:rPr lang="en-US" dirty="0" smtClean="0"/>
              <a:t> </a:t>
            </a:r>
            <a:r>
              <a:rPr lang="en-US" dirty="0" err="1" smtClean="0"/>
              <a:t>nedir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XPath</a:t>
            </a:r>
            <a:r>
              <a:rPr lang="tr-TR" dirty="0" smtClean="0"/>
              <a:t> bir W3C standardıdır</a:t>
            </a:r>
          </a:p>
          <a:p>
            <a:r>
              <a:rPr lang="tr-TR" dirty="0" err="1" smtClean="0"/>
              <a:t>XPath</a:t>
            </a:r>
            <a:r>
              <a:rPr lang="tr-TR" dirty="0" smtClean="0"/>
              <a:t> XML </a:t>
            </a:r>
            <a:r>
              <a:rPr lang="tr-TR" dirty="0" err="1" smtClean="0"/>
              <a:t>dökümanlarının</a:t>
            </a:r>
            <a:r>
              <a:rPr lang="tr-TR" dirty="0" smtClean="0"/>
              <a:t> kısımlarını seçmek için kullanılan bir </a:t>
            </a:r>
            <a:r>
              <a:rPr lang="tr-TR" dirty="0" err="1" smtClean="0"/>
              <a:t>sintakstır</a:t>
            </a:r>
            <a:r>
              <a:rPr lang="tr-TR" dirty="0" smtClean="0"/>
              <a:t>. </a:t>
            </a:r>
          </a:p>
          <a:p>
            <a:r>
              <a:rPr lang="tr-TR" dirty="0" err="1" smtClean="0"/>
              <a:t>XPath</a:t>
            </a:r>
            <a:r>
              <a:rPr lang="tr-TR" dirty="0" smtClean="0"/>
              <a:t> sorguları XML olarak yazılmazlar ama genelde XSLT ile yoğun bir şekilde kullanılır.</a:t>
            </a:r>
          </a:p>
          <a:p>
            <a:r>
              <a:rPr lang="tr-TR" dirty="0" smtClean="0"/>
              <a:t>Küçük bir programlama dili gibi fonksiyonları, testleri ve ifadeleri vardır.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F50E4-0F34-4B89-BDDB-007AC5652D9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Xpath</a:t>
            </a:r>
            <a:r>
              <a:rPr lang="tr-TR" dirty="0" smtClean="0"/>
              <a:t> </a:t>
            </a:r>
            <a:r>
              <a:rPr lang="tr-TR" smtClean="0"/>
              <a:t>Syntax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XPath</a:t>
            </a:r>
            <a:r>
              <a:rPr lang="tr-TR" dirty="0" smtClean="0"/>
              <a:t>’in XML eleman adresi tarif yaklaşımı işletim sistemlerinin dosya adresleme yöntemine benzer.</a:t>
            </a:r>
          </a:p>
          <a:p>
            <a:r>
              <a:rPr lang="tr-TR" dirty="0" err="1" smtClean="0"/>
              <a:t>XPath</a:t>
            </a:r>
            <a:r>
              <a:rPr lang="tr-TR" dirty="0" smtClean="0"/>
              <a:t> ifadeleri işletildiğinde tipi düğüm-seti (XML ağacının bir grup düğümünden oluşan bir set), </a:t>
            </a:r>
            <a:r>
              <a:rPr lang="tr-TR" dirty="0" err="1" smtClean="0"/>
              <a:t>boolean</a:t>
            </a:r>
            <a:r>
              <a:rPr lang="tr-TR" dirty="0" smtClean="0"/>
              <a:t>, rakam veya </a:t>
            </a:r>
            <a:r>
              <a:rPr lang="tr-TR" dirty="0" err="1" smtClean="0"/>
              <a:t>String</a:t>
            </a:r>
            <a:r>
              <a:rPr lang="tr-TR" dirty="0" smtClean="0"/>
              <a:t> tipinde bir nesne döndürür.</a:t>
            </a:r>
          </a:p>
          <a:p>
            <a:endParaRPr lang="tr-TR" dirty="0" smtClean="0"/>
          </a:p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F50E4-0F34-4B89-BDDB-007AC5652D9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5800" y="381000"/>
            <a:ext cx="7772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4400" dirty="0" smtClean="0">
                <a:latin typeface="+mj-lt"/>
                <a:ea typeface="+mj-ea"/>
                <a:cs typeface="+mj-cs"/>
              </a:rPr>
              <a:t>Adresler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33400" y="1524000"/>
            <a:ext cx="7696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tr-TR" sz="2000" u="sng" dirty="0" smtClean="0"/>
              <a:t>İşletim Sistemi</a:t>
            </a:r>
            <a:r>
              <a:rPr lang="en-US" sz="2000" u="sng" dirty="0" smtClean="0"/>
              <a:t>:</a:t>
            </a:r>
            <a:r>
              <a:rPr lang="en-US" sz="2000" dirty="0"/>
              <a:t>	           </a:t>
            </a:r>
            <a:r>
              <a:rPr lang="tr-TR" sz="2000" dirty="0" smtClean="0"/>
              <a:t>		</a:t>
            </a:r>
            <a:r>
              <a:rPr lang="en-US" sz="2000" u="sng" dirty="0" err="1" smtClean="0"/>
              <a:t>XPath</a:t>
            </a:r>
            <a:r>
              <a:rPr lang="en-US" sz="2000" u="sng" dirty="0"/>
              <a:t>: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85800" y="1981200"/>
            <a:ext cx="3276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rgbClr val="FFFF7F"/>
                </a:solidFill>
                <a:latin typeface="Trebuchet MS" pitchFamily="34" charset="0"/>
              </a:rPr>
              <a:t>/  </a:t>
            </a:r>
            <a:r>
              <a:rPr lang="en-US" sz="2000" dirty="0">
                <a:latin typeface="Times New Roman" pitchFamily="18" charset="0"/>
              </a:rPr>
              <a:t>= </a:t>
            </a:r>
            <a:r>
              <a:rPr lang="tr-TR" sz="2000" dirty="0" smtClean="0"/>
              <a:t>kök dizin</a:t>
            </a:r>
            <a:endParaRPr lang="en-US" sz="2000" dirty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191000" y="1981200"/>
            <a:ext cx="4648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 smtClean="0">
                <a:solidFill>
                  <a:srgbClr val="FFFF7F"/>
                </a:solidFill>
                <a:latin typeface="Trebuchet MS" pitchFamily="34" charset="0"/>
              </a:rPr>
              <a:t>/</a:t>
            </a:r>
            <a:r>
              <a:rPr lang="tr-TR" sz="2000" dirty="0" smtClean="0">
                <a:solidFill>
                  <a:srgbClr val="FFFF7F"/>
                </a:solidFill>
                <a:latin typeface="Trebuchet MS" pitchFamily="34" charset="0"/>
              </a:rPr>
              <a:t>kütüphane</a:t>
            </a:r>
            <a:r>
              <a:rPr lang="en-US" sz="2000" dirty="0" smtClean="0">
                <a:latin typeface="Times New Roman" pitchFamily="18" charset="0"/>
              </a:rPr>
              <a:t>= </a:t>
            </a:r>
            <a:r>
              <a:rPr lang="tr-TR" sz="2000" dirty="0" smtClean="0"/>
              <a:t>kök element</a:t>
            </a:r>
            <a:endParaRPr lang="en-US" sz="2000" dirty="0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85800" y="2486561"/>
            <a:ext cx="32766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 smtClean="0">
                <a:solidFill>
                  <a:srgbClr val="FFFF7F"/>
                </a:solidFill>
                <a:latin typeface="Trebuchet MS" pitchFamily="34" charset="0"/>
              </a:rPr>
              <a:t>/</a:t>
            </a:r>
            <a:r>
              <a:rPr lang="tr-TR" sz="2000" dirty="0" smtClean="0">
                <a:solidFill>
                  <a:srgbClr val="FFFF7F"/>
                </a:solidFill>
                <a:latin typeface="Trebuchet MS" pitchFamily="34" charset="0"/>
              </a:rPr>
              <a:t>kütüphane</a:t>
            </a:r>
            <a:r>
              <a:rPr lang="en-US" sz="2000" dirty="0" smtClean="0">
                <a:solidFill>
                  <a:srgbClr val="FFFF7F"/>
                </a:solidFill>
                <a:latin typeface="Trebuchet MS" pitchFamily="34" charset="0"/>
              </a:rPr>
              <a:t>/</a:t>
            </a:r>
            <a:r>
              <a:rPr lang="tr-TR" sz="2000" dirty="0" smtClean="0">
                <a:solidFill>
                  <a:srgbClr val="FFFF7F"/>
                </a:solidFill>
                <a:latin typeface="Trebuchet MS" pitchFamily="34" charset="0"/>
              </a:rPr>
              <a:t>kitap</a:t>
            </a:r>
            <a:r>
              <a:rPr lang="en-US" sz="2000" dirty="0" smtClean="0">
                <a:solidFill>
                  <a:srgbClr val="FFFF7F"/>
                </a:solidFill>
                <a:latin typeface="Trebuchet MS" pitchFamily="34" charset="0"/>
              </a:rPr>
              <a:t>/</a:t>
            </a:r>
            <a:r>
              <a:rPr lang="tr-TR" sz="2000" dirty="0" err="1" smtClean="0">
                <a:solidFill>
                  <a:srgbClr val="FFFF7F"/>
                </a:solidFill>
                <a:latin typeface="Trebuchet MS" pitchFamily="34" charset="0"/>
              </a:rPr>
              <a:t>abc</a:t>
            </a:r>
            <a:r>
              <a:rPr lang="en-US" sz="2000" dirty="0" smtClean="0">
                <a:solidFill>
                  <a:srgbClr val="FFFF7F"/>
                </a:solidFill>
                <a:latin typeface="Trebuchet MS" pitchFamily="34" charset="0"/>
              </a:rPr>
              <a:t> </a:t>
            </a:r>
            <a:r>
              <a:rPr lang="en-US" sz="2000" dirty="0" smtClean="0">
                <a:latin typeface="Times New Roman" pitchFamily="18" charset="0"/>
              </a:rPr>
              <a:t>= </a:t>
            </a:r>
            <a:r>
              <a:rPr lang="en-US" sz="2000" dirty="0" smtClean="0"/>
              <a:t>t</a:t>
            </a:r>
            <a:r>
              <a:rPr lang="tr-TR" sz="2000" dirty="0" smtClean="0"/>
              <a:t>kütüphane klasörünün içindeki kitap klasöründeki </a:t>
            </a:r>
            <a:r>
              <a:rPr lang="tr-TR" sz="2000" dirty="0" err="1" smtClean="0"/>
              <a:t>abc</a:t>
            </a:r>
            <a:r>
              <a:rPr lang="tr-TR" sz="2000" dirty="0" smtClean="0"/>
              <a:t> dosyası</a:t>
            </a:r>
            <a:endParaRPr lang="en-US" sz="2000" dirty="0">
              <a:solidFill>
                <a:srgbClr val="FFFF7F"/>
              </a:solidFill>
              <a:latin typeface="Trebuchet MS" pitchFamily="34" charset="0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4191000" y="2574925"/>
            <a:ext cx="42672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 smtClean="0">
                <a:solidFill>
                  <a:srgbClr val="FFFF7F"/>
                </a:solidFill>
                <a:latin typeface="Trebuchet MS" pitchFamily="34" charset="0"/>
              </a:rPr>
              <a:t>/</a:t>
            </a:r>
            <a:r>
              <a:rPr lang="tr-TR" sz="2000" dirty="0" smtClean="0">
                <a:solidFill>
                  <a:srgbClr val="FFFF7F"/>
                </a:solidFill>
                <a:latin typeface="Trebuchet MS" pitchFamily="34" charset="0"/>
              </a:rPr>
              <a:t>kütüphane</a:t>
            </a:r>
            <a:r>
              <a:rPr lang="en-US" sz="2000" dirty="0" smtClean="0">
                <a:solidFill>
                  <a:srgbClr val="FFFF7F"/>
                </a:solidFill>
                <a:latin typeface="Trebuchet MS" pitchFamily="34" charset="0"/>
              </a:rPr>
              <a:t>/</a:t>
            </a:r>
            <a:r>
              <a:rPr lang="tr-TR" sz="2000" dirty="0" smtClean="0">
                <a:solidFill>
                  <a:srgbClr val="FFFF7F"/>
                </a:solidFill>
                <a:latin typeface="Trebuchet MS" pitchFamily="34" charset="0"/>
              </a:rPr>
              <a:t>kitap</a:t>
            </a:r>
            <a:r>
              <a:rPr lang="en-US" sz="2000" dirty="0" smtClean="0">
                <a:solidFill>
                  <a:srgbClr val="FFFF7F"/>
                </a:solidFill>
                <a:latin typeface="Trebuchet MS" pitchFamily="34" charset="0"/>
              </a:rPr>
              <a:t>/</a:t>
            </a:r>
            <a:r>
              <a:rPr lang="tr-TR" sz="2000" dirty="0" smtClean="0">
                <a:solidFill>
                  <a:srgbClr val="FFFF7F"/>
                </a:solidFill>
                <a:latin typeface="Trebuchet MS" pitchFamily="34" charset="0"/>
              </a:rPr>
              <a:t>bölüm</a:t>
            </a:r>
            <a:r>
              <a:rPr lang="en-US" sz="2000" dirty="0" smtClean="0">
                <a:solidFill>
                  <a:srgbClr val="FFFF7F"/>
                </a:solidFill>
                <a:latin typeface="Trebuchet MS" pitchFamily="34" charset="0"/>
              </a:rPr>
              <a:t>/</a:t>
            </a:r>
            <a:r>
              <a:rPr lang="tr-TR" sz="2000" dirty="0" smtClean="0">
                <a:solidFill>
                  <a:srgbClr val="FFFF7F"/>
                </a:solidFill>
                <a:latin typeface="Trebuchet MS" pitchFamily="34" charset="0"/>
              </a:rPr>
              <a:t>kısım</a:t>
            </a:r>
            <a:r>
              <a:rPr lang="en-US" sz="2000" dirty="0" smtClean="0"/>
              <a:t>  </a:t>
            </a:r>
            <a:r>
              <a:rPr lang="en-US" sz="2000" dirty="0">
                <a:latin typeface="Times New Roman" pitchFamily="18" charset="0"/>
              </a:rPr>
              <a:t>= </a:t>
            </a:r>
            <a:r>
              <a:rPr lang="tr-TR" sz="2000" i="1" dirty="0" smtClean="0">
                <a:solidFill>
                  <a:srgbClr val="FFFF00"/>
                </a:solidFill>
              </a:rPr>
              <a:t>kütüphanedeki</a:t>
            </a:r>
            <a:r>
              <a:rPr lang="tr-TR" sz="2000" i="1" dirty="0" smtClean="0"/>
              <a:t> her </a:t>
            </a:r>
            <a:r>
              <a:rPr lang="tr-TR" sz="2000" i="1" dirty="0" smtClean="0">
                <a:solidFill>
                  <a:srgbClr val="FFFF00"/>
                </a:solidFill>
              </a:rPr>
              <a:t>kitap</a:t>
            </a:r>
            <a:r>
              <a:rPr lang="tr-TR" sz="2000" i="1" dirty="0" smtClean="0"/>
              <a:t> içindeki bir </a:t>
            </a:r>
            <a:r>
              <a:rPr lang="tr-TR" sz="2000" i="1" dirty="0" smtClean="0">
                <a:solidFill>
                  <a:srgbClr val="FFFF00"/>
                </a:solidFill>
              </a:rPr>
              <a:t>bölümün</a:t>
            </a:r>
            <a:r>
              <a:rPr lang="tr-TR" sz="2000" i="1" dirty="0" smtClean="0"/>
              <a:t> her </a:t>
            </a:r>
            <a:r>
              <a:rPr lang="tr-TR" sz="2000" i="1" dirty="0" smtClean="0">
                <a:solidFill>
                  <a:srgbClr val="FFFF00"/>
                </a:solidFill>
              </a:rPr>
              <a:t>kısım</a:t>
            </a:r>
            <a:r>
              <a:rPr lang="tr-TR" sz="2000" i="1" dirty="0" smtClean="0"/>
              <a:t> elementi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685800" y="4600575"/>
            <a:ext cx="3200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rgbClr val="FFFF7F"/>
                </a:solidFill>
                <a:latin typeface="Trebuchet MS" pitchFamily="34" charset="0"/>
              </a:rPr>
              <a:t>.  </a:t>
            </a:r>
            <a:r>
              <a:rPr lang="en-US" sz="2000" dirty="0">
                <a:latin typeface="Times New Roman" pitchFamily="18" charset="0"/>
              </a:rPr>
              <a:t>= </a:t>
            </a:r>
            <a:r>
              <a:rPr lang="tr-TR" sz="2000" dirty="0" smtClean="0"/>
              <a:t>erişilmekte olan klasör</a:t>
            </a:r>
            <a:endParaRPr lang="en-US" sz="2000" dirty="0"/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4191000" y="4600575"/>
            <a:ext cx="3505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rgbClr val="FFFF7F"/>
                </a:solidFill>
                <a:latin typeface="Trebuchet MS" pitchFamily="34" charset="0"/>
              </a:rPr>
              <a:t>.  </a:t>
            </a:r>
            <a:r>
              <a:rPr lang="en-US" sz="2000" dirty="0">
                <a:latin typeface="Times New Roman" pitchFamily="18" charset="0"/>
              </a:rPr>
              <a:t>= </a:t>
            </a:r>
            <a:r>
              <a:rPr lang="tr-TR" sz="2000" dirty="0" smtClean="0"/>
              <a:t>erişilmekte olan element</a:t>
            </a:r>
            <a:endParaRPr lang="en-US" sz="2000" dirty="0"/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685800" y="5105400"/>
            <a:ext cx="3276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rgbClr val="FFFF7F"/>
                </a:solidFill>
                <a:latin typeface="Trebuchet MS" pitchFamily="34" charset="0"/>
              </a:rPr>
              <a:t>..  </a:t>
            </a:r>
            <a:r>
              <a:rPr lang="en-US" sz="2000" dirty="0">
                <a:latin typeface="Times New Roman" pitchFamily="18" charset="0"/>
              </a:rPr>
              <a:t>= </a:t>
            </a:r>
            <a:r>
              <a:rPr lang="tr-TR" sz="2000" dirty="0" smtClean="0"/>
              <a:t>bir üst klasör</a:t>
            </a:r>
            <a:endParaRPr lang="en-US" sz="2000" dirty="0"/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4191000" y="5013325"/>
            <a:ext cx="4419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rgbClr val="FFFF7F"/>
                </a:solidFill>
                <a:latin typeface="Trebuchet MS" pitchFamily="34" charset="0"/>
              </a:rPr>
              <a:t>..  </a:t>
            </a:r>
            <a:r>
              <a:rPr lang="en-US" sz="2000" dirty="0">
                <a:latin typeface="Times New Roman" pitchFamily="18" charset="0"/>
              </a:rPr>
              <a:t>= </a:t>
            </a:r>
            <a:r>
              <a:rPr lang="tr-TR" sz="2000" dirty="0" smtClean="0"/>
              <a:t>erişilmekte olan elementin ebeveyni</a:t>
            </a:r>
            <a:endParaRPr lang="en-US" sz="2000" dirty="0"/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685800" y="5638800"/>
            <a:ext cx="3429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 smtClean="0">
                <a:solidFill>
                  <a:srgbClr val="FFFF7F"/>
                </a:solidFill>
                <a:latin typeface="Trebuchet MS" pitchFamily="34" charset="0"/>
              </a:rPr>
              <a:t>/</a:t>
            </a:r>
            <a:r>
              <a:rPr lang="tr-TR" sz="2000" dirty="0" smtClean="0">
                <a:solidFill>
                  <a:srgbClr val="FFFF7F"/>
                </a:solidFill>
                <a:latin typeface="Trebuchet MS" pitchFamily="34" charset="0"/>
              </a:rPr>
              <a:t>kütüphane</a:t>
            </a:r>
            <a:r>
              <a:rPr lang="en-US" sz="2000" dirty="0" smtClean="0">
                <a:solidFill>
                  <a:srgbClr val="FFFF7F"/>
                </a:solidFill>
                <a:latin typeface="Trebuchet MS" pitchFamily="34" charset="0"/>
              </a:rPr>
              <a:t>/</a:t>
            </a:r>
            <a:r>
              <a:rPr lang="tr-TR" sz="2000" dirty="0" smtClean="0">
                <a:solidFill>
                  <a:srgbClr val="FFFF7F"/>
                </a:solidFill>
                <a:latin typeface="Trebuchet MS" pitchFamily="34" charset="0"/>
              </a:rPr>
              <a:t>kitaplar</a:t>
            </a:r>
            <a:r>
              <a:rPr lang="en-US" sz="2000" dirty="0" smtClean="0">
                <a:solidFill>
                  <a:srgbClr val="FFFF7F"/>
                </a:solidFill>
                <a:latin typeface="Trebuchet MS" pitchFamily="34" charset="0"/>
              </a:rPr>
              <a:t>/* </a:t>
            </a:r>
            <a:r>
              <a:rPr lang="en-US" sz="2000" dirty="0">
                <a:latin typeface="Times New Roman" pitchFamily="18" charset="0"/>
              </a:rPr>
              <a:t>= </a:t>
            </a:r>
            <a:r>
              <a:rPr lang="en-US" sz="2000" dirty="0" smtClean="0">
                <a:solidFill>
                  <a:srgbClr val="FFFF7F"/>
                </a:solidFill>
                <a:latin typeface="Trebuchet MS" pitchFamily="34" charset="0"/>
              </a:rPr>
              <a:t>/</a:t>
            </a:r>
            <a:r>
              <a:rPr lang="tr-TR" sz="2000" dirty="0" smtClean="0">
                <a:solidFill>
                  <a:srgbClr val="FFFF7F"/>
                </a:solidFill>
                <a:latin typeface="Trebuchet MS" pitchFamily="34" charset="0"/>
              </a:rPr>
              <a:t>kütüphane</a:t>
            </a:r>
            <a:r>
              <a:rPr lang="en-US" sz="2000" dirty="0" smtClean="0">
                <a:solidFill>
                  <a:srgbClr val="FFFF7F"/>
                </a:solidFill>
                <a:latin typeface="Trebuchet MS" pitchFamily="34" charset="0"/>
              </a:rPr>
              <a:t>/</a:t>
            </a:r>
            <a:r>
              <a:rPr lang="tr-TR" sz="2000" dirty="0" smtClean="0">
                <a:solidFill>
                  <a:srgbClr val="FFFF7F"/>
                </a:solidFill>
                <a:latin typeface="Trebuchet MS" pitchFamily="34" charset="0"/>
              </a:rPr>
              <a:t>kitaplar </a:t>
            </a:r>
            <a:r>
              <a:rPr lang="tr-TR" sz="2000" dirty="0" smtClean="0">
                <a:latin typeface="Trebuchet MS" pitchFamily="34" charset="0"/>
              </a:rPr>
              <a:t>altındaki tüm dosyalar</a:t>
            </a:r>
            <a:endParaRPr lang="en-US" sz="2000" dirty="0">
              <a:latin typeface="Trebuchet MS" pitchFamily="34" charset="0"/>
            </a:endParaRP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4191000" y="5670550"/>
            <a:ext cx="42672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tr-TR" sz="2000" dirty="0" smtClean="0">
                <a:solidFill>
                  <a:srgbClr val="FFFF7F"/>
                </a:solidFill>
                <a:latin typeface="Trebuchet MS" pitchFamily="34" charset="0"/>
              </a:rPr>
              <a:t>/kütüphane</a:t>
            </a:r>
            <a:r>
              <a:rPr lang="en-US" sz="2000" dirty="0" smtClean="0">
                <a:solidFill>
                  <a:srgbClr val="FFFF7F"/>
                </a:solidFill>
                <a:latin typeface="Trebuchet MS" pitchFamily="34" charset="0"/>
              </a:rPr>
              <a:t>/</a:t>
            </a:r>
            <a:r>
              <a:rPr lang="tr-TR" sz="2000" dirty="0" smtClean="0">
                <a:solidFill>
                  <a:srgbClr val="FFFF7F"/>
                </a:solidFill>
                <a:latin typeface="Trebuchet MS" pitchFamily="34" charset="0"/>
              </a:rPr>
              <a:t>kitaplar</a:t>
            </a:r>
            <a:r>
              <a:rPr lang="en-US" sz="2000" dirty="0" smtClean="0">
                <a:solidFill>
                  <a:srgbClr val="FFFF7F"/>
                </a:solidFill>
                <a:latin typeface="Trebuchet MS" pitchFamily="34" charset="0"/>
              </a:rPr>
              <a:t>/</a:t>
            </a:r>
            <a:r>
              <a:rPr lang="tr-TR" sz="2000" dirty="0" smtClean="0">
                <a:solidFill>
                  <a:srgbClr val="FFFF7F"/>
                </a:solidFill>
                <a:latin typeface="Trebuchet MS" pitchFamily="34" charset="0"/>
              </a:rPr>
              <a:t>bölüm</a:t>
            </a:r>
            <a:r>
              <a:rPr lang="en-US" sz="2000" dirty="0" smtClean="0">
                <a:solidFill>
                  <a:srgbClr val="FFFF7F"/>
                </a:solidFill>
                <a:latin typeface="Trebuchet MS" pitchFamily="34" charset="0"/>
              </a:rPr>
              <a:t>/*</a:t>
            </a:r>
            <a:r>
              <a:rPr lang="en-US" sz="2000" dirty="0" smtClean="0"/>
              <a:t>  </a:t>
            </a:r>
            <a:r>
              <a:rPr lang="en-US" sz="2000" dirty="0">
                <a:latin typeface="Times New Roman" pitchFamily="18" charset="0"/>
              </a:rPr>
              <a:t>= </a:t>
            </a:r>
            <a:r>
              <a:rPr lang="tr-TR" sz="2000" dirty="0" smtClean="0">
                <a:solidFill>
                  <a:srgbClr val="FFFF7F"/>
                </a:solidFill>
                <a:latin typeface="Trebuchet MS" pitchFamily="34" charset="0"/>
              </a:rPr>
              <a:t>/kütüphane</a:t>
            </a:r>
            <a:r>
              <a:rPr lang="en-US" sz="2000" dirty="0" smtClean="0">
                <a:solidFill>
                  <a:srgbClr val="FFFF7F"/>
                </a:solidFill>
                <a:latin typeface="Trebuchet MS" pitchFamily="34" charset="0"/>
              </a:rPr>
              <a:t>/</a:t>
            </a:r>
            <a:r>
              <a:rPr lang="tr-TR" sz="2000" dirty="0" smtClean="0">
                <a:solidFill>
                  <a:srgbClr val="FFFF7F"/>
                </a:solidFill>
                <a:latin typeface="Trebuchet MS" pitchFamily="34" charset="0"/>
              </a:rPr>
              <a:t>kitaplar</a:t>
            </a:r>
            <a:r>
              <a:rPr lang="en-US" sz="2000" dirty="0" smtClean="0">
                <a:solidFill>
                  <a:srgbClr val="FFFF7F"/>
                </a:solidFill>
                <a:latin typeface="Trebuchet MS" pitchFamily="34" charset="0"/>
              </a:rPr>
              <a:t>/</a:t>
            </a:r>
            <a:r>
              <a:rPr lang="tr-TR" sz="2000" dirty="0" smtClean="0">
                <a:solidFill>
                  <a:srgbClr val="FFFF7F"/>
                </a:solidFill>
                <a:latin typeface="Trebuchet MS" pitchFamily="34" charset="0"/>
              </a:rPr>
              <a:t>bölüm </a:t>
            </a:r>
            <a:r>
              <a:rPr lang="en-US" sz="2000" dirty="0" smtClean="0"/>
              <a:t>al</a:t>
            </a:r>
            <a:r>
              <a:rPr lang="tr-TR" sz="2000" dirty="0" smtClean="0"/>
              <a:t>tındaki tüm elementler</a:t>
            </a:r>
            <a:endParaRPr lang="en-US" sz="2000" dirty="0">
              <a:solidFill>
                <a:srgbClr val="FFFF7F"/>
              </a:solidFill>
              <a:latin typeface="Trebuchet MS" pitchFamily="34" charset="0"/>
            </a:endParaRP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685800" y="3762375"/>
            <a:ext cx="3429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tr-TR" sz="2000" dirty="0" err="1" smtClean="0">
                <a:solidFill>
                  <a:srgbClr val="FFFF7F"/>
                </a:solidFill>
                <a:latin typeface="Trebuchet MS" pitchFamily="34" charset="0"/>
              </a:rPr>
              <a:t>abc</a:t>
            </a:r>
            <a:r>
              <a:rPr lang="en-US" sz="2000" dirty="0" smtClean="0"/>
              <a:t>  </a:t>
            </a:r>
            <a:r>
              <a:rPr lang="en-US" sz="2000" dirty="0"/>
              <a:t>= </a:t>
            </a:r>
            <a:r>
              <a:rPr lang="tr-TR" sz="2000" dirty="0" smtClean="0"/>
              <a:t>klasördeki </a:t>
            </a:r>
            <a:r>
              <a:rPr lang="tr-TR" sz="2000" dirty="0" err="1" smtClean="0"/>
              <a:t>abc</a:t>
            </a:r>
            <a:r>
              <a:rPr lang="tr-TR" sz="2000" dirty="0" smtClean="0"/>
              <a:t> adındaki dosya</a:t>
            </a:r>
            <a:endParaRPr lang="en-US" sz="2000" dirty="0"/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4191000" y="3762375"/>
            <a:ext cx="4038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 err="1" smtClean="0">
                <a:solidFill>
                  <a:srgbClr val="FFFF7F"/>
                </a:solidFill>
                <a:latin typeface="Trebuchet MS" pitchFamily="34" charset="0"/>
              </a:rPr>
              <a:t>kısım</a:t>
            </a:r>
            <a:r>
              <a:rPr lang="en-US" sz="2000" dirty="0" smtClean="0"/>
              <a:t>  </a:t>
            </a:r>
            <a:r>
              <a:rPr lang="en-US" sz="2000" dirty="0"/>
              <a:t>= </a:t>
            </a:r>
            <a:r>
              <a:rPr lang="tr-TR" sz="2000" dirty="0" smtClean="0"/>
              <a:t>erişilen elementin çocuğu olan her </a:t>
            </a:r>
            <a:r>
              <a:rPr lang="tr-TR" sz="2000" dirty="0" smtClean="0">
                <a:solidFill>
                  <a:srgbClr val="FFFF00"/>
                </a:solidFill>
              </a:rPr>
              <a:t>kısım</a:t>
            </a:r>
            <a:r>
              <a:rPr lang="tr-TR" sz="2000" dirty="0" smtClean="0"/>
              <a:t> elementi</a:t>
            </a:r>
            <a:endParaRPr lang="en-US" sz="2400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F50E4-0F34-4B89-BDDB-007AC5652D9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8" grpId="0" autoUpdateAnimBg="0"/>
      <p:bldP spid="9" grpId="0" autoUpdateAnimBg="0"/>
      <p:bldP spid="10" grpId="0" autoUpdateAnimBg="0"/>
      <p:bldP spid="11" grpId="0" autoUpdateAnimBg="0"/>
      <p:bldP spid="12" grpId="0" autoUpdateAnimBg="0"/>
      <p:bldP spid="13" grpId="0" autoUpdateAnimBg="0"/>
      <p:bldP spid="14" grpId="0" autoUpdateAnimBg="0"/>
      <p:bldP spid="15" grpId="0" autoUpdateAnimBg="0"/>
      <p:bldP spid="16" grpId="0" autoUpdateAnimBg="0"/>
      <p:bldP spid="17" grpId="0" autoUpdateAnimBg="0"/>
      <p:bldP spid="18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900" dirty="0" smtClean="0">
                <a:solidFill>
                  <a:srgbClr val="FFFF7F"/>
                </a:solidFill>
                <a:latin typeface="Trebuchet MS" pitchFamily="34" charset="0"/>
              </a:rPr>
              <a:t>/</a:t>
            </a:r>
            <a:r>
              <a:rPr lang="tr-TR" sz="1900" dirty="0" smtClean="0">
                <a:solidFill>
                  <a:srgbClr val="FFFF7F"/>
                </a:solidFill>
                <a:latin typeface="Trebuchet MS" pitchFamily="34" charset="0"/>
              </a:rPr>
              <a:t> </a:t>
            </a:r>
            <a:r>
              <a:rPr lang="tr-TR" sz="1900" dirty="0" smtClean="0"/>
              <a:t>ile başlayan bir adres dokümanın tepesinden başlayan mutlak bir adresi temsil eder</a:t>
            </a:r>
          </a:p>
          <a:p>
            <a:pPr lvl="1">
              <a:lnSpc>
                <a:spcPct val="90000"/>
              </a:lnSpc>
            </a:pPr>
            <a:r>
              <a:rPr lang="tr-TR" sz="1900" dirty="0" smtClean="0"/>
              <a:t>Örnek: </a:t>
            </a:r>
            <a:r>
              <a:rPr lang="en-US" sz="1900" dirty="0" smtClean="0">
                <a:solidFill>
                  <a:srgbClr val="FFFF7F"/>
                </a:solidFill>
                <a:latin typeface="Trebuchet MS" pitchFamily="34" charset="0"/>
              </a:rPr>
              <a:t>/</a:t>
            </a:r>
            <a:r>
              <a:rPr lang="tr-TR" sz="1900" dirty="0" smtClean="0">
                <a:solidFill>
                  <a:srgbClr val="FFFF7F"/>
                </a:solidFill>
                <a:latin typeface="Trebuchet MS" pitchFamily="34" charset="0"/>
              </a:rPr>
              <a:t>mesajlar</a:t>
            </a:r>
            <a:r>
              <a:rPr lang="en-US" sz="1900" dirty="0" smtClean="0">
                <a:solidFill>
                  <a:srgbClr val="FFFF7F"/>
                </a:solidFill>
                <a:latin typeface="Trebuchet MS" pitchFamily="34" charset="0"/>
              </a:rPr>
              <a:t>/</a:t>
            </a:r>
            <a:r>
              <a:rPr lang="tr-TR" sz="1900" dirty="0" smtClean="0">
                <a:solidFill>
                  <a:srgbClr val="FFFF7F"/>
                </a:solidFill>
                <a:latin typeface="Trebuchet MS" pitchFamily="34" charset="0"/>
              </a:rPr>
              <a:t>mesaj</a:t>
            </a:r>
            <a:r>
              <a:rPr lang="en-US" sz="1900" dirty="0" smtClean="0">
                <a:solidFill>
                  <a:srgbClr val="FFFF7F"/>
                </a:solidFill>
                <a:latin typeface="Trebuchet MS" pitchFamily="34" charset="0"/>
              </a:rPr>
              <a:t>/</a:t>
            </a:r>
            <a:r>
              <a:rPr lang="tr-TR" sz="1900" dirty="0" smtClean="0">
                <a:solidFill>
                  <a:srgbClr val="FFFF7F"/>
                </a:solidFill>
                <a:latin typeface="Trebuchet MS" pitchFamily="34" charset="0"/>
              </a:rPr>
              <a:t>başlık</a:t>
            </a:r>
            <a:r>
              <a:rPr lang="en-US" sz="1900" dirty="0" smtClean="0">
                <a:solidFill>
                  <a:srgbClr val="FFFF7F"/>
                </a:solidFill>
                <a:latin typeface="Trebuchet MS" pitchFamily="34" charset="0"/>
              </a:rPr>
              <a:t>/</a:t>
            </a:r>
            <a:r>
              <a:rPr lang="tr-TR" sz="1900" dirty="0" smtClean="0">
                <a:solidFill>
                  <a:srgbClr val="FFFF7F"/>
                </a:solidFill>
                <a:latin typeface="Trebuchet MS" pitchFamily="34" charset="0"/>
              </a:rPr>
              <a:t>kimden</a:t>
            </a:r>
            <a:endParaRPr lang="en-US" sz="1900" dirty="0" smtClean="0">
              <a:solidFill>
                <a:srgbClr val="FFFF7F"/>
              </a:solidFill>
              <a:latin typeface="Trebuchet MS" pitchFamily="34" charset="0"/>
            </a:endParaRPr>
          </a:p>
          <a:p>
            <a:pPr lvl="1">
              <a:lnSpc>
                <a:spcPct val="90000"/>
              </a:lnSpc>
            </a:pPr>
            <a:r>
              <a:rPr lang="tr-TR" sz="1900" dirty="0" smtClean="0"/>
              <a:t>Mutlak adresler birden fazla eleman seçebilir</a:t>
            </a:r>
            <a:endParaRPr lang="en-US" sz="1900" dirty="0" smtClean="0"/>
          </a:p>
          <a:p>
            <a:pPr lvl="1">
              <a:lnSpc>
                <a:spcPct val="90000"/>
              </a:lnSpc>
            </a:pPr>
            <a:r>
              <a:rPr lang="tr-TR" sz="1900" dirty="0" smtClean="0"/>
              <a:t>Tek başına bir </a:t>
            </a:r>
            <a:r>
              <a:rPr lang="en-US" sz="1900" dirty="0" smtClean="0">
                <a:solidFill>
                  <a:srgbClr val="FFFF7F"/>
                </a:solidFill>
                <a:latin typeface="Trebuchet MS" pitchFamily="34" charset="0"/>
              </a:rPr>
              <a:t>/</a:t>
            </a:r>
            <a:r>
              <a:rPr lang="tr-TR" sz="1900" dirty="0" smtClean="0">
                <a:solidFill>
                  <a:srgbClr val="FFFF7F"/>
                </a:solidFill>
                <a:latin typeface="Trebuchet MS" pitchFamily="34" charset="0"/>
              </a:rPr>
              <a:t> </a:t>
            </a:r>
            <a:r>
              <a:rPr lang="tr-TR" sz="1900" dirty="0" smtClean="0"/>
              <a:t>tüm dokümanı temsil eder</a:t>
            </a:r>
            <a:endParaRPr lang="en-US" sz="1900" dirty="0" smtClean="0"/>
          </a:p>
          <a:p>
            <a:pPr>
              <a:lnSpc>
                <a:spcPct val="90000"/>
              </a:lnSpc>
            </a:pPr>
            <a:r>
              <a:rPr lang="en-US" sz="1900" dirty="0" smtClean="0"/>
              <a:t>A path that does </a:t>
            </a:r>
            <a:r>
              <a:rPr lang="en-US" sz="1900" i="1" dirty="0" smtClean="0"/>
              <a:t>not</a:t>
            </a:r>
            <a:r>
              <a:rPr lang="en-US" sz="1900" dirty="0" smtClean="0"/>
              <a:t> begin with a </a:t>
            </a:r>
            <a:r>
              <a:rPr lang="en-US" sz="1900" dirty="0" smtClean="0">
                <a:solidFill>
                  <a:srgbClr val="FFFF7F"/>
                </a:solidFill>
                <a:latin typeface="Trebuchet MS" pitchFamily="34" charset="0"/>
              </a:rPr>
              <a:t> / </a:t>
            </a:r>
            <a:r>
              <a:rPr lang="en-US" sz="1900" dirty="0" smtClean="0"/>
              <a:t> represents a path starting from the current element</a:t>
            </a:r>
          </a:p>
          <a:p>
            <a:pPr lvl="1">
              <a:lnSpc>
                <a:spcPct val="90000"/>
              </a:lnSpc>
            </a:pPr>
            <a:r>
              <a:rPr lang="en-US" sz="1900" dirty="0" err="1" smtClean="0"/>
              <a:t>Örnek</a:t>
            </a:r>
            <a:r>
              <a:rPr lang="en-US" sz="1900" dirty="0" smtClean="0"/>
              <a:t>:  </a:t>
            </a:r>
            <a:r>
              <a:rPr lang="en-US" sz="1900" dirty="0" smtClean="0">
                <a:solidFill>
                  <a:srgbClr val="FFFF7F"/>
                </a:solidFill>
                <a:latin typeface="Trebuchet MS" pitchFamily="34" charset="0"/>
              </a:rPr>
              <a:t>header/from</a:t>
            </a:r>
          </a:p>
          <a:p>
            <a:r>
              <a:rPr lang="en-US" sz="1900" dirty="0" smtClean="0">
                <a:solidFill>
                  <a:srgbClr val="FFFF7F"/>
                </a:solidFill>
                <a:latin typeface="Trebuchet MS" pitchFamily="34" charset="0"/>
              </a:rPr>
              <a:t>/</a:t>
            </a:r>
            <a:r>
              <a:rPr lang="tr-TR" sz="1900" dirty="0" smtClean="0">
                <a:solidFill>
                  <a:srgbClr val="FFFF7F"/>
                </a:solidFill>
                <a:latin typeface="Trebuchet MS" pitchFamily="34" charset="0"/>
              </a:rPr>
              <a:t> </a:t>
            </a:r>
            <a:r>
              <a:rPr lang="tr-TR" sz="1900" dirty="0" smtClean="0"/>
              <a:t>ile başlamayan bir adres şu anda erişilmekte olan elementten başlayan bir adresi temsil eder</a:t>
            </a:r>
          </a:p>
          <a:p>
            <a:pPr lvl="1"/>
            <a:r>
              <a:rPr lang="tr-TR" sz="1900" dirty="0" smtClean="0"/>
              <a:t>Örnek: </a:t>
            </a:r>
            <a:r>
              <a:rPr lang="tr-TR" sz="1900" dirty="0" smtClean="0">
                <a:solidFill>
                  <a:srgbClr val="FFFF7F"/>
                </a:solidFill>
                <a:latin typeface="Trebuchet MS" pitchFamily="34" charset="0"/>
              </a:rPr>
              <a:t>b</a:t>
            </a:r>
            <a:r>
              <a:rPr lang="en-US" sz="1900" dirty="0" smtClean="0">
                <a:solidFill>
                  <a:srgbClr val="FFFF7F"/>
                </a:solidFill>
                <a:latin typeface="Trebuchet MS" pitchFamily="34" charset="0"/>
              </a:rPr>
              <a:t>a</a:t>
            </a:r>
            <a:r>
              <a:rPr lang="tr-TR" sz="1900" dirty="0" err="1" smtClean="0">
                <a:solidFill>
                  <a:srgbClr val="FFFF7F"/>
                </a:solidFill>
                <a:latin typeface="Trebuchet MS" pitchFamily="34" charset="0"/>
              </a:rPr>
              <a:t>şlık</a:t>
            </a:r>
            <a:r>
              <a:rPr lang="en-US" sz="1900" dirty="0" smtClean="0">
                <a:solidFill>
                  <a:srgbClr val="FFFF7F"/>
                </a:solidFill>
                <a:latin typeface="Trebuchet MS" pitchFamily="34" charset="0"/>
              </a:rPr>
              <a:t>/</a:t>
            </a:r>
            <a:r>
              <a:rPr lang="tr-TR" sz="1900" dirty="0" smtClean="0">
                <a:solidFill>
                  <a:srgbClr val="FFFF7F"/>
                </a:solidFill>
                <a:latin typeface="Trebuchet MS" pitchFamily="34" charset="0"/>
              </a:rPr>
              <a:t>kimden</a:t>
            </a:r>
          </a:p>
          <a:p>
            <a:r>
              <a:rPr lang="en-US" sz="1900" dirty="0" smtClean="0">
                <a:solidFill>
                  <a:srgbClr val="FFFF7F"/>
                </a:solidFill>
                <a:latin typeface="Trebuchet MS" pitchFamily="34" charset="0"/>
              </a:rPr>
              <a:t>//  </a:t>
            </a:r>
            <a:r>
              <a:rPr lang="tr-TR" sz="1900" dirty="0" smtClean="0"/>
              <a:t>ile başlayan bir adres dokümanın herhangi bir yerinden başlayabilir</a:t>
            </a:r>
          </a:p>
          <a:p>
            <a:pPr lvl="1"/>
            <a:r>
              <a:rPr lang="tr-TR" sz="1900" dirty="0" smtClean="0"/>
              <a:t>Örnek: </a:t>
            </a:r>
            <a:r>
              <a:rPr lang="tr-TR" sz="1900" dirty="0" smtClean="0">
                <a:solidFill>
                  <a:srgbClr val="FFFF7F"/>
                </a:solidFill>
                <a:latin typeface="Trebuchet MS" pitchFamily="34" charset="0"/>
              </a:rPr>
              <a:t>//b</a:t>
            </a:r>
            <a:r>
              <a:rPr lang="en-US" sz="1900" dirty="0" smtClean="0">
                <a:solidFill>
                  <a:srgbClr val="FFFF7F"/>
                </a:solidFill>
                <a:latin typeface="Trebuchet MS" pitchFamily="34" charset="0"/>
              </a:rPr>
              <a:t>a</a:t>
            </a:r>
            <a:r>
              <a:rPr lang="tr-TR" sz="1900" dirty="0" err="1" smtClean="0">
                <a:solidFill>
                  <a:srgbClr val="FFFF7F"/>
                </a:solidFill>
                <a:latin typeface="Trebuchet MS" pitchFamily="34" charset="0"/>
              </a:rPr>
              <a:t>şlık</a:t>
            </a:r>
            <a:r>
              <a:rPr lang="en-US" sz="1900" dirty="0" smtClean="0">
                <a:solidFill>
                  <a:srgbClr val="FFFF7F"/>
                </a:solidFill>
                <a:latin typeface="Trebuchet MS" pitchFamily="34" charset="0"/>
              </a:rPr>
              <a:t>/</a:t>
            </a:r>
            <a:r>
              <a:rPr lang="tr-TR" sz="1900" dirty="0" smtClean="0">
                <a:solidFill>
                  <a:srgbClr val="FFFF7F"/>
                </a:solidFill>
                <a:latin typeface="Trebuchet MS" pitchFamily="34" charset="0"/>
              </a:rPr>
              <a:t>kimden </a:t>
            </a:r>
            <a:r>
              <a:rPr lang="tr-TR" sz="1900" dirty="0" err="1" smtClean="0"/>
              <a:t>xml</a:t>
            </a:r>
            <a:r>
              <a:rPr lang="tr-TR" sz="1900" dirty="0" smtClean="0"/>
              <a:t> dosyasındaki </a:t>
            </a:r>
            <a:r>
              <a:rPr lang="tr-TR" sz="1900" dirty="0" smtClean="0">
                <a:solidFill>
                  <a:srgbClr val="FFFF7F"/>
                </a:solidFill>
                <a:latin typeface="Trebuchet MS" pitchFamily="34" charset="0"/>
              </a:rPr>
              <a:t>b</a:t>
            </a:r>
            <a:r>
              <a:rPr lang="en-US" sz="1900" dirty="0" smtClean="0">
                <a:solidFill>
                  <a:srgbClr val="FFFF7F"/>
                </a:solidFill>
                <a:latin typeface="Trebuchet MS" pitchFamily="34" charset="0"/>
              </a:rPr>
              <a:t>a</a:t>
            </a:r>
            <a:r>
              <a:rPr lang="tr-TR" sz="1900" dirty="0" err="1" smtClean="0">
                <a:solidFill>
                  <a:srgbClr val="FFFF7F"/>
                </a:solidFill>
                <a:latin typeface="Trebuchet MS" pitchFamily="34" charset="0"/>
              </a:rPr>
              <a:t>şlık</a:t>
            </a:r>
            <a:r>
              <a:rPr lang="tr-TR" sz="1900" dirty="0" smtClean="0">
                <a:solidFill>
                  <a:srgbClr val="FFFF7F"/>
                </a:solidFill>
                <a:latin typeface="Trebuchet MS" pitchFamily="34" charset="0"/>
              </a:rPr>
              <a:t> </a:t>
            </a:r>
            <a:r>
              <a:rPr lang="tr-TR" sz="1900" dirty="0" smtClean="0"/>
              <a:t>elementinin çocuğu olan bütün </a:t>
            </a:r>
            <a:r>
              <a:rPr lang="tr-TR" sz="1900" dirty="0" smtClean="0">
                <a:solidFill>
                  <a:srgbClr val="FFFF7F"/>
                </a:solidFill>
                <a:latin typeface="Trebuchet MS" pitchFamily="34" charset="0"/>
              </a:rPr>
              <a:t>kimden </a:t>
            </a:r>
            <a:r>
              <a:rPr lang="tr-TR" sz="1900" dirty="0" smtClean="0"/>
              <a:t>elementlerini seçer</a:t>
            </a:r>
          </a:p>
          <a:p>
            <a:pPr lvl="1"/>
            <a:r>
              <a:rPr lang="tr-TR" sz="1900" dirty="0" smtClean="0"/>
              <a:t>Bu yöntem tün tüm dosyayı arama gerektirdiği için pahalı olabilir</a:t>
            </a:r>
            <a:endParaRPr lang="en-US" sz="19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F50E4-0F34-4B89-BDDB-007AC5652D9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Parantezler ve </a:t>
            </a:r>
            <a:r>
              <a:rPr lang="tr-TR" dirty="0" err="1" smtClean="0"/>
              <a:t>last</a:t>
            </a:r>
            <a:r>
              <a:rPr lang="tr-TR" dirty="0" smtClean="0"/>
              <a:t>()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200" dirty="0" smtClean="0"/>
              <a:t>Parantez içindeki bir rakam o sayıya denk gelen belirli bir elementi seçer (saymaya 1’den başlanır)</a:t>
            </a:r>
          </a:p>
          <a:p>
            <a:pPr lvl="1"/>
            <a:r>
              <a:rPr lang="en-US" sz="2200" dirty="0" err="1" smtClean="0"/>
              <a:t>Örnek</a:t>
            </a:r>
            <a:r>
              <a:rPr lang="en-US" sz="2200" dirty="0" smtClean="0"/>
              <a:t>:  </a:t>
            </a:r>
            <a:r>
              <a:rPr lang="en-US" sz="2200" dirty="0" smtClean="0">
                <a:solidFill>
                  <a:srgbClr val="FFFF7F"/>
                </a:solidFill>
                <a:latin typeface="Trebuchet MS" pitchFamily="34" charset="0"/>
              </a:rPr>
              <a:t>/</a:t>
            </a:r>
            <a:r>
              <a:rPr lang="tr-TR" sz="2200" dirty="0" smtClean="0">
                <a:solidFill>
                  <a:srgbClr val="FFFF7F"/>
                </a:solidFill>
                <a:latin typeface="Trebuchet MS" pitchFamily="34" charset="0"/>
              </a:rPr>
              <a:t>kütüphane</a:t>
            </a:r>
            <a:r>
              <a:rPr lang="en-US" sz="2200" dirty="0" smtClean="0">
                <a:solidFill>
                  <a:srgbClr val="FFFF7F"/>
                </a:solidFill>
                <a:latin typeface="Trebuchet MS" pitchFamily="34" charset="0"/>
              </a:rPr>
              <a:t>/</a:t>
            </a:r>
            <a:r>
              <a:rPr lang="tr-TR" sz="2200" dirty="0" smtClean="0">
                <a:solidFill>
                  <a:srgbClr val="FFFF7F"/>
                </a:solidFill>
                <a:latin typeface="Trebuchet MS" pitchFamily="34" charset="0"/>
              </a:rPr>
              <a:t>kitap</a:t>
            </a:r>
            <a:r>
              <a:rPr lang="en-US" sz="2200" dirty="0" smtClean="0">
                <a:solidFill>
                  <a:srgbClr val="FFFF7F"/>
                </a:solidFill>
                <a:latin typeface="Trebuchet MS" pitchFamily="34" charset="0"/>
              </a:rPr>
              <a:t>[1]</a:t>
            </a:r>
            <a:r>
              <a:rPr lang="tr-TR" sz="2200" dirty="0" smtClean="0">
                <a:solidFill>
                  <a:srgbClr val="FFFF7F"/>
                </a:solidFill>
                <a:latin typeface="Trebuchet MS" pitchFamily="34" charset="0"/>
              </a:rPr>
              <a:t>, </a:t>
            </a:r>
            <a:r>
              <a:rPr lang="tr-TR" sz="2200" dirty="0" smtClean="0">
                <a:latin typeface="Trebuchet MS" pitchFamily="34" charset="0"/>
              </a:rPr>
              <a:t>kütüphanedeki ilk kitabı seçer</a:t>
            </a:r>
            <a:endParaRPr lang="en-US" sz="2200" dirty="0" smtClean="0">
              <a:latin typeface="Trebuchet MS" pitchFamily="34" charset="0"/>
            </a:endParaRPr>
          </a:p>
          <a:p>
            <a:pPr lvl="1"/>
            <a:r>
              <a:rPr lang="en-US" sz="2200" dirty="0" err="1" smtClean="0"/>
              <a:t>Örnek</a:t>
            </a:r>
            <a:r>
              <a:rPr lang="en-US" sz="2200" dirty="0" smtClean="0"/>
              <a:t>:  </a:t>
            </a:r>
            <a:r>
              <a:rPr lang="en-US" sz="2200" dirty="0" smtClean="0">
                <a:solidFill>
                  <a:srgbClr val="FFFF7F"/>
                </a:solidFill>
                <a:latin typeface="Trebuchet MS" pitchFamily="34" charset="0"/>
              </a:rPr>
              <a:t>//</a:t>
            </a:r>
            <a:r>
              <a:rPr lang="en-US" sz="2200" dirty="0" err="1" smtClean="0">
                <a:solidFill>
                  <a:srgbClr val="FFFF7F"/>
                </a:solidFill>
                <a:latin typeface="Trebuchet MS" pitchFamily="34" charset="0"/>
              </a:rPr>
              <a:t>bölüm</a:t>
            </a:r>
            <a:r>
              <a:rPr lang="en-US" sz="2200" dirty="0" smtClean="0">
                <a:solidFill>
                  <a:srgbClr val="FFFF7F"/>
                </a:solidFill>
                <a:latin typeface="Trebuchet MS" pitchFamily="34" charset="0"/>
              </a:rPr>
              <a:t>/</a:t>
            </a:r>
            <a:r>
              <a:rPr lang="en-US" sz="2200" dirty="0" err="1" smtClean="0">
                <a:solidFill>
                  <a:srgbClr val="FFFF7F"/>
                </a:solidFill>
                <a:latin typeface="Trebuchet MS" pitchFamily="34" charset="0"/>
              </a:rPr>
              <a:t>kısım</a:t>
            </a:r>
            <a:r>
              <a:rPr lang="en-US" sz="2200" dirty="0" smtClean="0">
                <a:solidFill>
                  <a:srgbClr val="FFFF7F"/>
                </a:solidFill>
                <a:latin typeface="Trebuchet MS" pitchFamily="34" charset="0"/>
              </a:rPr>
              <a:t>[2] </a:t>
            </a:r>
            <a:r>
              <a:rPr lang="en-US" sz="2200" dirty="0" smtClean="0"/>
              <a:t>XML do</a:t>
            </a:r>
            <a:r>
              <a:rPr lang="tr-TR" sz="2200" dirty="0" err="1" smtClean="0"/>
              <a:t>kü</a:t>
            </a:r>
            <a:r>
              <a:rPr lang="en-US" sz="2200" dirty="0" smtClean="0"/>
              <a:t>m</a:t>
            </a:r>
            <a:r>
              <a:rPr lang="tr-TR" sz="2200" dirty="0" smtClean="0"/>
              <a:t>anındaki</a:t>
            </a:r>
            <a:r>
              <a:rPr lang="en-US" sz="2200" dirty="0" smtClean="0"/>
              <a:t> </a:t>
            </a:r>
            <a:r>
              <a:rPr lang="tr-TR" sz="2200" dirty="0" smtClean="0"/>
              <a:t>her</a:t>
            </a:r>
            <a:r>
              <a:rPr lang="en-US" sz="2200" dirty="0" smtClean="0"/>
              <a:t> </a:t>
            </a:r>
            <a:r>
              <a:rPr lang="en-US" sz="2200" dirty="0" err="1" smtClean="0">
                <a:solidFill>
                  <a:srgbClr val="FFFF7F"/>
                </a:solidFill>
                <a:latin typeface="Trebuchet MS" pitchFamily="34" charset="0"/>
              </a:rPr>
              <a:t>bölüm</a:t>
            </a:r>
            <a:r>
              <a:rPr lang="en-US" sz="2200" dirty="0" smtClean="0"/>
              <a:t> e</a:t>
            </a:r>
            <a:r>
              <a:rPr lang="tr-TR" sz="2200" dirty="0" err="1" smtClean="0"/>
              <a:t>lementinin</a:t>
            </a:r>
            <a:r>
              <a:rPr lang="tr-TR" sz="2200" dirty="0" smtClean="0"/>
              <a:t> ikinci</a:t>
            </a:r>
            <a:r>
              <a:rPr lang="en-US" sz="2200" dirty="0" smtClean="0"/>
              <a:t> </a:t>
            </a:r>
            <a:r>
              <a:rPr lang="en-US" sz="2200" dirty="0" err="1" smtClean="0">
                <a:solidFill>
                  <a:srgbClr val="FFFF7F"/>
                </a:solidFill>
                <a:latin typeface="Trebuchet MS" pitchFamily="34" charset="0"/>
              </a:rPr>
              <a:t>kısım</a:t>
            </a:r>
            <a:r>
              <a:rPr lang="en-US" sz="2200" dirty="0" smtClean="0"/>
              <a:t> </a:t>
            </a:r>
            <a:r>
              <a:rPr lang="tr-TR" sz="2200" dirty="0" smtClean="0"/>
              <a:t>elementini seçer</a:t>
            </a:r>
            <a:endParaRPr lang="en-US" sz="2200" dirty="0" smtClean="0"/>
          </a:p>
          <a:p>
            <a:pPr lvl="1"/>
            <a:r>
              <a:rPr lang="en-US" sz="2200" dirty="0" err="1" smtClean="0"/>
              <a:t>Örnek</a:t>
            </a:r>
            <a:r>
              <a:rPr lang="en-US" sz="2200" dirty="0" smtClean="0"/>
              <a:t>: </a:t>
            </a:r>
            <a:r>
              <a:rPr lang="en-US" sz="2200" dirty="0" smtClean="0">
                <a:solidFill>
                  <a:srgbClr val="FFFF7F"/>
                </a:solidFill>
                <a:latin typeface="Trebuchet MS" pitchFamily="34" charset="0"/>
              </a:rPr>
              <a:t>//</a:t>
            </a:r>
            <a:r>
              <a:rPr lang="en-US" sz="2200" dirty="0" err="1" smtClean="0">
                <a:solidFill>
                  <a:srgbClr val="FFFF7F"/>
                </a:solidFill>
                <a:latin typeface="Trebuchet MS" pitchFamily="34" charset="0"/>
              </a:rPr>
              <a:t>kitap</a:t>
            </a:r>
            <a:r>
              <a:rPr lang="en-US" sz="2200" dirty="0" smtClean="0">
                <a:solidFill>
                  <a:srgbClr val="FFFF7F"/>
                </a:solidFill>
                <a:latin typeface="Trebuchet MS" pitchFamily="34" charset="0"/>
              </a:rPr>
              <a:t>/</a:t>
            </a:r>
            <a:r>
              <a:rPr lang="en-US" sz="2200" dirty="0" err="1" smtClean="0">
                <a:solidFill>
                  <a:srgbClr val="FFFF7F"/>
                </a:solidFill>
                <a:latin typeface="Trebuchet MS" pitchFamily="34" charset="0"/>
              </a:rPr>
              <a:t>bölüm</a:t>
            </a:r>
            <a:r>
              <a:rPr lang="en-US" sz="2200" dirty="0" smtClean="0">
                <a:solidFill>
                  <a:srgbClr val="FFFF7F"/>
                </a:solidFill>
                <a:latin typeface="Trebuchet MS" pitchFamily="34" charset="0"/>
              </a:rPr>
              <a:t>[1]/</a:t>
            </a:r>
            <a:r>
              <a:rPr lang="en-US" sz="2200" dirty="0" err="1" smtClean="0">
                <a:solidFill>
                  <a:srgbClr val="FFFF7F"/>
                </a:solidFill>
                <a:latin typeface="Trebuchet MS" pitchFamily="34" charset="0"/>
              </a:rPr>
              <a:t>kısım</a:t>
            </a:r>
            <a:r>
              <a:rPr lang="en-US" sz="2200" dirty="0" smtClean="0">
                <a:solidFill>
                  <a:srgbClr val="FFFF7F"/>
                </a:solidFill>
                <a:latin typeface="Trebuchet MS" pitchFamily="34" charset="0"/>
              </a:rPr>
              <a:t>[2]</a:t>
            </a:r>
            <a:endParaRPr lang="tr-TR" sz="2200" dirty="0" smtClean="0"/>
          </a:p>
          <a:p>
            <a:r>
              <a:rPr lang="en-US" sz="2200" dirty="0" smtClean="0">
                <a:solidFill>
                  <a:srgbClr val="FFFF7F"/>
                </a:solidFill>
                <a:latin typeface="Trebuchet MS" pitchFamily="34" charset="0"/>
              </a:rPr>
              <a:t>last()</a:t>
            </a:r>
            <a:r>
              <a:rPr lang="en-US" sz="2200" dirty="0" smtClean="0"/>
              <a:t> </a:t>
            </a:r>
            <a:r>
              <a:rPr lang="tr-TR" sz="2200" dirty="0" smtClean="0"/>
              <a:t>fonksiyonu  parantez içinde kullanılınca son çocuğu seçer</a:t>
            </a:r>
          </a:p>
          <a:p>
            <a:pPr lvl="1"/>
            <a:r>
              <a:rPr lang="tr-TR" sz="2200" dirty="0" smtClean="0"/>
              <a:t>Örnek</a:t>
            </a:r>
            <a:r>
              <a:rPr lang="en-US" sz="2200" dirty="0" smtClean="0"/>
              <a:t>:</a:t>
            </a:r>
            <a:r>
              <a:rPr lang="en-US" sz="2200" dirty="0" smtClean="0">
                <a:solidFill>
                  <a:srgbClr val="FFFF7F"/>
                </a:solidFill>
                <a:latin typeface="Trebuchet MS" pitchFamily="34" charset="0"/>
              </a:rPr>
              <a:t> /</a:t>
            </a:r>
            <a:r>
              <a:rPr lang="tr-TR" sz="2200" dirty="0" smtClean="0">
                <a:solidFill>
                  <a:srgbClr val="FFFF7F"/>
                </a:solidFill>
                <a:latin typeface="Trebuchet MS" pitchFamily="34" charset="0"/>
              </a:rPr>
              <a:t>kütüphane</a:t>
            </a:r>
            <a:r>
              <a:rPr lang="en-US" sz="2200" dirty="0" smtClean="0">
                <a:solidFill>
                  <a:srgbClr val="FFFF7F"/>
                </a:solidFill>
                <a:latin typeface="Trebuchet MS" pitchFamily="34" charset="0"/>
              </a:rPr>
              <a:t>/</a:t>
            </a:r>
            <a:r>
              <a:rPr lang="tr-TR" sz="2200" dirty="0" smtClean="0">
                <a:solidFill>
                  <a:srgbClr val="FFFF7F"/>
                </a:solidFill>
                <a:latin typeface="Trebuchet MS" pitchFamily="34" charset="0"/>
              </a:rPr>
              <a:t>kitap</a:t>
            </a:r>
            <a:r>
              <a:rPr lang="en-US" sz="2200" dirty="0" smtClean="0">
                <a:solidFill>
                  <a:srgbClr val="FFFF7F"/>
                </a:solidFill>
                <a:latin typeface="Trebuchet MS" pitchFamily="34" charset="0"/>
              </a:rPr>
              <a:t>/</a:t>
            </a:r>
            <a:r>
              <a:rPr lang="tr-TR" sz="2200" dirty="0" smtClean="0">
                <a:solidFill>
                  <a:srgbClr val="FFFF7F"/>
                </a:solidFill>
                <a:latin typeface="Trebuchet MS" pitchFamily="34" charset="0"/>
              </a:rPr>
              <a:t>bölüm</a:t>
            </a:r>
            <a:r>
              <a:rPr lang="en-US" sz="2200" dirty="0" smtClean="0">
                <a:solidFill>
                  <a:srgbClr val="FFFF7F"/>
                </a:solidFill>
                <a:latin typeface="Trebuchet MS" pitchFamily="34" charset="0"/>
              </a:rPr>
              <a:t>[last()]</a:t>
            </a:r>
          </a:p>
          <a:p>
            <a:pPr lvl="1"/>
            <a:r>
              <a:rPr lang="tr-TR" sz="2200" dirty="0" smtClean="0"/>
              <a:t>Sondan bir önceki bölüm elementini seçmek için</a:t>
            </a:r>
            <a:br>
              <a:rPr lang="tr-TR" sz="2200" dirty="0" smtClean="0"/>
            </a:br>
            <a:r>
              <a:rPr lang="en-US" sz="2200" dirty="0" err="1" smtClean="0"/>
              <a:t>Örnek</a:t>
            </a:r>
            <a:r>
              <a:rPr lang="en-US" sz="2200" dirty="0" smtClean="0"/>
              <a:t>: </a:t>
            </a:r>
            <a:r>
              <a:rPr lang="en-US" sz="2200" dirty="0" smtClean="0">
                <a:solidFill>
                  <a:srgbClr val="FFFF7F"/>
                </a:solidFill>
                <a:latin typeface="Trebuchet MS" pitchFamily="34" charset="0"/>
              </a:rPr>
              <a:t>/</a:t>
            </a:r>
            <a:r>
              <a:rPr lang="tr-TR" sz="2200" dirty="0" smtClean="0">
                <a:solidFill>
                  <a:srgbClr val="FFFF7F"/>
                </a:solidFill>
                <a:latin typeface="Trebuchet MS" pitchFamily="34" charset="0"/>
              </a:rPr>
              <a:t>kütüphane</a:t>
            </a:r>
            <a:r>
              <a:rPr lang="en-US" sz="2200" dirty="0" smtClean="0">
                <a:solidFill>
                  <a:srgbClr val="FFFF7F"/>
                </a:solidFill>
                <a:latin typeface="Trebuchet MS" pitchFamily="34" charset="0"/>
              </a:rPr>
              <a:t>/</a:t>
            </a:r>
            <a:r>
              <a:rPr lang="tr-TR" sz="2200" dirty="0" smtClean="0">
                <a:solidFill>
                  <a:srgbClr val="FFFF7F"/>
                </a:solidFill>
                <a:latin typeface="Trebuchet MS" pitchFamily="34" charset="0"/>
              </a:rPr>
              <a:t>kitap</a:t>
            </a:r>
            <a:r>
              <a:rPr lang="en-US" sz="2200" dirty="0" smtClean="0">
                <a:solidFill>
                  <a:srgbClr val="FFFF7F"/>
                </a:solidFill>
                <a:latin typeface="Trebuchet MS" pitchFamily="34" charset="0"/>
              </a:rPr>
              <a:t>/</a:t>
            </a:r>
            <a:r>
              <a:rPr lang="tr-TR" sz="2200" dirty="0" smtClean="0">
                <a:solidFill>
                  <a:srgbClr val="FFFF7F"/>
                </a:solidFill>
                <a:latin typeface="Trebuchet MS" pitchFamily="34" charset="0"/>
              </a:rPr>
              <a:t>bölüm</a:t>
            </a:r>
            <a:r>
              <a:rPr lang="en-US" sz="2200" dirty="0" smtClean="0">
                <a:solidFill>
                  <a:srgbClr val="FFFF7F"/>
                </a:solidFill>
                <a:latin typeface="Trebuchet MS" pitchFamily="34" charset="0"/>
              </a:rPr>
              <a:t>[last()]</a:t>
            </a:r>
          </a:p>
          <a:p>
            <a:pPr lvl="2">
              <a:buNone/>
            </a:pPr>
            <a:endParaRPr lang="en-US" sz="2200" dirty="0" smtClean="0">
              <a:solidFill>
                <a:srgbClr val="FFFF7F"/>
              </a:solidFill>
              <a:latin typeface="Trebuchet MS" pitchFamily="34" charset="0"/>
            </a:endParaRPr>
          </a:p>
          <a:p>
            <a:endParaRPr lang="en-US" sz="2200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F50E4-0F34-4B89-BDDB-007AC5652D9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Yıldızlar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smtClean="0"/>
              <a:t>Yıldız veya</a:t>
            </a:r>
            <a:r>
              <a:rPr lang="en-US" dirty="0" smtClean="0"/>
              <a:t> asterisk, “wild card”</a:t>
            </a:r>
            <a:r>
              <a:rPr lang="tr-TR" dirty="0" smtClean="0"/>
              <a:t> olarak kullanılır ve bu seviyedeki tüm elementler anlamına gelir</a:t>
            </a:r>
          </a:p>
          <a:p>
            <a:pPr lvl="1"/>
            <a:r>
              <a:rPr lang="en-US" dirty="0" err="1" smtClean="0"/>
              <a:t>Örnek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FF7F"/>
                </a:solidFill>
                <a:latin typeface="Trebuchet MS" pitchFamily="34" charset="0"/>
              </a:rPr>
              <a:t>/</a:t>
            </a:r>
            <a:r>
              <a:rPr lang="en-US" dirty="0" err="1" smtClean="0">
                <a:solidFill>
                  <a:srgbClr val="FFFF7F"/>
                </a:solidFill>
                <a:latin typeface="Trebuchet MS" pitchFamily="34" charset="0"/>
              </a:rPr>
              <a:t>kütüphane</a:t>
            </a:r>
            <a:r>
              <a:rPr lang="en-US" dirty="0" smtClean="0">
                <a:solidFill>
                  <a:srgbClr val="FFFF7F"/>
                </a:solidFill>
                <a:latin typeface="Trebuchet MS" pitchFamily="34" charset="0"/>
              </a:rPr>
              <a:t>/</a:t>
            </a:r>
            <a:r>
              <a:rPr lang="en-US" dirty="0" err="1" smtClean="0">
                <a:solidFill>
                  <a:srgbClr val="FFFF7F"/>
                </a:solidFill>
                <a:latin typeface="Trebuchet MS" pitchFamily="34" charset="0"/>
              </a:rPr>
              <a:t>kitap</a:t>
            </a:r>
            <a:r>
              <a:rPr lang="en-US" dirty="0" smtClean="0">
                <a:solidFill>
                  <a:srgbClr val="FFFF7F"/>
                </a:solidFill>
                <a:latin typeface="Trebuchet MS" pitchFamily="34" charset="0"/>
              </a:rPr>
              <a:t>/</a:t>
            </a:r>
            <a:r>
              <a:rPr lang="en-US" dirty="0" err="1" smtClean="0">
                <a:solidFill>
                  <a:srgbClr val="FFFF7F"/>
                </a:solidFill>
                <a:latin typeface="Trebuchet MS" pitchFamily="34" charset="0"/>
              </a:rPr>
              <a:t>bölüm</a:t>
            </a:r>
            <a:r>
              <a:rPr lang="en-US" dirty="0" smtClean="0">
                <a:solidFill>
                  <a:srgbClr val="FFFF7F"/>
                </a:solidFill>
                <a:latin typeface="Trebuchet MS" pitchFamily="34" charset="0"/>
              </a:rPr>
              <a:t>/*</a:t>
            </a:r>
            <a:r>
              <a:rPr lang="en-US" dirty="0" smtClean="0"/>
              <a:t> </a:t>
            </a:r>
            <a:r>
              <a:rPr lang="tr-TR" dirty="0" smtClean="0"/>
              <a:t>ifadesi </a:t>
            </a:r>
            <a:r>
              <a:rPr lang="en-US" dirty="0" err="1" smtClean="0">
                <a:solidFill>
                  <a:srgbClr val="FFFF7F"/>
                </a:solidFill>
                <a:latin typeface="Trebuchet MS" pitchFamily="34" charset="0"/>
              </a:rPr>
              <a:t>kütüphane</a:t>
            </a:r>
            <a:r>
              <a:rPr lang="en-US" dirty="0" smtClean="0">
                <a:solidFill>
                  <a:srgbClr val="FFFF7F"/>
                </a:solidFill>
                <a:latin typeface="Trebuchet MS" pitchFamily="34" charset="0"/>
              </a:rPr>
              <a:t> </a:t>
            </a:r>
            <a:r>
              <a:rPr lang="tr-TR" dirty="0" smtClean="0"/>
              <a:t>içindeki her bir </a:t>
            </a:r>
            <a:r>
              <a:rPr lang="en-US" dirty="0" err="1" smtClean="0">
                <a:solidFill>
                  <a:srgbClr val="FFFF7F"/>
                </a:solidFill>
                <a:latin typeface="Trebuchet MS" pitchFamily="34" charset="0"/>
              </a:rPr>
              <a:t>kitap</a:t>
            </a:r>
            <a:r>
              <a:rPr lang="en-US" dirty="0" smtClean="0"/>
              <a:t> e</a:t>
            </a:r>
            <a:r>
              <a:rPr lang="tr-TR" dirty="0" err="1" smtClean="0"/>
              <a:t>lementinin</a:t>
            </a:r>
            <a:r>
              <a:rPr lang="tr-TR" dirty="0" smtClean="0"/>
              <a:t> her </a:t>
            </a:r>
            <a:r>
              <a:rPr lang="en-US" dirty="0" err="1" smtClean="0">
                <a:solidFill>
                  <a:srgbClr val="FFFF7F"/>
                </a:solidFill>
                <a:latin typeface="Trebuchet MS" pitchFamily="34" charset="0"/>
              </a:rPr>
              <a:t>bölüm</a:t>
            </a:r>
            <a:r>
              <a:rPr lang="en-US" dirty="0" smtClean="0"/>
              <a:t> e</a:t>
            </a:r>
            <a:r>
              <a:rPr lang="tr-TR" dirty="0" err="1" smtClean="0"/>
              <a:t>lementinin</a:t>
            </a:r>
            <a:r>
              <a:rPr lang="tr-TR" dirty="0" smtClean="0"/>
              <a:t> tüm çocuklarını seçer</a:t>
            </a:r>
            <a:endParaRPr lang="en-US" dirty="0" smtClean="0">
              <a:solidFill>
                <a:srgbClr val="FFFF7F"/>
              </a:solidFill>
              <a:latin typeface="Trebuchet MS" pitchFamily="34" charset="0"/>
            </a:endParaRPr>
          </a:p>
          <a:p>
            <a:pPr lvl="1"/>
            <a:r>
              <a:rPr lang="en-US" dirty="0" err="1" smtClean="0"/>
              <a:t>Örnek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FF7F"/>
                </a:solidFill>
                <a:latin typeface="Trebuchet MS" pitchFamily="34" charset="0"/>
              </a:rPr>
              <a:t>//</a:t>
            </a:r>
            <a:r>
              <a:rPr lang="en-US" dirty="0" err="1" smtClean="0">
                <a:solidFill>
                  <a:srgbClr val="FFFF7F"/>
                </a:solidFill>
                <a:latin typeface="Trebuchet MS" pitchFamily="34" charset="0"/>
              </a:rPr>
              <a:t>kitap</a:t>
            </a:r>
            <a:r>
              <a:rPr lang="en-US" dirty="0" smtClean="0">
                <a:solidFill>
                  <a:srgbClr val="FFFF7F"/>
                </a:solidFill>
                <a:latin typeface="Trebuchet MS" pitchFamily="34" charset="0"/>
              </a:rPr>
              <a:t>/*</a:t>
            </a:r>
            <a:r>
              <a:rPr lang="en-US" dirty="0" smtClean="0"/>
              <a:t> </a:t>
            </a:r>
            <a:r>
              <a:rPr lang="tr-TR" dirty="0" smtClean="0"/>
              <a:t>ifadesi her </a:t>
            </a:r>
            <a:r>
              <a:rPr lang="en-US" dirty="0" err="1" smtClean="0">
                <a:solidFill>
                  <a:srgbClr val="FFFF7F"/>
                </a:solidFill>
                <a:latin typeface="Trebuchet MS" pitchFamily="34" charset="0"/>
              </a:rPr>
              <a:t>kitap</a:t>
            </a:r>
            <a:r>
              <a:rPr lang="en-US" dirty="0" smtClean="0">
                <a:solidFill>
                  <a:srgbClr val="FFFF7F"/>
                </a:solidFill>
                <a:latin typeface="Trebuchet MS" pitchFamily="34" charset="0"/>
              </a:rPr>
              <a:t> </a:t>
            </a:r>
            <a:r>
              <a:rPr lang="en-US" dirty="0" smtClean="0"/>
              <a:t>e</a:t>
            </a:r>
            <a:r>
              <a:rPr lang="tr-TR" dirty="0" err="1" smtClean="0"/>
              <a:t>lementinin</a:t>
            </a:r>
            <a:r>
              <a:rPr lang="tr-TR" dirty="0" smtClean="0"/>
              <a:t> her bir çocuğunu seçer 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FFFF7F"/>
                </a:solidFill>
                <a:latin typeface="Trebuchet MS" pitchFamily="34" charset="0"/>
              </a:rPr>
              <a:t>bölüm</a:t>
            </a:r>
            <a:r>
              <a:rPr lang="tr-TR" dirty="0" err="1" smtClean="0"/>
              <a:t>ler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Örnek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FF7F"/>
                </a:solidFill>
                <a:latin typeface="Trebuchet MS" pitchFamily="34" charset="0"/>
              </a:rPr>
              <a:t>/*/*/*/</a:t>
            </a:r>
            <a:r>
              <a:rPr lang="en-US" dirty="0" err="1" smtClean="0">
                <a:solidFill>
                  <a:srgbClr val="FFFF7F"/>
                </a:solidFill>
                <a:latin typeface="Trebuchet MS" pitchFamily="34" charset="0"/>
              </a:rPr>
              <a:t>paragr</a:t>
            </a:r>
            <a:r>
              <a:rPr lang="tr-TR" dirty="0" smtClean="0">
                <a:solidFill>
                  <a:srgbClr val="FFFF7F"/>
                </a:solidFill>
                <a:latin typeface="Trebuchet MS" pitchFamily="34" charset="0"/>
              </a:rPr>
              <a:t>af</a:t>
            </a:r>
            <a:r>
              <a:rPr lang="en-US" dirty="0" smtClean="0"/>
              <a:t> </a:t>
            </a:r>
            <a:r>
              <a:rPr lang="tr-TR" dirty="0" smtClean="0"/>
              <a:t>ifadesi her tam olarak 3 atası olan her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FF7F"/>
                </a:solidFill>
                <a:latin typeface="Trebuchet MS" pitchFamily="34" charset="0"/>
              </a:rPr>
              <a:t>paragr</a:t>
            </a:r>
            <a:r>
              <a:rPr lang="tr-TR" dirty="0" smtClean="0">
                <a:solidFill>
                  <a:srgbClr val="FFFF7F"/>
                </a:solidFill>
                <a:latin typeface="Trebuchet MS" pitchFamily="34" charset="0"/>
              </a:rPr>
              <a:t>af</a:t>
            </a:r>
            <a:r>
              <a:rPr lang="en-US" dirty="0" smtClean="0"/>
              <a:t> </a:t>
            </a:r>
            <a:r>
              <a:rPr lang="tr-TR" dirty="0" smtClean="0"/>
              <a:t>elementini seçer</a:t>
            </a:r>
            <a:endParaRPr lang="en-US" dirty="0" smtClean="0"/>
          </a:p>
          <a:p>
            <a:pPr lvl="1"/>
            <a:r>
              <a:rPr lang="en-US" dirty="0" err="1" smtClean="0"/>
              <a:t>Örnek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FF7F"/>
                </a:solidFill>
                <a:latin typeface="Trebuchet MS" pitchFamily="34" charset="0"/>
              </a:rPr>
              <a:t>//* </a:t>
            </a:r>
            <a:r>
              <a:rPr lang="en-US" dirty="0" smtClean="0"/>
              <a:t> </a:t>
            </a:r>
            <a:r>
              <a:rPr lang="tr-TR" dirty="0" smtClean="0"/>
              <a:t>ifadesi tüm dokümandaki tüm elementleri seçer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F50E4-0F34-4B89-BDDB-007AC5652D9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Öznitelikler (</a:t>
            </a:r>
            <a:r>
              <a:rPr lang="tr-TR" dirty="0" err="1" smtClean="0"/>
              <a:t>Attributes</a:t>
            </a:r>
            <a:r>
              <a:rPr lang="tr-TR" dirty="0" smtClean="0"/>
              <a:t>)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Niteliklerin kendilerini veya belirli nitelik barındıran elementleri seçebilirsiniz</a:t>
            </a:r>
          </a:p>
          <a:p>
            <a:pPr lvl="1"/>
            <a:r>
              <a:rPr lang="tr-TR" sz="2800" dirty="0" smtClean="0"/>
              <a:t>Hatırlatma</a:t>
            </a:r>
            <a:r>
              <a:rPr lang="en-US" sz="2800" dirty="0" smtClean="0"/>
              <a:t>: </a:t>
            </a:r>
            <a:r>
              <a:rPr lang="tr-TR" sz="2800" dirty="0" smtClean="0"/>
              <a:t>bir nitelik isim-değer çifti barındırır örneğin 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FF7F"/>
                </a:solidFill>
                <a:latin typeface="Trebuchet MS" pitchFamily="34" charset="0"/>
              </a:rPr>
              <a:t>&lt;</a:t>
            </a:r>
            <a:r>
              <a:rPr lang="tr-TR" sz="2800" dirty="0" smtClean="0">
                <a:solidFill>
                  <a:srgbClr val="FFFF7F"/>
                </a:solidFill>
                <a:latin typeface="Trebuchet MS" pitchFamily="34" charset="0"/>
              </a:rPr>
              <a:t>bölüm</a:t>
            </a:r>
            <a:r>
              <a:rPr lang="en-US" sz="2800" dirty="0" smtClean="0">
                <a:solidFill>
                  <a:srgbClr val="FFFF7F"/>
                </a:solidFill>
                <a:latin typeface="Trebuchet MS" pitchFamily="34" charset="0"/>
              </a:rPr>
              <a:t> n</a:t>
            </a:r>
            <a:r>
              <a:rPr lang="tr-TR" sz="2800" dirty="0" smtClean="0">
                <a:solidFill>
                  <a:srgbClr val="FFFF7F"/>
                </a:solidFill>
                <a:latin typeface="Trebuchet MS" pitchFamily="34" charset="0"/>
              </a:rPr>
              <a:t>o</a:t>
            </a:r>
            <a:r>
              <a:rPr lang="en-US" sz="2800" dirty="0" smtClean="0">
                <a:solidFill>
                  <a:srgbClr val="FFFF7F"/>
                </a:solidFill>
                <a:latin typeface="Trebuchet MS" pitchFamily="34" charset="0"/>
              </a:rPr>
              <a:t>="5"&gt;</a:t>
            </a:r>
            <a:endParaRPr lang="en-US" sz="2800" dirty="0" smtClean="0"/>
          </a:p>
          <a:p>
            <a:pPr lvl="1"/>
            <a:r>
              <a:rPr lang="tr-TR" sz="2800" dirty="0" smtClean="0"/>
              <a:t>Niteliğin kendisini seçmek için isminin önüne </a:t>
            </a:r>
            <a:r>
              <a:rPr lang="en-US" sz="2800" dirty="0" smtClean="0">
                <a:solidFill>
                  <a:srgbClr val="FFFF7F"/>
                </a:solidFill>
                <a:latin typeface="Trebuchet MS" pitchFamily="34" charset="0"/>
              </a:rPr>
              <a:t>@ </a:t>
            </a:r>
            <a:r>
              <a:rPr lang="tr-TR" sz="2800" dirty="0" smtClean="0">
                <a:solidFill>
                  <a:srgbClr val="FFFF7F"/>
                </a:solidFill>
                <a:latin typeface="Trebuchet MS" pitchFamily="34" charset="0"/>
              </a:rPr>
              <a:t> </a:t>
            </a:r>
            <a:r>
              <a:rPr lang="tr-TR" sz="2800" dirty="0" smtClean="0"/>
              <a:t>yazılır</a:t>
            </a:r>
            <a:endParaRPr lang="en-US" sz="2800" dirty="0" smtClean="0"/>
          </a:p>
          <a:p>
            <a:pPr lvl="1"/>
            <a:r>
              <a:rPr lang="tr-TR" sz="2800" dirty="0" smtClean="0"/>
              <a:t>Örnek</a:t>
            </a:r>
            <a:r>
              <a:rPr lang="en-US" sz="2800" dirty="0" smtClean="0"/>
              <a:t>: </a:t>
            </a:r>
            <a:r>
              <a:rPr lang="en-US" sz="2800" dirty="0" smtClean="0">
                <a:solidFill>
                  <a:srgbClr val="FFFF7F"/>
                </a:solidFill>
                <a:latin typeface="Trebuchet MS" pitchFamily="34" charset="0"/>
              </a:rPr>
              <a:t>@n</a:t>
            </a:r>
            <a:r>
              <a:rPr lang="tr-TR" sz="2800" dirty="0" smtClean="0">
                <a:solidFill>
                  <a:srgbClr val="FFFF7F"/>
                </a:solidFill>
                <a:latin typeface="Trebuchet MS" pitchFamily="34" charset="0"/>
              </a:rPr>
              <a:t>o</a:t>
            </a:r>
            <a:r>
              <a:rPr lang="en-US" sz="2800" dirty="0" smtClean="0"/>
              <a:t> </a:t>
            </a:r>
            <a:r>
              <a:rPr lang="tr-TR" sz="2800" dirty="0" smtClean="0"/>
              <a:t>ifadesi ismi </a:t>
            </a:r>
            <a:r>
              <a:rPr lang="en-US" sz="2800" dirty="0" smtClean="0">
                <a:solidFill>
                  <a:srgbClr val="FFFF7F"/>
                </a:solidFill>
                <a:latin typeface="Trebuchet MS" pitchFamily="34" charset="0"/>
              </a:rPr>
              <a:t>n</a:t>
            </a:r>
            <a:r>
              <a:rPr lang="tr-TR" sz="2800" dirty="0" smtClean="0">
                <a:solidFill>
                  <a:srgbClr val="FFFF7F"/>
                </a:solidFill>
                <a:latin typeface="Trebuchet MS" pitchFamily="34" charset="0"/>
              </a:rPr>
              <a:t>o olan bütün nitelikleri seçer</a:t>
            </a:r>
          </a:p>
          <a:p>
            <a:pPr lvl="1"/>
            <a:r>
              <a:rPr lang="en-US" sz="2800" dirty="0" smtClean="0"/>
              <a:t>Example: </a:t>
            </a:r>
            <a:r>
              <a:rPr lang="en-US" sz="2800" dirty="0" smtClean="0">
                <a:solidFill>
                  <a:srgbClr val="FFFF7F"/>
                </a:solidFill>
                <a:latin typeface="Trebuchet MS" pitchFamily="34" charset="0"/>
              </a:rPr>
              <a:t>//@*</a:t>
            </a:r>
            <a:r>
              <a:rPr lang="en-US" sz="2800" dirty="0" smtClean="0"/>
              <a:t> </a:t>
            </a:r>
            <a:r>
              <a:rPr lang="tr-TR" sz="2800" dirty="0" smtClean="0"/>
              <a:t>ifadesi dokümanın içerisindeki tüm nitelikleri seçer</a:t>
            </a:r>
            <a:endParaRPr lang="en-US" sz="2800" dirty="0" smtClean="0">
              <a:solidFill>
                <a:srgbClr val="FFFF7F"/>
              </a:solidFill>
              <a:latin typeface="Trebuchet MS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F50E4-0F34-4B89-BDDB-007AC5652D9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Öznitelikler (</a:t>
            </a:r>
            <a:r>
              <a:rPr lang="tr-TR" dirty="0" err="1" smtClean="0"/>
              <a:t>Attributes</a:t>
            </a:r>
            <a:r>
              <a:rPr lang="tr-TR" dirty="0" smtClean="0"/>
              <a:t>)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FFFF7F"/>
                </a:solidFill>
                <a:latin typeface="Trebuchet MS" pitchFamily="34" charset="0"/>
              </a:rPr>
              <a:t>//</a:t>
            </a:r>
            <a:r>
              <a:rPr lang="en-US" dirty="0" err="1" smtClean="0">
                <a:solidFill>
                  <a:srgbClr val="FFFF7F"/>
                </a:solidFill>
                <a:latin typeface="Trebuchet MS" pitchFamily="34" charset="0"/>
              </a:rPr>
              <a:t>bölüm</a:t>
            </a:r>
            <a:r>
              <a:rPr lang="en-US" dirty="0" smtClean="0">
                <a:solidFill>
                  <a:srgbClr val="FFFF7F"/>
                </a:solidFill>
                <a:latin typeface="Trebuchet MS" pitchFamily="34" charset="0"/>
              </a:rPr>
              <a:t>[@no] </a:t>
            </a:r>
            <a:r>
              <a:rPr lang="tr-TR" dirty="0" smtClean="0"/>
              <a:t>ifadesi </a:t>
            </a:r>
            <a:r>
              <a:rPr lang="en-US" dirty="0" smtClean="0">
                <a:solidFill>
                  <a:srgbClr val="FFFF7F"/>
                </a:solidFill>
                <a:latin typeface="Trebuchet MS" pitchFamily="34" charset="0"/>
              </a:rPr>
              <a:t>no </a:t>
            </a:r>
            <a:r>
              <a:rPr lang="tr-TR" dirty="0" smtClean="0"/>
              <a:t>adında bir niteliği bulunan tüm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FF7F"/>
                </a:solidFill>
                <a:latin typeface="Trebuchet MS" pitchFamily="34" charset="0"/>
              </a:rPr>
              <a:t>bölüm</a:t>
            </a:r>
            <a:r>
              <a:rPr lang="en-US" dirty="0" smtClean="0"/>
              <a:t> element</a:t>
            </a:r>
            <a:r>
              <a:rPr lang="tr-TR" dirty="0" err="1" smtClean="0"/>
              <a:t>lerini</a:t>
            </a:r>
            <a:r>
              <a:rPr lang="tr-TR" dirty="0" smtClean="0"/>
              <a:t> seçer</a:t>
            </a:r>
            <a:endParaRPr lang="en-US" dirty="0" smtClean="0">
              <a:solidFill>
                <a:srgbClr val="FFFF7F"/>
              </a:solidFill>
              <a:latin typeface="Trebuchet MS" pitchFamily="34" charset="0"/>
            </a:endParaRPr>
          </a:p>
          <a:p>
            <a:r>
              <a:rPr lang="en-US" dirty="0" smtClean="0">
                <a:solidFill>
                  <a:srgbClr val="FFFF7F"/>
                </a:solidFill>
                <a:latin typeface="Trebuchet MS" pitchFamily="34" charset="0"/>
              </a:rPr>
              <a:t>//</a:t>
            </a:r>
            <a:r>
              <a:rPr lang="en-US" dirty="0" err="1" smtClean="0">
                <a:solidFill>
                  <a:srgbClr val="FFFF7F"/>
                </a:solidFill>
                <a:latin typeface="Trebuchet MS" pitchFamily="34" charset="0"/>
              </a:rPr>
              <a:t>bölüm</a:t>
            </a:r>
            <a:r>
              <a:rPr lang="en-US" dirty="0" smtClean="0">
                <a:solidFill>
                  <a:srgbClr val="FFFF7F"/>
                </a:solidFill>
                <a:latin typeface="Trebuchet MS" pitchFamily="34" charset="0"/>
              </a:rPr>
              <a:t>[not(@no)] </a:t>
            </a:r>
            <a:r>
              <a:rPr lang="tr-TR" dirty="0" smtClean="0"/>
              <a:t>ifadesi </a:t>
            </a:r>
            <a:r>
              <a:rPr lang="en-US" dirty="0" smtClean="0">
                <a:solidFill>
                  <a:srgbClr val="FFFF7F"/>
                </a:solidFill>
                <a:latin typeface="Trebuchet MS" pitchFamily="34" charset="0"/>
              </a:rPr>
              <a:t>no </a:t>
            </a:r>
            <a:r>
              <a:rPr lang="tr-TR" dirty="0" smtClean="0"/>
              <a:t>adında bir niteliği bulunmayan tüm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FF7F"/>
                </a:solidFill>
                <a:latin typeface="Trebuchet MS" pitchFamily="34" charset="0"/>
              </a:rPr>
              <a:t>bölüm</a:t>
            </a:r>
            <a:r>
              <a:rPr lang="tr-TR" dirty="0" smtClean="0"/>
              <a:t> </a:t>
            </a:r>
            <a:r>
              <a:rPr lang="en-US" dirty="0" smtClean="0"/>
              <a:t>element</a:t>
            </a:r>
            <a:r>
              <a:rPr lang="tr-TR" dirty="0" err="1" smtClean="0"/>
              <a:t>lerini</a:t>
            </a:r>
            <a:r>
              <a:rPr lang="tr-TR" dirty="0" smtClean="0"/>
              <a:t> seçer </a:t>
            </a:r>
          </a:p>
          <a:p>
            <a:r>
              <a:rPr lang="en-US" dirty="0" smtClean="0">
                <a:solidFill>
                  <a:srgbClr val="FFFF7F"/>
                </a:solidFill>
                <a:latin typeface="Trebuchet MS" pitchFamily="34" charset="0"/>
              </a:rPr>
              <a:t>//</a:t>
            </a:r>
            <a:r>
              <a:rPr lang="en-US" dirty="0" err="1" smtClean="0">
                <a:solidFill>
                  <a:srgbClr val="FFFF7F"/>
                </a:solidFill>
                <a:latin typeface="Trebuchet MS" pitchFamily="34" charset="0"/>
              </a:rPr>
              <a:t>bölüm</a:t>
            </a:r>
            <a:r>
              <a:rPr lang="en-US" dirty="0" smtClean="0">
                <a:solidFill>
                  <a:srgbClr val="FFFF7F"/>
                </a:solidFill>
                <a:latin typeface="Trebuchet MS" pitchFamily="34" charset="0"/>
              </a:rPr>
              <a:t>[@*] </a:t>
            </a:r>
            <a:r>
              <a:rPr lang="tr-TR" dirty="0" smtClean="0"/>
              <a:t>ifadesi bir </a:t>
            </a:r>
            <a:r>
              <a:rPr lang="tr-TR" dirty="0" err="1" smtClean="0"/>
              <a:t>attribute</a:t>
            </a:r>
            <a:r>
              <a:rPr lang="tr-TR" dirty="0" smtClean="0"/>
              <a:t> barındıran tüm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FF7F"/>
                </a:solidFill>
                <a:latin typeface="Trebuchet MS" pitchFamily="34" charset="0"/>
              </a:rPr>
              <a:t>bölüm</a:t>
            </a:r>
            <a:r>
              <a:rPr lang="en-US" dirty="0" smtClean="0"/>
              <a:t> element</a:t>
            </a:r>
            <a:r>
              <a:rPr lang="tr-TR" dirty="0" err="1" smtClean="0"/>
              <a:t>lerini</a:t>
            </a:r>
            <a:r>
              <a:rPr lang="tr-TR" dirty="0" smtClean="0"/>
              <a:t> seçer</a:t>
            </a:r>
            <a:endParaRPr lang="en-US" dirty="0" smtClean="0"/>
          </a:p>
          <a:p>
            <a:r>
              <a:rPr lang="en-US" dirty="0" smtClean="0">
                <a:solidFill>
                  <a:srgbClr val="FFFF7F"/>
                </a:solidFill>
                <a:latin typeface="Trebuchet MS" pitchFamily="34" charset="0"/>
              </a:rPr>
              <a:t>//</a:t>
            </a:r>
            <a:r>
              <a:rPr lang="en-US" dirty="0" err="1" smtClean="0">
                <a:solidFill>
                  <a:srgbClr val="FFFF7F"/>
                </a:solidFill>
                <a:latin typeface="Trebuchet MS" pitchFamily="34" charset="0"/>
              </a:rPr>
              <a:t>bölüm</a:t>
            </a:r>
            <a:r>
              <a:rPr lang="en-US" dirty="0" smtClean="0">
                <a:solidFill>
                  <a:srgbClr val="FFFF7F"/>
                </a:solidFill>
                <a:latin typeface="Trebuchet MS" pitchFamily="34" charset="0"/>
              </a:rPr>
              <a:t>[not(@*)] </a:t>
            </a:r>
            <a:r>
              <a:rPr lang="tr-TR" dirty="0" smtClean="0"/>
              <a:t>ifadesi </a:t>
            </a:r>
            <a:r>
              <a:rPr lang="tr-TR" dirty="0" err="1" smtClean="0"/>
              <a:t>attribute</a:t>
            </a:r>
            <a:r>
              <a:rPr lang="tr-TR" dirty="0" smtClean="0"/>
              <a:t> barındırmayan tüm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FF7F"/>
                </a:solidFill>
                <a:latin typeface="Trebuchet MS" pitchFamily="34" charset="0"/>
              </a:rPr>
              <a:t>bölüm</a:t>
            </a:r>
            <a:r>
              <a:rPr lang="en-US" dirty="0" smtClean="0"/>
              <a:t> element</a:t>
            </a:r>
            <a:r>
              <a:rPr lang="tr-TR" dirty="0" err="1" smtClean="0"/>
              <a:t>lerini</a:t>
            </a:r>
            <a:r>
              <a:rPr lang="tr-TR" dirty="0" smtClean="0"/>
              <a:t> seçer</a:t>
            </a:r>
          </a:p>
          <a:p>
            <a:r>
              <a:rPr lang="en-US" dirty="0" smtClean="0">
                <a:solidFill>
                  <a:srgbClr val="FFFF7F"/>
                </a:solidFill>
                <a:latin typeface="Trebuchet MS" pitchFamily="34" charset="0"/>
              </a:rPr>
              <a:t>//</a:t>
            </a:r>
            <a:r>
              <a:rPr lang="en-US" dirty="0" err="1" smtClean="0">
                <a:solidFill>
                  <a:srgbClr val="FFFF7F"/>
                </a:solidFill>
                <a:latin typeface="Trebuchet MS" pitchFamily="34" charset="0"/>
              </a:rPr>
              <a:t>bölüm</a:t>
            </a:r>
            <a:r>
              <a:rPr lang="en-US" dirty="0" smtClean="0">
                <a:solidFill>
                  <a:srgbClr val="FFFF7F"/>
                </a:solidFill>
                <a:latin typeface="Trebuchet MS" pitchFamily="34" charset="0"/>
              </a:rPr>
              <a:t> [@n</a:t>
            </a:r>
            <a:r>
              <a:rPr lang="tr-TR" dirty="0" smtClean="0">
                <a:solidFill>
                  <a:srgbClr val="FFFF7F"/>
                </a:solidFill>
                <a:latin typeface="Trebuchet MS" pitchFamily="34" charset="0"/>
              </a:rPr>
              <a:t>o</a:t>
            </a:r>
            <a:r>
              <a:rPr lang="en-US" dirty="0" smtClean="0">
                <a:solidFill>
                  <a:srgbClr val="FFFF7F"/>
                </a:solidFill>
                <a:latin typeface="Trebuchet MS" pitchFamily="34" charset="0"/>
              </a:rPr>
              <a:t>='3'] </a:t>
            </a:r>
            <a:r>
              <a:rPr lang="tr-TR" dirty="0" smtClean="0"/>
              <a:t>ifadesi </a:t>
            </a:r>
            <a:r>
              <a:rPr lang="en-US" dirty="0" smtClean="0">
                <a:solidFill>
                  <a:srgbClr val="FFFF7F"/>
                </a:solidFill>
                <a:latin typeface="Trebuchet MS" pitchFamily="34" charset="0"/>
              </a:rPr>
              <a:t>no </a:t>
            </a:r>
            <a:r>
              <a:rPr lang="tr-TR" dirty="0" smtClean="0"/>
              <a:t>adında bir niteliğinin değeri </a:t>
            </a:r>
            <a:r>
              <a:rPr lang="en-US" dirty="0" smtClean="0">
                <a:solidFill>
                  <a:srgbClr val="FFFF7F"/>
                </a:solidFill>
                <a:latin typeface="Trebuchet MS" pitchFamily="34" charset="0"/>
              </a:rPr>
              <a:t>3</a:t>
            </a:r>
            <a:r>
              <a:rPr lang="tr-TR" smtClean="0"/>
              <a:t> olan </a:t>
            </a:r>
            <a:r>
              <a:rPr lang="tr-TR" dirty="0" smtClean="0"/>
              <a:t>tüm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FF7F"/>
                </a:solidFill>
                <a:latin typeface="Trebuchet MS" pitchFamily="34" charset="0"/>
              </a:rPr>
              <a:t>bölüm</a:t>
            </a:r>
            <a:r>
              <a:rPr lang="en-US" dirty="0" smtClean="0"/>
              <a:t> element</a:t>
            </a:r>
            <a:r>
              <a:rPr lang="tr-TR" dirty="0" err="1" smtClean="0"/>
              <a:t>lerini</a:t>
            </a:r>
            <a:r>
              <a:rPr lang="tr-TR" dirty="0" smtClean="0"/>
              <a:t> seçer</a:t>
            </a:r>
            <a:endParaRPr lang="en-US" dirty="0" smtClean="0">
              <a:solidFill>
                <a:srgbClr val="FFFF7F"/>
              </a:solidFill>
              <a:latin typeface="Trebuchet MS" pitchFamily="34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F50E4-0F34-4B89-BDDB-007AC5652D9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1306</TotalTime>
  <Words>921</Words>
  <Application>Microsoft Office PowerPoint</Application>
  <PresentationFormat>Ekran Gösterisi (4:3)</PresentationFormat>
  <Paragraphs>203</Paragraphs>
  <Slides>19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19</vt:i4>
      </vt:variant>
    </vt:vector>
  </HeadingPairs>
  <TitlesOfParts>
    <vt:vector size="20" baseType="lpstr">
      <vt:lpstr>Ofis Teması</vt:lpstr>
      <vt:lpstr>XPath</vt:lpstr>
      <vt:lpstr>Xpath nedir?</vt:lpstr>
      <vt:lpstr>Xpath Syntax</vt:lpstr>
      <vt:lpstr>PowerPoint Sunusu</vt:lpstr>
      <vt:lpstr>PowerPoint Sunusu</vt:lpstr>
      <vt:lpstr>Parantezler ve last()</vt:lpstr>
      <vt:lpstr>Yıldızlar</vt:lpstr>
      <vt:lpstr>Öznitelikler (Attributes)</vt:lpstr>
      <vt:lpstr>Öznitelikler (Attributes)</vt:lpstr>
      <vt:lpstr>PowerPoint Sunusu</vt:lpstr>
      <vt:lpstr>XPath Veri Modeli</vt:lpstr>
      <vt:lpstr>Örnekler</vt:lpstr>
      <vt:lpstr>PowerPoint Sunusu</vt:lpstr>
      <vt:lpstr>PowerPoint Sunusu</vt:lpstr>
      <vt:lpstr>Predicates</vt:lpstr>
      <vt:lpstr>PowerPoint Sunusu</vt:lpstr>
      <vt:lpstr>Eksenler (Axes)</vt:lpstr>
      <vt:lpstr>Eksenler</vt:lpstr>
      <vt:lpstr>Eksenler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 Document Object Model</dc:title>
  <dc:creator>Galip</dc:creator>
  <cp:lastModifiedBy>SAİT</cp:lastModifiedBy>
  <cp:revision>154</cp:revision>
  <cp:lastPrinted>2016-11-17T07:07:42Z</cp:lastPrinted>
  <dcterms:created xsi:type="dcterms:W3CDTF">2010-10-26T08:55:56Z</dcterms:created>
  <dcterms:modified xsi:type="dcterms:W3CDTF">2016-11-17T07:09:37Z</dcterms:modified>
</cp:coreProperties>
</file>