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257" r:id="rId3"/>
    <p:sldId id="282" r:id="rId4"/>
    <p:sldId id="278" r:id="rId5"/>
    <p:sldId id="279" r:id="rId6"/>
    <p:sldId id="258" r:id="rId7"/>
    <p:sldId id="265" r:id="rId8"/>
    <p:sldId id="266" r:id="rId9"/>
    <p:sldId id="274" r:id="rId10"/>
    <p:sldId id="270" r:id="rId11"/>
    <p:sldId id="275" r:id="rId12"/>
    <p:sldId id="276" r:id="rId13"/>
    <p:sldId id="271" r:id="rId14"/>
    <p:sldId id="264" r:id="rId15"/>
    <p:sldId id="263" r:id="rId16"/>
    <p:sldId id="267" r:id="rId17"/>
    <p:sldId id="299" r:id="rId18"/>
    <p:sldId id="259" r:id="rId19"/>
    <p:sldId id="300" r:id="rId20"/>
    <p:sldId id="301" r:id="rId21"/>
    <p:sldId id="269" r:id="rId22"/>
    <p:sldId id="309" r:id="rId23"/>
    <p:sldId id="302" r:id="rId24"/>
    <p:sldId id="272" r:id="rId25"/>
    <p:sldId id="273" r:id="rId26"/>
    <p:sldId id="297" r:id="rId27"/>
    <p:sldId id="277" r:id="rId28"/>
    <p:sldId id="285" r:id="rId29"/>
    <p:sldId id="304" r:id="rId30"/>
    <p:sldId id="305" r:id="rId31"/>
    <p:sldId id="307" r:id="rId32"/>
    <p:sldId id="315" r:id="rId33"/>
    <p:sldId id="310" r:id="rId34"/>
    <p:sldId id="314" r:id="rId35"/>
    <p:sldId id="311" r:id="rId36"/>
    <p:sldId id="313" r:id="rId37"/>
    <p:sldId id="312" r:id="rId3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60"/>
  </p:normalViewPr>
  <p:slideViewPr>
    <p:cSldViewPr>
      <p:cViewPr>
        <p:scale>
          <a:sx n="81" d="100"/>
          <a:sy n="81" d="100"/>
        </p:scale>
        <p:origin x="-9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1F6713-11BE-413A-8C4A-6861AB10FF11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DFDA8B0-9850-4CD7-B09B-EFFDDDEAED0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09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72A4AA-2916-4DAF-B204-330AE62921AE}" type="slidenum">
              <a:rPr lang="tr-T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tr-TR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10989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6628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A751BD-A47C-47D9-82E4-63535B446F76}" type="slidenum">
              <a:rPr lang="tr-TR"/>
              <a:pPr>
                <a:spcBef>
                  <a:spcPct val="0"/>
                </a:spcBef>
              </a:pPr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99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5BE01-45AA-4726-B66F-9C1691C6EDEF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B21E-B184-49B5-83AD-30291034C9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71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E51F-852B-4979-8B46-18CCD0F020ED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3FCE6-A6C5-4CB9-883A-1EBF93D7432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72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D876-3B67-4C6D-B731-A81075AE403C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4E3-57CE-4F46-AEF1-890460730D1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9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CA58B-B2A5-474F-81E1-83B93FEB5040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7033F-2646-4AC4-99E9-59954EE48BA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AC880-8269-477B-A7D5-F1596DA8A8A9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C1234-6E1D-4C5B-9E4E-2E1A8C2D5ED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6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0A1EC-4E58-4733-B381-64A5D244C1A5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DE827-6301-4DBD-95A5-626A0591F0D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30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37BF6-62D4-452B-ADB9-3EB6B2E4CDD6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0417C-4084-4786-805A-A05E10C1B14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63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D97BD-1660-4773-990E-5FF08C376774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247FE-9E71-4978-8238-777256700A3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78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5CE49-C33C-4DB1-ADC5-C685A84586BF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60517-32B0-46C5-8268-A377F9EF2E1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5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9D672-7D7F-4AC0-B824-14E1C9C8BEE6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0A530-26F4-4BE7-A8AE-26DD26E63C0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824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AEC63-A6E8-4762-A1BD-26AC956D75B5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BD78-EFFC-4331-BB86-ACE79A93FA3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396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CF337E-A5C6-438A-860C-747BEDA3B973}" type="datetimeFigureOut">
              <a:rPr lang="tr-TR"/>
              <a:pPr>
                <a:defRPr/>
              </a:pPr>
              <a:t>26.10.2017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898E6-9A11-4E20-BD06-B8719A384AF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tr-tr/library/ms174318" TargetMode="External"/><Relationship Id="rId2" Type="http://schemas.openxmlformats.org/officeDocument/2006/relationships/hyperlink" Target="http://www.techonthenet.com/access/fun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soug.org/reference/builtin_function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8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324033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pPr eaLnBrk="1" hangingPunct="1"/>
            <a:r>
              <a:rPr lang="tr-TR" sz="4000" dirty="0" smtClean="0">
                <a:solidFill>
                  <a:srgbClr val="C00000"/>
                </a:solidFill>
              </a:rPr>
              <a:t>Veri Tabanı Yönetim </a:t>
            </a:r>
            <a:r>
              <a:rPr lang="tr-TR" sz="4000" dirty="0" smtClean="0">
                <a:solidFill>
                  <a:srgbClr val="C00000"/>
                </a:solidFill>
              </a:rPr>
              <a:t>Sistemleri</a:t>
            </a:r>
            <a:r>
              <a:rPr lang="tr-TR" sz="3200" dirty="0" smtClean="0">
                <a:solidFill>
                  <a:srgbClr val="C00000"/>
                </a:solidFill>
              </a:rPr>
              <a:t/>
            </a:r>
            <a:br>
              <a:rPr lang="tr-TR" sz="3200" dirty="0" smtClean="0">
                <a:solidFill>
                  <a:srgbClr val="C00000"/>
                </a:solidFill>
              </a:rPr>
            </a:b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smtClean="0">
                <a:solidFill>
                  <a:srgbClr val="0070C0"/>
                </a:solidFill>
              </a:rPr>
              <a:t/>
            </a:r>
            <a:br>
              <a:rPr lang="tr-TR" sz="3200" dirty="0" smtClean="0">
                <a:solidFill>
                  <a:srgbClr val="0070C0"/>
                </a:solidFill>
              </a:rPr>
            </a:br>
            <a:r>
              <a:rPr lang="tr-TR" sz="3200" dirty="0" smtClean="0">
                <a:solidFill>
                  <a:srgbClr val="0070C0"/>
                </a:solidFill>
              </a:rPr>
              <a:t/>
            </a:r>
            <a:br>
              <a:rPr lang="tr-TR" sz="3200" dirty="0" smtClean="0">
                <a:solidFill>
                  <a:srgbClr val="0070C0"/>
                </a:solidFill>
              </a:rPr>
            </a:br>
            <a:r>
              <a:rPr lang="tr-TR" sz="3200" dirty="0" smtClean="0"/>
              <a:t>SQL'e Giriş</a:t>
            </a:r>
          </a:p>
        </p:txBody>
      </p:sp>
    </p:spTree>
    <p:extLst>
      <p:ext uri="{BB962C8B-B14F-4D97-AF65-F5344CB8AC3E}">
        <p14:creationId xmlns:p14="http://schemas.microsoft.com/office/powerpoint/2010/main" val="3657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LIKE işleci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Belirli bir karakteri veya karakter katarını barındıran verileri aramak için LIKE kullanılır.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Önceki slaytta yer alan, adı E harfi ile başlayan personeli gösteren sorgu LIKE ile de yazılabilir: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* FROM PERSONEL WHERE AD LIKE 'E*'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Adresler şehir adı ile bitiyorsa, Edirne ilinde ikamet eden öğrencileri görmek için: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/>
              <a:t>	</a:t>
            </a:r>
            <a:r>
              <a:rPr lang="tr-TR" dirty="0" smtClean="0">
                <a:solidFill>
                  <a:srgbClr val="0070C0"/>
                </a:solidFill>
              </a:rPr>
              <a:t>SELECT * FROM OGRENCİLER WHERE ADRES LIKE '*Edirne'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Sadece tek bir karakteri farklı olan verileri bulmak için * yerine ? kullanılabilir:</a:t>
            </a:r>
          </a:p>
          <a:p>
            <a:pPr marL="0" indent="36195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tr-TR" dirty="0" smtClean="0">
                <a:solidFill>
                  <a:srgbClr val="0070C0"/>
                </a:solidFill>
              </a:rPr>
              <a:t>* </a:t>
            </a: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tr-TR" dirty="0" smtClean="0">
                <a:solidFill>
                  <a:srgbClr val="0070C0"/>
                </a:solidFill>
              </a:rPr>
              <a:t>DERSLER </a:t>
            </a: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tr-TR" dirty="0">
                <a:solidFill>
                  <a:srgbClr val="0070C0"/>
                </a:solidFill>
              </a:rPr>
              <a:t>DERS_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tr-TR" dirty="0" smtClean="0">
                <a:solidFill>
                  <a:srgbClr val="0070C0"/>
                </a:solidFill>
              </a:rPr>
              <a:t>DI </a:t>
            </a:r>
            <a:r>
              <a:rPr lang="en-US" dirty="0" smtClean="0">
                <a:solidFill>
                  <a:srgbClr val="0070C0"/>
                </a:solidFill>
              </a:rPr>
              <a:t>LIKE </a:t>
            </a:r>
            <a:r>
              <a:rPr lang="tr-TR" dirty="0" smtClean="0">
                <a:solidFill>
                  <a:srgbClr val="0070C0"/>
                </a:solidFill>
              </a:rPr>
              <a:t>‘</a:t>
            </a:r>
            <a:r>
              <a:rPr lang="en-US" dirty="0" err="1" smtClean="0">
                <a:solidFill>
                  <a:srgbClr val="0070C0"/>
                </a:solidFill>
              </a:rPr>
              <a:t>Fizik</a:t>
            </a:r>
            <a:r>
              <a:rPr lang="en-US" dirty="0" smtClean="0">
                <a:solidFill>
                  <a:srgbClr val="0070C0"/>
                </a:solidFill>
              </a:rPr>
              <a:t> ?</a:t>
            </a:r>
            <a:r>
              <a:rPr lang="tr-TR" dirty="0" smtClean="0">
                <a:solidFill>
                  <a:srgbClr val="0070C0"/>
                </a:solidFill>
              </a:rPr>
              <a:t>’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ANSI SQL standartlarında </a:t>
            </a:r>
            <a:r>
              <a:rPr lang="tr-TR" dirty="0" smtClean="0">
                <a:solidFill>
                  <a:srgbClr val="0070C0"/>
                </a:solidFill>
              </a:rPr>
              <a:t>*</a:t>
            </a:r>
            <a:r>
              <a:rPr lang="tr-TR" dirty="0" smtClean="0"/>
              <a:t> yerine </a:t>
            </a:r>
            <a:r>
              <a:rPr lang="tr-TR" dirty="0" smtClean="0">
                <a:solidFill>
                  <a:srgbClr val="0070C0"/>
                </a:solidFill>
              </a:rPr>
              <a:t>%</a:t>
            </a:r>
            <a:r>
              <a:rPr lang="tr-TR" dirty="0" smtClean="0"/>
              <a:t>, </a:t>
            </a:r>
            <a:r>
              <a:rPr lang="tr-TR" dirty="0" smtClean="0">
                <a:solidFill>
                  <a:srgbClr val="0070C0"/>
                </a:solidFill>
              </a:rPr>
              <a:t>?</a:t>
            </a:r>
            <a:r>
              <a:rPr lang="tr-TR" dirty="0" smtClean="0"/>
              <a:t> yerine </a:t>
            </a:r>
            <a:r>
              <a:rPr lang="tr-TR" dirty="0" smtClean="0">
                <a:solidFill>
                  <a:srgbClr val="0070C0"/>
                </a:solidFill>
              </a:rPr>
              <a:t>_</a:t>
            </a:r>
            <a:r>
              <a:rPr lang="tr-TR" dirty="0" smtClean="0"/>
              <a:t> kullanılır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tr-TR" dirty="0" smtClean="0"/>
          </a:p>
        </p:txBody>
      </p:sp>
      <p:sp>
        <p:nvSpPr>
          <p:cNvPr id="2" name="Dikdörtgen 1"/>
          <p:cNvSpPr/>
          <p:nvPr/>
        </p:nvSpPr>
        <p:spPr>
          <a:xfrm>
            <a:off x="1617761" y="5949637"/>
            <a:ext cx="5908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C00000"/>
                </a:solidFill>
              </a:rPr>
              <a:t>Oracle</a:t>
            </a:r>
            <a:r>
              <a:rPr lang="tr-TR" dirty="0">
                <a:solidFill>
                  <a:srgbClr val="C00000"/>
                </a:solidFill>
              </a:rPr>
              <a:t> ve MS </a:t>
            </a:r>
            <a:r>
              <a:rPr lang="tr-TR" dirty="0" smtClean="0">
                <a:solidFill>
                  <a:srgbClr val="C00000"/>
                </a:solidFill>
              </a:rPr>
              <a:t>Server ANSI SQL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smtClean="0">
                <a:solidFill>
                  <a:srgbClr val="C00000"/>
                </a:solidFill>
              </a:rPr>
              <a:t>standartlarını destekler </a:t>
            </a:r>
            <a:endParaRPr lang="tr-T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BETWEEN … AND … işleci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İki değer arasında karşılaştırma yapmak için </a:t>
            </a:r>
            <a:r>
              <a:rPr lang="tr-TR" dirty="0" err="1" smtClean="0"/>
              <a:t>Between</a:t>
            </a:r>
            <a:r>
              <a:rPr lang="tr-TR" dirty="0" smtClean="0"/>
              <a:t> … </a:t>
            </a:r>
            <a:r>
              <a:rPr lang="tr-TR" dirty="0" err="1" smtClean="0"/>
              <a:t>And</a:t>
            </a:r>
            <a:r>
              <a:rPr lang="tr-TR" dirty="0" smtClean="0"/>
              <a:t> … işleci (… ile … arasında) kullanılabilir.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SQL cümlesi maaşı 1000 ile 2000 TL arasında olan işçileri görüntüler: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* FROM PERSONEL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WHERE MAAS BETWEEN 1000 AND 2000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AND GOREVI = 'İşçi'</a:t>
            </a:r>
            <a:r>
              <a:rPr lang="tr-TR" dirty="0" smtClean="0"/>
              <a:t>	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Bu sorgu </a:t>
            </a:r>
            <a:r>
              <a:rPr lang="tr-TR" dirty="0" err="1" smtClean="0"/>
              <a:t>Between</a:t>
            </a:r>
            <a:r>
              <a:rPr lang="tr-TR" dirty="0" smtClean="0"/>
              <a:t> işleci kullanılmadan da yazılabilirdi: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* FROM PERSONEL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WHERE MAAS &gt;= 1000 AND MAAS &lt;= 2000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AND GOREVI = 'İşçi'</a:t>
            </a:r>
            <a:r>
              <a:rPr lang="tr-T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IN işleci</a:t>
            </a:r>
          </a:p>
        </p:txBody>
      </p:sp>
      <p:sp>
        <p:nvSpPr>
          <p:cNvPr id="1433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Bir listedeki değerler ile karşılaştırma yapmak için IN işleci kullanılır.</a:t>
            </a:r>
          </a:p>
          <a:p>
            <a:pPr eaLnBrk="1" hangingPunct="1"/>
            <a:r>
              <a:rPr lang="tr-TR" dirty="0" smtClean="0"/>
              <a:t>1000 ile 2000 TL arasında değil de sadece 1000, 1500 ve 2000 TL maaş alanları listelemek için aşağıdaki SQL cümlesi kullanılabilir: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dirty="0" smtClean="0"/>
              <a:t>	</a:t>
            </a:r>
            <a:r>
              <a:rPr lang="tr-TR" dirty="0" smtClean="0">
                <a:solidFill>
                  <a:srgbClr val="0070C0"/>
                </a:solidFill>
              </a:rPr>
              <a:t>SELECT * FROM PERSONEL WHERE MAAS IN (1000, 1500, 2000)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Tarihsel türü verilerin karşılaştırılması</a:t>
            </a:r>
            <a:endParaRPr lang="tr-TR" dirty="0"/>
          </a:p>
        </p:txBody>
      </p:sp>
      <p:sp>
        <p:nvSpPr>
          <p:cNvPr id="1536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Belirli bir tarihe eşit olan veya o tarihten büyük yada küçük olan verilerin aranması istenirse, tarih ay/gün/yıl biçiminde ve # karakterleri arasında yazılmalıdır:</a:t>
            </a:r>
          </a:p>
          <a:p>
            <a:pPr eaLnBrk="1" hangingPunct="1"/>
            <a:r>
              <a:rPr lang="tr-TR" smtClean="0"/>
              <a:t>1989 doğumlu öğrenciler: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smtClean="0">
                <a:solidFill>
                  <a:srgbClr val="0070C0"/>
                </a:solidFill>
              </a:rPr>
              <a:t>	SELECT * FROM OGRENCILER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smtClean="0">
                <a:solidFill>
                  <a:srgbClr val="0070C0"/>
                </a:solidFill>
              </a:rPr>
              <a:t>	WHERE DOGUM_TARIHI BETWEEN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smtClean="0">
                <a:solidFill>
                  <a:srgbClr val="0070C0"/>
                </a:solidFill>
              </a:rPr>
              <a:t>	#1/1/1989# AND #12/31/1989#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DISTINCT ifadesi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Eğer tablonun bir alanında yer alan veriler içinde aynı olan veriler varsa SELECT ifadesinden sonra kullanılan DISTINCT ile bu tekrar eden verilerin sadece 1 defa görüntülenmesi sağlanabilir.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SQL cümlesi farklı kayıtlardaki aynı adları her kayıt için tekrar göstermek yerine 1 defa gösterilmesini sağlar: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</a:t>
            </a:r>
            <a:r>
              <a:rPr lang="tr-TR" dirty="0" smtClean="0">
                <a:solidFill>
                  <a:srgbClr val="FF0000"/>
                </a:solidFill>
              </a:rPr>
              <a:t>DISTINCT</a:t>
            </a:r>
            <a:r>
              <a:rPr lang="tr-TR" dirty="0" smtClean="0">
                <a:solidFill>
                  <a:srgbClr val="0070C0"/>
                </a:solidFill>
              </a:rPr>
              <a:t> AD FROM PERSONEL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AS ifadesi ve sütun içeriklerini birleştirme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Sütunların kendi ismi yerine AS ifadesi ile takma isim almaları sağlanabilir.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İki yada daha fazla sayıda sütunun içeriğini birleştirmek için sütun isimleri arasında Access’te &amp;, </a:t>
            </a:r>
            <a:r>
              <a:rPr lang="tr-TR" dirty="0" err="1" smtClean="0"/>
              <a:t>Oracle’da</a:t>
            </a:r>
            <a:r>
              <a:rPr lang="tr-TR" dirty="0" smtClean="0"/>
              <a:t> ise || işleçleri kullanılır.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SQL cümlesi AD ve SOYAD sütunlarının içeriklerini araya bir boşluk karakteri ekleyerek birleştirir ve ISIM adlı bir sütun şeklinde gösterir.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</a:t>
            </a:r>
            <a:r>
              <a:rPr lang="tr-TR" sz="3000" dirty="0" smtClean="0">
                <a:solidFill>
                  <a:srgbClr val="0070C0"/>
                </a:solidFill>
              </a:rPr>
              <a:t>SELECT </a:t>
            </a:r>
            <a:r>
              <a:rPr lang="tr-TR" sz="3000" dirty="0" smtClean="0">
                <a:solidFill>
                  <a:srgbClr val="FF0000"/>
                </a:solidFill>
              </a:rPr>
              <a:t>AD &amp; ' ' &amp; SOYAD AS ISIM </a:t>
            </a:r>
            <a:r>
              <a:rPr lang="tr-TR" sz="3000" dirty="0" smtClean="0">
                <a:solidFill>
                  <a:srgbClr val="0070C0"/>
                </a:solidFill>
              </a:rPr>
              <a:t>FROM OGRENCILER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Matematiksel İşlemler</a:t>
            </a:r>
          </a:p>
        </p:txBody>
      </p:sp>
      <p:sp>
        <p:nvSpPr>
          <p:cNvPr id="17411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tr-TR" smtClean="0"/>
              <a:t>SELECT ifadesinden sonra bir sütunun bir matematiksel işleme tabi tutulması ve bu işlemin sonucunun gösterilmesi sağlanabilir.</a:t>
            </a:r>
          </a:p>
          <a:p>
            <a:pPr eaLnBrk="1" hangingPunct="1">
              <a:defRPr/>
            </a:pPr>
            <a:r>
              <a:rPr lang="tr-TR" smtClean="0"/>
              <a:t>Personelin yıllık maaşlarının görüntülenmesi: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tr-TR" smtClean="0">
                <a:solidFill>
                  <a:srgbClr val="0070C0"/>
                </a:solidFill>
              </a:rPr>
              <a:t>	SELECT AD, SOYAD, </a:t>
            </a:r>
            <a:r>
              <a:rPr lang="tr-TR" smtClean="0">
                <a:solidFill>
                  <a:srgbClr val="FF0000"/>
                </a:solidFill>
              </a:rPr>
              <a:t>MAAS * 12 AS YILLIK_MAAS </a:t>
            </a:r>
            <a:r>
              <a:rPr lang="tr-TR" smtClean="0">
                <a:solidFill>
                  <a:srgbClr val="0070C0"/>
                </a:solidFill>
              </a:rPr>
              <a:t>FROM PERSONEL</a:t>
            </a:r>
          </a:p>
          <a:p>
            <a:pPr eaLnBrk="1" hangingPunct="1">
              <a:defRPr/>
            </a:pPr>
            <a:r>
              <a:rPr lang="tr-TR" smtClean="0"/>
              <a:t>Öğrencilerin BIL117 kodlu dersten başarı notlarının görüntülenmesi: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tr-TR" smtClean="0">
                <a:solidFill>
                  <a:srgbClr val="0070C0"/>
                </a:solidFill>
              </a:rPr>
              <a:t>	SELECT OGR_NO, </a:t>
            </a:r>
            <a:r>
              <a:rPr lang="tr-TR" smtClean="0">
                <a:solidFill>
                  <a:srgbClr val="FF0000"/>
                </a:solidFill>
              </a:rPr>
              <a:t>VIZE * 0.3 + FINAL * 0.7 AS 	BASARI_NOTU </a:t>
            </a:r>
            <a:r>
              <a:rPr lang="tr-TR" smtClean="0">
                <a:solidFill>
                  <a:srgbClr val="0070C0"/>
                </a:solidFill>
              </a:rPr>
              <a:t>FROM NOTLAR 	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tr-TR">
                <a:solidFill>
                  <a:srgbClr val="0070C0"/>
                </a:solidFill>
              </a:rPr>
              <a:t>	</a:t>
            </a:r>
            <a:r>
              <a:rPr lang="tr-TR" smtClean="0">
                <a:solidFill>
                  <a:srgbClr val="0070C0"/>
                </a:solidFill>
              </a:rPr>
              <a:t>WHERE DERS = 'BIL117'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NULL (boş) değerler ile ilgili işlemler</a:t>
            </a:r>
            <a:endParaRPr lang="tr-TR" dirty="0"/>
          </a:p>
        </p:txBody>
      </p:sp>
      <p:sp>
        <p:nvSpPr>
          <p:cNvPr id="18435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tr-TR" smtClean="0"/>
              <a:t>Eğer bir kayıt, bazı alanları boş bırakılarak eklendiyse, matematiksel işlemlerde sorun çıkabilir (NULL, sıfır değeri ile aynı değildir).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tr-TR" smtClean="0">
                <a:solidFill>
                  <a:srgbClr val="0070C0"/>
                </a:solidFill>
              </a:rPr>
              <a:t>1500 * 12 + 0 işleminin sonucu 1800 iken,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tr-TR" smtClean="0">
                <a:solidFill>
                  <a:srgbClr val="0070C0"/>
                </a:solidFill>
              </a:rPr>
              <a:t>1500 * 12 + NULL işleminin sonucu NULL olacaktır.</a:t>
            </a:r>
          </a:p>
          <a:p>
            <a:pPr eaLnBrk="1" hangingPunct="1">
              <a:defRPr/>
            </a:pPr>
            <a:r>
              <a:rPr lang="tr-TR" smtClean="0"/>
              <a:t>Karşılaştırma işlemlerinde de NULL ile = işleci kullanılmaz, IS kullanılır. </a:t>
            </a:r>
            <a:r>
              <a:rPr lang="tr-TR"/>
              <a:t>Notlar tablosunda Final notu girilmemiş kayıtlar</a:t>
            </a:r>
            <a:r>
              <a:rPr lang="tr-TR" smtClean="0"/>
              <a:t>: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tr-TR" smtClean="0">
                <a:solidFill>
                  <a:srgbClr val="0070C0"/>
                </a:solidFill>
              </a:rPr>
              <a:t>SELECT * FROM NOTLAR WHERE </a:t>
            </a:r>
            <a:r>
              <a:rPr lang="tr-TR" smtClean="0">
                <a:solidFill>
                  <a:srgbClr val="FF0000"/>
                </a:solidFill>
              </a:rPr>
              <a:t>FINAL IS NULL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27000" y="6308725"/>
            <a:ext cx="8890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 eaLnBrk="1" hangingPunct="1">
              <a:defRPr/>
            </a:pPr>
            <a:r>
              <a:rPr lang="tr-TR" sz="2400">
                <a:solidFill>
                  <a:srgbClr val="FF0000"/>
                </a:solidFill>
                <a:latin typeface="+mj-lt"/>
              </a:rPr>
              <a:t>FINAL IS NOT NULL </a:t>
            </a:r>
            <a:r>
              <a:rPr lang="tr-TR" sz="2400">
                <a:latin typeface="+mj-lt"/>
              </a:rPr>
              <a:t>kullanılsaydı notu girilen öğrenciler görüntülenirdi.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Büyük/Küçük Harf Duyarlılığı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SQL dili büyük/küçük harf ayrımı yapmaz (</a:t>
            </a:r>
            <a:r>
              <a:rPr lang="tr-TR" dirty="0" err="1" smtClean="0"/>
              <a:t>case</a:t>
            </a:r>
            <a:r>
              <a:rPr lang="tr-TR" dirty="0" smtClean="0"/>
              <a:t>-</a:t>
            </a:r>
            <a:r>
              <a:rPr lang="tr-TR" dirty="0" err="1" smtClean="0"/>
              <a:t>sensitive</a:t>
            </a:r>
            <a:r>
              <a:rPr lang="tr-TR" dirty="0" smtClean="0"/>
              <a:t> değildir).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yazımların hepsi aynı işi yapar (Personel tablosundaki tüm personelin sadece adı ve soyadı görüntülenir):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SELECT AD, SOYAD FROM PERSONEL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SELECT Ad, </a:t>
            </a:r>
            <a:r>
              <a:rPr lang="tr-TR" dirty="0" err="1" smtClean="0"/>
              <a:t>Soyad</a:t>
            </a:r>
            <a:r>
              <a:rPr lang="tr-TR" dirty="0" smtClean="0"/>
              <a:t> FROM Personel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Select</a:t>
            </a:r>
            <a:r>
              <a:rPr lang="tr-TR" dirty="0" smtClean="0"/>
              <a:t> Ad, </a:t>
            </a:r>
            <a:r>
              <a:rPr lang="tr-TR" dirty="0" err="1" smtClean="0"/>
              <a:t>Soyad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Personel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select</a:t>
            </a:r>
            <a:r>
              <a:rPr lang="tr-TR" dirty="0" smtClean="0"/>
              <a:t> ad, </a:t>
            </a:r>
            <a:r>
              <a:rPr lang="tr-TR" dirty="0" err="1" smtClean="0"/>
              <a:t>soyad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personel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Türkçe karakter kullanma</a:t>
            </a:r>
          </a:p>
        </p:txBody>
      </p:sp>
      <p:sp>
        <p:nvSpPr>
          <p:cNvPr id="21507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6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/>
              <a:t>Birçok VTYS, tablo ve nitelik isimlerinde Türkçe karakter kullanımına izin verse de sorgularda bazı sıkıntılara neden olabileceği için kullanılması tavsiye edilmez.</a:t>
            </a:r>
          </a:p>
          <a:p>
            <a:pPr lvl="1" eaLnBrk="1" hangingPunct="1"/>
            <a:r>
              <a:rPr lang="tr-TR" smtClean="0"/>
              <a:t>Örneğin PERSONEL tablosundaki nitelik isimleri ADI ve SOYADI şeklinde büyük harfler ile verildiyse, bazı VTYS’ler “SELECT </a:t>
            </a:r>
            <a:r>
              <a:rPr lang="tr-TR" smtClean="0">
                <a:solidFill>
                  <a:srgbClr val="FF0000"/>
                </a:solidFill>
              </a:rPr>
              <a:t>Adı</a:t>
            </a:r>
            <a:r>
              <a:rPr lang="tr-TR" smtClean="0"/>
              <a:t>, </a:t>
            </a:r>
            <a:r>
              <a:rPr lang="tr-TR" smtClean="0">
                <a:solidFill>
                  <a:srgbClr val="FF0000"/>
                </a:solidFill>
              </a:rPr>
              <a:t>Soyadı</a:t>
            </a:r>
            <a:r>
              <a:rPr lang="tr-TR" smtClean="0"/>
              <a:t> FROM Personel” ifadesini, bazıları ise “SELECT </a:t>
            </a:r>
            <a:r>
              <a:rPr lang="tr-TR" smtClean="0">
                <a:solidFill>
                  <a:srgbClr val="FF0000"/>
                </a:solidFill>
              </a:rPr>
              <a:t>Adi</a:t>
            </a:r>
            <a:r>
              <a:rPr lang="tr-TR" smtClean="0"/>
              <a:t>, </a:t>
            </a:r>
            <a:r>
              <a:rPr lang="tr-TR" smtClean="0">
                <a:solidFill>
                  <a:srgbClr val="FF0000"/>
                </a:solidFill>
              </a:rPr>
              <a:t>Soyadi</a:t>
            </a:r>
            <a:r>
              <a:rPr lang="tr-TR" smtClean="0"/>
              <a:t> FROM Personel” ifadesini (İngilizcede 'I' harfinin küçük hali 'i' olduğu için) doğru kabul eder.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SQL (Structured Query Language)</a:t>
            </a:r>
          </a:p>
        </p:txBody>
      </p:sp>
      <p:sp>
        <p:nvSpPr>
          <p:cNvPr id="409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SQL </a:t>
            </a:r>
            <a:r>
              <a:rPr lang="tr-TR" u="sng" smtClean="0"/>
              <a:t>çok</a:t>
            </a:r>
            <a:r>
              <a:rPr lang="tr-TR" smtClean="0"/>
              <a:t> yüksek seviyeli bir dildir.</a:t>
            </a:r>
          </a:p>
          <a:p>
            <a:pPr lvl="1" eaLnBrk="1" hangingPunct="1"/>
            <a:r>
              <a:rPr lang="tr-TR" smtClean="0"/>
              <a:t>İngilizce bilen herkes bu dili kolayca öğrenebilir. Programlama dillerine göre öğrenilmesi çok daha kolaydır. Çünkü programlama dillerindeki gibi işlemin “nasıl yapılacağı” değil, işlemde “ne yapılacağı” yazılır.</a:t>
            </a:r>
          </a:p>
          <a:p>
            <a:pPr eaLnBrk="1" hangingPunct="1"/>
            <a:r>
              <a:rPr lang="tr-TR" smtClean="0"/>
              <a:t>Birçok VTYS, yazılan sorguları en iyi şekilde işlemek için sorgu en-iyileştirme (query optimization) mekanizmaları kullanır.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Alan ismi belirlerken dikkat edilmesi gereken noktalar: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89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Öğrencilerin </a:t>
            </a:r>
            <a:r>
              <a:rPr lang="tr-TR" dirty="0" smtClean="0"/>
              <a:t>not bilgilerini saklamak için “NOT” isminde bir </a:t>
            </a:r>
            <a:r>
              <a:rPr lang="tr-TR" smtClean="0"/>
              <a:t>alan yaratılmamalıdır. İngilizcede </a:t>
            </a:r>
            <a:r>
              <a:rPr lang="tr-TR" dirty="0" smtClean="0"/>
              <a:t>“değil” anlamına </a:t>
            </a:r>
            <a:r>
              <a:rPr lang="tr-TR" smtClean="0"/>
              <a:t>geldiği ve SQL'de kullanılan bir ifade olduğu için “NOT</a:t>
            </a:r>
            <a:r>
              <a:rPr lang="tr-TR" dirty="0" smtClean="0"/>
              <a:t>” yerine “NOTU”, “VIZE”, “FINAL” gibi ifadeler </a:t>
            </a:r>
            <a:r>
              <a:rPr lang="tr-TR" smtClean="0"/>
              <a:t>tercih edilmelidir.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Benzer şekilde SQL’de kullanılan AND, GROUP, ORDER, </a:t>
            </a:r>
            <a:r>
              <a:rPr lang="tr-TR" dirty="0" smtClean="0"/>
              <a:t>… gibi ifadeler de alan ismi olarak </a:t>
            </a:r>
            <a:r>
              <a:rPr lang="tr-TR" smtClean="0"/>
              <a:t>kullanılmamalıdır.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Alan isimlerinde boşluk karakteri kullanılırsa sorgularda o alan ismini köşeli parantez içinde yazmak gerekeceği için alt çizgi (_) kullanmak yada boşluksuz yazmak daha kullanışlı olacaktır.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sz="3100" smtClean="0">
                <a:solidFill>
                  <a:srgbClr val="0070C0"/>
                </a:solidFill>
              </a:rPr>
              <a:t>SELECT </a:t>
            </a:r>
            <a:r>
              <a:rPr lang="tr-TR" sz="3100" smtClean="0">
                <a:solidFill>
                  <a:srgbClr val="C00000"/>
                </a:solidFill>
              </a:rPr>
              <a:t>DersKodu</a:t>
            </a:r>
            <a:r>
              <a:rPr lang="tr-TR" sz="3100" smtClean="0">
                <a:solidFill>
                  <a:srgbClr val="0070C0"/>
                </a:solidFill>
              </a:rPr>
              <a:t> FROM DERSLER;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sz="3100">
                <a:solidFill>
                  <a:srgbClr val="0070C0"/>
                </a:solidFill>
              </a:rPr>
              <a:t>SELECT </a:t>
            </a:r>
            <a:r>
              <a:rPr lang="tr-TR" sz="3100" smtClean="0">
                <a:solidFill>
                  <a:srgbClr val="C00000"/>
                </a:solidFill>
              </a:rPr>
              <a:t>Ders_Kodu</a:t>
            </a:r>
            <a:r>
              <a:rPr lang="tr-TR" sz="3100" smtClean="0">
                <a:solidFill>
                  <a:srgbClr val="0070C0"/>
                </a:solidFill>
              </a:rPr>
              <a:t> </a:t>
            </a:r>
            <a:r>
              <a:rPr lang="tr-TR" sz="3100">
                <a:solidFill>
                  <a:srgbClr val="0070C0"/>
                </a:solidFill>
              </a:rPr>
              <a:t>FROM DERSLER;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sz="3100">
                <a:solidFill>
                  <a:srgbClr val="0070C0"/>
                </a:solidFill>
              </a:rPr>
              <a:t>SELECT </a:t>
            </a:r>
            <a:r>
              <a:rPr lang="tr-TR" sz="3100" smtClean="0">
                <a:solidFill>
                  <a:srgbClr val="C00000"/>
                </a:solidFill>
              </a:rPr>
              <a:t>[Ders Kodu]</a:t>
            </a:r>
            <a:r>
              <a:rPr lang="tr-TR" sz="3100" smtClean="0">
                <a:solidFill>
                  <a:srgbClr val="0070C0"/>
                </a:solidFill>
              </a:rPr>
              <a:t> </a:t>
            </a:r>
            <a:r>
              <a:rPr lang="tr-TR" sz="3100">
                <a:solidFill>
                  <a:srgbClr val="0070C0"/>
                </a:solidFill>
              </a:rPr>
              <a:t>FROM DERSLER</a:t>
            </a:r>
            <a:r>
              <a:rPr lang="tr-TR" sz="3100" smtClean="0">
                <a:solidFill>
                  <a:srgbClr val="0070C0"/>
                </a:solidFill>
              </a:rPr>
              <a:t>;</a:t>
            </a:r>
            <a:endParaRPr lang="tr-TR" sz="31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ORDER BY ile sıralama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Eğer görüntülenecek olan kayıtların belirli bir sütuna göre sıralı olarak görüntülenmesi isteniyorsa ORDER BY kullanılır.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Sıralama yukarıdan aşağıya doğru artan sırada olacaksa ASC, azalan sırada olacaksa DESC kullanılır. Varsayılan sıralama şekli artan olduğu için ASC yazılmasa bile artan sıralama kullanılmış olur.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SQL cümlesi PERSONEL tablosundaki kayıtları maaşa göre azalan sırada gösterir: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* FROM PERSONEL ORDER BY MAAS DESC</a:t>
            </a:r>
            <a:endParaRPr lang="tr-T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ORDER BY ile sıralama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Eğer ORDER BY </a:t>
            </a:r>
            <a:r>
              <a:rPr lang="tr-TR"/>
              <a:t>sonrasında birden çok sütun adı </a:t>
            </a:r>
            <a:r>
              <a:rPr lang="tr-TR" smtClean="0"/>
              <a:t>yazılırsa, sıralama </a:t>
            </a:r>
            <a:r>
              <a:rPr lang="tr-TR"/>
              <a:t>önceliği sütunların yazılış </a:t>
            </a:r>
            <a:r>
              <a:rPr lang="tr-TR" smtClean="0"/>
              <a:t>sırasına göre yapılır.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Aşağıdaki sorgu personel tablosundaki tüm kayıtları bölümlere göre artan sırada sıralayıp, her bölüme ait personelin maaşını da azalan sırada gösterir.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* FROM </a:t>
            </a:r>
            <a:r>
              <a:rPr lang="tr-TR" smtClean="0">
                <a:solidFill>
                  <a:srgbClr val="0070C0"/>
                </a:solidFill>
              </a:rPr>
              <a:t>PERSONEL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>
                <a:solidFill>
                  <a:srgbClr val="0070C0"/>
                </a:solidFill>
              </a:rPr>
              <a:t>	</a:t>
            </a:r>
            <a:r>
              <a:rPr lang="tr-TR" smtClean="0">
                <a:solidFill>
                  <a:srgbClr val="0070C0"/>
                </a:solidFill>
              </a:rPr>
              <a:t>ORDER BY BOLUM, MAAS </a:t>
            </a:r>
            <a:r>
              <a:rPr lang="tr-TR" dirty="0" smtClean="0">
                <a:solidFill>
                  <a:srgbClr val="0070C0"/>
                </a:solidFill>
              </a:rPr>
              <a:t>DESC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SQL Fonksiyonları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Programlama dillerinde olduğu gibi, SQL’de </a:t>
            </a:r>
            <a:r>
              <a:rPr lang="tr-TR" smtClean="0"/>
              <a:t>de aritmetik işlemler, tarihsel işlemler, string işlemleri veya tip </a:t>
            </a:r>
            <a:r>
              <a:rPr lang="tr-TR" dirty="0" smtClean="0"/>
              <a:t>dönüşümü yapmak için hazır olarak sunulan fonksiyonlar mevcuttur.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SUM</a:t>
            </a:r>
            <a:r>
              <a:rPr lang="tr-TR" dirty="0" smtClean="0"/>
              <a:t>, AVG, MIN</a:t>
            </a:r>
            <a:r>
              <a:rPr lang="tr-TR" smtClean="0"/>
              <a:t>, MAX ve COUNT gibi bazı fonksiyonlar birçok </a:t>
            </a:r>
            <a:r>
              <a:rPr lang="tr-TR" dirty="0" smtClean="0"/>
              <a:t>kayıt üzerinde işlem yapıp tek bir </a:t>
            </a:r>
            <a:r>
              <a:rPr lang="tr-TR" smtClean="0"/>
              <a:t>sonuç </a:t>
            </a:r>
            <a:r>
              <a:rPr lang="tr-TR"/>
              <a:t>üretirken, </a:t>
            </a:r>
            <a:r>
              <a:rPr lang="tr-TR" smtClean="0"/>
              <a:t>dönüşüm, string </a:t>
            </a:r>
            <a:r>
              <a:rPr lang="tr-TR"/>
              <a:t>ve </a:t>
            </a:r>
            <a:r>
              <a:rPr lang="tr-TR" smtClean="0"/>
              <a:t>tarih fonksiyonları ise üzerinde </a:t>
            </a:r>
            <a:r>
              <a:rPr lang="tr-TR" dirty="0" smtClean="0"/>
              <a:t>işlem yaptığı her kayıt için ayrı sonuç </a:t>
            </a:r>
            <a:r>
              <a:rPr lang="tr-TR" smtClean="0"/>
              <a:t>üretir.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SUM ve AVG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Belirli bir sütundaki sayısal verilerin toplanarak sonucun gösterilmesi istenirse SUM, aritmetik ortalamasının gösterilmesi istenirse AVG kullanılır.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</a:t>
            </a:r>
            <a:r>
              <a:rPr lang="tr-TR" smtClean="0"/>
              <a:t>SQL </a:t>
            </a:r>
            <a:r>
              <a:rPr lang="tr-TR"/>
              <a:t>ifadelerinden </a:t>
            </a:r>
            <a:r>
              <a:rPr lang="tr-TR" smtClean="0"/>
              <a:t>ilki </a:t>
            </a:r>
            <a:r>
              <a:rPr lang="tr-TR" dirty="0" smtClean="0"/>
              <a:t>tüm personelin maaşlarının toplamını, ikincisi ise maaşların aritmetik ortalamasını gösterir: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70C0"/>
                </a:solidFill>
              </a:rPr>
              <a:t>SELECT </a:t>
            </a:r>
            <a:r>
              <a:rPr lang="tr-TR" dirty="0" smtClean="0">
                <a:solidFill>
                  <a:srgbClr val="00B050"/>
                </a:solidFill>
              </a:rPr>
              <a:t>SUM(MAAS)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AS </a:t>
            </a:r>
            <a:r>
              <a:rPr lang="tr-TR" smtClean="0">
                <a:solidFill>
                  <a:srgbClr val="FF0000"/>
                </a:solidFill>
              </a:rPr>
              <a:t>TOPLAM_MAAS 	           </a:t>
            </a:r>
            <a:r>
              <a:rPr lang="tr-TR" smtClean="0">
                <a:solidFill>
                  <a:srgbClr val="0070C0"/>
                </a:solidFill>
              </a:rPr>
              <a:t>FROM</a:t>
            </a:r>
            <a:r>
              <a:rPr lang="tr-TR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0070C0"/>
                </a:solidFill>
              </a:rPr>
              <a:t>PERSONEL 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70C0"/>
                </a:solidFill>
              </a:rPr>
              <a:t>SELECT </a:t>
            </a:r>
            <a:r>
              <a:rPr lang="tr-TR" dirty="0" smtClean="0">
                <a:solidFill>
                  <a:srgbClr val="00B050"/>
                </a:solidFill>
              </a:rPr>
              <a:t>AVG(MAAS) </a:t>
            </a:r>
            <a:r>
              <a:rPr lang="tr-TR" dirty="0" smtClean="0">
                <a:solidFill>
                  <a:srgbClr val="FF0000"/>
                </a:solidFill>
              </a:rPr>
              <a:t>AS [MAASLARIN ORTALAMASI] </a:t>
            </a:r>
            <a:r>
              <a:rPr lang="tr-TR" dirty="0" smtClean="0">
                <a:solidFill>
                  <a:srgbClr val="0070C0"/>
                </a:solidFill>
              </a:rPr>
              <a:t>FROM PERSONEL</a:t>
            </a:r>
          </a:p>
        </p:txBody>
      </p:sp>
      <p:sp>
        <p:nvSpPr>
          <p:cNvPr id="4" name="3 Dikdörtgen"/>
          <p:cNvSpPr/>
          <p:nvPr/>
        </p:nvSpPr>
        <p:spPr>
          <a:xfrm>
            <a:off x="4427538" y="5661025"/>
            <a:ext cx="4105275" cy="792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NOT: _ karakteri yerine boşluk karakteri kullanılması istenirse [] içinde yazılmalıdır.</a:t>
            </a:r>
          </a:p>
        </p:txBody>
      </p:sp>
      <p:cxnSp>
        <p:nvCxnSpPr>
          <p:cNvPr id="6" name="5 Düz Ok Bağlayıcısı"/>
          <p:cNvCxnSpPr/>
          <p:nvPr/>
        </p:nvCxnSpPr>
        <p:spPr>
          <a:xfrm rot="5400000">
            <a:off x="5326062" y="5157788"/>
            <a:ext cx="1008063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Düz Ok Bağlayıcısı"/>
          <p:cNvCxnSpPr/>
          <p:nvPr/>
        </p:nvCxnSpPr>
        <p:spPr>
          <a:xfrm rot="5400000">
            <a:off x="6195219" y="5504657"/>
            <a:ext cx="287337" cy="2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Düz Ok Bağlayıcısı"/>
          <p:cNvCxnSpPr/>
          <p:nvPr/>
        </p:nvCxnSpPr>
        <p:spPr>
          <a:xfrm rot="5400000">
            <a:off x="7993063" y="5481638"/>
            <a:ext cx="287337" cy="71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Düz Ok Bağlayıcısı"/>
          <p:cNvCxnSpPr/>
          <p:nvPr/>
        </p:nvCxnSpPr>
        <p:spPr>
          <a:xfrm rot="16200000" flipH="1">
            <a:off x="4572000" y="5445126"/>
            <a:ext cx="287337" cy="1444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MIN ve MAX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Belirli bir sütundaki en büyük veriyi görüntülemek için MAX, en küçük veriyi görüntülemek için ise MIN fonksiyonları kullanılır.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SQL cümlesi</a:t>
            </a:r>
            <a:r>
              <a:rPr lang="tr-TR" smtClean="0"/>
              <a:t>, "2013-2014" </a:t>
            </a:r>
            <a:r>
              <a:rPr lang="tr-TR" dirty="0" smtClean="0"/>
              <a:t>öğretim </a:t>
            </a:r>
            <a:r>
              <a:rPr lang="tr-TR" smtClean="0"/>
              <a:t>yılında "BİL118" </a:t>
            </a:r>
            <a:r>
              <a:rPr lang="tr-TR" dirty="0" smtClean="0"/>
              <a:t>dersinden en yüksek başarı notunu gösterir: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>
                <a:solidFill>
                  <a:srgbClr val="0070C0"/>
                </a:solidFill>
              </a:rPr>
              <a:t>SELECT </a:t>
            </a:r>
            <a:r>
              <a:rPr lang="tr-TR" smtClean="0">
                <a:solidFill>
                  <a:srgbClr val="00B050"/>
                </a:solidFill>
              </a:rPr>
              <a:t>MAX(VIZE </a:t>
            </a:r>
            <a:r>
              <a:rPr lang="tr-TR">
                <a:solidFill>
                  <a:srgbClr val="00B050"/>
                </a:solidFill>
              </a:rPr>
              <a:t>* 0.3 + </a:t>
            </a:r>
            <a:r>
              <a:rPr lang="tr-TR" smtClean="0">
                <a:solidFill>
                  <a:srgbClr val="00B050"/>
                </a:solidFill>
              </a:rPr>
              <a:t>FINAL </a:t>
            </a:r>
            <a:r>
              <a:rPr lang="tr-TR">
                <a:solidFill>
                  <a:srgbClr val="00B050"/>
                </a:solidFill>
              </a:rPr>
              <a:t>* </a:t>
            </a:r>
            <a:r>
              <a:rPr lang="tr-TR" smtClean="0">
                <a:solidFill>
                  <a:srgbClr val="00B050"/>
                </a:solidFill>
              </a:rPr>
              <a:t>0.7)</a:t>
            </a:r>
            <a:r>
              <a:rPr lang="tr-TR" smtClean="0">
                <a:solidFill>
                  <a:srgbClr val="FF0000"/>
                </a:solidFill>
              </a:rPr>
              <a:t> AS "Max BN"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smtClean="0">
                <a:solidFill>
                  <a:srgbClr val="0070C0"/>
                </a:solidFill>
              </a:rPr>
              <a:t>FROM </a:t>
            </a:r>
            <a:r>
              <a:rPr lang="tr-TR">
                <a:solidFill>
                  <a:srgbClr val="0070C0"/>
                </a:solidFill>
              </a:rPr>
              <a:t>NOTLAR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>
                <a:solidFill>
                  <a:srgbClr val="0070C0"/>
                </a:solidFill>
              </a:rPr>
              <a:t>WHERE DERS = "BİL118" AND DERS_YILI = "2013-2014"</a:t>
            </a:r>
            <a:endParaRPr lang="tr-T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COUNT</a:t>
            </a:r>
          </a:p>
        </p:txBody>
      </p:sp>
      <p:sp>
        <p:nvSpPr>
          <p:cNvPr id="2867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Sorgunun ürettiği satır sayısını döndürür.</a:t>
            </a:r>
          </a:p>
          <a:p>
            <a:r>
              <a:rPr lang="tr-TR" smtClean="0"/>
              <a:t>Aşağıdaki SQL cümlesi PERSONEL tablosundaki toplam kayıt sayısını döndürür: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smtClean="0">
                <a:solidFill>
                  <a:srgbClr val="0070C0"/>
                </a:solidFill>
              </a:rPr>
              <a:t>	SELECT COUNT(*) FROM PERSONEL</a:t>
            </a:r>
          </a:p>
          <a:p>
            <a:r>
              <a:rPr lang="tr-TR" smtClean="0"/>
              <a:t>Eğer COUNT içinde * yerine belirli bir sütun ismi verilirse o sütundaki NULL olmayan değer sayısını döndürür: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smtClean="0">
                <a:solidFill>
                  <a:srgbClr val="0070C0"/>
                </a:solidFill>
              </a:rPr>
              <a:t>	SELECT COUNT(ADRES) FROM OGRENCILER</a:t>
            </a:r>
          </a:p>
          <a:p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TOP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78155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Önceki örnekte </a:t>
            </a:r>
            <a:r>
              <a:rPr lang="tr-TR" u="sng" dirty="0" smtClean="0"/>
              <a:t>en yüksek başarı notunu alan öğrencinin</a:t>
            </a:r>
            <a:r>
              <a:rPr lang="tr-TR" dirty="0" smtClean="0"/>
              <a:t> numarasını da göstermek istersek aşağıdaki kullanım hata verecektir: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tr-TR">
                <a:solidFill>
                  <a:srgbClr val="0070C0"/>
                </a:solidFill>
              </a:rPr>
              <a:t>SELECT </a:t>
            </a:r>
            <a:r>
              <a:rPr lang="tr-TR" smtClean="0">
                <a:solidFill>
                  <a:srgbClr val="FF0000"/>
                </a:solidFill>
              </a:rPr>
              <a:t>OGRENCI,</a:t>
            </a:r>
            <a:r>
              <a:rPr lang="tr-TR" smtClean="0">
                <a:solidFill>
                  <a:srgbClr val="0070C0"/>
                </a:solidFill>
              </a:rPr>
              <a:t> MAX(VIZE </a:t>
            </a:r>
            <a:r>
              <a:rPr lang="tr-TR">
                <a:solidFill>
                  <a:srgbClr val="0070C0"/>
                </a:solidFill>
              </a:rPr>
              <a:t>* 0.3 + FINAL * 0.7) AS MAX_BN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tr-TR">
                <a:solidFill>
                  <a:srgbClr val="0070C0"/>
                </a:solidFill>
              </a:rPr>
              <a:t>FROM NOTLAR 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tr-TR">
                <a:solidFill>
                  <a:srgbClr val="0070C0"/>
                </a:solidFill>
              </a:rPr>
              <a:t>WHERE DERS = "BİL118" AND DERS_YILI = "2013-2014"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SELECT </a:t>
            </a:r>
            <a:r>
              <a:rPr lang="tr-TR" dirty="0" smtClean="0"/>
              <a:t>sonrasında “TOP n” kullanımı en üstteki n kaydı gösterir. Örneğimizde başarı notuna göre azalan sıralama yapıp en üstteki kaydı almak için “TOP 1” deyimini kullanmak en uygun çözümdür: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SELECT </a:t>
            </a:r>
            <a:r>
              <a:rPr lang="tr-TR" dirty="0" smtClean="0">
                <a:solidFill>
                  <a:srgbClr val="00B050"/>
                </a:solidFill>
              </a:rPr>
              <a:t>TOP 1 </a:t>
            </a:r>
            <a:r>
              <a:rPr lang="tr-TR" dirty="0" smtClean="0">
                <a:solidFill>
                  <a:srgbClr val="0070C0"/>
                </a:solidFill>
              </a:rPr>
              <a:t>OGRENCI, VIZE*0.3 + FINAL*0.7 AS Başarı_Notu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FROM NOTLAR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WHERE DERS = “BM 316” AND DERS_YILI = “2009-2010”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ORDER BY </a:t>
            </a:r>
            <a:r>
              <a:rPr lang="tr-TR" dirty="0" smtClean="0">
                <a:solidFill>
                  <a:srgbClr val="FF0000"/>
                </a:solidFill>
              </a:rPr>
              <a:t>VIZE*0.3 </a:t>
            </a:r>
            <a:r>
              <a:rPr lang="tr-TR" smtClean="0">
                <a:solidFill>
                  <a:srgbClr val="FF0000"/>
                </a:solidFill>
              </a:rPr>
              <a:t>+ FINAL*0.7 DESC</a:t>
            </a:r>
            <a:endParaRPr lang="tr-TR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5363963" y="6073403"/>
            <a:ext cx="3672533" cy="6679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i="1" dirty="0">
                <a:solidFill>
                  <a:schemeClr val="tx1"/>
                </a:solidFill>
              </a:rPr>
              <a:t>NOT: Bu ifade yerine takma ismi olan Başarı_Notu kullanılması hata verir</a:t>
            </a:r>
          </a:p>
        </p:txBody>
      </p:sp>
      <p:sp>
        <p:nvSpPr>
          <p:cNvPr id="14" name="13 Dikdörtgen"/>
          <p:cNvSpPr/>
          <p:nvPr/>
        </p:nvSpPr>
        <p:spPr>
          <a:xfrm>
            <a:off x="2171979" y="5785403"/>
            <a:ext cx="2484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cxnSp>
        <p:nvCxnSpPr>
          <p:cNvPr id="16" name="15 Düz Ok Bağlayıcısı"/>
          <p:cNvCxnSpPr>
            <a:endCxn id="4" idx="1"/>
          </p:cNvCxnSpPr>
          <p:nvPr/>
        </p:nvCxnSpPr>
        <p:spPr>
          <a:xfrm>
            <a:off x="4655979" y="6073403"/>
            <a:ext cx="707984" cy="33398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 flipV="1">
            <a:off x="1907704" y="2492896"/>
            <a:ext cx="1008112" cy="216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GROUP BY</a:t>
            </a:r>
          </a:p>
        </p:txBody>
      </p:sp>
      <p:sp>
        <p:nvSpPr>
          <p:cNvPr id="3379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SUM, AVG, MIN, MAX ve COUNT fonksiyon-larının tablonun tamamı için değil de, belirli bir sütuna göre gruplandırılarak çalıştırılması GROUP BY deyimi ile sağlanabilir.</a:t>
            </a:r>
          </a:p>
          <a:p>
            <a:pPr eaLnBrk="1" hangingPunct="1"/>
            <a:r>
              <a:rPr lang="tr-TR" smtClean="0"/>
              <a:t>Aşağıdaki SQL cümlesi personelin ortalama maaşlarını her bölüm için ayrı ayrı listeler: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mtClean="0">
                <a:solidFill>
                  <a:srgbClr val="0070C0"/>
                </a:solidFill>
              </a:rPr>
              <a:t>	SELECT BOLUM, AVG(MAAS)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>
                <a:solidFill>
                  <a:srgbClr val="0070C0"/>
                </a:solidFill>
              </a:rPr>
              <a:t>	</a:t>
            </a:r>
            <a:r>
              <a:rPr lang="tr-TR" smtClean="0">
                <a:solidFill>
                  <a:srgbClr val="0070C0"/>
                </a:solidFill>
              </a:rPr>
              <a:t>FROM PERSONEL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mtClean="0">
                <a:solidFill>
                  <a:srgbClr val="0070C0"/>
                </a:solidFill>
              </a:rPr>
              <a:t>	</a:t>
            </a:r>
            <a:r>
              <a:rPr lang="tr-TR" smtClean="0">
                <a:solidFill>
                  <a:srgbClr val="00B050"/>
                </a:solidFill>
              </a:rPr>
              <a:t>GROUP BY </a:t>
            </a:r>
            <a:r>
              <a:rPr lang="tr-TR" smtClean="0">
                <a:solidFill>
                  <a:srgbClr val="0070C0"/>
                </a:solidFill>
              </a:rPr>
              <a:t>BOLUM</a:t>
            </a:r>
          </a:p>
        </p:txBody>
      </p:sp>
      <p:sp>
        <p:nvSpPr>
          <p:cNvPr id="11" name="3 Dikdörtgen"/>
          <p:cNvSpPr/>
          <p:nvPr/>
        </p:nvSpPr>
        <p:spPr>
          <a:xfrm>
            <a:off x="5652120" y="4725144"/>
            <a:ext cx="3384377" cy="14010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i="1">
                <a:solidFill>
                  <a:schemeClr val="tx1"/>
                </a:solidFill>
              </a:rPr>
              <a:t>SELECT sonrasında BOLUM yer almazsa görüntülenecek ortalama maaşların hangi bölüme ait olduğunun bilinemeyecek olması </a:t>
            </a:r>
            <a:r>
              <a:rPr lang="tr-TR" i="1" smtClean="0">
                <a:solidFill>
                  <a:schemeClr val="tx1"/>
                </a:solidFill>
              </a:rPr>
              <a:t>mantıksal </a:t>
            </a:r>
            <a:r>
              <a:rPr lang="tr-TR" i="1">
                <a:solidFill>
                  <a:schemeClr val="tx1"/>
                </a:solidFill>
              </a:rPr>
              <a:t>olarak </a:t>
            </a:r>
            <a:r>
              <a:rPr lang="tr-TR" i="1" smtClean="0">
                <a:solidFill>
                  <a:schemeClr val="tx1"/>
                </a:solidFill>
              </a:rPr>
              <a:t>hatadır</a:t>
            </a:r>
            <a:endParaRPr lang="tr-TR" i="1" dirty="0">
              <a:solidFill>
                <a:schemeClr val="tx1"/>
              </a:solidFill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107504" y="6161350"/>
            <a:ext cx="892899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i="1" smtClean="0"/>
              <a:t>GROUP </a:t>
            </a:r>
            <a:r>
              <a:rPr lang="tr-TR" i="1"/>
              <a:t>BY ifadesi silinirse veya sonrasında BOLUM yerine başka sütun yazılırsa sorgu </a:t>
            </a:r>
            <a:r>
              <a:rPr lang="tr-TR" i="1" smtClean="0"/>
              <a:t>çalışmaz. </a:t>
            </a:r>
            <a:r>
              <a:rPr lang="tr-TR" i="1" smtClean="0">
                <a:solidFill>
                  <a:srgbClr val="FF0000"/>
                </a:solidFill>
              </a:rPr>
              <a:t>Başka bir alana göre gruplandırılırsa, bölüm yanında neye göre maaş ortalaması yer alacak?</a:t>
            </a:r>
            <a:endParaRPr lang="tr-TR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Birden fazla sütuna göre gruplama</a:t>
            </a:r>
            <a:endParaRPr lang="tr-TR" dirty="0"/>
          </a:p>
        </p:txBody>
      </p:sp>
      <p:sp>
        <p:nvSpPr>
          <p:cNvPr id="1536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625"/>
          </a:xfrm>
        </p:spPr>
        <p:txBody>
          <a:bodyPr/>
          <a:lstStyle/>
          <a:p>
            <a:pPr eaLnBrk="1" hangingPunct="1"/>
            <a:r>
              <a:rPr lang="tr-TR" smtClean="0"/>
              <a:t>GROUP BY ile bir sütuna göre gruplama yapılabildiği gibi, birden fazla sütun için de gruplama yapılabilir.</a:t>
            </a:r>
          </a:p>
          <a:p>
            <a:pPr eaLnBrk="1" hangingPunct="1"/>
            <a:r>
              <a:rPr lang="tr-TR" smtClean="0"/>
              <a:t>Her bölüm içindeki farklı görevlere sahip personelin maaşlarının toplamlarını ayrı ayrı elde etmek için: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sz="2000" smtClean="0"/>
              <a:t>	</a:t>
            </a:r>
            <a:r>
              <a:rPr lang="tr-TR" smtClean="0">
                <a:solidFill>
                  <a:srgbClr val="0070C0"/>
                </a:solidFill>
              </a:rPr>
              <a:t>SELECT BOLUM, GOREV, SUM(MAAS)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>
                <a:solidFill>
                  <a:srgbClr val="0070C0"/>
                </a:solidFill>
              </a:rPr>
              <a:t>	</a:t>
            </a:r>
            <a:r>
              <a:rPr lang="tr-TR" smtClean="0">
                <a:solidFill>
                  <a:srgbClr val="0070C0"/>
                </a:solidFill>
              </a:rPr>
              <a:t>FROM PERSONEL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>
                <a:solidFill>
                  <a:srgbClr val="0070C0"/>
                </a:solidFill>
              </a:rPr>
              <a:t>	</a:t>
            </a:r>
            <a:r>
              <a:rPr lang="tr-TR" smtClean="0">
                <a:solidFill>
                  <a:srgbClr val="00B050"/>
                </a:solidFill>
              </a:rPr>
              <a:t>GROUP BY </a:t>
            </a:r>
            <a:r>
              <a:rPr lang="tr-TR">
                <a:solidFill>
                  <a:srgbClr val="0070C0"/>
                </a:solidFill>
              </a:rPr>
              <a:t>BOLUM, GOREV;</a:t>
            </a:r>
            <a:endParaRPr lang="tr-TR" smtClean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sz="2000" b="1" i="1" smtClean="0"/>
          </a:p>
        </p:txBody>
      </p:sp>
      <p:sp>
        <p:nvSpPr>
          <p:cNvPr id="4" name="3 Dikdörtgen"/>
          <p:cNvSpPr/>
          <p:nvPr/>
        </p:nvSpPr>
        <p:spPr>
          <a:xfrm>
            <a:off x="272842" y="6164830"/>
            <a:ext cx="8619638" cy="635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i="1"/>
              <a:t>Bu sorguda da hem SELECT hem de GROUP BY sonrasında aynı sütun ismleri yer almıştır. SELECT </a:t>
            </a:r>
            <a:r>
              <a:rPr lang="tr-TR" i="1" smtClean="0"/>
              <a:t>ifadesindeki fonksiyon hariç tüm sütun isimleri GROUP BY ifadesinde yer almalıdır.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30556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DML, DDL ve DCL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Sorgulama için sadece SELECT komutu kullanılsa da; SQL içinde başka komutlar da yer alır. Bu komutlar işlevlerine göre sınıflandırılmış ve başka alt-diller oluşturulmuştur: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DML (Data </a:t>
            </a:r>
            <a:r>
              <a:rPr lang="tr-TR" dirty="0" err="1" smtClean="0"/>
              <a:t>Manipulation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): Tablolara veri girmek için kullanılan INSERT, var olan veriyi güncellemek için kullanılan UPDATE ve veri silme için kullanılan DELETE komutlarını içerir.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DDL (Data </a:t>
            </a:r>
            <a:r>
              <a:rPr lang="tr-TR" dirty="0" err="1" smtClean="0"/>
              <a:t>Definition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): Veri tabanındaki nesneleri yaratmak için kullanılan CREATE, yok etmek için kullanılan DROP ve nesne üzerinde değişiklik işlemleri için kullanılan ALTER komutlarını içerir.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DCL (Data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): Kullanıcılara yetki verme işlemlerinde kullanılan GRANT ve verilen yetkileri geri alma işlemleri için kullanılan REVOKE komutlarını içerir.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NOT: DDL ve </a:t>
            </a:r>
            <a:r>
              <a:rPr lang="tr-TR" smtClean="0"/>
              <a:t>DCL “SQL Server” anlatıldıktan sonra detaylı işlenecektir.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625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Aft>
                <a:spcPts val="600"/>
              </a:spcAft>
              <a:defRPr/>
            </a:pPr>
            <a:r>
              <a:rPr lang="tr-TR" dirty="0" smtClean="0"/>
              <a:t>Personeline ödenen maaşların ortalaması 4000'den fazla olan bölümlerin numarası ve yanında o bölüme ait en yüksek maaşı gösteren sorgu:</a:t>
            </a:r>
          </a:p>
          <a:p>
            <a:pPr marL="363538" lvl="1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rgbClr val="0070C0"/>
                </a:solidFill>
              </a:rPr>
              <a:t>BOLUM, </a:t>
            </a:r>
            <a:r>
              <a:rPr lang="tr-TR" dirty="0" smtClean="0">
                <a:solidFill>
                  <a:srgbClr val="0070C0"/>
                </a:solidFill>
              </a:rPr>
              <a:t>MAX</a:t>
            </a:r>
            <a:r>
              <a:rPr lang="en-US" dirty="0" smtClean="0">
                <a:solidFill>
                  <a:srgbClr val="0070C0"/>
                </a:solidFill>
              </a:rPr>
              <a:t>(MAAS</a:t>
            </a:r>
            <a:r>
              <a:rPr lang="en-US" dirty="0">
                <a:solidFill>
                  <a:srgbClr val="0070C0"/>
                </a:solidFill>
              </a:rPr>
              <a:t>) FROM PERSONEL </a:t>
            </a:r>
            <a:endParaRPr lang="tr-TR" dirty="0" smtClean="0">
              <a:solidFill>
                <a:srgbClr val="0070C0"/>
              </a:solidFill>
            </a:endParaRPr>
          </a:p>
          <a:p>
            <a:pPr marL="363538" lvl="1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00B050"/>
                </a:solidFill>
              </a:rPr>
              <a:t>GROUP </a:t>
            </a:r>
            <a:r>
              <a:rPr lang="en-US" dirty="0">
                <a:solidFill>
                  <a:srgbClr val="00B050"/>
                </a:solidFill>
              </a:rPr>
              <a:t>BY 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tr-TR" dirty="0" smtClean="0">
                <a:solidFill>
                  <a:srgbClr val="0070C0"/>
                </a:solidFill>
              </a:rPr>
              <a:t>OLU</a:t>
            </a:r>
            <a:r>
              <a:rPr lang="en-US" dirty="0" smtClean="0">
                <a:solidFill>
                  <a:srgbClr val="0070C0"/>
                </a:solidFill>
              </a:rPr>
              <a:t>M </a:t>
            </a:r>
            <a:r>
              <a:rPr lang="en-US" dirty="0">
                <a:solidFill>
                  <a:srgbClr val="00B050"/>
                </a:solidFill>
              </a:rPr>
              <a:t>HAVING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AVG(</a:t>
            </a:r>
            <a:r>
              <a:rPr lang="tr-TR" dirty="0" smtClean="0">
                <a:solidFill>
                  <a:srgbClr val="0070C0"/>
                </a:solidFill>
              </a:rPr>
              <a:t>MAAS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tr-TR" dirty="0" smtClean="0">
                <a:solidFill>
                  <a:srgbClr val="0070C0"/>
                </a:solidFill>
              </a:rPr>
              <a:t> 4</a:t>
            </a:r>
            <a:r>
              <a:rPr lang="en-US" dirty="0" smtClean="0">
                <a:solidFill>
                  <a:srgbClr val="0070C0"/>
                </a:solidFill>
              </a:rPr>
              <a:t>000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eaLnBrk="1" fontAlgn="auto" hangingPunct="1">
              <a:spcBef>
                <a:spcPts val="1800"/>
              </a:spcBef>
              <a:spcAft>
                <a:spcPts val="600"/>
              </a:spcAft>
              <a:defRPr/>
            </a:pPr>
            <a:r>
              <a:rPr lang="tr-TR" dirty="0" smtClean="0"/>
              <a:t>Eğer aşağıdaki gibi WHERE koşulu içinde ortalama fonksiyonu kullanılmaya çalışılırsa hata verecektir.</a:t>
            </a:r>
          </a:p>
          <a:p>
            <a:pPr marL="363538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SELECT </a:t>
            </a:r>
            <a:r>
              <a:rPr lang="en-US" sz="2800" dirty="0">
                <a:solidFill>
                  <a:srgbClr val="0070C0"/>
                </a:solidFill>
              </a:rPr>
              <a:t>BOLUM, </a:t>
            </a:r>
            <a:r>
              <a:rPr lang="tr-TR" sz="2800" dirty="0" smtClean="0">
                <a:solidFill>
                  <a:srgbClr val="0070C0"/>
                </a:solidFill>
              </a:rPr>
              <a:t>MAX</a:t>
            </a:r>
            <a:r>
              <a:rPr lang="en-US" sz="2800" dirty="0" smtClean="0">
                <a:solidFill>
                  <a:srgbClr val="0070C0"/>
                </a:solidFill>
              </a:rPr>
              <a:t>(MAAS</a:t>
            </a:r>
            <a:r>
              <a:rPr lang="en-US" sz="2800" dirty="0">
                <a:solidFill>
                  <a:srgbClr val="0070C0"/>
                </a:solidFill>
              </a:rPr>
              <a:t>) FROM PERSONEL </a:t>
            </a:r>
            <a:endParaRPr lang="tr-TR" sz="2800" dirty="0">
              <a:solidFill>
                <a:srgbClr val="0070C0"/>
              </a:solidFill>
            </a:endParaRPr>
          </a:p>
          <a:p>
            <a:pPr marL="363538" lvl="1" indent="0" eaLnBrk="1" fontAlgn="auto" hangingPunct="1">
              <a:spcAft>
                <a:spcPts val="0"/>
              </a:spcAft>
              <a:buNone/>
              <a:defRPr/>
            </a:pPr>
            <a:r>
              <a:rPr lang="tr-TR" dirty="0" smtClean="0">
                <a:solidFill>
                  <a:srgbClr val="FF0000"/>
                </a:solidFill>
              </a:rPr>
              <a:t>WHERE AVG(MAAS) </a:t>
            </a:r>
            <a:r>
              <a:rPr lang="tr-TR" dirty="0" smtClean="0">
                <a:solidFill>
                  <a:srgbClr val="0070C0"/>
                </a:solidFill>
              </a:rPr>
              <a:t>&gt; 4000 </a:t>
            </a:r>
            <a:r>
              <a:rPr lang="tr-TR" dirty="0">
                <a:solidFill>
                  <a:srgbClr val="00B050"/>
                </a:solidFill>
              </a:rPr>
              <a:t>GROUP BY </a:t>
            </a:r>
            <a:r>
              <a:rPr lang="tr-TR" dirty="0" smtClean="0">
                <a:solidFill>
                  <a:srgbClr val="0070C0"/>
                </a:solidFill>
              </a:rPr>
              <a:t>BOLUM;</a:t>
            </a:r>
          </a:p>
          <a:p>
            <a:pPr marL="363538" lvl="1" indent="0" eaLnBrk="1" fontAlgn="auto" hangingPunct="1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tr-TR" sz="2600" i="1" dirty="0" smtClean="0">
                <a:solidFill>
                  <a:srgbClr val="FF0000"/>
                </a:solidFill>
              </a:rPr>
              <a:t>WHERE koşulunda </a:t>
            </a:r>
            <a:r>
              <a:rPr lang="tr-TR" sz="2600" b="1" i="1" dirty="0" smtClean="0">
                <a:solidFill>
                  <a:srgbClr val="FF0000"/>
                </a:solidFill>
              </a:rPr>
              <a:t>AVG(MAAS)&gt;4000</a:t>
            </a:r>
            <a:r>
              <a:rPr lang="tr-TR" sz="2600" i="1" dirty="0" smtClean="0">
                <a:solidFill>
                  <a:srgbClr val="FF0000"/>
                </a:solidFill>
              </a:rPr>
              <a:t> yerine </a:t>
            </a:r>
            <a:r>
              <a:rPr lang="tr-TR" sz="2600" b="1" i="1" dirty="0" smtClean="0">
                <a:solidFill>
                  <a:srgbClr val="FF0000"/>
                </a:solidFill>
              </a:rPr>
              <a:t>MAAS&gt;4000 </a:t>
            </a:r>
            <a:r>
              <a:rPr lang="tr-TR" sz="2600" i="1" dirty="0" smtClean="0">
                <a:solidFill>
                  <a:srgbClr val="FF0000"/>
                </a:solidFill>
              </a:rPr>
              <a:t>yazılsaydı sorgu çalışırdı. Fakat tüm tablodaki maaşı 4000'den fazla olan personeli dikkate alarak sonrasında gruplama yapacağı için HAVING kullanarak yazdığımız sorgu ile aynı sonucu vermeyecektir.</a:t>
            </a:r>
            <a:endParaRPr lang="tr-TR" sz="2600" i="1" dirty="0">
              <a:solidFill>
                <a:srgbClr val="FF0000"/>
              </a:solidFill>
            </a:endParaRPr>
          </a:p>
        </p:txBody>
      </p:sp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/>
              <a:t>HAVING ile Grup Koşulu </a:t>
            </a:r>
            <a:r>
              <a:rPr lang="tr-TR" smtClean="0"/>
              <a:t>verme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43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Örnek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sorgu neyi gösterir:</a:t>
            </a:r>
          </a:p>
          <a:p>
            <a:pPr marL="36000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tr-TR" sz="2800" dirty="0" smtClean="0">
                <a:solidFill>
                  <a:srgbClr val="0070C0"/>
                </a:solidFill>
              </a:rPr>
              <a:t>SELECT BOLUM, SUM(MAAS) AS TOPLAM_MAAS </a:t>
            </a:r>
          </a:p>
          <a:p>
            <a:pPr marL="363538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tr-TR" sz="2800" dirty="0" smtClean="0">
                <a:solidFill>
                  <a:srgbClr val="0070C0"/>
                </a:solidFill>
              </a:rPr>
              <a:t>FROM PERSONEL WHERE GOREV &lt;&gt; 'Müdür' </a:t>
            </a:r>
          </a:p>
          <a:p>
            <a:pPr marL="363538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tr-TR" sz="2800" dirty="0" smtClean="0">
                <a:solidFill>
                  <a:srgbClr val="0070C0"/>
                </a:solidFill>
              </a:rPr>
              <a:t>GROUP BY BOLUM HAVING SUM(MAAS) &gt; 50000 </a:t>
            </a:r>
          </a:p>
          <a:p>
            <a:pPr marL="363538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tr-TR" sz="2800" dirty="0" smtClean="0">
                <a:solidFill>
                  <a:srgbClr val="0070C0"/>
                </a:solidFill>
              </a:rPr>
              <a:t>ORDER BY SUM(MAAS);</a:t>
            </a:r>
          </a:p>
          <a:p>
            <a:pPr marL="360000" indent="0" eaLnBrk="1" fontAlgn="auto" hangingPunct="1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tr-TR" sz="2800" dirty="0" smtClean="0">
                <a:solidFill>
                  <a:srgbClr val="FF0000"/>
                </a:solidFill>
              </a:rPr>
              <a:t>Müdür haricindeki personelinin toplam maaşları 50.000’den </a:t>
            </a:r>
            <a:r>
              <a:rPr lang="tr-TR" sz="2800" dirty="0">
                <a:solidFill>
                  <a:srgbClr val="FF0000"/>
                </a:solidFill>
              </a:rPr>
              <a:t>fazla </a:t>
            </a:r>
            <a:r>
              <a:rPr lang="tr-TR" sz="2800" dirty="0" smtClean="0">
                <a:solidFill>
                  <a:srgbClr val="FF0000"/>
                </a:solidFill>
              </a:rPr>
              <a:t>olan bölümleri seçer </a:t>
            </a:r>
            <a:r>
              <a:rPr lang="tr-TR" sz="2800" dirty="0">
                <a:solidFill>
                  <a:srgbClr val="FF0000"/>
                </a:solidFill>
              </a:rPr>
              <a:t>ve </a:t>
            </a:r>
            <a:r>
              <a:rPr lang="tr-TR" sz="2800" dirty="0" smtClean="0">
                <a:solidFill>
                  <a:srgbClr val="FF0000"/>
                </a:solidFill>
              </a:rPr>
              <a:t>hesaplanan toplam maaşlara göre artan sırada olacak şekilde bu bölümleri ve yanlarında toplam maaşları listeler.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sorgu neyi gösterir:</a:t>
            </a:r>
          </a:p>
          <a:p>
            <a:pPr marL="36000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SELECT </a:t>
            </a:r>
            <a:r>
              <a:rPr lang="tr-TR" sz="2800" dirty="0" smtClean="0">
                <a:solidFill>
                  <a:srgbClr val="0070C0"/>
                </a:solidFill>
              </a:rPr>
              <a:t>AD</a:t>
            </a:r>
            <a:r>
              <a:rPr lang="en-US" sz="2800" dirty="0" smtClean="0">
                <a:solidFill>
                  <a:srgbClr val="0070C0"/>
                </a:solidFill>
              </a:rPr>
              <a:t>, COUNT(</a:t>
            </a:r>
            <a:r>
              <a:rPr lang="tr-TR" sz="2800" dirty="0" smtClean="0">
                <a:solidFill>
                  <a:srgbClr val="0070C0"/>
                </a:solidFill>
              </a:rPr>
              <a:t>AD</a:t>
            </a:r>
            <a:r>
              <a:rPr lang="en-US" sz="2800" dirty="0" smtClean="0">
                <a:solidFill>
                  <a:srgbClr val="0070C0"/>
                </a:solidFill>
              </a:rPr>
              <a:t>) </a:t>
            </a:r>
            <a:r>
              <a:rPr lang="en-US" sz="2800" dirty="0">
                <a:solidFill>
                  <a:srgbClr val="0070C0"/>
                </a:solidFill>
              </a:rPr>
              <a:t>AS </a:t>
            </a:r>
            <a:r>
              <a:rPr lang="tr-TR" sz="2800" dirty="0" smtClean="0">
                <a:solidFill>
                  <a:srgbClr val="0070C0"/>
                </a:solidFill>
              </a:rPr>
              <a:t>[Tekrar </a:t>
            </a:r>
            <a:r>
              <a:rPr lang="en-US" sz="2800" dirty="0" err="1" smtClean="0">
                <a:solidFill>
                  <a:srgbClr val="0070C0"/>
                </a:solidFill>
              </a:rPr>
              <a:t>Sayısı</a:t>
            </a:r>
            <a:r>
              <a:rPr lang="tr-TR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  <a:p>
            <a:pPr marL="36000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FROM </a:t>
            </a:r>
            <a:r>
              <a:rPr lang="tr-TR" sz="2800" dirty="0" smtClean="0">
                <a:solidFill>
                  <a:srgbClr val="0070C0"/>
                </a:solidFill>
              </a:rPr>
              <a:t>OGRENCILER</a:t>
            </a:r>
          </a:p>
          <a:p>
            <a:pPr marL="36000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GROUP </a:t>
            </a:r>
            <a:r>
              <a:rPr lang="en-US" sz="2800" dirty="0">
                <a:solidFill>
                  <a:srgbClr val="0070C0"/>
                </a:solidFill>
              </a:rPr>
              <a:t>BY </a:t>
            </a:r>
            <a:r>
              <a:rPr lang="tr-TR" sz="2800" dirty="0" smtClean="0">
                <a:solidFill>
                  <a:srgbClr val="0070C0"/>
                </a:solidFill>
              </a:rPr>
              <a:t>AD </a:t>
            </a:r>
            <a:r>
              <a:rPr lang="en-US" sz="2800" dirty="0" smtClean="0">
                <a:solidFill>
                  <a:srgbClr val="0070C0"/>
                </a:solidFill>
              </a:rPr>
              <a:t>HAVING COUNT(A</a:t>
            </a:r>
            <a:r>
              <a:rPr lang="tr-TR" sz="2800" dirty="0" smtClean="0">
                <a:solidFill>
                  <a:srgbClr val="0070C0"/>
                </a:solidFill>
              </a:rPr>
              <a:t>D</a:t>
            </a:r>
            <a:r>
              <a:rPr lang="en-US" sz="2800" dirty="0" smtClean="0">
                <a:solidFill>
                  <a:srgbClr val="0070C0"/>
                </a:solidFill>
              </a:rPr>
              <a:t>)&gt;1</a:t>
            </a:r>
            <a:endParaRPr lang="tr-TR" sz="2800" dirty="0" smtClean="0">
              <a:solidFill>
                <a:srgbClr val="0070C0"/>
              </a:solidFill>
            </a:endParaRPr>
          </a:p>
          <a:p>
            <a:pPr marL="360000" indent="0">
              <a:buNone/>
            </a:pPr>
            <a:r>
              <a:rPr lang="tr-TR" sz="2800" dirty="0" smtClean="0">
                <a:solidFill>
                  <a:srgbClr val="0070C0"/>
                </a:solidFill>
              </a:rPr>
              <a:t>ORDER BY COUNT(AD) DESC</a:t>
            </a:r>
            <a:r>
              <a:rPr lang="en-US" sz="2800" dirty="0" smtClean="0">
                <a:solidFill>
                  <a:srgbClr val="0070C0"/>
                </a:solidFill>
              </a:rPr>
              <a:t>;</a:t>
            </a:r>
            <a:endParaRPr lang="tr-TR" sz="2800" dirty="0" smtClean="0">
              <a:solidFill>
                <a:srgbClr val="0070C0"/>
              </a:solidFill>
            </a:endParaRPr>
          </a:p>
          <a:p>
            <a:pPr marL="360000" indent="0">
              <a:spcBef>
                <a:spcPts val="1200"/>
              </a:spcBef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Aynı ada sahip olan öğrencileri bulur ve en çok tekrar eden addan en az tekrar edene doğru, tekrar sayıları ile birlikte sıralı olarak listeler.</a:t>
            </a:r>
          </a:p>
          <a:p>
            <a:pPr marL="360000" indent="0">
              <a:spcBef>
                <a:spcPts val="1200"/>
              </a:spcBef>
              <a:buNone/>
            </a:pPr>
            <a:r>
              <a:rPr lang="tr-TR" sz="1600" dirty="0" smtClean="0">
                <a:solidFill>
                  <a:srgbClr val="00B050"/>
                </a:solidFill>
              </a:rPr>
              <a:t>NOT: Access’te «Oluştur + Sorgu Sihirbazı + Yinelenenleri Bulma Sorgusu» benzer bir sorgu oluşturur (Önümüzdeki hafta değinilecek).</a:t>
            </a:r>
            <a:endParaRPr lang="tr-T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Diğer Fonksiyonlar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mtClean="0"/>
              <a:t>GROUP BY ile kullanılan fonksiyonlar (</a:t>
            </a:r>
            <a:r>
              <a:rPr lang="tr-TR"/>
              <a:t>SUM, AVG, MIN, MAX ve </a:t>
            </a:r>
            <a:r>
              <a:rPr lang="tr-TR" smtClean="0"/>
              <a:t>COUNT) tüm İVTYS'lerde aynı olsa da diğer fonksiyonlar farklılık gösterebilmektedir. </a:t>
            </a:r>
          </a:p>
          <a:p>
            <a:r>
              <a:rPr lang="tr-TR" smtClean="0"/>
              <a:t>Sonraki slaytlarda Access fonksiyonlarının sadece bir kısmına değinilecektir.</a:t>
            </a:r>
          </a:p>
          <a:p>
            <a:r>
              <a:rPr lang="tr-TR" smtClean="0"/>
              <a:t>Tüm Access, SQL Server ve Oracle fonksiyonları ile ilgili detaylı bilgiler aşağıdaki web adreslerinde yer almaktadır:</a:t>
            </a:r>
          </a:p>
          <a:p>
            <a:pPr lvl="1"/>
            <a:r>
              <a:rPr lang="tr-TR" smtClean="0">
                <a:hlinkClick r:id="rId2"/>
              </a:rPr>
              <a:t>http</a:t>
            </a:r>
            <a:r>
              <a:rPr lang="tr-TR">
                <a:hlinkClick r:id="rId2"/>
              </a:rPr>
              <a:t>://</a:t>
            </a:r>
            <a:r>
              <a:rPr lang="tr-TR" smtClean="0">
                <a:hlinkClick r:id="rId2"/>
              </a:rPr>
              <a:t>www.techonthenet.com/access/functions</a:t>
            </a:r>
            <a:endParaRPr lang="tr-TR" smtClean="0"/>
          </a:p>
          <a:p>
            <a:pPr lvl="1"/>
            <a:r>
              <a:rPr lang="tr-TR">
                <a:hlinkClick r:id="rId3"/>
              </a:rPr>
              <a:t>http://</a:t>
            </a:r>
            <a:r>
              <a:rPr lang="tr-TR" smtClean="0">
                <a:hlinkClick r:id="rId3"/>
              </a:rPr>
              <a:t>technet.microsoft.com/tr-tr/library/ms174318</a:t>
            </a:r>
            <a:r>
              <a:rPr lang="tr-TR" smtClean="0"/>
              <a:t> </a:t>
            </a:r>
            <a:endParaRPr lang="tr-TR"/>
          </a:p>
          <a:p>
            <a:pPr lvl="1"/>
            <a:r>
              <a:rPr lang="tr-TR" smtClean="0">
                <a:hlinkClick r:id="rId4"/>
              </a:rPr>
              <a:t>http</a:t>
            </a:r>
            <a:r>
              <a:rPr lang="tr-TR">
                <a:hlinkClick r:id="rId4"/>
              </a:rPr>
              <a:t>://</a:t>
            </a:r>
            <a:r>
              <a:rPr lang="tr-TR" smtClean="0">
                <a:hlinkClick r:id="rId4"/>
              </a:rPr>
              <a:t>psoug.org/reference/builtin_functions.html</a:t>
            </a:r>
            <a:r>
              <a:rPr lang="tr-TR" smtClean="0"/>
              <a:t>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2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Nümerik Fonksiyonlar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mtClean="0">
                <a:solidFill>
                  <a:srgbClr val="0070C0"/>
                </a:solidFill>
              </a:rPr>
              <a:t>ROUND</a:t>
            </a:r>
            <a:r>
              <a:rPr lang="tr-TR">
                <a:solidFill>
                  <a:srgbClr val="0070C0"/>
                </a:solidFill>
              </a:rPr>
              <a:t>:</a:t>
            </a:r>
            <a:r>
              <a:rPr lang="tr-TR"/>
              <a:t> </a:t>
            </a:r>
            <a:r>
              <a:rPr lang="tr-TR" smtClean="0"/>
              <a:t>Ondalıklı sayıları tamsayıya veya verilen bir ondalık basamağa yuvarlamak için kullanılır.</a:t>
            </a:r>
          </a:p>
          <a:p>
            <a:pPr lvl="1"/>
            <a:r>
              <a:rPr lang="en-US" smtClean="0"/>
              <a:t>Round </a:t>
            </a:r>
            <a:r>
              <a:rPr lang="en-US"/>
              <a:t>(210.67, 1) </a:t>
            </a:r>
            <a:r>
              <a:rPr lang="tr-TR">
                <a:sym typeface="Symbol" panose="05050102010706020507" pitchFamily="18" charset="2"/>
              </a:rPr>
              <a:t> </a:t>
            </a:r>
            <a:r>
              <a:rPr lang="en-US" smtClean="0"/>
              <a:t>210.7 </a:t>
            </a:r>
            <a:endParaRPr lang="tr-TR" smtClean="0"/>
          </a:p>
          <a:p>
            <a:pPr lvl="1"/>
            <a:r>
              <a:rPr lang="en-US" smtClean="0"/>
              <a:t>Round </a:t>
            </a:r>
            <a:r>
              <a:rPr lang="en-US"/>
              <a:t>(210.67, 0) </a:t>
            </a:r>
            <a:r>
              <a:rPr lang="tr-TR" smtClean="0">
                <a:solidFill>
                  <a:srgbClr val="FF0000"/>
                </a:solidFill>
              </a:rPr>
              <a:t>veya</a:t>
            </a:r>
            <a:r>
              <a:rPr lang="tr-TR" smtClean="0">
                <a:solidFill>
                  <a:srgbClr val="C00000"/>
                </a:solidFill>
              </a:rPr>
              <a:t> </a:t>
            </a:r>
            <a:r>
              <a:rPr lang="en-US" smtClean="0"/>
              <a:t>Round </a:t>
            </a:r>
            <a:r>
              <a:rPr lang="en-US"/>
              <a:t>(210.67) </a:t>
            </a:r>
            <a:r>
              <a:rPr lang="tr-TR" smtClean="0">
                <a:sym typeface="Symbol" panose="05050102010706020507" pitchFamily="18" charset="2"/>
              </a:rPr>
              <a:t> </a:t>
            </a:r>
            <a:r>
              <a:rPr lang="en-US" smtClean="0"/>
              <a:t>211 </a:t>
            </a:r>
            <a:endParaRPr lang="tr-TR" smtClean="0"/>
          </a:p>
          <a:p>
            <a:r>
              <a:rPr lang="tr-TR" smtClean="0">
                <a:solidFill>
                  <a:srgbClr val="0070C0"/>
                </a:solidFill>
              </a:rPr>
              <a:t>FIX</a:t>
            </a:r>
            <a:r>
              <a:rPr lang="en-US" smtClean="0"/>
              <a:t> </a:t>
            </a:r>
            <a:r>
              <a:rPr lang="tr-TR" smtClean="0"/>
              <a:t>ve </a:t>
            </a:r>
            <a:r>
              <a:rPr lang="tr-TR" smtClean="0">
                <a:solidFill>
                  <a:srgbClr val="0070C0"/>
                </a:solidFill>
              </a:rPr>
              <a:t>INT:</a:t>
            </a:r>
            <a:r>
              <a:rPr lang="tr-TR" smtClean="0"/>
              <a:t> Her ikisi de ondalıklı sayının tam kısmını döndürür. Sadece negatif sayılarda farklı sonuç üretirler:</a:t>
            </a:r>
          </a:p>
          <a:p>
            <a:pPr lvl="1"/>
            <a:r>
              <a:rPr lang="tr-TR" smtClean="0"/>
              <a:t>Fix </a:t>
            </a:r>
            <a:r>
              <a:rPr lang="tr-TR"/>
              <a:t>(210.67) </a:t>
            </a:r>
            <a:r>
              <a:rPr lang="tr-TR">
                <a:sym typeface="Symbol" panose="05050102010706020507" pitchFamily="18" charset="2"/>
              </a:rPr>
              <a:t> </a:t>
            </a:r>
            <a:r>
              <a:rPr lang="tr-TR" smtClean="0"/>
              <a:t>210 </a:t>
            </a:r>
          </a:p>
          <a:p>
            <a:pPr lvl="1"/>
            <a:r>
              <a:rPr lang="tr-TR" smtClean="0"/>
              <a:t>Fix </a:t>
            </a:r>
            <a:r>
              <a:rPr lang="tr-TR"/>
              <a:t>(2.98) </a:t>
            </a:r>
            <a:r>
              <a:rPr lang="tr-TR">
                <a:sym typeface="Symbol" panose="05050102010706020507" pitchFamily="18" charset="2"/>
              </a:rPr>
              <a:t> </a:t>
            </a:r>
            <a:r>
              <a:rPr lang="tr-TR" smtClean="0"/>
              <a:t>2 </a:t>
            </a:r>
          </a:p>
          <a:p>
            <a:pPr lvl="1"/>
            <a:r>
              <a:rPr lang="tr-TR" smtClean="0"/>
              <a:t>Fix </a:t>
            </a:r>
            <a:r>
              <a:rPr lang="tr-TR"/>
              <a:t>(-2.98) </a:t>
            </a:r>
            <a:r>
              <a:rPr lang="tr-TR">
                <a:sym typeface="Symbol" panose="05050102010706020507" pitchFamily="18" charset="2"/>
              </a:rPr>
              <a:t> </a:t>
            </a:r>
            <a:r>
              <a:rPr lang="tr-TR" smtClean="0"/>
              <a:t>-2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995936" y="4652719"/>
            <a:ext cx="36004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</a:pPr>
            <a:r>
              <a:rPr lang="en-US" sz="2600">
                <a:latin typeface="+mn-lt"/>
              </a:rPr>
              <a:t>Int (210.67) </a:t>
            </a:r>
            <a:r>
              <a:rPr lang="tr-TR" sz="2600">
                <a:latin typeface="+mn-lt"/>
                <a:sym typeface="Symbol" panose="05050102010706020507" pitchFamily="18" charset="2"/>
              </a:rPr>
              <a:t> </a:t>
            </a:r>
            <a:r>
              <a:rPr lang="en-US" sz="2600">
                <a:latin typeface="+mn-lt"/>
              </a:rPr>
              <a:t>210 </a:t>
            </a:r>
            <a:endParaRPr lang="tr-TR" sz="2600">
              <a:latin typeface="+mn-lt"/>
            </a:endParaRPr>
          </a:p>
          <a:p>
            <a:pPr lvl="1">
              <a:spcBef>
                <a:spcPts val="300"/>
              </a:spcBef>
            </a:pPr>
            <a:r>
              <a:rPr lang="en-US" sz="2600">
                <a:latin typeface="+mn-lt"/>
              </a:rPr>
              <a:t>Int (2.98) </a:t>
            </a:r>
            <a:r>
              <a:rPr lang="tr-TR" sz="2600">
                <a:latin typeface="+mn-lt"/>
                <a:sym typeface="Symbol" panose="05050102010706020507" pitchFamily="18" charset="2"/>
              </a:rPr>
              <a:t> </a:t>
            </a:r>
            <a:r>
              <a:rPr lang="en-US" sz="2600">
                <a:latin typeface="+mn-lt"/>
              </a:rPr>
              <a:t>2 </a:t>
            </a:r>
            <a:endParaRPr lang="tr-TR" sz="2600">
              <a:latin typeface="+mn-lt"/>
            </a:endParaRPr>
          </a:p>
          <a:p>
            <a:pPr lvl="1">
              <a:spcBef>
                <a:spcPts val="300"/>
              </a:spcBef>
            </a:pPr>
            <a:r>
              <a:rPr lang="en-US" sz="2600">
                <a:latin typeface="+mn-lt"/>
              </a:rPr>
              <a:t>Int (-2.98) </a:t>
            </a:r>
            <a:r>
              <a:rPr lang="tr-TR" sz="2600">
                <a:latin typeface="+mn-lt"/>
                <a:sym typeface="Symbol" panose="05050102010706020507" pitchFamily="18" charset="2"/>
              </a:rPr>
              <a:t> </a:t>
            </a:r>
            <a:r>
              <a:rPr lang="en-US" sz="2600">
                <a:latin typeface="+mn-lt"/>
              </a:rPr>
              <a:t>-3</a:t>
            </a:r>
            <a:endParaRPr lang="tr-TR" sz="2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46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String Fonksiyonları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70C0"/>
                </a:solidFill>
              </a:rPr>
              <a:t>LCASE: </a:t>
            </a:r>
            <a:r>
              <a:rPr lang="tr-TR" dirty="0" smtClean="0"/>
              <a:t>Tüm karakterleri küçük </a:t>
            </a:r>
            <a:r>
              <a:rPr lang="tr-TR" smtClean="0"/>
              <a:t>harfe dönüştürür (SQL Server, Oracle’da </a:t>
            </a:r>
            <a:r>
              <a:rPr lang="tr-TR" dirty="0" smtClean="0"/>
              <a:t>LOWER)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70C0"/>
                </a:solidFill>
              </a:rPr>
              <a:t>UCASE: </a:t>
            </a:r>
            <a:r>
              <a:rPr lang="tr-TR" dirty="0" smtClean="0"/>
              <a:t>Tüm karakterleri büyük </a:t>
            </a:r>
            <a:r>
              <a:rPr lang="tr-TR" smtClean="0"/>
              <a:t>harfe dönüştürür </a:t>
            </a:r>
            <a:r>
              <a:rPr lang="tr-TR"/>
              <a:t>(SQL </a:t>
            </a:r>
            <a:r>
              <a:rPr lang="tr-TR" smtClean="0"/>
              <a:t>Server, Oracle’da </a:t>
            </a:r>
            <a:r>
              <a:rPr lang="tr-TR" dirty="0" smtClean="0"/>
              <a:t>UPPER)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>
                <a:solidFill>
                  <a:srgbClr val="0070C0"/>
                </a:solidFill>
              </a:rPr>
              <a:t>MID: </a:t>
            </a:r>
            <a:r>
              <a:rPr lang="tr-TR" smtClean="0"/>
              <a:t>Bir string'in m. pozisyonundan itibaren n karakterinden oluşan yeni bir string döndürür (SQL Server'da SUBSTRING, Oracle'da SUBSTR)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>
                <a:solidFill>
                  <a:srgbClr val="0070C0"/>
                </a:solidFill>
              </a:rPr>
              <a:t>LEN</a:t>
            </a:r>
            <a:r>
              <a:rPr lang="tr-TR" dirty="0" smtClean="0">
                <a:solidFill>
                  <a:srgbClr val="0070C0"/>
                </a:solidFill>
              </a:rPr>
              <a:t>: </a:t>
            </a:r>
            <a:r>
              <a:rPr lang="tr-TR" dirty="0" smtClean="0"/>
              <a:t>Sütun yada ifade içindeki karakter sayısını döndürür (</a:t>
            </a:r>
            <a:r>
              <a:rPr lang="tr-TR" dirty="0" err="1" smtClean="0"/>
              <a:t>Oracle’da</a:t>
            </a:r>
            <a:r>
              <a:rPr lang="tr-TR" dirty="0" smtClean="0"/>
              <a:t> </a:t>
            </a:r>
            <a:r>
              <a:rPr lang="tr-TR" smtClean="0"/>
              <a:t>LENGTH)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>
                <a:solidFill>
                  <a:srgbClr val="FF0000"/>
                </a:solidFill>
              </a:rPr>
              <a:t>Örn: </a:t>
            </a:r>
            <a:r>
              <a:rPr lang="tr-TR" smtClean="0"/>
              <a:t>AD'ın ilk harfinin yanına nokta ekleyip, SOYAD'ın tüm karakterlerini büyük harf olarak ISIM altında birleştirme: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smtClean="0"/>
              <a:t>	</a:t>
            </a:r>
            <a:r>
              <a:rPr lang="tr-TR" smtClean="0">
                <a:solidFill>
                  <a:srgbClr val="0070C0"/>
                </a:solidFill>
              </a:rPr>
              <a:t>SELECT </a:t>
            </a:r>
            <a:r>
              <a:rPr lang="tr-TR" smtClean="0">
                <a:solidFill>
                  <a:srgbClr val="00B050"/>
                </a:solidFill>
              </a:rPr>
              <a:t>MID(AD,1,1)</a:t>
            </a:r>
            <a:r>
              <a:rPr lang="tr-TR" smtClean="0">
                <a:solidFill>
                  <a:srgbClr val="0070C0"/>
                </a:solidFill>
              </a:rPr>
              <a:t> &amp; '. ' &amp; </a:t>
            </a:r>
            <a:r>
              <a:rPr lang="tr-TR" smtClean="0">
                <a:solidFill>
                  <a:srgbClr val="00B050"/>
                </a:solidFill>
              </a:rPr>
              <a:t>UCASE(SOYAD) </a:t>
            </a:r>
            <a:r>
              <a:rPr lang="tr-TR" smtClean="0">
                <a:solidFill>
                  <a:srgbClr val="0070C0"/>
                </a:solidFill>
              </a:rPr>
              <a:t>AS ISIM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>
                <a:solidFill>
                  <a:srgbClr val="0070C0"/>
                </a:solidFill>
              </a:rPr>
              <a:t>	</a:t>
            </a:r>
            <a:r>
              <a:rPr lang="tr-TR" smtClean="0">
                <a:solidFill>
                  <a:srgbClr val="0070C0"/>
                </a:solidFill>
              </a:rPr>
              <a:t>FROM PERSONEL</a:t>
            </a:r>
            <a:endParaRPr lang="tr-TR" dirty="0" smtClean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57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Tarih Fonksiyonları</a:t>
            </a:r>
          </a:p>
        </p:txBody>
      </p:sp>
      <p:sp>
        <p:nvSpPr>
          <p:cNvPr id="29699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tr-TR" dirty="0" smtClean="0">
                <a:solidFill>
                  <a:srgbClr val="0070C0"/>
                </a:solidFill>
              </a:rPr>
              <a:t>NOW: </a:t>
            </a:r>
            <a:r>
              <a:rPr lang="tr-TR" dirty="0" smtClean="0"/>
              <a:t>Sistem tarihini ve saatini döndürür.</a:t>
            </a:r>
          </a:p>
          <a:p>
            <a:pPr eaLnBrk="1" hangingPunct="1">
              <a:defRPr/>
            </a:pPr>
            <a:r>
              <a:rPr lang="tr-TR" dirty="0" smtClean="0">
                <a:solidFill>
                  <a:srgbClr val="0070C0"/>
                </a:solidFill>
              </a:rPr>
              <a:t>DATEDIFF: </a:t>
            </a:r>
            <a:r>
              <a:rPr lang="tr-TR" dirty="0" smtClean="0"/>
              <a:t>İki tarih arasındaki farkı verir.</a:t>
            </a:r>
          </a:p>
          <a:p>
            <a:pPr eaLnBrk="1" hangingPunct="1">
              <a:defRPr/>
            </a:pPr>
            <a:r>
              <a:rPr lang="tr-TR" dirty="0" smtClean="0">
                <a:solidFill>
                  <a:srgbClr val="0070C0"/>
                </a:solidFill>
              </a:rPr>
              <a:t>DATEADD: </a:t>
            </a:r>
            <a:r>
              <a:rPr lang="tr-TR" dirty="0" smtClean="0"/>
              <a:t>Aldığı tarihin üzerine aldığı değeri (gün, ay, yıl) ekleyerek yeni bir tarih değeri üretir.</a:t>
            </a:r>
          </a:p>
          <a:p>
            <a:pPr eaLnBrk="1" hangingPunct="1">
              <a:defRPr/>
            </a:pPr>
            <a:r>
              <a:rPr lang="tr-TR" dirty="0" smtClean="0">
                <a:solidFill>
                  <a:srgbClr val="0070C0"/>
                </a:solidFill>
              </a:rPr>
              <a:t>DAY: </a:t>
            </a:r>
            <a:r>
              <a:rPr lang="tr-TR" dirty="0" smtClean="0"/>
              <a:t>Aldığı tarihin gün kısmını döndürür.</a:t>
            </a:r>
          </a:p>
          <a:p>
            <a:pPr eaLnBrk="1" hangingPunct="1">
              <a:defRPr/>
            </a:pPr>
            <a:r>
              <a:rPr lang="tr-TR" dirty="0" smtClean="0">
                <a:solidFill>
                  <a:srgbClr val="0070C0"/>
                </a:solidFill>
              </a:rPr>
              <a:t>MONTH: </a:t>
            </a:r>
            <a:r>
              <a:rPr lang="tr-TR" dirty="0" smtClean="0"/>
              <a:t>Aldığı </a:t>
            </a:r>
            <a:r>
              <a:rPr lang="tr-TR" smtClean="0"/>
              <a:t>tarihin ay kısmını </a:t>
            </a:r>
            <a:r>
              <a:rPr lang="tr-TR" dirty="0" smtClean="0"/>
              <a:t>döndürür.</a:t>
            </a:r>
          </a:p>
          <a:p>
            <a:pPr eaLnBrk="1" hangingPunct="1">
              <a:defRPr/>
            </a:pPr>
            <a:r>
              <a:rPr lang="tr-TR" dirty="0" smtClean="0">
                <a:solidFill>
                  <a:srgbClr val="0070C0"/>
                </a:solidFill>
              </a:rPr>
              <a:t>YEAR: </a:t>
            </a:r>
            <a:r>
              <a:rPr lang="tr-TR" dirty="0" smtClean="0"/>
              <a:t>Aldığı </a:t>
            </a:r>
            <a:r>
              <a:rPr lang="tr-TR" smtClean="0"/>
              <a:t>tarihin yıl kısmını döndürür.</a:t>
            </a:r>
          </a:p>
          <a:p>
            <a:pPr eaLnBrk="1" hangingPunct="1">
              <a:defRPr/>
            </a:pPr>
            <a:r>
              <a:rPr lang="tr-TR" smtClean="0">
                <a:solidFill>
                  <a:srgbClr val="FF0000"/>
                </a:solidFill>
              </a:rPr>
              <a:t>Örn: </a:t>
            </a:r>
            <a:r>
              <a:rPr lang="tr-TR" smtClean="0"/>
              <a:t>1989 </a:t>
            </a:r>
            <a:r>
              <a:rPr lang="tr-TR"/>
              <a:t>doğumlu </a:t>
            </a:r>
            <a:r>
              <a:rPr lang="tr-TR" smtClean="0"/>
              <a:t>öğrenciler:</a:t>
            </a:r>
            <a:endParaRPr lang="tr-TR"/>
          </a:p>
          <a:p>
            <a:pPr marL="363538" indent="0" eaLnBrk="1" hangingPunct="1">
              <a:buNone/>
              <a:defRPr/>
            </a:pPr>
            <a:r>
              <a:rPr lang="tr-TR" smtClean="0">
                <a:solidFill>
                  <a:srgbClr val="0070C0"/>
                </a:solidFill>
              </a:rPr>
              <a:t>SELECT </a:t>
            </a:r>
            <a:r>
              <a:rPr lang="tr-TR">
                <a:solidFill>
                  <a:srgbClr val="0070C0"/>
                </a:solidFill>
              </a:rPr>
              <a:t>* FROM </a:t>
            </a:r>
            <a:r>
              <a:rPr lang="tr-TR" smtClean="0">
                <a:solidFill>
                  <a:srgbClr val="0070C0"/>
                </a:solidFill>
              </a:rPr>
              <a:t>OGRENCILER</a:t>
            </a:r>
          </a:p>
          <a:p>
            <a:pPr marL="363538" indent="0" eaLnBrk="1" hangingPunct="1">
              <a:buNone/>
              <a:defRPr/>
            </a:pPr>
            <a:r>
              <a:rPr lang="tr-TR" smtClean="0">
                <a:solidFill>
                  <a:srgbClr val="0070C0"/>
                </a:solidFill>
              </a:rPr>
              <a:t>WHERE </a:t>
            </a:r>
            <a:r>
              <a:rPr lang="tr-TR">
                <a:solidFill>
                  <a:srgbClr val="0070C0"/>
                </a:solidFill>
              </a:rPr>
              <a:t>YEAR(DOGUM_TARIHI) = 1989</a:t>
            </a:r>
            <a:endParaRPr lang="tr-TR"/>
          </a:p>
          <a:p>
            <a:pPr eaLnBrk="1" hangingPunct="1">
              <a:defRPr/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325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Dönüşüm Fonksiyonları</a:t>
            </a:r>
          </a:p>
        </p:txBody>
      </p:sp>
      <p:sp>
        <p:nvSpPr>
          <p:cNvPr id="28675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tr-TR" dirty="0" smtClean="0"/>
              <a:t>Access’te </a:t>
            </a:r>
            <a:r>
              <a:rPr lang="tr-TR" smtClean="0"/>
              <a:t>tip dönüşüm fonksiyonları "C" ile başlar ve dönüştürülecek olan veri türü ile devam eder:</a:t>
            </a:r>
            <a:endParaRPr lang="tr-TR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tr-TR" smtClean="0"/>
              <a:t>		</a:t>
            </a:r>
            <a:r>
              <a:rPr lang="tr-TR" smtClean="0">
                <a:solidFill>
                  <a:schemeClr val="accent1"/>
                </a:solidFill>
              </a:rPr>
              <a:t>CBool </a:t>
            </a:r>
            <a:r>
              <a:rPr lang="tr-TR" dirty="0" smtClean="0">
                <a:solidFill>
                  <a:schemeClr val="accent1"/>
                </a:solidFill>
              </a:rPr>
              <a:t>	</a:t>
            </a:r>
            <a:r>
              <a:rPr lang="tr-TR" dirty="0" err="1" smtClean="0">
                <a:solidFill>
                  <a:schemeClr val="accent1"/>
                </a:solidFill>
              </a:rPr>
              <a:t>CDate</a:t>
            </a:r>
            <a:r>
              <a:rPr lang="tr-TR" dirty="0" smtClean="0">
                <a:solidFill>
                  <a:schemeClr val="accent1"/>
                </a:solidFill>
              </a:rPr>
              <a:t> 	</a:t>
            </a:r>
            <a:r>
              <a:rPr lang="tr-TR" dirty="0" err="1" smtClean="0">
                <a:solidFill>
                  <a:schemeClr val="accent1"/>
                </a:solidFill>
              </a:rPr>
              <a:t>CInt</a:t>
            </a:r>
            <a:r>
              <a:rPr lang="tr-TR" dirty="0" smtClean="0">
                <a:solidFill>
                  <a:schemeClr val="accent1"/>
                </a:solidFill>
              </a:rPr>
              <a:t> 	</a:t>
            </a:r>
            <a:r>
              <a:rPr lang="tr-TR" smtClean="0">
                <a:solidFill>
                  <a:schemeClr val="accent1"/>
                </a:solidFill>
              </a:rPr>
              <a:t>	CStr</a:t>
            </a:r>
            <a:endParaRPr lang="tr-TR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tr-TR" smtClean="0">
                <a:solidFill>
                  <a:schemeClr val="accent1"/>
                </a:solidFill>
              </a:rPr>
              <a:t>		CCur 	</a:t>
            </a:r>
            <a:r>
              <a:rPr lang="tr-TR" dirty="0" smtClean="0">
                <a:solidFill>
                  <a:schemeClr val="accent1"/>
                </a:solidFill>
              </a:rPr>
              <a:t>	</a:t>
            </a:r>
            <a:r>
              <a:rPr lang="tr-TR" dirty="0" err="1" smtClean="0">
                <a:solidFill>
                  <a:schemeClr val="accent1"/>
                </a:solidFill>
              </a:rPr>
              <a:t>CDec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smtClean="0">
                <a:solidFill>
                  <a:schemeClr val="accent1"/>
                </a:solidFill>
              </a:rPr>
              <a:t>		CSng		…</a:t>
            </a:r>
            <a:endParaRPr lang="tr-TR" dirty="0" smtClean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tr-TR" err="1" smtClean="0"/>
              <a:t>Oracle’da</a:t>
            </a:r>
            <a:r>
              <a:rPr lang="tr-TR" smtClean="0"/>
              <a:t> ise genellikle "TO_" ile başlar ve veri türü ile devam eder:</a:t>
            </a:r>
            <a:endParaRPr lang="tr-TR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tr-TR" smtClean="0"/>
              <a:t>		</a:t>
            </a:r>
            <a:r>
              <a:rPr lang="tr-TR" smtClean="0">
                <a:solidFill>
                  <a:schemeClr val="accent1"/>
                </a:solidFill>
              </a:rPr>
              <a:t>TO_CHAR	TO_DATE	TO_NUMBER	…</a:t>
            </a:r>
          </a:p>
          <a:p>
            <a:pPr>
              <a:defRPr/>
            </a:pPr>
            <a:r>
              <a:rPr lang="tr-TR" smtClean="0"/>
              <a:t>SQL Server ve Oracle’da CAST ve CONVERT gibi dönüşüm işlemlerinde kullanılabilen daha detaylı fonksiyonlar da vardır.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1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Örneklerde kullanılan</a:t>
            </a:r>
            <a:br>
              <a:rPr lang="tr-TR" dirty="0" smtClean="0"/>
            </a:br>
            <a:r>
              <a:rPr lang="tr-TR" dirty="0" smtClean="0"/>
              <a:t>“Personel Bilgileri” Veri Tabanı</a:t>
            </a:r>
            <a:endParaRPr lang="tr-TR" dirty="0"/>
          </a:p>
        </p:txBody>
      </p:sp>
      <p:sp>
        <p:nvSpPr>
          <p:cNvPr id="6147" name="2 İçerik Yer Tutucusu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PERSONEL Tablosu:</a:t>
            </a:r>
          </a:p>
          <a:p>
            <a:pPr lvl="1" eaLnBrk="1" hangingPunct="1"/>
            <a:r>
              <a:rPr lang="tr-TR" smtClean="0"/>
              <a:t>PERSONEL_NO </a:t>
            </a:r>
            <a:r>
              <a:rPr lang="tr-TR" smtClean="0">
                <a:solidFill>
                  <a:srgbClr val="FF0000"/>
                </a:solidFill>
              </a:rPr>
              <a:t>(PK)</a:t>
            </a:r>
          </a:p>
          <a:p>
            <a:pPr lvl="1" eaLnBrk="1" hangingPunct="1"/>
            <a:r>
              <a:rPr lang="tr-TR" smtClean="0"/>
              <a:t>AD</a:t>
            </a:r>
          </a:p>
          <a:p>
            <a:pPr lvl="1" eaLnBrk="1" hangingPunct="1"/>
            <a:r>
              <a:rPr lang="tr-TR" smtClean="0"/>
              <a:t>SOYAD</a:t>
            </a:r>
          </a:p>
          <a:p>
            <a:pPr lvl="1" eaLnBrk="1" hangingPunct="1"/>
            <a:r>
              <a:rPr lang="tr-TR" smtClean="0"/>
              <a:t>GOREV</a:t>
            </a:r>
          </a:p>
          <a:p>
            <a:pPr lvl="1" eaLnBrk="1" hangingPunct="1"/>
            <a:r>
              <a:rPr lang="tr-TR" smtClean="0"/>
              <a:t>MAAS</a:t>
            </a:r>
          </a:p>
          <a:p>
            <a:pPr lvl="1" eaLnBrk="1" hangingPunct="1"/>
            <a:r>
              <a:rPr lang="tr-TR" smtClean="0"/>
              <a:t>BOLUM </a:t>
            </a:r>
            <a:r>
              <a:rPr lang="tr-TR" smtClean="0">
                <a:solidFill>
                  <a:srgbClr val="FF0000"/>
                </a:solidFill>
              </a:rPr>
              <a:t>(FK-BOLUMLER)</a:t>
            </a:r>
          </a:p>
          <a:p>
            <a:pPr lvl="1" eaLnBrk="1" hangingPunct="1"/>
            <a:r>
              <a:rPr lang="tr-TR" smtClean="0"/>
              <a:t>YONETICISI</a:t>
            </a:r>
          </a:p>
          <a:p>
            <a:pPr lvl="1" eaLnBrk="1" hangingPunct="1"/>
            <a:r>
              <a:rPr lang="tr-TR" smtClean="0"/>
              <a:t>GIRIS_TARIHI</a:t>
            </a:r>
          </a:p>
        </p:txBody>
      </p:sp>
      <p:sp>
        <p:nvSpPr>
          <p:cNvPr id="6148" name="3 İçerik Yer Tutucusu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BOLUMLER Tablosu:</a:t>
            </a:r>
          </a:p>
          <a:p>
            <a:pPr lvl="1" eaLnBrk="1" hangingPunct="1"/>
            <a:r>
              <a:rPr lang="tr-TR" smtClean="0"/>
              <a:t>BOLUM_NO </a:t>
            </a:r>
            <a:r>
              <a:rPr lang="tr-TR" smtClean="0">
                <a:solidFill>
                  <a:srgbClr val="FF0000"/>
                </a:solidFill>
              </a:rPr>
              <a:t>(PK)</a:t>
            </a:r>
          </a:p>
          <a:p>
            <a:pPr lvl="1" eaLnBrk="1" hangingPunct="1"/>
            <a:r>
              <a:rPr lang="tr-TR" smtClean="0"/>
              <a:t>BOLUM_ADI</a:t>
            </a:r>
          </a:p>
          <a:p>
            <a:pPr lvl="1" eaLnBrk="1" hangingPunct="1"/>
            <a:r>
              <a:rPr lang="tr-TR" smtClean="0"/>
              <a:t>BOLUM_YER</a:t>
            </a:r>
          </a:p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Örneklerde kullanılan</a:t>
            </a:r>
            <a:br>
              <a:rPr lang="tr-TR" dirty="0" smtClean="0"/>
            </a:br>
            <a:r>
              <a:rPr lang="tr-TR" dirty="0" smtClean="0"/>
              <a:t>“Öğrenci İşleri” Veri Tabanı</a:t>
            </a:r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371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OGRENCILER Tablosu: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OGR_NO </a:t>
            </a:r>
            <a:r>
              <a:rPr lang="tr-TR" dirty="0" smtClean="0">
                <a:solidFill>
                  <a:srgbClr val="FF0000"/>
                </a:solidFill>
              </a:rPr>
              <a:t>(PK)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AD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SOYAD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/>
              <a:t>DOGUM_TARIHI </a:t>
            </a:r>
            <a:endParaRPr lang="tr-TR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smtClean="0"/>
              <a:t>DOGUM_YERI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smtClean="0"/>
              <a:t>ADRES</a:t>
            </a:r>
            <a:endParaRPr lang="tr-T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DERSLER Tablosu: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DERS_KODU </a:t>
            </a:r>
            <a:r>
              <a:rPr lang="tr-TR" dirty="0" smtClean="0">
                <a:solidFill>
                  <a:srgbClr val="FF0000"/>
                </a:solidFill>
              </a:rPr>
              <a:t>(PK)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DERS_ADI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DERS_KREDISI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HOCASI </a:t>
            </a:r>
            <a:r>
              <a:rPr lang="tr-TR" dirty="0" smtClean="0">
                <a:solidFill>
                  <a:srgbClr val="FF0000"/>
                </a:solidFill>
              </a:rPr>
              <a:t>(FK-HOCALAR)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NOTLAR Tablosu: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OGRENCI</a:t>
            </a:r>
            <a:r>
              <a:rPr lang="tr-TR" dirty="0" smtClean="0">
                <a:solidFill>
                  <a:srgbClr val="FF0000"/>
                </a:solidFill>
              </a:rPr>
              <a:t> (FK-OGRENCILER)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DERS </a:t>
            </a:r>
            <a:r>
              <a:rPr lang="tr-TR" dirty="0" smtClean="0">
                <a:solidFill>
                  <a:srgbClr val="FF0000"/>
                </a:solidFill>
              </a:rPr>
              <a:t>(FK-DERSLER)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DERS_YILI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VIZE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FINAL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HOCALAR Tablosu: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HOCA_NO </a:t>
            </a:r>
            <a:r>
              <a:rPr lang="tr-TR" dirty="0" smtClean="0">
                <a:solidFill>
                  <a:srgbClr val="FF0000"/>
                </a:solidFill>
              </a:rPr>
              <a:t>(PK)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AD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SOYAD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UNVAN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SELECT ifadesi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dirty="0" smtClean="0">
                <a:solidFill>
                  <a:srgbClr val="006600"/>
                </a:solidFill>
              </a:rPr>
              <a:t>	</a:t>
            </a:r>
            <a:r>
              <a:rPr lang="en-US" dirty="0" smtClean="0">
                <a:solidFill>
                  <a:srgbClr val="006600"/>
                </a:solidFill>
              </a:rPr>
              <a:t>SELECT</a:t>
            </a:r>
            <a:r>
              <a:rPr lang="en-US" dirty="0" smtClean="0"/>
              <a:t> </a:t>
            </a:r>
            <a:r>
              <a:rPr lang="tr-TR" dirty="0" smtClean="0"/>
              <a:t>sütun [yada sütunlar]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6600"/>
                </a:solidFill>
              </a:rPr>
              <a:t>FROM</a:t>
            </a:r>
            <a:r>
              <a:rPr lang="en-US" dirty="0" smtClean="0"/>
              <a:t> </a:t>
            </a:r>
            <a:r>
              <a:rPr lang="tr-TR" dirty="0" smtClean="0"/>
              <a:t>tablo [yada tablolar]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6600"/>
                </a:solidFill>
              </a:rPr>
              <a:t>WHERE</a:t>
            </a:r>
            <a:r>
              <a:rPr lang="en-US" dirty="0" smtClean="0"/>
              <a:t> </a:t>
            </a:r>
            <a:r>
              <a:rPr lang="tr-TR" dirty="0" smtClean="0"/>
              <a:t>seçim kriteri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SELECT ifadesinden sonra * kullanılırsa tüm nitelikler (sütunlar) seçilir.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Kriter verilmezse “WHERE” sözcüğü de yazılmaz. Bu durumda tüm kayıtlar (satırlar) seçilir.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Personel tablosundaki tüm kayıtların tüm nitelikleri aşağıdaki SQL cümlesi ile gösterilir: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* FROM PERSONEL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WHERE ile kriter verme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Eğer tüm kayıtların değil de sadece belirli kayıtların görüntülenmesi istenirse WHERE ile kriter verilir.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SQL cümlesi maaşı 1800 TL’nin üzerinde olan personelin adı ve soyadını ekranda gösterir: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AD, SOYAD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FROM PERSONEL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WHERE MAAS &gt; 1800</a:t>
            </a:r>
            <a:endParaRPr lang="tr-T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Kriterlerde kullanılan işleçler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Programlama dillerinde kullanılan aritmetiksel karşılaştırma işleçleri (&lt;, &lt;=, &gt;, &gt;=, =, &lt;&gt;) ve mantıksal işleçler (AND, OR, NOT) SQL dilinde de kriter verirken kullanılır.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SQL cümlesi görevi müdür olan ve maaşı 5000 TL’den fazla olan personeli gösterir: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/>
              <a:t>	</a:t>
            </a:r>
            <a:r>
              <a:rPr lang="tr-TR" dirty="0" smtClean="0">
                <a:solidFill>
                  <a:srgbClr val="0070C0"/>
                </a:solidFill>
              </a:rPr>
              <a:t>SELECT * FROM PERSONEL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WHERE </a:t>
            </a:r>
            <a:r>
              <a:rPr lang="tr-TR" dirty="0" smtClean="0">
                <a:solidFill>
                  <a:srgbClr val="FF0000"/>
                </a:solidFill>
              </a:rPr>
              <a:t>GOREV </a:t>
            </a:r>
            <a:r>
              <a:rPr lang="tr-TR" smtClean="0">
                <a:solidFill>
                  <a:srgbClr val="FF0000"/>
                </a:solidFill>
              </a:rPr>
              <a:t>= </a:t>
            </a:r>
            <a:r>
              <a:rPr lang="tr-TR">
                <a:solidFill>
                  <a:srgbClr val="FF0000"/>
                </a:solidFill>
              </a:rPr>
              <a:t>'</a:t>
            </a:r>
            <a:r>
              <a:rPr lang="tr-TR" smtClean="0">
                <a:solidFill>
                  <a:srgbClr val="FF0000"/>
                </a:solidFill>
              </a:rPr>
              <a:t>Müdür' </a:t>
            </a:r>
            <a:r>
              <a:rPr lang="tr-TR" dirty="0" smtClean="0">
                <a:solidFill>
                  <a:srgbClr val="FF0000"/>
                </a:solidFill>
              </a:rPr>
              <a:t>AND MAAS &gt; 5000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395288" y="5949950"/>
            <a:ext cx="8497887" cy="719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/>
              <a:t>Programlama dillerinde olduğu gibi SQL’de de karakter türü veriler ile işlem yapılacaksa tek tırnak yada çift tırnak kullanılır.</a:t>
            </a:r>
          </a:p>
        </p:txBody>
      </p:sp>
      <p:cxnSp>
        <p:nvCxnSpPr>
          <p:cNvPr id="6" name="5 Düz Ok Bağlayıcısı"/>
          <p:cNvCxnSpPr/>
          <p:nvPr/>
        </p:nvCxnSpPr>
        <p:spPr>
          <a:xfrm rot="5400000">
            <a:off x="3645694" y="5841207"/>
            <a:ext cx="35877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Düz Ok Bağlayıcısı"/>
          <p:cNvCxnSpPr/>
          <p:nvPr/>
        </p:nvCxnSpPr>
        <p:spPr>
          <a:xfrm rot="5400000">
            <a:off x="4895850" y="5840413"/>
            <a:ext cx="360363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Karakter türü verilerin karşılaştırılması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Karakter türü veriler ile de büyüklük-küçüklük kıyaslamaları yapılabilir.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SQL cümlesi adı N-Z arasında bir harf ile başlayan personeli gösterir: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* FROM PERSONEL WHERE AD </a:t>
            </a:r>
            <a:r>
              <a:rPr lang="tr-TR" smtClean="0">
                <a:solidFill>
                  <a:srgbClr val="0070C0"/>
                </a:solidFill>
              </a:rPr>
              <a:t>&gt; 'N'</a:t>
            </a:r>
            <a:endParaRPr lang="tr-TR" dirty="0" smtClean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Aşağıdaki SQL cümlesi adı E harfi ile başlayan personeli gösterir: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SELECT * FROM PERSONEL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 smtClean="0">
                <a:solidFill>
                  <a:srgbClr val="0070C0"/>
                </a:solidFill>
              </a:rPr>
              <a:t>	WHERE AD </a:t>
            </a:r>
            <a:r>
              <a:rPr lang="tr-TR" smtClean="0">
                <a:solidFill>
                  <a:srgbClr val="0070C0"/>
                </a:solidFill>
              </a:rPr>
              <a:t>&gt; </a:t>
            </a:r>
            <a:r>
              <a:rPr lang="tr-TR">
                <a:solidFill>
                  <a:srgbClr val="0070C0"/>
                </a:solidFill>
              </a:rPr>
              <a:t>'</a:t>
            </a:r>
            <a:r>
              <a:rPr lang="tr-TR" smtClean="0">
                <a:solidFill>
                  <a:srgbClr val="0070C0"/>
                </a:solidFill>
              </a:rPr>
              <a:t>E' </a:t>
            </a:r>
            <a:r>
              <a:rPr lang="tr-TR" dirty="0" smtClean="0">
                <a:solidFill>
                  <a:srgbClr val="0070C0"/>
                </a:solidFill>
              </a:rPr>
              <a:t>AND AD </a:t>
            </a:r>
            <a:r>
              <a:rPr lang="tr-TR" smtClean="0">
                <a:solidFill>
                  <a:srgbClr val="0070C0"/>
                </a:solidFill>
              </a:rPr>
              <a:t>&lt; </a:t>
            </a:r>
            <a:r>
              <a:rPr lang="tr-TR">
                <a:solidFill>
                  <a:srgbClr val="0070C0"/>
                </a:solidFill>
              </a:rPr>
              <a:t>'</a:t>
            </a:r>
            <a:r>
              <a:rPr lang="tr-TR" smtClean="0">
                <a:solidFill>
                  <a:srgbClr val="0070C0"/>
                </a:solidFill>
              </a:rPr>
              <a:t>F'</a:t>
            </a:r>
            <a:endParaRPr lang="tr-TR" dirty="0" smtClean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2208</Words>
  <Application>Microsoft Office PowerPoint</Application>
  <PresentationFormat>Ekran Gösterisi (4:3)</PresentationFormat>
  <Paragraphs>271</Paragraphs>
  <Slides>37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38" baseType="lpstr">
      <vt:lpstr>Ofis Teması</vt:lpstr>
      <vt:lpstr>Veri Tabanı Yönetim Sistemleri    SQL'e Giriş</vt:lpstr>
      <vt:lpstr>SQL (Structured Query Language)</vt:lpstr>
      <vt:lpstr>DML, DDL ve DCL</vt:lpstr>
      <vt:lpstr>Örneklerde kullanılan “Personel Bilgileri” Veri Tabanı</vt:lpstr>
      <vt:lpstr>Örneklerde kullanılan “Öğrenci İşleri” Veri Tabanı</vt:lpstr>
      <vt:lpstr>SELECT ifadesi</vt:lpstr>
      <vt:lpstr>WHERE ile kriter verme</vt:lpstr>
      <vt:lpstr>Kriterlerde kullanılan işleçler</vt:lpstr>
      <vt:lpstr>Karakter türü verilerin karşılaştırılması</vt:lpstr>
      <vt:lpstr>LIKE işleci</vt:lpstr>
      <vt:lpstr>BETWEEN … AND … işleci</vt:lpstr>
      <vt:lpstr>IN işleci</vt:lpstr>
      <vt:lpstr>Tarihsel türü verilerin karşılaştırılması</vt:lpstr>
      <vt:lpstr>DISTINCT ifadesi</vt:lpstr>
      <vt:lpstr>AS ifadesi ve sütun içeriklerini birleştirme</vt:lpstr>
      <vt:lpstr>Matematiksel İşlemler</vt:lpstr>
      <vt:lpstr>NULL (boş) değerler ile ilgili işlemler</vt:lpstr>
      <vt:lpstr>Büyük/Küçük Harf Duyarlılığı</vt:lpstr>
      <vt:lpstr>Türkçe karakter kullanma</vt:lpstr>
      <vt:lpstr>Alan ismi belirlerken dikkat edilmesi gereken noktalar:</vt:lpstr>
      <vt:lpstr>ORDER BY ile sıralama</vt:lpstr>
      <vt:lpstr>ORDER BY ile sıralama</vt:lpstr>
      <vt:lpstr>SQL Fonksiyonları</vt:lpstr>
      <vt:lpstr>SUM ve AVG</vt:lpstr>
      <vt:lpstr>MIN ve MAX</vt:lpstr>
      <vt:lpstr>COUNT</vt:lpstr>
      <vt:lpstr>TOP</vt:lpstr>
      <vt:lpstr>GROUP BY</vt:lpstr>
      <vt:lpstr>Birden fazla sütuna göre gruplama</vt:lpstr>
      <vt:lpstr>HAVING ile Grup Koşulu verme</vt:lpstr>
      <vt:lpstr>Örnek 1</vt:lpstr>
      <vt:lpstr>Örnek 2</vt:lpstr>
      <vt:lpstr>Diğer Fonksiyonlar</vt:lpstr>
      <vt:lpstr>Nümerik Fonksiyonlar</vt:lpstr>
      <vt:lpstr>String Fonksiyonları</vt:lpstr>
      <vt:lpstr>Tarih Fonksiyonları</vt:lpstr>
      <vt:lpstr>Dönüşüm Fonksiyonları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(Structured Query Language)</dc:title>
  <dc:creator>Altan MESUT</dc:creator>
  <cp:lastModifiedBy>ergenburhan@hotmail.com</cp:lastModifiedBy>
  <cp:revision>321</cp:revision>
  <dcterms:created xsi:type="dcterms:W3CDTF">2010-09-16T11:53:14Z</dcterms:created>
  <dcterms:modified xsi:type="dcterms:W3CDTF">2017-10-26T15:09:50Z</dcterms:modified>
</cp:coreProperties>
</file>