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41" r:id="rId23"/>
    <p:sldId id="439" r:id="rId24"/>
    <p:sldId id="277" r:id="rId25"/>
    <p:sldId id="278" r:id="rId26"/>
    <p:sldId id="279" r:id="rId27"/>
    <p:sldId id="280" r:id="rId28"/>
    <p:sldId id="281" r:id="rId29"/>
    <p:sldId id="308" r:id="rId30"/>
    <p:sldId id="440" r:id="rId31"/>
    <p:sldId id="283" r:id="rId32"/>
    <p:sldId id="284" r:id="rId33"/>
    <p:sldId id="285" r:id="rId34"/>
    <p:sldId id="288" r:id="rId35"/>
    <p:sldId id="289" r:id="rId36"/>
    <p:sldId id="290" r:id="rId37"/>
    <p:sldId id="291" r:id="rId38"/>
    <p:sldId id="292" r:id="rId39"/>
    <p:sldId id="293" r:id="rId40"/>
    <p:sldId id="294" r:id="rId41"/>
    <p:sldId id="295" r:id="rId42"/>
    <p:sldId id="296" r:id="rId43"/>
    <p:sldId id="297" r:id="rId44"/>
    <p:sldId id="443" r:id="rId45"/>
    <p:sldId id="298" r:id="rId46"/>
    <p:sldId id="299" r:id="rId47"/>
    <p:sldId id="300" r:id="rId48"/>
    <p:sldId id="301" r:id="rId49"/>
    <p:sldId id="302" r:id="rId50"/>
    <p:sldId id="303" r:id="rId51"/>
    <p:sldId id="304" r:id="rId52"/>
    <p:sldId id="305" r:id="rId53"/>
    <p:sldId id="306" r:id="rId54"/>
    <p:sldId id="307" r:id="rId55"/>
    <p:sldId id="309" r:id="rId56"/>
    <p:sldId id="310" r:id="rId57"/>
    <p:sldId id="311" r:id="rId58"/>
    <p:sldId id="312" r:id="rId59"/>
    <p:sldId id="442" r:id="rId60"/>
    <p:sldId id="441" r:id="rId61"/>
    <p:sldId id="315" r:id="rId62"/>
    <p:sldId id="316" r:id="rId63"/>
    <p:sldId id="317" r:id="rId64"/>
    <p:sldId id="318" r:id="rId65"/>
    <p:sldId id="319" r:id="rId66"/>
    <p:sldId id="320" r:id="rId67"/>
    <p:sldId id="321" r:id="rId68"/>
    <p:sldId id="322" r:id="rId69"/>
    <p:sldId id="323" r:id="rId70"/>
    <p:sldId id="325" r:id="rId71"/>
    <p:sldId id="326" r:id="rId72"/>
    <p:sldId id="327" r:id="rId73"/>
    <p:sldId id="328" r:id="rId74"/>
    <p:sldId id="329" r:id="rId75"/>
    <p:sldId id="444" r:id="rId76"/>
    <p:sldId id="331" r:id="rId77"/>
    <p:sldId id="332" r:id="rId78"/>
    <p:sldId id="340" r:id="rId79"/>
    <p:sldId id="445" r:id="rId80"/>
    <p:sldId id="334" r:id="rId81"/>
    <p:sldId id="335" r:id="rId82"/>
    <p:sldId id="446" r:id="rId83"/>
    <p:sldId id="337" r:id="rId84"/>
    <p:sldId id="338" r:id="rId85"/>
    <p:sldId id="339" r:id="rId86"/>
    <p:sldId id="344" r:id="rId87"/>
    <p:sldId id="345" r:id="rId88"/>
    <p:sldId id="347" r:id="rId89"/>
    <p:sldId id="348" r:id="rId90"/>
    <p:sldId id="349" r:id="rId91"/>
    <p:sldId id="350" r:id="rId92"/>
    <p:sldId id="351" r:id="rId93"/>
    <p:sldId id="352" r:id="rId94"/>
    <p:sldId id="353" r:id="rId95"/>
    <p:sldId id="354" r:id="rId96"/>
    <p:sldId id="357" r:id="rId97"/>
    <p:sldId id="358" r:id="rId98"/>
    <p:sldId id="359" r:id="rId99"/>
    <p:sldId id="360" r:id="rId100"/>
    <p:sldId id="361" r:id="rId101"/>
    <p:sldId id="355" r:id="rId102"/>
    <p:sldId id="356" r:id="rId103"/>
    <p:sldId id="362" r:id="rId104"/>
    <p:sldId id="448" r:id="rId105"/>
    <p:sldId id="365" r:id="rId106"/>
    <p:sldId id="366" r:id="rId107"/>
    <p:sldId id="367" r:id="rId108"/>
    <p:sldId id="368" r:id="rId109"/>
    <p:sldId id="369" r:id="rId110"/>
    <p:sldId id="370" r:id="rId111"/>
    <p:sldId id="371" r:id="rId112"/>
    <p:sldId id="372" r:id="rId113"/>
    <p:sldId id="373" r:id="rId114"/>
    <p:sldId id="449" r:id="rId115"/>
    <p:sldId id="375" r:id="rId116"/>
    <p:sldId id="376" r:id="rId117"/>
    <p:sldId id="377" r:id="rId118"/>
    <p:sldId id="378" r:id="rId119"/>
    <p:sldId id="379" r:id="rId120"/>
    <p:sldId id="45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6" r:id="rId135"/>
    <p:sldId id="397" r:id="rId136"/>
    <p:sldId id="398" r:id="rId137"/>
    <p:sldId id="399" r:id="rId138"/>
    <p:sldId id="400" r:id="rId139"/>
    <p:sldId id="401" r:id="rId140"/>
    <p:sldId id="402" r:id="rId141"/>
    <p:sldId id="403" r:id="rId142"/>
    <p:sldId id="404" r:id="rId143"/>
    <p:sldId id="405" r:id="rId144"/>
    <p:sldId id="406" r:id="rId145"/>
    <p:sldId id="407" r:id="rId146"/>
    <p:sldId id="408" r:id="rId147"/>
    <p:sldId id="409" r:id="rId148"/>
    <p:sldId id="410" r:id="rId149"/>
    <p:sldId id="411" r:id="rId150"/>
    <p:sldId id="412" r:id="rId151"/>
    <p:sldId id="413" r:id="rId152"/>
    <p:sldId id="414" r:id="rId153"/>
    <p:sldId id="415" r:id="rId154"/>
    <p:sldId id="416" r:id="rId155"/>
    <p:sldId id="417" r:id="rId156"/>
    <p:sldId id="418" r:id="rId157"/>
    <p:sldId id="419" r:id="rId158"/>
    <p:sldId id="420" r:id="rId159"/>
    <p:sldId id="421" r:id="rId160"/>
    <p:sldId id="422" r:id="rId161"/>
    <p:sldId id="423" r:id="rId162"/>
    <p:sldId id="426" r:id="rId163"/>
    <p:sldId id="427" r:id="rId164"/>
    <p:sldId id="428" r:id="rId165"/>
    <p:sldId id="429" r:id="rId166"/>
    <p:sldId id="430" r:id="rId167"/>
    <p:sldId id="431" r:id="rId168"/>
    <p:sldId id="432" r:id="rId169"/>
    <p:sldId id="433" r:id="rId170"/>
    <p:sldId id="434" r:id="rId171"/>
    <p:sldId id="435" r:id="rId172"/>
    <p:sldId id="436" r:id="rId17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4624" autoAdjust="0"/>
  </p:normalViewPr>
  <p:slideViewPr>
    <p:cSldViewPr>
      <p:cViewPr varScale="1">
        <p:scale>
          <a:sx n="74" d="100"/>
          <a:sy n="74" d="100"/>
        </p:scale>
        <p:origin x="-121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presProps" Target="pres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22800-EAFF-41B3-9A7F-16482FA9E8DB}" type="datetimeFigureOut">
              <a:rPr lang="tr-TR" smtClean="0"/>
              <a:pPr/>
              <a:t>10.12.2012</a:t>
            </a:fld>
            <a:endParaRPr lang="tr-TR" dirty="0"/>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6E70F4-D3E2-4239-889B-4033C24DDC46}" type="slidenum">
              <a:rPr lang="tr-TR" smtClean="0"/>
              <a:pPr/>
              <a:t>‹#›</a:t>
            </a:fld>
            <a:endParaRPr lang="tr-TR" dirty="0"/>
          </a:p>
        </p:txBody>
      </p:sp>
    </p:spTree>
    <p:extLst>
      <p:ext uri="{BB962C8B-B14F-4D97-AF65-F5344CB8AC3E}">
        <p14:creationId xmlns:p14="http://schemas.microsoft.com/office/powerpoint/2010/main" val="1932192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a:t>
            </a:fld>
            <a:endParaRPr lang="tr-T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a:t>
            </a:fld>
            <a:endParaRPr lang="tr-TR"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100</a:t>
            </a:fld>
            <a:endParaRPr lang="tr-TR"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101</a:t>
            </a:fld>
            <a:endParaRPr lang="tr-TR"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102</a:t>
            </a:fld>
            <a:endParaRPr lang="tr-TR"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103</a:t>
            </a:fld>
            <a:endParaRPr lang="tr-TR"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104</a:t>
            </a:fld>
            <a:endParaRPr lang="tr-TR"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105</a:t>
            </a:fld>
            <a:endParaRPr lang="tr-TR"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106</a:t>
            </a:fld>
            <a:endParaRPr lang="tr-TR"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107</a:t>
            </a:fld>
            <a:endParaRPr lang="tr-TR"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108</a:t>
            </a:fld>
            <a:endParaRPr lang="tr-TR"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109</a:t>
            </a:fld>
            <a:endParaRPr lang="tr-T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a:t>
            </a:fld>
            <a:endParaRPr lang="tr-TR"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110</a:t>
            </a:fld>
            <a:endParaRPr lang="tr-TR"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111</a:t>
            </a:fld>
            <a:endParaRPr lang="tr-TR"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112</a:t>
            </a:fld>
            <a:endParaRPr lang="tr-TR"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113</a:t>
            </a:fld>
            <a:endParaRPr lang="tr-TR"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114</a:t>
            </a:fld>
            <a:endParaRPr lang="tr-TR"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115</a:t>
            </a:fld>
            <a:endParaRPr lang="tr-TR"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116</a:t>
            </a:fld>
            <a:endParaRPr lang="tr-TR"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117</a:t>
            </a:fld>
            <a:endParaRPr lang="tr-TR"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118</a:t>
            </a:fld>
            <a:endParaRPr lang="tr-TR"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119</a:t>
            </a:fld>
            <a:endParaRPr lang="tr-T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a:t>
            </a:fld>
            <a:endParaRPr lang="tr-TR"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120</a:t>
            </a:fld>
            <a:endParaRPr lang="tr-TR"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121</a:t>
            </a:fld>
            <a:endParaRPr lang="tr-TR"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122</a:t>
            </a:fld>
            <a:endParaRPr lang="tr-TR"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123</a:t>
            </a:fld>
            <a:endParaRPr lang="tr-TR"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124</a:t>
            </a:fld>
            <a:endParaRPr lang="tr-TR"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125</a:t>
            </a:fld>
            <a:endParaRPr lang="tr-TR"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126</a:t>
            </a:fld>
            <a:endParaRPr lang="tr-TR"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127</a:t>
            </a:fld>
            <a:endParaRPr lang="tr-TR"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128</a:t>
            </a:fld>
            <a:endParaRPr lang="tr-TR"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129</a:t>
            </a:fld>
            <a:endParaRPr lang="tr-T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a:t>
            </a:fld>
            <a:endParaRPr lang="tr-TR"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130</a:t>
            </a:fld>
            <a:endParaRPr lang="tr-TR"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131</a:t>
            </a:fld>
            <a:endParaRPr lang="tr-TR"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132</a:t>
            </a:fld>
            <a:endParaRPr lang="tr-TR"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133</a:t>
            </a:fld>
            <a:endParaRPr lang="tr-TR"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134</a:t>
            </a:fld>
            <a:endParaRPr lang="tr-TR"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135</a:t>
            </a:fld>
            <a:endParaRPr lang="tr-TR"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136</a:t>
            </a:fld>
            <a:endParaRPr lang="tr-TR"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137</a:t>
            </a:fld>
            <a:endParaRPr lang="tr-TR"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138</a:t>
            </a:fld>
            <a:endParaRPr lang="tr-TR"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139</a:t>
            </a:fld>
            <a:endParaRPr lang="tr-T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a:t>
            </a:fld>
            <a:endParaRPr lang="tr-TR"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140</a:t>
            </a:fld>
            <a:endParaRPr lang="tr-TR"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141</a:t>
            </a:fld>
            <a:endParaRPr lang="tr-TR"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142</a:t>
            </a:fld>
            <a:endParaRPr lang="tr-TR"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143</a:t>
            </a:fld>
            <a:endParaRPr lang="tr-TR"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144</a:t>
            </a:fld>
            <a:endParaRPr lang="tr-TR"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145</a:t>
            </a:fld>
            <a:endParaRPr lang="tr-TR"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146</a:t>
            </a:fld>
            <a:endParaRPr lang="tr-TR"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147</a:t>
            </a:fld>
            <a:endParaRPr lang="tr-TR"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148</a:t>
            </a:fld>
            <a:endParaRPr lang="tr-TR"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149</a:t>
            </a:fld>
            <a:endParaRPr lang="tr-T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a:t>
            </a:fld>
            <a:endParaRPr lang="tr-TR"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150</a:t>
            </a:fld>
            <a:endParaRPr lang="tr-TR" dirty="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151</a:t>
            </a:fld>
            <a:endParaRPr lang="tr-TR" dirty="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152</a:t>
            </a:fld>
            <a:endParaRPr lang="tr-TR" dirty="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153</a:t>
            </a:fld>
            <a:endParaRPr lang="tr-TR" dirty="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154</a:t>
            </a:fld>
            <a:endParaRPr lang="tr-TR" dirty="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155</a:t>
            </a:fld>
            <a:endParaRPr lang="tr-TR" dirty="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156</a:t>
            </a:fld>
            <a:endParaRPr lang="tr-TR" dirty="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157</a:t>
            </a:fld>
            <a:endParaRPr lang="tr-TR" dirty="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158</a:t>
            </a:fld>
            <a:endParaRPr lang="tr-TR" dirty="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159</a:t>
            </a:fld>
            <a:endParaRPr lang="tr-T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a:t>
            </a:fld>
            <a:endParaRPr lang="tr-TR" dirty="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160</a:t>
            </a:fld>
            <a:endParaRPr lang="tr-TR" dirty="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161</a:t>
            </a:fld>
            <a:endParaRPr lang="tr-TR" dirty="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162</a:t>
            </a:fld>
            <a:endParaRPr lang="tr-TR" dirty="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163</a:t>
            </a:fld>
            <a:endParaRPr lang="tr-TR" dirty="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164</a:t>
            </a:fld>
            <a:endParaRPr lang="tr-TR" dirty="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165</a:t>
            </a:fld>
            <a:endParaRPr lang="tr-TR" dirty="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166</a:t>
            </a:fld>
            <a:endParaRPr lang="tr-TR" dirty="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167</a:t>
            </a:fld>
            <a:endParaRPr lang="tr-TR" dirty="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168</a:t>
            </a:fld>
            <a:endParaRPr lang="tr-TR" dirty="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169</a:t>
            </a:fld>
            <a:endParaRPr lang="tr-T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a:t>
            </a:fld>
            <a:endParaRPr lang="tr-TR" dirty="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170</a:t>
            </a:fld>
            <a:endParaRPr lang="tr-TR" dirty="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171</a:t>
            </a:fld>
            <a:endParaRPr lang="tr-TR" dirty="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172</a:t>
            </a:fld>
            <a:endParaRPr lang="tr-T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18</a:t>
            </a:fld>
            <a:endParaRPr lang="tr-T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19</a:t>
            </a:fld>
            <a:endParaRPr lang="tr-T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a:t>
            </a:fld>
            <a:endParaRPr lang="tr-T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20</a:t>
            </a:fld>
            <a:endParaRPr lang="tr-T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21</a:t>
            </a:fld>
            <a:endParaRPr lang="tr-T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22</a:t>
            </a:fld>
            <a:endParaRPr lang="tr-T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23</a:t>
            </a:fld>
            <a:endParaRPr lang="tr-T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24</a:t>
            </a:fld>
            <a:endParaRPr lang="tr-T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25</a:t>
            </a:fld>
            <a:endParaRPr lang="tr-T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26</a:t>
            </a:fld>
            <a:endParaRPr lang="tr-T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27</a:t>
            </a:fld>
            <a:endParaRPr lang="tr-T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28</a:t>
            </a:fld>
            <a:endParaRPr lang="tr-T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29</a:t>
            </a:fld>
            <a:endParaRPr lang="tr-T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a:t>
            </a:fld>
            <a:endParaRPr lang="tr-T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30</a:t>
            </a:fld>
            <a:endParaRPr lang="tr-T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31</a:t>
            </a:fld>
            <a:endParaRPr lang="tr-T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32</a:t>
            </a:fld>
            <a:endParaRPr lang="tr-T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33</a:t>
            </a:fld>
            <a:endParaRPr lang="tr-T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34</a:t>
            </a:fld>
            <a:endParaRPr lang="tr-T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35</a:t>
            </a:fld>
            <a:endParaRPr lang="tr-T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36</a:t>
            </a:fld>
            <a:endParaRPr lang="tr-T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37</a:t>
            </a:fld>
            <a:endParaRPr lang="tr-T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38</a:t>
            </a:fld>
            <a:endParaRPr lang="tr-T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39</a:t>
            </a:fld>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a:t>
            </a:fld>
            <a:endParaRPr lang="tr-T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40</a:t>
            </a:fld>
            <a:endParaRPr lang="tr-T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41</a:t>
            </a:fld>
            <a:endParaRPr lang="tr-T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42</a:t>
            </a:fld>
            <a:endParaRPr lang="tr-T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43</a:t>
            </a:fld>
            <a:endParaRPr lang="tr-T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44</a:t>
            </a:fld>
            <a:endParaRPr lang="tr-T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45</a:t>
            </a:fld>
            <a:endParaRPr lang="tr-T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46</a:t>
            </a:fld>
            <a:endParaRPr lang="tr-T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47</a:t>
            </a:fld>
            <a:endParaRPr lang="tr-T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48</a:t>
            </a:fld>
            <a:endParaRPr lang="tr-T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49</a:t>
            </a:fld>
            <a:endParaRPr lang="tr-T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a:t>
            </a:fld>
            <a:endParaRPr lang="tr-T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50</a:t>
            </a:fld>
            <a:endParaRPr lang="tr-T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51</a:t>
            </a:fld>
            <a:endParaRPr lang="tr-T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52</a:t>
            </a:fld>
            <a:endParaRPr lang="tr-T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53</a:t>
            </a:fld>
            <a:endParaRPr lang="tr-T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54</a:t>
            </a:fld>
            <a:endParaRPr lang="tr-T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55</a:t>
            </a:fld>
            <a:endParaRPr lang="tr-T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56</a:t>
            </a:fld>
            <a:endParaRPr lang="tr-T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57</a:t>
            </a:fld>
            <a:endParaRPr lang="tr-T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58</a:t>
            </a:fld>
            <a:endParaRPr lang="tr-T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59</a:t>
            </a:fld>
            <a:endParaRPr lang="tr-T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a:t>
            </a:fld>
            <a:endParaRPr lang="tr-T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60</a:t>
            </a:fld>
            <a:endParaRPr lang="tr-T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61</a:t>
            </a:fld>
            <a:endParaRPr lang="tr-T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62</a:t>
            </a:fld>
            <a:endParaRPr lang="tr-T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63</a:t>
            </a:fld>
            <a:endParaRPr lang="tr-T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64</a:t>
            </a:fld>
            <a:endParaRPr lang="tr-T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65</a:t>
            </a:fld>
            <a:endParaRPr lang="tr-T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66</a:t>
            </a:fld>
            <a:endParaRPr lang="tr-T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67</a:t>
            </a:fld>
            <a:endParaRPr lang="tr-T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68</a:t>
            </a:fld>
            <a:endParaRPr lang="tr-T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69</a:t>
            </a:fld>
            <a:endParaRPr lang="tr-T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a:t>
            </a:fld>
            <a:endParaRPr lang="tr-T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70</a:t>
            </a:fld>
            <a:endParaRPr lang="tr-T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71</a:t>
            </a:fld>
            <a:endParaRPr lang="tr-T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72</a:t>
            </a:fld>
            <a:endParaRPr lang="tr-T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73</a:t>
            </a:fld>
            <a:endParaRPr lang="tr-T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74</a:t>
            </a:fld>
            <a:endParaRPr lang="tr-T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75</a:t>
            </a:fld>
            <a:endParaRPr lang="tr-T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76</a:t>
            </a:fld>
            <a:endParaRPr lang="tr-T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77</a:t>
            </a:fld>
            <a:endParaRPr lang="tr-T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78</a:t>
            </a:fld>
            <a:endParaRPr lang="tr-T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79</a:t>
            </a:fld>
            <a:endParaRPr lang="tr-T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a:t>
            </a:fld>
            <a:endParaRPr lang="tr-T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80</a:t>
            </a:fld>
            <a:endParaRPr lang="tr-T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81</a:t>
            </a:fld>
            <a:endParaRPr lang="tr-T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82</a:t>
            </a:fld>
            <a:endParaRPr lang="tr-T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83</a:t>
            </a:fld>
            <a:endParaRPr lang="tr-T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84</a:t>
            </a:fld>
            <a:endParaRPr lang="tr-T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85</a:t>
            </a:fld>
            <a:endParaRPr lang="tr-TR"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86</a:t>
            </a:fld>
            <a:endParaRPr lang="tr-TR"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87</a:t>
            </a:fld>
            <a:endParaRPr lang="tr-TR"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88</a:t>
            </a:fld>
            <a:endParaRPr lang="tr-TR"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89</a:t>
            </a:fld>
            <a:endParaRPr lang="tr-T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a:t>
            </a:fld>
            <a:endParaRPr lang="tr-T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90</a:t>
            </a:fld>
            <a:endParaRPr lang="tr-T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91</a:t>
            </a:fld>
            <a:endParaRPr lang="tr-TR"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92</a:t>
            </a:fld>
            <a:endParaRPr lang="tr-T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93</a:t>
            </a:fld>
            <a:endParaRPr lang="tr-T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94</a:t>
            </a:fld>
            <a:endParaRPr lang="tr-T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95</a:t>
            </a:fld>
            <a:endParaRPr lang="tr-TR"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96</a:t>
            </a:fld>
            <a:endParaRPr lang="tr-T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97</a:t>
            </a:fld>
            <a:endParaRPr lang="tr-TR"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98</a:t>
            </a:fld>
            <a:endParaRPr lang="tr-TR"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99</a:t>
            </a:fld>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C54D68EE-E3A6-4C24-A2A4-AE8B39487082}" type="datetimeFigureOut">
              <a:rPr lang="tr-TR" smtClean="0"/>
              <a:pPr/>
              <a:t>10.12.2012</a:t>
            </a:fld>
            <a:endParaRPr lang="tr-TR" dirty="0"/>
          </a:p>
        </p:txBody>
      </p:sp>
      <p:sp>
        <p:nvSpPr>
          <p:cNvPr id="19" name="18 Altbilgi Yer Tutucusu"/>
          <p:cNvSpPr>
            <a:spLocks noGrp="1"/>
          </p:cNvSpPr>
          <p:nvPr>
            <p:ph type="ftr" sz="quarter" idx="11"/>
          </p:nvPr>
        </p:nvSpPr>
        <p:spPr/>
        <p:txBody>
          <a:bodyPr/>
          <a:lstStyle/>
          <a:p>
            <a:endParaRPr lang="tr-TR" dirty="0"/>
          </a:p>
        </p:txBody>
      </p:sp>
      <p:sp>
        <p:nvSpPr>
          <p:cNvPr id="27" name="2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10.12.2012</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10.12.2012</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10.12.2012</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C54D68EE-E3A6-4C24-A2A4-AE8B39487082}" type="datetimeFigureOut">
              <a:rPr lang="tr-TR" smtClean="0"/>
              <a:pPr/>
              <a:t>10.12.2012</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10.12.2012</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C54D68EE-E3A6-4C24-A2A4-AE8B39487082}" type="datetimeFigureOut">
              <a:rPr lang="tr-TR" smtClean="0"/>
              <a:pPr/>
              <a:t>10.12.2012</a:t>
            </a:fld>
            <a:endParaRPr lang="tr-TR" dirty="0"/>
          </a:p>
        </p:txBody>
      </p:sp>
      <p:sp>
        <p:nvSpPr>
          <p:cNvPr id="8" name="7 Altbilgi Yer Tutucusu"/>
          <p:cNvSpPr>
            <a:spLocks noGrp="1"/>
          </p:cNvSpPr>
          <p:nvPr>
            <p:ph type="ftr" sz="quarter" idx="11"/>
          </p:nvPr>
        </p:nvSpPr>
        <p:spPr/>
        <p:txBody>
          <a:bodyPr/>
          <a:lstStyle/>
          <a:p>
            <a:endParaRPr lang="tr-TR" dirty="0"/>
          </a:p>
        </p:txBody>
      </p:sp>
      <p:sp>
        <p:nvSpPr>
          <p:cNvPr id="9" name="8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C54D68EE-E3A6-4C24-A2A4-AE8B39487082}" type="datetimeFigureOut">
              <a:rPr lang="tr-TR" smtClean="0"/>
              <a:pPr/>
              <a:t>10.12.2012</a:t>
            </a:fld>
            <a:endParaRPr lang="tr-TR" dirty="0"/>
          </a:p>
        </p:txBody>
      </p:sp>
      <p:sp>
        <p:nvSpPr>
          <p:cNvPr id="4" name="3 Altbilgi Yer Tutucusu"/>
          <p:cNvSpPr>
            <a:spLocks noGrp="1"/>
          </p:cNvSpPr>
          <p:nvPr>
            <p:ph type="ftr" sz="quarter" idx="11"/>
          </p:nvPr>
        </p:nvSpPr>
        <p:spPr/>
        <p:txBody>
          <a:bodyPr/>
          <a:lstStyle/>
          <a:p>
            <a:endParaRPr lang="tr-TR" dirty="0"/>
          </a:p>
        </p:txBody>
      </p:sp>
      <p:sp>
        <p:nvSpPr>
          <p:cNvPr id="5" name="4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54D68EE-E3A6-4C24-A2A4-AE8B39487082}" type="datetimeFigureOut">
              <a:rPr lang="tr-TR" smtClean="0"/>
              <a:pPr/>
              <a:t>10.12.2012</a:t>
            </a:fld>
            <a:endParaRPr lang="tr-TR" dirty="0"/>
          </a:p>
        </p:txBody>
      </p:sp>
      <p:sp>
        <p:nvSpPr>
          <p:cNvPr id="3" name="2 Altbilgi Yer Tutucusu"/>
          <p:cNvSpPr>
            <a:spLocks noGrp="1"/>
          </p:cNvSpPr>
          <p:nvPr>
            <p:ph type="ftr" sz="quarter" idx="11"/>
          </p:nvPr>
        </p:nvSpPr>
        <p:spPr/>
        <p:txBody>
          <a:bodyPr/>
          <a:lstStyle/>
          <a:p>
            <a:endParaRPr lang="tr-TR" dirty="0"/>
          </a:p>
        </p:txBody>
      </p:sp>
      <p:sp>
        <p:nvSpPr>
          <p:cNvPr id="4" name="3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10.12.2012</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C54D68EE-E3A6-4C24-A2A4-AE8B39487082}" type="datetimeFigureOut">
              <a:rPr lang="tr-TR" smtClean="0"/>
              <a:pPr/>
              <a:t>10.12.2012</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a:xfrm>
            <a:off x="8077200" y="6356350"/>
            <a:ext cx="609600" cy="365125"/>
          </a:xfrm>
        </p:spPr>
        <p:txBody>
          <a:bodyPr/>
          <a:lstStyle/>
          <a:p>
            <a:fld id="{EA8BC489-F3F3-40F7-A58B-B20DCA83791B}" type="slidenum">
              <a:rPr lang="tr-TR" smtClean="0"/>
              <a:pPr/>
              <a:t>‹#›</a:t>
            </a:fld>
            <a:endParaRPr lang="tr-TR" dirty="0"/>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dirty="0"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4D68EE-E3A6-4C24-A2A4-AE8B39487082}" type="datetimeFigureOut">
              <a:rPr lang="tr-TR" smtClean="0"/>
              <a:pPr/>
              <a:t>10.12.2012</a:t>
            </a:fld>
            <a:endParaRPr lang="tr-TR" dirty="0"/>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dirty="0"/>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A8BC489-F3F3-40F7-A58B-B20DCA83791B}" type="slidenum">
              <a:rPr lang="tr-TR" smtClean="0"/>
              <a:pPr/>
              <a:t>‹#›</a:t>
            </a:fld>
            <a:endParaRPr lang="tr-TR" dirty="0"/>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ideo" Target="file:///D:\VTYS-Ders%20Notu\ger&#231;ekle&#351;tirme%20teknikleri\prj.swf" TargetMode="Externa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533400" y="1371600"/>
            <a:ext cx="7851648" cy="2771780"/>
          </a:xfrm>
        </p:spPr>
        <p:txBody>
          <a:bodyPr>
            <a:normAutofit/>
          </a:bodyPr>
          <a:lstStyle/>
          <a:p>
            <a:pPr algn="ctr"/>
            <a:r>
              <a:rPr lang="tr-TR" dirty="0" smtClean="0"/>
              <a:t>9.2. Hareket Kavramı</a:t>
            </a:r>
            <a:endParaRPr lang="tr-TR" dirty="0"/>
          </a:p>
        </p:txBody>
      </p:sp>
      <p:sp>
        <p:nvSpPr>
          <p:cNvPr id="3" name="2 Alt Başlık"/>
          <p:cNvSpPr>
            <a:spLocks noGrp="1"/>
          </p:cNvSpPr>
          <p:nvPr>
            <p:ph type="subTitle" idx="1"/>
          </p:nvPr>
        </p:nvSpPr>
        <p:spPr/>
        <p:txBody>
          <a:bodyPr/>
          <a:lstStyle/>
          <a:p>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t>	</a:t>
            </a:r>
            <a:r>
              <a:rPr lang="tr-TR" b="1" dirty="0" smtClean="0">
                <a:solidFill>
                  <a:schemeClr val="accent1">
                    <a:lumMod val="75000"/>
                  </a:schemeClr>
                </a:solidFill>
              </a:rPr>
              <a:t>Tutarlılık</a:t>
            </a:r>
            <a:r>
              <a:rPr lang="tr-TR" dirty="0" smtClean="0"/>
              <a:t> (consistency). Hareketi oluşturan işlemlerin uygulanması, veri tabanını tutarlı bir durumdan, tutarlı bir başka duruma taşımalı başka bir deyişle veri tabanı tutarlılık kısıtlamaları sağlanmalıdır. Yukarıdaki örnek hareketin tutarlılık özelliği</a:t>
            </a:r>
            <a:r>
              <a:rPr lang="tr-TR" b="1" dirty="0" smtClean="0"/>
              <a:t> </a:t>
            </a:r>
            <a:r>
              <a:rPr lang="tr-TR" b="1" dirty="0" smtClean="0">
                <a:solidFill>
                  <a:schemeClr val="accent1">
                    <a:lumMod val="75000"/>
                  </a:schemeClr>
                </a:solidFill>
              </a:rPr>
              <a:t>A+B</a:t>
            </a:r>
            <a:r>
              <a:rPr lang="tr-TR" dirty="0" smtClean="0"/>
              <a:t> değerinin değişmemesidir. Bir hareketin tutarlılığının sağlanması, hareketi hazırlayan uygulama programcısının sorumluluğudur.</a:t>
            </a:r>
          </a:p>
          <a:p>
            <a:pPr>
              <a:buNone/>
            </a:pPr>
            <a:endParaRPr lang="tr-T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Bir işletim planında yer alan hareketlerde kilitleme tekniğinin kullanılması işletim planının serileştirilebilir olmasını güvencelemez. Eğer veri öğeleri üzerine vurulan kilitler, okuma ve yazma işlemleri tamamlandıktan hemen sonra çözülürse tutarsızlıklar oluşabilir. Örnek olarak çizim 9.14’deki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t> işletim planını inceleyelim. </a:t>
            </a:r>
            <a:endParaRPr lang="tr-TR"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işletim planında yer alan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1" dirty="0" smtClean="0"/>
              <a:t> </a:t>
            </a:r>
            <a:r>
              <a:rPr lang="tr-TR" dirty="0" smtClean="0"/>
              <a:t>ve </a:t>
            </a:r>
            <a:r>
              <a:rPr lang="tr-TR" b="1" dirty="0" smtClean="0">
                <a:solidFill>
                  <a:schemeClr val="accent1">
                    <a:lumMod val="75000"/>
                  </a:schemeClr>
                </a:solidFill>
              </a:rPr>
              <a:t>H</a:t>
            </a:r>
            <a:r>
              <a:rPr lang="tr-TR" b="1" baseline="-25000" dirty="0" smtClean="0">
                <a:solidFill>
                  <a:schemeClr val="accent1">
                    <a:lumMod val="75000"/>
                  </a:schemeClr>
                </a:solidFill>
              </a:rPr>
              <a:t>16</a:t>
            </a:r>
            <a:r>
              <a:rPr lang="tr-TR" dirty="0" smtClean="0">
                <a:solidFill>
                  <a:schemeClr val="accent1">
                    <a:lumMod val="75000"/>
                  </a:schemeClr>
                </a:solidFill>
              </a:rPr>
              <a:t> </a:t>
            </a:r>
            <a:r>
              <a:rPr lang="tr-TR" dirty="0" smtClean="0"/>
              <a:t>hareketlerinde birbiriyle uyumlu biçimde kilitleme yapılmaktadır. Başlangıçta </a:t>
            </a:r>
            <a:r>
              <a:rPr lang="tr-TR" b="1" dirty="0" smtClean="0">
                <a:solidFill>
                  <a:schemeClr val="accent1">
                    <a:lumMod val="75000"/>
                  </a:schemeClr>
                </a:solidFill>
              </a:rPr>
              <a:t>A= 1000</a:t>
            </a:r>
            <a:r>
              <a:rPr lang="tr-TR" b="1" dirty="0" smtClean="0"/>
              <a:t>, </a:t>
            </a:r>
            <a:r>
              <a:rPr lang="tr-TR" b="1" dirty="0" smtClean="0">
                <a:solidFill>
                  <a:schemeClr val="accent1">
                    <a:lumMod val="75000"/>
                  </a:schemeClr>
                </a:solidFill>
              </a:rPr>
              <a:t>B= 2000</a:t>
            </a:r>
            <a:r>
              <a:rPr lang="tr-TR" dirty="0" smtClean="0">
                <a:solidFill>
                  <a:schemeClr val="accent1">
                    <a:lumMod val="75000"/>
                  </a:schemeClr>
                </a:solidFill>
              </a:rPr>
              <a:t> </a:t>
            </a:r>
            <a:r>
              <a:rPr lang="tr-TR" dirty="0" smtClean="0"/>
              <a:t>olduğunu varsayalım. Seri işletim planları sonunda:</a:t>
            </a:r>
          </a:p>
          <a:p>
            <a:pPr>
              <a:buClrTx/>
              <a:buFont typeface="Wingdings" pitchFamily="2" charset="2"/>
              <a:buChar char="Ø"/>
            </a:pPr>
            <a:r>
              <a:rPr lang="tr-TR" dirty="0" smtClean="0">
                <a:solidFill>
                  <a:schemeClr val="accent1">
                    <a:lumMod val="75000"/>
                  </a:schemeClr>
                </a:solidFill>
              </a:rPr>
              <a:t> </a:t>
            </a:r>
            <a:r>
              <a:rPr lang="tr-TR" dirty="0" smtClean="0"/>
              <a:t>önce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1" baseline="-25000" dirty="0" smtClean="0"/>
              <a:t> </a:t>
            </a:r>
            <a:r>
              <a:rPr lang="tr-TR" dirty="0" smtClean="0"/>
              <a:t> sonra </a:t>
            </a:r>
            <a:r>
              <a:rPr lang="tr-TR" dirty="0" smtClean="0">
                <a:solidFill>
                  <a:schemeClr val="accent1">
                    <a:lumMod val="75000"/>
                  </a:schemeClr>
                </a:solidFill>
              </a:rPr>
              <a:t>da</a:t>
            </a:r>
            <a:r>
              <a:rPr lang="tr-TR" b="1" dirty="0" smtClean="0">
                <a:solidFill>
                  <a:schemeClr val="accent1">
                    <a:lumMod val="75000"/>
                  </a:schemeClr>
                </a:solidFill>
              </a:rPr>
              <a:t> H</a:t>
            </a:r>
            <a:r>
              <a:rPr lang="tr-TR" b="1" baseline="-25000" dirty="0" smtClean="0">
                <a:solidFill>
                  <a:schemeClr val="accent1">
                    <a:lumMod val="75000"/>
                  </a:schemeClr>
                </a:solidFill>
              </a:rPr>
              <a:t>16</a:t>
            </a:r>
            <a:r>
              <a:rPr lang="tr-TR" dirty="0" smtClean="0">
                <a:solidFill>
                  <a:schemeClr val="accent1">
                    <a:lumMod val="75000"/>
                  </a:schemeClr>
                </a:solidFill>
              </a:rPr>
              <a:t> </a:t>
            </a:r>
            <a:r>
              <a:rPr lang="tr-TR" dirty="0" smtClean="0"/>
              <a:t>işletilirse </a:t>
            </a:r>
            <a:r>
              <a:rPr lang="tr-TR" b="1" dirty="0" smtClean="0">
                <a:solidFill>
                  <a:schemeClr val="accent1">
                    <a:lumMod val="75000"/>
                  </a:schemeClr>
                </a:solidFill>
              </a:rPr>
              <a:t>A=3000</a:t>
            </a:r>
            <a:r>
              <a:rPr lang="tr-TR" b="1" dirty="0" smtClean="0"/>
              <a:t>, </a:t>
            </a:r>
            <a:r>
              <a:rPr lang="tr-TR" b="1" dirty="0" smtClean="0">
                <a:solidFill>
                  <a:schemeClr val="accent1">
                    <a:lumMod val="75000"/>
                  </a:schemeClr>
                </a:solidFill>
              </a:rPr>
              <a:t>B=5000</a:t>
            </a:r>
            <a:endParaRPr lang="tr-TR" dirty="0" smtClean="0">
              <a:solidFill>
                <a:schemeClr val="accent1">
                  <a:lumMod val="75000"/>
                </a:schemeClr>
              </a:solidFill>
            </a:endParaRPr>
          </a:p>
          <a:p>
            <a:pPr>
              <a:buClrTx/>
              <a:buFont typeface="Wingdings" pitchFamily="2" charset="2"/>
              <a:buChar char="Ø"/>
            </a:pPr>
            <a:r>
              <a:rPr lang="tr-TR" dirty="0" smtClean="0">
                <a:solidFill>
                  <a:schemeClr val="accent1">
                    <a:lumMod val="75000"/>
                  </a:schemeClr>
                </a:solidFill>
              </a:rPr>
              <a:t> </a:t>
            </a:r>
            <a:r>
              <a:rPr lang="tr-TR" dirty="0" smtClean="0"/>
              <a:t>önce </a:t>
            </a:r>
            <a:r>
              <a:rPr lang="tr-TR" b="1" dirty="0" smtClean="0">
                <a:solidFill>
                  <a:schemeClr val="accent1">
                    <a:lumMod val="75000"/>
                  </a:schemeClr>
                </a:solidFill>
              </a:rPr>
              <a:t>H</a:t>
            </a:r>
            <a:r>
              <a:rPr lang="tr-TR" b="1" baseline="-25000" dirty="0" smtClean="0">
                <a:solidFill>
                  <a:schemeClr val="accent1">
                    <a:lumMod val="75000"/>
                  </a:schemeClr>
                </a:solidFill>
              </a:rPr>
              <a:t>16 </a:t>
            </a:r>
            <a:r>
              <a:rPr lang="tr-TR" dirty="0" smtClean="0"/>
              <a:t> sonra da</a:t>
            </a:r>
            <a:r>
              <a:rPr lang="tr-TR" b="1"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dirty="0" smtClean="0"/>
              <a:t> işletilirse </a:t>
            </a:r>
            <a:r>
              <a:rPr lang="tr-TR" b="1" dirty="0" smtClean="0">
                <a:solidFill>
                  <a:schemeClr val="accent1">
                    <a:lumMod val="75000"/>
                  </a:schemeClr>
                </a:solidFill>
              </a:rPr>
              <a:t>A=4000</a:t>
            </a:r>
            <a:r>
              <a:rPr lang="tr-TR" b="1" dirty="0" smtClean="0"/>
              <a:t>, </a:t>
            </a:r>
            <a:r>
              <a:rPr lang="tr-TR" b="1" dirty="0" smtClean="0">
                <a:solidFill>
                  <a:schemeClr val="accent1">
                    <a:lumMod val="75000"/>
                  </a:schemeClr>
                </a:solidFill>
              </a:rPr>
              <a:t>B=3000</a:t>
            </a:r>
            <a:endParaRPr lang="tr-TR" dirty="0" smtClean="0">
              <a:solidFill>
                <a:schemeClr val="accent1">
                  <a:lumMod val="75000"/>
                </a:schemeClr>
              </a:solidFill>
            </a:endParaRPr>
          </a:p>
          <a:p>
            <a:pPr>
              <a:buNone/>
            </a:pPr>
            <a:r>
              <a:rPr lang="tr-TR" dirty="0" smtClean="0"/>
              <a:t>olur.</a:t>
            </a:r>
            <a:endParaRPr lang="tr-TR"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Çizim 9.14’deki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solidFill>
                  <a:schemeClr val="accent1">
                    <a:lumMod val="75000"/>
                  </a:schemeClr>
                </a:solidFill>
              </a:rPr>
              <a:t> </a:t>
            </a:r>
            <a:r>
              <a:rPr lang="tr-TR" dirty="0" smtClean="0"/>
              <a:t>işletim planının sonunda ise </a:t>
            </a:r>
            <a:r>
              <a:rPr lang="tr-TR" b="1" dirty="0" smtClean="0">
                <a:solidFill>
                  <a:schemeClr val="accent1">
                    <a:lumMod val="75000"/>
                  </a:schemeClr>
                </a:solidFill>
              </a:rPr>
              <a:t>A=3000</a:t>
            </a:r>
            <a:r>
              <a:rPr lang="tr-TR" b="1" dirty="0" smtClean="0"/>
              <a:t>, </a:t>
            </a:r>
            <a:r>
              <a:rPr lang="tr-TR" b="1" dirty="0" smtClean="0">
                <a:solidFill>
                  <a:schemeClr val="accent1">
                    <a:lumMod val="75000"/>
                  </a:schemeClr>
                </a:solidFill>
              </a:rPr>
              <a:t>B=3000</a:t>
            </a:r>
            <a:r>
              <a:rPr lang="tr-TR" dirty="0" smtClean="0"/>
              <a:t> değerleri elde edilir. Buna göre </a:t>
            </a:r>
            <a:r>
              <a:rPr lang="tr-TR" b="1" dirty="0" smtClean="0">
                <a:solidFill>
                  <a:schemeClr val="accent1">
                    <a:lumMod val="75000"/>
                  </a:schemeClr>
                </a:solidFill>
              </a:rPr>
              <a:t>P</a:t>
            </a:r>
            <a:r>
              <a:rPr lang="tr-TR" b="1" baseline="-25000" dirty="0" smtClean="0">
                <a:solidFill>
                  <a:schemeClr val="accent1">
                    <a:lumMod val="75000"/>
                  </a:schemeClr>
                </a:solidFill>
              </a:rPr>
              <a:t>13 </a:t>
            </a:r>
            <a:r>
              <a:rPr lang="tr-TR" dirty="0" smtClean="0"/>
              <a:t>işletim planı seri işletim planlarından hiçbirine eşdeğer değil, dolayısıyla da serileştirilebilir değildir.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b="1" dirty="0" smtClean="0"/>
              <a:t>’</a:t>
            </a:r>
            <a:r>
              <a:rPr lang="tr-TR" dirty="0" smtClean="0"/>
              <a:t>ün serileştirilebilir olmamasının nedeni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1" baseline="-25000" dirty="0" smtClean="0"/>
              <a:t> </a:t>
            </a:r>
            <a:r>
              <a:rPr lang="tr-TR" dirty="0" smtClean="0"/>
              <a:t>hareketinde </a:t>
            </a:r>
            <a:r>
              <a:rPr lang="tr-TR" b="1" dirty="0" smtClean="0">
                <a:solidFill>
                  <a:schemeClr val="accent1">
                    <a:lumMod val="75000"/>
                  </a:schemeClr>
                </a:solidFill>
              </a:rPr>
              <a:t>B</a:t>
            </a:r>
            <a:r>
              <a:rPr lang="tr-TR" dirty="0" smtClean="0">
                <a:solidFill>
                  <a:schemeClr val="accent1">
                    <a:lumMod val="75000"/>
                  </a:schemeClr>
                </a:solidFill>
              </a:rPr>
              <a:t> </a:t>
            </a:r>
            <a:r>
              <a:rPr lang="tr-TR" dirty="0" smtClean="0"/>
              <a:t>kilidinin erken çözülmesidir.</a:t>
            </a:r>
            <a:endParaRPr lang="tr-TR"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15</a:t>
            </a:r>
            <a:r>
              <a:rPr lang="tr-TR" baseline="-25000" dirty="0" smtClean="0"/>
              <a:t> </a:t>
            </a:r>
            <a:r>
              <a:rPr lang="tr-TR" dirty="0" smtClean="0"/>
              <a:t>tarafından erişilen veri öğesi</a:t>
            </a:r>
            <a:r>
              <a:rPr lang="tr-TR" dirty="0" smtClean="0">
                <a:solidFill>
                  <a:schemeClr val="accent1">
                    <a:lumMod val="75000"/>
                  </a:schemeClr>
                </a:solidFill>
              </a:rPr>
              <a:t> </a:t>
            </a:r>
            <a:r>
              <a:rPr lang="tr-TR" b="1" dirty="0" smtClean="0">
                <a:solidFill>
                  <a:schemeClr val="accent1">
                    <a:lumMod val="75000"/>
                  </a:schemeClr>
                </a:solidFill>
              </a:rPr>
              <a:t>B</a:t>
            </a:r>
            <a:r>
              <a:rPr lang="tr-TR" dirty="0" smtClean="0">
                <a:solidFill>
                  <a:schemeClr val="accent1">
                    <a:lumMod val="75000"/>
                  </a:schemeClr>
                </a:solidFill>
              </a:rPr>
              <a:t> </a:t>
            </a:r>
            <a:r>
              <a:rPr lang="tr-TR" dirty="0" smtClean="0"/>
              <a:t>üzerindeki kilidin erken çözülmesi ve bu veri öğesinin </a:t>
            </a:r>
            <a:r>
              <a:rPr lang="tr-TR" b="1" dirty="0" smtClean="0">
                <a:solidFill>
                  <a:schemeClr val="accent1">
                    <a:lumMod val="75000"/>
                  </a:schemeClr>
                </a:solidFill>
              </a:rPr>
              <a:t>H</a:t>
            </a:r>
            <a:r>
              <a:rPr lang="tr-TR" b="1" baseline="-25000" dirty="0" smtClean="0">
                <a:solidFill>
                  <a:schemeClr val="accent1">
                    <a:lumMod val="75000"/>
                  </a:schemeClr>
                </a:solidFill>
              </a:rPr>
              <a:t>16</a:t>
            </a:r>
            <a:r>
              <a:rPr lang="tr-TR" b="1" baseline="-25000" dirty="0" smtClean="0"/>
              <a:t> </a:t>
            </a:r>
            <a:r>
              <a:rPr lang="tr-TR" dirty="0" smtClean="0"/>
              <a:t>tarafından kilitlenerek değerinin değiştirilmesi tutarsızlığa neden olmaktadır. İşletim planının serileştirilebilir olmasını güvence altına almak için, kilitlemeye ek olarak, hareketlerin iki evreli kilitleme protokolü(kurallar kümesi) olarak bilinen protokolü sağlaması gerekir.</a:t>
            </a:r>
          </a:p>
          <a:p>
            <a:pPr>
              <a:buNone/>
            </a:pPr>
            <a:endParaRPr lang="tr-TR"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85728"/>
            <a:ext cx="8229600" cy="6357982"/>
          </a:xfrm>
        </p:spPr>
        <p:txBody>
          <a:bodyPr>
            <a:normAutofit/>
          </a:bodyPr>
          <a:lstStyle/>
          <a:p>
            <a:pPr algn="ctr">
              <a:buNone/>
            </a:pPr>
            <a:r>
              <a:rPr lang="tr-TR" dirty="0" smtClean="0">
                <a:solidFill>
                  <a:schemeClr val="accent1">
                    <a:lumMod val="75000"/>
                  </a:schemeClr>
                </a:solidFill>
              </a:rPr>
              <a:t>P</a:t>
            </a:r>
            <a:r>
              <a:rPr lang="tr-TR" b="1" baseline="-25000" dirty="0" smtClean="0">
                <a:solidFill>
                  <a:schemeClr val="accent1">
                    <a:lumMod val="75000"/>
                  </a:schemeClr>
                </a:solidFill>
              </a:rPr>
              <a:t>13</a:t>
            </a: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r>
              <a:rPr lang="tr-TR" dirty="0" smtClean="0">
                <a:solidFill>
                  <a:schemeClr val="accent1">
                    <a:lumMod val="75000"/>
                  </a:schemeClr>
                </a:solidFill>
              </a:rPr>
              <a:t>Çizim 9.14 Kilitleme Yapılmasına Rağmen Serileştirilebilir Olmayan İşletim Planı</a:t>
            </a:r>
          </a:p>
        </p:txBody>
      </p:sp>
      <p:graphicFrame>
        <p:nvGraphicFramePr>
          <p:cNvPr id="4" name="3 Tablo"/>
          <p:cNvGraphicFramePr>
            <a:graphicFrameLocks noGrp="1"/>
          </p:cNvGraphicFramePr>
          <p:nvPr/>
        </p:nvGraphicFramePr>
        <p:xfrm>
          <a:off x="1524000" y="797258"/>
          <a:ext cx="6096000" cy="4846320"/>
        </p:xfrm>
        <a:graphic>
          <a:graphicData uri="http://schemas.openxmlformats.org/drawingml/2006/table">
            <a:tbl>
              <a:tblPr firstRow="1" bandRow="1">
                <a:tableStyleId>{5C22544A-7EE6-4342-B048-85BDC9FD1C3A}</a:tableStyleId>
              </a:tblPr>
              <a:tblGrid>
                <a:gridCol w="3048000"/>
                <a:gridCol w="3048000"/>
              </a:tblGrid>
              <a:tr h="354613">
                <a:tc>
                  <a:txBody>
                    <a:bodyPr/>
                    <a:lstStyle/>
                    <a:p>
                      <a:pPr algn="ctr"/>
                      <a:r>
                        <a:rPr lang="tr-TR" dirty="0" smtClean="0"/>
                        <a:t>H</a:t>
                      </a:r>
                      <a:r>
                        <a:rPr lang="tr-TR" baseline="-25000" dirty="0" smtClean="0">
                          <a:solidFill>
                            <a:schemeClr val="bg1"/>
                          </a:solidFill>
                        </a:rPr>
                        <a:t>15</a:t>
                      </a:r>
                      <a:endParaRPr lang="tr-TR" dirty="0">
                        <a:solidFill>
                          <a:schemeClr val="bg1"/>
                        </a:solidFill>
                      </a:endParaRPr>
                    </a:p>
                  </a:txBody>
                  <a:tcPr/>
                </a:tc>
                <a:tc>
                  <a:txBody>
                    <a:bodyPr/>
                    <a:lstStyle/>
                    <a:p>
                      <a:pPr algn="ctr"/>
                      <a:r>
                        <a:rPr lang="tr-TR" dirty="0" smtClean="0"/>
                        <a:t>H</a:t>
                      </a:r>
                      <a:r>
                        <a:rPr lang="tr-TR" baseline="-25000" dirty="0" smtClean="0">
                          <a:solidFill>
                            <a:schemeClr val="bg1"/>
                          </a:solidFill>
                        </a:rPr>
                        <a:t>16</a:t>
                      </a:r>
                      <a:endParaRPr lang="tr-TR" dirty="0"/>
                    </a:p>
                  </a:txBody>
                  <a:tcPr/>
                </a:tc>
              </a:tr>
              <a:tr h="4040337">
                <a:tc>
                  <a:txBody>
                    <a:bodyPr/>
                    <a:lstStyle/>
                    <a:p>
                      <a:r>
                        <a:rPr lang="tr-TR" dirty="0" smtClean="0"/>
                        <a:t>LockS(B);</a:t>
                      </a:r>
                    </a:p>
                    <a:p>
                      <a:r>
                        <a:rPr lang="tr-TR" dirty="0" smtClean="0"/>
                        <a:t>Read(B);</a:t>
                      </a:r>
                    </a:p>
                    <a:p>
                      <a:r>
                        <a:rPr lang="tr-TR" dirty="0" smtClean="0"/>
                        <a:t>Unlock(B);</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smtClean="0"/>
                        <a:t>LockX(A);</a:t>
                      </a:r>
                    </a:p>
                    <a:p>
                      <a:r>
                        <a:rPr lang="tr-TR" dirty="0" smtClean="0"/>
                        <a:t>Read(A);</a:t>
                      </a:r>
                    </a:p>
                    <a:p>
                      <a:r>
                        <a:rPr lang="tr-TR" dirty="0" smtClean="0"/>
                        <a:t>A</a:t>
                      </a:r>
                      <a:r>
                        <a:rPr lang="tr-TR" baseline="0" dirty="0" smtClean="0"/>
                        <a:t> </a:t>
                      </a:r>
                      <a:r>
                        <a:rPr lang="tr-TR" baseline="0" dirty="0" smtClean="0">
                          <a:sym typeface="Wingdings" pitchFamily="2" charset="2"/>
                        </a:rPr>
                        <a:t> A+B;</a:t>
                      </a:r>
                    </a:p>
                    <a:p>
                      <a:r>
                        <a:rPr lang="tr-TR" baseline="0" dirty="0" smtClean="0">
                          <a:sym typeface="Wingdings" pitchFamily="2" charset="2"/>
                        </a:rPr>
                        <a:t>Write(A);</a:t>
                      </a:r>
                    </a:p>
                    <a:p>
                      <a:r>
                        <a:rPr lang="tr-TR" baseline="0" dirty="0" smtClean="0">
                          <a:sym typeface="Wingdings" pitchFamily="2" charset="2"/>
                        </a:rPr>
                        <a:t>Unlock(A);</a:t>
                      </a:r>
                      <a:endParaRPr lang="tr-TR" dirty="0"/>
                    </a:p>
                  </a:txBody>
                  <a:tcPr/>
                </a:tc>
                <a:tc>
                  <a:txBody>
                    <a:bodyPr/>
                    <a:lstStyle/>
                    <a:p>
                      <a:endParaRPr lang="tr-TR" dirty="0" smtClean="0"/>
                    </a:p>
                    <a:p>
                      <a:endParaRPr lang="tr-TR" dirty="0" smtClean="0"/>
                    </a:p>
                    <a:p>
                      <a:endParaRPr lang="tr-TR" dirty="0" smtClean="0"/>
                    </a:p>
                    <a:p>
                      <a:r>
                        <a:rPr lang="tr-TR" dirty="0" smtClean="0"/>
                        <a:t>LockS(A);</a:t>
                      </a:r>
                    </a:p>
                    <a:p>
                      <a:r>
                        <a:rPr lang="tr-TR" dirty="0" smtClean="0"/>
                        <a:t>Read(A);</a:t>
                      </a:r>
                    </a:p>
                    <a:p>
                      <a:r>
                        <a:rPr lang="tr-TR" dirty="0" smtClean="0"/>
                        <a:t>Unlock(A);</a:t>
                      </a:r>
                    </a:p>
                    <a:p>
                      <a:r>
                        <a:rPr lang="tr-TR" dirty="0" smtClean="0"/>
                        <a:t>LockX(B);</a:t>
                      </a:r>
                    </a:p>
                    <a:p>
                      <a:r>
                        <a:rPr lang="tr-TR" dirty="0" smtClean="0"/>
                        <a:t>Read(B);</a:t>
                      </a:r>
                    </a:p>
                    <a:p>
                      <a:r>
                        <a:rPr lang="tr-TR" dirty="0" smtClean="0"/>
                        <a:t>B</a:t>
                      </a:r>
                      <a:r>
                        <a:rPr lang="tr-TR" dirty="0" smtClean="0">
                          <a:sym typeface="Wingdings" pitchFamily="2" charset="2"/>
                        </a:rPr>
                        <a:t> B+A;</a:t>
                      </a:r>
                    </a:p>
                    <a:p>
                      <a:r>
                        <a:rPr lang="tr-TR" dirty="0" smtClean="0">
                          <a:sym typeface="Wingdings" pitchFamily="2" charset="2"/>
                        </a:rPr>
                        <a:t>Write(B);</a:t>
                      </a:r>
                    </a:p>
                    <a:p>
                      <a:r>
                        <a:rPr lang="tr-TR" dirty="0" smtClean="0">
                          <a:sym typeface="Wingdings" pitchFamily="2" charset="2"/>
                        </a:rPr>
                        <a:t>Unlock(B);</a:t>
                      </a:r>
                      <a:endParaRPr lang="tr-TR" dirty="0"/>
                    </a:p>
                  </a:txBody>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Calibri" pitchFamily="34" charset="0"/>
                <a:cs typeface="Calibri" pitchFamily="34" charset="0"/>
              </a:rPr>
              <a:t>9.4.1. İki-Evreli Kilitleme Protokolü</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İşletim planlarının serileştirilebilir olmasını sağlayan protokoller arasında en çok bilineni iki-evreli kilitleme protokolüdür. Bu protokolde her hareket iki evreye ayrılır.</a:t>
            </a:r>
          </a:p>
          <a:p>
            <a:pPr>
              <a:buNone/>
            </a:pPr>
            <a:endParaRPr lang="tr-TR"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solidFill>
                  <a:schemeClr val="accent1">
                    <a:lumMod val="75000"/>
                  </a:schemeClr>
                </a:solidFill>
              </a:rPr>
              <a:t>	</a:t>
            </a:r>
            <a:r>
              <a:rPr lang="tr-TR" sz="2800" b="1" dirty="0" smtClean="0">
                <a:solidFill>
                  <a:schemeClr val="accent1">
                    <a:lumMod val="75000"/>
                  </a:schemeClr>
                </a:solidFill>
              </a:rPr>
              <a:t>1.</a:t>
            </a:r>
            <a:r>
              <a:rPr lang="tr-TR" b="1" dirty="0" smtClean="0">
                <a:solidFill>
                  <a:schemeClr val="accent1">
                    <a:lumMod val="75000"/>
                  </a:schemeClr>
                </a:solidFill>
              </a:rPr>
              <a:t>Birinci evre ya da genişleme evresi</a:t>
            </a:r>
            <a:r>
              <a:rPr lang="tr-TR" dirty="0" smtClean="0">
                <a:solidFill>
                  <a:schemeClr val="accent1">
                    <a:lumMod val="75000"/>
                  </a:schemeClr>
                </a:solidFill>
              </a:rPr>
              <a:t> </a:t>
            </a:r>
            <a:r>
              <a:rPr lang="tr-TR" dirty="0" smtClean="0"/>
              <a:t>(first/expanding phase). Bu evre hareketin kilitleme isteminde bulunduğu, ancak kurduğu kilitlerden hiçbirini çözmediği evredir. Başka bir deyişle, bu evrede </a:t>
            </a:r>
            <a:r>
              <a:rPr lang="tr-TR" b="1" dirty="0" smtClean="0">
                <a:solidFill>
                  <a:schemeClr val="accent1">
                    <a:lumMod val="75000"/>
                  </a:schemeClr>
                </a:solidFill>
              </a:rPr>
              <a:t>LockS</a:t>
            </a:r>
            <a:r>
              <a:rPr lang="tr-TR" dirty="0" smtClean="0"/>
              <a:t> ve</a:t>
            </a:r>
            <a:r>
              <a:rPr lang="tr-TR" dirty="0" smtClean="0">
                <a:solidFill>
                  <a:schemeClr val="accent1">
                    <a:lumMod val="75000"/>
                  </a:schemeClr>
                </a:solidFill>
              </a:rPr>
              <a:t> </a:t>
            </a:r>
            <a:r>
              <a:rPr lang="tr-TR" b="1" dirty="0" smtClean="0">
                <a:solidFill>
                  <a:schemeClr val="accent1">
                    <a:lumMod val="75000"/>
                  </a:schemeClr>
                </a:solidFill>
              </a:rPr>
              <a:t>LockX </a:t>
            </a:r>
            <a:r>
              <a:rPr lang="tr-TR" dirty="0" smtClean="0"/>
              <a:t>komutları bulunabilir, ancak hiçbir </a:t>
            </a:r>
            <a:r>
              <a:rPr lang="tr-TR" b="1" dirty="0" smtClean="0">
                <a:solidFill>
                  <a:schemeClr val="accent1">
                    <a:lumMod val="75000"/>
                  </a:schemeClr>
                </a:solidFill>
              </a:rPr>
              <a:t>Unlock</a:t>
            </a:r>
            <a:r>
              <a:rPr lang="tr-TR" dirty="0" smtClean="0">
                <a:solidFill>
                  <a:schemeClr val="accent1">
                    <a:lumMod val="75000"/>
                  </a:schemeClr>
                </a:solidFill>
              </a:rPr>
              <a:t> </a:t>
            </a:r>
            <a:r>
              <a:rPr lang="tr-TR" dirty="0" smtClean="0"/>
              <a:t>komutu bulunamaz.</a:t>
            </a:r>
          </a:p>
          <a:p>
            <a:pPr>
              <a:buNone/>
            </a:pPr>
            <a:endParaRPr lang="tr-TR"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solidFill>
                  <a:schemeClr val="accent1">
                    <a:lumMod val="75000"/>
                  </a:schemeClr>
                </a:solidFill>
              </a:rPr>
              <a:t>	</a:t>
            </a:r>
            <a:r>
              <a:rPr lang="tr-TR" sz="2800" b="1" dirty="0" smtClean="0">
                <a:solidFill>
                  <a:schemeClr val="accent1">
                    <a:lumMod val="75000"/>
                  </a:schemeClr>
                </a:solidFill>
              </a:rPr>
              <a:t>2.</a:t>
            </a:r>
            <a:r>
              <a:rPr lang="tr-TR" b="1" dirty="0" smtClean="0">
                <a:solidFill>
                  <a:schemeClr val="accent1">
                    <a:lumMod val="75000"/>
                  </a:schemeClr>
                </a:solidFill>
              </a:rPr>
              <a:t>İkinci evre ya da küçülme evresi</a:t>
            </a:r>
            <a:r>
              <a:rPr lang="tr-TR" dirty="0" smtClean="0"/>
              <a:t> (shrinking phase). Bu evre hareketin mevcut kilitleri çözdüğü, ancak yeni kilitleme isteminde bulunmadığı bir evredir. Başka bir deyişle, bu evrede </a:t>
            </a:r>
            <a:r>
              <a:rPr lang="tr-TR" b="1" dirty="0" smtClean="0">
                <a:solidFill>
                  <a:schemeClr val="accent1">
                    <a:lumMod val="75000"/>
                  </a:schemeClr>
                </a:solidFill>
              </a:rPr>
              <a:t>Unlock</a:t>
            </a:r>
            <a:r>
              <a:rPr lang="tr-TR" dirty="0" smtClean="0"/>
              <a:t> komutları bulunabilir. Ancak hiçbir </a:t>
            </a:r>
            <a:r>
              <a:rPr lang="tr-TR" b="1" dirty="0" smtClean="0">
                <a:solidFill>
                  <a:schemeClr val="accent1">
                    <a:lumMod val="75000"/>
                  </a:schemeClr>
                </a:solidFill>
              </a:rPr>
              <a:t>LockS</a:t>
            </a:r>
            <a:r>
              <a:rPr lang="tr-TR" dirty="0" smtClean="0"/>
              <a:t> ya da </a:t>
            </a:r>
            <a:r>
              <a:rPr lang="tr-TR" b="1" dirty="0" smtClean="0">
                <a:solidFill>
                  <a:schemeClr val="accent1">
                    <a:lumMod val="75000"/>
                  </a:schemeClr>
                </a:solidFill>
              </a:rPr>
              <a:t>LockX</a:t>
            </a:r>
            <a:r>
              <a:rPr lang="tr-TR" dirty="0" smtClean="0">
                <a:solidFill>
                  <a:schemeClr val="accent1">
                    <a:lumMod val="75000"/>
                  </a:schemeClr>
                </a:solidFill>
              </a:rPr>
              <a:t> </a:t>
            </a:r>
            <a:r>
              <a:rPr lang="tr-TR" dirty="0" smtClean="0"/>
              <a:t>komutu bulunamaz.</a:t>
            </a:r>
          </a:p>
          <a:p>
            <a:pPr>
              <a:buNone/>
            </a:pPr>
            <a:endParaRPr lang="tr-TR"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İki-evreli kilitleme protokolüne göre her hareket genişleme evresinde başlar ve okunacak ya da yazılacak tüm veri öğelerinin kilitlenmesi bu evrede gerçekleştirilir. İlk </a:t>
            </a:r>
            <a:r>
              <a:rPr lang="tr-TR" b="1" dirty="0" smtClean="0">
                <a:solidFill>
                  <a:schemeClr val="accent1">
                    <a:lumMod val="75000"/>
                  </a:schemeClr>
                </a:solidFill>
              </a:rPr>
              <a:t>Unlock</a:t>
            </a:r>
            <a:r>
              <a:rPr lang="tr-TR" dirty="0" smtClean="0"/>
              <a:t> komutu hareketin küçülme evresine geçmesine neden olur. Genişleme evresinde vurulan kilitler bu evrede çözülür. </a:t>
            </a:r>
            <a:endParaRPr lang="tr-TR"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Eğer bir işletim planındaki hareketlerin tümü iki-evreli kilitleme protokolünü sağlarsa bu işletim planı serileştirilebilir bir işletim planıdır. iki-evreli kilitleme protokolü, işletim planının serileştirilebilir olmasını sağlarken birliktelik oranının azalmasına yol açar.</a:t>
            </a:r>
          </a:p>
          <a:p>
            <a:pPr>
              <a:buNone/>
            </a:pP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t>	</a:t>
            </a:r>
          </a:p>
          <a:p>
            <a:pPr>
              <a:buNone/>
            </a:pPr>
            <a:r>
              <a:rPr lang="tr-TR" b="1" dirty="0" smtClean="0"/>
              <a:t>	</a:t>
            </a:r>
            <a:r>
              <a:rPr lang="tr-TR" b="1" dirty="0" smtClean="0">
                <a:solidFill>
                  <a:schemeClr val="accent1">
                    <a:lumMod val="75000"/>
                  </a:schemeClr>
                </a:solidFill>
              </a:rPr>
              <a:t>Ayrılma</a:t>
            </a:r>
            <a:r>
              <a:rPr lang="tr-TR" b="1" dirty="0" smtClean="0"/>
              <a:t> </a:t>
            </a:r>
            <a:r>
              <a:rPr lang="tr-TR" dirty="0" smtClean="0"/>
              <a:t>(isolation). Ayrılma özelliği, birden çok hareket birlikte uygulandığında, hareketlerin birbirinden bağımsız olarak uygulanması anlamını taşır.  Her hareket veri tabanını tutarlı bir durumdan tutarlı bir başka duruma taşır. Ancak hareketin uygulanması sırasında veri tabanı tutarsız bir durumdadır.</a:t>
            </a:r>
            <a:endParaRPr lang="tr-TR"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Çizim 9.14'deki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solidFill>
                  <a:schemeClr val="accent1">
                    <a:lumMod val="75000"/>
                  </a:schemeClr>
                </a:solidFill>
              </a:rPr>
              <a:t> </a:t>
            </a:r>
            <a:r>
              <a:rPr lang="tr-TR" dirty="0" smtClean="0"/>
              <a:t>işletim planında yer alan her iki hareket de iki-evreli kilitleme protokolünü sağlamamaktadır. Dolayısıyla </a:t>
            </a:r>
            <a:r>
              <a:rPr lang="tr-TR" b="1" dirty="0" smtClean="0">
                <a:solidFill>
                  <a:schemeClr val="accent1">
                    <a:lumMod val="75000"/>
                  </a:schemeClr>
                </a:solidFill>
              </a:rPr>
              <a:t>P</a:t>
            </a:r>
            <a:r>
              <a:rPr lang="tr-TR" b="1" baseline="-25000" dirty="0" smtClean="0">
                <a:solidFill>
                  <a:schemeClr val="accent1">
                    <a:lumMod val="75000"/>
                  </a:schemeClr>
                </a:solidFill>
              </a:rPr>
              <a:t>13</a:t>
            </a:r>
            <a:r>
              <a:rPr lang="tr-TR" dirty="0" smtClean="0"/>
              <a:t> işletim planı serileştirilebilir değildir. Çizim 9,15'deki </a:t>
            </a:r>
            <a:r>
              <a:rPr lang="tr-TR" b="1" dirty="0" smtClean="0">
                <a:solidFill>
                  <a:schemeClr val="accent1">
                    <a:lumMod val="75000"/>
                  </a:schemeClr>
                </a:solidFill>
              </a:rPr>
              <a:t>P</a:t>
            </a:r>
            <a:r>
              <a:rPr lang="tr-TR" b="1" baseline="-25000" dirty="0" smtClean="0">
                <a:solidFill>
                  <a:schemeClr val="accent1">
                    <a:lumMod val="75000"/>
                  </a:schemeClr>
                </a:solidFill>
              </a:rPr>
              <a:t>14</a:t>
            </a:r>
            <a:r>
              <a:rPr lang="tr-TR" dirty="0" smtClean="0"/>
              <a:t> işletim planında yer alan hareketlerin her ikisi de iki evreli-kilitleme protokolünü sağlamaktadır. Dolayısıyla </a:t>
            </a:r>
            <a:r>
              <a:rPr lang="tr-TR" b="1" dirty="0" smtClean="0">
                <a:solidFill>
                  <a:schemeClr val="accent1">
                    <a:lumMod val="75000"/>
                  </a:schemeClr>
                </a:solidFill>
              </a:rPr>
              <a:t>P</a:t>
            </a:r>
            <a:r>
              <a:rPr lang="tr-TR" b="1" baseline="-25000" dirty="0" smtClean="0">
                <a:solidFill>
                  <a:schemeClr val="accent1">
                    <a:lumMod val="75000"/>
                  </a:schemeClr>
                </a:solidFill>
              </a:rPr>
              <a:t>14</a:t>
            </a:r>
            <a:r>
              <a:rPr lang="tr-TR" dirty="0" smtClean="0">
                <a:solidFill>
                  <a:schemeClr val="accent1">
                    <a:lumMod val="75000"/>
                  </a:schemeClr>
                </a:solidFill>
              </a:rPr>
              <a:t> </a:t>
            </a:r>
            <a:r>
              <a:rPr lang="tr-TR" dirty="0" smtClean="0"/>
              <a:t>serileştirilebilir bir işletim planıdır.</a:t>
            </a:r>
          </a:p>
          <a:p>
            <a:pPr>
              <a:buNone/>
            </a:pPr>
            <a:endParaRPr lang="tr-TR"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İki-evreli kilitleme protokolünün de birçok farklı biçimi vardır. Yukarıda verilen tanım iki-evreli kilitleme protokolünün temel biçimidir. Aşağıda iki-evreli kilitlemenin diğer biçimlerinden ikisi tanımlanmaktadır.</a:t>
            </a:r>
          </a:p>
          <a:p>
            <a:pPr>
              <a:buNone/>
            </a:pPr>
            <a:endParaRPr lang="tr-TR"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solidFill>
                  <a:schemeClr val="accent1">
                    <a:lumMod val="75000"/>
                  </a:schemeClr>
                </a:solidFill>
              </a:rPr>
              <a:t>	</a:t>
            </a:r>
            <a:r>
              <a:rPr lang="tr-TR" b="1" dirty="0" smtClean="0">
                <a:solidFill>
                  <a:schemeClr val="accent1">
                    <a:lumMod val="75000"/>
                  </a:schemeClr>
                </a:solidFill>
              </a:rPr>
              <a:t>Tutucu iki-evreli kilitleme</a:t>
            </a:r>
            <a:r>
              <a:rPr lang="tr-TR" dirty="0" smtClean="0"/>
              <a:t> (conservative two-phase commit). Bunun için, temel kurallara ek olarak, hareketteki işlemler başlamadan önce, gerekli tüm kilitlerin vurulması gereklidir.</a:t>
            </a:r>
          </a:p>
          <a:p>
            <a:pPr>
              <a:buNone/>
            </a:pPr>
            <a:endParaRPr lang="tr-TR"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b="1" dirty="0" smtClean="0">
                <a:solidFill>
                  <a:schemeClr val="accent1">
                    <a:lumMod val="75000"/>
                  </a:schemeClr>
                </a:solidFill>
              </a:rPr>
              <a:t>Sıkı İki-evreli kilitleme</a:t>
            </a:r>
            <a:r>
              <a:rPr lang="tr-TR" dirty="0" smtClean="0">
                <a:solidFill>
                  <a:schemeClr val="accent1">
                    <a:lumMod val="75000"/>
                  </a:schemeClr>
                </a:solidFill>
              </a:rPr>
              <a:t> </a:t>
            </a:r>
            <a:r>
              <a:rPr lang="tr-TR" dirty="0" smtClean="0"/>
              <a:t>(strict two-phase locking), Bunun için de, temel kurallara ek olarak, hareket başarılı ya da başarısız olarak tamamlanıncaya dek dışlayan kilitlerden hiçbirinin çözülmemesi gerekir. Eğer bir işletim planındaki hareketler iki-evreli kilitleme protokolünün bu biçimini sağlıyorsa, bu işletim planı hem serileştirilebilir hem de sıkı bir işletim planıdır.</a:t>
            </a:r>
          </a:p>
          <a:p>
            <a:pPr>
              <a:buNone/>
            </a:pPr>
            <a:endParaRPr lang="tr-TR"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0"/>
            <a:ext cx="8229600" cy="6643710"/>
          </a:xfrm>
        </p:spPr>
        <p:txBody>
          <a:bodyPr>
            <a:normAutofit/>
          </a:bodyPr>
          <a:lstStyle/>
          <a:p>
            <a:pPr algn="ctr">
              <a:buNone/>
            </a:pPr>
            <a:r>
              <a:rPr lang="tr-TR" dirty="0" smtClean="0">
                <a:solidFill>
                  <a:schemeClr val="accent1">
                    <a:lumMod val="75000"/>
                  </a:schemeClr>
                </a:solidFill>
              </a:rPr>
              <a:t>P</a:t>
            </a:r>
            <a:r>
              <a:rPr lang="tr-TR" sz="2800" baseline="-25000" dirty="0" smtClean="0">
                <a:solidFill>
                  <a:schemeClr val="accent1">
                    <a:lumMod val="75000"/>
                  </a:schemeClr>
                </a:solidFill>
              </a:rPr>
              <a:t>14</a:t>
            </a:r>
            <a:endParaRPr lang="tr-TR" dirty="0" smtClean="0">
              <a:solidFill>
                <a:schemeClr val="accent1">
                  <a:lumMod val="75000"/>
                </a:schemeClr>
              </a:solidFill>
            </a:endParaRPr>
          </a:p>
          <a:p>
            <a:pPr>
              <a:buNone/>
            </a:pPr>
            <a:endParaRPr lang="tr-TR" dirty="0" smtClean="0"/>
          </a:p>
          <a:p>
            <a:pPr>
              <a:buNone/>
            </a:pPr>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a:buNone/>
            </a:pPr>
            <a:r>
              <a:rPr lang="tr-TR" dirty="0" smtClean="0">
                <a:solidFill>
                  <a:schemeClr val="accent1">
                    <a:lumMod val="75000"/>
                  </a:schemeClr>
                </a:solidFill>
              </a:rPr>
              <a:t>	</a:t>
            </a:r>
          </a:p>
          <a:p>
            <a:pPr>
              <a:buNone/>
            </a:pPr>
            <a:endParaRPr lang="tr-TR" dirty="0" smtClean="0">
              <a:solidFill>
                <a:schemeClr val="accent1">
                  <a:lumMod val="75000"/>
                </a:schemeClr>
              </a:solidFill>
            </a:endParaRPr>
          </a:p>
          <a:p>
            <a:pPr>
              <a:buNone/>
            </a:pPr>
            <a:endParaRPr lang="tr-TR" dirty="0" smtClean="0">
              <a:solidFill>
                <a:schemeClr val="accent1">
                  <a:lumMod val="75000"/>
                </a:schemeClr>
              </a:solidFill>
            </a:endParaRPr>
          </a:p>
          <a:p>
            <a:pPr>
              <a:buNone/>
            </a:pPr>
            <a:r>
              <a:rPr lang="tr-TR" dirty="0" smtClean="0">
                <a:solidFill>
                  <a:schemeClr val="accent1">
                    <a:lumMod val="75000"/>
                  </a:schemeClr>
                </a:solidFill>
              </a:rPr>
              <a:t>Çizim 9.15. </a:t>
            </a:r>
            <a:r>
              <a:rPr lang="tr-TR" dirty="0" smtClean="0"/>
              <a:t>İki-evreli Kilitleme Protokolünü Sağlayan İşletim Planı</a:t>
            </a:r>
            <a:endParaRPr lang="tr-TR" dirty="0">
              <a:solidFill>
                <a:schemeClr val="accent1">
                  <a:lumMod val="75000"/>
                </a:schemeClr>
              </a:solidFill>
            </a:endParaRPr>
          </a:p>
        </p:txBody>
      </p:sp>
      <p:graphicFrame>
        <p:nvGraphicFramePr>
          <p:cNvPr id="4" name="3 Tablo"/>
          <p:cNvGraphicFramePr>
            <a:graphicFrameLocks noGrp="1"/>
          </p:cNvGraphicFramePr>
          <p:nvPr/>
        </p:nvGraphicFramePr>
        <p:xfrm>
          <a:off x="1524000" y="571480"/>
          <a:ext cx="6096000" cy="48514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tr-TR" dirty="0" smtClean="0"/>
                        <a:t>H</a:t>
                      </a:r>
                      <a:r>
                        <a:rPr lang="tr-TR" sz="1800" baseline="-25000" dirty="0" smtClean="0"/>
                        <a:t>15</a:t>
                      </a:r>
                      <a:endParaRPr lang="tr-TR" dirty="0"/>
                    </a:p>
                  </a:txBody>
                  <a:tcPr/>
                </a:tc>
                <a:tc>
                  <a:txBody>
                    <a:bodyPr/>
                    <a:lstStyle/>
                    <a:p>
                      <a:pPr algn="ctr"/>
                      <a:r>
                        <a:rPr lang="tr-TR" dirty="0" smtClean="0"/>
                        <a:t>H</a:t>
                      </a:r>
                      <a:r>
                        <a:rPr lang="tr-TR" sz="1800" baseline="-25000" dirty="0" smtClean="0"/>
                        <a:t>16</a:t>
                      </a:r>
                      <a:endParaRPr lang="tr-TR" dirty="0"/>
                    </a:p>
                  </a:txBody>
                  <a:tcPr/>
                </a:tc>
              </a:tr>
              <a:tr h="370840">
                <a:tc>
                  <a:txBody>
                    <a:bodyPr/>
                    <a:lstStyle/>
                    <a:p>
                      <a:pPr>
                        <a:buNone/>
                      </a:pPr>
                      <a:r>
                        <a:rPr lang="tr-TR" sz="1800" dirty="0" smtClean="0"/>
                        <a:t>LockS(B);</a:t>
                      </a:r>
                    </a:p>
                    <a:p>
                      <a:pPr>
                        <a:buNone/>
                      </a:pPr>
                      <a:r>
                        <a:rPr lang="tr-TR" sz="1800" dirty="0" smtClean="0"/>
                        <a:t>Read(B);</a:t>
                      </a:r>
                    </a:p>
                    <a:p>
                      <a:pPr>
                        <a:buNone/>
                      </a:pPr>
                      <a:r>
                        <a:rPr lang="tr-TR" sz="1800" dirty="0" err="1" smtClean="0"/>
                        <a:t>LockX</a:t>
                      </a:r>
                      <a:r>
                        <a:rPr lang="tr-TR" sz="1800" dirty="0" smtClean="0"/>
                        <a:t>(A);</a:t>
                      </a:r>
                    </a:p>
                    <a:p>
                      <a:pPr>
                        <a:buNone/>
                      </a:pPr>
                      <a:r>
                        <a:rPr lang="tr-TR" sz="1800" dirty="0" err="1" smtClean="0"/>
                        <a:t>Unlock</a:t>
                      </a:r>
                      <a:r>
                        <a:rPr lang="tr-TR" sz="1800" smtClean="0"/>
                        <a:t>(B);</a:t>
                      </a:r>
                      <a:endParaRPr lang="tr-TR" sz="1800" dirty="0" smtClean="0"/>
                    </a:p>
                    <a:p>
                      <a:pPr>
                        <a:buNone/>
                      </a:pPr>
                      <a:endParaRPr lang="tr-TR" sz="1800" dirty="0" smtClean="0"/>
                    </a:p>
                    <a:p>
                      <a:pPr>
                        <a:buNone/>
                      </a:pPr>
                      <a:endParaRPr lang="tr-TR" sz="1800" dirty="0" smtClean="0"/>
                    </a:p>
                    <a:p>
                      <a:pPr>
                        <a:buNone/>
                      </a:pPr>
                      <a:r>
                        <a:rPr lang="tr-TR" sz="1800" dirty="0" smtClean="0"/>
                        <a:t>Read(A);</a:t>
                      </a:r>
                    </a:p>
                    <a:p>
                      <a:pPr>
                        <a:buNone/>
                      </a:pPr>
                      <a:r>
                        <a:rPr lang="tr-TR" sz="1800" dirty="0" smtClean="0"/>
                        <a:t>A</a:t>
                      </a:r>
                      <a:r>
                        <a:rPr lang="tr-TR" sz="1800" dirty="0" smtClean="0">
                          <a:sym typeface="Wingdings" pitchFamily="2" charset="2"/>
                        </a:rPr>
                        <a:t> A+B;</a:t>
                      </a:r>
                    </a:p>
                    <a:p>
                      <a:pPr>
                        <a:buNone/>
                      </a:pPr>
                      <a:r>
                        <a:rPr lang="tr-TR" sz="1800" dirty="0" smtClean="0">
                          <a:sym typeface="Wingdings" pitchFamily="2" charset="2"/>
                        </a:rPr>
                        <a:t>Write(A);</a:t>
                      </a:r>
                    </a:p>
                    <a:p>
                      <a:pPr>
                        <a:buNone/>
                      </a:pPr>
                      <a:r>
                        <a:rPr lang="tr-TR" sz="1800" dirty="0" smtClean="0">
                          <a:sym typeface="Wingdings" pitchFamily="2" charset="2"/>
                        </a:rPr>
                        <a:t>Unlock(A);</a:t>
                      </a:r>
                      <a:endParaRPr lang="tr-TR" sz="1800" dirty="0" smtClean="0"/>
                    </a:p>
                  </a:txBody>
                  <a:tcPr/>
                </a:tc>
                <a:tc>
                  <a:txBody>
                    <a:bodyPr/>
                    <a:lstStyle/>
                    <a:p>
                      <a:endParaRPr lang="tr-TR" dirty="0" smtClean="0"/>
                    </a:p>
                    <a:p>
                      <a:endParaRPr lang="tr-TR" dirty="0" smtClean="0"/>
                    </a:p>
                    <a:p>
                      <a:endParaRPr lang="tr-TR" dirty="0" smtClean="0"/>
                    </a:p>
                    <a:p>
                      <a:endParaRPr lang="tr-TR" dirty="0" smtClean="0"/>
                    </a:p>
                    <a:p>
                      <a:r>
                        <a:rPr lang="tr-TR" dirty="0" smtClean="0"/>
                        <a:t>LockX(B);</a:t>
                      </a:r>
                    </a:p>
                    <a:p>
                      <a:r>
                        <a:rPr lang="tr-TR" dirty="0" smtClean="0"/>
                        <a:t>Read(B);</a:t>
                      </a:r>
                    </a:p>
                    <a:p>
                      <a:endParaRPr lang="tr-TR" dirty="0" smtClean="0"/>
                    </a:p>
                    <a:p>
                      <a:endParaRPr lang="tr-TR" dirty="0" smtClean="0"/>
                    </a:p>
                    <a:p>
                      <a:endParaRPr lang="tr-TR" dirty="0" smtClean="0"/>
                    </a:p>
                    <a:p>
                      <a:endParaRPr lang="tr-TR" dirty="0" smtClean="0"/>
                    </a:p>
                    <a:p>
                      <a:r>
                        <a:rPr lang="tr-TR" dirty="0" smtClean="0"/>
                        <a:t>LockS(A);</a:t>
                      </a:r>
                    </a:p>
                    <a:p>
                      <a:r>
                        <a:rPr lang="tr-TR" dirty="0" smtClean="0"/>
                        <a:t>Read(A);</a:t>
                      </a:r>
                    </a:p>
                    <a:p>
                      <a:r>
                        <a:rPr lang="tr-TR" dirty="0" smtClean="0"/>
                        <a:t>B </a:t>
                      </a:r>
                      <a:r>
                        <a:rPr lang="tr-TR" dirty="0" smtClean="0">
                          <a:sym typeface="Wingdings" pitchFamily="2" charset="2"/>
                        </a:rPr>
                        <a:t> B+A;</a:t>
                      </a:r>
                    </a:p>
                    <a:p>
                      <a:r>
                        <a:rPr lang="tr-TR" dirty="0" smtClean="0">
                          <a:sym typeface="Wingdings" pitchFamily="2" charset="2"/>
                        </a:rPr>
                        <a:t>Write(B);</a:t>
                      </a:r>
                    </a:p>
                    <a:p>
                      <a:r>
                        <a:rPr lang="tr-TR" dirty="0" smtClean="0">
                          <a:sym typeface="Wingdings" pitchFamily="2" charset="2"/>
                        </a:rPr>
                        <a:t>Unlock(B);</a:t>
                      </a:r>
                    </a:p>
                    <a:p>
                      <a:r>
                        <a:rPr lang="tr-TR" dirty="0" smtClean="0">
                          <a:sym typeface="Wingdings" pitchFamily="2" charset="2"/>
                        </a:rPr>
                        <a:t>Unlock(A);</a:t>
                      </a:r>
                      <a:endParaRPr lang="tr-TR" dirty="0"/>
                    </a:p>
                  </a:txBody>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9.4.2. Kilitlenmeler</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Eğer hareketler tarafından vurulan kilitler okuma/yazma işleminden hemen sonra çözülürse tutarsız durumların oluşabildiğini gördük. Tutarsızlıkları önlemek için, iki evreli kilitleme protokolünde olduğu gibi, kilitlerin çözülmesi geciktirilir. Ancak bu durumda kilitlenmeler (deadlockds) oluşabilir. </a:t>
            </a:r>
            <a:endParaRPr lang="tr-TR"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Örnek olarak, başlangıç kesimi Çizim 9.16'da görülen </a:t>
            </a:r>
            <a:r>
              <a:rPr lang="tr-TR" b="1" dirty="0" smtClean="0">
                <a:solidFill>
                  <a:schemeClr val="accent1">
                    <a:lumMod val="75000"/>
                  </a:schemeClr>
                </a:solidFill>
              </a:rPr>
              <a:t>P</a:t>
            </a:r>
            <a:r>
              <a:rPr lang="tr-TR" b="1" baseline="-25000" dirty="0" smtClean="0">
                <a:solidFill>
                  <a:schemeClr val="accent1">
                    <a:lumMod val="75000"/>
                  </a:schemeClr>
                </a:solidFill>
              </a:rPr>
              <a:t>15</a:t>
            </a:r>
            <a:r>
              <a:rPr lang="tr-TR" dirty="0" smtClean="0"/>
              <a:t> işletim planını İnceleyelim. Bu işletim planına göre, </a:t>
            </a:r>
            <a:r>
              <a:rPr lang="tr-TR" b="1" dirty="0" smtClean="0">
                <a:solidFill>
                  <a:schemeClr val="accent1">
                    <a:lumMod val="75000"/>
                  </a:schemeClr>
                </a:solidFill>
              </a:rPr>
              <a:t>H</a:t>
            </a:r>
            <a:r>
              <a:rPr lang="tr-TR" b="1" baseline="-25000" dirty="0" smtClean="0">
                <a:solidFill>
                  <a:schemeClr val="accent1">
                    <a:lumMod val="75000"/>
                  </a:schemeClr>
                </a:solidFill>
              </a:rPr>
              <a:t>17</a:t>
            </a:r>
            <a:r>
              <a:rPr lang="tr-TR" dirty="0" smtClean="0"/>
              <a:t> hareketi </a:t>
            </a:r>
            <a:r>
              <a:rPr lang="tr-TR" b="1" dirty="0" smtClean="0">
                <a:solidFill>
                  <a:schemeClr val="accent1">
                    <a:lumMod val="75000"/>
                  </a:schemeClr>
                </a:solidFill>
              </a:rPr>
              <a:t>LockX(A)</a:t>
            </a:r>
            <a:r>
              <a:rPr lang="tr-TR" dirty="0" smtClean="0">
                <a:solidFill>
                  <a:schemeClr val="accent1">
                    <a:lumMod val="75000"/>
                  </a:schemeClr>
                </a:solidFill>
              </a:rPr>
              <a:t> </a:t>
            </a:r>
            <a:r>
              <a:rPr lang="tr-TR" dirty="0" smtClean="0"/>
              <a:t>komutuna geldiğinde beklemeye başlar. Çünkü kilitlenmek istenilen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veri öğesi daha önce </a:t>
            </a:r>
            <a:r>
              <a:rPr lang="tr-TR" b="1" dirty="0" smtClean="0">
                <a:solidFill>
                  <a:schemeClr val="accent1">
                    <a:lumMod val="75000"/>
                  </a:schemeClr>
                </a:solidFill>
              </a:rPr>
              <a:t>H</a:t>
            </a:r>
            <a:r>
              <a:rPr lang="tr-TR" b="1" baseline="-25000" dirty="0" smtClean="0">
                <a:solidFill>
                  <a:schemeClr val="accent1">
                    <a:lumMod val="75000"/>
                  </a:schemeClr>
                </a:solidFill>
              </a:rPr>
              <a:t>18</a:t>
            </a:r>
            <a:r>
              <a:rPr lang="tr-TR" dirty="0" smtClean="0"/>
              <a:t> tarafından kilitlenmiştir. Benzer biçimde, </a:t>
            </a:r>
            <a:r>
              <a:rPr lang="tr-TR" b="1" dirty="0" smtClean="0">
                <a:solidFill>
                  <a:schemeClr val="accent1">
                    <a:lumMod val="75000"/>
                  </a:schemeClr>
                </a:solidFill>
              </a:rPr>
              <a:t>H</a:t>
            </a:r>
            <a:r>
              <a:rPr lang="tr-TR" b="1" baseline="-25000" dirty="0" smtClean="0">
                <a:solidFill>
                  <a:schemeClr val="accent1">
                    <a:lumMod val="75000"/>
                  </a:schemeClr>
                </a:solidFill>
              </a:rPr>
              <a:t>18</a:t>
            </a:r>
            <a:r>
              <a:rPr lang="tr-TR" dirty="0" smtClean="0">
                <a:solidFill>
                  <a:schemeClr val="accent1">
                    <a:lumMod val="75000"/>
                  </a:schemeClr>
                </a:solidFill>
              </a:rPr>
              <a:t> </a:t>
            </a:r>
            <a:r>
              <a:rPr lang="tr-TR" dirty="0" smtClean="0"/>
              <a:t>hareketi de </a:t>
            </a:r>
            <a:r>
              <a:rPr lang="tr-TR" b="1" dirty="0" smtClean="0">
                <a:solidFill>
                  <a:schemeClr val="accent1">
                    <a:lumMod val="75000"/>
                  </a:schemeClr>
                </a:solidFill>
              </a:rPr>
              <a:t>LockX(B)</a:t>
            </a:r>
            <a:r>
              <a:rPr lang="tr-TR" dirty="0" smtClean="0">
                <a:solidFill>
                  <a:schemeClr val="accent1">
                    <a:lumMod val="75000"/>
                  </a:schemeClr>
                </a:solidFill>
              </a:rPr>
              <a:t> </a:t>
            </a:r>
            <a:r>
              <a:rPr lang="tr-TR" dirty="0" smtClean="0"/>
              <a:t>komutuna geldiğinde beklemeye başlar. </a:t>
            </a:r>
            <a:endParaRPr lang="tr-TR"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Çünkü kilitlenmek istenilen </a:t>
            </a:r>
            <a:r>
              <a:rPr lang="tr-TR" b="1" dirty="0" smtClean="0">
                <a:solidFill>
                  <a:schemeClr val="accent1">
                    <a:lumMod val="75000"/>
                  </a:schemeClr>
                </a:solidFill>
              </a:rPr>
              <a:t>B</a:t>
            </a:r>
            <a:r>
              <a:rPr lang="tr-TR" dirty="0" smtClean="0"/>
              <a:t> veri öğesi daha önce </a:t>
            </a:r>
            <a:r>
              <a:rPr lang="tr-TR" b="1" dirty="0" smtClean="0">
                <a:solidFill>
                  <a:schemeClr val="accent1">
                    <a:lumMod val="75000"/>
                  </a:schemeClr>
                </a:solidFill>
              </a:rPr>
              <a:t>H</a:t>
            </a:r>
            <a:r>
              <a:rPr lang="tr-TR" b="1" baseline="-25000" dirty="0" smtClean="0">
                <a:solidFill>
                  <a:schemeClr val="accent1">
                    <a:lumMod val="75000"/>
                  </a:schemeClr>
                </a:solidFill>
              </a:rPr>
              <a:t>17</a:t>
            </a:r>
            <a:r>
              <a:rPr lang="tr-TR" dirty="0" smtClean="0"/>
              <a:t> tarafından kilitlenmiştir. Böylece </a:t>
            </a:r>
            <a:r>
              <a:rPr lang="tr-TR" b="1" dirty="0" smtClean="0">
                <a:solidFill>
                  <a:schemeClr val="accent1">
                    <a:lumMod val="75000"/>
                  </a:schemeClr>
                </a:solidFill>
              </a:rPr>
              <a:t>H</a:t>
            </a:r>
            <a:r>
              <a:rPr lang="tr-TR" b="1" baseline="-25000" dirty="0" smtClean="0">
                <a:solidFill>
                  <a:schemeClr val="accent1">
                    <a:lumMod val="75000"/>
                  </a:schemeClr>
                </a:solidFill>
              </a:rPr>
              <a:t>17</a:t>
            </a:r>
            <a:r>
              <a:rPr lang="tr-TR" dirty="0" smtClean="0"/>
              <a:t> ve </a:t>
            </a:r>
            <a:r>
              <a:rPr lang="tr-TR" b="1" dirty="0" smtClean="0">
                <a:solidFill>
                  <a:schemeClr val="accent1">
                    <a:lumMod val="75000"/>
                  </a:schemeClr>
                </a:solidFill>
              </a:rPr>
              <a:t>H</a:t>
            </a:r>
            <a:r>
              <a:rPr lang="tr-TR" b="1" baseline="-25000" dirty="0" smtClean="0">
                <a:solidFill>
                  <a:schemeClr val="accent1">
                    <a:lumMod val="75000"/>
                  </a:schemeClr>
                </a:solidFill>
              </a:rPr>
              <a:t>18</a:t>
            </a:r>
            <a:r>
              <a:rPr lang="tr-TR" dirty="0" smtClean="0"/>
              <a:t> karşılıklı olarak birbirini beklediğinden bir kilitlenme oluşmuştur.</a:t>
            </a:r>
          </a:p>
          <a:p>
            <a:pPr>
              <a:buNone/>
            </a:pPr>
            <a:endParaRPr lang="tr-T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Genel olarak, bir işletim planında yer alan hareketlerden en az ikisinin yer aldığı bir altkümedeki her hareket, altkümedeki diğer bir hareket tarafından kilitlenmiş bir veri öğesini kilitlemeye çalışıyorsa ve bu ilişkiler bir döngü oluşturuyorsa bir kilitlenme oluştu denir. </a:t>
            </a:r>
            <a:endParaRPr lang="tr-T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Kilitlenme oluştuğunda, hareketler karşılıklı olarak birbirini bekleyeceğinden, hiçbir işletim yapılamayacaktır. Kilitlenmeyi çözmek için kilitlenmeye neden olan hareketlerden birisi kurban olarak seçilmeli ve bu hareket geriye alınmalıdır.</a:t>
            </a:r>
          </a:p>
          <a:p>
            <a:pPr>
              <a:buNone/>
            </a:pPr>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Örneğin yukarıdaki örnek hareketin ilk 3 komutu uygulandığında, </a:t>
            </a:r>
            <a:r>
              <a:rPr lang="tr-TR" b="1" dirty="0" smtClean="0">
                <a:solidFill>
                  <a:schemeClr val="accent1">
                    <a:lumMod val="75000"/>
                  </a:schemeClr>
                </a:solidFill>
              </a:rPr>
              <a:t>A</a:t>
            </a:r>
            <a:r>
              <a:rPr lang="tr-TR" dirty="0" smtClean="0"/>
              <a:t> değeri eksiltilmiş buna karşılık </a:t>
            </a:r>
            <a:r>
              <a:rPr lang="tr-TR" b="1" dirty="0" smtClean="0">
                <a:solidFill>
                  <a:schemeClr val="accent1">
                    <a:lumMod val="75000"/>
                  </a:schemeClr>
                </a:solidFill>
              </a:rPr>
              <a:t>B</a:t>
            </a:r>
            <a:r>
              <a:rPr lang="tr-TR" dirty="0" smtClean="0"/>
              <a:t> değeri henüz arttırılmamış olduğundan veri tabanı tutarsız bir durumdadır. Hareketler birlikte uygulanırken, her hareket veri tabanının tutarlı bir durumunu görmelidir.  Buna göre,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t> ve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solidFill>
                  <a:schemeClr val="accent1">
                    <a:lumMod val="75000"/>
                  </a:schemeClr>
                </a:solidFill>
              </a:rPr>
              <a:t> </a:t>
            </a:r>
            <a:r>
              <a:rPr lang="tr-TR" dirty="0" smtClean="0"/>
              <a:t>hareketleri birlikte uygulanıyorsa,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t> için her şey sanki </a:t>
            </a:r>
            <a:r>
              <a:rPr lang="tr-TR" b="1" dirty="0" smtClean="0">
                <a:solidFill>
                  <a:schemeClr val="accent1">
                    <a:lumMod val="75000"/>
                  </a:schemeClr>
                </a:solidFill>
              </a:rPr>
              <a:t>H</a:t>
            </a:r>
            <a:r>
              <a:rPr lang="tr-TR" b="1" baseline="-25000" dirty="0" smtClean="0">
                <a:solidFill>
                  <a:schemeClr val="accent1">
                    <a:lumMod val="75000"/>
                  </a:schemeClr>
                </a:solidFill>
              </a:rPr>
              <a:t>j </a:t>
            </a:r>
            <a:r>
              <a:rPr lang="tr-TR" dirty="0" smtClean="0"/>
              <a:t> hiç başlamamış ya da tamamlanmış gibi görünmelidir.</a:t>
            </a:r>
            <a:endParaRPr lang="tr-TR"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a:buNone/>
            </a:pPr>
            <a:r>
              <a:rPr lang="tr-TR" sz="2800" b="1" dirty="0" smtClean="0">
                <a:solidFill>
                  <a:schemeClr val="accent1">
                    <a:lumMod val="75000"/>
                  </a:schemeClr>
                </a:solidFill>
              </a:rPr>
              <a:t>	Çizim 9.16.</a:t>
            </a:r>
            <a:r>
              <a:rPr lang="tr-TR" sz="2800" dirty="0" smtClean="0">
                <a:solidFill>
                  <a:schemeClr val="accent1">
                    <a:lumMod val="75000"/>
                  </a:schemeClr>
                </a:solidFill>
              </a:rPr>
              <a:t> </a:t>
            </a:r>
            <a:r>
              <a:rPr lang="tr-TR" sz="2800" dirty="0" smtClean="0"/>
              <a:t>Kilitlenme örneği</a:t>
            </a:r>
          </a:p>
          <a:p>
            <a:endParaRPr lang="tr-TR" dirty="0"/>
          </a:p>
        </p:txBody>
      </p:sp>
      <p:graphicFrame>
        <p:nvGraphicFramePr>
          <p:cNvPr id="4" name="3 Tablo"/>
          <p:cNvGraphicFramePr>
            <a:graphicFrameLocks noGrp="1"/>
          </p:cNvGraphicFramePr>
          <p:nvPr/>
        </p:nvGraphicFramePr>
        <p:xfrm>
          <a:off x="1524000" y="1830064"/>
          <a:ext cx="6096000" cy="32054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tr-TR" dirty="0" smtClean="0"/>
                        <a:t>H</a:t>
                      </a:r>
                      <a:r>
                        <a:rPr lang="tr-TR" b="1" baseline="-25000" dirty="0" smtClean="0">
                          <a:solidFill>
                            <a:schemeClr val="bg1"/>
                          </a:solidFill>
                        </a:rPr>
                        <a:t>17</a:t>
                      </a:r>
                      <a:endParaRPr lang="tr-TR"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H</a:t>
                      </a:r>
                      <a:r>
                        <a:rPr lang="tr-TR" b="1" baseline="-25000" dirty="0" smtClean="0">
                          <a:solidFill>
                            <a:schemeClr val="bg1"/>
                          </a:solidFill>
                        </a:rPr>
                        <a:t>17</a:t>
                      </a:r>
                      <a:endParaRPr lang="tr-TR" dirty="0" smtClean="0">
                        <a:solidFill>
                          <a:schemeClr val="bg1"/>
                        </a:solidFill>
                      </a:endParaRPr>
                    </a:p>
                  </a:txBody>
                  <a:tcPr/>
                </a:tc>
              </a:tr>
              <a:tr h="370840">
                <a:tc>
                  <a:txBody>
                    <a:bodyPr/>
                    <a:lstStyle/>
                    <a:p>
                      <a:r>
                        <a:rPr lang="tr-TR" dirty="0" smtClean="0"/>
                        <a:t>LockS(B);</a:t>
                      </a:r>
                    </a:p>
                    <a:p>
                      <a:r>
                        <a:rPr lang="tr-TR" dirty="0" smtClean="0"/>
                        <a:t>Read(B);</a:t>
                      </a:r>
                    </a:p>
                    <a:p>
                      <a:endParaRPr lang="tr-TR" dirty="0" smtClean="0"/>
                    </a:p>
                    <a:p>
                      <a:endParaRPr lang="tr-TR" dirty="0" smtClean="0"/>
                    </a:p>
                    <a:p>
                      <a:r>
                        <a:rPr lang="tr-TR" dirty="0" smtClean="0"/>
                        <a:t>LockX(A);</a:t>
                      </a:r>
                    </a:p>
                    <a:p>
                      <a:pPr algn="ctr"/>
                      <a:endParaRPr lang="tr-TR" dirty="0" smtClean="0"/>
                    </a:p>
                    <a:p>
                      <a:pPr algn="ctr"/>
                      <a:r>
                        <a:rPr lang="tr-TR" dirty="0" smtClean="0"/>
                        <a:t>.</a:t>
                      </a:r>
                    </a:p>
                    <a:p>
                      <a:pPr algn="ctr"/>
                      <a:r>
                        <a:rPr lang="tr-TR" dirty="0" smtClean="0"/>
                        <a:t>.</a:t>
                      </a:r>
                    </a:p>
                    <a:p>
                      <a:pPr algn="ctr"/>
                      <a:r>
                        <a:rPr lang="tr-TR" dirty="0" smtClean="0"/>
                        <a:t>.</a:t>
                      </a:r>
                    </a:p>
                    <a:p>
                      <a:endParaRPr lang="tr-TR" dirty="0"/>
                    </a:p>
                  </a:txBody>
                  <a:tcPr/>
                </a:tc>
                <a:tc>
                  <a:txBody>
                    <a:bodyPr/>
                    <a:lstStyle/>
                    <a:p>
                      <a:endParaRPr lang="tr-TR" dirty="0" smtClean="0"/>
                    </a:p>
                    <a:p>
                      <a:endParaRPr lang="tr-TR" dirty="0" smtClean="0"/>
                    </a:p>
                    <a:p>
                      <a:r>
                        <a:rPr lang="tr-TR" dirty="0" smtClean="0"/>
                        <a:t>LockS(A);</a:t>
                      </a:r>
                    </a:p>
                    <a:p>
                      <a:r>
                        <a:rPr lang="tr-TR" dirty="0" smtClean="0"/>
                        <a:t>Read(A);</a:t>
                      </a:r>
                    </a:p>
                    <a:p>
                      <a:endParaRPr lang="tr-TR" dirty="0" smtClean="0"/>
                    </a:p>
                    <a:p>
                      <a:r>
                        <a:rPr lang="tr-TR" dirty="0" smtClean="0"/>
                        <a:t>LockX(B);</a:t>
                      </a:r>
                    </a:p>
                    <a:p>
                      <a:pPr algn="ctr"/>
                      <a:r>
                        <a:rPr lang="tr-TR" dirty="0" smtClean="0"/>
                        <a:t>.</a:t>
                      </a:r>
                    </a:p>
                    <a:p>
                      <a:pPr algn="ctr"/>
                      <a:r>
                        <a:rPr lang="tr-TR" dirty="0" smtClean="0"/>
                        <a:t>.</a:t>
                      </a:r>
                    </a:p>
                    <a:p>
                      <a:pPr algn="ctr"/>
                      <a:r>
                        <a:rPr lang="tr-TR" dirty="0" smtClean="0"/>
                        <a:t>.</a:t>
                      </a:r>
                    </a:p>
                  </a:txBody>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Çok kullanıcılı bir ortamda, birden çok hareket birlikte işletildiğinde, eğer kilitleme yapılmazsa, ya da vurulan kilitler okuma/yazma işleminden hemen sonra çözülürse tutarsız bir durumla karşılaşılabilindiğini; tutarsız durumları önlemek için, iki-evreli kilitleme protokolünde olduğu gibi, kilitlerin çözülmesi bir miktar geciktirilirse de kilitlenmeler olabileceğini gördük.</a:t>
            </a:r>
            <a:endParaRPr lang="tr-TR"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Kilitleme tekniklerinin kullanılmaması ve tutarsızlıkların oluşabilmesi ile kilitleme tekniklerinin kullanılması ve kilitlenmelerin oluşabilmesi arasında bir tercih yapmak gerektiğinde genellikle kilitleme tekniklerinin kullanılması tercih edilir. </a:t>
            </a:r>
            <a:endParaRPr lang="tr-TR"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Çünkü tutarsız durumların yol açacağı sorunlar, teknik düzeyde çözülemeyen, işletme ortamına yansıyan ve VTYS tarafından onarılamayan sorunlar olabilir. Kilitlenmeler ise kurtarma işlemi ile VTYS  bünyesinde çözülebilen sorunlardır. Üstelik uygun protokoller  kullanarak kilitlenmeleri önlemek de mümkündür.</a:t>
            </a:r>
          </a:p>
          <a:p>
            <a:pPr>
              <a:buNone/>
            </a:pPr>
            <a:endParaRPr lang="tr-T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Kilitlenmenin Bulunması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Kilitlenmelere karşı uygulanabilecek iki temel yaklaşım vardır. Birinci yaklaşım, uygun protokoller kullanarak kilitlenmeleri önlemektir. Kilitlenmeleri önleyen protokoller, birlikteliği de önleyen son derece katı protokoller olduğundan, genellikle uygulamada kullanılmazlar.</a:t>
            </a:r>
            <a:endParaRPr lang="tr-TR"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Kilitlenmelere karşı ikinci yaklaşım ise, kilitlenmenin oluştuğunun anlaşılması ve kilitlenmeye neden olan hareketlerden birine kurtarma işlemi uygulayarak kilitlenmeyi çözmektir. Uygulamada genellikle bu yaklaşım kullanılır.</a:t>
            </a:r>
          </a:p>
          <a:p>
            <a:pPr>
              <a:buNone/>
            </a:pPr>
            <a:endParaRPr lang="tr-TR"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Kuramsal olarak, bir işletim planının kilitlenmeye yol açıp açmayacağı </a:t>
            </a:r>
            <a:r>
              <a:rPr lang="tr-TR" b="1" dirty="0" smtClean="0">
                <a:solidFill>
                  <a:schemeClr val="accent1">
                    <a:lumMod val="75000"/>
                  </a:schemeClr>
                </a:solidFill>
              </a:rPr>
              <a:t>bekleme çizgesi</a:t>
            </a:r>
            <a:r>
              <a:rPr lang="tr-TR" dirty="0" smtClean="0"/>
              <a:t> (wait-for graph) yöntemiyle bulunabilir. Yönlü bir çizge olan bekleme çizgesinde her harekete karşı gelen bir düğüm bulunur. </a:t>
            </a:r>
            <a:endParaRPr lang="tr-TR"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Eğer işletim planında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t> hareketi tarafından kilitlenen bir veri öğesi</a:t>
            </a:r>
            <a:r>
              <a:rPr lang="tr-TR" dirty="0" smtClean="0">
                <a:solidFill>
                  <a:schemeClr val="accent1">
                    <a:lumMod val="75000"/>
                  </a:schemeClr>
                </a:solidFill>
              </a:rPr>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bu kilit çözülmeden,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t> tarafından da kilitlenmek isteniyorsa, ve bu iki kilit birbiriyle uyumsuz ise (bu iki kilitten en az biri dışlayan kilit ise) bekleme çizgesinde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t> düğümünden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solidFill>
                  <a:schemeClr val="accent1">
                    <a:lumMod val="75000"/>
                  </a:schemeClr>
                </a:solidFill>
              </a:rPr>
              <a:t> </a:t>
            </a:r>
            <a:r>
              <a:rPr lang="tr-TR" dirty="0" smtClean="0"/>
              <a:t>düğümüne yönlü bir yay çizilir ve yayın üzerine veri öğesinin adı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yazılır. </a:t>
            </a:r>
            <a:endParaRPr lang="tr-TR"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Çizgedeki </a:t>
            </a:r>
            <a:r>
              <a:rPr lang="tr-TR" b="1" dirty="0" smtClean="0">
                <a:solidFill>
                  <a:schemeClr val="accent1">
                    <a:lumMod val="75000"/>
                  </a:schemeClr>
                </a:solidFill>
              </a:rPr>
              <a:t>H</a:t>
            </a:r>
            <a:r>
              <a:rPr lang="tr-TR" b="1" baseline="-25000" dirty="0" smtClean="0">
                <a:solidFill>
                  <a:schemeClr val="accent1">
                    <a:lumMod val="75000"/>
                  </a:schemeClr>
                </a:solidFill>
              </a:rPr>
              <a:t>i </a:t>
            </a:r>
            <a:r>
              <a:rPr lang="tr-TR" dirty="0" smtClean="0">
                <a:solidFill>
                  <a:schemeClr val="accent1">
                    <a:lumMod val="75000"/>
                  </a:schemeClr>
                </a:solidFill>
                <a:sym typeface="Wingdings"/>
              </a:rPr>
              <a:t></a:t>
            </a:r>
            <a:r>
              <a:rPr lang="tr-TR" b="1" dirty="0" smtClean="0">
                <a:solidFill>
                  <a:schemeClr val="accent1">
                    <a:lumMod val="75000"/>
                  </a:schemeClr>
                </a:solidFill>
              </a:rPr>
              <a:t> H</a:t>
            </a:r>
            <a:r>
              <a:rPr lang="tr-TR" b="1" baseline="-25000" dirty="0" smtClean="0">
                <a:solidFill>
                  <a:schemeClr val="accent1">
                    <a:lumMod val="75000"/>
                  </a:schemeClr>
                </a:solidFill>
              </a:rPr>
              <a:t>j</a:t>
            </a:r>
            <a:r>
              <a:rPr lang="tr-TR" dirty="0" smtClean="0">
                <a:solidFill>
                  <a:schemeClr val="accent1">
                    <a:lumMod val="75000"/>
                  </a:schemeClr>
                </a:solidFill>
              </a:rPr>
              <a:t> </a:t>
            </a:r>
            <a:r>
              <a:rPr lang="tr-TR" dirty="0" smtClean="0"/>
              <a:t>yayı, kilitleme yapabilmek için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a:t>
            </a:r>
            <a:r>
              <a:rPr lang="tr-TR" b="1"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t> 'yi beklediğini göstermektedir. Eğer bir işletim planı için oluşturulan bekleme çizgesi döngülü ise, bu işletim planının kilitlenmeye yol açacağı anlaşılır. Çizim 9.17’de</a:t>
            </a: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16</a:t>
            </a:r>
            <a:r>
              <a:rPr lang="tr-TR" dirty="0" smtClean="0">
                <a:solidFill>
                  <a:schemeClr val="accent1">
                    <a:lumMod val="75000"/>
                  </a:schemeClr>
                </a:solidFill>
              </a:rPr>
              <a:t> </a:t>
            </a:r>
            <a:r>
              <a:rPr lang="tr-TR" dirty="0" smtClean="0"/>
              <a:t>işletim planı ve bu işletim planının çizgesi görülmektedir. </a:t>
            </a:r>
            <a:endParaRPr lang="tr-TR"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Bekleme çizgisi döngülü olduğu için </a:t>
            </a:r>
            <a:r>
              <a:rPr lang="tr-TR" b="1" dirty="0" smtClean="0">
                <a:solidFill>
                  <a:schemeClr val="accent1">
                    <a:lumMod val="75000"/>
                  </a:schemeClr>
                </a:solidFill>
              </a:rPr>
              <a:t>P</a:t>
            </a:r>
            <a:r>
              <a:rPr lang="tr-TR" b="1" baseline="-25000" dirty="0" smtClean="0">
                <a:solidFill>
                  <a:schemeClr val="accent1">
                    <a:lumMod val="75000"/>
                  </a:schemeClr>
                </a:solidFill>
              </a:rPr>
              <a:t>16</a:t>
            </a:r>
            <a:r>
              <a:rPr lang="tr-TR" b="1" baseline="-25000" dirty="0" smtClean="0"/>
              <a:t> </a:t>
            </a:r>
            <a:r>
              <a:rPr lang="tr-TR" dirty="0" smtClean="0"/>
              <a:t>işletim planının kilitlenmeye yol açacağı anlaşılmaktadır. Çizim 9.18’ de yer alan </a:t>
            </a:r>
            <a:r>
              <a:rPr lang="tr-TR" b="1" dirty="0" smtClean="0">
                <a:solidFill>
                  <a:schemeClr val="accent1">
                    <a:lumMod val="75000"/>
                  </a:schemeClr>
                </a:solidFill>
              </a:rPr>
              <a:t>P</a:t>
            </a:r>
            <a:r>
              <a:rPr lang="tr-TR" b="1" baseline="-25000" dirty="0" smtClean="0">
                <a:solidFill>
                  <a:schemeClr val="accent1">
                    <a:lumMod val="75000"/>
                  </a:schemeClr>
                </a:solidFill>
              </a:rPr>
              <a:t>17</a:t>
            </a:r>
            <a:r>
              <a:rPr lang="tr-TR" b="1" baseline="-25000" dirty="0" smtClean="0"/>
              <a:t> </a:t>
            </a:r>
            <a:r>
              <a:rPr lang="tr-TR" dirty="0" smtClean="0"/>
              <a:t>işletim planını bekleme çizgesi döngüsüz olduğu için de, </a:t>
            </a:r>
            <a:r>
              <a:rPr lang="tr-TR" b="1" dirty="0" smtClean="0">
                <a:solidFill>
                  <a:schemeClr val="accent1">
                    <a:lumMod val="75000"/>
                  </a:schemeClr>
                </a:solidFill>
              </a:rPr>
              <a:t>P</a:t>
            </a:r>
            <a:r>
              <a:rPr lang="tr-TR" b="1" baseline="-25000" dirty="0" smtClean="0">
                <a:solidFill>
                  <a:schemeClr val="accent1">
                    <a:lumMod val="75000"/>
                  </a:schemeClr>
                </a:solidFill>
              </a:rPr>
              <a:t>17</a:t>
            </a:r>
            <a:r>
              <a:rPr lang="tr-TR" dirty="0" smtClean="0"/>
              <a:t>’nin kilitlenmeye yol açmayacak bir işletim planı olduğu anlaşılmaktadır.</a:t>
            </a:r>
          </a:p>
          <a:p>
            <a:pPr>
              <a:buNone/>
            </a:pP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solidFill>
                  <a:schemeClr val="accent1">
                    <a:lumMod val="75000"/>
                  </a:schemeClr>
                </a:solidFill>
              </a:rPr>
              <a:t> </a:t>
            </a:r>
            <a:r>
              <a:rPr lang="tr-TR" dirty="0" smtClean="0"/>
              <a:t>hareketleri örneğin bir bankadaki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hesabından </a:t>
            </a:r>
            <a:r>
              <a:rPr lang="tr-TR" b="1" dirty="0" smtClean="0">
                <a:solidFill>
                  <a:schemeClr val="accent1">
                    <a:lumMod val="75000"/>
                  </a:schemeClr>
                </a:solidFill>
              </a:rPr>
              <a:t>B</a:t>
            </a:r>
            <a:r>
              <a:rPr lang="tr-TR" b="1" dirty="0" smtClean="0"/>
              <a:t> </a:t>
            </a:r>
            <a:r>
              <a:rPr lang="tr-TR" dirty="0" smtClean="0"/>
              <a:t>ve </a:t>
            </a:r>
            <a:r>
              <a:rPr lang="tr-TR" b="1" dirty="0" smtClean="0">
                <a:solidFill>
                  <a:schemeClr val="accent1">
                    <a:lumMod val="75000"/>
                  </a:schemeClr>
                </a:solidFill>
              </a:rPr>
              <a:t>C</a:t>
            </a:r>
            <a:r>
              <a:rPr lang="tr-TR" dirty="0" smtClean="0"/>
              <a:t> hesaplarına para aktarıyorsa ve bu iki hareket birlikte uygulanıyorsa, Veri Tabanı Yönetim Sistemi bu hareketlerin birbirinden bağımsız uygulanmasını sağlamalıdır. Hareketlerin her biri, birlikte uygulanmasına rağmen, diğer hareketten habersiz olmalıdır.</a:t>
            </a:r>
          </a:p>
          <a:p>
            <a:endParaRPr lang="tr-TR"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Eğer bir işletim planı önceden belli ise, bekleme çizgesi oluşturularak bu planın uygulanması sırasında kilitlenme oluşup oluşmayacağı bulunabilir. Ancak, işletim planlarının önceden belli olmadığı; hem işletim planında yer alan hareketlerin, hem de komutların işletim sırasının dinamik biçimde oluştuğu daha öncede belirtilmişti.</a:t>
            </a:r>
            <a:endParaRPr lang="tr-TR"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nedenle kilitlenmeler ancak işletim aşamasında bulunabilir. Kilitlenmeyi bulmak amacıyla, işletimi gerçekleştiren komutlar için işletim planı ve işletim planının oluşan kesimi, bekleme çizgesi tabanlı bir algoritmayla incelenerek oluşan kilitlenmeler bulmaya çalışılır. Bir diğer yaklaşım ise kilitlenmelerin zaman aşımı (time-out) yöntemi ile çözülmesidir. </a:t>
            </a:r>
            <a:endParaRPr lang="tr-TR"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yaklaşımda bir hareketin bir veri öğesini kilitlemek için beklediği süre, önceden belirlenmiş zaman aşımı süresini geçerse, beklemeye kilitlenmenin neden olduğu varsayılarak bu hareketin işletilen kısmı geriye alınır ve hareket otomatik olarak yeniden başlar.</a:t>
            </a:r>
          </a:p>
          <a:p>
            <a:pPr>
              <a:buNone/>
            </a:pPr>
            <a:endParaRPr lang="tr-T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İşletim aşamasında kilitlenme olduğu anlaşıldığında, kilitlenmeyi çözmek için bekleme çizgesindeki döngüleri yok etmek gerekir. Bekleme çizgesindeki her döngüyü yok etmek için de, döngüde yer alan hareketlerden biri kurban olarak seçilir ve seçilen hareketin işletimi kesilerek kurtarma işlemi uygulanır. Böylece kurban edilen hareketi bekleyen hareket ya da hareketlerin işletimi başlar ve kilitlenme çözülür.</a:t>
            </a:r>
          </a:p>
          <a:p>
            <a:pPr>
              <a:buNone/>
            </a:pPr>
            <a:endParaRPr lang="tr-TR"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Kilitlenmeyi çözmek için kurban edilecek hareketin seçiminde akılcı çözüm, o ana kadar işletilen kesiminin işletim bedeli en küçük olan hareketi seçmektir. Ancak en küçük bedel kavramı tam belirgin olmayan ve değişik sistemlerde değişik biçimde yorumlanan bir kavramdır.</a:t>
            </a:r>
            <a:endParaRPr lang="tr-TR"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lnSpcReduction="10000"/>
          </a:bodyPr>
          <a:lstStyle/>
          <a:p>
            <a:pPr>
              <a:buNone/>
            </a:pPr>
            <a:r>
              <a:rPr lang="tr-TR" dirty="0" smtClean="0"/>
              <a:t>	Diğer taraftan, kurban edilecek hareketi seçen algoritma tarafından sadece işletim bedeli esas alınırsa, peş peşe oluşan kilitlenmelerde, algoritmanın kurban olarak hep aynı hareketi seçmesi ve bu hareketin uzunca süre işletilememesi tehlikesi vardır. </a:t>
            </a:r>
            <a:r>
              <a:rPr lang="tr-TR" i="1" dirty="0" smtClean="0"/>
              <a:t>Starvation</a:t>
            </a:r>
            <a:r>
              <a:rPr lang="tr-TR" dirty="0" smtClean="0"/>
              <a:t> olarak adlandırılan bu olayın oluşmaması için kurban edilecek hareketi seçen algoritmanın, işletim bedeli yanında, örneğin hareketin sisteme giriş zamanı gibi parametreleri de gözetmesi gerekir.</a:t>
            </a:r>
          </a:p>
          <a:p>
            <a:pPr>
              <a:buNone/>
            </a:pPr>
            <a:endParaRPr lang="tr-TR"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ea typeface="Calibri"/>
                <a:cs typeface="Calibri" pitchFamily="34" charset="0"/>
              </a:rPr>
              <a:t>Kilitlenen Veri Miktarı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Yukarıdaki kesimlerde, kilitlenen veri biriminin veri öğesi olduğu ve sistemin her veri öğesi İçin ayrı bir kilit tuttuğu varsayıldı. Kilitlenen birimin veri öğesi olması, birliktelik oranının büyük olmasına yol açar. </a:t>
            </a:r>
            <a:endParaRPr lang="tr-TR"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ea typeface="Calibri"/>
                <a:cs typeface="Times New Roman"/>
              </a:rPr>
              <a:t>	Çünkü aynı veri öğesinin, aynı anda birden çok hareket tarafından okunmak ya da yazılmak istenmesinin olasılığı çok düşüktür. Buna karşılık kilitlenen birim veri öğesi olduğunda, vurulan ve çözülen kilit sayısı çok büyük olacağından kilitleme yönetimi için çok zaman harcanır.</a:t>
            </a:r>
          </a:p>
          <a:p>
            <a:endParaRPr lang="tr-TR"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Kilitlenen veri birimi (</a:t>
            </a:r>
            <a:r>
              <a:rPr lang="tr-TR" i="1" dirty="0" smtClean="0"/>
              <a:t>granularity of lock</a:t>
            </a:r>
            <a:r>
              <a:rPr lang="tr-TR" dirty="0" smtClean="0"/>
              <a:t>), veri öğesi yerine daha büyük bir veri birimi olabilir, örneğin ilişkisel modelde bir satır (ya da çoklu), bir çizelge, hatta bir şema kilitleme birimi olarak seçilebilir. Kilitlenen birim büyüdükçe kilitleme yönetimi kolaylaşır ve kilitleme için harcanan süre azalır. </a:t>
            </a:r>
            <a:endParaRPr lang="tr-TR"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Buna göre, gerçekleştirilen işlemlerin türüne göre, kilitleme biriminin bazen küçük bazen de büyük olmasında yarar vardır. Bunun içinde kilitleme sisteminin, kilitlemenin birden çok düzeyde (multiple granularity) yapabilmesine izin vermesi gerekir.</a:t>
            </a:r>
          </a:p>
          <a:p>
            <a:pPr>
              <a:buNone/>
            </a:pP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lnSpcReduction="10000"/>
          </a:bodyPr>
          <a:lstStyle/>
          <a:p>
            <a:pPr>
              <a:buNone/>
            </a:pPr>
            <a:r>
              <a:rPr lang="tr-TR" b="1" dirty="0" smtClean="0"/>
              <a:t>	</a:t>
            </a:r>
            <a:r>
              <a:rPr lang="tr-TR" b="1" dirty="0" smtClean="0">
                <a:solidFill>
                  <a:schemeClr val="accent1">
                    <a:lumMod val="75000"/>
                  </a:schemeClr>
                </a:solidFill>
              </a:rPr>
              <a:t>Kalıcılık</a:t>
            </a:r>
            <a:r>
              <a:rPr lang="tr-TR" dirty="0" smtClean="0"/>
              <a:t> (durability). Hareket tamamlandıktan sonra, hareket tarafından veri tabanında yapılan değişikliklerin kalıcılığı sağlanmalıdır. Özellikle herhangi bir arıza durumunda, hareketlerin gerçekleştirdiği değişikler yok olmamalı, Veri Tabanı Yönetim Sistemi tarafından değişikliklerin kalıcılığı sağlanmalıdır. Kalıcılık özelliği, başarıyla tamamlanan hareketlerin gerçekleştirdiği değişikliklerin kalıcılığının güvencesidir.</a:t>
            </a:r>
          </a:p>
          <a:p>
            <a:pPr>
              <a:buNone/>
            </a:pPr>
            <a:r>
              <a:rPr lang="tr-TR" dirty="0" smtClean="0"/>
              <a:t> </a:t>
            </a:r>
          </a:p>
          <a:p>
            <a:pPr>
              <a:buNone/>
            </a:pPr>
            <a:endParaRPr lang="tr-TR"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4000" b="1" dirty="0" smtClean="0">
                <a:latin typeface="Calibri" pitchFamily="34" charset="0"/>
                <a:cs typeface="Calibri" pitchFamily="34" charset="0"/>
              </a:rPr>
              <a:t>Diğer Birliktelik Denetimi Protokolleri</a:t>
            </a:r>
            <a:endParaRPr lang="tr-TR" sz="40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Birliktelik denetimi ile ilgili olarak bu kesimde daha çok kilitleme tekniği ve iki evreli kilitleme protokolü üzerinde duruldu. Ancak, tutarsız durumlara yol açmadan hareketlerin birlikte işletilmesini sağlamak için kullanılabilecek daha başka teknikler ve protokoller de vardır. Bunlardan bir kaçı aşağıda örnek olarak sıralanmaktadır.</a:t>
            </a:r>
          </a:p>
          <a:p>
            <a:pPr>
              <a:buNone/>
            </a:pPr>
            <a:endParaRPr lang="tr-TR"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b="1" dirty="0" smtClean="0">
                <a:solidFill>
                  <a:schemeClr val="accent1">
                    <a:lumMod val="75000"/>
                  </a:schemeClr>
                </a:solidFill>
              </a:rPr>
              <a:t>Çizge-tabanlı protokoller</a:t>
            </a:r>
            <a:r>
              <a:rPr lang="tr-TR" dirty="0" smtClean="0">
                <a:solidFill>
                  <a:schemeClr val="accent1">
                    <a:lumMod val="75000"/>
                  </a:schemeClr>
                </a:solidFill>
              </a:rPr>
              <a:t> </a:t>
            </a:r>
            <a:r>
              <a:rPr lang="tr-TR" dirty="0" smtClean="0"/>
              <a:t>(graph-based protocols). Kilitleme tabanlı, iki-evreli kilitleme protokolü yerine kullanılan protokoller.</a:t>
            </a:r>
          </a:p>
          <a:p>
            <a:pPr>
              <a:buNone/>
            </a:pPr>
            <a:r>
              <a:rPr lang="tr-TR" b="1" dirty="0" smtClean="0"/>
              <a:t>	</a:t>
            </a:r>
            <a:r>
              <a:rPr lang="tr-TR" b="1" dirty="0" smtClean="0">
                <a:solidFill>
                  <a:schemeClr val="accent1">
                    <a:lumMod val="75000"/>
                  </a:schemeClr>
                </a:solidFill>
              </a:rPr>
              <a:t>Zaman damgası-tabanlı protokoller </a:t>
            </a:r>
            <a:r>
              <a:rPr lang="tr-TR" dirty="0" smtClean="0"/>
              <a:t>(timestamp-based protocols). Hareketlere biricik bir zaman damgası atayan ve hareketlerin işletim sırasını zaman damgasına göre belirleyen protokoller.</a:t>
            </a:r>
          </a:p>
          <a:p>
            <a:pPr>
              <a:buNone/>
            </a:pPr>
            <a:endParaRPr lang="tr-TR"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lnSpcReduction="10000"/>
          </a:bodyPr>
          <a:lstStyle/>
          <a:p>
            <a:pPr>
              <a:buNone/>
            </a:pPr>
            <a:r>
              <a:rPr lang="tr-TR" dirty="0" smtClean="0"/>
              <a:t>	</a:t>
            </a:r>
            <a:r>
              <a:rPr lang="tr-TR" b="1" dirty="0" smtClean="0">
                <a:solidFill>
                  <a:schemeClr val="accent1">
                    <a:lumMod val="75000"/>
                  </a:schemeClr>
                </a:solidFill>
              </a:rPr>
              <a:t>Geçerlik-tabanlı protokoller </a:t>
            </a:r>
            <a:r>
              <a:rPr lang="tr-TR" dirty="0" smtClean="0"/>
              <a:t>(validation-based protocols). Birliktelik denetimini hareketlerin işletimi sırasında yapan, kilitleme ve zaman damgası tabanlı protokollerden farklı olarak işletim sırasında herhangi bir denetim yapmayan, hareketin işletiminin sonunda geçerlilik denetimi yapan protokoller. Okuma işleminin çok olduğu ortamlarda sistem başarımının artmasına neden olan bu protokoller iyimser protokoller olarak da adlandırılır.</a:t>
            </a:r>
          </a:p>
          <a:p>
            <a:pPr>
              <a:buNone/>
            </a:pPr>
            <a:endParaRPr lang="tr-TR"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9.5.Kurtarma Teknikleri</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Bir hareket işletilmek üzere VTYS’ye aktarıldığında, VTYS:</a:t>
            </a:r>
            <a:endParaRPr lang="tr-TR" dirty="0" smtClean="0">
              <a:solidFill>
                <a:schemeClr val="accent1">
                  <a:lumMod val="75000"/>
                </a:schemeClr>
              </a:solidFill>
            </a:endParaRPr>
          </a:p>
          <a:p>
            <a:pPr lvl="0">
              <a:buClrTx/>
              <a:buFont typeface="Wingdings" pitchFamily="2" charset="2"/>
              <a:buChar char="Ø"/>
            </a:pPr>
            <a:r>
              <a:rPr lang="tr-TR" dirty="0" smtClean="0">
                <a:solidFill>
                  <a:schemeClr val="accent1">
                    <a:lumMod val="75000"/>
                  </a:schemeClr>
                </a:solidFill>
              </a:rPr>
              <a:t> </a:t>
            </a:r>
            <a:r>
              <a:rPr lang="tr-TR" dirty="0" smtClean="0"/>
              <a:t>hareketteki tüm komutların işletiminin başarıyla tamamlanmasını ve sonuçların kalıcılığını,</a:t>
            </a:r>
          </a:p>
          <a:p>
            <a:pPr lvl="0">
              <a:buClrTx/>
              <a:buFont typeface="Wingdings" pitchFamily="2" charset="2"/>
              <a:buChar char="Ø"/>
            </a:pPr>
            <a:r>
              <a:rPr lang="tr-TR" dirty="0" smtClean="0">
                <a:solidFill>
                  <a:schemeClr val="accent1">
                    <a:lumMod val="75000"/>
                  </a:schemeClr>
                </a:solidFill>
              </a:rPr>
              <a:t> </a:t>
            </a:r>
            <a:r>
              <a:rPr lang="tr-TR" dirty="0" smtClean="0"/>
              <a:t>ya da hareketin veri tabanı ve diğer hareketler üzerinde hiçbir etkisinin olmamasını </a:t>
            </a:r>
          </a:p>
          <a:p>
            <a:pPr>
              <a:buNone/>
            </a:pPr>
            <a:r>
              <a:rPr lang="tr-TR" dirty="0" smtClean="0"/>
              <a:t> sağlamak zorundadır. </a:t>
            </a:r>
            <a:endParaRPr lang="tr-TR"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Oysa çok çeşitli bozukluklar(failures) hareketin işletiminin başarısız olmasına yol açabilir. Bu durumda, </a:t>
            </a:r>
            <a:r>
              <a:rPr lang="tr-TR" b="1" dirty="0" smtClean="0">
                <a:solidFill>
                  <a:schemeClr val="accent1">
                    <a:lumMod val="75000"/>
                  </a:schemeClr>
                </a:solidFill>
              </a:rPr>
              <a:t>kurtarma</a:t>
            </a:r>
            <a:r>
              <a:rPr lang="tr-TR" dirty="0" smtClean="0"/>
              <a:t> (recovery) işlemleri uygulanarak, o ana kadar işletilen komutların etkisinin yok edilmesi, veri tabanının tutarlı bir noktaya dönüştürülmesi gerekir. hareketlerin yarım kalmasına neden olan bozuklukların başlıcaları aşağıdaki gibi sıralanabilir.</a:t>
            </a:r>
          </a:p>
          <a:p>
            <a:pPr>
              <a:buNone/>
            </a:pPr>
            <a:endParaRPr lang="tr-TR"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smtClean="0"/>
              <a:t>	</a:t>
            </a:r>
            <a:r>
              <a:rPr lang="tr-TR" sz="2800" b="1" dirty="0" smtClean="0">
                <a:solidFill>
                  <a:schemeClr val="accent1">
                    <a:lumMod val="75000"/>
                  </a:schemeClr>
                </a:solidFill>
              </a:rPr>
              <a:t>1.</a:t>
            </a:r>
            <a:r>
              <a:rPr lang="tr-TR" sz="1600" b="1" dirty="0" smtClean="0">
                <a:solidFill>
                  <a:schemeClr val="accent1">
                    <a:lumMod val="75000"/>
                  </a:schemeClr>
                </a:solidFill>
              </a:rPr>
              <a:t> </a:t>
            </a:r>
            <a:r>
              <a:rPr lang="tr-TR" b="1" dirty="0" smtClean="0">
                <a:solidFill>
                  <a:schemeClr val="accent1">
                    <a:lumMod val="75000"/>
                  </a:schemeClr>
                </a:solidFill>
              </a:rPr>
              <a:t>Hareket bozukluğu</a:t>
            </a:r>
            <a:r>
              <a:rPr lang="tr-TR" dirty="0" smtClean="0"/>
              <a:t>(transaction failure). Hareketteki herhangi bir komutun işletiminin başarısız olması, bir veri değeri yetersizliği gibi hareketin tamamlanmasını engelleyen mantıksal yanlışlar, hareketin işletiminin durdurulması, .. vb.</a:t>
            </a:r>
          </a:p>
          <a:p>
            <a:pPr>
              <a:buNone/>
            </a:pPr>
            <a:endParaRPr lang="tr-TR"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smtClean="0"/>
              <a:t>	</a:t>
            </a:r>
            <a:r>
              <a:rPr lang="tr-TR" sz="2800" b="1" dirty="0" smtClean="0">
                <a:solidFill>
                  <a:schemeClr val="accent1">
                    <a:lumMod val="75000"/>
                  </a:schemeClr>
                </a:solidFill>
              </a:rPr>
              <a:t>2.</a:t>
            </a:r>
            <a:r>
              <a:rPr lang="tr-TR" b="1" dirty="0" smtClean="0">
                <a:solidFill>
                  <a:schemeClr val="accent1">
                    <a:lumMod val="75000"/>
                  </a:schemeClr>
                </a:solidFill>
              </a:rPr>
              <a:t>Birliktelik denetimi zorlaması. </a:t>
            </a:r>
            <a:r>
              <a:rPr lang="tr-TR" dirty="0" smtClean="0"/>
              <a:t>Herhangi bir bozukluk olmasına rağmen kilitleme gibi bir nedenle hareketin işletiminin sürdürülememesi.</a:t>
            </a:r>
          </a:p>
          <a:p>
            <a:pPr lvl="0">
              <a:buNone/>
            </a:pPr>
            <a:r>
              <a:rPr lang="tr-TR" dirty="0" smtClean="0"/>
              <a:t>	</a:t>
            </a:r>
            <a:r>
              <a:rPr lang="tr-TR" sz="2800" b="1" dirty="0" smtClean="0">
                <a:solidFill>
                  <a:schemeClr val="accent1">
                    <a:lumMod val="75000"/>
                  </a:schemeClr>
                </a:solidFill>
              </a:rPr>
              <a:t>3.</a:t>
            </a:r>
            <a:r>
              <a:rPr lang="tr-TR" sz="2400" b="1" dirty="0" smtClean="0">
                <a:solidFill>
                  <a:schemeClr val="accent1">
                    <a:lumMod val="75000"/>
                  </a:schemeClr>
                </a:solidFill>
              </a:rPr>
              <a:t> </a:t>
            </a:r>
            <a:r>
              <a:rPr lang="tr-TR" b="1" dirty="0" smtClean="0">
                <a:solidFill>
                  <a:schemeClr val="accent1">
                    <a:lumMod val="75000"/>
                  </a:schemeClr>
                </a:solidFill>
              </a:rPr>
              <a:t>Sistem bozukluluğu</a:t>
            </a:r>
            <a:r>
              <a:rPr lang="tr-TR" dirty="0" smtClean="0"/>
              <a:t>(computer failure). Hareketin işletimi sırasında bilgisayar sisteminde oluşan bir donanım, yazılım ya da ağ yanlışı.</a:t>
            </a:r>
          </a:p>
          <a:p>
            <a:pPr>
              <a:buNone/>
            </a:pPr>
            <a:endParaRPr lang="tr-TR"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None/>
            </a:pPr>
            <a:r>
              <a:rPr lang="tr-TR" dirty="0" smtClean="0"/>
              <a:t>	</a:t>
            </a:r>
            <a:r>
              <a:rPr lang="tr-TR" sz="2800" b="1" dirty="0" smtClean="0">
                <a:solidFill>
                  <a:schemeClr val="accent1">
                    <a:lumMod val="75000"/>
                  </a:schemeClr>
                </a:solidFill>
              </a:rPr>
              <a:t>4. </a:t>
            </a:r>
            <a:r>
              <a:rPr lang="tr-TR" b="1" dirty="0" smtClean="0">
                <a:solidFill>
                  <a:schemeClr val="accent1">
                    <a:lumMod val="75000"/>
                  </a:schemeClr>
                </a:solidFill>
              </a:rPr>
              <a:t>Disk bozuklukları. </a:t>
            </a:r>
            <a:r>
              <a:rPr lang="tr-TR" dirty="0" smtClean="0"/>
              <a:t>Çeşitli nedenlerle disk alt sisteminde oluşan ve diskin belirli bloklarının okunmasını/yazılmasını engelleyen bozukluklar.</a:t>
            </a:r>
          </a:p>
          <a:p>
            <a:pPr lvl="0">
              <a:buNone/>
            </a:pPr>
            <a:r>
              <a:rPr lang="tr-TR" b="1" dirty="0" smtClean="0"/>
              <a:t>	</a:t>
            </a:r>
            <a:r>
              <a:rPr lang="tr-TR" sz="2800" b="1" dirty="0" smtClean="0">
                <a:solidFill>
                  <a:schemeClr val="accent1">
                    <a:lumMod val="75000"/>
                  </a:schemeClr>
                </a:solidFill>
              </a:rPr>
              <a:t>5</a:t>
            </a:r>
            <a:r>
              <a:rPr lang="tr-TR" sz="2400" b="1" dirty="0" smtClean="0">
                <a:solidFill>
                  <a:schemeClr val="accent1">
                    <a:lumMod val="75000"/>
                  </a:schemeClr>
                </a:solidFill>
              </a:rPr>
              <a:t>.</a:t>
            </a:r>
            <a:r>
              <a:rPr lang="tr-TR" b="1" dirty="0" smtClean="0">
                <a:solidFill>
                  <a:schemeClr val="accent1">
                    <a:lumMod val="75000"/>
                  </a:schemeClr>
                </a:solidFill>
              </a:rPr>
              <a:t>Diğer sorunlar.</a:t>
            </a:r>
            <a:r>
              <a:rPr lang="tr-TR" dirty="0" smtClean="0">
                <a:solidFill>
                  <a:schemeClr val="accent1">
                    <a:lumMod val="75000"/>
                  </a:schemeClr>
                </a:solidFill>
              </a:rPr>
              <a:t> </a:t>
            </a:r>
            <a:r>
              <a:rPr lang="tr-TR" dirty="0" smtClean="0"/>
              <a:t>Güç kaynağı bozukluğu, yangın, sabotaj, .. vb.</a:t>
            </a:r>
          </a:p>
          <a:p>
            <a:pPr>
              <a:buNone/>
            </a:pPr>
            <a:endParaRPr lang="tr-TR"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Yukarıdaki sayılan bozukluk türlerinden ilk üçü daha sık karşılaşılan bozukluklardır. Bu bozukluklardan biri oluştuğunda VTYS'nin kurtarma işlemini başlatması ve gerekli onarımları yaparak veri tabanını bozukluktan önceki en yakın tutarlı duruma döndürülmesi gerekir.</a:t>
            </a:r>
            <a:endParaRPr lang="tr-TR"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Kurtarma stratejilerini aşağıdaki gibi özetlemek mümkündür.</a:t>
            </a:r>
          </a:p>
          <a:p>
            <a:pPr>
              <a:buNone/>
            </a:pPr>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9.2.1. Hareket Durumları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Hareketlerin tümünün uygulanması başarıyla tamamlanamaz. Bazı hareketlerin uygulanmasında çeşitli nedenlerle sorunlarla karşılaşılır. Uygulanması başarıyla tamamlanan hareket için işletildi (commit edildi), uygulanması başarıyla sonuçlanmayan hareket için de durduruldu (abort edildi) ifadesi kullanılacaktır. </a:t>
            </a:r>
            <a:endParaRPr lang="tr-TR"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sz="2800" b="1" dirty="0" smtClean="0">
                <a:solidFill>
                  <a:schemeClr val="accent1">
                    <a:lumMod val="75000"/>
                  </a:schemeClr>
                </a:solidFill>
              </a:rPr>
              <a:t>1.</a:t>
            </a:r>
            <a:r>
              <a:rPr lang="tr-TR" sz="2400" dirty="0" smtClean="0">
                <a:solidFill>
                  <a:schemeClr val="accent1">
                    <a:lumMod val="75000"/>
                  </a:schemeClr>
                </a:solidFill>
              </a:rPr>
              <a:t> </a:t>
            </a:r>
            <a:r>
              <a:rPr lang="tr-TR" dirty="0" smtClean="0"/>
              <a:t>Eğer 1-3. tür bozukluklardan biri oluştuysa, veri tabanında </a:t>
            </a:r>
            <a:r>
              <a:rPr lang="tr-TR" smtClean="0"/>
              <a:t>Önemli bir </a:t>
            </a:r>
            <a:r>
              <a:rPr lang="tr-TR" dirty="0" smtClean="0"/>
              <a:t>bozulma olmamıştır. Bu durumda kurtarma stratejisi, tutarsızlığa neden olan işlemleri geri almaya (undo) dayanır. Bu arada, veri tabanını tutarlı bir duruma getirmek için işlemlerden bir kısmını yeniden işletmek (redo) de gerekebilir.</a:t>
            </a:r>
            <a:endParaRPr lang="tr-TR"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Undo ve redo işlemleri için günlük kütüğündeki (log file) bilgiler kullanılır. Bu bölümdeki kurtarma teknikleri iki grupta toplanabilir. Birinci gruptaki teknikler </a:t>
            </a:r>
            <a:r>
              <a:rPr lang="tr-TR" b="1" dirty="0" smtClean="0">
                <a:solidFill>
                  <a:schemeClr val="accent1">
                    <a:lumMod val="75000"/>
                  </a:schemeClr>
                </a:solidFill>
              </a:rPr>
              <a:t>ertelemeli günleme</a:t>
            </a:r>
            <a:r>
              <a:rPr lang="tr-TR" dirty="0" smtClean="0"/>
              <a:t>, ikinci gruptaki teknikler ise </a:t>
            </a:r>
            <a:r>
              <a:rPr lang="tr-TR" b="1" dirty="0" smtClean="0">
                <a:solidFill>
                  <a:schemeClr val="accent1">
                    <a:lumMod val="75000"/>
                  </a:schemeClr>
                </a:solidFill>
              </a:rPr>
              <a:t>anında günleme tabanlı</a:t>
            </a:r>
            <a:r>
              <a:rPr lang="tr-TR" dirty="0" smtClean="0">
                <a:solidFill>
                  <a:schemeClr val="accent1">
                    <a:lumMod val="75000"/>
                  </a:schemeClr>
                </a:solidFill>
              </a:rPr>
              <a:t> </a:t>
            </a:r>
            <a:r>
              <a:rPr lang="tr-TR" dirty="0" smtClean="0"/>
              <a:t>tekniklerdir.</a:t>
            </a:r>
          </a:p>
          <a:p>
            <a:pPr>
              <a:buNone/>
            </a:pPr>
            <a:endParaRPr lang="tr-TR"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r>
              <a:rPr lang="tr-TR" sz="2800" b="1" dirty="0" smtClean="0">
                <a:solidFill>
                  <a:schemeClr val="accent1">
                    <a:lumMod val="75000"/>
                  </a:schemeClr>
                </a:solidFill>
              </a:rPr>
              <a:t>2.</a:t>
            </a:r>
            <a:r>
              <a:rPr lang="tr-TR" sz="2400" dirty="0" smtClean="0">
                <a:solidFill>
                  <a:schemeClr val="accent1">
                    <a:lumMod val="75000"/>
                  </a:schemeClr>
                </a:solidFill>
              </a:rPr>
              <a:t> </a:t>
            </a:r>
            <a:r>
              <a:rPr lang="tr-TR" dirty="0" smtClean="0"/>
              <a:t>Eğer 4-5. tür bozukluklardan biri oluştuysa ve veri tabanında önemli bozulmalar olduysa, kurtarma stratejisi veri tabanının eski bir kopyasını kullanmaya dayanır. Günlük kütüğü (log fite) kullanılarak, Veri tabanı kopyasının alındığı tarih ile bozukluğun oluştuğu tarih arasında işletilen ve başarıyla tamamlanan hareketlere ilişkin komutlar işletilerek veri tabanı en yakın tutarlı duruma taşınır.</a:t>
            </a:r>
          </a:p>
          <a:p>
            <a:pPr>
              <a:buNone/>
            </a:pPr>
            <a:endParaRPr lang="tr-TR"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800" b="1" dirty="0" smtClean="0">
                <a:latin typeface="Calibri" pitchFamily="34" charset="0"/>
                <a:cs typeface="Calibri" pitchFamily="34" charset="0"/>
              </a:rPr>
              <a:t>Günlük Kütüğü </a:t>
            </a:r>
            <a:r>
              <a:rPr lang="tr-TR" sz="4800" dirty="0" smtClean="0">
                <a:latin typeface="Calibri" pitchFamily="34" charset="0"/>
                <a:cs typeface="Calibri" pitchFamily="34" charset="0"/>
              </a:rPr>
              <a:t>(Log File)</a:t>
            </a:r>
            <a:endParaRPr lang="tr-TR" sz="48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Herhangi bir bozukluk durumunda kurtarma işlemlerini gerçekleştirebilmek İçin,  VTYS tarafından bir günlük kütüğü tutulur ve bu kütükte kurtarma için gerekli bilgiler biriktirilir. Günlük kütüğü kullanılarak gerçekleştirilen kurtarma İşlemine günlük kütüğü tabanlı kurtarma denir. </a:t>
            </a:r>
            <a:endParaRPr lang="tr-TR"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Günlük kütüğü disk ortamında tutularak bu kütükteki bilgilerin hareketin yarım kalmasına neden olan bozukluktan etkilenmemesi sağlanır. Ayrıca belirli aralıklarla günlük kütüğü disk ortamından mıknatıslı şerit ortamına kopyalanarak arşivlenir.</a:t>
            </a:r>
          </a:p>
          <a:p>
            <a:pPr>
              <a:buNone/>
            </a:pPr>
            <a:endParaRPr lang="tr-TR"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Günlük kütüğünde tutulan bilgileri aşağıdaki gibi özetlemek mümkündür. </a:t>
            </a:r>
          </a:p>
          <a:p>
            <a:pPr>
              <a:buNone/>
            </a:pPr>
            <a:r>
              <a:rPr lang="tr-TR" dirty="0" smtClean="0"/>
              <a: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baseline="-25000" dirty="0" smtClean="0"/>
              <a:t> </a:t>
            </a:r>
            <a:r>
              <a:rPr lang="tr-TR" dirty="0" smtClean="0"/>
              <a:t>ve </a:t>
            </a:r>
            <a:r>
              <a:rPr lang="tr-TR" b="1" dirty="0" smtClean="0">
                <a:solidFill>
                  <a:schemeClr val="accent1">
                    <a:lumMod val="75000"/>
                  </a:schemeClr>
                </a:solidFill>
              </a:rPr>
              <a:t>T</a:t>
            </a:r>
            <a:r>
              <a:rPr lang="tr-TR" b="1" baseline="-25000" dirty="0" smtClean="0">
                <a:solidFill>
                  <a:schemeClr val="accent1">
                    <a:lumMod val="75000"/>
                  </a:schemeClr>
                </a:solidFill>
              </a:rPr>
              <a:t>j</a:t>
            </a:r>
            <a:r>
              <a:rPr lang="tr-TR" dirty="0" smtClean="0"/>
              <a:t> ile hareketleri, </a:t>
            </a:r>
            <a:r>
              <a:rPr lang="tr-TR" b="1" dirty="0" smtClean="0">
                <a:solidFill>
                  <a:schemeClr val="accent1">
                    <a:lumMod val="75000"/>
                  </a:schemeClr>
                </a:solidFill>
              </a:rPr>
              <a:t>X</a:t>
            </a:r>
            <a:r>
              <a:rPr lang="tr-TR" dirty="0" smtClean="0"/>
              <a:t> ve </a:t>
            </a:r>
            <a:r>
              <a:rPr lang="tr-TR" b="1" dirty="0" smtClean="0">
                <a:solidFill>
                  <a:schemeClr val="accent1">
                    <a:lumMod val="75000"/>
                  </a:schemeClr>
                </a:solidFill>
              </a:rPr>
              <a:t>Y</a:t>
            </a:r>
            <a:r>
              <a:rPr lang="tr-TR" dirty="0" smtClean="0"/>
              <a:t> ile Veri Öğelerini, </a:t>
            </a:r>
            <a:r>
              <a:rPr lang="tr-TR" b="1" dirty="0" smtClean="0">
                <a:solidFill>
                  <a:schemeClr val="accent1">
                    <a:lumMod val="75000"/>
                  </a:schemeClr>
                </a:solidFill>
              </a:rPr>
              <a:t>D</a:t>
            </a:r>
            <a:r>
              <a:rPr lang="tr-TR" b="1" baseline="-25000" dirty="0" smtClean="0">
                <a:solidFill>
                  <a:schemeClr val="accent1">
                    <a:lumMod val="75000"/>
                  </a:schemeClr>
                </a:solidFill>
              </a:rPr>
              <a:t>e</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D</a:t>
            </a:r>
            <a:r>
              <a:rPr lang="tr-TR" b="1" baseline="-25000" dirty="0" smtClean="0">
                <a:solidFill>
                  <a:schemeClr val="accent1">
                    <a:lumMod val="75000"/>
                  </a:schemeClr>
                </a:solidFill>
              </a:rPr>
              <a:t>y</a:t>
            </a:r>
            <a:r>
              <a:rPr lang="tr-TR" dirty="0" smtClean="0"/>
              <a:t> ile de veri öğesinin eski ve yeni değerlerini gösterirsek)</a:t>
            </a:r>
          </a:p>
          <a:p>
            <a:pPr>
              <a:buNone/>
            </a:pPr>
            <a:endParaRPr lang="tr-TR"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ClrTx/>
              <a:buFont typeface="Wingdings" pitchFamily="2" charset="2"/>
              <a:buChar char="Ø"/>
            </a:pPr>
            <a:r>
              <a:rPr lang="tr-TR" dirty="0" smtClean="0">
                <a:solidFill>
                  <a:schemeClr val="accent1">
                    <a:lumMod val="75000"/>
                  </a:schemeClr>
                </a:solidFill>
              </a:rPr>
              <a:t>&lt;</a:t>
            </a:r>
            <a:r>
              <a:rPr lang="tr-TR" b="1" dirty="0" smtClean="0">
                <a:solidFill>
                  <a:schemeClr val="accent1">
                    <a:lumMod val="75000"/>
                  </a:schemeClr>
                </a:solidFill>
              </a:rPr>
              <a:t> T</a:t>
            </a:r>
            <a:r>
              <a:rPr lang="tr-TR" b="1" baseline="-25000" dirty="0" smtClean="0">
                <a:solidFill>
                  <a:schemeClr val="accent1">
                    <a:lumMod val="75000"/>
                  </a:schemeClr>
                </a:solidFill>
              </a:rPr>
              <a:t>i, </a:t>
            </a:r>
            <a:r>
              <a:rPr lang="tr-TR" b="1" dirty="0" smtClean="0">
                <a:solidFill>
                  <a:schemeClr val="accent1">
                    <a:lumMod val="75000"/>
                  </a:schemeClr>
                </a:solidFill>
              </a:rPr>
              <a:t>begin</a:t>
            </a:r>
            <a:r>
              <a:rPr lang="tr-TR" dirty="0" smtClean="0">
                <a:solidFill>
                  <a:schemeClr val="accent1">
                    <a:lumMod val="75000"/>
                  </a:schemeClr>
                </a:solidFill>
              </a:rPr>
              <a:t> &gt; :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başladığını gösterir.</a:t>
            </a:r>
          </a:p>
          <a:p>
            <a:pPr lvl="0">
              <a:buClrTx/>
              <a:buFont typeface="Wingdings" pitchFamily="2" charset="2"/>
              <a:buChar char="Ø"/>
            </a:pPr>
            <a:r>
              <a:rPr lang="tr-TR" dirty="0" smtClean="0">
                <a:solidFill>
                  <a:schemeClr val="accent1">
                    <a:lumMod val="75000"/>
                  </a:schemeClr>
                </a:solidFill>
              </a:rPr>
              <a:t>&lt;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b="1" dirty="0" smtClean="0">
                <a:solidFill>
                  <a:schemeClr val="accent1">
                    <a:lumMod val="75000"/>
                  </a:schemeClr>
                </a:solidFill>
              </a:rPr>
              <a:t>, read,X,D</a:t>
            </a:r>
            <a:r>
              <a:rPr lang="tr-TR" dirty="0" smtClean="0">
                <a:solidFill>
                  <a:schemeClr val="accent1">
                    <a:lumMod val="75000"/>
                  </a:schemeClr>
                </a:solidFill>
              </a:rPr>
              <a:t>&gt; :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bir okuma işlemi İle X'in değerini okuduğunu gösterir (</a:t>
            </a:r>
            <a:r>
              <a:rPr lang="tr-TR" b="1" dirty="0" smtClean="0">
                <a:solidFill>
                  <a:schemeClr val="accent1">
                    <a:lumMod val="75000"/>
                  </a:schemeClr>
                </a:solidFill>
              </a:rPr>
              <a:t>D:X</a:t>
            </a:r>
            <a:r>
              <a:rPr lang="tr-TR" b="1" dirty="0" smtClean="0"/>
              <a:t> </a:t>
            </a:r>
            <a:r>
              <a:rPr lang="tr-TR" dirty="0" smtClean="0"/>
              <a:t>‘ in okunan değeri).</a:t>
            </a:r>
          </a:p>
          <a:p>
            <a:pPr>
              <a:buClrTx/>
              <a:buFont typeface="Wingdings" pitchFamily="2" charset="2"/>
              <a:buChar char="Ø"/>
            </a:pPr>
            <a:r>
              <a:rPr lang="tr-TR" dirty="0" smtClean="0">
                <a:solidFill>
                  <a:schemeClr val="accent1">
                    <a:lumMod val="75000"/>
                  </a:schemeClr>
                </a:solidFill>
              </a:rPr>
              <a:t>&lt;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b="1" dirty="0" smtClean="0">
                <a:solidFill>
                  <a:schemeClr val="accent1">
                    <a:lumMod val="75000"/>
                  </a:schemeClr>
                </a:solidFill>
              </a:rPr>
              <a:t>, write,X,D</a:t>
            </a:r>
            <a:r>
              <a:rPr lang="tr-TR" b="1" baseline="-25000" dirty="0" smtClean="0">
                <a:solidFill>
                  <a:schemeClr val="accent1">
                    <a:lumMod val="75000"/>
                  </a:schemeClr>
                </a:solidFill>
              </a:rPr>
              <a:t>e</a:t>
            </a:r>
            <a:r>
              <a:rPr lang="tr-TR" b="1" dirty="0" smtClean="0">
                <a:solidFill>
                  <a:schemeClr val="accent1">
                    <a:lumMod val="75000"/>
                  </a:schemeClr>
                </a:solidFill>
              </a:rPr>
              <a:t>, D</a:t>
            </a:r>
            <a:r>
              <a:rPr lang="tr-TR" b="1" baseline="-25000" dirty="0" smtClean="0">
                <a:solidFill>
                  <a:schemeClr val="accent1">
                    <a:lumMod val="75000"/>
                  </a:schemeClr>
                </a:solidFill>
              </a:rPr>
              <a:t>y</a:t>
            </a:r>
            <a:r>
              <a:rPr lang="tr-TR" dirty="0" smtClean="0">
                <a:solidFill>
                  <a:schemeClr val="accent1">
                    <a:lumMod val="75000"/>
                  </a:schemeClr>
                </a:solidFill>
              </a:rPr>
              <a:t> &gt;: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bir yazma işlemi ile X in değerini günlediğini gösterir.(</a:t>
            </a:r>
            <a:r>
              <a:rPr lang="tr-TR" b="1" dirty="0" smtClean="0">
                <a:solidFill>
                  <a:schemeClr val="accent1">
                    <a:lumMod val="75000"/>
                  </a:schemeClr>
                </a:solidFill>
              </a:rPr>
              <a:t>D</a:t>
            </a:r>
            <a:r>
              <a:rPr lang="tr-TR" b="1" baseline="-25000" dirty="0" smtClean="0">
                <a:solidFill>
                  <a:schemeClr val="accent1">
                    <a:lumMod val="75000"/>
                  </a:schemeClr>
                </a:solidFill>
              </a:rPr>
              <a:t>e</a:t>
            </a:r>
            <a:r>
              <a:rPr lang="tr-TR" b="1" dirty="0" smtClean="0"/>
              <a:t> </a:t>
            </a:r>
            <a:r>
              <a:rPr lang="tr-TR" dirty="0" smtClean="0"/>
              <a:t>ve </a:t>
            </a:r>
            <a:r>
              <a:rPr lang="tr-TR" b="1" dirty="0" smtClean="0">
                <a:solidFill>
                  <a:schemeClr val="accent1">
                    <a:lumMod val="75000"/>
                  </a:schemeClr>
                </a:solidFill>
              </a:rPr>
              <a:t>D</a:t>
            </a:r>
            <a:r>
              <a:rPr lang="tr-TR" b="1" baseline="-25000" dirty="0" smtClean="0">
                <a:solidFill>
                  <a:schemeClr val="accent1">
                    <a:lumMod val="75000"/>
                  </a:schemeClr>
                </a:solidFill>
              </a:rPr>
              <a:t>e </a:t>
            </a:r>
            <a:r>
              <a:rPr lang="tr-TR" b="1" dirty="0" smtClean="0">
                <a:solidFill>
                  <a:schemeClr val="accent1">
                    <a:lumMod val="75000"/>
                  </a:schemeClr>
                </a:solidFill>
              </a:rPr>
              <a:t>: X </a:t>
            </a:r>
            <a:r>
              <a:rPr lang="tr-TR" dirty="0" smtClean="0"/>
              <a:t>‘in eski ve yeni değerleri ).</a:t>
            </a:r>
          </a:p>
          <a:p>
            <a:pPr lvl="0">
              <a:buClrTx/>
              <a:buFont typeface="Wingdings" pitchFamily="2" charset="2"/>
              <a:buChar char="Ø"/>
            </a:pPr>
            <a:endParaRPr lang="tr-TR"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lvl="0">
              <a:buClrTx/>
              <a:buFont typeface="Wingdings" pitchFamily="2" charset="2"/>
              <a:buChar char="Ø"/>
            </a:pPr>
            <a:r>
              <a:rPr lang="tr-TR" dirty="0" smtClean="0">
                <a:solidFill>
                  <a:schemeClr val="accent1">
                    <a:lumMod val="75000"/>
                  </a:schemeClr>
                </a:solidFill>
              </a:rPr>
              <a:t>&lt;</a:t>
            </a:r>
            <a:r>
              <a:rPr lang="tr-TR" b="1" dirty="0" smtClean="0">
                <a:solidFill>
                  <a:schemeClr val="accent1">
                    <a:lumMod val="75000"/>
                  </a:schemeClr>
                </a:solidFill>
              </a:rPr>
              <a:t> T</a:t>
            </a:r>
            <a:r>
              <a:rPr lang="tr-TR" b="1" baseline="-25000" dirty="0" smtClean="0">
                <a:solidFill>
                  <a:schemeClr val="accent1">
                    <a:lumMod val="75000"/>
                  </a:schemeClr>
                </a:solidFill>
              </a:rPr>
              <a:t>i</a:t>
            </a:r>
            <a:r>
              <a:rPr lang="tr-TR" dirty="0" smtClean="0">
                <a:solidFill>
                  <a:schemeClr val="accent1">
                    <a:lumMod val="75000"/>
                  </a:schemeClr>
                </a:solidFill>
              </a:rPr>
              <a:t> , </a:t>
            </a:r>
            <a:r>
              <a:rPr lang="tr-TR" b="1" dirty="0" smtClean="0">
                <a:solidFill>
                  <a:schemeClr val="accent1">
                    <a:lumMod val="75000"/>
                  </a:schemeClr>
                </a:solidFill>
              </a:rPr>
              <a:t>commit</a:t>
            </a:r>
            <a:r>
              <a:rPr lang="tr-TR" dirty="0" smtClean="0">
                <a:solidFill>
                  <a:schemeClr val="accent1">
                    <a:lumMod val="75000"/>
                  </a:schemeClr>
                </a:solidFill>
              </a:rPr>
              <a:t>&gt; :</a:t>
            </a:r>
            <a:r>
              <a:rPr lang="tr-TR" b="1" dirty="0" smtClean="0">
                <a:solidFill>
                  <a:schemeClr val="accent1">
                    <a:lumMod val="75000"/>
                  </a:schemeClr>
                </a:solidFill>
              </a:rPr>
              <a:t>T</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‘nin işletiminin başarıyla tamamlandığını gösterir.</a:t>
            </a:r>
          </a:p>
          <a:p>
            <a:pPr lvl="0">
              <a:buClrTx/>
              <a:buFont typeface="Wingdings" pitchFamily="2" charset="2"/>
              <a:buChar char="Ø"/>
            </a:pPr>
            <a:r>
              <a:rPr lang="tr-TR" b="1" dirty="0" smtClean="0">
                <a:solidFill>
                  <a:schemeClr val="accent1">
                    <a:lumMod val="75000"/>
                  </a:schemeClr>
                </a:solidFill>
              </a:rPr>
              <a:t>&lt;T</a:t>
            </a:r>
            <a:r>
              <a:rPr lang="tr-TR" b="1" baseline="-25000" dirty="0" smtClean="0">
                <a:solidFill>
                  <a:schemeClr val="accent1">
                    <a:lumMod val="75000"/>
                  </a:schemeClr>
                </a:solidFill>
              </a:rPr>
              <a:t>i </a:t>
            </a:r>
            <a:r>
              <a:rPr lang="tr-TR" b="1" dirty="0" smtClean="0">
                <a:solidFill>
                  <a:schemeClr val="accent1">
                    <a:lumMod val="75000"/>
                  </a:schemeClr>
                </a:solidFill>
              </a:rPr>
              <a:t>, abort&gt; : T</a:t>
            </a:r>
            <a:r>
              <a:rPr lang="tr-TR" b="1" baseline="-25000" dirty="0" smtClean="0">
                <a:solidFill>
                  <a:schemeClr val="accent1">
                    <a:lumMod val="75000"/>
                  </a:schemeClr>
                </a:solidFill>
              </a:rPr>
              <a:t>i </a:t>
            </a:r>
            <a:r>
              <a:rPr lang="tr-TR" dirty="0" smtClean="0"/>
              <a:t>‘nin işletiminin başarısız olduğunu gösterir.</a:t>
            </a:r>
          </a:p>
          <a:p>
            <a:pPr lvl="0">
              <a:buClrTx/>
              <a:buFont typeface="Wingdings" pitchFamily="2" charset="2"/>
              <a:buChar char="Ø"/>
            </a:pPr>
            <a:r>
              <a:rPr lang="tr-TR" b="1" dirty="0" smtClean="0">
                <a:solidFill>
                  <a:schemeClr val="accent1">
                    <a:lumMod val="75000"/>
                  </a:schemeClr>
                </a:solidFill>
              </a:rPr>
              <a:t>&lt;Checkpoint&gt;:</a:t>
            </a:r>
            <a:r>
              <a:rPr lang="tr-TR" b="1" dirty="0" smtClean="0"/>
              <a:t> </a:t>
            </a:r>
            <a:r>
              <a:rPr lang="tr-TR" dirty="0" smtClean="0"/>
              <a:t>Denetim-noktası.</a:t>
            </a:r>
          </a:p>
          <a:p>
            <a:pPr>
              <a:buClrTx/>
              <a:buFont typeface="Wingdings" pitchFamily="2" charset="2"/>
              <a:buChar char="Ø"/>
            </a:pPr>
            <a:endParaRPr lang="tr-TR"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Günlük kütüğündeki bilgilerin birincil amacı kurtarma işlemleri, ikincil amacı ise izlemedir(audit). Günlük kütüğünde hareketin başladığını, hareketin başarıyla tamamlandığını, ya da hareketin yarım kaldığını gösteren kayıtlara her zaman gereksinim duyulur. </a:t>
            </a:r>
            <a:endParaRPr lang="tr-TR"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Okuma işlemleri ile ilgili kayıtlar, kurtarmadan çok izleme amacı ile kullanılır. Kurtarma için hangi tekniğin kullanıldığına bağlı olarak da, yazma işlemleri ile ilgili kayıtlarda yazılan veri öğesinin eski değerine (</a:t>
            </a:r>
            <a:r>
              <a:rPr lang="tr-TR" b="1" dirty="0" smtClean="0">
                <a:solidFill>
                  <a:schemeClr val="accent1">
                    <a:lumMod val="75000"/>
                  </a:schemeClr>
                </a:solidFill>
              </a:rPr>
              <a:t>D</a:t>
            </a:r>
            <a:r>
              <a:rPr lang="tr-TR" b="1" baseline="-25000" dirty="0" smtClean="0">
                <a:solidFill>
                  <a:schemeClr val="accent1">
                    <a:lumMod val="75000"/>
                  </a:schemeClr>
                </a:solidFill>
              </a:rPr>
              <a:t>e</a:t>
            </a:r>
            <a:r>
              <a:rPr lang="tr-TR" dirty="0" smtClean="0"/>
              <a:t>) gerek duyulmayabilir.</a:t>
            </a:r>
          </a:p>
          <a:p>
            <a:pPr>
              <a:buNone/>
            </a:pP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Eğer bir hareketin uygulanması tamamlanmadan durdurulursa(başka bir deyişle hareket abort edilirse), bölünmezlik özelliğinin sağlanması için hareketin geri alınması (başka bir deyişle roll back edilmesi) gerekir. Buna göre, bir hareketin uygulanması sırasındaki durumları aşağıdaki gibi tanımlayabiliriz.</a:t>
            </a:r>
          </a:p>
          <a:p>
            <a:pPr>
              <a:buNone/>
            </a:pPr>
            <a:endParaRPr lang="tr-TR"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Günlük kütüğünde yer alan bir diğer kayıt türü </a:t>
            </a:r>
            <a:r>
              <a:rPr lang="tr-TR" b="1" dirty="0" smtClean="0">
                <a:solidFill>
                  <a:schemeClr val="accent1">
                    <a:lumMod val="75000"/>
                  </a:schemeClr>
                </a:solidFill>
              </a:rPr>
              <a:t>denetim-noktası</a:t>
            </a:r>
            <a:r>
              <a:rPr lang="tr-TR" b="1" dirty="0" smtClean="0"/>
              <a:t> </a:t>
            </a:r>
            <a:r>
              <a:rPr lang="tr-TR" dirty="0" smtClean="0"/>
              <a:t>(checkpoint) kaydıdır. Bilindiği gibi veri tabanından okunan bilgiler blok ya da sayfa düzeninde VTYS’nin yastık alanında (</a:t>
            </a:r>
            <a:r>
              <a:rPr lang="tr-TR" i="1" dirty="0" smtClean="0"/>
              <a:t>buffer</a:t>
            </a:r>
            <a:r>
              <a:rPr lang="tr-TR" dirty="0" smtClean="0"/>
              <a:t>) tutulur. Günlenecek bilgilerin yer aldığı disk bloklarının da önce yastık alana taşınması gerekir. Günleme işlemleri önce yastık alanda yapılır, daha sonra da yastık alanda değişikliğe uğrayan blok ya da sayfalar diske yazılır.</a:t>
            </a:r>
          </a:p>
          <a:p>
            <a:pPr>
              <a:buNone/>
            </a:pPr>
            <a:endParaRPr lang="tr-TR"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Uygulama programı düzeyindeki her yazma komutu, yastık alanının günlenmesine neden olur. Yastık alanda yapılan değişikliğin veri tabanına (diske) ne zaman aktarılacağı yastık alan yönetimi (</a:t>
            </a:r>
            <a:r>
              <a:rPr lang="tr-TR" i="1" dirty="0" smtClean="0"/>
              <a:t>buffer management</a:t>
            </a:r>
            <a:r>
              <a:rPr lang="tr-TR" dirty="0" smtClean="0"/>
              <a:t>) ve kurtarma yönetimi (</a:t>
            </a:r>
            <a:r>
              <a:rPr lang="tr-TR" i="1" dirty="0" smtClean="0"/>
              <a:t>recovery management</a:t>
            </a:r>
            <a:r>
              <a:rPr lang="tr-TR" dirty="0" smtClean="0"/>
              <a:t>) için kullanılan tekniklere göre değişir. </a:t>
            </a:r>
            <a:endParaRPr lang="tr-TR"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söylenenler günlük kütüğü için de geçerlidir. Günlük kütüğüne yeni tutanak yazıldığında, bu tutanak günlük kütüğünün yastık alanına yazılır. Yastık alandaki bilgilerin diske yazılması için birçok yazma işlemi yapılıp yatık alanın dolması gerekir. Özetle, gerek veri tabanı yastık alnındaki, gerekse günlük kütüğü yastık alanındaki ekleme ve günlemeler gecikmeli olarak diske yazılmaktadır.</a:t>
            </a:r>
            <a:endParaRPr lang="tr-TR"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Kurtarma işlemlerinin güvenliği açısından, yastık alan dolmadan ya da yastık alan yönetimi için kullanılan algoritma gerektirmeden yastık alandaki bilgilerin diske yazılmasına </a:t>
            </a:r>
            <a:r>
              <a:rPr lang="tr-TR" b="1" dirty="0" smtClean="0">
                <a:solidFill>
                  <a:schemeClr val="accent1">
                    <a:lumMod val="75000"/>
                  </a:schemeClr>
                </a:solidFill>
              </a:rPr>
              <a:t>zorlamalı-yazma</a:t>
            </a:r>
            <a:r>
              <a:rPr lang="tr-TR" b="1" dirty="0" smtClean="0"/>
              <a:t> </a:t>
            </a:r>
            <a:r>
              <a:rPr lang="tr-TR" dirty="0" smtClean="0"/>
              <a:t>(</a:t>
            </a:r>
            <a:r>
              <a:rPr lang="tr-TR" i="1" dirty="0" smtClean="0"/>
              <a:t>forcewrite</a:t>
            </a:r>
            <a:r>
              <a:rPr lang="tr-TR" dirty="0" smtClean="0"/>
              <a:t>) adı verilir. Günlük kütüğüne yazılan </a:t>
            </a:r>
            <a:r>
              <a:rPr lang="tr-TR" i="1" dirty="0" smtClean="0"/>
              <a:t>checkpoint</a:t>
            </a:r>
            <a:r>
              <a:rPr lang="tr-TR" dirty="0" smtClean="0"/>
              <a:t> tutanağı bu tür zorlamalı-yazmanın bir göstergesidir. Bu amaçla VTYS , belirli aralıklarla aşağıdaki eylemeleri gerçekleştirir. </a:t>
            </a:r>
          </a:p>
          <a:p>
            <a:pPr>
              <a:buNone/>
            </a:pPr>
            <a:endParaRPr lang="tr-TR"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lvl="0" indent="-514350">
              <a:buClrTx/>
              <a:buFont typeface="+mj-lt"/>
              <a:buAutoNum type="arabicPeriod"/>
            </a:pPr>
            <a:r>
              <a:rPr lang="tr-TR" dirty="0" smtClean="0"/>
              <a:t>Tüm hareketlerin işletimi geçici olarak durdurulur. </a:t>
            </a:r>
          </a:p>
          <a:p>
            <a:pPr marL="514350" lvl="0" indent="-514350">
              <a:buClrTx/>
              <a:buFont typeface="+mj-lt"/>
              <a:buAutoNum type="arabicPeriod"/>
            </a:pPr>
            <a:r>
              <a:rPr lang="tr-TR" dirty="0" smtClean="0"/>
              <a:t>Veri tabanı yastık alanında yer alan ve değişikliğe uğramış tüm sayfala ya da bloklar zorlamalı olarak diske yazılır.</a:t>
            </a:r>
          </a:p>
          <a:p>
            <a:pPr marL="514350" lvl="0" indent="-514350">
              <a:buClrTx/>
              <a:buFont typeface="+mj-lt"/>
              <a:buAutoNum type="arabicPeriod"/>
            </a:pPr>
            <a:r>
              <a:rPr lang="tr-TR" dirty="0" smtClean="0"/>
              <a:t>Günlük kütüğüne bir &lt;</a:t>
            </a:r>
            <a:r>
              <a:rPr lang="tr-TR" i="1" dirty="0" smtClean="0"/>
              <a:t>Checkpoint&gt; </a:t>
            </a:r>
            <a:r>
              <a:rPr lang="tr-TR" dirty="0" smtClean="0"/>
              <a:t>tutanağı yazılır ve günlük kütüğü yastık alanının zorlamalı olarak diske yazılması sağlanır. </a:t>
            </a:r>
          </a:p>
          <a:p>
            <a:pPr marL="514350" lvl="0" indent="-514350">
              <a:buClrTx/>
              <a:buFont typeface="+mj-lt"/>
              <a:buAutoNum type="arabicPeriod"/>
            </a:pPr>
            <a:r>
              <a:rPr lang="tr-TR" dirty="0" smtClean="0"/>
              <a:t>İşletimi geçici olarak durdurulan hareketler canlandırılır.</a:t>
            </a:r>
          </a:p>
          <a:p>
            <a:pPr marL="514350" lvl="0" indent="-514350">
              <a:buClrTx/>
              <a:buFont typeface="+mj-lt"/>
              <a:buAutoNum type="arabicPeriod"/>
            </a:pPr>
            <a:endParaRPr lang="tr-TR" dirty="0" smtClean="0"/>
          </a:p>
          <a:p>
            <a:pPr>
              <a:buNone/>
            </a:pPr>
            <a:endParaRPr lang="tr-TR"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Denetim-noktası kavramı kurtarma işlemleri açısından oldukça önemlidir. Her denetim-noktası, işletimi tamamlanmış hareketlerin kurtarma kapsamından çıkmasına neden olur. Herhangi bir bozukluk durumunda da, kurtarılması gereken işlemler, günlük kütüğündeki son denetim-noktası tutanağından sonraki işlemlerle sınırlanır.</a:t>
            </a:r>
          </a:p>
          <a:p>
            <a:pPr>
              <a:buNone/>
            </a:pPr>
            <a:endParaRPr lang="tr-TR"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800" b="1" dirty="0" smtClean="0">
                <a:latin typeface="Calibri" pitchFamily="34" charset="0"/>
                <a:cs typeface="Calibri" pitchFamily="34" charset="0"/>
              </a:rPr>
              <a:t>Hareketin Geri Alınması</a:t>
            </a:r>
            <a:endParaRPr lang="tr-TR" sz="48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Veri tabanını günleyen bir hareket herhangi bir nedenle yarım kalırsa hareketin işletilmiş kesiminin geri alınması gerekir. işletimi geri alınan hareket tarafından yazılmış kirli veriler, eğer başka hareketler tarafından okunmuşsa, bu hareketlerin de geri alınması gerekir.</a:t>
            </a:r>
            <a:endParaRPr lang="tr-TR"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Böylece geri alınan her hareket başka hareketlerin de geri alınmasını gerektirebilir ve geri alma işlemi zincirleme devam edebilir. Eğer işletim planı zincirleme kurtarma gerektirmeyen bir işletim planı ise, geri alma işlemi yalnız yarım kalan hareket için uygulanır ve diğer hiçbir hareketin geri alınması gerekmez.</a:t>
            </a:r>
          </a:p>
          <a:p>
            <a:pPr>
              <a:buNone/>
            </a:pPr>
            <a:endParaRPr lang="tr-TR"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Örnek olarak Çizim 9.19’daki </a:t>
            </a:r>
            <a:r>
              <a:rPr lang="tr-TR" b="1" dirty="0" smtClean="0">
                <a:solidFill>
                  <a:schemeClr val="accent1">
                    <a:lumMod val="75000"/>
                  </a:schemeClr>
                </a:solidFill>
              </a:rPr>
              <a:t>P</a:t>
            </a:r>
            <a:r>
              <a:rPr lang="tr-TR" b="1" baseline="-25000" dirty="0" smtClean="0">
                <a:solidFill>
                  <a:schemeClr val="accent1">
                    <a:lumMod val="75000"/>
                  </a:schemeClr>
                </a:solidFill>
              </a:rPr>
              <a:t>18</a:t>
            </a:r>
            <a:r>
              <a:rPr lang="tr-TR" b="1" baseline="-25000" dirty="0" smtClean="0"/>
              <a:t> </a:t>
            </a:r>
            <a:r>
              <a:rPr lang="tr-TR" dirty="0" smtClean="0"/>
              <a:t>işletim planını ele alalım. Üç hareketin birlikte işletildiği bu işletim planı uygulanırken, </a:t>
            </a:r>
            <a:r>
              <a:rPr lang="tr-TR" b="1" dirty="0" smtClean="0">
                <a:solidFill>
                  <a:schemeClr val="accent1">
                    <a:lumMod val="75000"/>
                  </a:schemeClr>
                </a:solidFill>
              </a:rPr>
              <a:t>H</a:t>
            </a:r>
            <a:r>
              <a:rPr lang="tr-TR" b="1" baseline="-25000" dirty="0" smtClean="0">
                <a:solidFill>
                  <a:schemeClr val="accent1">
                    <a:lumMod val="75000"/>
                  </a:schemeClr>
                </a:solidFill>
              </a:rPr>
              <a:t>25</a:t>
            </a:r>
            <a:r>
              <a:rPr lang="tr-TR" dirty="0" smtClean="0">
                <a:solidFill>
                  <a:schemeClr val="accent1">
                    <a:lumMod val="75000"/>
                  </a:schemeClr>
                </a:solidFill>
              </a:rPr>
              <a:t> </a:t>
            </a:r>
            <a:r>
              <a:rPr lang="tr-TR" dirty="0" smtClean="0"/>
              <a:t>‘deki </a:t>
            </a:r>
            <a:r>
              <a:rPr lang="tr-TR" b="1" dirty="0" smtClean="0">
                <a:solidFill>
                  <a:schemeClr val="accent1">
                    <a:lumMod val="75000"/>
                  </a:schemeClr>
                </a:solidFill>
              </a:rPr>
              <a:t>Read(A) </a:t>
            </a:r>
            <a:r>
              <a:rPr lang="tr-TR" dirty="0" smtClean="0"/>
              <a:t>komutu işletildikten sonra bu harekette mantıksal bir yanlışın oluştuğunu ve hareketin yarım kaldığını düşünelim. </a:t>
            </a:r>
            <a:endParaRPr lang="tr-TR"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Yarım kalan hareket veri tabanında günleme yaptığı için, bu hareketteki yazma işleminin(</a:t>
            </a:r>
            <a:r>
              <a:rPr lang="tr-TR" b="1" dirty="0" smtClean="0">
                <a:solidFill>
                  <a:schemeClr val="accent1">
                    <a:lumMod val="75000"/>
                  </a:schemeClr>
                </a:solidFill>
              </a:rPr>
              <a:t>Write(B)</a:t>
            </a:r>
            <a:r>
              <a:rPr lang="tr-TR" b="1" dirty="0" smtClean="0"/>
              <a:t> </a:t>
            </a:r>
            <a:r>
              <a:rPr lang="tr-TR" dirty="0" smtClean="0"/>
              <a:t>)etkisin geri alınması gerekir. Bir inceleme yapıldığında, geri alınan yazma işlemi tarafından yazılan kirli verinin </a:t>
            </a:r>
            <a:r>
              <a:rPr lang="tr-TR" b="1" dirty="0" smtClean="0">
                <a:solidFill>
                  <a:schemeClr val="accent1">
                    <a:lumMod val="75000"/>
                  </a:schemeClr>
                </a:solidFill>
              </a:rPr>
              <a:t>H</a:t>
            </a:r>
            <a:r>
              <a:rPr lang="tr-TR" b="1" baseline="-25000" dirty="0" smtClean="0">
                <a:solidFill>
                  <a:schemeClr val="accent1">
                    <a:lumMod val="75000"/>
                  </a:schemeClr>
                </a:solidFill>
              </a:rPr>
              <a:t>26</a:t>
            </a:r>
            <a:r>
              <a:rPr lang="tr-TR" b="1" baseline="-25000" dirty="0" smtClean="0"/>
              <a:t> </a:t>
            </a:r>
            <a:r>
              <a:rPr lang="tr-TR" dirty="0" smtClean="0"/>
              <a:t>tarafından okunduğu görülür. Bu nedenle bu hareketteki yazma işlemlerinin </a:t>
            </a:r>
            <a:r>
              <a:rPr lang="tr-TR" b="1" dirty="0" smtClean="0">
                <a:solidFill>
                  <a:schemeClr val="accent1">
                    <a:lumMod val="75000"/>
                  </a:schemeClr>
                </a:solidFill>
              </a:rPr>
              <a:t>(Write(B)</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Write(D))</a:t>
            </a:r>
            <a:r>
              <a:rPr lang="tr-TR" dirty="0" smtClean="0">
                <a:solidFill>
                  <a:schemeClr val="accent1">
                    <a:lumMod val="75000"/>
                  </a:schemeClr>
                </a:solidFill>
              </a:rPr>
              <a:t>  </a:t>
            </a:r>
            <a:r>
              <a:rPr lang="tr-TR" dirty="0" smtClean="0"/>
              <a:t>etkilerinin de geri alınması gerekir. </a:t>
            </a: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ClrTx/>
              <a:buFont typeface="Wingdings" pitchFamily="2" charset="2"/>
              <a:buChar char="Ø"/>
            </a:pPr>
            <a:r>
              <a:rPr lang="tr-TR" b="1" dirty="0" smtClean="0">
                <a:solidFill>
                  <a:schemeClr val="accent1">
                    <a:lumMod val="75000"/>
                  </a:schemeClr>
                </a:solidFill>
              </a:rPr>
              <a:t>Çalışır</a:t>
            </a:r>
            <a:r>
              <a:rPr lang="tr-TR" dirty="0" smtClean="0"/>
              <a:t> (active). Başlangıç durumudur. Hareket, işletimi devam ettiği sürece bu durumda kalınır.</a:t>
            </a:r>
          </a:p>
          <a:p>
            <a:pPr>
              <a:buClrTx/>
              <a:buFont typeface="Wingdings" pitchFamily="2" charset="2"/>
              <a:buChar char="Ø"/>
            </a:pPr>
            <a:r>
              <a:rPr lang="tr-TR" b="1" dirty="0" smtClean="0">
                <a:solidFill>
                  <a:schemeClr val="accent1">
                    <a:lumMod val="75000"/>
                  </a:schemeClr>
                </a:solidFill>
              </a:rPr>
              <a:t>Kısmen işletildi</a:t>
            </a:r>
            <a:r>
              <a:rPr lang="tr-TR" dirty="0" smtClean="0">
                <a:solidFill>
                  <a:schemeClr val="accent1">
                    <a:lumMod val="75000"/>
                  </a:schemeClr>
                </a:solidFill>
              </a:rPr>
              <a:t> </a:t>
            </a:r>
            <a:r>
              <a:rPr lang="tr-TR" dirty="0" smtClean="0"/>
              <a:t>(partially committed). Hareketin son komutu da uygulandıktan sonraki durum.</a:t>
            </a:r>
          </a:p>
          <a:p>
            <a:pPr>
              <a:buClrTx/>
              <a:buFont typeface="Wingdings" pitchFamily="2" charset="2"/>
              <a:buChar char="Ø"/>
            </a:pPr>
            <a:r>
              <a:rPr lang="tr-TR" b="1" dirty="0" smtClean="0">
                <a:solidFill>
                  <a:schemeClr val="accent1">
                    <a:lumMod val="75000"/>
                  </a:schemeClr>
                </a:solidFill>
              </a:rPr>
              <a:t>Başarısız oldu</a:t>
            </a:r>
            <a:r>
              <a:rPr lang="tr-TR" dirty="0" smtClean="0">
                <a:solidFill>
                  <a:schemeClr val="accent1">
                    <a:lumMod val="75000"/>
                  </a:schemeClr>
                </a:solidFill>
              </a:rPr>
              <a:t> </a:t>
            </a:r>
            <a:r>
              <a:rPr lang="tr-TR" dirty="0" smtClean="0"/>
              <a:t>(failed). Hareketin normal uygulanmasının sürdürülemeyeceği anlaşıldığındaki durum.</a:t>
            </a:r>
          </a:p>
          <a:p>
            <a:endParaRPr lang="tr-TR"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Başka bir deyişle,  bu işletim planında </a:t>
            </a:r>
            <a:r>
              <a:rPr lang="tr-TR" b="1" dirty="0" smtClean="0">
                <a:solidFill>
                  <a:schemeClr val="accent1">
                    <a:lumMod val="75000"/>
                  </a:schemeClr>
                </a:solidFill>
              </a:rPr>
              <a:t>H</a:t>
            </a:r>
            <a:r>
              <a:rPr lang="tr-TR" b="1" baseline="-25000" dirty="0" smtClean="0">
                <a:solidFill>
                  <a:schemeClr val="accent1">
                    <a:lumMod val="75000"/>
                  </a:schemeClr>
                </a:solidFill>
              </a:rPr>
              <a:t>25</a:t>
            </a:r>
            <a:r>
              <a:rPr lang="tr-TR" dirty="0" smtClean="0"/>
              <a:t>’in geri alınması </a:t>
            </a:r>
            <a:r>
              <a:rPr lang="tr-TR" b="1" dirty="0" smtClean="0">
                <a:solidFill>
                  <a:schemeClr val="accent1">
                    <a:lumMod val="75000"/>
                  </a:schemeClr>
                </a:solidFill>
              </a:rPr>
              <a:t>H</a:t>
            </a:r>
            <a:r>
              <a:rPr lang="tr-TR" b="1" baseline="-25000" dirty="0" smtClean="0">
                <a:solidFill>
                  <a:schemeClr val="accent1">
                    <a:lumMod val="75000"/>
                  </a:schemeClr>
                </a:solidFill>
              </a:rPr>
              <a:t>26</a:t>
            </a:r>
            <a:r>
              <a:rPr lang="tr-TR" dirty="0" smtClean="0"/>
              <a:t>’nın da geri alınmasına neden olmaktadır. Çünkü bu işletim planı zincirleme kurtarma gerektiren bir işletim planıdır. Dikkat edilirse geri alma işlemleri yalnız yazma komutları için gerçekleştirilmemiştir. </a:t>
            </a:r>
            <a:endParaRPr lang="tr-TR"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Okuma komutları ise, geri alınan yazma komutları tarafından yazılan kirli verilerin hangi hareketler tarafından okunduğunu bulmaya, dolayıyla zincirleme olarak hangi hareketlerin geri alınacağını belirlemeye yaramaktadır. </a:t>
            </a:r>
            <a:endParaRPr lang="tr-TR"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durumda, eğer işletim planının zincirleme geri alma gerektirmediği biliniyorsa, başka bir deyişle işletim aşamasında komutların işletim sırası belirlenirken, zincirleme kurtarmaya gerek duyulmaması gözetilmemişse, günlük kütüğünde okuma komutları ile ilgili kayıtların yer alması da zorunlu değildir.</a:t>
            </a:r>
          </a:p>
          <a:p>
            <a:pPr>
              <a:buNone/>
            </a:pPr>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ClrTx/>
              <a:buFont typeface="Wingdings" pitchFamily="2" charset="2"/>
              <a:buChar char="Ø"/>
            </a:pPr>
            <a:r>
              <a:rPr lang="tr-TR" b="1" dirty="0" smtClean="0">
                <a:solidFill>
                  <a:schemeClr val="accent1">
                    <a:lumMod val="75000"/>
                  </a:schemeClr>
                </a:solidFill>
              </a:rPr>
              <a:t>İşletildi</a:t>
            </a:r>
            <a:r>
              <a:rPr lang="tr-TR" dirty="0" smtClean="0">
                <a:solidFill>
                  <a:schemeClr val="accent1">
                    <a:lumMod val="75000"/>
                  </a:schemeClr>
                </a:solidFill>
              </a:rPr>
              <a:t> </a:t>
            </a:r>
            <a:r>
              <a:rPr lang="tr-TR" dirty="0" smtClean="0"/>
              <a:t>(terminated). Hareket uygulanması başarıyla sonuçlandıktan sonraki durum.	</a:t>
            </a:r>
          </a:p>
          <a:p>
            <a:pPr>
              <a:buClrTx/>
              <a:buFont typeface="Wingdings" pitchFamily="2" charset="2"/>
              <a:buChar char="Ø"/>
            </a:pPr>
            <a:r>
              <a:rPr lang="tr-TR" b="1" dirty="0" smtClean="0">
                <a:solidFill>
                  <a:schemeClr val="accent1">
                    <a:lumMod val="75000"/>
                  </a:schemeClr>
                </a:solidFill>
              </a:rPr>
              <a:t>Sonlandı</a:t>
            </a:r>
            <a:r>
              <a:rPr lang="tr-TR" dirty="0" smtClean="0"/>
              <a:t> (terminated). Hareket başarıyla tamamlandıktan, ya da yarım kalan hareketin etkileri geriye alındıktan sonraki durum.</a:t>
            </a:r>
          </a:p>
          <a:p>
            <a:endParaRPr lang="tr-T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indent="-514350">
              <a:buNone/>
            </a:pPr>
            <a:r>
              <a:rPr lang="tr-TR" dirty="0" smtClean="0"/>
              <a:t>	Çizim 9.4'deki durum çizeneği, bir hareketin uygulanması sırasında hareketin içinde bulunduğu durumları ve durumlar arası geçişleri göstermektedir. Çizimde de görüldüğü gibi hareket uygulanmaya başlandığında </a:t>
            </a:r>
            <a:r>
              <a:rPr lang="tr-TR" b="1" dirty="0" smtClean="0">
                <a:solidFill>
                  <a:schemeClr val="accent1">
                    <a:lumMod val="75000"/>
                  </a:schemeClr>
                </a:solidFill>
              </a:rPr>
              <a:t>çalışır</a:t>
            </a:r>
            <a:r>
              <a:rPr lang="tr-TR" dirty="0" smtClean="0"/>
              <a:t> durumdadır ve komutu da uygulanıncaya kadar bu durumda kalmaktadır.</a:t>
            </a:r>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latin typeface="+mj-lt"/>
                <a:cs typeface="Arial" pitchFamily="34" charset="0"/>
              </a:rPr>
              <a:t>   </a:t>
            </a:r>
          </a:p>
          <a:p>
            <a:pPr>
              <a:buNone/>
            </a:pPr>
            <a:r>
              <a:rPr lang="tr-TR" dirty="0" smtClean="0">
                <a:latin typeface="+mj-lt"/>
                <a:cs typeface="Arial" pitchFamily="34" charset="0"/>
              </a:rPr>
              <a:t>	Hareket (transaction) veri tabanındaki verilere erişen ve veriler üzerinde çoğunlukla değişiklik yapan bir program kesimidir. Bir banka hesabından bir diğerine para aktarma, bir rezervasyon işlemi, bir stok işlemi ve bir öğrenci kayıt işlemi hareket örnekleri olarak sayılabilir. </a:t>
            </a:r>
            <a:endParaRPr lang="tr-TR" dirty="0">
              <a:latin typeface="+mj-lt"/>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Son komutu uygulandıktan sonra hareket </a:t>
            </a:r>
            <a:r>
              <a:rPr lang="tr-TR" b="1" dirty="0" smtClean="0">
                <a:solidFill>
                  <a:schemeClr val="accent1">
                    <a:lumMod val="75000"/>
                  </a:schemeClr>
                </a:solidFill>
              </a:rPr>
              <a:t>kısmen işletildi</a:t>
            </a:r>
            <a:r>
              <a:rPr lang="tr-TR" dirty="0" smtClean="0">
                <a:solidFill>
                  <a:schemeClr val="accent1">
                    <a:lumMod val="75000"/>
                  </a:schemeClr>
                </a:solidFill>
              </a:rPr>
              <a:t> </a:t>
            </a:r>
            <a:r>
              <a:rPr lang="tr-TR" dirty="0" smtClean="0"/>
              <a:t>durumuna geçmektedir. Bu noktada hareketin tüm komutlarının uygulanması tamamlanmıştır; ancak hareket tarafından yapılan değişiklikler henüz ana bellektedir ve hareketin kalıcılığı henüz sağlanmamıştır. </a:t>
            </a:r>
            <a:endParaRPr lang="tr-T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durumda oluşabilecek bir arıza nedeniyle hareketin başarıyla tamamlanması engellenebilir. Hareket tarafından değiştirilen verilerin disk'e yazılması tamamlandığında hareketin kalıcılığı sağlanmış olur ve hareket </a:t>
            </a:r>
            <a:r>
              <a:rPr lang="tr-TR" b="1" dirty="0" smtClean="0">
                <a:solidFill>
                  <a:schemeClr val="accent1">
                    <a:lumMod val="75000"/>
                  </a:schemeClr>
                </a:solidFill>
              </a:rPr>
              <a:t>İşletildi</a:t>
            </a:r>
            <a:r>
              <a:rPr lang="tr-TR" dirty="0" smtClean="0"/>
              <a:t> durumuna geçer.</a:t>
            </a:r>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Durum çizeneğinde de görüldüğü gibi, bir hareketin uygulanması başarılı ya da başarısız olarak tamamlandıktan, başka bir deyişle durum çizeneğinde</a:t>
            </a:r>
            <a:r>
              <a:rPr lang="tr-TR" dirty="0" smtClean="0">
                <a:solidFill>
                  <a:schemeClr val="accent1">
                    <a:lumMod val="75000"/>
                  </a:schemeClr>
                </a:solidFill>
              </a:rPr>
              <a:t> </a:t>
            </a:r>
            <a:r>
              <a:rPr lang="tr-TR" b="1" dirty="0" smtClean="0">
                <a:solidFill>
                  <a:schemeClr val="accent1">
                    <a:lumMod val="75000"/>
                  </a:schemeClr>
                </a:solidFill>
              </a:rPr>
              <a:t>İşletildi</a:t>
            </a:r>
            <a:r>
              <a:rPr lang="tr-TR" dirty="0" smtClean="0">
                <a:solidFill>
                  <a:schemeClr val="accent1">
                    <a:lumMod val="75000"/>
                  </a:schemeClr>
                </a:solidFill>
              </a:rPr>
              <a:t> </a:t>
            </a:r>
            <a:r>
              <a:rPr lang="tr-TR" dirty="0" smtClean="0"/>
              <a:t>ya da </a:t>
            </a:r>
            <a:r>
              <a:rPr lang="tr-TR" b="1" dirty="0" smtClean="0">
                <a:solidFill>
                  <a:schemeClr val="accent1">
                    <a:lumMod val="75000"/>
                  </a:schemeClr>
                </a:solidFill>
              </a:rPr>
              <a:t>başarısız oldu</a:t>
            </a:r>
            <a:r>
              <a:rPr lang="tr-TR" dirty="0" smtClean="0">
                <a:solidFill>
                  <a:schemeClr val="accent1">
                    <a:lumMod val="75000"/>
                  </a:schemeClr>
                </a:solidFill>
              </a:rPr>
              <a:t> </a:t>
            </a:r>
            <a:r>
              <a:rPr lang="tr-TR" dirty="0" smtClean="0"/>
              <a:t>durumuna ulaşıldıktan sonra, uç durum olan </a:t>
            </a:r>
            <a:r>
              <a:rPr lang="tr-TR" b="1" dirty="0" smtClean="0">
                <a:solidFill>
                  <a:schemeClr val="accent1">
                    <a:lumMod val="75000"/>
                  </a:schemeClr>
                </a:solidFill>
              </a:rPr>
              <a:t>sonlandı</a:t>
            </a:r>
            <a:r>
              <a:rPr lang="tr-TR" dirty="0" smtClean="0"/>
              <a:t> (terminated) durumuna geçilir.</a:t>
            </a:r>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pic>
        <p:nvPicPr>
          <p:cNvPr id="4" name="prj.swf"/>
          <p:cNvPicPr>
            <a:picLocks noGrp="1" noRot="1" noChangeAspect="1"/>
          </p:cNvPicPr>
          <p:nvPr>
            <p:ph idx="1"/>
            <a:videoFile r:link="rId1"/>
          </p:nvPr>
        </p:nvPicPr>
        <p:blipFill>
          <a:blip r:embed="rId4"/>
          <a:stretch>
            <a:fillRect/>
          </a:stretch>
        </p:blipFill>
        <p:spPr>
          <a:xfrm>
            <a:off x="3048000" y="2986088"/>
            <a:ext cx="30480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a:xfrm>
            <a:off x="457200" y="2214554"/>
            <a:ext cx="8229600" cy="4110046"/>
          </a:xfrm>
        </p:spPr>
        <p:txBody>
          <a:bodyPr/>
          <a:lstStyle/>
          <a:p>
            <a:pPr>
              <a:buNone/>
            </a:pPr>
            <a:r>
              <a:rPr lang="tr-TR" dirty="0" smtClean="0"/>
              <a:t>	Hareket </a:t>
            </a:r>
            <a:r>
              <a:rPr lang="tr-TR" b="1" dirty="0" smtClean="0">
                <a:solidFill>
                  <a:schemeClr val="accent1">
                    <a:lumMod val="75000"/>
                  </a:schemeClr>
                </a:solidFill>
              </a:rPr>
              <a:t>çalışır</a:t>
            </a:r>
            <a:r>
              <a:rPr lang="tr-TR" dirty="0" smtClean="0"/>
              <a:t> ya da </a:t>
            </a:r>
            <a:r>
              <a:rPr lang="tr-TR" b="1" dirty="0" smtClean="0">
                <a:solidFill>
                  <a:schemeClr val="accent1">
                    <a:lumMod val="75000"/>
                  </a:schemeClr>
                </a:solidFill>
              </a:rPr>
              <a:t>kısmen işletildi</a:t>
            </a:r>
            <a:r>
              <a:rPr lang="tr-TR" dirty="0" smtClean="0">
                <a:solidFill>
                  <a:schemeClr val="accent1">
                    <a:lumMod val="75000"/>
                  </a:schemeClr>
                </a:solidFill>
              </a:rPr>
              <a:t> </a:t>
            </a:r>
            <a:r>
              <a:rPr lang="tr-TR" dirty="0" smtClean="0"/>
              <a:t>durumundayken, mantıksal bir yanlış ya da donanım arızası gibi bir nedenle, hareketin işletiminin sürdürülemeyeceği anlaşılırsa, hareket </a:t>
            </a:r>
            <a:r>
              <a:rPr lang="tr-TR" b="1" dirty="0" smtClean="0">
                <a:solidFill>
                  <a:schemeClr val="accent1">
                    <a:lumMod val="75000"/>
                  </a:schemeClr>
                </a:solidFill>
              </a:rPr>
              <a:t>başarısız oldu</a:t>
            </a:r>
            <a:r>
              <a:rPr lang="tr-TR" dirty="0" smtClean="0">
                <a:solidFill>
                  <a:schemeClr val="accent1">
                    <a:lumMod val="75000"/>
                  </a:schemeClr>
                </a:solidFill>
              </a:rPr>
              <a:t> </a:t>
            </a:r>
            <a:r>
              <a:rPr lang="tr-TR" dirty="0" smtClean="0"/>
              <a:t>durumuna girer. Bu noktada, başarısız olan hareket geriye alınır ve hareket </a:t>
            </a:r>
            <a:r>
              <a:rPr lang="tr-TR" b="1" dirty="0" smtClean="0">
                <a:solidFill>
                  <a:schemeClr val="accent1">
                    <a:lumMod val="75000"/>
                  </a:schemeClr>
                </a:solidFill>
              </a:rPr>
              <a:t>sonlandı</a:t>
            </a:r>
            <a:r>
              <a:rPr lang="tr-TR" dirty="0" smtClean="0">
                <a:solidFill>
                  <a:schemeClr val="accent1">
                    <a:lumMod val="75000"/>
                  </a:schemeClr>
                </a:solidFill>
              </a:rPr>
              <a:t> </a:t>
            </a:r>
            <a:r>
              <a:rPr lang="tr-TR" dirty="0" smtClean="0"/>
              <a:t>durumuna geçer.</a:t>
            </a:r>
          </a:p>
          <a:p>
            <a:endParaRPr lang="tr-T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pPr>
              <a:buNone/>
            </a:pPr>
            <a:endParaRPr lang="tr-TR" dirty="0" smtClean="0"/>
          </a:p>
          <a:p>
            <a:pPr>
              <a:buNone/>
            </a:pPr>
            <a:r>
              <a:rPr lang="tr-TR" dirty="0" smtClean="0"/>
              <a:t>	Bir hareket durdurulduktan sonra, sistemin önünde iki seçenek vardır. Seçeneklerden birincisi hareketin uygulanmasından vazgeçmek, başka bir deyişle hareketi öldürmektir.  Hareketin işletimine engel olan yanlış ya da arıza kalıcı ise, bu seçenek tek seçenektir. </a:t>
            </a:r>
            <a:endParaRPr lang="tr-T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Eğer hareketin işletimine engel olan yanlış ya da arıza geçici ise, ikinci seçenek olan hareketin yeniden başlatılması söz konusu olabilir. Yeniden başlatılan hareket, yeni bir hareket olarak düşünülmektedir. Bu nedenle çizim 9.4'deki durum çizeneğinde hareketin yeniden başlatılmasına yer verilmemiştir.</a:t>
            </a:r>
          </a:p>
          <a:p>
            <a:pPr>
              <a:buNone/>
            </a:pPr>
            <a:endParaRPr lang="tr-T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latin typeface="Calibri" pitchFamily="34" charset="0"/>
                <a:cs typeface="Calibri" pitchFamily="34" charset="0"/>
              </a:rPr>
              <a:t>9.3. Hareketlerin Birlikte İşletilmesi</a:t>
            </a:r>
            <a:endParaRPr lang="tr-TR" sz="4400" dirty="0">
              <a:latin typeface="Calibri" pitchFamily="34" charset="0"/>
              <a:cs typeface="Calibri" pitchFamily="34" charset="0"/>
            </a:endParaRPr>
          </a:p>
        </p:txBody>
      </p:sp>
      <p:sp>
        <p:nvSpPr>
          <p:cNvPr id="3" name="2 İçerik Yer Tutucusu"/>
          <p:cNvSpPr>
            <a:spLocks noGrp="1"/>
          </p:cNvSpPr>
          <p:nvPr>
            <p:ph idx="1"/>
          </p:nvPr>
        </p:nvSpPr>
        <p:spPr/>
        <p:txBody>
          <a:bodyPr>
            <a:normAutofit/>
          </a:bodyPr>
          <a:lstStyle/>
          <a:p>
            <a:pPr>
              <a:buNone/>
            </a:pPr>
            <a:r>
              <a:rPr lang="tr-TR" dirty="0" smtClean="0"/>
              <a:t> 	Veri Tabanı Yönetim sisteminin, hareketlerin işletimini düzenleyen kesimine</a:t>
            </a:r>
            <a:r>
              <a:rPr lang="tr-TR" dirty="0" smtClean="0">
                <a:solidFill>
                  <a:schemeClr val="accent1">
                    <a:lumMod val="75000"/>
                  </a:schemeClr>
                </a:solidFill>
              </a:rPr>
              <a:t> </a:t>
            </a:r>
            <a:r>
              <a:rPr lang="tr-TR" b="1" dirty="0" smtClean="0">
                <a:solidFill>
                  <a:schemeClr val="accent1">
                    <a:lumMod val="75000"/>
                  </a:schemeClr>
                </a:solidFill>
              </a:rPr>
              <a:t>hareket işlem sistemi</a:t>
            </a:r>
            <a:r>
              <a:rPr lang="tr-TR" dirty="0" smtClean="0">
                <a:solidFill>
                  <a:schemeClr val="accent1">
                    <a:lumMod val="75000"/>
                  </a:schemeClr>
                </a:solidFill>
              </a:rPr>
              <a:t>(transaction </a:t>
            </a:r>
            <a:r>
              <a:rPr lang="tr-TR" dirty="0" smtClean="0"/>
              <a:t>processing system) adı verilir. Hareket işlem sistemleri genellikle birden çok hareketin işletimini birlikte gerçekleştirir. </a:t>
            </a:r>
            <a:endParaRPr lang="tr-T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pPr>
              <a:buNone/>
            </a:pPr>
            <a:r>
              <a:rPr lang="tr-TR" dirty="0" smtClean="0"/>
              <a:t>	 Değişiklik işlemleri gerçekleştiren birden çok hareketin birlikte işletimi, gerekli önlemler alınmazsa, veri tabanı tutarlılığını bozabilir.Bu nedenle, hareket işlem sisteminin birliktelik denetimi adı verilen teknikleri kullanarak, hareketlerin birlikte işletiminin veri tabanında yol açabileceği tutarsızlıkları önlemesi gerekir. Birliktelik denetimi konusu sonraki kesimlerde incelenecektir</a:t>
            </a:r>
          </a:p>
          <a:p>
            <a:pPr>
              <a:buNone/>
            </a:pPr>
            <a:endParaRPr lang="tr-T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kesimde ise, birlikte işletimin yol açabileceği sorunlar ve birlikte işletimin hangi koşullarda sorunsuz gerçekleştirilebileceği incelenecektir. Birlikte işletimin yol açabileceği sorunları ortaya koyabilmek için, bankacılık sistemiyle İlgili aşağıdaki iki hareketi düşünelim.</a:t>
            </a:r>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latin typeface="+mj-lt"/>
                <a:cs typeface="Arial" pitchFamily="34" charset="0"/>
              </a:rPr>
              <a:t>		</a:t>
            </a:r>
          </a:p>
          <a:p>
            <a:pPr>
              <a:buNone/>
            </a:pPr>
            <a:r>
              <a:rPr lang="tr-TR" dirty="0" smtClean="0">
                <a:latin typeface="+mj-lt"/>
                <a:cs typeface="Arial" pitchFamily="34" charset="0"/>
              </a:rPr>
              <a:t>	Genellikle SQL, COBOL, C ya da Pascal gibi yüksek düzeyli bir veri tabanı ya da bir programlama dili ile yazılmış bir program kesimi olan hareketin sınırlarının </a:t>
            </a:r>
            <a:r>
              <a:rPr lang="tr-TR" b="1" dirty="0" smtClean="0">
                <a:solidFill>
                  <a:schemeClr val="accent1">
                    <a:lumMod val="75000"/>
                  </a:schemeClr>
                </a:solidFill>
                <a:latin typeface="+mj-lt"/>
                <a:cs typeface="Arial" pitchFamily="34" charset="0"/>
              </a:rPr>
              <a:t>Begin</a:t>
            </a:r>
            <a:r>
              <a:rPr lang="tr-TR" b="1" dirty="0" smtClean="0">
                <a:latin typeface="+mj-lt"/>
                <a:cs typeface="Arial" pitchFamily="34" charset="0"/>
              </a:rPr>
              <a:t> </a:t>
            </a:r>
            <a:r>
              <a:rPr lang="tr-TR" b="1" dirty="0" smtClean="0">
                <a:solidFill>
                  <a:schemeClr val="accent1">
                    <a:lumMod val="75000"/>
                  </a:schemeClr>
                </a:solidFill>
                <a:latin typeface="+mj-lt"/>
                <a:cs typeface="Arial" pitchFamily="34" charset="0"/>
              </a:rPr>
              <a:t>transaction</a:t>
            </a:r>
            <a:r>
              <a:rPr lang="tr-TR" dirty="0" smtClean="0">
                <a:latin typeface="+mj-lt"/>
                <a:cs typeface="Arial" pitchFamily="34" charset="0"/>
              </a:rPr>
              <a:t> ve </a:t>
            </a:r>
            <a:r>
              <a:rPr lang="tr-TR" b="1" dirty="0" smtClean="0">
                <a:solidFill>
                  <a:schemeClr val="accent1">
                    <a:lumMod val="75000"/>
                  </a:schemeClr>
                </a:solidFill>
                <a:latin typeface="+mj-lt"/>
                <a:cs typeface="Arial" pitchFamily="34" charset="0"/>
              </a:rPr>
              <a:t>End transaction</a:t>
            </a:r>
            <a:r>
              <a:rPr lang="tr-TR" dirty="0" smtClean="0">
                <a:solidFill>
                  <a:schemeClr val="accent1">
                    <a:lumMod val="75000"/>
                  </a:schemeClr>
                </a:solidFill>
                <a:latin typeface="+mj-lt"/>
                <a:cs typeface="Arial" pitchFamily="34" charset="0"/>
              </a:rPr>
              <a:t> </a:t>
            </a:r>
            <a:r>
              <a:rPr lang="tr-TR" dirty="0" smtClean="0">
                <a:latin typeface="+mj-lt"/>
                <a:cs typeface="Arial" pitchFamily="34" charset="0"/>
              </a:rPr>
              <a:t>devinilen ile belirlendiği varsayılacaktır.</a:t>
            </a:r>
            <a:endParaRPr lang="tr-TR" dirty="0">
              <a:latin typeface="+mj-lt"/>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ctr"/>
            <a:r>
              <a:rPr lang="tr-TR" sz="2400" b="1" dirty="0" smtClean="0">
                <a:solidFill>
                  <a:schemeClr val="tx1"/>
                </a:solidFill>
              </a:rPr>
              <a:t>H</a:t>
            </a:r>
            <a:r>
              <a:rPr lang="tr-TR" sz="2400" b="1" baseline="-25000" dirty="0" smtClean="0">
                <a:solidFill>
                  <a:schemeClr val="tx1"/>
                </a:solidFill>
              </a:rPr>
              <a:t>1					</a:t>
            </a:r>
            <a:r>
              <a:rPr lang="tr-TR" sz="2400" b="1" dirty="0" smtClean="0">
                <a:solidFill>
                  <a:schemeClr val="tx1"/>
                </a:solidFill>
              </a:rPr>
              <a:t>H</a:t>
            </a:r>
            <a:r>
              <a:rPr lang="tr-TR" sz="2400" b="1" baseline="-25000" dirty="0" smtClean="0">
                <a:solidFill>
                  <a:schemeClr val="tx1"/>
                </a:solidFill>
              </a:rPr>
              <a:t>2</a:t>
            </a:r>
            <a:endParaRPr lang="tr-TR" sz="2400" dirty="0">
              <a:solidFill>
                <a:schemeClr val="tx1"/>
              </a:solidFill>
            </a:endParaRPr>
          </a:p>
        </p:txBody>
      </p:sp>
      <p:graphicFrame>
        <p:nvGraphicFramePr>
          <p:cNvPr id="4" name="3 İçerik Yer Tutucusu"/>
          <p:cNvGraphicFramePr>
            <a:graphicFrameLocks noGrp="1"/>
          </p:cNvGraphicFramePr>
          <p:nvPr>
            <p:ph idx="1"/>
          </p:nvPr>
        </p:nvGraphicFramePr>
        <p:xfrm>
          <a:off x="457200" y="1935162"/>
          <a:ext cx="4043362" cy="2636846"/>
        </p:xfrm>
        <a:graphic>
          <a:graphicData uri="http://schemas.openxmlformats.org/drawingml/2006/table">
            <a:tbl>
              <a:tblPr firstRow="1" bandRow="1">
                <a:tableStyleId>{5C22544A-7EE6-4342-B048-85BDC9FD1C3A}</a:tableStyleId>
              </a:tblPr>
              <a:tblGrid>
                <a:gridCol w="4043362"/>
              </a:tblGrid>
              <a:tr h="2636846">
                <a:tc>
                  <a:txBody>
                    <a:bodyPr/>
                    <a:lstStyle/>
                    <a:p>
                      <a:r>
                        <a:rPr lang="tr-TR" sz="2400" b="1" i="1" dirty="0" smtClean="0">
                          <a:solidFill>
                            <a:schemeClr val="tx1"/>
                          </a:solidFill>
                        </a:rPr>
                        <a:t>Read (A); </a:t>
                      </a:r>
                    </a:p>
                    <a:p>
                      <a:r>
                        <a:rPr lang="tr-TR" sz="2400" b="1" i="1" dirty="0" smtClean="0">
                          <a:solidFill>
                            <a:schemeClr val="tx1"/>
                          </a:solidFill>
                        </a:rPr>
                        <a:t>A </a:t>
                      </a:r>
                      <a:r>
                        <a:rPr lang="tr-TR" sz="2400" b="1" i="1" dirty="0" smtClean="0">
                          <a:solidFill>
                            <a:schemeClr val="tx1"/>
                          </a:solidFill>
                          <a:sym typeface="Wingdings"/>
                        </a:rPr>
                        <a:t></a:t>
                      </a:r>
                      <a:r>
                        <a:rPr lang="tr-TR" sz="2400" b="1" i="1" dirty="0" smtClean="0">
                          <a:solidFill>
                            <a:schemeClr val="tx1"/>
                          </a:solidFill>
                        </a:rPr>
                        <a:t> A - 500;</a:t>
                      </a:r>
                    </a:p>
                    <a:p>
                      <a:r>
                        <a:rPr lang="tr-TR" sz="2400" b="1" i="1" dirty="0" smtClean="0">
                          <a:solidFill>
                            <a:schemeClr val="tx1"/>
                          </a:solidFill>
                        </a:rPr>
                        <a:t>Write (A); </a:t>
                      </a:r>
                    </a:p>
                    <a:p>
                      <a:r>
                        <a:rPr lang="tr-TR" sz="2400" b="1" i="1" dirty="0" smtClean="0">
                          <a:solidFill>
                            <a:schemeClr val="tx1"/>
                          </a:solidFill>
                        </a:rPr>
                        <a:t>Read (B); </a:t>
                      </a:r>
                    </a:p>
                    <a:p>
                      <a:r>
                        <a:rPr lang="tr-TR" sz="2400" b="1" i="1" dirty="0" smtClean="0">
                          <a:solidFill>
                            <a:schemeClr val="tx1"/>
                          </a:solidFill>
                        </a:rPr>
                        <a:t>B </a:t>
                      </a:r>
                      <a:r>
                        <a:rPr lang="tr-TR" sz="2400" b="1" i="1" dirty="0" smtClean="0">
                          <a:solidFill>
                            <a:schemeClr val="tx1"/>
                          </a:solidFill>
                          <a:sym typeface="Wingdings"/>
                        </a:rPr>
                        <a:t></a:t>
                      </a:r>
                      <a:r>
                        <a:rPr lang="tr-TR" sz="2400" b="1" i="1" dirty="0" smtClean="0">
                          <a:solidFill>
                            <a:schemeClr val="tx1"/>
                          </a:solidFill>
                        </a:rPr>
                        <a:t>B + 500;</a:t>
                      </a:r>
                    </a:p>
                    <a:p>
                      <a:r>
                        <a:rPr lang="tr-TR" sz="2400" b="1" i="1" dirty="0" smtClean="0">
                          <a:solidFill>
                            <a:schemeClr val="tx1"/>
                          </a:solidFill>
                        </a:rPr>
                        <a:t>Write (B);</a:t>
                      </a:r>
                      <a:endParaRPr lang="tr-TR" sz="2400" i="1" dirty="0">
                        <a:solidFill>
                          <a:schemeClr val="tx1"/>
                        </a:solidFill>
                      </a:endParaRPr>
                    </a:p>
                  </a:txBody>
                  <a:tcPr/>
                </a:tc>
              </a:tr>
            </a:tbl>
          </a:graphicData>
        </a:graphic>
      </p:graphicFrame>
      <p:graphicFrame>
        <p:nvGraphicFramePr>
          <p:cNvPr id="5" name="3 İçerik Yer Tutucusu"/>
          <p:cNvGraphicFramePr>
            <a:graphicFrameLocks/>
          </p:cNvGraphicFramePr>
          <p:nvPr/>
        </p:nvGraphicFramePr>
        <p:xfrm>
          <a:off x="4714876" y="1928802"/>
          <a:ext cx="4043362" cy="2651760"/>
        </p:xfrm>
        <a:graphic>
          <a:graphicData uri="http://schemas.openxmlformats.org/drawingml/2006/table">
            <a:tbl>
              <a:tblPr firstRow="1" bandRow="1">
                <a:tableStyleId>{5C22544A-7EE6-4342-B048-85BDC9FD1C3A}</a:tableStyleId>
              </a:tblPr>
              <a:tblGrid>
                <a:gridCol w="4043362"/>
              </a:tblGrid>
              <a:tr h="2422531">
                <a:tc>
                  <a:txBody>
                    <a:bodyPr/>
                    <a:lstStyle/>
                    <a:p>
                      <a:r>
                        <a:rPr lang="tr-TR" sz="2400" b="1" i="1" dirty="0" smtClean="0">
                          <a:solidFill>
                            <a:schemeClr val="tx1"/>
                          </a:solidFill>
                        </a:rPr>
                        <a:t>Read (A);</a:t>
                      </a:r>
                    </a:p>
                    <a:p>
                      <a:r>
                        <a:rPr lang="tr-TR" sz="2400" b="1" i="1" dirty="0" smtClean="0">
                          <a:solidFill>
                            <a:schemeClr val="tx1"/>
                          </a:solidFill>
                        </a:rPr>
                        <a:t>Mik </a:t>
                      </a:r>
                      <a:r>
                        <a:rPr lang="tr-TR" sz="2400" b="1" i="1" dirty="0" smtClean="0">
                          <a:solidFill>
                            <a:schemeClr val="tx1"/>
                          </a:solidFill>
                          <a:sym typeface="Wingdings"/>
                        </a:rPr>
                        <a:t></a:t>
                      </a:r>
                      <a:r>
                        <a:rPr lang="tr-TR" sz="2400" b="1" i="1" dirty="0" smtClean="0">
                          <a:solidFill>
                            <a:schemeClr val="tx1"/>
                          </a:solidFill>
                        </a:rPr>
                        <a:t> A / 5;</a:t>
                      </a:r>
                    </a:p>
                    <a:p>
                      <a:r>
                        <a:rPr lang="tr-TR" sz="2400" b="1" i="1" dirty="0" smtClean="0">
                          <a:solidFill>
                            <a:schemeClr val="tx1"/>
                          </a:solidFill>
                        </a:rPr>
                        <a:t>A</a:t>
                      </a:r>
                      <a:r>
                        <a:rPr lang="tr-TR" sz="2400" b="1" i="1" dirty="0" smtClean="0">
                          <a:solidFill>
                            <a:schemeClr val="tx1"/>
                          </a:solidFill>
                          <a:sym typeface="Wingdings"/>
                        </a:rPr>
                        <a:t></a:t>
                      </a:r>
                      <a:r>
                        <a:rPr lang="tr-TR" sz="2400" b="1" i="1" dirty="0" smtClean="0">
                          <a:solidFill>
                            <a:schemeClr val="tx1"/>
                          </a:solidFill>
                        </a:rPr>
                        <a:t> A - Mik ;</a:t>
                      </a:r>
                    </a:p>
                    <a:p>
                      <a:r>
                        <a:rPr lang="tr-TR" sz="2400" b="1" i="1" dirty="0" smtClean="0">
                          <a:solidFill>
                            <a:schemeClr val="tx1"/>
                          </a:solidFill>
                        </a:rPr>
                        <a:t>Write (A);</a:t>
                      </a:r>
                    </a:p>
                    <a:p>
                      <a:r>
                        <a:rPr lang="tr-TR" sz="2400" b="1" i="1" dirty="0" smtClean="0">
                          <a:solidFill>
                            <a:schemeClr val="tx1"/>
                          </a:solidFill>
                        </a:rPr>
                        <a:t>Read (B);</a:t>
                      </a:r>
                    </a:p>
                    <a:p>
                      <a:r>
                        <a:rPr lang="tr-TR" sz="2400" b="1" i="1" dirty="0" smtClean="0">
                          <a:solidFill>
                            <a:schemeClr val="tx1"/>
                          </a:solidFill>
                        </a:rPr>
                        <a:t>B </a:t>
                      </a:r>
                      <a:r>
                        <a:rPr lang="tr-TR" sz="2400" b="1" i="1" dirty="0" smtClean="0">
                          <a:solidFill>
                            <a:schemeClr val="tx1"/>
                          </a:solidFill>
                          <a:sym typeface="Wingdings"/>
                        </a:rPr>
                        <a:t></a:t>
                      </a:r>
                      <a:r>
                        <a:rPr lang="tr-TR" sz="2400" b="1" i="1" dirty="0" smtClean="0">
                          <a:solidFill>
                            <a:schemeClr val="tx1"/>
                          </a:solidFill>
                        </a:rPr>
                        <a:t>B + Mik; </a:t>
                      </a:r>
                    </a:p>
                    <a:p>
                      <a:r>
                        <a:rPr lang="tr-TR" sz="2400" b="1" i="1" dirty="0" smtClean="0">
                          <a:solidFill>
                            <a:schemeClr val="tx1"/>
                          </a:solidFill>
                        </a:rPr>
                        <a:t>Write (B);</a:t>
                      </a:r>
                      <a:endParaRPr lang="tr-TR" sz="2400" i="1"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Birden çok hareketin birlikte işletilmesinde, komutların hangi sırada işletileceğini gösteren plana </a:t>
            </a:r>
            <a:r>
              <a:rPr lang="tr-TR" b="1" dirty="0" smtClean="0">
                <a:solidFill>
                  <a:schemeClr val="accent1">
                    <a:lumMod val="75000"/>
                  </a:schemeClr>
                </a:solidFill>
              </a:rPr>
              <a:t>işletim planı</a:t>
            </a:r>
            <a:r>
              <a:rPr lang="tr-TR" dirty="0" smtClean="0">
                <a:solidFill>
                  <a:schemeClr val="accent1">
                    <a:lumMod val="75000"/>
                  </a:schemeClr>
                </a:solidFill>
              </a:rPr>
              <a:t> </a:t>
            </a:r>
            <a:r>
              <a:rPr lang="tr-TR" dirty="0" smtClean="0"/>
              <a:t>(schedule) adı verilir.</a:t>
            </a:r>
            <a:r>
              <a:rPr lang="tr-TR" dirty="0" smtClean="0">
                <a:solidFill>
                  <a:schemeClr val="accent1">
                    <a:lumMod val="75000"/>
                  </a:schemeClr>
                </a:solidFill>
              </a:rPr>
              <a:t> </a:t>
            </a:r>
            <a:r>
              <a:rPr lang="tr-TR" b="1" dirty="0" smtClean="0">
                <a:solidFill>
                  <a:schemeClr val="accent1">
                    <a:lumMod val="75000"/>
                  </a:schemeClr>
                </a:solidFill>
              </a:rPr>
              <a:t>H</a:t>
            </a:r>
            <a:r>
              <a:rPr lang="tr-TR" b="1" baseline="-25000" dirty="0" smtClean="0">
                <a:solidFill>
                  <a:schemeClr val="accent1">
                    <a:lumMod val="75000"/>
                  </a:schemeClr>
                </a:solidFill>
              </a:rPr>
              <a:t>1</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H</a:t>
            </a:r>
            <a:r>
              <a:rPr lang="tr-TR" b="1" baseline="-25000" dirty="0" smtClean="0">
                <a:solidFill>
                  <a:schemeClr val="accent1">
                    <a:lumMod val="75000"/>
                  </a:schemeClr>
                </a:solidFill>
              </a:rPr>
              <a:t>2</a:t>
            </a:r>
            <a:r>
              <a:rPr lang="tr-TR" baseline="-25000" dirty="0" smtClean="0">
                <a:solidFill>
                  <a:schemeClr val="accent1">
                    <a:lumMod val="75000"/>
                  </a:schemeClr>
                </a:solidFill>
              </a:rPr>
              <a:t> </a:t>
            </a:r>
            <a:r>
              <a:rPr lang="tr-TR" dirty="0" smtClean="0"/>
              <a:t>hareketlerinin birlikte işletimi için oluşturabilecek olası işletim planlarından ikisi aşağıdaki seri işletim planlandır.</a:t>
            </a:r>
          </a:p>
          <a:p>
            <a:pPr>
              <a:buNone/>
            </a:pPr>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lvl="0" indent="-514350">
              <a:buClrTx/>
              <a:buFont typeface="+mj-lt"/>
              <a:buAutoNum type="arabicPeriod"/>
            </a:pPr>
            <a:r>
              <a:rPr lang="tr-TR" b="1" dirty="0" smtClean="0">
                <a:solidFill>
                  <a:schemeClr val="accent1">
                    <a:lumMod val="75000"/>
                  </a:schemeClr>
                </a:solidFill>
              </a:rPr>
              <a:t>P</a:t>
            </a:r>
            <a:r>
              <a:rPr lang="tr-TR" b="1" baseline="-25000" dirty="0" smtClean="0">
                <a:solidFill>
                  <a:schemeClr val="accent1">
                    <a:lumMod val="75000"/>
                  </a:schemeClr>
                </a:solidFill>
              </a:rPr>
              <a:t>1</a:t>
            </a:r>
            <a:r>
              <a:rPr lang="tr-TR" b="1" dirty="0" smtClean="0">
                <a:solidFill>
                  <a:schemeClr val="accent1">
                    <a:lumMod val="75000"/>
                  </a:schemeClr>
                </a:solidFill>
              </a:rPr>
              <a:t> İşletim planı:</a:t>
            </a:r>
            <a:r>
              <a:rPr lang="tr-TR" dirty="0" smtClean="0">
                <a:solidFill>
                  <a:schemeClr val="accent1">
                    <a:lumMod val="75000"/>
                  </a:schemeClr>
                </a:solidFill>
              </a:rPr>
              <a:t> </a:t>
            </a:r>
            <a:r>
              <a:rPr lang="tr-TR" dirty="0" smtClean="0"/>
              <a:t>Önce </a:t>
            </a:r>
            <a:r>
              <a:rPr lang="tr-TR" b="1" dirty="0" smtClean="0">
                <a:solidFill>
                  <a:schemeClr val="accent1">
                    <a:lumMod val="75000"/>
                  </a:schemeClr>
                </a:solidFill>
              </a:rPr>
              <a:t>H</a:t>
            </a:r>
            <a:r>
              <a:rPr lang="tr-TR" b="1" baseline="-25000" dirty="0" smtClean="0">
                <a:solidFill>
                  <a:schemeClr val="accent1">
                    <a:lumMod val="75000"/>
                  </a:schemeClr>
                </a:solidFill>
              </a:rPr>
              <a:t>1</a:t>
            </a:r>
            <a:r>
              <a:rPr lang="tr-TR" dirty="0" smtClean="0"/>
              <a:t>, sonra da</a:t>
            </a:r>
            <a:r>
              <a:rPr lang="tr-TR" dirty="0" smtClean="0">
                <a:solidFill>
                  <a:schemeClr val="accent1">
                    <a:lumMod val="75000"/>
                  </a:schemeClr>
                </a:solidFill>
              </a:rPr>
              <a:t> </a:t>
            </a:r>
            <a:r>
              <a:rPr lang="tr-TR" b="1" dirty="0" smtClean="0">
                <a:solidFill>
                  <a:schemeClr val="accent1">
                    <a:lumMod val="75000"/>
                  </a:schemeClr>
                </a:solidFill>
              </a:rPr>
              <a:t>H</a:t>
            </a:r>
            <a:r>
              <a:rPr lang="tr-TR" b="1" baseline="-25000" dirty="0" smtClean="0">
                <a:solidFill>
                  <a:schemeClr val="accent1">
                    <a:lumMod val="75000"/>
                  </a:schemeClr>
                </a:solidFill>
              </a:rPr>
              <a:t>2</a:t>
            </a:r>
            <a:r>
              <a:rPr lang="tr-TR" dirty="0" smtClean="0">
                <a:solidFill>
                  <a:schemeClr val="accent1">
                    <a:lumMod val="75000"/>
                  </a:schemeClr>
                </a:solidFill>
              </a:rPr>
              <a:t> </a:t>
            </a:r>
            <a:r>
              <a:rPr lang="tr-TR" dirty="0" smtClean="0"/>
              <a:t>işletilir. Eğer başlangıçta </a:t>
            </a:r>
            <a:r>
              <a:rPr lang="tr-TR" b="1" dirty="0" smtClean="0">
                <a:solidFill>
                  <a:schemeClr val="accent1">
                    <a:lumMod val="75000"/>
                  </a:schemeClr>
                </a:solidFill>
              </a:rPr>
              <a:t>A = 5000, B= 5000</a:t>
            </a:r>
            <a:r>
              <a:rPr lang="tr-TR" dirty="0" smtClean="0">
                <a:solidFill>
                  <a:schemeClr val="accent1">
                    <a:lumMod val="75000"/>
                  </a:schemeClr>
                </a:solidFill>
              </a:rPr>
              <a:t> </a:t>
            </a:r>
            <a:r>
              <a:rPr lang="tr-TR" dirty="0" smtClean="0"/>
              <a:t>ise, bu işletim planının sonunda </a:t>
            </a:r>
            <a:r>
              <a:rPr lang="tr-TR" b="1" dirty="0" smtClean="0"/>
              <a:t>A'</a:t>
            </a:r>
            <a:r>
              <a:rPr lang="tr-TR" dirty="0" smtClean="0"/>
              <a:t> nın değeri 3600, B'nin değeri ise 6400 olur.</a:t>
            </a:r>
          </a:p>
          <a:p>
            <a:pPr marL="514350" lvl="0" indent="-514350">
              <a:buClrTx/>
              <a:buFont typeface="+mj-lt"/>
              <a:buAutoNum type="arabicPeriod"/>
            </a:pPr>
            <a:r>
              <a:rPr lang="tr-TR" b="1" dirty="0" smtClean="0">
                <a:solidFill>
                  <a:schemeClr val="accent1">
                    <a:lumMod val="75000"/>
                  </a:schemeClr>
                </a:solidFill>
              </a:rPr>
              <a:t>P</a:t>
            </a:r>
            <a:r>
              <a:rPr lang="tr-TR" b="1" baseline="-25000" dirty="0" smtClean="0">
                <a:solidFill>
                  <a:schemeClr val="accent1">
                    <a:lumMod val="75000"/>
                  </a:schemeClr>
                </a:solidFill>
              </a:rPr>
              <a:t>2</a:t>
            </a:r>
            <a:r>
              <a:rPr lang="tr-TR" b="1" dirty="0" smtClean="0">
                <a:solidFill>
                  <a:schemeClr val="accent1">
                    <a:lumMod val="75000"/>
                  </a:schemeClr>
                </a:solidFill>
              </a:rPr>
              <a:t> işletim planı:</a:t>
            </a:r>
            <a:r>
              <a:rPr lang="tr-TR" dirty="0" smtClean="0">
                <a:solidFill>
                  <a:schemeClr val="accent1">
                    <a:lumMod val="75000"/>
                  </a:schemeClr>
                </a:solidFill>
              </a:rPr>
              <a:t> </a:t>
            </a:r>
            <a:r>
              <a:rPr lang="tr-TR" dirty="0" smtClean="0"/>
              <a:t>Önce </a:t>
            </a:r>
            <a:r>
              <a:rPr lang="tr-TR" b="1" dirty="0" smtClean="0">
                <a:solidFill>
                  <a:schemeClr val="accent1">
                    <a:lumMod val="75000"/>
                  </a:schemeClr>
                </a:solidFill>
              </a:rPr>
              <a:t>H</a:t>
            </a:r>
            <a:r>
              <a:rPr lang="tr-TR" b="1" baseline="-25000" dirty="0" smtClean="0">
                <a:solidFill>
                  <a:schemeClr val="accent1">
                    <a:lumMod val="75000"/>
                  </a:schemeClr>
                </a:solidFill>
              </a:rPr>
              <a:t>2</a:t>
            </a:r>
            <a:r>
              <a:rPr lang="tr-TR" dirty="0" smtClean="0"/>
              <a:t>, sonra da </a:t>
            </a:r>
            <a:r>
              <a:rPr lang="tr-TR" b="1" dirty="0" smtClean="0">
                <a:solidFill>
                  <a:schemeClr val="accent1">
                    <a:lumMod val="75000"/>
                  </a:schemeClr>
                </a:solidFill>
              </a:rPr>
              <a:t>H</a:t>
            </a:r>
            <a:r>
              <a:rPr lang="tr-TR" b="1" baseline="-25000" dirty="0" smtClean="0">
                <a:solidFill>
                  <a:schemeClr val="accent1">
                    <a:lumMod val="75000"/>
                  </a:schemeClr>
                </a:solidFill>
              </a:rPr>
              <a:t>1</a:t>
            </a:r>
            <a:r>
              <a:rPr lang="tr-TR" dirty="0" smtClean="0">
                <a:solidFill>
                  <a:schemeClr val="accent1">
                    <a:lumMod val="75000"/>
                  </a:schemeClr>
                </a:solidFill>
              </a:rPr>
              <a:t> </a:t>
            </a:r>
            <a:r>
              <a:rPr lang="tr-TR" dirty="0" smtClean="0"/>
              <a:t>işletilir. Aynı başlangıç değerleri için, bu İşletim planının sonunda da A'nın değeri 3500, B'nin değeri ise 6500 olur.</a:t>
            </a:r>
          </a:p>
          <a:p>
            <a:pPr marL="514350" indent="-514350">
              <a:buFont typeface="+mj-lt"/>
              <a:buAutoNum type="arabicPeriod"/>
            </a:pPr>
            <a:endParaRPr lang="tr-T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Yukarıda tanımlanan </a:t>
            </a:r>
            <a:r>
              <a:rPr lang="tr-TR" b="1" dirty="0" smtClean="0">
                <a:solidFill>
                  <a:schemeClr val="accent1">
                    <a:lumMod val="75000"/>
                  </a:schemeClr>
                </a:solidFill>
              </a:rPr>
              <a:t>P</a:t>
            </a:r>
            <a:r>
              <a:rPr lang="tr-TR" b="1" baseline="-25000" dirty="0" smtClean="0">
                <a:solidFill>
                  <a:schemeClr val="accent1">
                    <a:lumMod val="75000"/>
                  </a:schemeClr>
                </a:solidFill>
              </a:rPr>
              <a:t>1</a:t>
            </a:r>
            <a:r>
              <a:rPr lang="tr-TR" dirty="0" smtClean="0"/>
              <a:t> ve </a:t>
            </a:r>
            <a:r>
              <a:rPr lang="tr-TR" b="1" dirty="0" smtClean="0">
                <a:solidFill>
                  <a:schemeClr val="accent1">
                    <a:lumMod val="75000"/>
                  </a:schemeClr>
                </a:solidFill>
              </a:rPr>
              <a:t>P</a:t>
            </a:r>
            <a:r>
              <a:rPr lang="tr-TR" b="1" baseline="-25000" dirty="0" smtClean="0">
                <a:solidFill>
                  <a:schemeClr val="accent1">
                    <a:lumMod val="75000"/>
                  </a:schemeClr>
                </a:solidFill>
              </a:rPr>
              <a:t>2</a:t>
            </a:r>
            <a:r>
              <a:rPr lang="tr-TR" dirty="0" smtClean="0"/>
              <a:t> seri işletim planlarının (Çizim 9.5) her ikisi de doğru sonuçlar üreten tutarlı işletim planlarıdır. Örnek olarak alınan </a:t>
            </a:r>
            <a:r>
              <a:rPr lang="tr-TR" b="1" dirty="0" smtClean="0">
                <a:solidFill>
                  <a:schemeClr val="accent1">
                    <a:lumMod val="75000"/>
                  </a:schemeClr>
                </a:solidFill>
              </a:rPr>
              <a:t>H</a:t>
            </a:r>
            <a:r>
              <a:rPr lang="tr-TR" b="1" baseline="-25000" dirty="0" smtClean="0">
                <a:solidFill>
                  <a:schemeClr val="accent1">
                    <a:lumMod val="75000"/>
                  </a:schemeClr>
                </a:solidFill>
              </a:rPr>
              <a:t>1</a:t>
            </a:r>
            <a:r>
              <a:rPr lang="tr-TR" dirty="0" smtClean="0"/>
              <a:t> ve </a:t>
            </a:r>
            <a:r>
              <a:rPr lang="tr-TR" b="1" dirty="0" smtClean="0">
                <a:solidFill>
                  <a:schemeClr val="accent1">
                    <a:lumMod val="75000"/>
                  </a:schemeClr>
                </a:solidFill>
              </a:rPr>
              <a:t>H</a:t>
            </a:r>
            <a:r>
              <a:rPr lang="tr-TR" b="1" baseline="-25000" dirty="0" smtClean="0">
                <a:solidFill>
                  <a:schemeClr val="accent1">
                    <a:lumMod val="75000"/>
                  </a:schemeClr>
                </a:solidFill>
              </a:rPr>
              <a:t>2</a:t>
            </a:r>
            <a:r>
              <a:rPr lang="tr-TR" dirty="0" smtClean="0"/>
              <a:t> hareketleri için, bir işletim planının tutarlı olabilmesi için </a:t>
            </a:r>
            <a:r>
              <a:rPr lang="tr-TR" b="1" dirty="0" smtClean="0">
                <a:solidFill>
                  <a:schemeClr val="accent1">
                    <a:lumMod val="75000"/>
                  </a:schemeClr>
                </a:solidFill>
              </a:rPr>
              <a:t>A</a:t>
            </a:r>
            <a:r>
              <a:rPr lang="tr-TR" dirty="0" smtClean="0"/>
              <a:t> ve </a:t>
            </a:r>
            <a:r>
              <a:rPr lang="tr-TR" b="1" dirty="0" smtClean="0">
                <a:solidFill>
                  <a:schemeClr val="accent1">
                    <a:lumMod val="75000"/>
                  </a:schemeClr>
                </a:solidFill>
              </a:rPr>
              <a:t>B</a:t>
            </a:r>
            <a:r>
              <a:rPr lang="tr-TR" dirty="0" smtClean="0"/>
              <a:t> değerlerinin toplamının değişmemesi gerekir. Başlangıçta </a:t>
            </a:r>
            <a:r>
              <a:rPr lang="tr-TR" b="1" dirty="0" smtClean="0">
                <a:solidFill>
                  <a:schemeClr val="accent1">
                    <a:lumMod val="75000"/>
                  </a:schemeClr>
                </a:solidFill>
              </a:rPr>
              <a:t>A+B = 10000</a:t>
            </a:r>
            <a:r>
              <a:rPr lang="tr-TR" dirty="0" smtClean="0"/>
              <a:t>'dir. </a:t>
            </a:r>
            <a:r>
              <a:rPr lang="tr-TR" b="1" dirty="0" smtClean="0">
                <a:solidFill>
                  <a:schemeClr val="accent1">
                    <a:lumMod val="75000"/>
                  </a:schemeClr>
                </a:solidFill>
              </a:rPr>
              <a:t>P</a:t>
            </a:r>
            <a:r>
              <a:rPr lang="tr-TR" b="1" baseline="-25000" dirty="0" smtClean="0">
                <a:solidFill>
                  <a:schemeClr val="accent1">
                    <a:lumMod val="75000"/>
                  </a:schemeClr>
                </a:solidFill>
              </a:rPr>
              <a:t>1</a:t>
            </a:r>
            <a:r>
              <a:rPr lang="tr-TR" dirty="0" smtClean="0"/>
              <a:t> ve </a:t>
            </a:r>
            <a:r>
              <a:rPr lang="tr-TR" b="1" dirty="0" smtClean="0">
                <a:solidFill>
                  <a:schemeClr val="accent1">
                    <a:lumMod val="75000"/>
                  </a:schemeClr>
                </a:solidFill>
              </a:rPr>
              <a:t>P</a:t>
            </a:r>
            <a:r>
              <a:rPr lang="tr-TR" b="1" baseline="-25000" dirty="0" smtClean="0">
                <a:solidFill>
                  <a:schemeClr val="accent1">
                    <a:lumMod val="75000"/>
                  </a:schemeClr>
                </a:solidFill>
              </a:rPr>
              <a:t>2</a:t>
            </a:r>
            <a:r>
              <a:rPr lang="tr-TR" dirty="0" smtClean="0">
                <a:solidFill>
                  <a:schemeClr val="accent1">
                    <a:lumMod val="75000"/>
                  </a:schemeClr>
                </a:solidFill>
              </a:rPr>
              <a:t> </a:t>
            </a:r>
            <a:r>
              <a:rPr lang="tr-TR" dirty="0" smtClean="0"/>
              <a:t>işletim planlarından sonra farklı</a:t>
            </a:r>
            <a:r>
              <a:rPr lang="tr-TR" dirty="0" smtClean="0">
                <a:solidFill>
                  <a:schemeClr val="accent1">
                    <a:lumMod val="75000"/>
                  </a:schemeClr>
                </a:solidFill>
              </a:rPr>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B</a:t>
            </a:r>
            <a:r>
              <a:rPr lang="tr-TR" dirty="0" smtClean="0"/>
              <a:t> değerleri oluşmaktadır. Ancak her iki durumda da </a:t>
            </a:r>
            <a:r>
              <a:rPr lang="tr-TR" b="1" dirty="0" smtClean="0">
                <a:solidFill>
                  <a:schemeClr val="accent1">
                    <a:lumMod val="75000"/>
                  </a:schemeClr>
                </a:solidFill>
              </a:rPr>
              <a:t>A+B = 10000</a:t>
            </a:r>
            <a:r>
              <a:rPr lang="tr-TR" dirty="0" smtClean="0">
                <a:solidFill>
                  <a:schemeClr val="accent1">
                    <a:lumMod val="75000"/>
                  </a:schemeClr>
                </a:solidFill>
              </a:rPr>
              <a:t> </a:t>
            </a:r>
            <a:r>
              <a:rPr lang="tr-TR" dirty="0" smtClean="0"/>
              <a:t>kısıtlaması sağlanmaktadır.</a:t>
            </a:r>
            <a:endParaRPr lang="tr-T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Bir işletim planının seri olabilmesi için, işletim planındaki her hareketin tüm komutlarının art arda işletilmesi, aralarına diğer hareketlerinin komutlarının girmemesi gerekir. n hareket için n! farklı seri işletim planı oluşturulabilir. Seri işletim planlarının tümü tutarlı işletim planlarıdır. Ancak seri işletim planlarında kaynaklar verimli kullanılamaz. </a:t>
            </a:r>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Bu nedenle birden çok hareketin komutlarının iç içe işletildiği işletim planları oluşturulmak istenir. Çizim 9.6'da, seri olmayan bu tür bir işletim planı (</a:t>
            </a:r>
            <a:r>
              <a:rPr lang="tr-TR" b="1" dirty="0" smtClean="0">
                <a:solidFill>
                  <a:schemeClr val="accent1">
                    <a:lumMod val="75000"/>
                  </a:schemeClr>
                </a:solidFill>
              </a:rPr>
              <a:t>P</a:t>
            </a:r>
            <a:r>
              <a:rPr lang="tr-TR" b="1" baseline="-25000" dirty="0" smtClean="0">
                <a:solidFill>
                  <a:schemeClr val="accent1">
                    <a:lumMod val="75000"/>
                  </a:schemeClr>
                </a:solidFill>
              </a:rPr>
              <a:t>3</a:t>
            </a:r>
            <a:r>
              <a:rPr lang="tr-TR" dirty="0" smtClean="0"/>
              <a:t>) görülmektedir.</a:t>
            </a:r>
            <a:r>
              <a:rPr lang="tr-TR" b="1" dirty="0" smtClean="0">
                <a:solidFill>
                  <a:schemeClr val="accent1">
                    <a:lumMod val="75000"/>
                  </a:schemeClr>
                </a:solidFill>
              </a:rPr>
              <a:t>P</a:t>
            </a:r>
            <a:r>
              <a:rPr lang="tr-TR" b="1" baseline="-25000" dirty="0" smtClean="0">
                <a:solidFill>
                  <a:schemeClr val="accent1">
                    <a:lumMod val="75000"/>
                  </a:schemeClr>
                </a:solidFill>
              </a:rPr>
              <a:t>3</a:t>
            </a:r>
            <a:r>
              <a:rPr lang="tr-TR" dirty="0" smtClean="0"/>
              <a:t> işletim planı uygulandıktan sonra </a:t>
            </a:r>
            <a:r>
              <a:rPr lang="tr-TR" b="1" dirty="0" smtClean="0">
                <a:solidFill>
                  <a:schemeClr val="accent1">
                    <a:lumMod val="75000"/>
                  </a:schemeClr>
                </a:solidFill>
              </a:rPr>
              <a:t>A= 4500</a:t>
            </a:r>
            <a:r>
              <a:rPr lang="tr-TR" b="1" dirty="0" smtClean="0"/>
              <a:t>,</a:t>
            </a:r>
            <a:r>
              <a:rPr lang="tr-TR" b="1" dirty="0" smtClean="0">
                <a:solidFill>
                  <a:schemeClr val="accent1">
                    <a:lumMod val="75000"/>
                  </a:schemeClr>
                </a:solidFill>
              </a:rPr>
              <a:t> B = 6000</a:t>
            </a:r>
            <a:r>
              <a:rPr lang="tr-TR" b="1" dirty="0" smtClean="0"/>
              <a:t>,</a:t>
            </a:r>
            <a:r>
              <a:rPr lang="tr-TR" b="1" dirty="0" smtClean="0">
                <a:solidFill>
                  <a:schemeClr val="accent1">
                    <a:lumMod val="75000"/>
                  </a:schemeClr>
                </a:solidFill>
              </a:rPr>
              <a:t> A+B = 10500</a:t>
            </a:r>
            <a:r>
              <a:rPr lang="tr-TR" dirty="0" smtClean="0">
                <a:solidFill>
                  <a:schemeClr val="accent1">
                    <a:lumMod val="75000"/>
                  </a:schemeClr>
                </a:solidFill>
              </a:rPr>
              <a:t> </a:t>
            </a:r>
            <a:r>
              <a:rPr lang="tr-TR" dirty="0" smtClean="0"/>
              <a:t>olur. Buna göre </a:t>
            </a:r>
            <a:r>
              <a:rPr lang="tr-TR" b="1" dirty="0" smtClean="0">
                <a:solidFill>
                  <a:schemeClr val="accent1">
                    <a:lumMod val="75000"/>
                  </a:schemeClr>
                </a:solidFill>
              </a:rPr>
              <a:t>P</a:t>
            </a:r>
            <a:r>
              <a:rPr lang="tr-TR" b="1" baseline="-25000" dirty="0" smtClean="0">
                <a:solidFill>
                  <a:schemeClr val="accent1">
                    <a:lumMod val="75000"/>
                  </a:schemeClr>
                </a:solidFill>
              </a:rPr>
              <a:t>3</a:t>
            </a:r>
            <a:r>
              <a:rPr lang="tr-TR" dirty="0" smtClean="0"/>
              <a:t> işletim planı yanlış sonuçlar üreterek veri tabanını tutarsız bir duruma taşıyan bir işletim planıdır.</a:t>
            </a:r>
          </a:p>
          <a:p>
            <a:pPr>
              <a:buNone/>
            </a:pPr>
            <a:endParaRPr lang="tr-TR" dirty="0" smtClean="0"/>
          </a:p>
          <a:p>
            <a:pPr>
              <a:buNone/>
            </a:pPr>
            <a:endParaRPr lang="tr-T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pPr>
              <a:buNone/>
            </a:pPr>
            <a:endParaRPr lang="tr-TR" dirty="0" smtClean="0"/>
          </a:p>
          <a:p>
            <a:pPr>
              <a:buNone/>
            </a:pPr>
            <a:r>
              <a:rPr lang="tr-TR" dirty="0" smtClean="0"/>
              <a:t>	Seri işletim planlarının tümü geçerli işletim planlandır. Ancak seri olmayan bir, işletim planının geçerli olabilmesi için belirli özellikleri taşıması gerekir. Aşağıda bu özelliklerden ikisi, serileştirilebilir ve kurtarılabilir olma özellikleri incelenecektir. </a:t>
            </a:r>
          </a:p>
          <a:p>
            <a:endParaRPr lang="tr-T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Serileştirilebilir olma (serializabile) özelliği, işletim planı uygulandıktan sonra veri tabanının tutarlı bir duruma ulaşacağının; kurtarılabilir olma(recoverable) özelliği ise işletim sırasında oluşabilecek bir bozukluk durumunda kurtarma işleminin kolaylıkla yapılabileceğinin güvencesi olacaktır.</a:t>
            </a:r>
            <a:endParaRPr lang="tr-T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34" y="5929330"/>
            <a:ext cx="8229600" cy="571504"/>
          </a:xfrm>
        </p:spPr>
        <p:txBody>
          <a:bodyPr>
            <a:noAutofit/>
          </a:bodyPr>
          <a:lstStyle/>
          <a:p>
            <a:r>
              <a:rPr lang="tr-TR" sz="2400" dirty="0" smtClean="0">
                <a:solidFill>
                  <a:schemeClr val="tx1"/>
                </a:solidFill>
              </a:rPr>
              <a:t> </a:t>
            </a:r>
            <a:br>
              <a:rPr lang="tr-TR" sz="2400" dirty="0" smtClean="0">
                <a:solidFill>
                  <a:schemeClr val="tx1"/>
                </a:solidFill>
              </a:rPr>
            </a:br>
            <a:r>
              <a:rPr lang="tr-TR" sz="2400" dirty="0" smtClean="0">
                <a:solidFill>
                  <a:schemeClr val="tx1"/>
                </a:solidFill>
              </a:rPr>
              <a:t/>
            </a:r>
            <a:br>
              <a:rPr lang="tr-TR" sz="2400" dirty="0" smtClean="0">
                <a:solidFill>
                  <a:schemeClr val="tx1"/>
                </a:solidFill>
              </a:rPr>
            </a:br>
            <a:r>
              <a:rPr lang="tr-TR" sz="2400" dirty="0" smtClean="0">
                <a:solidFill>
                  <a:schemeClr val="tx1"/>
                </a:solidFill>
              </a:rPr>
              <a:t/>
            </a:r>
            <a:br>
              <a:rPr lang="tr-TR" sz="2400" dirty="0" smtClean="0">
                <a:solidFill>
                  <a:schemeClr val="tx1"/>
                </a:solidFill>
              </a:rPr>
            </a:br>
            <a:r>
              <a:rPr lang="tr-TR" sz="2400" dirty="0" smtClean="0">
                <a:solidFill>
                  <a:schemeClr val="tx1"/>
                </a:solidFill>
              </a:rPr>
              <a:t/>
            </a:r>
            <a:br>
              <a:rPr lang="tr-TR" sz="2400" dirty="0" smtClean="0">
                <a:solidFill>
                  <a:schemeClr val="tx1"/>
                </a:solidFill>
              </a:rPr>
            </a:br>
            <a:r>
              <a:rPr lang="tr-TR" sz="2400" b="1" dirty="0" smtClean="0">
                <a:solidFill>
                  <a:schemeClr val="accent1">
                    <a:lumMod val="75000"/>
                  </a:schemeClr>
                </a:solidFill>
              </a:rPr>
              <a:t>Çizim 9.5.</a:t>
            </a:r>
            <a:r>
              <a:rPr lang="tr-TR" sz="2400" dirty="0" smtClean="0">
                <a:solidFill>
                  <a:schemeClr val="accent1">
                    <a:lumMod val="75000"/>
                  </a:schemeClr>
                </a:solidFill>
              </a:rPr>
              <a:t> </a:t>
            </a:r>
            <a:r>
              <a:rPr lang="tr-TR" sz="2400" dirty="0" smtClean="0">
                <a:solidFill>
                  <a:schemeClr val="tx1"/>
                </a:solidFill>
              </a:rPr>
              <a:t>P</a:t>
            </a:r>
            <a:r>
              <a:rPr lang="tr-TR" sz="2400" baseline="-25000" dirty="0" smtClean="0">
                <a:solidFill>
                  <a:schemeClr val="tx1"/>
                </a:solidFill>
              </a:rPr>
              <a:t>3</a:t>
            </a:r>
            <a:r>
              <a:rPr lang="tr-TR" sz="2400" dirty="0" smtClean="0">
                <a:solidFill>
                  <a:schemeClr val="tx1"/>
                </a:solidFill>
              </a:rPr>
              <a:t> Seri Olmayan İşletim Planları</a:t>
            </a:r>
            <a:endParaRPr lang="tr-TR" sz="2400" dirty="0">
              <a:solidFill>
                <a:schemeClr val="tx1"/>
              </a:solidFill>
            </a:endParaRPr>
          </a:p>
        </p:txBody>
      </p:sp>
      <p:graphicFrame>
        <p:nvGraphicFramePr>
          <p:cNvPr id="4" name="3 İçerik Yer Tutucusu"/>
          <p:cNvGraphicFramePr>
            <a:graphicFrameLocks noGrp="1"/>
          </p:cNvGraphicFramePr>
          <p:nvPr>
            <p:ph idx="1"/>
          </p:nvPr>
        </p:nvGraphicFramePr>
        <p:xfrm>
          <a:off x="428596" y="1071546"/>
          <a:ext cx="8229600" cy="5001582"/>
        </p:xfrm>
        <a:graphic>
          <a:graphicData uri="http://schemas.openxmlformats.org/drawingml/2006/table">
            <a:tbl>
              <a:tblPr firstRow="1" bandRow="1">
                <a:tableStyleId>{5C22544A-7EE6-4342-B048-85BDC9FD1C3A}</a:tableStyleId>
              </a:tblPr>
              <a:tblGrid>
                <a:gridCol w="4114800"/>
                <a:gridCol w="4114800"/>
              </a:tblGrid>
              <a:tr h="642942">
                <a:tc>
                  <a:txBody>
                    <a:bodyPr/>
                    <a:lstStyle/>
                    <a:p>
                      <a:r>
                        <a:rPr kumimoji="0" lang="tr-TR" sz="3200" b="1" kern="1200" dirty="0" smtClean="0">
                          <a:solidFill>
                            <a:schemeClr val="lt1"/>
                          </a:solidFill>
                          <a:latin typeface="+mn-lt"/>
                          <a:ea typeface="+mn-ea"/>
                          <a:cs typeface="+mn-cs"/>
                        </a:rPr>
                        <a:t>                  </a:t>
                      </a:r>
                      <a:r>
                        <a:rPr kumimoji="0" lang="tr-TR" sz="2800" b="1" kern="1200" dirty="0" smtClean="0">
                          <a:solidFill>
                            <a:schemeClr val="lt1"/>
                          </a:solidFill>
                          <a:latin typeface="+mn-lt"/>
                          <a:ea typeface="+mn-ea"/>
                          <a:cs typeface="+mn-cs"/>
                        </a:rPr>
                        <a:t>H</a:t>
                      </a:r>
                      <a:r>
                        <a:rPr kumimoji="0" lang="tr-TR" sz="3200" b="1" kern="1200" baseline="-25000" dirty="0" smtClean="0">
                          <a:solidFill>
                            <a:schemeClr val="lt1"/>
                          </a:solidFill>
                          <a:latin typeface="+mn-lt"/>
                          <a:ea typeface="+mn-ea"/>
                          <a:cs typeface="+mn-cs"/>
                        </a:rPr>
                        <a:t>1</a:t>
                      </a:r>
                      <a:endParaRPr lang="tr-TR" sz="3200" dirty="0"/>
                    </a:p>
                  </a:txBody>
                  <a:tcPr/>
                </a:tc>
                <a:tc>
                  <a:txBody>
                    <a:bodyPr/>
                    <a:lstStyle/>
                    <a:p>
                      <a:r>
                        <a:rPr kumimoji="0" lang="tr-TR" sz="1800" b="1" kern="1200" dirty="0" smtClean="0">
                          <a:solidFill>
                            <a:schemeClr val="lt1"/>
                          </a:solidFill>
                          <a:latin typeface="+mn-lt"/>
                          <a:ea typeface="+mn-ea"/>
                          <a:cs typeface="+mn-cs"/>
                        </a:rPr>
                        <a:t> </a:t>
                      </a:r>
                      <a:r>
                        <a:rPr kumimoji="0" lang="tr-TR" sz="2800" b="1" kern="1200" dirty="0" smtClean="0">
                          <a:solidFill>
                            <a:schemeClr val="lt1"/>
                          </a:solidFill>
                          <a:latin typeface="+mn-lt"/>
                          <a:ea typeface="+mn-ea"/>
                          <a:cs typeface="+mn-cs"/>
                        </a:rPr>
                        <a:t>H</a:t>
                      </a:r>
                      <a:r>
                        <a:rPr kumimoji="0" lang="tr-TR" sz="3200" b="1" kern="1200" baseline="-25000" dirty="0" smtClean="0">
                          <a:solidFill>
                            <a:schemeClr val="lt1"/>
                          </a:solidFill>
                          <a:latin typeface="+mn-lt"/>
                          <a:ea typeface="+mn-ea"/>
                          <a:cs typeface="+mn-cs"/>
                        </a:rPr>
                        <a:t>2</a:t>
                      </a:r>
                      <a:endParaRPr lang="tr-TR" dirty="0"/>
                    </a:p>
                  </a:txBody>
                  <a:tcPr/>
                </a:tc>
              </a:tr>
              <a:tr h="3412670">
                <a:tc>
                  <a:txBody>
                    <a:bodyPr/>
                    <a:lstStyle/>
                    <a:p>
                      <a:r>
                        <a:rPr kumimoji="0" lang="tr-TR" sz="2000" kern="1200" dirty="0" smtClean="0">
                          <a:solidFill>
                            <a:schemeClr val="dk1"/>
                          </a:solidFill>
                          <a:latin typeface="+mn-lt"/>
                          <a:ea typeface="+mn-ea"/>
                          <a:cs typeface="+mn-cs"/>
                        </a:rPr>
                        <a:t>Read (A);</a:t>
                      </a:r>
                    </a:p>
                    <a:p>
                      <a:r>
                        <a:rPr kumimoji="0" lang="tr-TR" sz="2000" kern="1200" dirty="0" smtClean="0">
                          <a:solidFill>
                            <a:schemeClr val="dk1"/>
                          </a:solidFill>
                          <a:latin typeface="+mn-lt"/>
                          <a:ea typeface="+mn-ea"/>
                          <a:cs typeface="+mn-cs"/>
                        </a:rPr>
                        <a:t> </a:t>
                      </a:r>
                    </a:p>
                    <a:p>
                      <a:r>
                        <a:rPr kumimoji="0" lang="tr-TR" sz="2000" kern="1200" dirty="0" smtClean="0">
                          <a:solidFill>
                            <a:schemeClr val="dk1"/>
                          </a:solidFill>
                          <a:latin typeface="+mn-lt"/>
                          <a:ea typeface="+mn-ea"/>
                          <a:cs typeface="+mn-cs"/>
                        </a:rPr>
                        <a:t> </a:t>
                      </a:r>
                    </a:p>
                    <a:p>
                      <a:r>
                        <a:rPr kumimoji="0" lang="tr-TR" sz="2000" kern="1200" dirty="0" smtClean="0">
                          <a:solidFill>
                            <a:schemeClr val="dk1"/>
                          </a:solidFill>
                          <a:latin typeface="+mn-lt"/>
                          <a:ea typeface="+mn-ea"/>
                          <a:cs typeface="+mn-cs"/>
                        </a:rPr>
                        <a:t> </a:t>
                      </a:r>
                    </a:p>
                    <a:p>
                      <a:r>
                        <a:rPr kumimoji="0" lang="tr-TR" sz="2000" kern="1200" dirty="0" smtClean="0">
                          <a:solidFill>
                            <a:schemeClr val="dk1"/>
                          </a:solidFill>
                          <a:latin typeface="+mn-lt"/>
                          <a:ea typeface="+mn-ea"/>
                          <a:cs typeface="+mn-cs"/>
                        </a:rPr>
                        <a:t> </a:t>
                      </a:r>
                    </a:p>
                    <a:p>
                      <a:r>
                        <a:rPr kumimoji="0" lang="tr-TR" sz="2000" kern="1200" dirty="0" smtClean="0">
                          <a:solidFill>
                            <a:schemeClr val="dk1"/>
                          </a:solidFill>
                          <a:latin typeface="+mn-lt"/>
                          <a:ea typeface="+mn-ea"/>
                          <a:cs typeface="+mn-cs"/>
                        </a:rPr>
                        <a:t>A </a:t>
                      </a:r>
                      <a:r>
                        <a:rPr kumimoji="0" lang="tr-TR" sz="2000" kern="1200" dirty="0" smtClean="0">
                          <a:solidFill>
                            <a:schemeClr val="dk1"/>
                          </a:solidFill>
                          <a:latin typeface="+mn-lt"/>
                          <a:ea typeface="+mn-ea"/>
                          <a:cs typeface="+mn-cs"/>
                          <a:sym typeface="Wingdings"/>
                        </a:rPr>
                        <a:t></a:t>
                      </a:r>
                      <a:r>
                        <a:rPr kumimoji="0" lang="tr-TR" sz="2000" kern="1200" dirty="0" smtClean="0">
                          <a:solidFill>
                            <a:schemeClr val="dk1"/>
                          </a:solidFill>
                          <a:latin typeface="+mn-lt"/>
                          <a:ea typeface="+mn-ea"/>
                          <a:cs typeface="+mn-cs"/>
                        </a:rPr>
                        <a:t> A – 500;</a:t>
                      </a:r>
                    </a:p>
                    <a:p>
                      <a:r>
                        <a:rPr kumimoji="0" lang="tr-TR" sz="2000" kern="1200" dirty="0" smtClean="0">
                          <a:solidFill>
                            <a:schemeClr val="dk1"/>
                          </a:solidFill>
                          <a:latin typeface="+mn-lt"/>
                          <a:ea typeface="+mn-ea"/>
                          <a:cs typeface="+mn-cs"/>
                        </a:rPr>
                        <a:t>Write (A);</a:t>
                      </a:r>
                    </a:p>
                    <a:p>
                      <a:r>
                        <a:rPr kumimoji="0" lang="tr-TR" sz="2000" kern="1200" dirty="0" smtClean="0">
                          <a:solidFill>
                            <a:schemeClr val="dk1"/>
                          </a:solidFill>
                          <a:latin typeface="+mn-lt"/>
                          <a:ea typeface="+mn-ea"/>
                          <a:cs typeface="+mn-cs"/>
                        </a:rPr>
                        <a:t>Read (B);</a:t>
                      </a:r>
                    </a:p>
                    <a:p>
                      <a:r>
                        <a:rPr kumimoji="0" lang="tr-TR" sz="2000" kern="1200" dirty="0" smtClean="0">
                          <a:solidFill>
                            <a:schemeClr val="dk1"/>
                          </a:solidFill>
                          <a:latin typeface="+mn-lt"/>
                          <a:ea typeface="+mn-ea"/>
                          <a:cs typeface="+mn-cs"/>
                        </a:rPr>
                        <a:t> </a:t>
                      </a:r>
                    </a:p>
                    <a:p>
                      <a:r>
                        <a:rPr kumimoji="0" lang="tr-TR" sz="2000" kern="1200" dirty="0" smtClean="0">
                          <a:solidFill>
                            <a:schemeClr val="dk1"/>
                          </a:solidFill>
                          <a:latin typeface="+mn-lt"/>
                          <a:ea typeface="+mn-ea"/>
                          <a:cs typeface="+mn-cs"/>
                        </a:rPr>
                        <a:t> </a:t>
                      </a:r>
                    </a:p>
                    <a:p>
                      <a:r>
                        <a:rPr kumimoji="0" lang="tr-TR" sz="2000" kern="1200" dirty="0" smtClean="0">
                          <a:solidFill>
                            <a:schemeClr val="dk1"/>
                          </a:solidFill>
                          <a:latin typeface="+mn-lt"/>
                          <a:ea typeface="+mn-ea"/>
                          <a:cs typeface="+mn-cs"/>
                        </a:rPr>
                        <a:t>B</a:t>
                      </a:r>
                      <a:r>
                        <a:rPr kumimoji="0" lang="tr-TR" sz="2000" kern="1200" dirty="0" smtClean="0">
                          <a:solidFill>
                            <a:schemeClr val="dk1"/>
                          </a:solidFill>
                          <a:latin typeface="+mn-lt"/>
                          <a:ea typeface="+mn-ea"/>
                          <a:cs typeface="+mn-cs"/>
                          <a:sym typeface="Wingdings"/>
                        </a:rPr>
                        <a:t></a:t>
                      </a:r>
                      <a:r>
                        <a:rPr kumimoji="0" lang="tr-TR" sz="2000" kern="1200" dirty="0" smtClean="0">
                          <a:solidFill>
                            <a:schemeClr val="dk1"/>
                          </a:solidFill>
                          <a:latin typeface="+mn-lt"/>
                          <a:ea typeface="+mn-ea"/>
                          <a:cs typeface="+mn-cs"/>
                        </a:rPr>
                        <a:t> B + 500;</a:t>
                      </a:r>
                    </a:p>
                    <a:p>
                      <a:r>
                        <a:rPr kumimoji="0" lang="tr-TR" sz="2000" kern="1200" dirty="0" smtClean="0">
                          <a:solidFill>
                            <a:schemeClr val="dk1"/>
                          </a:solidFill>
                          <a:latin typeface="+mn-lt"/>
                          <a:ea typeface="+mn-ea"/>
                          <a:cs typeface="+mn-cs"/>
                        </a:rPr>
                        <a:t>Write (B);</a:t>
                      </a:r>
                      <a:endParaRPr lang="tr-TR" sz="2000" dirty="0"/>
                    </a:p>
                  </a:txBody>
                  <a:tcPr/>
                </a:tc>
                <a:tc>
                  <a:txBody>
                    <a:bodyPr/>
                    <a:lstStyle/>
                    <a:p>
                      <a:endParaRPr kumimoji="0" lang="tr-TR" sz="2000" kern="1200" dirty="0" smtClean="0">
                        <a:solidFill>
                          <a:schemeClr val="dk1"/>
                        </a:solidFill>
                        <a:latin typeface="+mn-lt"/>
                        <a:ea typeface="+mn-ea"/>
                        <a:cs typeface="+mn-cs"/>
                      </a:endParaRPr>
                    </a:p>
                    <a:p>
                      <a:r>
                        <a:rPr kumimoji="0" lang="tr-TR" sz="2000" kern="1200" dirty="0" err="1" smtClean="0">
                          <a:solidFill>
                            <a:schemeClr val="dk1"/>
                          </a:solidFill>
                          <a:latin typeface="+mn-lt"/>
                          <a:ea typeface="+mn-ea"/>
                          <a:cs typeface="+mn-cs"/>
                        </a:rPr>
                        <a:t>Read</a:t>
                      </a:r>
                      <a:r>
                        <a:rPr kumimoji="0" lang="tr-TR" sz="2000" kern="1200" dirty="0" smtClean="0">
                          <a:solidFill>
                            <a:schemeClr val="dk1"/>
                          </a:solidFill>
                          <a:latin typeface="+mn-lt"/>
                          <a:ea typeface="+mn-ea"/>
                          <a:cs typeface="+mn-cs"/>
                        </a:rPr>
                        <a:t> (A);</a:t>
                      </a:r>
                    </a:p>
                    <a:p>
                      <a:r>
                        <a:rPr kumimoji="0" lang="tr-TR" sz="2000" kern="1200" dirty="0" smtClean="0">
                          <a:solidFill>
                            <a:schemeClr val="dk1"/>
                          </a:solidFill>
                          <a:latin typeface="+mn-lt"/>
                          <a:ea typeface="+mn-ea"/>
                          <a:cs typeface="+mn-cs"/>
                        </a:rPr>
                        <a:t>Mik </a:t>
                      </a:r>
                      <a:r>
                        <a:rPr kumimoji="0" lang="tr-TR" sz="2000" kern="1200" dirty="0" smtClean="0">
                          <a:solidFill>
                            <a:schemeClr val="dk1"/>
                          </a:solidFill>
                          <a:latin typeface="+mn-lt"/>
                          <a:ea typeface="+mn-ea"/>
                          <a:cs typeface="+mn-cs"/>
                          <a:sym typeface="Wingdings"/>
                        </a:rPr>
                        <a:t></a:t>
                      </a:r>
                      <a:r>
                        <a:rPr kumimoji="0" lang="tr-TR" sz="2000" kern="1200" dirty="0" smtClean="0">
                          <a:solidFill>
                            <a:schemeClr val="dk1"/>
                          </a:solidFill>
                          <a:latin typeface="+mn-lt"/>
                          <a:ea typeface="+mn-ea"/>
                          <a:cs typeface="+mn-cs"/>
                        </a:rPr>
                        <a:t> A / 5;</a:t>
                      </a:r>
                    </a:p>
                    <a:p>
                      <a:r>
                        <a:rPr kumimoji="0" lang="tr-TR" sz="2000" kern="1200" dirty="0" smtClean="0">
                          <a:solidFill>
                            <a:schemeClr val="dk1"/>
                          </a:solidFill>
                          <a:latin typeface="+mn-lt"/>
                          <a:ea typeface="+mn-ea"/>
                          <a:cs typeface="+mn-cs"/>
                        </a:rPr>
                        <a:t>A</a:t>
                      </a:r>
                      <a:r>
                        <a:rPr kumimoji="0" lang="tr-TR" sz="2000" kern="1200" dirty="0" smtClean="0">
                          <a:solidFill>
                            <a:schemeClr val="dk1"/>
                          </a:solidFill>
                          <a:latin typeface="+mn-lt"/>
                          <a:ea typeface="+mn-ea"/>
                          <a:cs typeface="+mn-cs"/>
                          <a:sym typeface="Wingdings"/>
                        </a:rPr>
                        <a:t></a:t>
                      </a:r>
                      <a:r>
                        <a:rPr kumimoji="0" lang="tr-TR" sz="2000" kern="1200" dirty="0" smtClean="0">
                          <a:solidFill>
                            <a:schemeClr val="dk1"/>
                          </a:solidFill>
                          <a:latin typeface="+mn-lt"/>
                          <a:ea typeface="+mn-ea"/>
                          <a:cs typeface="+mn-cs"/>
                        </a:rPr>
                        <a:t> A – Mik;</a:t>
                      </a:r>
                    </a:p>
                    <a:p>
                      <a:r>
                        <a:rPr kumimoji="0" lang="tr-TR" sz="2000" kern="1200" dirty="0" smtClean="0">
                          <a:solidFill>
                            <a:schemeClr val="dk1"/>
                          </a:solidFill>
                          <a:latin typeface="+mn-lt"/>
                          <a:ea typeface="+mn-ea"/>
                          <a:cs typeface="+mn-cs"/>
                        </a:rPr>
                        <a:t>Write (A);</a:t>
                      </a:r>
                    </a:p>
                    <a:p>
                      <a:r>
                        <a:rPr kumimoji="0" lang="tr-TR" sz="2000" kern="1200" dirty="0" smtClean="0">
                          <a:solidFill>
                            <a:schemeClr val="dk1"/>
                          </a:solidFill>
                          <a:latin typeface="+mn-lt"/>
                          <a:ea typeface="+mn-ea"/>
                          <a:cs typeface="+mn-cs"/>
                        </a:rPr>
                        <a:t> </a:t>
                      </a:r>
                    </a:p>
                    <a:p>
                      <a:r>
                        <a:rPr kumimoji="0" lang="tr-TR" sz="2000" kern="1200" dirty="0" smtClean="0">
                          <a:solidFill>
                            <a:schemeClr val="dk1"/>
                          </a:solidFill>
                          <a:latin typeface="+mn-lt"/>
                          <a:ea typeface="+mn-ea"/>
                          <a:cs typeface="+mn-cs"/>
                        </a:rPr>
                        <a:t> </a:t>
                      </a:r>
                    </a:p>
                    <a:p>
                      <a:r>
                        <a:rPr kumimoji="0" lang="tr-TR" sz="2000" kern="1200" dirty="0" smtClean="0">
                          <a:solidFill>
                            <a:schemeClr val="dk1"/>
                          </a:solidFill>
                          <a:latin typeface="+mn-lt"/>
                          <a:ea typeface="+mn-ea"/>
                          <a:cs typeface="+mn-cs"/>
                        </a:rPr>
                        <a:t> </a:t>
                      </a:r>
                    </a:p>
                    <a:p>
                      <a:r>
                        <a:rPr kumimoji="0" lang="tr-TR" sz="2000" kern="1200" dirty="0" err="1" smtClean="0">
                          <a:solidFill>
                            <a:schemeClr val="dk1"/>
                          </a:solidFill>
                          <a:latin typeface="+mn-lt"/>
                          <a:ea typeface="+mn-ea"/>
                          <a:cs typeface="+mn-cs"/>
                        </a:rPr>
                        <a:t>Read</a:t>
                      </a:r>
                      <a:r>
                        <a:rPr kumimoji="0" lang="tr-TR" sz="2000" kern="1200" dirty="0" smtClean="0">
                          <a:solidFill>
                            <a:schemeClr val="dk1"/>
                          </a:solidFill>
                          <a:latin typeface="+mn-lt"/>
                          <a:ea typeface="+mn-ea"/>
                          <a:cs typeface="+mn-cs"/>
                        </a:rPr>
                        <a:t> (B);</a:t>
                      </a:r>
                    </a:p>
                    <a:p>
                      <a:r>
                        <a:rPr kumimoji="0" lang="tr-TR" sz="2000" kern="1200" dirty="0" smtClean="0">
                          <a:solidFill>
                            <a:schemeClr val="dk1"/>
                          </a:solidFill>
                          <a:latin typeface="+mn-lt"/>
                          <a:ea typeface="+mn-ea"/>
                          <a:cs typeface="+mn-cs"/>
                        </a:rPr>
                        <a:t> </a:t>
                      </a:r>
                    </a:p>
                    <a:p>
                      <a:r>
                        <a:rPr kumimoji="0" lang="tr-TR" sz="2000" kern="1200" dirty="0" smtClean="0">
                          <a:solidFill>
                            <a:schemeClr val="dk1"/>
                          </a:solidFill>
                          <a:latin typeface="+mn-lt"/>
                          <a:ea typeface="+mn-ea"/>
                          <a:cs typeface="+mn-cs"/>
                        </a:rPr>
                        <a:t> </a:t>
                      </a:r>
                    </a:p>
                    <a:p>
                      <a:r>
                        <a:rPr kumimoji="0" lang="tr-TR" sz="2000" kern="1200" dirty="0" smtClean="0">
                          <a:solidFill>
                            <a:schemeClr val="dk1"/>
                          </a:solidFill>
                          <a:latin typeface="+mn-lt"/>
                          <a:ea typeface="+mn-ea"/>
                          <a:cs typeface="+mn-cs"/>
                        </a:rPr>
                        <a:t> </a:t>
                      </a:r>
                    </a:p>
                    <a:p>
                      <a:r>
                        <a:rPr kumimoji="0" lang="tr-TR" sz="2000" kern="1200" dirty="0" smtClean="0">
                          <a:solidFill>
                            <a:schemeClr val="dk1"/>
                          </a:solidFill>
                          <a:latin typeface="+mn-lt"/>
                          <a:ea typeface="+mn-ea"/>
                          <a:cs typeface="+mn-cs"/>
                        </a:rPr>
                        <a:t>B</a:t>
                      </a:r>
                      <a:r>
                        <a:rPr kumimoji="0" lang="tr-TR" sz="2000" kern="1200" dirty="0" smtClean="0">
                          <a:solidFill>
                            <a:schemeClr val="dk1"/>
                          </a:solidFill>
                          <a:latin typeface="+mn-lt"/>
                          <a:ea typeface="+mn-ea"/>
                          <a:cs typeface="+mn-cs"/>
                          <a:sym typeface="Wingdings"/>
                        </a:rPr>
                        <a:t></a:t>
                      </a:r>
                      <a:r>
                        <a:rPr kumimoji="0" lang="tr-TR" sz="2000" kern="1200" dirty="0" smtClean="0">
                          <a:solidFill>
                            <a:schemeClr val="dk1"/>
                          </a:solidFill>
                          <a:latin typeface="+mn-lt"/>
                          <a:ea typeface="+mn-ea"/>
                          <a:cs typeface="+mn-cs"/>
                        </a:rPr>
                        <a:t> B + Mik;</a:t>
                      </a:r>
                    </a:p>
                    <a:p>
                      <a:r>
                        <a:rPr kumimoji="0" lang="tr-TR" sz="2000" kern="1200" dirty="0" smtClean="0">
                          <a:solidFill>
                            <a:schemeClr val="dk1"/>
                          </a:solidFill>
                          <a:latin typeface="+mn-lt"/>
                          <a:ea typeface="+mn-ea"/>
                          <a:cs typeface="+mn-cs"/>
                        </a:rPr>
                        <a:t>Write (B);</a:t>
                      </a:r>
                      <a:endParaRPr lang="tr-TR" sz="2000"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Calibri" pitchFamily="34" charset="0"/>
                <a:cs typeface="Calibri" pitchFamily="34" charset="0"/>
              </a:rPr>
              <a:t>9.3.1.Serileştirilebilir İşletim Planı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Yukarıda belirtildiği gibi seri işletim planları tutarlı işletim planlarıdır. n hareketin birlikte işletimi söz konusu ise, n! seri işletim planı oluşturulabilir. Veri tabanı belirli bir başlangıç durumundayken, seri işletim planları uygulandığında veri tabanı k farklı son duruma (1 =&lt;  k =&lt; n!) ulaşabilir. Ancak bu son durumların tümü tutarlı durumlardır.</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latin typeface="+mj-lt"/>
                <a:cs typeface="Arial" pitchFamily="34" charset="0"/>
              </a:rPr>
              <a:t>	Kullanıcı isteklerinin birlikte karşılandığı çok kullanıcılı bir ortamda, veri tabanı bütünlüğünün ve tutarlılığının korunması için, hareketlerin belirli özellikleri taşıması ve hareketlerinin uygulanmasında Veri Tabanı Yönetim Sistemi tarafından bu özelliklerinin sağlanması gerekir. Hareketlerin taşıması gereken özellikler  sırasıyla bölünmezlik, tutarlılık, ayrılma ve kalıcılıktır.</a:t>
            </a:r>
          </a:p>
          <a:p>
            <a:endParaRPr lang="tr-TR" dirty="0">
              <a:latin typeface="+mj-lt"/>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Seri olmayan bir işletim planının tutarlı olabilmesi için veri tabanını bu k son turumdan birine taşıması, başka bir deyişle seri işletim planlarından birine eşdeğer olması gerekir. Eğer seri olmayan bir işletim planı, seri işletim planlarından birine eşdeğer ise bu işletim planına serileştirilebilir (serializabile) işletim planı denir. Buna göre seri olmayan, ancak serileştirilebilir olan işletim planları da tutarlı işletim planlarıdır.</a:t>
            </a:r>
            <a:endParaRPr lang="tr-T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Bir işletim planının serileştirilebilir olması çok önemli bir özelliktir. Çünkü serileştirilebilir işletim planları hem tutarlı hem de verimli işletim planlarıdır. Serileştirilebilir işletim planlarında, bilgisayar kaynakları, seri işletim planlarına göre daha verimli kullanılabilir.</a:t>
            </a:r>
          </a:p>
          <a:p>
            <a:pPr>
              <a:buNone/>
            </a:pPr>
            <a:endParaRPr lang="tr-T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Yukarıda belirtildiği gibi, seri olmayan bir işletim planı, seri bir işletim planına eşdeğer ise serileştirilebilirdir. Bu tanımın belirginleşebilmesi için işletim planlarının eşdeğerliği konusuna açıklık getirmek gerekir. İşletim planlarının eşdeğerliği konusunda iki farklı tanım yapılmaktadır.</a:t>
            </a:r>
          </a:p>
          <a:p>
            <a:pPr>
              <a:buNone/>
            </a:pPr>
            <a:endParaRPr lang="tr-T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marL="514350" indent="-514350">
              <a:buClrTx/>
              <a:buAutoNum type="arabicPeriod"/>
            </a:pPr>
            <a:r>
              <a:rPr lang="tr-TR" dirty="0" smtClean="0"/>
              <a:t>Çelişki tabanlı eşdeğerlik (conflict equivalence)</a:t>
            </a:r>
          </a:p>
          <a:p>
            <a:pPr marL="514350" indent="-514350">
              <a:buNone/>
            </a:pPr>
            <a:endParaRPr lang="tr-TR" dirty="0" smtClean="0"/>
          </a:p>
          <a:p>
            <a:pPr marL="514350" indent="-514350">
              <a:buClrTx/>
              <a:buAutoNum type="arabicPeriod" startAt="2"/>
            </a:pPr>
            <a:r>
              <a:rPr lang="tr-TR" dirty="0" smtClean="0"/>
              <a:t>Görünüm tabanlı eşdeğerlik (view equivalence)</a:t>
            </a:r>
          </a:p>
          <a:p>
            <a:pPr marL="514350" indent="-514350">
              <a:buAutoNum type="arabicPeriod" startAt="2"/>
            </a:pPr>
            <a:endParaRPr lang="tr-TR" dirty="0" smtClean="0"/>
          </a:p>
          <a:p>
            <a:pPr marL="514350" indent="-514350">
              <a:buFont typeface="+mj-lt"/>
              <a:buAutoNum type="arabicPeriod"/>
            </a:pPr>
            <a:endParaRPr lang="tr-T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Yukarıdaki eşdeğerliklerden her birine karşı gelen bir serileştirilebilirlik kavramı vardır. Eğer seri olmayan bir işletim planı, seri işletim planlarından en az birine, çelişki tabanlı eşdeğer ise, bu işletim planına "çelişki tabanlı serileştirilebilir" işletim planı denir. </a:t>
            </a:r>
            <a:endParaRPr lang="tr-T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Seri olmayan bir işletim planı, eğer seri işletim planlarından en az birine, görünüm tabanlı eşdeğer ise, bu işletim planına "görünüm tabanlı serileştirilebilir" İşletim planı denir. Görünüm tabanlı serileştirilebilirlik, çelişki tabanlı serileştirilebilirliğe göre daha gevşek bir kavramdır.</a:t>
            </a:r>
            <a:endParaRPr lang="tr-T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r>
              <a:rPr lang="tr-TR" dirty="0" smtClean="0"/>
              <a:t>Başka bir deyişle, çelişki tabanlı serileştirilebilir her işletim planı aynı zamanda görünüm tabanlı serileştirilebilirdir. Ancak bunun tersi doğru değildir. Çelişki tabanlı serileştirilebilirlik koşulu, görünüm tabanlı serileştirilebilirlik koşuluna göre daha sıkı, sağlanması daha zor bir koşuldur. </a:t>
            </a:r>
            <a:endParaRPr lang="tr-T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endParaRPr lang="tr-TR" dirty="0" smtClean="0"/>
          </a:p>
          <a:p>
            <a:pPr>
              <a:buNone/>
            </a:pPr>
            <a:r>
              <a:rPr lang="tr-TR" dirty="0" smtClean="0"/>
              <a:t>	 Buna karşılık, çelişki tabanlı serileştirilebilir işletim planları ile elde edilen tutarlılık düzeyi, görünüm tabanlı serileştirilebilir İşletim planları ile elde edilen tutarlılık düzeyinden daha yüksektir.</a:t>
            </a:r>
          </a:p>
          <a:p>
            <a:pPr>
              <a:buNone/>
            </a:pPr>
            <a:endParaRPr lang="tr-T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Bu kitapta yalnız çelişki tabanlı eşdeğerlik ve çelişki tabanlı serileştirilebilirlik üzerinde durulacaktır. Dolayısıyla bundan sonraki kesimde eşdeğerlik denildiğinde "çelişki tabanlı eşdeğerlik", serileştirilebilirlik denildiğinde de "çelişki tabanlı serileştirilebilirlik” anlaşılacaktır.</a:t>
            </a:r>
          </a:p>
          <a:p>
            <a:pPr>
              <a:buNone/>
            </a:pPr>
            <a:endParaRPr lang="tr-T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a:t>	</a:t>
            </a:r>
            <a:r>
              <a:rPr lang="tr-TR" dirty="0" smtClean="0"/>
              <a:t>Birliktelik denetimi ve kurtarma açısından birinci derecede önemli olan komutlar </a:t>
            </a:r>
            <a:r>
              <a:rPr lang="tr-TR" b="1" dirty="0" smtClean="0">
                <a:solidFill>
                  <a:schemeClr val="accent1">
                    <a:lumMod val="75000"/>
                  </a:schemeClr>
                </a:solidFill>
              </a:rPr>
              <a:t>read</a:t>
            </a:r>
            <a:r>
              <a:rPr lang="tr-TR" dirty="0" smtClean="0"/>
              <a:t> ve </a:t>
            </a:r>
            <a:r>
              <a:rPr lang="tr-TR" b="1" dirty="0" smtClean="0">
                <a:solidFill>
                  <a:schemeClr val="accent1">
                    <a:lumMod val="75000"/>
                  </a:schemeClr>
                </a:solidFill>
              </a:rPr>
              <a:t>write</a:t>
            </a:r>
            <a:r>
              <a:rPr lang="tr-TR" dirty="0" smtClean="0"/>
              <a:t> komutları, ikinci derecede önemli olan komutlar ise </a:t>
            </a:r>
            <a:r>
              <a:rPr lang="tr-TR" b="1" dirty="0" smtClean="0">
                <a:solidFill>
                  <a:schemeClr val="accent1">
                    <a:lumMod val="75000"/>
                  </a:schemeClr>
                </a:solidFill>
              </a:rPr>
              <a:t>commit</a:t>
            </a:r>
            <a:r>
              <a:rPr lang="tr-TR" dirty="0" smtClean="0"/>
              <a:t> ve </a:t>
            </a:r>
            <a:r>
              <a:rPr lang="tr-TR" b="1" dirty="0" smtClean="0">
                <a:solidFill>
                  <a:schemeClr val="accent1">
                    <a:lumMod val="75000"/>
                  </a:schemeClr>
                </a:solidFill>
              </a:rPr>
              <a:t>abort</a:t>
            </a:r>
            <a:r>
              <a:rPr lang="tr-TR" dirty="0" smtClean="0"/>
              <a:t> komutlarıdır. Bu nedenle bundan sonraki kesimlerde hareketlerde yalnız </a:t>
            </a:r>
            <a:r>
              <a:rPr lang="tr-TR" b="1" dirty="0" smtClean="0">
                <a:solidFill>
                  <a:schemeClr val="accent1">
                    <a:lumMod val="75000"/>
                  </a:schemeClr>
                </a:solidFill>
              </a:rPr>
              <a:t>read</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write</a:t>
            </a:r>
            <a:r>
              <a:rPr lang="tr-TR" dirty="0" smtClean="0">
                <a:solidFill>
                  <a:schemeClr val="accent1">
                    <a:lumMod val="75000"/>
                  </a:schemeClr>
                </a:solidFill>
              </a:rPr>
              <a:t> </a:t>
            </a:r>
            <a:r>
              <a:rPr lang="tr-TR" dirty="0" smtClean="0"/>
              <a:t>komutları, gerektiğinde de </a:t>
            </a:r>
            <a:r>
              <a:rPr lang="tr-TR" b="1" dirty="0" smtClean="0">
                <a:solidFill>
                  <a:schemeClr val="accent1">
                    <a:lumMod val="75000"/>
                  </a:schemeClr>
                </a:solidFill>
              </a:rPr>
              <a:t>commit</a:t>
            </a:r>
            <a:r>
              <a:rPr lang="tr-TR" dirty="0" smtClean="0"/>
              <a:t> ve </a:t>
            </a:r>
            <a:r>
              <a:rPr lang="tr-TR" b="1" dirty="0" smtClean="0">
                <a:solidFill>
                  <a:schemeClr val="accent1">
                    <a:lumMod val="75000"/>
                  </a:schemeClr>
                </a:solidFill>
              </a:rPr>
              <a:t>abort</a:t>
            </a:r>
            <a:r>
              <a:rPr lang="tr-TR" dirty="0" smtClean="0">
                <a:solidFill>
                  <a:schemeClr val="accent1">
                    <a:lumMod val="75000"/>
                  </a:schemeClr>
                </a:solidFill>
              </a:rPr>
              <a:t> </a:t>
            </a:r>
            <a:r>
              <a:rPr lang="tr-TR" dirty="0" smtClean="0"/>
              <a:t>komutları yer alacaktır.</a:t>
            </a:r>
          </a:p>
          <a:p>
            <a:pPr>
              <a:buNone/>
            </a:pP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cs typeface="Arial" pitchFamily="34" charset="0"/>
              </a:rPr>
              <a:t>	</a:t>
            </a:r>
          </a:p>
          <a:p>
            <a:pPr>
              <a:buNone/>
            </a:pPr>
            <a:r>
              <a:rPr lang="tr-TR" b="1" dirty="0" smtClean="0">
                <a:cs typeface="Arial" pitchFamily="34" charset="0"/>
              </a:rPr>
              <a:t>	</a:t>
            </a:r>
            <a:r>
              <a:rPr lang="tr-TR" b="1" dirty="0" smtClean="0">
                <a:solidFill>
                  <a:schemeClr val="accent1">
                    <a:lumMod val="75000"/>
                  </a:schemeClr>
                </a:solidFill>
                <a:cs typeface="Arial" pitchFamily="34" charset="0"/>
              </a:rPr>
              <a:t>Bölünmezlik</a:t>
            </a:r>
            <a:r>
              <a:rPr lang="tr-TR" dirty="0" smtClean="0">
                <a:cs typeface="Arial" pitchFamily="34" charset="0"/>
              </a:rPr>
              <a:t> (atomicity). Bölünmezlik özelliği, hareketi oluşturan işlemlerin, uygulama açısından bölünmemesi gereken bir bütün oluşturduğunu gösterir. </a:t>
            </a:r>
            <a:endParaRPr lang="tr-TR" dirty="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Calibri" pitchFamily="34" charset="0"/>
                <a:cs typeface="Calibri" pitchFamily="34" charset="0"/>
              </a:rPr>
              <a:t/>
            </a:r>
            <a:br>
              <a:rPr lang="tr-TR" b="1" dirty="0" smtClean="0">
                <a:latin typeface="Calibri" pitchFamily="34" charset="0"/>
                <a:cs typeface="Calibri" pitchFamily="34" charset="0"/>
              </a:rPr>
            </a:br>
            <a:r>
              <a:rPr lang="tr-TR" b="1" dirty="0" smtClean="0">
                <a:latin typeface="Calibri" pitchFamily="34" charset="0"/>
                <a:cs typeface="Calibri" pitchFamily="34" charset="0"/>
              </a:rPr>
              <a:t>İki Komutun Çelişmesi</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latin typeface="+mj-lt"/>
              </a:rPr>
              <a:t> 	Bir işletim planındaki k</a:t>
            </a:r>
            <a:r>
              <a:rPr lang="tr-TR" baseline="-25000" dirty="0" smtClean="0">
                <a:latin typeface="+mj-lt"/>
              </a:rPr>
              <a:t>1</a:t>
            </a:r>
            <a:r>
              <a:rPr lang="tr-TR" dirty="0" smtClean="0">
                <a:latin typeface="+mj-lt"/>
              </a:rPr>
              <a:t> ve k</a:t>
            </a:r>
            <a:r>
              <a:rPr lang="tr-TR" baseline="-25000" dirty="0" smtClean="0">
                <a:latin typeface="+mj-lt"/>
              </a:rPr>
              <a:t>2</a:t>
            </a:r>
            <a:r>
              <a:rPr lang="tr-TR" dirty="0" smtClean="0">
                <a:latin typeface="+mj-lt"/>
              </a:rPr>
              <a:t> komutlarına, eğer aşağıdaki koşulların her üçü de sağlanıyorsa, çelişen komutlar denir.</a:t>
            </a:r>
          </a:p>
          <a:p>
            <a:pPr lvl="0">
              <a:buNone/>
            </a:pPr>
            <a:r>
              <a:rPr lang="tr-TR" b="1" dirty="0" smtClean="0">
                <a:latin typeface="+mj-lt"/>
                <a:cs typeface="Arial" pitchFamily="34" charset="0"/>
              </a:rPr>
              <a:t>   </a:t>
            </a:r>
          </a:p>
          <a:p>
            <a:pPr lvl="0">
              <a:buNone/>
            </a:pPr>
            <a:r>
              <a:rPr lang="tr-TR" b="1" dirty="0" smtClean="0">
                <a:latin typeface="+mj-lt"/>
                <a:cs typeface="Arial" pitchFamily="34" charset="0"/>
              </a:rPr>
              <a:t>   </a:t>
            </a:r>
            <a:r>
              <a:rPr lang="tr-TR" b="1" dirty="0" smtClean="0">
                <a:solidFill>
                  <a:schemeClr val="accent1">
                    <a:lumMod val="75000"/>
                  </a:schemeClr>
                </a:solidFill>
                <a:latin typeface="+mj-lt"/>
                <a:cs typeface="Arial" pitchFamily="34" charset="0"/>
              </a:rPr>
              <a:t>1.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1</a:t>
            </a:r>
            <a:r>
              <a:rPr lang="tr-TR" dirty="0" smtClean="0">
                <a:solidFill>
                  <a:schemeClr val="accent1">
                    <a:lumMod val="75000"/>
                  </a:schemeClr>
                </a:solidFill>
                <a:latin typeface="+mj-lt"/>
              </a:rPr>
              <a:t> </a:t>
            </a:r>
            <a:r>
              <a:rPr lang="tr-TR" dirty="0" smtClean="0">
                <a:latin typeface="+mj-lt"/>
              </a:rPr>
              <a:t>ve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2</a:t>
            </a:r>
            <a:r>
              <a:rPr lang="tr-TR" dirty="0" smtClean="0">
                <a:latin typeface="+mj-lt"/>
              </a:rPr>
              <a:t> komutları farklı hareketler içinde yer alan komutlardır.</a:t>
            </a:r>
          </a:p>
          <a:p>
            <a:pPr>
              <a:buNone/>
            </a:pPr>
            <a:r>
              <a:rPr lang="tr-TR" b="1" dirty="0" smtClean="0">
                <a:latin typeface="+mj-lt"/>
              </a:rPr>
              <a:t>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1 </a:t>
            </a:r>
            <a:r>
              <a:rPr lang="tr-TR" b="1" dirty="0" smtClean="0">
                <a:solidFill>
                  <a:schemeClr val="accent1">
                    <a:lumMod val="75000"/>
                  </a:schemeClr>
                </a:solidFill>
                <a:latin typeface="+mj-lt"/>
              </a:rPr>
              <a:t>€ H</a:t>
            </a:r>
            <a:r>
              <a:rPr lang="tr-TR" b="1" baseline="-25000" dirty="0" smtClean="0">
                <a:solidFill>
                  <a:schemeClr val="accent1">
                    <a:lumMod val="75000"/>
                  </a:schemeClr>
                </a:solidFill>
                <a:latin typeface="+mj-lt"/>
              </a:rPr>
              <a:t>i,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2 </a:t>
            </a:r>
            <a:r>
              <a:rPr lang="tr-TR" b="1" dirty="0" smtClean="0">
                <a:solidFill>
                  <a:schemeClr val="accent1">
                    <a:lumMod val="75000"/>
                  </a:schemeClr>
                </a:solidFill>
                <a:latin typeface="+mj-lt"/>
              </a:rPr>
              <a:t>€ H</a:t>
            </a:r>
            <a:r>
              <a:rPr lang="tr-TR" b="1" baseline="-25000" dirty="0" smtClean="0">
                <a:solidFill>
                  <a:schemeClr val="accent1">
                    <a:lumMod val="75000"/>
                  </a:schemeClr>
                </a:solidFill>
                <a:latin typeface="+mj-lt"/>
              </a:rPr>
              <a:t>j </a:t>
            </a:r>
            <a:r>
              <a:rPr lang="tr-TR" b="1" dirty="0" smtClean="0">
                <a:solidFill>
                  <a:schemeClr val="accent1">
                    <a:lumMod val="75000"/>
                  </a:schemeClr>
                </a:solidFill>
                <a:latin typeface="+mj-lt"/>
              </a:rPr>
              <a:t>, i≠j</a:t>
            </a:r>
            <a:endParaRPr lang="tr-TR" dirty="0" smtClean="0">
              <a:solidFill>
                <a:schemeClr val="accent1">
                  <a:lumMod val="75000"/>
                </a:schemeClr>
              </a:solidFill>
              <a:latin typeface="+mj-lt"/>
            </a:endParaRPr>
          </a:p>
          <a:p>
            <a:pPr>
              <a:buNone/>
            </a:pPr>
            <a:endParaRPr lang="tr-TR" dirty="0">
              <a:latin typeface="+mj-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lvl="0" indent="-514350">
              <a:buClrTx/>
              <a:buNone/>
            </a:pPr>
            <a:r>
              <a:rPr lang="tr-TR" b="1" dirty="0" smtClean="0">
                <a:latin typeface="+mj-lt"/>
                <a:cs typeface="Calibri" pitchFamily="34" charset="0"/>
              </a:rPr>
              <a:t>    </a:t>
            </a:r>
            <a:r>
              <a:rPr lang="tr-TR" b="1" dirty="0" smtClean="0">
                <a:solidFill>
                  <a:schemeClr val="accent1">
                    <a:lumMod val="75000"/>
                  </a:schemeClr>
                </a:solidFill>
                <a:latin typeface="+mj-lt"/>
                <a:cs typeface="Calibri" pitchFamily="34" charset="0"/>
              </a:rPr>
              <a:t>2. k</a:t>
            </a:r>
            <a:r>
              <a:rPr lang="tr-TR" b="1" baseline="-25000" dirty="0" smtClean="0">
                <a:solidFill>
                  <a:schemeClr val="accent1">
                    <a:lumMod val="75000"/>
                  </a:schemeClr>
                </a:solidFill>
                <a:latin typeface="+mj-lt"/>
                <a:cs typeface="Calibri" pitchFamily="34" charset="0"/>
              </a:rPr>
              <a:t>1</a:t>
            </a:r>
            <a:r>
              <a:rPr lang="tr-TR" dirty="0" smtClean="0">
                <a:solidFill>
                  <a:schemeClr val="accent1">
                    <a:lumMod val="75000"/>
                  </a:schemeClr>
                </a:solidFill>
                <a:latin typeface="+mj-lt"/>
                <a:cs typeface="Calibri" pitchFamily="34" charset="0"/>
              </a:rPr>
              <a:t> </a:t>
            </a:r>
            <a:r>
              <a:rPr lang="tr-TR" dirty="0" smtClean="0">
                <a:latin typeface="+mj-lt"/>
                <a:cs typeface="Calibri" pitchFamily="34" charset="0"/>
              </a:rPr>
              <a:t>ve </a:t>
            </a:r>
            <a:r>
              <a:rPr lang="tr-TR" b="1" dirty="0" smtClean="0">
                <a:solidFill>
                  <a:schemeClr val="accent1">
                    <a:lumMod val="75000"/>
                  </a:schemeClr>
                </a:solidFill>
                <a:latin typeface="+mj-lt"/>
                <a:cs typeface="Calibri" pitchFamily="34" charset="0"/>
              </a:rPr>
              <a:t>k</a:t>
            </a:r>
            <a:r>
              <a:rPr lang="tr-TR" b="1" baseline="-25000" dirty="0" smtClean="0">
                <a:solidFill>
                  <a:schemeClr val="accent1">
                    <a:lumMod val="75000"/>
                  </a:schemeClr>
                </a:solidFill>
                <a:latin typeface="+mj-lt"/>
                <a:cs typeface="Calibri" pitchFamily="34" charset="0"/>
              </a:rPr>
              <a:t>2</a:t>
            </a:r>
            <a:r>
              <a:rPr lang="tr-TR" b="1" dirty="0" smtClean="0">
                <a:solidFill>
                  <a:schemeClr val="accent1">
                    <a:lumMod val="75000"/>
                  </a:schemeClr>
                </a:solidFill>
                <a:latin typeface="+mj-lt"/>
                <a:cs typeface="Calibri" pitchFamily="34" charset="0"/>
              </a:rPr>
              <a:t> </a:t>
            </a:r>
            <a:r>
              <a:rPr lang="tr-TR" dirty="0" smtClean="0">
                <a:latin typeface="+mj-lt"/>
                <a:cs typeface="Calibri" pitchFamily="34" charset="0"/>
              </a:rPr>
              <a:t> komutları aynı veri üzerinde işlem yapan komutlardır (işletim planları açısından etkili olan komutlar okuma ve yazma komutları olduğu için </a:t>
            </a:r>
            <a:r>
              <a:rPr lang="tr-TR" b="1" dirty="0" smtClean="0">
                <a:solidFill>
                  <a:schemeClr val="accent1">
                    <a:lumMod val="75000"/>
                  </a:schemeClr>
                </a:solidFill>
                <a:latin typeface="+mj-lt"/>
                <a:cs typeface="Calibri" pitchFamily="34" charset="0"/>
              </a:rPr>
              <a:t>k</a:t>
            </a:r>
            <a:r>
              <a:rPr lang="tr-TR" b="1" baseline="-25000" dirty="0" smtClean="0">
                <a:solidFill>
                  <a:schemeClr val="accent1">
                    <a:lumMod val="75000"/>
                  </a:schemeClr>
                </a:solidFill>
                <a:latin typeface="+mj-lt"/>
                <a:cs typeface="Calibri" pitchFamily="34" charset="0"/>
              </a:rPr>
              <a:t>1</a:t>
            </a:r>
            <a:r>
              <a:rPr lang="tr-TR" dirty="0" smtClean="0">
                <a:latin typeface="+mj-lt"/>
                <a:cs typeface="Calibri" pitchFamily="34" charset="0"/>
              </a:rPr>
              <a:t> ve</a:t>
            </a:r>
            <a:r>
              <a:rPr lang="tr-TR" dirty="0" smtClean="0">
                <a:solidFill>
                  <a:schemeClr val="accent1">
                    <a:lumMod val="75000"/>
                  </a:schemeClr>
                </a:solidFill>
                <a:latin typeface="+mj-lt"/>
                <a:cs typeface="Calibri" pitchFamily="34" charset="0"/>
              </a:rPr>
              <a:t> </a:t>
            </a:r>
            <a:r>
              <a:rPr lang="tr-TR" b="1" dirty="0" smtClean="0">
                <a:solidFill>
                  <a:schemeClr val="accent1">
                    <a:lumMod val="75000"/>
                  </a:schemeClr>
                </a:solidFill>
                <a:latin typeface="+mj-lt"/>
                <a:cs typeface="Calibri" pitchFamily="34" charset="0"/>
              </a:rPr>
              <a:t>k</a:t>
            </a:r>
            <a:r>
              <a:rPr lang="tr-TR" b="1" baseline="-25000" dirty="0" smtClean="0">
                <a:solidFill>
                  <a:schemeClr val="accent1">
                    <a:lumMod val="75000"/>
                  </a:schemeClr>
                </a:solidFill>
                <a:latin typeface="+mj-lt"/>
                <a:cs typeface="Calibri" pitchFamily="34" charset="0"/>
              </a:rPr>
              <a:t>2</a:t>
            </a:r>
            <a:r>
              <a:rPr lang="tr-TR" b="1" dirty="0" smtClean="0">
                <a:solidFill>
                  <a:schemeClr val="accent1">
                    <a:lumMod val="75000"/>
                  </a:schemeClr>
                </a:solidFill>
                <a:latin typeface="+mj-lt"/>
                <a:cs typeface="Calibri" pitchFamily="34" charset="0"/>
              </a:rPr>
              <a:t> </a:t>
            </a:r>
            <a:r>
              <a:rPr lang="tr-TR" dirty="0" smtClean="0">
                <a:solidFill>
                  <a:schemeClr val="accent1">
                    <a:lumMod val="75000"/>
                  </a:schemeClr>
                </a:solidFill>
                <a:latin typeface="+mj-lt"/>
                <a:cs typeface="Calibri" pitchFamily="34" charset="0"/>
              </a:rPr>
              <a:t> </a:t>
            </a:r>
            <a:r>
              <a:rPr lang="tr-TR" dirty="0" smtClean="0">
                <a:latin typeface="+mj-lt"/>
                <a:cs typeface="Calibri" pitchFamily="34" charset="0"/>
              </a:rPr>
              <a:t>komutlarının yalnız </a:t>
            </a:r>
            <a:r>
              <a:rPr lang="tr-TR" b="1" dirty="0" smtClean="0">
                <a:solidFill>
                  <a:schemeClr val="accent1">
                    <a:lumMod val="75000"/>
                  </a:schemeClr>
                </a:solidFill>
                <a:latin typeface="+mj-lt"/>
                <a:cs typeface="Calibri" pitchFamily="34" charset="0"/>
              </a:rPr>
              <a:t>Read</a:t>
            </a:r>
            <a:r>
              <a:rPr lang="tr-TR" dirty="0" smtClean="0">
                <a:solidFill>
                  <a:schemeClr val="accent1">
                    <a:lumMod val="75000"/>
                  </a:schemeClr>
                </a:solidFill>
                <a:latin typeface="+mj-lt"/>
                <a:cs typeface="Calibri" pitchFamily="34" charset="0"/>
              </a:rPr>
              <a:t> </a:t>
            </a:r>
            <a:r>
              <a:rPr lang="tr-TR" dirty="0" smtClean="0">
                <a:latin typeface="+mj-lt"/>
                <a:cs typeface="Calibri" pitchFamily="34" charset="0"/>
              </a:rPr>
              <a:t>ya da </a:t>
            </a:r>
            <a:r>
              <a:rPr lang="tr-TR" b="1" dirty="0" smtClean="0">
                <a:solidFill>
                  <a:schemeClr val="accent1">
                    <a:lumMod val="75000"/>
                  </a:schemeClr>
                </a:solidFill>
                <a:latin typeface="+mj-lt"/>
                <a:cs typeface="Calibri" pitchFamily="34" charset="0"/>
              </a:rPr>
              <a:t>Write</a:t>
            </a:r>
            <a:r>
              <a:rPr lang="tr-TR" dirty="0" smtClean="0">
                <a:solidFill>
                  <a:schemeClr val="accent1">
                    <a:lumMod val="75000"/>
                  </a:schemeClr>
                </a:solidFill>
                <a:latin typeface="+mj-lt"/>
                <a:cs typeface="Calibri" pitchFamily="34" charset="0"/>
              </a:rPr>
              <a:t> </a:t>
            </a:r>
            <a:r>
              <a:rPr lang="tr-TR" dirty="0" smtClean="0">
                <a:latin typeface="+mj-lt"/>
                <a:cs typeface="Calibri" pitchFamily="34" charset="0"/>
              </a:rPr>
              <a:t>komutları olabileceği düşünülmektedir).</a:t>
            </a:r>
          </a:p>
          <a:p>
            <a:pPr marL="514350" lvl="0" indent="-514350">
              <a:buClrTx/>
              <a:buNone/>
            </a:pPr>
            <a:r>
              <a:rPr lang="tr-TR" b="1" dirty="0" smtClean="0">
                <a:latin typeface="+mj-lt"/>
                <a:cs typeface="Calibri" pitchFamily="34" charset="0"/>
              </a:rPr>
              <a:t>    </a:t>
            </a:r>
            <a:r>
              <a:rPr lang="tr-TR" b="1" dirty="0" smtClean="0">
                <a:solidFill>
                  <a:schemeClr val="accent1">
                    <a:lumMod val="75000"/>
                  </a:schemeClr>
                </a:solidFill>
                <a:latin typeface="+mj-lt"/>
                <a:cs typeface="Calibri" pitchFamily="34" charset="0"/>
              </a:rPr>
              <a:t>3. k</a:t>
            </a:r>
            <a:r>
              <a:rPr lang="tr-TR" b="1" baseline="-25000" dirty="0" smtClean="0">
                <a:solidFill>
                  <a:schemeClr val="accent1">
                    <a:lumMod val="75000"/>
                  </a:schemeClr>
                </a:solidFill>
                <a:latin typeface="+mj-lt"/>
                <a:cs typeface="Calibri" pitchFamily="34" charset="0"/>
              </a:rPr>
              <a:t>1</a:t>
            </a:r>
            <a:r>
              <a:rPr lang="tr-TR" dirty="0" smtClean="0">
                <a:solidFill>
                  <a:schemeClr val="accent1">
                    <a:lumMod val="75000"/>
                  </a:schemeClr>
                </a:solidFill>
                <a:latin typeface="+mj-lt"/>
                <a:cs typeface="Calibri" pitchFamily="34" charset="0"/>
              </a:rPr>
              <a:t> </a:t>
            </a:r>
            <a:r>
              <a:rPr lang="tr-TR" dirty="0" smtClean="0">
                <a:latin typeface="+mj-lt"/>
                <a:cs typeface="Calibri" pitchFamily="34" charset="0"/>
              </a:rPr>
              <a:t>ve </a:t>
            </a:r>
            <a:r>
              <a:rPr lang="tr-TR" b="1" dirty="0" smtClean="0">
                <a:solidFill>
                  <a:schemeClr val="accent1">
                    <a:lumMod val="75000"/>
                  </a:schemeClr>
                </a:solidFill>
                <a:latin typeface="+mj-lt"/>
                <a:cs typeface="Calibri" pitchFamily="34" charset="0"/>
              </a:rPr>
              <a:t>k</a:t>
            </a:r>
            <a:r>
              <a:rPr lang="tr-TR" b="1" baseline="-25000" dirty="0" smtClean="0">
                <a:solidFill>
                  <a:schemeClr val="accent1">
                    <a:lumMod val="75000"/>
                  </a:schemeClr>
                </a:solidFill>
                <a:latin typeface="+mj-lt"/>
                <a:cs typeface="Calibri" pitchFamily="34" charset="0"/>
              </a:rPr>
              <a:t>2 </a:t>
            </a:r>
            <a:r>
              <a:rPr lang="tr-TR" dirty="0" smtClean="0">
                <a:latin typeface="+mj-lt"/>
                <a:cs typeface="Calibri" pitchFamily="34" charset="0"/>
              </a:rPr>
              <a:t>komutlarından en az biri </a:t>
            </a:r>
            <a:r>
              <a:rPr lang="tr-TR" b="1" dirty="0" smtClean="0">
                <a:solidFill>
                  <a:schemeClr val="accent1">
                    <a:lumMod val="75000"/>
                  </a:schemeClr>
                </a:solidFill>
                <a:latin typeface="+mj-lt"/>
                <a:cs typeface="Calibri" pitchFamily="34" charset="0"/>
              </a:rPr>
              <a:t>Write</a:t>
            </a:r>
            <a:r>
              <a:rPr lang="tr-TR" dirty="0" smtClean="0">
                <a:solidFill>
                  <a:schemeClr val="accent1">
                    <a:lumMod val="75000"/>
                  </a:schemeClr>
                </a:solidFill>
                <a:latin typeface="+mj-lt"/>
                <a:cs typeface="Calibri" pitchFamily="34" charset="0"/>
              </a:rPr>
              <a:t> </a:t>
            </a:r>
            <a:r>
              <a:rPr lang="tr-TR" dirty="0" smtClean="0">
                <a:latin typeface="+mj-lt"/>
                <a:cs typeface="Calibri" pitchFamily="34" charset="0"/>
              </a:rPr>
              <a:t>komutudur.</a:t>
            </a:r>
          </a:p>
          <a:p>
            <a:pPr>
              <a:buNone/>
            </a:pPr>
            <a:endParaRPr lang="tr-TR" dirty="0">
              <a:latin typeface="+mj-lt"/>
              <a:cs typeface="Calibri"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Yukarıdaki tanıma göre, </a:t>
            </a:r>
            <a:r>
              <a:rPr lang="tr-TR" b="1" dirty="0" smtClean="0">
                <a:solidFill>
                  <a:schemeClr val="accent1">
                    <a:lumMod val="75000"/>
                  </a:schemeClr>
                </a:solidFill>
              </a:rPr>
              <a:t>Read</a:t>
            </a:r>
            <a:r>
              <a:rPr lang="tr-TR" b="1" baseline="-25000" dirty="0" smtClean="0">
                <a:solidFill>
                  <a:schemeClr val="accent1">
                    <a:lumMod val="75000"/>
                  </a:schemeClr>
                </a:solidFill>
              </a:rPr>
              <a:t>1</a:t>
            </a:r>
            <a:r>
              <a:rPr lang="tr-TR" b="1" dirty="0" smtClean="0">
                <a:solidFill>
                  <a:schemeClr val="accent1">
                    <a:lumMod val="75000"/>
                  </a:schemeClr>
                </a:solidFill>
              </a:rPr>
              <a:t>(A)</a:t>
            </a:r>
            <a:r>
              <a:rPr lang="tr-TR" dirty="0" smtClean="0">
                <a:solidFill>
                  <a:schemeClr val="accent1">
                    <a:lumMod val="75000"/>
                  </a:schemeClr>
                </a:solidFill>
              </a:rPr>
              <a:t> </a:t>
            </a:r>
            <a:r>
              <a:rPr lang="tr-TR" smtClean="0"/>
              <a:t>ve </a:t>
            </a:r>
            <a:r>
              <a:rPr lang="tr-TR" b="1" smtClean="0">
                <a:solidFill>
                  <a:schemeClr val="accent1">
                    <a:lumMod val="75000"/>
                  </a:schemeClr>
                </a:solidFill>
              </a:rPr>
              <a:t>Write</a:t>
            </a:r>
            <a:r>
              <a:rPr lang="tr-TR" b="1" baseline="-25000" smtClean="0">
                <a:solidFill>
                  <a:schemeClr val="accent1">
                    <a:lumMod val="75000"/>
                  </a:schemeClr>
                </a:solidFill>
              </a:rPr>
              <a:t>1</a:t>
            </a:r>
            <a:r>
              <a:rPr lang="tr-TR" b="1" smtClean="0">
                <a:solidFill>
                  <a:schemeClr val="accent1">
                    <a:lumMod val="75000"/>
                  </a:schemeClr>
                </a:solidFill>
              </a:rPr>
              <a:t>(A</a:t>
            </a:r>
            <a:r>
              <a:rPr lang="tr-TR" b="1" dirty="0" smtClean="0">
                <a:solidFill>
                  <a:schemeClr val="accent1">
                    <a:lumMod val="75000"/>
                  </a:schemeClr>
                </a:solidFill>
              </a:rPr>
              <a:t>)</a:t>
            </a:r>
            <a:r>
              <a:rPr lang="tr-TR" dirty="0" smtClean="0">
                <a:solidFill>
                  <a:schemeClr val="accent1">
                    <a:lumMod val="75000"/>
                  </a:schemeClr>
                </a:solidFill>
              </a:rPr>
              <a:t> </a:t>
            </a:r>
            <a:r>
              <a:rPr lang="tr-TR" dirty="0" smtClean="0"/>
              <a:t>komutları </a:t>
            </a:r>
            <a:r>
              <a:rPr lang="tr-TR" b="1" dirty="0" smtClean="0">
                <a:solidFill>
                  <a:schemeClr val="accent1">
                    <a:lumMod val="75000"/>
                  </a:schemeClr>
                </a:solidFill>
              </a:rPr>
              <a:t>H</a:t>
            </a:r>
            <a:r>
              <a:rPr lang="tr-TR" b="1" baseline="-25000" dirty="0" smtClean="0">
                <a:solidFill>
                  <a:schemeClr val="accent1">
                    <a:lumMod val="75000"/>
                  </a:schemeClr>
                </a:solidFill>
              </a:rPr>
              <a:t>1</a:t>
            </a:r>
            <a:r>
              <a:rPr lang="tr-TR" dirty="0" smtClean="0"/>
              <a:t> hareketi içinde, </a:t>
            </a:r>
            <a:r>
              <a:rPr lang="tr-TR" b="1" dirty="0" smtClean="0">
                <a:solidFill>
                  <a:schemeClr val="accent1">
                    <a:lumMod val="75000"/>
                  </a:schemeClr>
                </a:solidFill>
              </a:rPr>
              <a:t>Read</a:t>
            </a:r>
            <a:r>
              <a:rPr lang="tr-TR" b="1" baseline="-25000" dirty="0" smtClean="0">
                <a:solidFill>
                  <a:schemeClr val="accent1">
                    <a:lumMod val="75000"/>
                  </a:schemeClr>
                </a:solidFill>
              </a:rPr>
              <a:t>2</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Write</a:t>
            </a:r>
            <a:r>
              <a:rPr lang="tr-TR" b="1" baseline="-25000" dirty="0" smtClean="0">
                <a:solidFill>
                  <a:schemeClr val="accent1">
                    <a:lumMod val="75000"/>
                  </a:schemeClr>
                </a:solidFill>
              </a:rPr>
              <a:t>2</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komutları da </a:t>
            </a:r>
            <a:r>
              <a:rPr lang="tr-TR" b="1" dirty="0" smtClean="0">
                <a:solidFill>
                  <a:schemeClr val="accent1">
                    <a:lumMod val="75000"/>
                  </a:schemeClr>
                </a:solidFill>
              </a:rPr>
              <a:t>H</a:t>
            </a:r>
            <a:r>
              <a:rPr lang="tr-TR" b="1" baseline="-25000" dirty="0" smtClean="0">
                <a:solidFill>
                  <a:schemeClr val="accent1">
                    <a:lumMod val="75000"/>
                  </a:schemeClr>
                </a:solidFill>
              </a:rPr>
              <a:t>2</a:t>
            </a:r>
            <a:r>
              <a:rPr lang="tr-TR" dirty="0" smtClean="0"/>
              <a:t> hareketi içinde yer alıyorsa:</a:t>
            </a:r>
          </a:p>
          <a:p>
            <a:pPr>
              <a:buNone/>
            </a:pPr>
            <a:r>
              <a:rPr lang="tr-TR" b="1" dirty="0" smtClean="0"/>
              <a:t>	</a:t>
            </a:r>
            <a:r>
              <a:rPr lang="tr-TR" b="1" dirty="0" smtClean="0">
                <a:solidFill>
                  <a:schemeClr val="accent1">
                    <a:lumMod val="75000"/>
                  </a:schemeClr>
                </a:solidFill>
              </a:rPr>
              <a:t>Read </a:t>
            </a:r>
            <a:r>
              <a:rPr lang="tr-TR" b="1" baseline="-25000" dirty="0" smtClean="0">
                <a:solidFill>
                  <a:schemeClr val="accent1">
                    <a:lumMod val="75000"/>
                  </a:schemeClr>
                </a:solidFill>
              </a:rPr>
              <a:t>1</a:t>
            </a:r>
            <a:r>
              <a:rPr lang="tr-TR" b="1" dirty="0" smtClean="0">
                <a:solidFill>
                  <a:schemeClr val="accent1">
                    <a:lumMod val="75000"/>
                  </a:schemeClr>
                </a:solidFill>
              </a:rPr>
              <a:t>(A), Write</a:t>
            </a:r>
            <a:r>
              <a:rPr lang="tr-TR" b="1" baseline="-25000" dirty="0" smtClean="0">
                <a:solidFill>
                  <a:schemeClr val="accent1">
                    <a:lumMod val="75000"/>
                  </a:schemeClr>
                </a:solidFill>
              </a:rPr>
              <a:t>2</a:t>
            </a:r>
            <a:r>
              <a:rPr lang="tr-TR" b="1" dirty="0" smtClean="0">
                <a:solidFill>
                  <a:schemeClr val="accent1">
                    <a:lumMod val="75000"/>
                  </a:schemeClr>
                </a:solidFill>
              </a:rPr>
              <a:t>(A)</a:t>
            </a:r>
            <a:endParaRPr lang="tr-TR" dirty="0" smtClean="0">
              <a:solidFill>
                <a:schemeClr val="accent1">
                  <a:lumMod val="75000"/>
                </a:schemeClr>
              </a:solidFill>
            </a:endParaRPr>
          </a:p>
          <a:p>
            <a:pPr>
              <a:buNone/>
            </a:pPr>
            <a:r>
              <a:rPr lang="tr-TR" b="1" dirty="0" smtClean="0">
                <a:solidFill>
                  <a:schemeClr val="accent1">
                    <a:lumMod val="75000"/>
                  </a:schemeClr>
                </a:solidFill>
              </a:rPr>
              <a:t>	 Read</a:t>
            </a:r>
            <a:r>
              <a:rPr lang="tr-TR" b="1" baseline="-25000" dirty="0" smtClean="0">
                <a:solidFill>
                  <a:schemeClr val="accent1">
                    <a:lumMod val="75000"/>
                  </a:schemeClr>
                </a:solidFill>
              </a:rPr>
              <a:t>2</a:t>
            </a:r>
            <a:r>
              <a:rPr lang="tr-TR" b="1" dirty="0" smtClean="0">
                <a:solidFill>
                  <a:schemeClr val="accent1">
                    <a:lumMod val="75000"/>
                  </a:schemeClr>
                </a:solidFill>
              </a:rPr>
              <a:t>(A), Write</a:t>
            </a:r>
            <a:r>
              <a:rPr lang="tr-TR" b="1" baseline="-25000" dirty="0" smtClean="0">
                <a:solidFill>
                  <a:schemeClr val="accent1">
                    <a:lumMod val="75000"/>
                  </a:schemeClr>
                </a:solidFill>
              </a:rPr>
              <a:t>1</a:t>
            </a:r>
            <a:r>
              <a:rPr lang="tr-TR" b="1" dirty="0" smtClean="0">
                <a:solidFill>
                  <a:schemeClr val="accent1">
                    <a:lumMod val="75000"/>
                  </a:schemeClr>
                </a:solidFill>
              </a:rPr>
              <a:t>(A)</a:t>
            </a:r>
            <a:endParaRPr lang="tr-TR" dirty="0" smtClean="0">
              <a:solidFill>
                <a:schemeClr val="accent1">
                  <a:lumMod val="75000"/>
                </a:schemeClr>
              </a:solidFill>
            </a:endParaRPr>
          </a:p>
          <a:p>
            <a:pPr>
              <a:buNone/>
            </a:pPr>
            <a:r>
              <a:rPr lang="tr-TR" b="1" dirty="0" smtClean="0">
                <a:solidFill>
                  <a:schemeClr val="accent1">
                    <a:lumMod val="75000"/>
                  </a:schemeClr>
                </a:solidFill>
              </a:rPr>
              <a:t>	 Write</a:t>
            </a:r>
            <a:r>
              <a:rPr lang="tr-TR" b="1" baseline="-25000" dirty="0" smtClean="0">
                <a:solidFill>
                  <a:schemeClr val="accent1">
                    <a:lumMod val="75000"/>
                  </a:schemeClr>
                </a:solidFill>
              </a:rPr>
              <a:t>1</a:t>
            </a:r>
            <a:r>
              <a:rPr lang="tr-TR" b="1" dirty="0" smtClean="0">
                <a:solidFill>
                  <a:schemeClr val="accent1">
                    <a:lumMod val="75000"/>
                  </a:schemeClr>
                </a:solidFill>
              </a:rPr>
              <a:t>(A) ,Write</a:t>
            </a:r>
            <a:r>
              <a:rPr lang="tr-TR" b="1" baseline="-25000" dirty="0" smtClean="0">
                <a:solidFill>
                  <a:schemeClr val="accent1">
                    <a:lumMod val="75000"/>
                  </a:schemeClr>
                </a:solidFill>
              </a:rPr>
              <a:t>2</a:t>
            </a:r>
            <a:r>
              <a:rPr lang="tr-TR" b="1" dirty="0" smtClean="0">
                <a:solidFill>
                  <a:schemeClr val="accent1">
                    <a:lumMod val="75000"/>
                  </a:schemeClr>
                </a:solidFill>
              </a:rPr>
              <a:t>(A)</a:t>
            </a:r>
            <a:endParaRPr lang="tr-TR" dirty="0" smtClean="0">
              <a:solidFill>
                <a:schemeClr val="accent1">
                  <a:lumMod val="75000"/>
                </a:schemeClr>
              </a:solidFill>
            </a:endParaRPr>
          </a:p>
          <a:p>
            <a:pPr>
              <a:buNone/>
            </a:pPr>
            <a:r>
              <a:rPr lang="tr-TR" dirty="0" smtClean="0"/>
              <a:t>komut çiftleri çelişen komut çiftleridir. </a:t>
            </a:r>
            <a:r>
              <a:rPr lang="tr-TR" b="1" dirty="0" smtClean="0">
                <a:solidFill>
                  <a:schemeClr val="accent1">
                    <a:lumMod val="75000"/>
                  </a:schemeClr>
                </a:solidFill>
              </a:rPr>
              <a:t>Read</a:t>
            </a:r>
            <a:r>
              <a:rPr lang="tr-TR" b="1" baseline="-25000" dirty="0" smtClean="0">
                <a:solidFill>
                  <a:schemeClr val="accent1">
                    <a:lumMod val="75000"/>
                  </a:schemeClr>
                </a:solidFill>
              </a:rPr>
              <a:t>1</a:t>
            </a:r>
            <a:r>
              <a:rPr lang="tr-TR" b="1" dirty="0" smtClean="0">
                <a:solidFill>
                  <a:schemeClr val="accent1">
                    <a:lumMod val="75000"/>
                  </a:schemeClr>
                </a:solidFill>
              </a:rPr>
              <a:t>(A) , Read</a:t>
            </a:r>
            <a:r>
              <a:rPr lang="tr-TR" b="1" baseline="-25000" dirty="0" smtClean="0">
                <a:solidFill>
                  <a:schemeClr val="accent1">
                    <a:lumMod val="75000"/>
                  </a:schemeClr>
                </a:solidFill>
              </a:rPr>
              <a:t>2</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komut çifti ise çelişmeyen tek komut çiftidir.</a:t>
            </a:r>
          </a:p>
          <a:p>
            <a:pPr>
              <a:buNone/>
            </a:pPr>
            <a:endParaRPr lang="tr-T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Serileştirilebilirliğin Tanımı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b="1" dirty="0" smtClean="0"/>
              <a:t>	</a:t>
            </a:r>
            <a:r>
              <a:rPr lang="tr-TR" b="1" dirty="0" smtClean="0">
                <a:solidFill>
                  <a:schemeClr val="accent1">
                    <a:lumMod val="75000"/>
                  </a:schemeClr>
                </a:solidFill>
              </a:rPr>
              <a:t>P</a:t>
            </a:r>
            <a:r>
              <a:rPr lang="tr-TR" dirty="0" smtClean="0"/>
              <a:t> işletim planında art arda yer alan ve birbiriyle çelişmeyen iki komutun işletim sırası değiştirildiğinde elde edilecek </a:t>
            </a:r>
            <a:r>
              <a:rPr lang="tr-TR" b="1" dirty="0" smtClean="0">
                <a:solidFill>
                  <a:schemeClr val="accent1">
                    <a:lumMod val="75000"/>
                  </a:schemeClr>
                </a:solidFill>
              </a:rPr>
              <a:t>P</a:t>
            </a:r>
            <a:r>
              <a:rPr lang="tr-TR" b="1" dirty="0" smtClean="0"/>
              <a:t>’</a:t>
            </a:r>
            <a:r>
              <a:rPr lang="tr-TR" dirty="0" smtClean="0"/>
              <a:t> işletim planı </a:t>
            </a:r>
            <a:r>
              <a:rPr lang="tr-TR" b="1" dirty="0" smtClean="0">
                <a:solidFill>
                  <a:schemeClr val="accent1">
                    <a:lumMod val="75000"/>
                  </a:schemeClr>
                </a:solidFill>
              </a:rPr>
              <a:t>P</a:t>
            </a:r>
            <a:r>
              <a:rPr lang="tr-TR" dirty="0" smtClean="0"/>
              <a:t> işletim planına eşdeğerdir.  Ancak </a:t>
            </a:r>
            <a:r>
              <a:rPr lang="tr-TR" b="1" dirty="0" smtClean="0">
                <a:solidFill>
                  <a:schemeClr val="accent1">
                    <a:lumMod val="75000"/>
                  </a:schemeClr>
                </a:solidFill>
              </a:rPr>
              <a:t>P</a:t>
            </a:r>
            <a:r>
              <a:rPr lang="tr-TR" dirty="0" smtClean="0"/>
              <a:t> işletim planında art arda yer alan ve birbiriyle çelişen iki komutun işletim sırası değiştirildiğinde elde edilecek </a:t>
            </a:r>
            <a:r>
              <a:rPr lang="tr-TR" b="1" dirty="0" smtClean="0">
                <a:solidFill>
                  <a:schemeClr val="accent1">
                    <a:lumMod val="75000"/>
                  </a:schemeClr>
                </a:solidFill>
              </a:rPr>
              <a:t>P</a:t>
            </a:r>
            <a:r>
              <a:rPr lang="tr-TR" dirty="0" smtClean="0"/>
              <a:t> işletim planı </a:t>
            </a:r>
            <a:r>
              <a:rPr lang="tr-TR" b="1" dirty="0" smtClean="0">
                <a:solidFill>
                  <a:schemeClr val="accent1">
                    <a:lumMod val="75000"/>
                  </a:schemeClr>
                </a:solidFill>
              </a:rPr>
              <a:t>P</a:t>
            </a:r>
            <a:r>
              <a:rPr lang="tr-TR" b="1" dirty="0" smtClean="0"/>
              <a:t>”</a:t>
            </a:r>
            <a:r>
              <a:rPr lang="tr-TR" dirty="0" smtClean="0"/>
              <a:t> işletim planına eşdeğer değildir.</a:t>
            </a:r>
            <a:endParaRPr lang="tr-T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Buna göre seri olmayan bir işletim planı (</a:t>
            </a:r>
            <a:r>
              <a:rPr lang="tr-TR" b="1" dirty="0" smtClean="0">
                <a:solidFill>
                  <a:schemeClr val="accent1">
                    <a:lumMod val="75000"/>
                  </a:schemeClr>
                </a:solidFill>
              </a:rPr>
              <a:t>P</a:t>
            </a:r>
            <a:r>
              <a:rPr lang="tr-TR" b="1" baseline="-25000" dirty="0" smtClean="0">
                <a:solidFill>
                  <a:schemeClr val="accent1">
                    <a:lumMod val="75000"/>
                  </a:schemeClr>
                </a:solidFill>
              </a:rPr>
              <a:t>i</a:t>
            </a:r>
            <a:r>
              <a:rPr lang="tr-TR" dirty="0" smtClean="0"/>
              <a:t>), birbiriyle çelişmeyen komutların işletim sırası ile ilgili bir dizi değişiklikten sonra, seri bir işletim planına (</a:t>
            </a:r>
            <a:r>
              <a:rPr lang="tr-TR" b="1" dirty="0" smtClean="0">
                <a:solidFill>
                  <a:schemeClr val="accent1">
                    <a:lumMod val="75000"/>
                  </a:schemeClr>
                </a:solidFill>
              </a:rPr>
              <a:t>P</a:t>
            </a:r>
            <a:r>
              <a:rPr lang="tr-TR" b="1" baseline="-25000" dirty="0" smtClean="0">
                <a:solidFill>
                  <a:schemeClr val="accent1">
                    <a:lumMod val="75000"/>
                  </a:schemeClr>
                </a:solidFill>
              </a:rPr>
              <a:t>j</a:t>
            </a:r>
            <a:r>
              <a:rPr lang="tr-TR" dirty="0" smtClean="0"/>
              <a:t>) dönüştürülebiliyorsa, </a:t>
            </a:r>
            <a:r>
              <a:rPr lang="tr-TR" b="1" dirty="0" smtClean="0">
                <a:solidFill>
                  <a:schemeClr val="accent1">
                    <a:lumMod val="75000"/>
                  </a:schemeClr>
                </a:solidFill>
              </a:rPr>
              <a:t>P</a:t>
            </a:r>
            <a:r>
              <a:rPr lang="tr-TR" b="1" baseline="-25000" dirty="0" smtClean="0">
                <a:solidFill>
                  <a:schemeClr val="accent1">
                    <a:lumMod val="75000"/>
                  </a:schemeClr>
                </a:solidFill>
              </a:rPr>
              <a:t>i</a:t>
            </a:r>
            <a:r>
              <a:rPr lang="tr-TR" dirty="0" smtClean="0"/>
              <a:t> ve </a:t>
            </a:r>
            <a:r>
              <a:rPr lang="tr-TR" b="1" dirty="0" smtClean="0">
                <a:solidFill>
                  <a:schemeClr val="accent1">
                    <a:lumMod val="75000"/>
                  </a:schemeClr>
                </a:solidFill>
              </a:rPr>
              <a:t>P</a:t>
            </a:r>
            <a:r>
              <a:rPr lang="tr-TR" b="1" baseline="-25000" dirty="0" smtClean="0">
                <a:solidFill>
                  <a:schemeClr val="accent1">
                    <a:lumMod val="75000"/>
                  </a:schemeClr>
                </a:solidFill>
              </a:rPr>
              <a:t>j</a:t>
            </a:r>
            <a:r>
              <a:rPr lang="tr-TR" dirty="0" smtClean="0">
                <a:solidFill>
                  <a:schemeClr val="accent1">
                    <a:lumMod val="75000"/>
                  </a:schemeClr>
                </a:solidFill>
              </a:rPr>
              <a:t> </a:t>
            </a:r>
            <a:r>
              <a:rPr lang="tr-TR" dirty="0" smtClean="0"/>
              <a:t>işletim planları eşdeğerdir. Bu durumda </a:t>
            </a:r>
            <a:r>
              <a:rPr lang="tr-TR" b="1" dirty="0" smtClean="0">
                <a:solidFill>
                  <a:schemeClr val="accent1">
                    <a:lumMod val="75000"/>
                  </a:schemeClr>
                </a:solidFill>
              </a:rPr>
              <a:t>P</a:t>
            </a:r>
            <a:r>
              <a:rPr lang="tr-TR" b="1" baseline="-25000" dirty="0" smtClean="0">
                <a:solidFill>
                  <a:schemeClr val="accent1">
                    <a:lumMod val="75000"/>
                  </a:schemeClr>
                </a:solidFill>
              </a:rPr>
              <a:t>i</a:t>
            </a:r>
            <a:r>
              <a:rPr lang="tr-TR" dirty="0" smtClean="0"/>
              <a:t> işletim planı seri olmayan ancak serileştirilebilir bir işletim planıdır.</a:t>
            </a:r>
            <a:endParaRPr lang="tr-T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Çizim 9.7'de </a:t>
            </a: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 ve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 hareketleri için oluşturulmuş iki seri, iki de seri olmayan işletim planı görülmekledir. Seri olmayan işletim planlarından </a:t>
            </a:r>
            <a:r>
              <a:rPr lang="tr-TR" b="1" dirty="0" smtClean="0">
                <a:solidFill>
                  <a:schemeClr val="accent1">
                    <a:lumMod val="75000"/>
                  </a:schemeClr>
                </a:solidFill>
              </a:rPr>
              <a:t>P</a:t>
            </a:r>
            <a:r>
              <a:rPr lang="tr-TR" b="1" baseline="-25000" dirty="0" smtClean="0">
                <a:solidFill>
                  <a:schemeClr val="accent1">
                    <a:lumMod val="75000"/>
                  </a:schemeClr>
                </a:solidFill>
              </a:rPr>
              <a:t>6</a:t>
            </a:r>
            <a:r>
              <a:rPr lang="tr-TR" dirty="0" smtClean="0"/>
              <a:t> serileştirilebilir bir işletim planıdır. Çünkü bu işletim planında 3. ve 4. sırada yer alan komutlar ile 5. ve 6. sırada yer alan komutlar birbiriyle çelişmemektedir. Bu komutlar arasında:</a:t>
            </a:r>
          </a:p>
          <a:p>
            <a:pPr>
              <a:buNone/>
            </a:pPr>
            <a:endParaRPr lang="tr-T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ClrTx/>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 </a:t>
            </a:r>
            <a:r>
              <a:rPr lang="tr-TR" b="1" dirty="0" smtClean="0">
                <a:solidFill>
                  <a:schemeClr val="accent1">
                    <a:lumMod val="75000"/>
                  </a:schemeClr>
                </a:solidFill>
              </a:rPr>
              <a:t>Read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Write (A)</a:t>
            </a:r>
            <a:r>
              <a:rPr lang="tr-TR" dirty="0" smtClean="0">
                <a:solidFill>
                  <a:schemeClr val="accent1">
                    <a:lumMod val="75000"/>
                  </a:schemeClr>
                </a:solidFill>
              </a:rPr>
              <a:t> </a:t>
            </a:r>
            <a:r>
              <a:rPr lang="tr-TR" dirty="0" smtClean="0"/>
              <a:t>komutunun,</a:t>
            </a:r>
          </a:p>
          <a:p>
            <a:pPr>
              <a:buClrTx/>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 </a:t>
            </a:r>
            <a:r>
              <a:rPr lang="tr-TR" b="1" dirty="0" smtClean="0">
                <a:solidFill>
                  <a:schemeClr val="accent1">
                    <a:lumMod val="75000"/>
                  </a:schemeClr>
                </a:solidFill>
              </a:rPr>
              <a:t>Read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Read</a:t>
            </a:r>
            <a:r>
              <a:rPr lang="tr-TR" b="1" dirty="0" smtClean="0"/>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komutunun,</a:t>
            </a:r>
          </a:p>
          <a:p>
            <a:pPr>
              <a:buClrTx/>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a:t>
            </a:r>
            <a:r>
              <a:rPr lang="tr-TR" b="1" dirty="0" smtClean="0"/>
              <a:t> </a:t>
            </a:r>
            <a:r>
              <a:rPr lang="tr-TR" b="1" dirty="0" smtClean="0">
                <a:solidFill>
                  <a:schemeClr val="accent1">
                    <a:lumMod val="75000"/>
                  </a:schemeClr>
                </a:solidFill>
              </a:rPr>
              <a:t>Write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Write (A)</a:t>
            </a:r>
            <a:r>
              <a:rPr lang="tr-TR" dirty="0" smtClean="0">
                <a:solidFill>
                  <a:schemeClr val="accent1">
                    <a:lumMod val="75000"/>
                  </a:schemeClr>
                </a:solidFill>
              </a:rPr>
              <a:t> </a:t>
            </a:r>
            <a:r>
              <a:rPr lang="tr-TR" dirty="0" smtClean="0"/>
              <a:t>komutunun,</a:t>
            </a:r>
          </a:p>
          <a:p>
            <a:pPr>
              <a:buClrTx/>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a:t>
            </a:r>
            <a:r>
              <a:rPr lang="tr-TR" b="1" dirty="0" smtClean="0"/>
              <a:t> </a:t>
            </a:r>
            <a:r>
              <a:rPr lang="tr-TR" b="1" dirty="0" smtClean="0">
                <a:solidFill>
                  <a:schemeClr val="accent1">
                    <a:lumMod val="75000"/>
                  </a:schemeClr>
                </a:solidFill>
              </a:rPr>
              <a:t>Write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Read (A)</a:t>
            </a:r>
            <a:r>
              <a:rPr lang="tr-TR" dirty="0" smtClean="0">
                <a:solidFill>
                  <a:schemeClr val="accent1">
                    <a:lumMod val="75000"/>
                  </a:schemeClr>
                </a:solidFill>
              </a:rPr>
              <a:t> </a:t>
            </a:r>
            <a:r>
              <a:rPr lang="tr-TR" dirty="0" smtClean="0"/>
              <a:t>komutunun,</a:t>
            </a:r>
          </a:p>
          <a:p>
            <a:pPr>
              <a:buNone/>
            </a:pPr>
            <a:endParaRPr lang="tr-T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endParaRPr lang="tr-TR" dirty="0" smtClean="0"/>
          </a:p>
          <a:p>
            <a:pPr>
              <a:buNone/>
            </a:pPr>
            <a:r>
              <a:rPr lang="tr-TR" dirty="0" smtClean="0"/>
              <a:t>	işletim şıraları değiştirildikten sonra </a:t>
            </a:r>
            <a:r>
              <a:rPr lang="tr-TR" b="1" dirty="0" smtClean="0">
                <a:solidFill>
                  <a:schemeClr val="accent1">
                    <a:lumMod val="75000"/>
                  </a:schemeClr>
                </a:solidFill>
              </a:rPr>
              <a:t>P</a:t>
            </a:r>
            <a:r>
              <a:rPr lang="tr-TR" b="1" baseline="-25000" dirty="0" smtClean="0">
                <a:solidFill>
                  <a:schemeClr val="accent1">
                    <a:lumMod val="75000"/>
                  </a:schemeClr>
                </a:solidFill>
              </a:rPr>
              <a:t>4</a:t>
            </a:r>
            <a:r>
              <a:rPr lang="tr-TR" dirty="0" smtClean="0"/>
              <a:t> seri işletim planı elde edilir. Dolayısıyla </a:t>
            </a:r>
            <a:r>
              <a:rPr lang="tr-TR" b="1" dirty="0" smtClean="0">
                <a:solidFill>
                  <a:schemeClr val="accent1">
                    <a:lumMod val="75000"/>
                  </a:schemeClr>
                </a:solidFill>
              </a:rPr>
              <a:t>P</a:t>
            </a:r>
            <a:r>
              <a:rPr lang="tr-TR" b="1" baseline="-25000" dirty="0" smtClean="0">
                <a:solidFill>
                  <a:schemeClr val="accent1">
                    <a:lumMod val="75000"/>
                  </a:schemeClr>
                </a:solidFill>
              </a:rPr>
              <a:t>6</a:t>
            </a:r>
            <a:r>
              <a:rPr lang="tr-TR" dirty="0" smtClean="0"/>
              <a:t>, bir seri işletim planına (</a:t>
            </a:r>
            <a:r>
              <a:rPr lang="tr-TR" b="1" dirty="0" smtClean="0">
                <a:solidFill>
                  <a:schemeClr val="accent1">
                    <a:lumMod val="75000"/>
                  </a:schemeClr>
                </a:solidFill>
              </a:rPr>
              <a:t>P</a:t>
            </a:r>
            <a:r>
              <a:rPr lang="tr-TR" b="1" baseline="-25000" dirty="0" smtClean="0">
                <a:solidFill>
                  <a:schemeClr val="accent1">
                    <a:lumMod val="75000"/>
                  </a:schemeClr>
                </a:solidFill>
              </a:rPr>
              <a:t>4</a:t>
            </a:r>
            <a:r>
              <a:rPr lang="tr-TR" dirty="0" smtClean="0"/>
              <a:t>) eşdeğer olduğundan, serileştirilebilir bir işletim planıdır.</a:t>
            </a:r>
          </a:p>
          <a:p>
            <a:endParaRPr lang="tr-T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7</a:t>
            </a:r>
            <a:r>
              <a:rPr lang="tr-TR" dirty="0" smtClean="0"/>
              <a:t>'ye gelince, bu işletim planında </a:t>
            </a: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 deki</a:t>
            </a:r>
            <a:r>
              <a:rPr lang="tr-TR" b="1" dirty="0" smtClean="0"/>
              <a:t> </a:t>
            </a:r>
            <a:r>
              <a:rPr lang="tr-TR" b="1" dirty="0" smtClean="0">
                <a:solidFill>
                  <a:schemeClr val="accent1">
                    <a:lumMod val="75000"/>
                  </a:schemeClr>
                </a:solidFill>
              </a:rPr>
              <a:t>Write (A)</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 </a:t>
            </a:r>
            <a:r>
              <a:rPr lang="tr-TR" b="1" dirty="0" smtClean="0">
                <a:solidFill>
                  <a:schemeClr val="accent1">
                    <a:lumMod val="75000"/>
                  </a:schemeClr>
                </a:solidFill>
              </a:rPr>
              <a:t>Read (A)</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Write (A)</a:t>
            </a:r>
            <a:r>
              <a:rPr lang="tr-TR" dirty="0" smtClean="0">
                <a:solidFill>
                  <a:schemeClr val="accent1">
                    <a:lumMod val="75000"/>
                  </a:schemeClr>
                </a:solidFill>
              </a:rPr>
              <a:t> </a:t>
            </a:r>
            <a:r>
              <a:rPr lang="tr-TR" dirty="0" smtClean="0"/>
              <a:t>komutları çelişmektedir. Dolayısıyla bu üç komutun işletim sırası değiştirilemez. Bu üç komut arasındaki işletim sırası değiştirilemediği sürece de </a:t>
            </a:r>
            <a:r>
              <a:rPr lang="tr-TR" b="1" dirty="0" smtClean="0">
                <a:solidFill>
                  <a:schemeClr val="accent1">
                    <a:lumMod val="75000"/>
                  </a:schemeClr>
                </a:solidFill>
              </a:rPr>
              <a:t>P</a:t>
            </a:r>
            <a:r>
              <a:rPr lang="tr-TR" b="1" baseline="-25000" dirty="0" smtClean="0">
                <a:solidFill>
                  <a:schemeClr val="accent1">
                    <a:lumMod val="75000"/>
                  </a:schemeClr>
                </a:solidFill>
              </a:rPr>
              <a:t>7</a:t>
            </a:r>
            <a:r>
              <a:rPr lang="tr-TR" dirty="0" smtClean="0"/>
              <a:t> işletim planı </a:t>
            </a:r>
            <a:r>
              <a:rPr lang="tr-TR" b="1" dirty="0" smtClean="0">
                <a:solidFill>
                  <a:schemeClr val="accent1">
                    <a:lumMod val="75000"/>
                  </a:schemeClr>
                </a:solidFill>
              </a:rPr>
              <a:t>P</a:t>
            </a:r>
            <a:r>
              <a:rPr lang="tr-TR" b="1" baseline="-25000" dirty="0" smtClean="0">
                <a:solidFill>
                  <a:schemeClr val="accent1">
                    <a:lumMod val="75000"/>
                  </a:schemeClr>
                </a:solidFill>
              </a:rPr>
              <a:t>4</a:t>
            </a:r>
            <a:r>
              <a:rPr lang="tr-TR" dirty="0" smtClean="0"/>
              <a:t> ve </a:t>
            </a:r>
            <a:r>
              <a:rPr lang="tr-TR" b="1" dirty="0" smtClean="0">
                <a:solidFill>
                  <a:schemeClr val="accent1">
                    <a:lumMod val="75000"/>
                  </a:schemeClr>
                </a:solidFill>
              </a:rPr>
              <a:t>P</a:t>
            </a:r>
            <a:r>
              <a:rPr lang="tr-TR" b="1" baseline="-25000" dirty="0" smtClean="0">
                <a:solidFill>
                  <a:schemeClr val="accent1">
                    <a:lumMod val="75000"/>
                  </a:schemeClr>
                </a:solidFill>
              </a:rPr>
              <a:t>5</a:t>
            </a:r>
            <a:r>
              <a:rPr lang="tr-TR" dirty="0" smtClean="0"/>
              <a:t> seri işletim planlarından hiçbirine dönüştürülemez. Dolayısıyla </a:t>
            </a:r>
            <a:r>
              <a:rPr lang="tr-TR" b="1" dirty="0" smtClean="0">
                <a:solidFill>
                  <a:schemeClr val="accent1">
                    <a:lumMod val="75000"/>
                  </a:schemeClr>
                </a:solidFill>
              </a:rPr>
              <a:t>P</a:t>
            </a:r>
            <a:r>
              <a:rPr lang="tr-TR" b="1" baseline="-25000" dirty="0" smtClean="0">
                <a:solidFill>
                  <a:schemeClr val="accent1">
                    <a:lumMod val="75000"/>
                  </a:schemeClr>
                </a:solidFill>
              </a:rPr>
              <a:t>7</a:t>
            </a:r>
            <a:r>
              <a:rPr lang="tr-TR" dirty="0" smtClean="0"/>
              <a:t> serileştirilebilir bir işletim planı değildir.</a:t>
            </a:r>
          </a:p>
          <a:p>
            <a:pPr>
              <a:buNone/>
            </a:pPr>
            <a:endParaRPr lang="tr-TR"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sz="2800" b="1" dirty="0" smtClean="0"/>
              <a:t>              P</a:t>
            </a:r>
            <a:r>
              <a:rPr lang="tr-TR" sz="2800" b="1" baseline="-25000" dirty="0" smtClean="0"/>
              <a:t>4 		                            </a:t>
            </a:r>
            <a:r>
              <a:rPr lang="tr-TR" sz="2800" b="1" dirty="0" smtClean="0"/>
              <a:t>P</a:t>
            </a:r>
            <a:r>
              <a:rPr lang="tr-TR" sz="2800" b="1" baseline="-25000" dirty="0" smtClean="0"/>
              <a:t>5</a:t>
            </a:r>
          </a:p>
          <a:p>
            <a:pPr>
              <a:buNone/>
            </a:pPr>
            <a:endParaRPr lang="tr-TR" dirty="0"/>
          </a:p>
        </p:txBody>
      </p:sp>
      <p:graphicFrame>
        <p:nvGraphicFramePr>
          <p:cNvPr id="5" name="4 Tablo"/>
          <p:cNvGraphicFramePr>
            <a:graphicFrameLocks noGrp="1"/>
          </p:cNvGraphicFramePr>
          <p:nvPr/>
        </p:nvGraphicFramePr>
        <p:xfrm>
          <a:off x="571472" y="2643182"/>
          <a:ext cx="3643338" cy="3158312"/>
        </p:xfrm>
        <a:graphic>
          <a:graphicData uri="http://schemas.openxmlformats.org/drawingml/2006/table">
            <a:tbl>
              <a:tblPr firstRow="1" bandRow="1">
                <a:tableStyleId>{5C22544A-7EE6-4342-B048-85BDC9FD1C3A}</a:tableStyleId>
              </a:tblPr>
              <a:tblGrid>
                <a:gridCol w="1821669"/>
                <a:gridCol w="1821669"/>
              </a:tblGrid>
              <a:tr h="571504">
                <a:tc>
                  <a:txBody>
                    <a:bodyPr/>
                    <a:lstStyle/>
                    <a:p>
                      <a:pPr algn="ctr"/>
                      <a:r>
                        <a:rPr lang="tr-TR" dirty="0" smtClean="0"/>
                        <a:t>H</a:t>
                      </a:r>
                      <a:r>
                        <a:rPr lang="tr-TR" b="1" baseline="-25000" dirty="0" smtClean="0">
                          <a:solidFill>
                            <a:schemeClr val="bg1"/>
                          </a:solidFill>
                        </a:rPr>
                        <a:t>3</a:t>
                      </a:r>
                      <a:r>
                        <a:rPr lang="tr-TR" b="1" baseline="-25000" dirty="0" smtClean="0">
                          <a:solidFill>
                            <a:schemeClr val="accent1">
                              <a:lumMod val="75000"/>
                            </a:schemeClr>
                          </a:solidFill>
                        </a:rPr>
                        <a:t> </a:t>
                      </a:r>
                      <a:endParaRPr lang="tr-T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H</a:t>
                      </a:r>
                      <a:r>
                        <a:rPr lang="tr-TR" b="1" baseline="-25000" dirty="0" smtClean="0">
                          <a:solidFill>
                            <a:schemeClr val="bg1"/>
                          </a:solidFill>
                        </a:rPr>
                        <a:t>4</a:t>
                      </a:r>
                      <a:r>
                        <a:rPr lang="tr-TR" b="1" baseline="-25000" dirty="0" smtClean="0">
                          <a:solidFill>
                            <a:schemeClr val="accent1">
                              <a:lumMod val="75000"/>
                            </a:schemeClr>
                          </a:solidFill>
                        </a:rPr>
                        <a:t> </a:t>
                      </a:r>
                      <a:endParaRPr lang="tr-TR" dirty="0" smtClean="0"/>
                    </a:p>
                  </a:txBody>
                  <a:tcPr/>
                </a:tc>
              </a:tr>
              <a:tr h="2586808">
                <a:tc>
                  <a:txBody>
                    <a:bodyPr/>
                    <a:lstStyle/>
                    <a:p>
                      <a:r>
                        <a:rPr lang="tr-TR" sz="2400" dirty="0" smtClean="0">
                          <a:solidFill>
                            <a:schemeClr val="tx1"/>
                          </a:solidFill>
                        </a:rPr>
                        <a:t>Read (A);</a:t>
                      </a:r>
                    </a:p>
                    <a:p>
                      <a:r>
                        <a:rPr lang="tr-TR" sz="2400" dirty="0" smtClean="0">
                          <a:solidFill>
                            <a:schemeClr val="tx1"/>
                          </a:solidFill>
                        </a:rPr>
                        <a:t>Write (A);</a:t>
                      </a:r>
                    </a:p>
                    <a:p>
                      <a:r>
                        <a:rPr lang="tr-TR" sz="2400" dirty="0" smtClean="0">
                          <a:solidFill>
                            <a:schemeClr val="tx1"/>
                          </a:solidFill>
                        </a:rPr>
                        <a:t>Read (B); </a:t>
                      </a:r>
                    </a:p>
                    <a:p>
                      <a:r>
                        <a:rPr lang="tr-TR" sz="2400" dirty="0" smtClean="0">
                          <a:solidFill>
                            <a:schemeClr val="tx1"/>
                          </a:solidFill>
                        </a:rPr>
                        <a:t>Write (B);	</a:t>
                      </a:r>
                      <a:endParaRPr lang="tr-TR" sz="2400" dirty="0">
                        <a:solidFill>
                          <a:schemeClr val="tx1"/>
                        </a:solidFill>
                      </a:endParaRPr>
                    </a:p>
                  </a:txBody>
                  <a:tcPr/>
                </a:tc>
                <a:tc>
                  <a:txBody>
                    <a:bodyPr/>
                    <a:lstStyle/>
                    <a:p>
                      <a:endParaRPr lang="tr-TR" sz="2400" dirty="0" smtClean="0"/>
                    </a:p>
                    <a:p>
                      <a:endParaRPr lang="tr-TR" sz="2400" dirty="0" smtClean="0"/>
                    </a:p>
                    <a:p>
                      <a:endParaRPr lang="tr-TR" sz="2400" dirty="0" smtClean="0"/>
                    </a:p>
                    <a:p>
                      <a:endParaRPr lang="tr-TR" sz="2400" dirty="0" smtClean="0"/>
                    </a:p>
                    <a:p>
                      <a:r>
                        <a:rPr lang="tr-TR" sz="2400" dirty="0" smtClean="0">
                          <a:solidFill>
                            <a:schemeClr val="tx1"/>
                          </a:solidFill>
                        </a:rPr>
                        <a:t>Read (A);</a:t>
                      </a:r>
                    </a:p>
                    <a:p>
                      <a:r>
                        <a:rPr lang="tr-TR" sz="2400" dirty="0" smtClean="0">
                          <a:solidFill>
                            <a:schemeClr val="tx1"/>
                          </a:solidFill>
                        </a:rPr>
                        <a:t>Write (A);</a:t>
                      </a:r>
                      <a:endParaRPr lang="tr-TR" sz="2400" dirty="0">
                        <a:solidFill>
                          <a:schemeClr val="tx1"/>
                        </a:solidFill>
                      </a:endParaRPr>
                    </a:p>
                  </a:txBody>
                  <a:tcPr/>
                </a:tc>
              </a:tr>
            </a:tbl>
          </a:graphicData>
        </a:graphic>
      </p:graphicFrame>
      <p:graphicFrame>
        <p:nvGraphicFramePr>
          <p:cNvPr id="6" name="5 Tablo"/>
          <p:cNvGraphicFramePr>
            <a:graphicFrameLocks noGrp="1"/>
          </p:cNvGraphicFramePr>
          <p:nvPr/>
        </p:nvGraphicFramePr>
        <p:xfrm>
          <a:off x="4786314" y="2643182"/>
          <a:ext cx="3929058" cy="3158312"/>
        </p:xfrm>
        <a:graphic>
          <a:graphicData uri="http://schemas.openxmlformats.org/drawingml/2006/table">
            <a:tbl>
              <a:tblPr firstRow="1" bandRow="1">
                <a:tableStyleId>{5C22544A-7EE6-4342-B048-85BDC9FD1C3A}</a:tableStyleId>
              </a:tblPr>
              <a:tblGrid>
                <a:gridCol w="1964529"/>
                <a:gridCol w="1964529"/>
              </a:tblGrid>
              <a:tr h="571504">
                <a:tc>
                  <a:txBody>
                    <a:bodyPr/>
                    <a:lstStyle/>
                    <a:p>
                      <a:r>
                        <a:rPr lang="tr-TR" dirty="0" smtClean="0"/>
                        <a:t>H</a:t>
                      </a:r>
                      <a:r>
                        <a:rPr lang="tr-TR" b="1" baseline="-25000" dirty="0" smtClean="0">
                          <a:solidFill>
                            <a:schemeClr val="bg1"/>
                          </a:solidFill>
                        </a:rPr>
                        <a:t>3</a:t>
                      </a:r>
                      <a:endParaRPr lang="tr-TR" dirty="0"/>
                    </a:p>
                  </a:txBody>
                  <a:tcPr/>
                </a:tc>
                <a:tc>
                  <a:txBody>
                    <a:bodyPr/>
                    <a:lstStyle/>
                    <a:p>
                      <a:r>
                        <a:rPr lang="tr-TR" dirty="0" smtClean="0"/>
                        <a:t>H</a:t>
                      </a:r>
                      <a:r>
                        <a:rPr lang="tr-TR" b="1" baseline="-25000" dirty="0" smtClean="0">
                          <a:solidFill>
                            <a:schemeClr val="bg1"/>
                          </a:solidFill>
                        </a:rPr>
                        <a:t>4</a:t>
                      </a:r>
                      <a:endParaRPr lang="tr-TR" dirty="0"/>
                    </a:p>
                  </a:txBody>
                  <a:tcPr/>
                </a:tc>
              </a:tr>
              <a:tr h="2586808">
                <a:tc>
                  <a:txBody>
                    <a:bodyPr/>
                    <a:lstStyle/>
                    <a:p>
                      <a:endParaRPr lang="tr-TR" sz="2400" dirty="0" smtClean="0"/>
                    </a:p>
                    <a:p>
                      <a:endParaRPr lang="tr-TR" sz="2400" dirty="0" smtClean="0"/>
                    </a:p>
                    <a:p>
                      <a:r>
                        <a:rPr lang="tr-TR" sz="2400" dirty="0" smtClean="0">
                          <a:solidFill>
                            <a:schemeClr val="tx1"/>
                          </a:solidFill>
                        </a:rPr>
                        <a:t>Read (A);</a:t>
                      </a:r>
                    </a:p>
                    <a:p>
                      <a:r>
                        <a:rPr lang="tr-TR" sz="2400" dirty="0" smtClean="0">
                          <a:solidFill>
                            <a:schemeClr val="tx1"/>
                          </a:solidFill>
                        </a:rPr>
                        <a:t>Write (A);</a:t>
                      </a:r>
                    </a:p>
                    <a:p>
                      <a:r>
                        <a:rPr lang="tr-TR" sz="2400" dirty="0" smtClean="0">
                          <a:solidFill>
                            <a:schemeClr val="tx1"/>
                          </a:solidFill>
                        </a:rPr>
                        <a:t>Read (B); </a:t>
                      </a:r>
                    </a:p>
                    <a:p>
                      <a:r>
                        <a:rPr lang="tr-TR" sz="2400" dirty="0" smtClean="0">
                          <a:solidFill>
                            <a:schemeClr val="tx1"/>
                          </a:solidFill>
                        </a:rPr>
                        <a:t>Write (B);</a:t>
                      </a:r>
                      <a:endParaRPr lang="tr-TR" sz="2400" dirty="0"/>
                    </a:p>
                  </a:txBody>
                  <a:tcPr/>
                </a:tc>
                <a:tc>
                  <a:txBody>
                    <a:bodyPr/>
                    <a:lstStyle/>
                    <a:p>
                      <a:r>
                        <a:rPr lang="tr-TR" sz="2400" dirty="0" smtClean="0">
                          <a:solidFill>
                            <a:schemeClr val="tx1"/>
                          </a:solidFill>
                        </a:rPr>
                        <a:t>Read (A);</a:t>
                      </a:r>
                    </a:p>
                    <a:p>
                      <a:r>
                        <a:rPr lang="tr-TR" sz="2400" dirty="0" smtClean="0">
                          <a:solidFill>
                            <a:schemeClr val="tx1"/>
                          </a:solidFill>
                        </a:rPr>
                        <a:t>Write (A);</a:t>
                      </a:r>
                    </a:p>
                    <a:p>
                      <a:endParaRPr lang="tr-TR" sz="24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latin typeface="+mj-lt"/>
            </a:endParaRPr>
          </a:p>
          <a:p>
            <a:pPr>
              <a:buNone/>
            </a:pPr>
            <a:r>
              <a:rPr lang="tr-TR" dirty="0" smtClean="0">
                <a:latin typeface="+mj-lt"/>
              </a:rPr>
              <a:t>	Veri tabanı tutarlılığının sağlanması için bir hareketi oluşturan işlemlerin ya tümü gerçekleştirilmeli, ya da hiçbiri gerçekleştirilmemelidir. Örneğin bir banka hesabından bir diğerine para aktaran aşağıdaki hareketi düşünelim.</a:t>
            </a:r>
          </a:p>
          <a:p>
            <a:endParaRPr lang="tr-TR" dirty="0">
              <a:latin typeface="+mj-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42984"/>
            <a:ext cx="8229600" cy="5181616"/>
          </a:xfrm>
        </p:spPr>
        <p:txBody>
          <a:bodyPr/>
          <a:lstStyle/>
          <a:p>
            <a:pPr>
              <a:buNone/>
            </a:pPr>
            <a:r>
              <a:rPr lang="tr-TR" dirty="0" smtClean="0"/>
              <a:t>                </a:t>
            </a:r>
            <a:r>
              <a:rPr lang="tr-TR" sz="2800" b="1" dirty="0" smtClean="0"/>
              <a:t>P</a:t>
            </a:r>
            <a:r>
              <a:rPr lang="tr-TR" sz="2800" b="1" baseline="-25000" dirty="0" smtClean="0"/>
              <a:t>6                                            </a:t>
            </a:r>
            <a:r>
              <a:rPr lang="tr-TR" sz="2800" b="1" dirty="0" smtClean="0"/>
              <a:t>P</a:t>
            </a:r>
            <a:r>
              <a:rPr lang="tr-TR" sz="2800" b="1" baseline="-25000" dirty="0" smtClean="0"/>
              <a:t>7</a:t>
            </a:r>
            <a:endParaRPr lang="tr-TR" dirty="0" smtClean="0"/>
          </a:p>
          <a:p>
            <a:pPr>
              <a:buNone/>
            </a:pPr>
            <a:endParaRPr lang="tr-TR" dirty="0" smtClean="0"/>
          </a:p>
          <a:p>
            <a:pPr>
              <a:buNone/>
            </a:pPr>
            <a:endParaRPr lang="tr-TR" dirty="0" smtClean="0"/>
          </a:p>
          <a:p>
            <a:pPr>
              <a:buNone/>
            </a:pPr>
            <a:endParaRPr lang="tr-TR" dirty="0" smtClean="0"/>
          </a:p>
          <a:p>
            <a:pPr>
              <a:buNone/>
            </a:pPr>
            <a:endParaRPr lang="tr-TR" dirty="0" smtClean="0"/>
          </a:p>
          <a:p>
            <a:pPr>
              <a:buNone/>
            </a:pPr>
            <a:endParaRPr lang="tr-TR" dirty="0" smtClean="0"/>
          </a:p>
          <a:p>
            <a:pPr>
              <a:buNone/>
            </a:pPr>
            <a:endParaRPr lang="tr-TR" dirty="0" smtClean="0"/>
          </a:p>
          <a:p>
            <a:pPr>
              <a:buNone/>
            </a:pPr>
            <a:endParaRPr lang="tr-TR" dirty="0" smtClean="0"/>
          </a:p>
          <a:p>
            <a:pPr>
              <a:buNone/>
            </a:pPr>
            <a:r>
              <a:rPr lang="tr-TR" sz="2400" b="1" dirty="0" smtClean="0"/>
              <a:t>Çizim 9.7.</a:t>
            </a:r>
            <a:r>
              <a:rPr lang="tr-TR" sz="2400" dirty="0" smtClean="0"/>
              <a:t> H</a:t>
            </a:r>
            <a:r>
              <a:rPr lang="tr-TR" sz="2400" baseline="-25000" dirty="0" smtClean="0"/>
              <a:t>3</a:t>
            </a:r>
            <a:r>
              <a:rPr lang="tr-TR" sz="2400" dirty="0" smtClean="0"/>
              <a:t> ve H</a:t>
            </a:r>
            <a:r>
              <a:rPr lang="tr-TR" sz="2400" baseline="-25000" dirty="0" smtClean="0"/>
              <a:t>4 </a:t>
            </a:r>
            <a:r>
              <a:rPr lang="tr-TR" sz="2400" dirty="0" smtClean="0"/>
              <a:t>Hareketleri için P</a:t>
            </a:r>
            <a:r>
              <a:rPr lang="tr-TR" sz="2400" baseline="-25000" dirty="0" smtClean="0"/>
              <a:t>4</a:t>
            </a:r>
            <a:r>
              <a:rPr lang="tr-TR" sz="2400" dirty="0" smtClean="0"/>
              <a:t> ve P</a:t>
            </a:r>
            <a:r>
              <a:rPr lang="tr-TR" sz="2400" baseline="-25000" dirty="0" smtClean="0"/>
              <a:t>5 </a:t>
            </a:r>
            <a:r>
              <a:rPr lang="tr-TR" sz="2400" dirty="0" smtClean="0"/>
              <a:t>Seri İşletim Planları İle P</a:t>
            </a:r>
            <a:r>
              <a:rPr lang="tr-TR" sz="2400" baseline="-25000" dirty="0" smtClean="0"/>
              <a:t>6</a:t>
            </a:r>
            <a:r>
              <a:rPr lang="tr-TR" sz="2400" dirty="0" smtClean="0"/>
              <a:t> ve P</a:t>
            </a:r>
            <a:r>
              <a:rPr lang="tr-TR" sz="2400" baseline="-25000" dirty="0" smtClean="0"/>
              <a:t>7 </a:t>
            </a:r>
            <a:r>
              <a:rPr lang="tr-TR" sz="2400" dirty="0" smtClean="0"/>
              <a:t>Seri Olmayan İşletim Planları</a:t>
            </a:r>
            <a:endParaRPr lang="tr-TR" sz="2400" dirty="0"/>
          </a:p>
        </p:txBody>
      </p:sp>
      <p:graphicFrame>
        <p:nvGraphicFramePr>
          <p:cNvPr id="5" name="4 Tablo"/>
          <p:cNvGraphicFramePr>
            <a:graphicFrameLocks noGrp="1"/>
          </p:cNvGraphicFramePr>
          <p:nvPr/>
        </p:nvGraphicFramePr>
        <p:xfrm>
          <a:off x="642910" y="1785926"/>
          <a:ext cx="3643338" cy="3223264"/>
        </p:xfrm>
        <a:graphic>
          <a:graphicData uri="http://schemas.openxmlformats.org/drawingml/2006/table">
            <a:tbl>
              <a:tblPr firstRow="1" bandRow="1">
                <a:tableStyleId>{5C22544A-7EE6-4342-B048-85BDC9FD1C3A}</a:tableStyleId>
              </a:tblPr>
              <a:tblGrid>
                <a:gridCol w="1821669"/>
                <a:gridCol w="1821669"/>
              </a:tblGrid>
              <a:tr h="571504">
                <a:tc>
                  <a:txBody>
                    <a:bodyPr/>
                    <a:lstStyle/>
                    <a:p>
                      <a:pPr algn="ctr"/>
                      <a:r>
                        <a:rPr lang="tr-TR" dirty="0" smtClean="0"/>
                        <a:t>H</a:t>
                      </a:r>
                      <a:r>
                        <a:rPr lang="tr-TR" b="1" baseline="-25000" dirty="0" smtClean="0">
                          <a:solidFill>
                            <a:schemeClr val="bg1"/>
                          </a:solidFill>
                        </a:rPr>
                        <a:t>3</a:t>
                      </a:r>
                      <a:r>
                        <a:rPr lang="tr-TR" b="1" baseline="-25000" dirty="0" smtClean="0">
                          <a:solidFill>
                            <a:schemeClr val="accent1">
                              <a:lumMod val="75000"/>
                            </a:schemeClr>
                          </a:solidFill>
                        </a:rPr>
                        <a:t> </a:t>
                      </a:r>
                      <a:endParaRPr lang="tr-T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H</a:t>
                      </a:r>
                      <a:r>
                        <a:rPr lang="tr-TR" b="1" baseline="-25000" dirty="0" smtClean="0">
                          <a:solidFill>
                            <a:schemeClr val="bg1"/>
                          </a:solidFill>
                        </a:rPr>
                        <a:t>4</a:t>
                      </a:r>
                      <a:endParaRPr lang="tr-TR" dirty="0" smtClean="0"/>
                    </a:p>
                  </a:txBody>
                  <a:tcPr/>
                </a:tc>
              </a:tr>
              <a:tr h="2586808">
                <a:tc>
                  <a:txBody>
                    <a:bodyPr/>
                    <a:lstStyle/>
                    <a:p>
                      <a:r>
                        <a:rPr lang="tr-TR" sz="2400" dirty="0" smtClean="0">
                          <a:solidFill>
                            <a:schemeClr val="tx1"/>
                          </a:solidFill>
                        </a:rPr>
                        <a:t>Read (A);</a:t>
                      </a:r>
                    </a:p>
                    <a:p>
                      <a:r>
                        <a:rPr lang="tr-TR" sz="2400" dirty="0" smtClean="0">
                          <a:solidFill>
                            <a:schemeClr val="tx1"/>
                          </a:solidFill>
                        </a:rPr>
                        <a:t>Write (A);</a:t>
                      </a:r>
                    </a:p>
                    <a:p>
                      <a:endParaRPr lang="tr-TR" sz="2400" dirty="0" smtClean="0">
                        <a:solidFill>
                          <a:schemeClr val="tx1"/>
                        </a:solidFill>
                      </a:endParaRPr>
                    </a:p>
                    <a:p>
                      <a:endParaRPr lang="tr-TR" sz="2400" dirty="0" smtClean="0">
                        <a:solidFill>
                          <a:schemeClr val="tx1"/>
                        </a:solidFill>
                      </a:endParaRPr>
                    </a:p>
                    <a:p>
                      <a:r>
                        <a:rPr lang="tr-TR" sz="2400" dirty="0" smtClean="0">
                          <a:solidFill>
                            <a:schemeClr val="tx1"/>
                          </a:solidFill>
                        </a:rPr>
                        <a:t>Read (B); </a:t>
                      </a:r>
                    </a:p>
                    <a:p>
                      <a:r>
                        <a:rPr lang="tr-TR" sz="2400" dirty="0" smtClean="0">
                          <a:solidFill>
                            <a:schemeClr val="tx1"/>
                          </a:solidFill>
                        </a:rPr>
                        <a:t>Write (B);	</a:t>
                      </a:r>
                      <a:endParaRPr lang="tr-TR" sz="2400" dirty="0">
                        <a:solidFill>
                          <a:schemeClr val="tx1"/>
                        </a:solidFill>
                      </a:endParaRPr>
                    </a:p>
                  </a:txBody>
                  <a:tcPr/>
                </a:tc>
                <a:tc>
                  <a:txBody>
                    <a:bodyPr/>
                    <a:lstStyle/>
                    <a:p>
                      <a:endParaRPr lang="tr-TR" sz="2400" dirty="0" smtClean="0"/>
                    </a:p>
                    <a:p>
                      <a:endParaRPr lang="tr-TR" sz="2400" dirty="0" smtClean="0"/>
                    </a:p>
                    <a:p>
                      <a:r>
                        <a:rPr lang="tr-TR" sz="2400" dirty="0" smtClean="0">
                          <a:solidFill>
                            <a:schemeClr val="tx1"/>
                          </a:solidFill>
                        </a:rPr>
                        <a:t>Read (A);</a:t>
                      </a:r>
                    </a:p>
                    <a:p>
                      <a:r>
                        <a:rPr lang="tr-TR" sz="2400" dirty="0" smtClean="0">
                          <a:solidFill>
                            <a:schemeClr val="tx1"/>
                          </a:solidFill>
                        </a:rPr>
                        <a:t>Write (A);</a:t>
                      </a:r>
                      <a:endParaRPr lang="tr-TR" sz="2400" dirty="0">
                        <a:solidFill>
                          <a:schemeClr val="tx1"/>
                        </a:solidFill>
                      </a:endParaRPr>
                    </a:p>
                  </a:txBody>
                  <a:tcPr/>
                </a:tc>
              </a:tr>
            </a:tbl>
          </a:graphicData>
        </a:graphic>
      </p:graphicFrame>
      <p:graphicFrame>
        <p:nvGraphicFramePr>
          <p:cNvPr id="6" name="5 Tablo"/>
          <p:cNvGraphicFramePr>
            <a:graphicFrameLocks noGrp="1"/>
          </p:cNvGraphicFramePr>
          <p:nvPr/>
        </p:nvGraphicFramePr>
        <p:xfrm>
          <a:off x="4786314" y="1785926"/>
          <a:ext cx="3929058" cy="3158312"/>
        </p:xfrm>
        <a:graphic>
          <a:graphicData uri="http://schemas.openxmlformats.org/drawingml/2006/table">
            <a:tbl>
              <a:tblPr firstRow="1" bandRow="1">
                <a:tableStyleId>{5C22544A-7EE6-4342-B048-85BDC9FD1C3A}</a:tableStyleId>
              </a:tblPr>
              <a:tblGrid>
                <a:gridCol w="1964529"/>
                <a:gridCol w="1964529"/>
              </a:tblGrid>
              <a:tr h="571504">
                <a:tc>
                  <a:txBody>
                    <a:bodyPr/>
                    <a:lstStyle/>
                    <a:p>
                      <a:r>
                        <a:rPr lang="tr-TR" dirty="0" smtClean="0"/>
                        <a:t>H</a:t>
                      </a:r>
                      <a:r>
                        <a:rPr lang="tr-TR" b="1" baseline="-25000" dirty="0" smtClean="0">
                          <a:solidFill>
                            <a:schemeClr val="bg1"/>
                          </a:solidFill>
                        </a:rPr>
                        <a:t>3</a:t>
                      </a:r>
                      <a:endParaRPr lang="tr-TR" dirty="0"/>
                    </a:p>
                  </a:txBody>
                  <a:tcPr/>
                </a:tc>
                <a:tc>
                  <a:txBody>
                    <a:bodyPr/>
                    <a:lstStyle/>
                    <a:p>
                      <a:r>
                        <a:rPr lang="tr-TR" dirty="0" smtClean="0"/>
                        <a:t>H</a:t>
                      </a:r>
                      <a:r>
                        <a:rPr lang="tr-TR" b="1" baseline="-25000" dirty="0" smtClean="0">
                          <a:solidFill>
                            <a:schemeClr val="bg1"/>
                          </a:solidFill>
                        </a:rPr>
                        <a:t>4</a:t>
                      </a:r>
                      <a:endParaRPr lang="tr-TR" dirty="0"/>
                    </a:p>
                  </a:txBody>
                  <a:tcPr/>
                </a:tc>
              </a:tr>
              <a:tr h="2586808">
                <a:tc>
                  <a:txBody>
                    <a:bodyPr/>
                    <a:lstStyle/>
                    <a:p>
                      <a:r>
                        <a:rPr lang="tr-TR" sz="2400" dirty="0" smtClean="0">
                          <a:solidFill>
                            <a:schemeClr val="tx1"/>
                          </a:solidFill>
                        </a:rPr>
                        <a:t>Read (A);</a:t>
                      </a:r>
                    </a:p>
                    <a:p>
                      <a:endParaRPr lang="tr-TR" sz="2400" dirty="0" smtClean="0">
                        <a:solidFill>
                          <a:schemeClr val="tx1"/>
                        </a:solidFill>
                      </a:endParaRPr>
                    </a:p>
                    <a:p>
                      <a:r>
                        <a:rPr lang="tr-TR" sz="2400" dirty="0" smtClean="0">
                          <a:solidFill>
                            <a:schemeClr val="tx1"/>
                          </a:solidFill>
                        </a:rPr>
                        <a:t>Write (A);</a:t>
                      </a:r>
                    </a:p>
                    <a:p>
                      <a:endParaRPr lang="tr-TR" sz="2400" dirty="0" smtClean="0">
                        <a:solidFill>
                          <a:schemeClr val="tx1"/>
                        </a:solidFill>
                      </a:endParaRPr>
                    </a:p>
                    <a:p>
                      <a:r>
                        <a:rPr lang="tr-TR" sz="2400" dirty="0" smtClean="0">
                          <a:solidFill>
                            <a:schemeClr val="tx1"/>
                          </a:solidFill>
                        </a:rPr>
                        <a:t>Read (B); </a:t>
                      </a:r>
                    </a:p>
                    <a:p>
                      <a:r>
                        <a:rPr lang="tr-TR" sz="2400" dirty="0" smtClean="0">
                          <a:solidFill>
                            <a:schemeClr val="tx1"/>
                          </a:solidFill>
                        </a:rPr>
                        <a:t>Write (B);</a:t>
                      </a:r>
                      <a:endParaRPr lang="tr-TR" sz="2400" dirty="0"/>
                    </a:p>
                  </a:txBody>
                  <a:tcPr/>
                </a:tc>
                <a:tc>
                  <a:txBody>
                    <a:bodyPr/>
                    <a:lstStyle/>
                    <a:p>
                      <a:endParaRPr lang="tr-TR" sz="2400" dirty="0" smtClean="0">
                        <a:solidFill>
                          <a:schemeClr val="tx1"/>
                        </a:solidFill>
                      </a:endParaRPr>
                    </a:p>
                    <a:p>
                      <a:r>
                        <a:rPr lang="tr-TR" sz="2400" dirty="0" smtClean="0">
                          <a:solidFill>
                            <a:schemeClr val="tx1"/>
                          </a:solidFill>
                        </a:rPr>
                        <a:t>Read (A);</a:t>
                      </a:r>
                    </a:p>
                    <a:p>
                      <a:endParaRPr lang="tr-TR" sz="2400" dirty="0" smtClean="0">
                        <a:solidFill>
                          <a:schemeClr val="tx1"/>
                        </a:solidFill>
                      </a:endParaRPr>
                    </a:p>
                    <a:p>
                      <a:r>
                        <a:rPr lang="tr-TR" sz="2400" dirty="0" smtClean="0">
                          <a:solidFill>
                            <a:schemeClr val="tx1"/>
                          </a:solidFill>
                        </a:rPr>
                        <a:t>Write (A);</a:t>
                      </a:r>
                    </a:p>
                    <a:p>
                      <a:endParaRPr lang="tr-TR" sz="2400" dirty="0"/>
                    </a:p>
                  </a:txBody>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b="1" dirty="0" smtClean="0">
                <a:latin typeface="Calibri" pitchFamily="34" charset="0"/>
                <a:cs typeface="Calibri" pitchFamily="34" charset="0"/>
              </a:rPr>
              <a:t>Serileştirilebilirlik Testi</a:t>
            </a:r>
            <a:endParaRPr lang="tr-TR" sz="44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Seri olmayan bir işletim planının serileştirilebilir olup olmadığını bulmak için, çelişmeyen komutların işletim sırası değiştirilerek seri bir işletim planına ulaşılmaya çalışılması uygulanması çok güç bir yöntemdir. Bu nedenle serileştirilebilirlik testi için çok daha pratik bir yöntem olan</a:t>
            </a:r>
            <a:r>
              <a:rPr lang="tr-TR" dirty="0" smtClean="0">
                <a:solidFill>
                  <a:schemeClr val="accent1">
                    <a:lumMod val="75000"/>
                  </a:schemeClr>
                </a:solidFill>
              </a:rPr>
              <a:t> </a:t>
            </a:r>
            <a:r>
              <a:rPr lang="tr-TR" b="1" dirty="0" smtClean="0">
                <a:solidFill>
                  <a:schemeClr val="accent1">
                    <a:lumMod val="75000"/>
                  </a:schemeClr>
                </a:solidFill>
              </a:rPr>
              <a:t>öncelik çizgesi</a:t>
            </a:r>
            <a:r>
              <a:rPr lang="tr-TR" dirty="0" smtClean="0">
                <a:solidFill>
                  <a:schemeClr val="accent1">
                    <a:lumMod val="75000"/>
                  </a:schemeClr>
                </a:solidFill>
              </a:rPr>
              <a:t> </a:t>
            </a:r>
            <a:r>
              <a:rPr lang="tr-TR" dirty="0" smtClean="0"/>
              <a:t>(precedence graph) yöntemi kullanılır. Yönlü bir çizge olan öncelik çizgesi aşağıdaki algoritmaya göre oluşturulur.</a:t>
            </a:r>
          </a:p>
          <a:p>
            <a:pPr>
              <a:buNone/>
            </a:pPr>
            <a:endParaRPr lang="tr-T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b="1" dirty="0" smtClean="0">
                <a:latin typeface="Calibri" pitchFamily="34" charset="0"/>
                <a:cs typeface="Calibri" pitchFamily="34" charset="0"/>
              </a:rPr>
              <a:t>Öncelik Çizgesi Oluşturma Algoritması</a:t>
            </a:r>
            <a:endParaRPr lang="tr-TR" sz="4000" dirty="0">
              <a:latin typeface="Calibri" pitchFamily="34" charset="0"/>
              <a:cs typeface="Calibri" pitchFamily="34" charset="0"/>
            </a:endParaRPr>
          </a:p>
        </p:txBody>
      </p:sp>
      <p:sp>
        <p:nvSpPr>
          <p:cNvPr id="3" name="2 İçerik Yer Tutucusu"/>
          <p:cNvSpPr>
            <a:spLocks noGrp="1"/>
          </p:cNvSpPr>
          <p:nvPr>
            <p:ph idx="1"/>
          </p:nvPr>
        </p:nvSpPr>
        <p:spPr/>
        <p:txBody>
          <a:bodyPr>
            <a:normAutofit/>
          </a:bodyPr>
          <a:lstStyle/>
          <a:p>
            <a:pPr marL="514350" indent="-514350">
              <a:buClrTx/>
              <a:buNone/>
            </a:pPr>
            <a:r>
              <a:rPr lang="tr-TR" sz="2800" b="1" dirty="0" smtClean="0">
                <a:solidFill>
                  <a:schemeClr val="accent1">
                    <a:lumMod val="75000"/>
                  </a:schemeClr>
                </a:solidFill>
              </a:rPr>
              <a:t>1.</a:t>
            </a:r>
            <a:r>
              <a:rPr lang="tr-TR" dirty="0" smtClean="0"/>
              <a:t>İşletim planındaki her</a:t>
            </a:r>
            <a:r>
              <a:rPr lang="tr-TR" dirty="0" smtClean="0">
                <a:solidFill>
                  <a:schemeClr val="accent1">
                    <a:lumMod val="75000"/>
                  </a:schemeClr>
                </a:solidFill>
              </a:rPr>
              <a:t>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hareketi için, etiketi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t> olan bir düğüm oluştur.</a:t>
            </a:r>
          </a:p>
          <a:p>
            <a:pPr marL="514350" indent="-514350">
              <a:buClr>
                <a:schemeClr val="tx1"/>
              </a:buClr>
              <a:buNone/>
            </a:pPr>
            <a:r>
              <a:rPr lang="tr-TR" sz="2800" b="1" dirty="0" smtClean="0">
                <a:solidFill>
                  <a:schemeClr val="accent1">
                    <a:lumMod val="75000"/>
                  </a:schemeClr>
                </a:solidFill>
              </a:rPr>
              <a:t>2.</a:t>
            </a:r>
            <a:r>
              <a:rPr lang="tr-TR" dirty="0" smtClean="0"/>
              <a:t>Eğer işletim planında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t> hareketlerinde (i ≠ j) yer alan </a:t>
            </a:r>
            <a:r>
              <a:rPr lang="tr-TR" b="1" dirty="0" smtClean="0">
                <a:solidFill>
                  <a:schemeClr val="accent1">
                    <a:lumMod val="75000"/>
                  </a:schemeClr>
                </a:solidFill>
              </a:rPr>
              <a:t>k</a:t>
            </a:r>
            <a:r>
              <a:rPr lang="tr-TR" b="1" baseline="-25000" dirty="0" smtClean="0">
                <a:solidFill>
                  <a:schemeClr val="accent1">
                    <a:lumMod val="75000"/>
                  </a:schemeClr>
                </a:solidFill>
              </a:rPr>
              <a:t>i</a:t>
            </a:r>
            <a:r>
              <a:rPr lang="tr-TR" dirty="0" smtClean="0"/>
              <a:t> ve </a:t>
            </a:r>
            <a:r>
              <a:rPr lang="tr-TR" b="1" dirty="0" smtClean="0">
                <a:solidFill>
                  <a:schemeClr val="accent1">
                    <a:lumMod val="75000"/>
                  </a:schemeClr>
                </a:solidFill>
              </a:rPr>
              <a:t>k</a:t>
            </a:r>
            <a:r>
              <a:rPr lang="tr-TR" b="1" baseline="-25000" dirty="0" smtClean="0">
                <a:solidFill>
                  <a:schemeClr val="accent1">
                    <a:lumMod val="75000"/>
                  </a:schemeClr>
                </a:solidFill>
              </a:rPr>
              <a:t>j</a:t>
            </a:r>
            <a:r>
              <a:rPr lang="tr-TR" dirty="0" smtClean="0"/>
              <a:t> komutları çelişen komutlarsa (</a:t>
            </a:r>
            <a:r>
              <a:rPr lang="tr-TR" b="1" dirty="0" smtClean="0">
                <a:solidFill>
                  <a:schemeClr val="accent1">
                    <a:lumMod val="75000"/>
                  </a:schemeClr>
                </a:solidFill>
              </a:rPr>
              <a:t>k</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k</a:t>
            </a:r>
            <a:r>
              <a:rPr lang="tr-TR" b="1" baseline="-25000" dirty="0" smtClean="0">
                <a:solidFill>
                  <a:schemeClr val="accent1">
                    <a:lumMod val="75000"/>
                  </a:schemeClr>
                </a:solidFill>
              </a:rPr>
              <a:t>j</a:t>
            </a:r>
            <a:r>
              <a:rPr lang="tr-TR" dirty="0" smtClean="0"/>
              <a:t> aynı </a:t>
            </a:r>
            <a:r>
              <a:rPr lang="tr-TR" b="1" dirty="0" smtClean="0">
                <a:solidFill>
                  <a:schemeClr val="accent1">
                    <a:lumMod val="75000"/>
                  </a:schemeClr>
                </a:solidFill>
              </a:rPr>
              <a:t>A</a:t>
            </a:r>
            <a:r>
              <a:rPr lang="tr-TR" dirty="0" smtClean="0"/>
              <a:t> verisi üzerinde işlem yapan komutlarsa, ve de bu iki komuttan en az biri </a:t>
            </a:r>
            <a:r>
              <a:rPr lang="tr-TR" b="1" dirty="0" smtClean="0">
                <a:solidFill>
                  <a:schemeClr val="accent1">
                    <a:lumMod val="75000"/>
                  </a:schemeClr>
                </a:solidFill>
              </a:rPr>
              <a:t>Write</a:t>
            </a:r>
            <a:r>
              <a:rPr lang="tr-TR" dirty="0" smtClean="0">
                <a:solidFill>
                  <a:schemeClr val="accent1">
                    <a:lumMod val="75000"/>
                  </a:schemeClr>
                </a:solidFill>
              </a:rPr>
              <a:t> </a:t>
            </a:r>
            <a:r>
              <a:rPr lang="tr-TR" dirty="0" smtClean="0"/>
              <a:t>komutu ise) ve işletim sıralamasında </a:t>
            </a:r>
            <a:r>
              <a:rPr lang="tr-TR" b="1" dirty="0" smtClean="0">
                <a:solidFill>
                  <a:schemeClr val="accent1">
                    <a:lumMod val="75000"/>
                  </a:schemeClr>
                </a:solidFill>
              </a:rPr>
              <a:t>k</a:t>
            </a:r>
            <a:r>
              <a:rPr lang="tr-TR" b="1" baseline="-25000" dirty="0" smtClean="0">
                <a:solidFill>
                  <a:schemeClr val="accent1">
                    <a:lumMod val="75000"/>
                  </a:schemeClr>
                </a:solidFill>
              </a:rPr>
              <a:t>j </a:t>
            </a:r>
            <a:r>
              <a:rPr lang="tr-TR" b="1" dirty="0" smtClean="0">
                <a:solidFill>
                  <a:schemeClr val="accent1">
                    <a:lumMod val="75000"/>
                  </a:schemeClr>
                </a:solidFill>
              </a:rPr>
              <a:t>k</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den sonra geliyorsa öncelik çizgesinde</a:t>
            </a:r>
            <a:r>
              <a:rPr lang="tr-TR" dirty="0" smtClean="0">
                <a:solidFill>
                  <a:schemeClr val="accent1">
                    <a:lumMod val="75000"/>
                  </a:schemeClr>
                </a:solidFill>
              </a:rPr>
              <a:t> </a:t>
            </a:r>
            <a:r>
              <a:rPr lang="tr-TR" b="1" dirty="0" smtClean="0">
                <a:solidFill>
                  <a:schemeClr val="accent1">
                    <a:lumMod val="75000"/>
                  </a:schemeClr>
                </a:solidFill>
              </a:rPr>
              <a:t>H</a:t>
            </a:r>
            <a:r>
              <a:rPr lang="tr-TR" b="1" baseline="-25000" dirty="0" smtClean="0">
                <a:solidFill>
                  <a:schemeClr val="accent1">
                    <a:lumMod val="75000"/>
                  </a:schemeClr>
                </a:solidFill>
              </a:rPr>
              <a:t>i</a:t>
            </a:r>
            <a:r>
              <a:rPr lang="tr-TR" dirty="0" smtClean="0">
                <a:solidFill>
                  <a:schemeClr val="accent1">
                    <a:lumMod val="75000"/>
                  </a:schemeClr>
                </a:solidFill>
              </a:rPr>
              <a:t> </a:t>
            </a:r>
            <a:r>
              <a:rPr lang="tr-TR" dirty="0" smtClean="0"/>
              <a:t>düğümünden </a:t>
            </a:r>
            <a:r>
              <a:rPr lang="tr-TR" b="1" dirty="0" smtClean="0">
                <a:solidFill>
                  <a:schemeClr val="accent1">
                    <a:lumMod val="75000"/>
                  </a:schemeClr>
                </a:solidFill>
              </a:rPr>
              <a:t>H</a:t>
            </a:r>
            <a:r>
              <a:rPr lang="tr-TR" b="1" baseline="-25000" dirty="0" smtClean="0">
                <a:solidFill>
                  <a:schemeClr val="accent1">
                    <a:lumMod val="75000"/>
                  </a:schemeClr>
                </a:solidFill>
              </a:rPr>
              <a:t>j</a:t>
            </a:r>
            <a:r>
              <a:rPr lang="tr-TR" dirty="0" smtClean="0">
                <a:solidFill>
                  <a:schemeClr val="accent1">
                    <a:lumMod val="75000"/>
                  </a:schemeClr>
                </a:solidFill>
              </a:rPr>
              <a:t> </a:t>
            </a:r>
            <a:r>
              <a:rPr lang="tr-TR" dirty="0" smtClean="0"/>
              <a:t>düğümüne etiketi </a:t>
            </a:r>
            <a:r>
              <a:rPr lang="tr-TR" b="1" dirty="0" smtClean="0">
                <a:solidFill>
                  <a:schemeClr val="accent1">
                    <a:lumMod val="75000"/>
                  </a:schemeClr>
                </a:solidFill>
              </a:rPr>
              <a:t>A</a:t>
            </a:r>
            <a:r>
              <a:rPr lang="tr-TR" dirty="0" smtClean="0"/>
              <a:t> olan bir yay çiz.</a:t>
            </a:r>
          </a:p>
          <a:p>
            <a:endParaRPr lang="tr-T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indent="-514350">
              <a:buNone/>
            </a:pPr>
            <a:r>
              <a:rPr lang="tr-TR" sz="2400" b="1" dirty="0" smtClean="0">
                <a:solidFill>
                  <a:schemeClr val="accent1">
                    <a:lumMod val="75000"/>
                  </a:schemeClr>
                </a:solidFill>
                <a:latin typeface="Arial" pitchFamily="34" charset="0"/>
                <a:cs typeface="Arial" pitchFamily="34" charset="0"/>
              </a:rPr>
              <a:t>3</a:t>
            </a:r>
            <a:r>
              <a:rPr lang="tr-TR" sz="2000" dirty="0" smtClean="0">
                <a:solidFill>
                  <a:schemeClr val="accent1">
                    <a:lumMod val="75000"/>
                  </a:schemeClr>
                </a:solidFill>
                <a:latin typeface="Arial" pitchFamily="34" charset="0"/>
                <a:cs typeface="Arial" pitchFamily="34" charset="0"/>
              </a:rPr>
              <a:t>.  </a:t>
            </a:r>
            <a:r>
              <a:rPr lang="tr-TR" dirty="0" smtClean="0"/>
              <a:t>Eğer ve yalnız eğer öncelik çizgesi döngüsüz ise işletim planı serileştirilebilirdir. </a:t>
            </a:r>
          </a:p>
          <a:p>
            <a:pPr>
              <a:buNone/>
            </a:pPr>
            <a:r>
              <a:rPr lang="tr-TR" dirty="0" smtClean="0"/>
              <a:t>	Çizim 9.5, Çizim 9.6 ve Çizim 9.7'de yer alan </a:t>
            </a:r>
            <a:r>
              <a:rPr lang="tr-TR" b="1" dirty="0" smtClean="0">
                <a:solidFill>
                  <a:schemeClr val="accent1">
                    <a:lumMod val="75000"/>
                  </a:schemeClr>
                </a:solidFill>
              </a:rPr>
              <a:t>P</a:t>
            </a:r>
            <a:r>
              <a:rPr lang="tr-TR" b="1" baseline="-25000" dirty="0" smtClean="0">
                <a:solidFill>
                  <a:schemeClr val="accent1">
                    <a:lumMod val="75000"/>
                  </a:schemeClr>
                </a:solidFill>
              </a:rPr>
              <a:t>1</a:t>
            </a:r>
            <a:r>
              <a:rPr lang="tr-TR" b="1" baseline="-25000" dirty="0" smtClean="0"/>
              <a:t>,</a:t>
            </a: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2</a:t>
            </a:r>
            <a:r>
              <a:rPr lang="tr-TR" b="1" baseline="-25000" dirty="0" smtClean="0"/>
              <a:t>,</a:t>
            </a: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3</a:t>
            </a:r>
            <a:r>
              <a:rPr lang="tr-TR" b="1" baseline="-25000" dirty="0" smtClean="0"/>
              <a:t>,</a:t>
            </a: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4</a:t>
            </a:r>
            <a:r>
              <a:rPr lang="tr-TR" b="1" baseline="-25000" dirty="0" smtClean="0"/>
              <a:t>,</a:t>
            </a: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5</a:t>
            </a:r>
            <a:r>
              <a:rPr lang="tr-TR" b="1" baseline="-25000" dirty="0" smtClean="0"/>
              <a:t>,</a:t>
            </a: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6</a:t>
            </a:r>
            <a:r>
              <a:rPr lang="tr-TR" b="1" baseline="-25000" dirty="0" smtClean="0"/>
              <a:t>,</a:t>
            </a:r>
            <a:r>
              <a:rPr lang="tr-TR" dirty="0" smtClean="0"/>
              <a:t> ve </a:t>
            </a:r>
            <a:r>
              <a:rPr lang="tr-TR" b="1" dirty="0" smtClean="0">
                <a:solidFill>
                  <a:schemeClr val="accent1">
                    <a:lumMod val="75000"/>
                  </a:schemeClr>
                </a:solidFill>
              </a:rPr>
              <a:t>P</a:t>
            </a:r>
            <a:r>
              <a:rPr lang="tr-TR" b="1" baseline="-25000" dirty="0" smtClean="0">
                <a:solidFill>
                  <a:schemeClr val="accent1">
                    <a:lumMod val="75000"/>
                  </a:schemeClr>
                </a:solidFill>
              </a:rPr>
              <a:t>7</a:t>
            </a:r>
            <a:r>
              <a:rPr lang="tr-TR" dirty="0" smtClean="0"/>
              <a:t> işletim planlarının öncelik çizgeleri Çizim 9.8'de görülmektedir. </a:t>
            </a:r>
            <a:r>
              <a:rPr lang="tr-TR" b="1" dirty="0" smtClean="0">
                <a:solidFill>
                  <a:schemeClr val="accent1">
                    <a:lumMod val="75000"/>
                  </a:schemeClr>
                </a:solidFill>
              </a:rPr>
              <a:t>P</a:t>
            </a:r>
            <a:r>
              <a:rPr lang="tr-TR" b="1" baseline="-25000" dirty="0" smtClean="0">
                <a:solidFill>
                  <a:schemeClr val="accent1">
                    <a:lumMod val="75000"/>
                  </a:schemeClr>
                </a:solidFill>
              </a:rPr>
              <a:t>1</a:t>
            </a:r>
            <a:r>
              <a:rPr lang="tr-TR" b="1" baseline="-25000" dirty="0" smtClean="0"/>
              <a:t>,</a:t>
            </a: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2</a:t>
            </a:r>
            <a:r>
              <a:rPr lang="tr-TR" b="1" baseline="-25000" dirty="0" smtClean="0"/>
              <a:t>,</a:t>
            </a: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4</a:t>
            </a:r>
            <a:r>
              <a:rPr lang="tr-TR" b="1" baseline="-25000" dirty="0" smtClean="0"/>
              <a:t> </a:t>
            </a:r>
            <a:r>
              <a:rPr lang="tr-TR" dirty="0" smtClean="0"/>
              <a:t>ve </a:t>
            </a:r>
            <a:r>
              <a:rPr lang="tr-TR" b="1" dirty="0" smtClean="0">
                <a:solidFill>
                  <a:schemeClr val="accent1">
                    <a:lumMod val="75000"/>
                  </a:schemeClr>
                </a:solidFill>
              </a:rPr>
              <a:t>P</a:t>
            </a:r>
            <a:r>
              <a:rPr lang="tr-TR" b="1" baseline="-25000" dirty="0" smtClean="0">
                <a:solidFill>
                  <a:schemeClr val="accent1">
                    <a:lumMod val="75000"/>
                  </a:schemeClr>
                </a:solidFill>
              </a:rPr>
              <a:t>5</a:t>
            </a:r>
            <a:r>
              <a:rPr lang="tr-TR" dirty="0" smtClean="0"/>
              <a:t> seri işletim planlarının öncelik çizgeleri doğal olarak döngüsüzdür. </a:t>
            </a:r>
            <a:endParaRPr lang="tr-T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Seri olmayan işletim planlarından </a:t>
            </a:r>
            <a:r>
              <a:rPr lang="tr-TR" b="1" dirty="0" smtClean="0">
                <a:solidFill>
                  <a:schemeClr val="accent1">
                    <a:lumMod val="75000"/>
                  </a:schemeClr>
                </a:solidFill>
              </a:rPr>
              <a:t>P</a:t>
            </a:r>
            <a:r>
              <a:rPr lang="tr-TR" b="1" baseline="-25000" dirty="0" smtClean="0">
                <a:solidFill>
                  <a:schemeClr val="accent1">
                    <a:lumMod val="75000"/>
                  </a:schemeClr>
                </a:solidFill>
              </a:rPr>
              <a:t>5</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P</a:t>
            </a:r>
            <a:r>
              <a:rPr lang="tr-TR" b="1" baseline="-25000" dirty="0" smtClean="0">
                <a:solidFill>
                  <a:schemeClr val="accent1">
                    <a:lumMod val="75000"/>
                  </a:schemeClr>
                </a:solidFill>
              </a:rPr>
              <a:t>7</a:t>
            </a:r>
            <a:r>
              <a:rPr lang="tr-TR" dirty="0" smtClean="0"/>
              <a:t>'nin öncelik çizgeleri döngülüdür. Dolayısıyla bu iki işletim planı serileştirilebilir değildir. </a:t>
            </a:r>
            <a:r>
              <a:rPr lang="tr-TR" b="1" dirty="0" smtClean="0">
                <a:solidFill>
                  <a:schemeClr val="accent1">
                    <a:lumMod val="75000"/>
                  </a:schemeClr>
                </a:solidFill>
              </a:rPr>
              <a:t>P</a:t>
            </a:r>
            <a:r>
              <a:rPr lang="tr-TR" b="1" baseline="-25000" dirty="0" smtClean="0">
                <a:solidFill>
                  <a:schemeClr val="accent1">
                    <a:lumMod val="75000"/>
                  </a:schemeClr>
                </a:solidFill>
              </a:rPr>
              <a:t>6</a:t>
            </a:r>
            <a:r>
              <a:rPr lang="tr-TR" dirty="0" smtClean="0">
                <a:solidFill>
                  <a:schemeClr val="accent1">
                    <a:lumMod val="75000"/>
                  </a:schemeClr>
                </a:solidFill>
              </a:rPr>
              <a:t>'</a:t>
            </a:r>
            <a:r>
              <a:rPr lang="tr-TR" dirty="0" smtClean="0"/>
              <a:t>nın öncelik çizgesi ise döngüsüzdür. Buna göre de </a:t>
            </a:r>
            <a:r>
              <a:rPr lang="tr-TR" b="1" dirty="0" smtClean="0">
                <a:solidFill>
                  <a:schemeClr val="accent1">
                    <a:lumMod val="75000"/>
                  </a:schemeClr>
                </a:solidFill>
              </a:rPr>
              <a:t>P</a:t>
            </a:r>
            <a:r>
              <a:rPr lang="tr-TR" b="1" baseline="-25000" dirty="0" smtClean="0">
                <a:solidFill>
                  <a:schemeClr val="accent1">
                    <a:lumMod val="75000"/>
                  </a:schemeClr>
                </a:solidFill>
              </a:rPr>
              <a:t>6</a:t>
            </a:r>
            <a:r>
              <a:rPr lang="tr-TR" dirty="0" smtClean="0"/>
              <a:t> seri olmayan ancak serileştirilebilir bir işletim planıdır.</a:t>
            </a:r>
          </a:p>
          <a:p>
            <a:pPr>
              <a:buNone/>
            </a:pPr>
            <a:endParaRPr lang="tr-T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solidFill>
                  <a:schemeClr val="accent1">
                    <a:lumMod val="75000"/>
                  </a:schemeClr>
                </a:solidFill>
              </a:rPr>
              <a:t>(P</a:t>
            </a:r>
            <a:r>
              <a:rPr lang="tr-TR" b="1" baseline="-25000" dirty="0" smtClean="0">
                <a:solidFill>
                  <a:schemeClr val="accent1">
                    <a:lumMod val="75000"/>
                  </a:schemeClr>
                </a:solidFill>
              </a:rPr>
              <a:t>1</a:t>
            </a:r>
            <a:r>
              <a:rPr lang="tr-TR" b="1" dirty="0" smtClean="0">
                <a:solidFill>
                  <a:schemeClr val="accent1">
                    <a:lumMod val="75000"/>
                  </a:schemeClr>
                </a:solidFill>
              </a:rPr>
              <a:t>)</a:t>
            </a:r>
          </a:p>
          <a:p>
            <a:pPr>
              <a:buNone/>
            </a:pPr>
            <a:endParaRPr lang="tr-TR" dirty="0" smtClean="0"/>
          </a:p>
          <a:p>
            <a:pPr>
              <a:buNone/>
            </a:pPr>
            <a:endParaRPr lang="tr-TR" dirty="0" smtClean="0"/>
          </a:p>
          <a:p>
            <a:pPr>
              <a:buNone/>
            </a:pPr>
            <a:endParaRPr lang="tr-TR" dirty="0" smtClean="0"/>
          </a:p>
          <a:p>
            <a:pPr>
              <a:buNone/>
            </a:pPr>
            <a:r>
              <a:rPr lang="tr-TR" dirty="0" smtClean="0"/>
              <a:t>	                             </a:t>
            </a:r>
            <a:r>
              <a:rPr lang="tr-TR" dirty="0" smtClean="0">
                <a:solidFill>
                  <a:schemeClr val="accent1">
                    <a:lumMod val="75000"/>
                  </a:schemeClr>
                </a:solidFill>
              </a:rPr>
              <a:t>A,B</a:t>
            </a:r>
          </a:p>
          <a:p>
            <a:pPr>
              <a:buNone/>
            </a:pPr>
            <a:r>
              <a:rPr lang="tr-TR" b="1" dirty="0" smtClean="0">
                <a:solidFill>
                  <a:schemeClr val="accent1">
                    <a:lumMod val="75000"/>
                  </a:schemeClr>
                </a:solidFill>
              </a:rPr>
              <a:t>(P</a:t>
            </a:r>
            <a:r>
              <a:rPr lang="tr-TR" b="1" baseline="-25000" dirty="0" smtClean="0">
                <a:solidFill>
                  <a:schemeClr val="accent1">
                    <a:lumMod val="75000"/>
                  </a:schemeClr>
                </a:solidFill>
              </a:rPr>
              <a:t>2</a:t>
            </a:r>
            <a:r>
              <a:rPr lang="tr-TR" b="1" dirty="0" smtClean="0">
                <a:solidFill>
                  <a:schemeClr val="accent1">
                    <a:lumMod val="75000"/>
                  </a:schemeClr>
                </a:solidFill>
              </a:rPr>
              <a:t>)</a:t>
            </a:r>
            <a:endParaRPr lang="tr-TR" b="1" dirty="0">
              <a:solidFill>
                <a:schemeClr val="accent1">
                  <a:lumMod val="75000"/>
                </a:schemeClr>
              </a:solidFill>
            </a:endParaRPr>
          </a:p>
        </p:txBody>
      </p:sp>
      <p:sp>
        <p:nvSpPr>
          <p:cNvPr id="4" name="3 Oval"/>
          <p:cNvSpPr/>
          <p:nvPr/>
        </p:nvSpPr>
        <p:spPr>
          <a:xfrm>
            <a:off x="2000232" y="192880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6" name="5 Oval"/>
          <p:cNvSpPr/>
          <p:nvPr/>
        </p:nvSpPr>
        <p:spPr>
          <a:xfrm>
            <a:off x="5500694" y="200024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8" name="7 Düz Ok Bağlayıcısı"/>
          <p:cNvCxnSpPr/>
          <p:nvPr/>
        </p:nvCxnSpPr>
        <p:spPr>
          <a:xfrm>
            <a:off x="3214678" y="2500306"/>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10 Oval"/>
          <p:cNvSpPr/>
          <p:nvPr/>
        </p:nvSpPr>
        <p:spPr>
          <a:xfrm>
            <a:off x="1928794" y="414338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2" name="11 Oval"/>
          <p:cNvSpPr/>
          <p:nvPr/>
        </p:nvSpPr>
        <p:spPr>
          <a:xfrm>
            <a:off x="5500694" y="4214818"/>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13" name="12 Düz Ok Bağlayıcısı"/>
          <p:cNvCxnSpPr/>
          <p:nvPr/>
        </p:nvCxnSpPr>
        <p:spPr>
          <a:xfrm rot="10800000">
            <a:off x="3143241" y="4714884"/>
            <a:ext cx="235745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14 Dikdörtgen"/>
          <p:cNvSpPr/>
          <p:nvPr/>
        </p:nvSpPr>
        <p:spPr>
          <a:xfrm>
            <a:off x="2143108" y="2000240"/>
            <a:ext cx="902811"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1</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6" name="15 Dikdörtgen"/>
          <p:cNvSpPr/>
          <p:nvPr/>
        </p:nvSpPr>
        <p:spPr>
          <a:xfrm>
            <a:off x="5643570" y="2071678"/>
            <a:ext cx="982962"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2</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7" name="16 Dikdörtgen"/>
          <p:cNvSpPr/>
          <p:nvPr/>
        </p:nvSpPr>
        <p:spPr>
          <a:xfrm>
            <a:off x="2097553" y="4148744"/>
            <a:ext cx="902811"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1</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8" name="17 Dikdörtgen"/>
          <p:cNvSpPr/>
          <p:nvPr/>
        </p:nvSpPr>
        <p:spPr>
          <a:xfrm>
            <a:off x="5643570" y="4291620"/>
            <a:ext cx="982961"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2</a:t>
            </a:r>
            <a:endParaRPr lang="tr-TR" sz="5400" b="1" cap="none" spc="0" dirty="0">
              <a:ln>
                <a:solidFill>
                  <a:schemeClr val="tx1"/>
                </a:solidFill>
              </a:ln>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endParaRPr lang="tr-TR" dirty="0" smtClean="0"/>
          </a:p>
          <a:p>
            <a:pPr>
              <a:buNone/>
            </a:pPr>
            <a:r>
              <a:rPr lang="tr-TR" dirty="0" smtClean="0"/>
              <a:t>	                            </a:t>
            </a:r>
            <a:r>
              <a:rPr lang="tr-TR" dirty="0" smtClean="0">
                <a:solidFill>
                  <a:schemeClr val="accent1">
                    <a:lumMod val="75000"/>
                  </a:schemeClr>
                </a:solidFill>
              </a:rPr>
              <a:t>A,B</a:t>
            </a:r>
          </a:p>
          <a:p>
            <a:pPr>
              <a:buNone/>
            </a:pPr>
            <a:r>
              <a:rPr lang="tr-TR" dirty="0" smtClean="0">
                <a:solidFill>
                  <a:schemeClr val="accent1">
                    <a:lumMod val="75000"/>
                  </a:schemeClr>
                </a:solidFill>
              </a:rPr>
              <a:t>(P</a:t>
            </a:r>
            <a:r>
              <a:rPr lang="tr-TR" baseline="-25000" dirty="0" smtClean="0">
                <a:solidFill>
                  <a:schemeClr val="accent1">
                    <a:lumMod val="75000"/>
                  </a:schemeClr>
                </a:solidFill>
              </a:rPr>
              <a:t>3</a:t>
            </a:r>
            <a:r>
              <a:rPr lang="tr-TR" dirty="0" smtClean="0">
                <a:solidFill>
                  <a:schemeClr val="accent1">
                    <a:lumMod val="75000"/>
                  </a:schemeClr>
                </a:solidFill>
              </a:rPr>
              <a:t>)</a:t>
            </a:r>
          </a:p>
          <a:p>
            <a:pPr>
              <a:buNone/>
            </a:pPr>
            <a:r>
              <a:rPr lang="tr-TR" dirty="0" smtClean="0"/>
              <a:t>	                           </a:t>
            </a:r>
            <a:r>
              <a:rPr lang="tr-TR" dirty="0" smtClean="0">
                <a:solidFill>
                  <a:schemeClr val="accent1">
                    <a:lumMod val="75000"/>
                  </a:schemeClr>
                </a:solidFill>
              </a:rPr>
              <a:t> A,B</a:t>
            </a:r>
          </a:p>
          <a:p>
            <a:pPr>
              <a:buNone/>
            </a:pPr>
            <a:endParaRPr lang="tr-TR" dirty="0"/>
          </a:p>
        </p:txBody>
      </p:sp>
      <p:sp>
        <p:nvSpPr>
          <p:cNvPr id="4" name="3 Oval"/>
          <p:cNvSpPr/>
          <p:nvPr/>
        </p:nvSpPr>
        <p:spPr>
          <a:xfrm>
            <a:off x="2000232" y="2928934"/>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4 Oval"/>
          <p:cNvSpPr/>
          <p:nvPr/>
        </p:nvSpPr>
        <p:spPr>
          <a:xfrm>
            <a:off x="5500694" y="300037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6" name="5 Düz Ok Bağlayıcısı"/>
          <p:cNvCxnSpPr/>
          <p:nvPr/>
        </p:nvCxnSpPr>
        <p:spPr>
          <a:xfrm>
            <a:off x="3286116" y="3429000"/>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7 Düz Ok Bağlayıcısı"/>
          <p:cNvCxnSpPr/>
          <p:nvPr/>
        </p:nvCxnSpPr>
        <p:spPr>
          <a:xfrm rot="10800000">
            <a:off x="3143241" y="3856039"/>
            <a:ext cx="235745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8 Dikdörtgen"/>
          <p:cNvSpPr/>
          <p:nvPr/>
        </p:nvSpPr>
        <p:spPr>
          <a:xfrm>
            <a:off x="2143108" y="2934298"/>
            <a:ext cx="902811"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1</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0" name="9 Dikdörtgen"/>
          <p:cNvSpPr/>
          <p:nvPr/>
        </p:nvSpPr>
        <p:spPr>
          <a:xfrm>
            <a:off x="5643570" y="3005736"/>
            <a:ext cx="982962"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2</a:t>
            </a:r>
            <a:endParaRPr lang="tr-TR" sz="5400" b="1" cap="none" spc="0" dirty="0">
              <a:ln>
                <a:solidFill>
                  <a:schemeClr val="tx1"/>
                </a:solidFill>
              </a:ln>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4" name="2 İçerik Yer Tutucusu"/>
          <p:cNvSpPr>
            <a:spLocks noGrp="1"/>
          </p:cNvSpPr>
          <p:nvPr>
            <p:ph idx="1"/>
          </p:nvPr>
        </p:nvSpPr>
        <p:spPr/>
        <p:txBody>
          <a:bodyPr/>
          <a:lstStyle/>
          <a:p>
            <a:pPr>
              <a:buNone/>
            </a:pPr>
            <a:r>
              <a:rPr lang="tr-TR" dirty="0" smtClean="0"/>
              <a:t>		                       </a:t>
            </a:r>
            <a:r>
              <a:rPr lang="tr-TR" dirty="0" smtClean="0">
                <a:solidFill>
                  <a:schemeClr val="accent1">
                    <a:lumMod val="75000"/>
                  </a:schemeClr>
                </a:solidFill>
              </a:rPr>
              <a:t>A</a:t>
            </a:r>
          </a:p>
          <a:p>
            <a:pPr>
              <a:buNone/>
            </a:pPr>
            <a:r>
              <a:rPr lang="tr-TR" dirty="0" smtClean="0">
                <a:solidFill>
                  <a:schemeClr val="accent1">
                    <a:lumMod val="75000"/>
                  </a:schemeClr>
                </a:solidFill>
              </a:rPr>
              <a:t>(P</a:t>
            </a:r>
            <a:r>
              <a:rPr lang="tr-TR" baseline="-25000" dirty="0" smtClean="0">
                <a:solidFill>
                  <a:schemeClr val="accent1">
                    <a:lumMod val="75000"/>
                  </a:schemeClr>
                </a:solidFill>
              </a:rPr>
              <a:t>4</a:t>
            </a:r>
            <a:r>
              <a:rPr lang="tr-TR" dirty="0" smtClean="0">
                <a:solidFill>
                  <a:schemeClr val="accent1">
                    <a:lumMod val="75000"/>
                  </a:schemeClr>
                </a:solidFill>
              </a:rPr>
              <a:t>)</a:t>
            </a:r>
          </a:p>
          <a:p>
            <a:pPr>
              <a:buNone/>
            </a:pPr>
            <a:endParaRPr lang="tr-TR" dirty="0" smtClean="0"/>
          </a:p>
          <a:p>
            <a:pPr>
              <a:buNone/>
            </a:pPr>
            <a:endParaRPr lang="tr-TR" dirty="0" smtClean="0"/>
          </a:p>
          <a:p>
            <a:pPr>
              <a:buNone/>
            </a:pPr>
            <a:endParaRPr lang="tr-TR" dirty="0" smtClean="0"/>
          </a:p>
          <a:p>
            <a:pPr>
              <a:buNone/>
            </a:pPr>
            <a:r>
              <a:rPr lang="tr-TR" dirty="0" smtClean="0"/>
              <a:t>		                       </a:t>
            </a:r>
            <a:r>
              <a:rPr lang="tr-TR" dirty="0" smtClean="0">
                <a:solidFill>
                  <a:schemeClr val="accent1">
                    <a:lumMod val="75000"/>
                  </a:schemeClr>
                </a:solidFill>
              </a:rPr>
              <a:t>A</a:t>
            </a:r>
          </a:p>
          <a:p>
            <a:pPr>
              <a:buNone/>
            </a:pPr>
            <a:r>
              <a:rPr lang="tr-TR" dirty="0" smtClean="0">
                <a:solidFill>
                  <a:schemeClr val="accent1">
                    <a:lumMod val="75000"/>
                  </a:schemeClr>
                </a:solidFill>
              </a:rPr>
              <a:t>(P</a:t>
            </a:r>
            <a:r>
              <a:rPr lang="tr-TR" baseline="-25000" dirty="0" smtClean="0">
                <a:solidFill>
                  <a:schemeClr val="accent1">
                    <a:lumMod val="75000"/>
                  </a:schemeClr>
                </a:solidFill>
              </a:rPr>
              <a:t>5</a:t>
            </a:r>
            <a:r>
              <a:rPr lang="tr-TR" dirty="0" smtClean="0">
                <a:solidFill>
                  <a:schemeClr val="accent1">
                    <a:lumMod val="75000"/>
                  </a:schemeClr>
                </a:solidFill>
              </a:rPr>
              <a:t>)</a:t>
            </a:r>
            <a:endParaRPr lang="tr-TR" dirty="0">
              <a:solidFill>
                <a:schemeClr val="accent1">
                  <a:lumMod val="75000"/>
                </a:schemeClr>
              </a:solidFill>
            </a:endParaRPr>
          </a:p>
        </p:txBody>
      </p:sp>
      <p:sp>
        <p:nvSpPr>
          <p:cNvPr id="5" name="4 Oval"/>
          <p:cNvSpPr/>
          <p:nvPr/>
        </p:nvSpPr>
        <p:spPr>
          <a:xfrm>
            <a:off x="2000232" y="192880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6" name="5 Oval"/>
          <p:cNvSpPr/>
          <p:nvPr/>
        </p:nvSpPr>
        <p:spPr>
          <a:xfrm>
            <a:off x="5500694" y="200024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7" name="6 Düz Ok Bağlayıcısı"/>
          <p:cNvCxnSpPr/>
          <p:nvPr/>
        </p:nvCxnSpPr>
        <p:spPr>
          <a:xfrm>
            <a:off x="3214678" y="2500306"/>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7 Oval"/>
          <p:cNvSpPr/>
          <p:nvPr/>
        </p:nvSpPr>
        <p:spPr>
          <a:xfrm>
            <a:off x="1928794" y="414338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 name="8 Oval"/>
          <p:cNvSpPr/>
          <p:nvPr/>
        </p:nvSpPr>
        <p:spPr>
          <a:xfrm>
            <a:off x="5500694" y="4214818"/>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10" name="9 Düz Ok Bağlayıcısı"/>
          <p:cNvCxnSpPr/>
          <p:nvPr/>
        </p:nvCxnSpPr>
        <p:spPr>
          <a:xfrm rot="10800000">
            <a:off x="3143241" y="4713295"/>
            <a:ext cx="235745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10 Dikdörtgen"/>
          <p:cNvSpPr/>
          <p:nvPr/>
        </p:nvSpPr>
        <p:spPr>
          <a:xfrm>
            <a:off x="2110246" y="2000240"/>
            <a:ext cx="968535"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3</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2" name="11 Dikdörtgen"/>
          <p:cNvSpPr/>
          <p:nvPr/>
        </p:nvSpPr>
        <p:spPr>
          <a:xfrm>
            <a:off x="5633151" y="2071678"/>
            <a:ext cx="1003801"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4</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3" name="12 Dikdörtgen"/>
          <p:cNvSpPr/>
          <p:nvPr/>
        </p:nvSpPr>
        <p:spPr>
          <a:xfrm>
            <a:off x="2000232" y="4214818"/>
            <a:ext cx="968535"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3</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4" name="13 Dikdörtgen"/>
          <p:cNvSpPr/>
          <p:nvPr/>
        </p:nvSpPr>
        <p:spPr>
          <a:xfrm>
            <a:off x="5523137" y="4286256"/>
            <a:ext cx="1003801"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4</a:t>
            </a:r>
            <a:endParaRPr lang="tr-TR" sz="5400" b="1" cap="none" spc="0" dirty="0">
              <a:ln>
                <a:solidFill>
                  <a:schemeClr val="tx1"/>
                </a:solidFill>
              </a:ln>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pPr>
              <a:buNone/>
            </a:pPr>
            <a:r>
              <a:rPr lang="tr-TR" dirty="0" smtClean="0"/>
              <a:t>		                       </a:t>
            </a:r>
            <a:r>
              <a:rPr lang="tr-TR" dirty="0" smtClean="0">
                <a:solidFill>
                  <a:schemeClr val="accent1">
                    <a:lumMod val="75000"/>
                  </a:schemeClr>
                </a:solidFill>
              </a:rPr>
              <a:t>A</a:t>
            </a:r>
          </a:p>
          <a:p>
            <a:pPr>
              <a:buNone/>
            </a:pPr>
            <a:r>
              <a:rPr lang="tr-TR" dirty="0" smtClean="0">
                <a:solidFill>
                  <a:schemeClr val="accent1">
                    <a:lumMod val="75000"/>
                  </a:schemeClr>
                </a:solidFill>
              </a:rPr>
              <a:t>(P</a:t>
            </a:r>
            <a:r>
              <a:rPr lang="tr-TR" baseline="-25000" dirty="0" smtClean="0">
                <a:solidFill>
                  <a:schemeClr val="accent1">
                    <a:lumMod val="75000"/>
                  </a:schemeClr>
                </a:solidFill>
              </a:rPr>
              <a:t>6</a:t>
            </a:r>
            <a:r>
              <a:rPr lang="tr-TR" dirty="0" smtClean="0">
                <a:solidFill>
                  <a:schemeClr val="accent1">
                    <a:lumMod val="75000"/>
                  </a:schemeClr>
                </a:solidFill>
              </a:rPr>
              <a:t>)</a:t>
            </a:r>
          </a:p>
          <a:p>
            <a:pPr>
              <a:buNone/>
            </a:pPr>
            <a:endParaRPr lang="tr-TR" dirty="0" smtClean="0"/>
          </a:p>
          <a:p>
            <a:pPr>
              <a:buNone/>
            </a:pPr>
            <a:endParaRPr lang="tr-TR" dirty="0" smtClean="0"/>
          </a:p>
          <a:p>
            <a:pPr>
              <a:buNone/>
            </a:pPr>
            <a:r>
              <a:rPr lang="tr-TR" dirty="0" smtClean="0"/>
              <a:t>		                      </a:t>
            </a:r>
            <a:r>
              <a:rPr lang="tr-TR" dirty="0" smtClean="0">
                <a:solidFill>
                  <a:schemeClr val="accent1">
                    <a:lumMod val="75000"/>
                  </a:schemeClr>
                </a:solidFill>
              </a:rPr>
              <a:t> A</a:t>
            </a:r>
          </a:p>
          <a:p>
            <a:pPr>
              <a:buNone/>
            </a:pPr>
            <a:r>
              <a:rPr lang="tr-TR" dirty="0" smtClean="0">
                <a:solidFill>
                  <a:schemeClr val="accent1">
                    <a:lumMod val="75000"/>
                  </a:schemeClr>
                </a:solidFill>
              </a:rPr>
              <a:t>(P</a:t>
            </a:r>
            <a:r>
              <a:rPr lang="tr-TR" baseline="-25000" dirty="0" smtClean="0">
                <a:solidFill>
                  <a:schemeClr val="accent1">
                    <a:lumMod val="75000"/>
                  </a:schemeClr>
                </a:solidFill>
              </a:rPr>
              <a:t>7</a:t>
            </a:r>
            <a:r>
              <a:rPr lang="tr-TR" dirty="0" smtClean="0">
                <a:solidFill>
                  <a:schemeClr val="accent1">
                    <a:lumMod val="75000"/>
                  </a:schemeClr>
                </a:solidFill>
              </a:rPr>
              <a:t>)</a:t>
            </a:r>
          </a:p>
          <a:p>
            <a:pPr>
              <a:buNone/>
            </a:pPr>
            <a:r>
              <a:rPr lang="tr-TR" dirty="0" smtClean="0">
                <a:solidFill>
                  <a:schemeClr val="accent1">
                    <a:lumMod val="75000"/>
                  </a:schemeClr>
                </a:solidFill>
              </a:rPr>
              <a:t>		</a:t>
            </a:r>
            <a:r>
              <a:rPr lang="tr-TR" dirty="0" smtClean="0"/>
              <a:t>                                 A</a:t>
            </a:r>
          </a:p>
          <a:p>
            <a:pPr>
              <a:buNone/>
            </a:pPr>
            <a:r>
              <a:rPr lang="tr-TR" b="1" dirty="0" smtClean="0">
                <a:solidFill>
                  <a:schemeClr val="accent1">
                    <a:lumMod val="75000"/>
                  </a:schemeClr>
                </a:solidFill>
              </a:rPr>
              <a:t>Çizim 9.8.</a:t>
            </a:r>
            <a:r>
              <a:rPr lang="tr-TR" dirty="0" smtClean="0">
                <a:solidFill>
                  <a:schemeClr val="accent1">
                    <a:lumMod val="75000"/>
                  </a:schemeClr>
                </a:solidFill>
              </a:rPr>
              <a:t> </a:t>
            </a:r>
            <a:r>
              <a:rPr lang="tr-TR" dirty="0" smtClean="0"/>
              <a:t>P</a:t>
            </a:r>
            <a:r>
              <a:rPr lang="tr-TR" baseline="-25000" dirty="0" smtClean="0"/>
              <a:t>1</a:t>
            </a:r>
            <a:r>
              <a:rPr lang="tr-TR" dirty="0" smtClean="0"/>
              <a:t>, P</a:t>
            </a:r>
            <a:r>
              <a:rPr lang="tr-TR" baseline="-25000" dirty="0" smtClean="0"/>
              <a:t>2</a:t>
            </a:r>
            <a:r>
              <a:rPr lang="tr-TR" dirty="0" smtClean="0"/>
              <a:t>, P</a:t>
            </a:r>
            <a:r>
              <a:rPr lang="tr-TR" baseline="-25000" dirty="0" smtClean="0"/>
              <a:t>3</a:t>
            </a:r>
            <a:r>
              <a:rPr lang="tr-TR" dirty="0" smtClean="0"/>
              <a:t>, P</a:t>
            </a:r>
            <a:r>
              <a:rPr lang="tr-TR" baseline="-25000" dirty="0" smtClean="0"/>
              <a:t>4</a:t>
            </a:r>
            <a:r>
              <a:rPr lang="tr-TR" dirty="0" smtClean="0"/>
              <a:t>, P</a:t>
            </a:r>
            <a:r>
              <a:rPr lang="tr-TR" baseline="-25000" dirty="0" smtClean="0"/>
              <a:t>5</a:t>
            </a:r>
            <a:r>
              <a:rPr lang="tr-TR" dirty="0" smtClean="0"/>
              <a:t>, P</a:t>
            </a:r>
            <a:r>
              <a:rPr lang="tr-TR" baseline="-25000" dirty="0" smtClean="0"/>
              <a:t>6</a:t>
            </a:r>
            <a:r>
              <a:rPr lang="tr-TR" dirty="0" smtClean="0"/>
              <a:t> ve P</a:t>
            </a:r>
            <a:r>
              <a:rPr lang="tr-TR" baseline="-25000" dirty="0" smtClean="0"/>
              <a:t>7</a:t>
            </a:r>
            <a:r>
              <a:rPr lang="tr-TR" dirty="0" smtClean="0"/>
              <a:t> İşletim Planlarının Öncelik Çizgeleri</a:t>
            </a:r>
          </a:p>
        </p:txBody>
      </p:sp>
      <p:sp>
        <p:nvSpPr>
          <p:cNvPr id="4" name="3 Oval"/>
          <p:cNvSpPr/>
          <p:nvPr/>
        </p:nvSpPr>
        <p:spPr>
          <a:xfrm>
            <a:off x="2000232" y="192880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4 Oval"/>
          <p:cNvSpPr/>
          <p:nvPr/>
        </p:nvSpPr>
        <p:spPr>
          <a:xfrm>
            <a:off x="5500694" y="200024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6" name="5 Düz Ok Bağlayıcısı"/>
          <p:cNvCxnSpPr/>
          <p:nvPr/>
        </p:nvCxnSpPr>
        <p:spPr>
          <a:xfrm>
            <a:off x="3214678" y="2500306"/>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6 Oval"/>
          <p:cNvSpPr/>
          <p:nvPr/>
        </p:nvSpPr>
        <p:spPr>
          <a:xfrm>
            <a:off x="2000232" y="371475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8" name="7 Oval"/>
          <p:cNvSpPr/>
          <p:nvPr/>
        </p:nvSpPr>
        <p:spPr>
          <a:xfrm>
            <a:off x="5500694" y="3786190"/>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9" name="8 Düz Ok Bağlayıcısı"/>
          <p:cNvCxnSpPr/>
          <p:nvPr/>
        </p:nvCxnSpPr>
        <p:spPr>
          <a:xfrm>
            <a:off x="3214678" y="4286256"/>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9 Düz Ok Bağlayıcısı"/>
          <p:cNvCxnSpPr/>
          <p:nvPr/>
        </p:nvCxnSpPr>
        <p:spPr>
          <a:xfrm rot="10800000">
            <a:off x="3143241" y="4641857"/>
            <a:ext cx="235745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10 Dikdörtgen"/>
          <p:cNvSpPr/>
          <p:nvPr/>
        </p:nvSpPr>
        <p:spPr>
          <a:xfrm>
            <a:off x="2110246" y="2000240"/>
            <a:ext cx="968535"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3</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2" name="11 Dikdörtgen"/>
          <p:cNvSpPr/>
          <p:nvPr/>
        </p:nvSpPr>
        <p:spPr>
          <a:xfrm>
            <a:off x="5633151" y="2071678"/>
            <a:ext cx="1003801"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4</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3" name="12 Dikdörtgen"/>
          <p:cNvSpPr/>
          <p:nvPr/>
        </p:nvSpPr>
        <p:spPr>
          <a:xfrm>
            <a:off x="2259872" y="3720116"/>
            <a:ext cx="968535"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3</a:t>
            </a:r>
            <a:endParaRPr lang="tr-TR" sz="5400" b="1" cap="none" spc="0" dirty="0">
              <a:ln>
                <a:solidFill>
                  <a:schemeClr val="tx1"/>
                </a:solidFill>
              </a:ln>
              <a:effectLst>
                <a:outerShdw blurRad="41275" dist="20320" dir="1800000" algn="tl" rotWithShape="0">
                  <a:srgbClr val="000000">
                    <a:alpha val="40000"/>
                  </a:srgbClr>
                </a:outerShdw>
              </a:effectLst>
            </a:endParaRPr>
          </a:p>
        </p:txBody>
      </p:sp>
      <p:sp>
        <p:nvSpPr>
          <p:cNvPr id="14" name="13 Dikdörtgen"/>
          <p:cNvSpPr/>
          <p:nvPr/>
        </p:nvSpPr>
        <p:spPr>
          <a:xfrm>
            <a:off x="5782777" y="3791554"/>
            <a:ext cx="1003801" cy="923330"/>
          </a:xfrm>
          <a:prstGeom prst="rect">
            <a:avLst/>
          </a:prstGeom>
          <a:noFill/>
        </p:spPr>
        <p:txBody>
          <a:bodyPr wrap="none" lIns="91440" tIns="45720" rIns="91440" bIns="45720">
            <a:spAutoFit/>
          </a:bodyPr>
          <a:lstStyle/>
          <a:p>
            <a:pPr algn="ctr"/>
            <a:r>
              <a:rPr lang="tr-TR" sz="5400" b="1" dirty="0" smtClean="0">
                <a:ln w="12700">
                  <a:solidFill>
                    <a:schemeClr val="tx1"/>
                  </a:solidFill>
                  <a:prstDash val="solid"/>
                </a:ln>
                <a:effectLst>
                  <a:outerShdw blurRad="41275" dist="20320" dir="1800000" algn="tl" rotWithShape="0">
                    <a:srgbClr val="000000">
                      <a:alpha val="40000"/>
                    </a:srgbClr>
                  </a:outerShdw>
                </a:effectLst>
              </a:rPr>
              <a:t>H</a:t>
            </a:r>
            <a:r>
              <a:rPr lang="tr-TR" sz="5400" baseline="-25000" dirty="0" smtClean="0">
                <a:ln>
                  <a:solidFill>
                    <a:schemeClr val="tx1"/>
                  </a:solidFill>
                </a:ln>
              </a:rPr>
              <a:t>4</a:t>
            </a:r>
            <a:endParaRPr lang="tr-TR" sz="5400" b="1" cap="none" spc="0" dirty="0">
              <a:ln>
                <a:solidFill>
                  <a:schemeClr val="tx1"/>
                </a:solidFill>
              </a:ln>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Çizim 9.9'da </a:t>
            </a:r>
            <a:r>
              <a:rPr lang="tr-TR" b="1" dirty="0" smtClean="0">
                <a:solidFill>
                  <a:schemeClr val="accent1">
                    <a:lumMod val="75000"/>
                  </a:schemeClr>
                </a:solidFill>
              </a:rPr>
              <a:t>H</a:t>
            </a:r>
            <a:r>
              <a:rPr lang="tr-TR" b="1" baseline="-25000" dirty="0" smtClean="0">
                <a:solidFill>
                  <a:schemeClr val="accent1">
                    <a:lumMod val="75000"/>
                  </a:schemeClr>
                </a:solidFill>
              </a:rPr>
              <a:t>5</a:t>
            </a:r>
            <a:r>
              <a:rPr lang="tr-TR"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6</a:t>
            </a:r>
            <a:r>
              <a:rPr lang="tr-TR" dirty="0" smtClean="0"/>
              <a:t> ve </a:t>
            </a:r>
            <a:r>
              <a:rPr lang="tr-TR" b="1" dirty="0" smtClean="0">
                <a:solidFill>
                  <a:schemeClr val="accent1">
                    <a:lumMod val="75000"/>
                  </a:schemeClr>
                </a:solidFill>
              </a:rPr>
              <a:t>H</a:t>
            </a:r>
            <a:r>
              <a:rPr lang="tr-TR" b="1" baseline="-25000" dirty="0" smtClean="0">
                <a:solidFill>
                  <a:schemeClr val="accent1">
                    <a:lumMod val="75000"/>
                  </a:schemeClr>
                </a:solidFill>
              </a:rPr>
              <a:t>7</a:t>
            </a:r>
            <a:r>
              <a:rPr lang="tr-TR" baseline="-25000" dirty="0" smtClean="0"/>
              <a:t> </a:t>
            </a:r>
            <a:r>
              <a:rPr lang="tr-TR" dirty="0" smtClean="0"/>
              <a:t>hareketlerinin birlikte işletilmesi için hazırlanmış </a:t>
            </a:r>
            <a:r>
              <a:rPr lang="tr-TR" b="1" dirty="0" smtClean="0">
                <a:solidFill>
                  <a:schemeClr val="accent1">
                    <a:lumMod val="75000"/>
                  </a:schemeClr>
                </a:solidFill>
              </a:rPr>
              <a:t>P</a:t>
            </a:r>
            <a:r>
              <a:rPr lang="tr-TR" b="1" baseline="-25000" dirty="0" smtClean="0">
                <a:solidFill>
                  <a:schemeClr val="accent1">
                    <a:lumMod val="75000"/>
                  </a:schemeClr>
                </a:solidFill>
              </a:rPr>
              <a:t>8</a:t>
            </a:r>
            <a:r>
              <a:rPr lang="tr-TR" b="1" dirty="0" smtClean="0"/>
              <a:t> </a:t>
            </a:r>
            <a:r>
              <a:rPr lang="tr-TR" dirty="0" smtClean="0"/>
              <a:t>ve </a:t>
            </a:r>
            <a:r>
              <a:rPr lang="tr-TR" b="1" dirty="0" smtClean="0">
                <a:solidFill>
                  <a:schemeClr val="accent1">
                    <a:lumMod val="75000"/>
                  </a:schemeClr>
                </a:solidFill>
              </a:rPr>
              <a:t>P</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smtClean="0"/>
              <a:t>işletim planları ile bu iki işletim planının öncelik çizgeleri görülmektedir. </a:t>
            </a:r>
            <a:r>
              <a:rPr lang="tr-TR" b="1" dirty="0" smtClean="0">
                <a:solidFill>
                  <a:schemeClr val="accent1">
                    <a:lumMod val="75000"/>
                  </a:schemeClr>
                </a:solidFill>
              </a:rPr>
              <a:t>P</a:t>
            </a:r>
            <a:r>
              <a:rPr lang="tr-TR" b="1" baseline="-25000" dirty="0" smtClean="0">
                <a:solidFill>
                  <a:schemeClr val="accent1">
                    <a:lumMod val="75000"/>
                  </a:schemeClr>
                </a:solidFill>
              </a:rPr>
              <a:t>8</a:t>
            </a:r>
            <a:r>
              <a:rPr lang="tr-TR" dirty="0" smtClean="0"/>
              <a:t> işletim planının öncelik çizgesi döngülü olduğu için bu işletim planı serileştirilebilir değildir. </a:t>
            </a:r>
            <a:r>
              <a:rPr lang="tr-TR" b="1" dirty="0" smtClean="0">
                <a:solidFill>
                  <a:schemeClr val="accent1">
                    <a:lumMod val="75000"/>
                  </a:schemeClr>
                </a:solidFill>
              </a:rPr>
              <a:t>P</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smtClean="0"/>
              <a:t>işletim planının öncelik çizgesi ise döngüsüzdür. Dolayısıyla </a:t>
            </a:r>
            <a:r>
              <a:rPr lang="tr-TR" b="1" dirty="0" smtClean="0">
                <a:solidFill>
                  <a:schemeClr val="accent1">
                    <a:lumMod val="75000"/>
                  </a:schemeClr>
                </a:solidFill>
              </a:rPr>
              <a:t>P</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smtClean="0"/>
              <a:t>işletim planı serileştirilebilirdir (seri olmayan</a:t>
            </a:r>
            <a:r>
              <a:rPr lang="tr-TR" dirty="0" smtClean="0">
                <a:solidFill>
                  <a:schemeClr val="accent1">
                    <a:lumMod val="75000"/>
                  </a:schemeClr>
                </a:solidFill>
              </a:rPr>
              <a:t> </a:t>
            </a:r>
            <a:r>
              <a:rPr lang="tr-TR" b="1" dirty="0" smtClean="0">
                <a:solidFill>
                  <a:schemeClr val="accent1">
                    <a:lumMod val="75000"/>
                  </a:schemeClr>
                </a:solidFill>
              </a:rPr>
              <a:t>P</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smtClean="0"/>
              <a:t>işletim planı </a:t>
            </a:r>
            <a:r>
              <a:rPr lang="tr-TR" b="1" dirty="0" smtClean="0">
                <a:solidFill>
                  <a:schemeClr val="accent1">
                    <a:lumMod val="75000"/>
                  </a:schemeClr>
                </a:solidFill>
              </a:rPr>
              <a:t>H</a:t>
            </a:r>
            <a:r>
              <a:rPr lang="tr-TR" b="1" baseline="-25000" dirty="0" smtClean="0">
                <a:solidFill>
                  <a:schemeClr val="accent1">
                    <a:lumMod val="75000"/>
                  </a:schemeClr>
                </a:solidFill>
              </a:rPr>
              <a:t>7  </a:t>
            </a:r>
            <a:r>
              <a:rPr lang="tr-TR" dirty="0" smtClean="0">
                <a:solidFill>
                  <a:schemeClr val="accent1">
                    <a:lumMod val="75000"/>
                  </a:schemeClr>
                </a:solidFill>
                <a:sym typeface="Wingdings"/>
              </a:rPr>
              <a:t></a:t>
            </a:r>
            <a:r>
              <a:rPr lang="tr-TR" dirty="0" smtClean="0">
                <a:solidFill>
                  <a:schemeClr val="accent1">
                    <a:lumMod val="75000"/>
                  </a:schemeClr>
                </a:solidFill>
              </a:rPr>
              <a:t> </a:t>
            </a:r>
            <a:r>
              <a:rPr lang="tr-TR" b="1" dirty="0" smtClean="0">
                <a:solidFill>
                  <a:schemeClr val="accent1">
                    <a:lumMod val="75000"/>
                  </a:schemeClr>
                </a:solidFill>
              </a:rPr>
              <a:t>H</a:t>
            </a:r>
            <a:r>
              <a:rPr lang="tr-TR" b="1" baseline="-25000" dirty="0" smtClean="0">
                <a:solidFill>
                  <a:schemeClr val="accent1">
                    <a:lumMod val="75000"/>
                  </a:schemeClr>
                </a:solidFill>
              </a:rPr>
              <a:t>5</a:t>
            </a:r>
            <a:r>
              <a:rPr lang="tr-TR" dirty="0" smtClean="0">
                <a:solidFill>
                  <a:schemeClr val="accent1">
                    <a:lumMod val="75000"/>
                  </a:schemeClr>
                </a:solidFill>
              </a:rPr>
              <a:t> </a:t>
            </a:r>
            <a:r>
              <a:rPr lang="tr-TR" dirty="0" smtClean="0">
                <a:solidFill>
                  <a:schemeClr val="accent1">
                    <a:lumMod val="75000"/>
                  </a:schemeClr>
                </a:solidFill>
                <a:sym typeface="Wingdings"/>
              </a:rPr>
              <a:t></a:t>
            </a:r>
            <a:r>
              <a:rPr lang="tr-TR" b="1" dirty="0" smtClean="0">
                <a:solidFill>
                  <a:schemeClr val="accent1">
                    <a:lumMod val="75000"/>
                  </a:schemeClr>
                </a:solidFill>
              </a:rPr>
              <a:t>H</a:t>
            </a:r>
            <a:r>
              <a:rPr lang="tr-TR" b="1" baseline="-25000" dirty="0" smtClean="0">
                <a:solidFill>
                  <a:schemeClr val="accent1">
                    <a:lumMod val="75000"/>
                  </a:schemeClr>
                </a:solidFill>
              </a:rPr>
              <a:t>6</a:t>
            </a:r>
            <a:r>
              <a:rPr lang="tr-TR" dirty="0" smtClean="0">
                <a:solidFill>
                  <a:schemeClr val="accent1">
                    <a:lumMod val="75000"/>
                  </a:schemeClr>
                </a:solidFill>
              </a:rPr>
              <a:t> </a:t>
            </a:r>
            <a:r>
              <a:rPr lang="tr-TR" dirty="0" smtClean="0"/>
              <a:t>seri işletim planına eşdeğerdir).</a:t>
            </a:r>
          </a:p>
          <a:p>
            <a:pPr>
              <a:buNone/>
            </a:pP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b="1" dirty="0" smtClean="0">
                <a:latin typeface="+mj-lt"/>
              </a:rPr>
              <a:t>		</a:t>
            </a:r>
            <a:r>
              <a:rPr lang="tr-TR" b="1" dirty="0" smtClean="0">
                <a:solidFill>
                  <a:schemeClr val="accent1">
                    <a:lumMod val="75000"/>
                  </a:schemeClr>
                </a:solidFill>
                <a:latin typeface="+mj-lt"/>
              </a:rPr>
              <a:t>Begin transaction;</a:t>
            </a:r>
            <a:endParaRPr lang="tr-TR" dirty="0" smtClean="0">
              <a:solidFill>
                <a:schemeClr val="accent1">
                  <a:lumMod val="75000"/>
                </a:schemeClr>
              </a:solidFill>
              <a:latin typeface="+mj-lt"/>
            </a:endParaRPr>
          </a:p>
          <a:p>
            <a:pPr>
              <a:buNone/>
            </a:pPr>
            <a:r>
              <a:rPr lang="tr-TR" b="1" dirty="0" smtClean="0">
                <a:solidFill>
                  <a:schemeClr val="accent1">
                    <a:lumMod val="75000"/>
                  </a:schemeClr>
                </a:solidFill>
                <a:latin typeface="+mj-lt"/>
              </a:rPr>
              <a:t>		Read (A);	</a:t>
            </a:r>
            <a:endParaRPr lang="tr-TR" dirty="0" smtClean="0">
              <a:solidFill>
                <a:schemeClr val="accent1">
                  <a:lumMod val="75000"/>
                </a:schemeClr>
              </a:solidFill>
              <a:latin typeface="+mj-lt"/>
            </a:endParaRPr>
          </a:p>
          <a:p>
            <a:pPr>
              <a:buNone/>
            </a:pPr>
            <a:r>
              <a:rPr lang="tr-TR" b="1" dirty="0" smtClean="0">
                <a:solidFill>
                  <a:schemeClr val="accent1">
                    <a:lumMod val="75000"/>
                  </a:schemeClr>
                </a:solidFill>
                <a:latin typeface="+mj-lt"/>
              </a:rPr>
              <a:t>		A </a:t>
            </a:r>
            <a:r>
              <a:rPr lang="tr-TR" b="1" dirty="0" smtClean="0">
                <a:solidFill>
                  <a:schemeClr val="accent1">
                    <a:lumMod val="75000"/>
                  </a:schemeClr>
                </a:solidFill>
                <a:latin typeface="+mj-lt"/>
                <a:sym typeface="Wingdings"/>
              </a:rPr>
              <a:t></a:t>
            </a:r>
            <a:r>
              <a:rPr lang="tr-TR" b="1" dirty="0" smtClean="0">
                <a:solidFill>
                  <a:schemeClr val="accent1">
                    <a:lumMod val="75000"/>
                  </a:schemeClr>
                </a:solidFill>
                <a:latin typeface="+mj-lt"/>
              </a:rPr>
              <a:t> A - 100;</a:t>
            </a:r>
            <a:endParaRPr lang="tr-TR" dirty="0" smtClean="0">
              <a:solidFill>
                <a:schemeClr val="accent1">
                  <a:lumMod val="75000"/>
                </a:schemeClr>
              </a:solidFill>
              <a:latin typeface="+mj-lt"/>
            </a:endParaRPr>
          </a:p>
          <a:p>
            <a:pPr>
              <a:buNone/>
            </a:pPr>
            <a:r>
              <a:rPr lang="tr-TR" b="1" dirty="0" smtClean="0">
                <a:solidFill>
                  <a:schemeClr val="accent1">
                    <a:lumMod val="75000"/>
                  </a:schemeClr>
                </a:solidFill>
                <a:latin typeface="+mj-lt"/>
              </a:rPr>
              <a:t>		Write (A); </a:t>
            </a:r>
            <a:endParaRPr lang="tr-TR" dirty="0" smtClean="0">
              <a:solidFill>
                <a:schemeClr val="accent1">
                  <a:lumMod val="75000"/>
                </a:schemeClr>
              </a:solidFill>
              <a:latin typeface="+mj-lt"/>
            </a:endParaRPr>
          </a:p>
          <a:p>
            <a:pPr>
              <a:buNone/>
            </a:pPr>
            <a:r>
              <a:rPr lang="tr-TR" b="1" dirty="0" smtClean="0">
                <a:solidFill>
                  <a:schemeClr val="accent1">
                    <a:lumMod val="75000"/>
                  </a:schemeClr>
                </a:solidFill>
                <a:latin typeface="+mj-lt"/>
              </a:rPr>
              <a:t>		Read (B);</a:t>
            </a:r>
            <a:endParaRPr lang="tr-TR" dirty="0" smtClean="0">
              <a:solidFill>
                <a:schemeClr val="accent1">
                  <a:lumMod val="75000"/>
                </a:schemeClr>
              </a:solidFill>
              <a:latin typeface="+mj-lt"/>
            </a:endParaRPr>
          </a:p>
          <a:p>
            <a:pPr>
              <a:buNone/>
            </a:pPr>
            <a:r>
              <a:rPr lang="tr-TR" b="1" dirty="0" smtClean="0">
                <a:solidFill>
                  <a:schemeClr val="accent1">
                    <a:lumMod val="75000"/>
                  </a:schemeClr>
                </a:solidFill>
                <a:latin typeface="+mj-lt"/>
              </a:rPr>
              <a:t>		B </a:t>
            </a:r>
            <a:r>
              <a:rPr lang="tr-TR" b="1" dirty="0" smtClean="0">
                <a:solidFill>
                  <a:schemeClr val="accent1">
                    <a:lumMod val="75000"/>
                  </a:schemeClr>
                </a:solidFill>
                <a:latin typeface="+mj-lt"/>
                <a:sym typeface="Wingdings"/>
              </a:rPr>
              <a:t></a:t>
            </a:r>
            <a:r>
              <a:rPr lang="tr-TR" b="1" dirty="0" smtClean="0">
                <a:solidFill>
                  <a:schemeClr val="accent1">
                    <a:lumMod val="75000"/>
                  </a:schemeClr>
                </a:solidFill>
                <a:latin typeface="+mj-lt"/>
              </a:rPr>
              <a:t> B + 100;</a:t>
            </a:r>
            <a:endParaRPr lang="tr-TR" dirty="0" smtClean="0">
              <a:solidFill>
                <a:schemeClr val="accent1">
                  <a:lumMod val="75000"/>
                </a:schemeClr>
              </a:solidFill>
              <a:latin typeface="+mj-lt"/>
            </a:endParaRPr>
          </a:p>
          <a:p>
            <a:pPr>
              <a:buNone/>
            </a:pPr>
            <a:r>
              <a:rPr lang="tr-TR" b="1" dirty="0" smtClean="0">
                <a:solidFill>
                  <a:schemeClr val="accent1">
                    <a:lumMod val="75000"/>
                  </a:schemeClr>
                </a:solidFill>
                <a:latin typeface="+mj-lt"/>
              </a:rPr>
              <a:t>		Write (B);</a:t>
            </a:r>
            <a:endParaRPr lang="tr-TR" dirty="0" smtClean="0">
              <a:solidFill>
                <a:schemeClr val="accent1">
                  <a:lumMod val="75000"/>
                </a:schemeClr>
              </a:solidFill>
              <a:latin typeface="+mj-lt"/>
            </a:endParaRPr>
          </a:p>
          <a:p>
            <a:pPr>
              <a:buNone/>
            </a:pPr>
            <a:r>
              <a:rPr lang="tr-TR" b="1" dirty="0" smtClean="0">
                <a:solidFill>
                  <a:schemeClr val="accent1">
                    <a:lumMod val="75000"/>
                  </a:schemeClr>
                </a:solidFill>
                <a:latin typeface="+mj-lt"/>
              </a:rPr>
              <a:t>		End transaction;</a:t>
            </a:r>
            <a:endParaRPr lang="tr-TR" dirty="0" smtClean="0">
              <a:solidFill>
                <a:schemeClr val="accent1">
                  <a:lumMod val="75000"/>
                </a:schemeClr>
              </a:solidFill>
              <a:latin typeface="+mj-lt"/>
            </a:endParaRPr>
          </a:p>
          <a:p>
            <a:pPr>
              <a:buNone/>
            </a:pPr>
            <a:endParaRPr lang="tr-TR" dirty="0">
              <a:latin typeface="+mj-l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smtClean="0">
                <a:latin typeface="Calibri" pitchFamily="34" charset="0"/>
                <a:cs typeface="Calibri" pitchFamily="34" charset="0"/>
              </a:rPr>
              <a:t>9.3.2. Kurtarılabilir İşletim Planı</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Yukarıdaki kesimlerde işletim planlarının tutarlılık özelliği üzerinde duruldu. İşletim planının tutarlığı incelenirken, işletim planında yer alacak hareketlerin işletimlerinin başarıyla sonuçlanacağı varsayıldı. Ancak hareketlerin işletimi sırasında değişik nedenlerle sonuçlar oluşabilir ve hareketin işletimi yarım kalabilir. </a:t>
            </a:r>
            <a:endParaRPr lang="tr-TR"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durumda, hareketin bölünmezlik özelliğini sağlamak için, işletimi tamamlanmış komutların geri alınması gerekir. İşletim planı içinde, birden çok hareket birlikte işletildiğinde, harekelerden birinin yarıda kalması diğer hareketleri de etkileyebilir. Çizim 9.10’ da ki </a:t>
            </a:r>
            <a:r>
              <a:rPr lang="tr-TR" b="1" dirty="0" smtClean="0">
                <a:solidFill>
                  <a:schemeClr val="accent1">
                    <a:lumMod val="75000"/>
                  </a:schemeClr>
                </a:solidFill>
              </a:rPr>
              <a:t>P</a:t>
            </a:r>
            <a:r>
              <a:rPr lang="tr-TR" b="1" baseline="-25000" dirty="0" smtClean="0">
                <a:solidFill>
                  <a:schemeClr val="accent1">
                    <a:lumMod val="75000"/>
                  </a:schemeClr>
                </a:solidFill>
              </a:rPr>
              <a:t>10</a:t>
            </a:r>
            <a:r>
              <a:rPr lang="tr-TR" dirty="0" smtClean="0"/>
              <a:t> işletim planını inceleyelim.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b="1" dirty="0" smtClean="0"/>
              <a:t> </a:t>
            </a:r>
            <a:r>
              <a:rPr lang="tr-TR" dirty="0" smtClean="0"/>
              <a:t>tek bir okuma komutu içermektedir. </a:t>
            </a:r>
            <a:endParaRPr lang="tr-T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hareket tarafından okunan </a:t>
            </a:r>
            <a:r>
              <a:rPr lang="tr-TR" b="1" dirty="0" smtClean="0">
                <a:solidFill>
                  <a:schemeClr val="accent1">
                    <a:lumMod val="75000"/>
                  </a:schemeClr>
                </a:solidFill>
              </a:rPr>
              <a:t>A</a:t>
            </a:r>
            <a:r>
              <a:rPr lang="tr-TR" dirty="0" smtClean="0"/>
              <a:t> verisinin değeri, aynı işletim planı içinde yer alan</a:t>
            </a:r>
            <a:r>
              <a:rPr lang="tr-TR" b="1"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solidFill>
                  <a:schemeClr val="accent1">
                    <a:lumMod val="75000"/>
                  </a:schemeClr>
                </a:solidFill>
              </a:rPr>
              <a:t> </a:t>
            </a:r>
            <a:r>
              <a:rPr lang="tr-TR" dirty="0" smtClean="0"/>
              <a:t>tarafından yazılmaktadır. Eğer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 hareketi </a:t>
            </a:r>
            <a:r>
              <a:rPr lang="tr-TR" b="1" dirty="0" smtClean="0">
                <a:solidFill>
                  <a:schemeClr val="accent1">
                    <a:lumMod val="75000"/>
                  </a:schemeClr>
                </a:solidFill>
              </a:rPr>
              <a:t>Read (A)</a:t>
            </a:r>
            <a:r>
              <a:rPr lang="tr-TR" dirty="0" smtClean="0">
                <a:solidFill>
                  <a:schemeClr val="accent1">
                    <a:lumMod val="75000"/>
                  </a:schemeClr>
                </a:solidFill>
              </a:rPr>
              <a:t> </a:t>
            </a:r>
            <a:r>
              <a:rPr lang="tr-TR" dirty="0" smtClean="0"/>
              <a:t>komutunun işletiminden hemen sonra sonlandırılırsa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 için commit işlemi uygulanırsa) sorunlar yaşanabilir. Çünkü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smtClean="0"/>
              <a:t>tarafından okunan</a:t>
            </a:r>
            <a:r>
              <a:rPr lang="tr-TR" dirty="0" smtClean="0">
                <a:solidFill>
                  <a:schemeClr val="accent1">
                    <a:lumMod val="75000"/>
                  </a:schemeClr>
                </a:solidFill>
              </a:rPr>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değerini yazan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t> hareketi henüz tamamlanmamıştır.</a:t>
            </a:r>
            <a:endParaRPr lang="tr-T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Eğer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t> hareketi, örneğin </a:t>
            </a:r>
            <a:r>
              <a:rPr lang="tr-TR" b="1" dirty="0" smtClean="0">
                <a:solidFill>
                  <a:schemeClr val="accent1">
                    <a:lumMod val="75000"/>
                  </a:schemeClr>
                </a:solidFill>
              </a:rPr>
              <a:t>Read (B)</a:t>
            </a:r>
            <a:r>
              <a:rPr lang="tr-TR" dirty="0" smtClean="0">
                <a:solidFill>
                  <a:schemeClr val="accent1">
                    <a:lumMod val="75000"/>
                  </a:schemeClr>
                </a:solidFill>
              </a:rPr>
              <a:t> </a:t>
            </a:r>
            <a:r>
              <a:rPr lang="tr-TR" dirty="0" smtClean="0"/>
              <a:t>komutunun işletiminden hemen sonra başarısız olursa ve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solidFill>
                  <a:schemeClr val="accent1">
                    <a:lumMod val="75000"/>
                  </a:schemeClr>
                </a:solidFill>
              </a:rPr>
              <a:t> </a:t>
            </a:r>
            <a:r>
              <a:rPr lang="tr-TR" dirty="0" smtClean="0"/>
              <a:t>için abort işlemi uygulanırsa,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solidFill>
                  <a:schemeClr val="accent1">
                    <a:lumMod val="75000"/>
                  </a:schemeClr>
                </a:solidFill>
              </a:rPr>
              <a:t> </a:t>
            </a:r>
            <a:r>
              <a:rPr lang="tr-TR" dirty="0" smtClean="0"/>
              <a:t>için kurtarma işlemi gerçekleştirilecek ve işletimi tamamlanmış komutların etkisi geriye alınacaktır. Bu durumda,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smtClean="0"/>
              <a:t>tarafından okunan değer de geçerliğini yitirecek, bu nedenle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'un da kurtarılması gerekecektir.</a:t>
            </a:r>
            <a:endParaRPr lang="tr-T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Oysa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'un işletimi daha önce tamamlanmıştır. Tamamlanmış bir hareketin geriye alınmasının da söz konusu olmaması gerekir. Bu sorunların nedeni </a:t>
            </a:r>
            <a:r>
              <a:rPr lang="tr-TR" b="1" dirty="0" smtClean="0">
                <a:solidFill>
                  <a:schemeClr val="accent1">
                    <a:lumMod val="75000"/>
                  </a:schemeClr>
                </a:solidFill>
              </a:rPr>
              <a:t>P</a:t>
            </a:r>
            <a:r>
              <a:rPr lang="tr-TR" b="1" baseline="-25000" dirty="0" smtClean="0">
                <a:solidFill>
                  <a:schemeClr val="accent1">
                    <a:lumMod val="75000"/>
                  </a:schemeClr>
                </a:solidFill>
              </a:rPr>
              <a:t>10</a:t>
            </a:r>
            <a:r>
              <a:rPr lang="tr-TR" dirty="0" smtClean="0"/>
              <a:t> planının kurtarılabilir bir işletim planı olmamasından kaynaklanmaktadır.</a:t>
            </a:r>
          </a:p>
          <a:p>
            <a:endParaRPr lang="tr-T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42984"/>
            <a:ext cx="8229600" cy="5181616"/>
          </a:xfrm>
        </p:spPr>
        <p:txBody>
          <a:bodyPr/>
          <a:lstStyle/>
          <a:p>
            <a:pPr algn="ctr">
              <a:buNone/>
            </a:pPr>
            <a:r>
              <a:rPr lang="tr-TR" dirty="0" smtClean="0"/>
              <a:t>P</a:t>
            </a:r>
            <a:r>
              <a:rPr lang="tr-TR" baseline="-25000" dirty="0" smtClean="0"/>
              <a:t>10</a:t>
            </a:r>
            <a:endParaRPr lang="tr-TR" b="1" dirty="0" smtClean="0"/>
          </a:p>
          <a:p>
            <a:pPr>
              <a:buNone/>
            </a:pPr>
            <a:endParaRPr lang="tr-TR" b="1" dirty="0" smtClean="0">
              <a:solidFill>
                <a:schemeClr val="accent1">
                  <a:lumMod val="75000"/>
                </a:schemeClr>
              </a:solidFill>
            </a:endParaRPr>
          </a:p>
          <a:p>
            <a:pPr>
              <a:buNone/>
            </a:pPr>
            <a:endParaRPr lang="tr-TR" b="1" dirty="0" smtClean="0">
              <a:solidFill>
                <a:schemeClr val="accent1">
                  <a:lumMod val="75000"/>
                </a:schemeClr>
              </a:solidFill>
            </a:endParaRPr>
          </a:p>
          <a:p>
            <a:pPr>
              <a:buNone/>
            </a:pPr>
            <a:endParaRPr lang="tr-TR" b="1" dirty="0" smtClean="0">
              <a:solidFill>
                <a:schemeClr val="accent1">
                  <a:lumMod val="75000"/>
                </a:schemeClr>
              </a:solidFill>
            </a:endParaRPr>
          </a:p>
          <a:p>
            <a:pPr>
              <a:buNone/>
            </a:pPr>
            <a:endParaRPr lang="tr-TR" b="1" dirty="0" smtClean="0">
              <a:solidFill>
                <a:schemeClr val="accent1">
                  <a:lumMod val="75000"/>
                </a:schemeClr>
              </a:solidFill>
            </a:endParaRPr>
          </a:p>
          <a:p>
            <a:pPr>
              <a:buNone/>
            </a:pPr>
            <a:endParaRPr lang="tr-TR" b="1" dirty="0" smtClean="0">
              <a:solidFill>
                <a:schemeClr val="accent1">
                  <a:lumMod val="75000"/>
                </a:schemeClr>
              </a:solidFill>
            </a:endParaRPr>
          </a:p>
          <a:p>
            <a:pPr>
              <a:buNone/>
            </a:pPr>
            <a:endParaRPr lang="tr-TR" b="1" dirty="0" smtClean="0">
              <a:solidFill>
                <a:schemeClr val="accent1">
                  <a:lumMod val="75000"/>
                </a:schemeClr>
              </a:solidFill>
            </a:endParaRPr>
          </a:p>
          <a:p>
            <a:pPr>
              <a:buNone/>
            </a:pPr>
            <a:endParaRPr lang="tr-TR" b="1" dirty="0" smtClean="0">
              <a:solidFill>
                <a:schemeClr val="accent1">
                  <a:lumMod val="75000"/>
                </a:schemeClr>
              </a:solidFill>
            </a:endParaRPr>
          </a:p>
          <a:p>
            <a:pPr>
              <a:buNone/>
            </a:pPr>
            <a:endParaRPr lang="tr-TR" b="1" dirty="0" smtClean="0">
              <a:solidFill>
                <a:schemeClr val="accent1">
                  <a:lumMod val="75000"/>
                </a:schemeClr>
              </a:solidFill>
            </a:endParaRPr>
          </a:p>
          <a:p>
            <a:pPr>
              <a:buNone/>
            </a:pPr>
            <a:r>
              <a:rPr lang="tr-TR" b="1" dirty="0" smtClean="0">
                <a:solidFill>
                  <a:schemeClr val="accent1">
                    <a:lumMod val="75000"/>
                  </a:schemeClr>
                </a:solidFill>
              </a:rPr>
              <a:t>Çizim 9.10.</a:t>
            </a:r>
            <a:r>
              <a:rPr lang="tr-TR" dirty="0" smtClean="0">
                <a:solidFill>
                  <a:schemeClr val="accent1">
                    <a:lumMod val="75000"/>
                  </a:schemeClr>
                </a:solidFill>
              </a:rPr>
              <a:t> </a:t>
            </a:r>
            <a:r>
              <a:rPr lang="tr-TR" dirty="0" smtClean="0"/>
              <a:t>Kurtarılabilir Olmayan İşletim Planı Örneği</a:t>
            </a:r>
          </a:p>
          <a:p>
            <a:pPr>
              <a:buNone/>
            </a:pPr>
            <a:endParaRPr lang="tr-TR" dirty="0"/>
          </a:p>
        </p:txBody>
      </p:sp>
      <p:graphicFrame>
        <p:nvGraphicFramePr>
          <p:cNvPr id="4" name="3 Tablo"/>
          <p:cNvGraphicFramePr>
            <a:graphicFrameLocks noGrp="1"/>
          </p:cNvGraphicFramePr>
          <p:nvPr/>
        </p:nvGraphicFramePr>
        <p:xfrm>
          <a:off x="1285852" y="1697364"/>
          <a:ext cx="6096000" cy="3517586"/>
        </p:xfrm>
        <a:graphic>
          <a:graphicData uri="http://schemas.openxmlformats.org/drawingml/2006/table">
            <a:tbl>
              <a:tblPr firstRow="1" bandRow="1">
                <a:tableStyleId>{5C22544A-7EE6-4342-B048-85BDC9FD1C3A}</a:tableStyleId>
              </a:tblPr>
              <a:tblGrid>
                <a:gridCol w="3048000"/>
                <a:gridCol w="3048000"/>
              </a:tblGrid>
              <a:tr h="500066">
                <a:tc>
                  <a:txBody>
                    <a:bodyPr/>
                    <a:lstStyle/>
                    <a:p>
                      <a:pPr algn="ctr"/>
                      <a:r>
                        <a:rPr lang="tr-TR" dirty="0" smtClean="0">
                          <a:solidFill>
                            <a:schemeClr val="bg1"/>
                          </a:solidFill>
                        </a:rPr>
                        <a:t>H</a:t>
                      </a:r>
                      <a:r>
                        <a:rPr lang="tr-TR" baseline="-25000" dirty="0" smtClean="0">
                          <a:solidFill>
                            <a:schemeClr val="bg1"/>
                          </a:solidFill>
                        </a:rPr>
                        <a:t>8</a:t>
                      </a:r>
                      <a:endParaRPr lang="tr-TR" dirty="0">
                        <a:solidFill>
                          <a:schemeClr val="bg1"/>
                        </a:solidFill>
                      </a:endParaRPr>
                    </a:p>
                  </a:txBody>
                  <a:tcPr/>
                </a:tc>
                <a:tc>
                  <a:txBody>
                    <a:bodyPr/>
                    <a:lstStyle/>
                    <a:p>
                      <a:pPr algn="ctr"/>
                      <a:r>
                        <a:rPr lang="tr-TR" dirty="0" smtClean="0">
                          <a:solidFill>
                            <a:schemeClr val="bg1"/>
                          </a:solidFill>
                        </a:rPr>
                        <a:t>H</a:t>
                      </a:r>
                      <a:r>
                        <a:rPr lang="tr-TR" baseline="-25000" dirty="0" smtClean="0">
                          <a:solidFill>
                            <a:schemeClr val="bg1"/>
                          </a:solidFill>
                        </a:rPr>
                        <a:t>9</a:t>
                      </a:r>
                      <a:endParaRPr lang="tr-TR" dirty="0">
                        <a:solidFill>
                          <a:schemeClr val="bg1"/>
                        </a:solidFill>
                      </a:endParaRPr>
                    </a:p>
                  </a:txBody>
                  <a:tcPr/>
                </a:tc>
              </a:tr>
              <a:tr h="2786082">
                <a:tc>
                  <a:txBody>
                    <a:bodyPr/>
                    <a:lstStyle/>
                    <a:p>
                      <a:r>
                        <a:rPr lang="tr-TR" sz="2400" dirty="0" smtClean="0">
                          <a:solidFill>
                            <a:schemeClr val="tx1"/>
                          </a:solidFill>
                        </a:rPr>
                        <a:t>Read(A);</a:t>
                      </a:r>
                    </a:p>
                    <a:p>
                      <a:r>
                        <a:rPr lang="tr-TR" sz="2400" dirty="0" smtClean="0">
                          <a:solidFill>
                            <a:schemeClr val="tx1"/>
                          </a:solidFill>
                        </a:rPr>
                        <a:t>Write(A);</a:t>
                      </a:r>
                    </a:p>
                    <a:p>
                      <a:endParaRPr lang="tr-TR" sz="2400" dirty="0" smtClean="0">
                        <a:solidFill>
                          <a:schemeClr val="tx1"/>
                        </a:solidFill>
                      </a:endParaRPr>
                    </a:p>
                    <a:p>
                      <a:endParaRPr lang="tr-TR" sz="2400" dirty="0" smtClean="0">
                        <a:solidFill>
                          <a:schemeClr val="tx1"/>
                        </a:solidFill>
                      </a:endParaRPr>
                    </a:p>
                    <a:p>
                      <a:r>
                        <a:rPr lang="tr-TR" sz="2400" dirty="0" smtClean="0">
                          <a:solidFill>
                            <a:schemeClr val="tx1"/>
                          </a:solidFill>
                        </a:rPr>
                        <a:t>Read(B);</a:t>
                      </a:r>
                    </a:p>
                    <a:p>
                      <a:r>
                        <a:rPr lang="tr-TR" sz="2400" dirty="0" smtClean="0">
                          <a:solidFill>
                            <a:schemeClr val="tx1"/>
                          </a:solidFill>
                        </a:rPr>
                        <a:t>Write(B);</a:t>
                      </a:r>
                    </a:p>
                    <a:p>
                      <a:r>
                        <a:rPr lang="tr-TR" sz="2400" dirty="0" smtClean="0">
                          <a:solidFill>
                            <a:schemeClr val="tx1"/>
                          </a:solidFill>
                        </a:rPr>
                        <a:t>Commit;</a:t>
                      </a:r>
                    </a:p>
                    <a:p>
                      <a:endParaRPr lang="tr-TR" sz="2400" dirty="0"/>
                    </a:p>
                  </a:txBody>
                  <a:tcPr/>
                </a:tc>
                <a:tc>
                  <a:txBody>
                    <a:bodyPr/>
                    <a:lstStyle/>
                    <a:p>
                      <a:pPr>
                        <a:buNone/>
                      </a:pPr>
                      <a:endParaRPr lang="tr-TR" sz="2400" dirty="0" smtClean="0">
                        <a:solidFill>
                          <a:schemeClr val="accent1">
                            <a:lumMod val="75000"/>
                          </a:schemeClr>
                        </a:solidFill>
                      </a:endParaRPr>
                    </a:p>
                    <a:p>
                      <a:pPr>
                        <a:buNone/>
                      </a:pPr>
                      <a:endParaRPr lang="tr-TR" sz="2400" dirty="0" smtClean="0">
                        <a:solidFill>
                          <a:schemeClr val="accent1">
                            <a:lumMod val="75000"/>
                          </a:schemeClr>
                        </a:solidFill>
                      </a:endParaRPr>
                    </a:p>
                    <a:p>
                      <a:pPr>
                        <a:buNone/>
                      </a:pPr>
                      <a:r>
                        <a:rPr lang="tr-TR" sz="2400" dirty="0" smtClean="0">
                          <a:solidFill>
                            <a:schemeClr val="tx1"/>
                          </a:solidFill>
                        </a:rPr>
                        <a:t>Read(A);		   Commit;</a:t>
                      </a:r>
                      <a:endParaRPr lang="tr-TR" sz="2400" dirty="0">
                        <a:solidFill>
                          <a:schemeClr val="tx1"/>
                        </a:solidFill>
                      </a:endParaRPr>
                    </a:p>
                  </a:txBody>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dirty="0" smtClean="0"/>
              <a:t>	Eğer bir işletim planında, diğer hareketlerden birinin başarısız olması nedeniyle, işletimi başarımla tamamlanan hareketlerin geriye alınması gerekmiyorsa, bu işletim planına </a:t>
            </a:r>
            <a:r>
              <a:rPr lang="tr-TR" b="1" dirty="0" smtClean="0">
                <a:solidFill>
                  <a:schemeClr val="accent1">
                    <a:lumMod val="75000"/>
                  </a:schemeClr>
                </a:solidFill>
              </a:rPr>
              <a:t>kurtarılabilir</a:t>
            </a:r>
            <a:r>
              <a:rPr lang="tr-TR" dirty="0" smtClean="0"/>
              <a:t> işletim planı denir.</a:t>
            </a:r>
            <a:endParaRPr lang="tr-T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Bu tanıma göre </a:t>
            </a:r>
            <a:r>
              <a:rPr lang="tr-TR" b="1" dirty="0" smtClean="0">
                <a:solidFill>
                  <a:schemeClr val="accent1">
                    <a:lumMod val="75000"/>
                  </a:schemeClr>
                </a:solidFill>
              </a:rPr>
              <a:t>P</a:t>
            </a:r>
            <a:r>
              <a:rPr lang="tr-TR" b="1" baseline="-25000" dirty="0" smtClean="0">
                <a:solidFill>
                  <a:schemeClr val="accent1">
                    <a:lumMod val="75000"/>
                  </a:schemeClr>
                </a:solidFill>
              </a:rPr>
              <a:t>10</a:t>
            </a:r>
            <a:r>
              <a:rPr lang="tr-TR" dirty="0" smtClean="0"/>
              <a:t> kurtarılabilir bir işletim planı değildir </a:t>
            </a:r>
            <a:r>
              <a:rPr lang="tr-TR" b="1" dirty="0" smtClean="0">
                <a:solidFill>
                  <a:schemeClr val="accent1">
                    <a:lumMod val="75000"/>
                  </a:schemeClr>
                </a:solidFill>
              </a:rPr>
              <a:t>P</a:t>
            </a:r>
            <a:r>
              <a:rPr lang="tr-TR" b="1" baseline="-25000" dirty="0" smtClean="0">
                <a:solidFill>
                  <a:schemeClr val="accent1">
                    <a:lumMod val="75000"/>
                  </a:schemeClr>
                </a:solidFill>
              </a:rPr>
              <a:t>10</a:t>
            </a:r>
            <a:r>
              <a:rPr lang="tr-TR" b="1" baseline="-25000" dirty="0" smtClean="0"/>
              <a:t> </a:t>
            </a:r>
            <a:r>
              <a:rPr lang="tr-TR" dirty="0" smtClean="0"/>
              <a:t>işletim planında,</a:t>
            </a:r>
            <a:r>
              <a:rPr lang="tr-TR" dirty="0" smtClean="0">
                <a:solidFill>
                  <a:schemeClr val="accent1">
                    <a:lumMod val="75000"/>
                  </a:schemeClr>
                </a:solidFill>
              </a:rPr>
              <a:t>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smtClean="0"/>
              <a:t>u sonlandıran commit işleminin yeri,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t>'i sonlandıran commit işleminden sonra gelecek biçimde bir değişiklik yapılarak elde edilecek</a:t>
            </a:r>
            <a:r>
              <a:rPr lang="tr-TR" b="1" dirty="0" smtClean="0"/>
              <a:t> </a:t>
            </a:r>
            <a:r>
              <a:rPr lang="tr-TR" b="1" dirty="0" smtClean="0">
                <a:solidFill>
                  <a:schemeClr val="accent1">
                    <a:lumMod val="75000"/>
                  </a:schemeClr>
                </a:solidFill>
              </a:rPr>
              <a:t>P</a:t>
            </a:r>
            <a:r>
              <a:rPr lang="tr-TR" b="1" baseline="-25000" dirty="0" smtClean="0">
                <a:solidFill>
                  <a:schemeClr val="accent1">
                    <a:lumMod val="75000"/>
                  </a:schemeClr>
                </a:solidFill>
              </a:rPr>
              <a:t>11</a:t>
            </a:r>
            <a:r>
              <a:rPr lang="tr-TR" dirty="0" smtClean="0"/>
              <a:t> işletim planı ise kurtarılabilir bir işletim planıdır(Çizim 9.11).</a:t>
            </a:r>
          </a:p>
          <a:p>
            <a:pPr>
              <a:buNone/>
            </a:pPr>
            <a:endParaRPr lang="tr-TR"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Henüz işletimi tamamlanmamış hareketler tarafından yazılan verilere </a:t>
            </a:r>
            <a:r>
              <a:rPr lang="tr-TR" b="1" dirty="0" smtClean="0">
                <a:solidFill>
                  <a:schemeClr val="accent1">
                    <a:lumMod val="75000"/>
                  </a:schemeClr>
                </a:solidFill>
              </a:rPr>
              <a:t>kirli veri</a:t>
            </a:r>
            <a:r>
              <a:rPr lang="tr-TR" dirty="0" smtClean="0"/>
              <a:t>(dirty data) adı verilir. Kirli veriyi yazan her an yarım kalabilir. Bu nedenle kirli verilerin diğer hareketler tarafından okunmaması; eğer okunuyorsa da kirli veriyi okuyan hareketin kirli veriyi yazan hareketten önce sonlanmaması gerekir.</a:t>
            </a:r>
          </a:p>
          <a:p>
            <a:pPr>
              <a:buNone/>
            </a:pPr>
            <a:endParaRPr lang="tr-T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lgn="ctr">
              <a:buNone/>
            </a:pPr>
            <a:r>
              <a:rPr lang="tr-TR" dirty="0" smtClean="0"/>
              <a:t>P</a:t>
            </a:r>
            <a:r>
              <a:rPr lang="tr-TR" baseline="-25000" dirty="0" smtClean="0"/>
              <a:t>11</a:t>
            </a:r>
            <a:endParaRPr lang="tr-TR" dirty="0" smtClean="0"/>
          </a:p>
          <a:p>
            <a:pPr>
              <a:buNone/>
            </a:pPr>
            <a:endParaRPr lang="tr-TR" dirty="0" smtClean="0"/>
          </a:p>
          <a:p>
            <a:pPr>
              <a:buNone/>
            </a:pPr>
            <a:endParaRPr lang="tr-TR" dirty="0" smtClean="0"/>
          </a:p>
          <a:p>
            <a:pPr>
              <a:buNone/>
            </a:pPr>
            <a:endParaRPr lang="tr-TR" dirty="0" smtClean="0"/>
          </a:p>
          <a:p>
            <a:pPr>
              <a:buNone/>
            </a:pPr>
            <a:endParaRPr lang="tr-TR" dirty="0" smtClean="0"/>
          </a:p>
          <a:p>
            <a:pPr>
              <a:buNone/>
            </a:pPr>
            <a:endParaRPr lang="tr-TR" dirty="0" smtClean="0"/>
          </a:p>
          <a:p>
            <a:pPr>
              <a:buNone/>
            </a:pPr>
            <a:endParaRPr lang="tr-TR" dirty="0" smtClean="0"/>
          </a:p>
          <a:p>
            <a:pPr>
              <a:buNone/>
            </a:pPr>
            <a:endParaRPr lang="tr-TR" dirty="0" smtClean="0"/>
          </a:p>
          <a:p>
            <a:pPr>
              <a:buNone/>
            </a:pPr>
            <a:r>
              <a:rPr lang="tr-TR" b="1" dirty="0" smtClean="0">
                <a:solidFill>
                  <a:schemeClr val="accent1">
                    <a:lumMod val="75000"/>
                  </a:schemeClr>
                </a:solidFill>
              </a:rPr>
              <a:t>Çizim 9.10.</a:t>
            </a:r>
            <a:r>
              <a:rPr lang="tr-TR" dirty="0" smtClean="0">
                <a:solidFill>
                  <a:schemeClr val="accent1">
                    <a:lumMod val="75000"/>
                  </a:schemeClr>
                </a:solidFill>
              </a:rPr>
              <a:t> </a:t>
            </a:r>
            <a:r>
              <a:rPr lang="tr-TR" dirty="0" smtClean="0"/>
              <a:t>Kurtarılabilir İşletim Planı Örneği</a:t>
            </a:r>
          </a:p>
          <a:p>
            <a:pPr>
              <a:buNone/>
            </a:pPr>
            <a:endParaRPr lang="tr-TR" dirty="0"/>
          </a:p>
        </p:txBody>
      </p:sp>
      <p:graphicFrame>
        <p:nvGraphicFramePr>
          <p:cNvPr id="4" name="3 Tablo"/>
          <p:cNvGraphicFramePr>
            <a:graphicFrameLocks noGrp="1"/>
          </p:cNvGraphicFramePr>
          <p:nvPr/>
        </p:nvGraphicFramePr>
        <p:xfrm>
          <a:off x="1357290" y="2500306"/>
          <a:ext cx="6096000" cy="3000396"/>
        </p:xfrm>
        <a:graphic>
          <a:graphicData uri="http://schemas.openxmlformats.org/drawingml/2006/table">
            <a:tbl>
              <a:tblPr firstRow="1" bandRow="1">
                <a:tableStyleId>{5C22544A-7EE6-4342-B048-85BDC9FD1C3A}</a:tableStyleId>
              </a:tblPr>
              <a:tblGrid>
                <a:gridCol w="3048000"/>
                <a:gridCol w="3048000"/>
              </a:tblGrid>
              <a:tr h="679335">
                <a:tc>
                  <a:txBody>
                    <a:bodyPr/>
                    <a:lstStyle/>
                    <a:p>
                      <a:pPr algn="ctr"/>
                      <a:r>
                        <a:rPr lang="tr-TR" dirty="0" smtClean="0"/>
                        <a:t>H</a:t>
                      </a:r>
                      <a:r>
                        <a:rPr lang="tr-TR" baseline="-25000" dirty="0" smtClean="0"/>
                        <a:t>8</a:t>
                      </a:r>
                      <a:endParaRPr lang="tr-TR" dirty="0"/>
                    </a:p>
                  </a:txBody>
                  <a:tcPr/>
                </a:tc>
                <a:tc>
                  <a:txBody>
                    <a:bodyPr/>
                    <a:lstStyle/>
                    <a:p>
                      <a:pPr algn="ctr"/>
                      <a:r>
                        <a:rPr lang="tr-TR" dirty="0" smtClean="0"/>
                        <a:t>H</a:t>
                      </a:r>
                      <a:r>
                        <a:rPr lang="tr-TR" baseline="-25000" dirty="0" smtClean="0"/>
                        <a:t>9</a:t>
                      </a:r>
                      <a:endParaRPr lang="tr-TR" dirty="0"/>
                    </a:p>
                  </a:txBody>
                  <a:tcPr/>
                </a:tc>
              </a:tr>
              <a:tr h="2321061">
                <a:tc>
                  <a:txBody>
                    <a:bodyPr/>
                    <a:lstStyle/>
                    <a:p>
                      <a:r>
                        <a:rPr lang="tr-TR" dirty="0" smtClean="0"/>
                        <a:t>Read(A);</a:t>
                      </a:r>
                    </a:p>
                    <a:p>
                      <a:r>
                        <a:rPr lang="tr-TR" dirty="0" smtClean="0"/>
                        <a:t>Write(A);</a:t>
                      </a:r>
                    </a:p>
                    <a:p>
                      <a:endParaRPr lang="tr-TR" dirty="0" smtClean="0"/>
                    </a:p>
                    <a:p>
                      <a:r>
                        <a:rPr lang="tr-TR" dirty="0" smtClean="0"/>
                        <a:t>Read(B);</a:t>
                      </a:r>
                    </a:p>
                    <a:p>
                      <a:r>
                        <a:rPr lang="tr-TR" dirty="0" smtClean="0"/>
                        <a:t>Write(B);</a:t>
                      </a:r>
                    </a:p>
                    <a:p>
                      <a:r>
                        <a:rPr lang="tr-TR" dirty="0" smtClean="0"/>
                        <a:t>Commit;</a:t>
                      </a:r>
                      <a:endParaRPr lang="tr-TR" dirty="0"/>
                    </a:p>
                  </a:txBody>
                  <a:tcPr/>
                </a:tc>
                <a:tc>
                  <a:txBody>
                    <a:bodyPr/>
                    <a:lstStyle/>
                    <a:p>
                      <a:endParaRPr lang="tr-TR" dirty="0" smtClean="0"/>
                    </a:p>
                    <a:p>
                      <a:endParaRPr lang="tr-TR" dirty="0" smtClean="0"/>
                    </a:p>
                    <a:p>
                      <a:r>
                        <a:rPr lang="tr-TR" dirty="0" smtClean="0"/>
                        <a:t>Read(A);</a:t>
                      </a:r>
                    </a:p>
                    <a:p>
                      <a:endParaRPr lang="tr-TR" dirty="0" smtClean="0"/>
                    </a:p>
                    <a:p>
                      <a:endParaRPr lang="tr-TR" dirty="0" smtClean="0"/>
                    </a:p>
                    <a:p>
                      <a:endParaRPr lang="tr-TR" dirty="0" smtClean="0"/>
                    </a:p>
                    <a:p>
                      <a:r>
                        <a:rPr lang="tr-TR" dirty="0" smtClean="0"/>
                        <a:t>Commit;</a:t>
                      </a:r>
                      <a:endParaRPr lang="tr-TR"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pPr>
              <a:buNone/>
            </a:pPr>
            <a:endParaRPr lang="tr-TR" dirty="0" smtClean="0"/>
          </a:p>
          <a:p>
            <a:pPr>
              <a:buNone/>
            </a:pPr>
            <a:r>
              <a:rPr lang="tr-TR" dirty="0" smtClean="0"/>
              <a:t>	Bankadaki </a:t>
            </a:r>
            <a:r>
              <a:rPr lang="tr-TR" b="1" dirty="0" smtClean="0">
                <a:solidFill>
                  <a:schemeClr val="accent1">
                    <a:lumMod val="75000"/>
                  </a:schemeClr>
                </a:solidFill>
              </a:rPr>
              <a:t>A</a:t>
            </a:r>
            <a:r>
              <a:rPr lang="tr-TR" dirty="0" smtClean="0"/>
              <a:t> hesabından </a:t>
            </a:r>
            <a:r>
              <a:rPr lang="tr-TR" b="1" dirty="0" smtClean="0">
                <a:solidFill>
                  <a:schemeClr val="accent1">
                    <a:lumMod val="75000"/>
                  </a:schemeClr>
                </a:solidFill>
              </a:rPr>
              <a:t>B</a:t>
            </a:r>
            <a:r>
              <a:rPr lang="tr-TR" dirty="0" smtClean="0"/>
              <a:t> hesabına 1OO birim para aktaran bu hareketin bölünmemesi gerektiği açıktır.  Çünkü bankacılık açısından, hareketin uygulanmasından önceki </a:t>
            </a:r>
            <a:r>
              <a:rPr lang="tr-TR" b="1" dirty="0" smtClean="0">
                <a:solidFill>
                  <a:schemeClr val="accent1">
                    <a:lumMod val="75000"/>
                  </a:schemeClr>
                </a:solidFill>
              </a:rPr>
              <a:t>A+B</a:t>
            </a:r>
            <a:r>
              <a:rPr lang="tr-TR" dirty="0" smtClean="0"/>
              <a:t> değeri ile hareketin uygulanmasından sonraki </a:t>
            </a:r>
            <a:r>
              <a:rPr lang="tr-TR" b="1" dirty="0" smtClean="0">
                <a:solidFill>
                  <a:schemeClr val="accent1">
                    <a:lumMod val="75000"/>
                  </a:schemeClr>
                </a:solidFill>
              </a:rPr>
              <a:t>A+B</a:t>
            </a:r>
            <a:r>
              <a:rPr lang="tr-TR" dirty="0" smtClean="0">
                <a:solidFill>
                  <a:schemeClr val="accent1">
                    <a:lumMod val="75000"/>
                  </a:schemeClr>
                </a:solidFill>
              </a:rPr>
              <a:t> </a:t>
            </a:r>
            <a:r>
              <a:rPr lang="tr-TR" dirty="0" smtClean="0"/>
              <a:t>değerinin aynı olması gerekir. </a:t>
            </a:r>
            <a:endParaRPr lang="tr-T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Bir işletim planını kurtarılabilir olması için gerekli ve yeterli olan koşul, işletim planı içindeki her hareketin, okuduğu verileri yazan hareketlerin tümü sonlanmadan, sonlanmamasıdır. </a:t>
            </a:r>
          </a:p>
          <a:p>
            <a:pPr>
              <a:buNone/>
            </a:pPr>
            <a:endParaRPr lang="tr-T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Çizim 9.12’de görülen </a:t>
            </a:r>
            <a:r>
              <a:rPr lang="tr-TR" b="1" dirty="0" smtClean="0">
                <a:solidFill>
                  <a:schemeClr val="accent1">
                    <a:lumMod val="75000"/>
                  </a:schemeClr>
                </a:solidFill>
              </a:rPr>
              <a:t>P</a:t>
            </a:r>
            <a:r>
              <a:rPr lang="tr-TR" b="1" baseline="-25000" dirty="0" smtClean="0">
                <a:solidFill>
                  <a:schemeClr val="accent1">
                    <a:lumMod val="75000"/>
                  </a:schemeClr>
                </a:solidFill>
              </a:rPr>
              <a:t>12</a:t>
            </a:r>
            <a:r>
              <a:rPr lang="tr-TR" dirty="0" smtClean="0">
                <a:solidFill>
                  <a:schemeClr val="accent1">
                    <a:lumMod val="75000"/>
                  </a:schemeClr>
                </a:solidFill>
              </a:rPr>
              <a:t> </a:t>
            </a:r>
            <a:r>
              <a:rPr lang="tr-TR" dirty="0" smtClean="0"/>
              <a:t>işletim planı da kurtarılabilir bir işletim planıdır. Çünkü , bu işletim planının uygulanmasında, diğer hareketlerden birinin başarısız olması nedeniyle, işletimi tamamlanmış bir hareket için kurtarma işlemi uygulamasına gerek yoktur. Ancak bu işletim planının taşıdığı bir başka sakınca vardır. Bu işletim</a:t>
            </a:r>
          </a:p>
          <a:p>
            <a:pPr>
              <a:buNone/>
            </a:pPr>
            <a:endParaRPr lang="tr-T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nvPr>
        </p:nvGraphicFramePr>
        <p:xfrm>
          <a:off x="500034" y="142852"/>
          <a:ext cx="8229600" cy="51206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41882">
                <a:tc>
                  <a:txBody>
                    <a:bodyPr/>
                    <a:lstStyle/>
                    <a:p>
                      <a:pPr algn="ctr"/>
                      <a:r>
                        <a:rPr lang="tr-TR" dirty="0" smtClean="0"/>
                        <a:t>H</a:t>
                      </a:r>
                      <a:r>
                        <a:rPr lang="tr-TR" baseline="-25000" dirty="0" smtClean="0"/>
                        <a:t>10</a:t>
                      </a:r>
                      <a:endParaRPr lang="tr-TR" dirty="0"/>
                    </a:p>
                  </a:txBody>
                  <a:tcPr/>
                </a:tc>
                <a:tc>
                  <a:txBody>
                    <a:bodyPr/>
                    <a:lstStyle/>
                    <a:p>
                      <a:pPr algn="ctr"/>
                      <a:r>
                        <a:rPr lang="tr-TR" dirty="0" smtClean="0"/>
                        <a:t>H</a:t>
                      </a:r>
                      <a:r>
                        <a:rPr lang="tr-TR" baseline="-25000" dirty="0" smtClean="0"/>
                        <a:t>11</a:t>
                      </a:r>
                      <a:endParaRPr lang="tr-TR" dirty="0"/>
                    </a:p>
                  </a:txBody>
                  <a:tcPr/>
                </a:tc>
                <a:tc>
                  <a:txBody>
                    <a:bodyPr/>
                    <a:lstStyle/>
                    <a:p>
                      <a:pPr algn="ctr"/>
                      <a:r>
                        <a:rPr lang="tr-TR" dirty="0" smtClean="0"/>
                        <a:t>H</a:t>
                      </a:r>
                      <a:r>
                        <a:rPr lang="tr-TR" baseline="-25000" dirty="0" smtClean="0"/>
                        <a:t>12</a:t>
                      </a:r>
                      <a:endParaRPr lang="tr-TR" dirty="0"/>
                    </a:p>
                  </a:txBody>
                  <a:tcPr/>
                </a:tc>
                <a:tc>
                  <a:txBody>
                    <a:bodyPr/>
                    <a:lstStyle/>
                    <a:p>
                      <a:pPr algn="ctr"/>
                      <a:r>
                        <a:rPr lang="tr-TR" dirty="0" smtClean="0"/>
                        <a:t>H</a:t>
                      </a:r>
                      <a:r>
                        <a:rPr lang="tr-TR" baseline="-25000" dirty="0" smtClean="0"/>
                        <a:t>13</a:t>
                      </a:r>
                      <a:endParaRPr lang="tr-TR" dirty="0"/>
                    </a:p>
                  </a:txBody>
                  <a:tcPr/>
                </a:tc>
                <a:tc>
                  <a:txBody>
                    <a:bodyPr/>
                    <a:lstStyle/>
                    <a:p>
                      <a:pPr algn="ctr"/>
                      <a:r>
                        <a:rPr lang="tr-TR" dirty="0" smtClean="0"/>
                        <a:t>H</a:t>
                      </a:r>
                      <a:r>
                        <a:rPr lang="tr-TR" baseline="-25000" dirty="0" smtClean="0"/>
                        <a:t>14</a:t>
                      </a:r>
                      <a:endParaRPr lang="tr-TR" dirty="0"/>
                    </a:p>
                  </a:txBody>
                  <a:tcPr/>
                </a:tc>
              </a:tr>
              <a:tr h="4444463">
                <a:tc>
                  <a:txBody>
                    <a:bodyPr/>
                    <a:lstStyle/>
                    <a:p>
                      <a:r>
                        <a:rPr lang="tr-TR" dirty="0" smtClean="0"/>
                        <a:t>Read(A);</a:t>
                      </a:r>
                    </a:p>
                    <a:p>
                      <a:r>
                        <a:rPr lang="tr-TR" dirty="0" smtClean="0"/>
                        <a:t>Write(A);</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smtClean="0"/>
                        <a:t>Read(B);</a:t>
                      </a:r>
                    </a:p>
                    <a:p>
                      <a:r>
                        <a:rPr lang="tr-TR" dirty="0" smtClean="0"/>
                        <a:t>Write(B);</a:t>
                      </a:r>
                    </a:p>
                    <a:p>
                      <a:r>
                        <a:rPr lang="tr-TR" dirty="0" smtClean="0"/>
                        <a:t>Commit;</a:t>
                      </a:r>
                      <a:endParaRPr lang="tr-TR" dirty="0"/>
                    </a:p>
                  </a:txBody>
                  <a:tcPr/>
                </a:tc>
                <a:tc>
                  <a:txBody>
                    <a:bodyPr/>
                    <a:lstStyle/>
                    <a:p>
                      <a:endParaRPr lang="tr-TR" dirty="0" smtClean="0"/>
                    </a:p>
                    <a:p>
                      <a:endParaRPr lang="tr-TR" dirty="0" smtClean="0"/>
                    </a:p>
                    <a:p>
                      <a:r>
                        <a:rPr lang="tr-TR" dirty="0" smtClean="0"/>
                        <a:t>Read(A);</a:t>
                      </a:r>
                    </a:p>
                    <a:p>
                      <a:r>
                        <a:rPr lang="tr-TR" dirty="0" smtClean="0"/>
                        <a:t>Write(A);</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Commit;</a:t>
                      </a:r>
                    </a:p>
                    <a:p>
                      <a:endParaRPr lang="tr-TR" dirty="0"/>
                    </a:p>
                  </a:txBody>
                  <a:tcPr/>
                </a:tc>
                <a:tc>
                  <a:txBody>
                    <a:bodyPr/>
                    <a:lstStyle/>
                    <a:p>
                      <a:endParaRPr lang="tr-TR" dirty="0" smtClean="0"/>
                    </a:p>
                    <a:p>
                      <a:endParaRPr lang="tr-TR" dirty="0" smtClean="0"/>
                    </a:p>
                    <a:p>
                      <a:endParaRPr lang="tr-TR" dirty="0" smtClean="0"/>
                    </a:p>
                    <a:p>
                      <a:endParaRPr lang="tr-TR" dirty="0" smtClean="0"/>
                    </a:p>
                    <a:p>
                      <a:r>
                        <a:rPr lang="tr-TR" dirty="0" smtClean="0"/>
                        <a:t>Read(A);</a:t>
                      </a:r>
                    </a:p>
                    <a:p>
                      <a:r>
                        <a:rPr lang="tr-TR" dirty="0" smtClean="0"/>
                        <a:t>Write(A);</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Commit;</a:t>
                      </a:r>
                    </a:p>
                  </a:txBody>
                  <a:tcPr/>
                </a:tc>
                <a:tc>
                  <a: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smtClean="0"/>
                        <a:t>Read(A);</a:t>
                      </a:r>
                    </a:p>
                    <a:p>
                      <a:r>
                        <a:rPr lang="tr-TR" dirty="0" smtClean="0"/>
                        <a:t>Write(A);</a:t>
                      </a:r>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Commit;</a:t>
                      </a:r>
                    </a:p>
                    <a:p>
                      <a:endParaRPr lang="tr-TR" dirty="0"/>
                    </a:p>
                  </a:txBody>
                  <a:tcPr/>
                </a:tc>
                <a:tc>
                  <a: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smtClean="0"/>
                        <a:t>Read(A);</a:t>
                      </a:r>
                    </a:p>
                    <a:p>
                      <a:r>
                        <a:rPr lang="tr-TR" dirty="0" smtClean="0"/>
                        <a:t>Write(A);</a:t>
                      </a:r>
                    </a:p>
                    <a:p>
                      <a:endParaRPr lang="tr-TR" dirty="0" smtClean="0"/>
                    </a:p>
                    <a:p>
                      <a:endParaRPr lang="tr-TR" dirty="0" smtClean="0"/>
                    </a:p>
                    <a:p>
                      <a:endParaRPr lang="tr-TR" dirty="0" smtClean="0"/>
                    </a:p>
                    <a:p>
                      <a:endParaRPr lang="tr-TR" dirty="0" smtClean="0"/>
                    </a:p>
                    <a:p>
                      <a:endParaRPr lang="tr-TR" dirty="0" smtClean="0"/>
                    </a:p>
                    <a:p>
                      <a:endParaRPr lang="tr-T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Commit;</a:t>
                      </a:r>
                    </a:p>
                  </a:txBody>
                  <a:tcPr/>
                </a:tc>
              </a:tr>
            </a:tbl>
          </a:graphicData>
        </a:graphic>
      </p:graphicFrame>
      <p:sp>
        <p:nvSpPr>
          <p:cNvPr id="3" name="2 Dikdörtgen"/>
          <p:cNvSpPr/>
          <p:nvPr/>
        </p:nvSpPr>
        <p:spPr>
          <a:xfrm>
            <a:off x="571472" y="5703838"/>
            <a:ext cx="8143932" cy="646331"/>
          </a:xfrm>
          <a:prstGeom prst="rect">
            <a:avLst/>
          </a:prstGeom>
        </p:spPr>
        <p:txBody>
          <a:bodyPr wrap="square">
            <a:spAutoFit/>
          </a:bodyPr>
          <a:lstStyle/>
          <a:p>
            <a:pPr>
              <a:buNone/>
            </a:pPr>
            <a:r>
              <a:rPr lang="tr-TR" b="1" dirty="0" smtClean="0">
                <a:solidFill>
                  <a:schemeClr val="accent1">
                    <a:lumMod val="75000"/>
                  </a:schemeClr>
                </a:solidFill>
              </a:rPr>
              <a:t>Çizim 9.12.</a:t>
            </a:r>
            <a:r>
              <a:rPr lang="tr-TR" dirty="0" smtClean="0"/>
              <a:t> Zincirleme Kurtarma Gerektiren İşletim Planı</a:t>
            </a:r>
          </a:p>
          <a:p>
            <a:pPr>
              <a:buNone/>
            </a:pPr>
            <a:endParaRPr lang="tr-T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planında, </a:t>
            </a:r>
            <a:r>
              <a:rPr lang="tr-TR" b="1" dirty="0" smtClean="0">
                <a:solidFill>
                  <a:schemeClr val="accent1">
                    <a:lumMod val="75000"/>
                  </a:schemeClr>
                </a:solidFill>
              </a:rPr>
              <a:t>Read (B)</a:t>
            </a:r>
            <a:r>
              <a:rPr lang="tr-TR" dirty="0" smtClean="0">
                <a:solidFill>
                  <a:schemeClr val="accent1">
                    <a:lumMod val="75000"/>
                  </a:schemeClr>
                </a:solidFill>
              </a:rPr>
              <a:t> </a:t>
            </a:r>
            <a:r>
              <a:rPr lang="tr-TR" dirty="0" smtClean="0"/>
              <a:t>komutundan sonra bir bozukluk oluşur ve </a:t>
            </a:r>
            <a:r>
              <a:rPr lang="tr-TR" b="1" dirty="0" smtClean="0">
                <a:solidFill>
                  <a:schemeClr val="accent1">
                    <a:lumMod val="75000"/>
                  </a:schemeClr>
                </a:solidFill>
              </a:rPr>
              <a:t>H</a:t>
            </a:r>
            <a:r>
              <a:rPr lang="tr-TR" b="1" baseline="-25000" dirty="0" smtClean="0">
                <a:solidFill>
                  <a:schemeClr val="accent1">
                    <a:lumMod val="75000"/>
                  </a:schemeClr>
                </a:solidFill>
              </a:rPr>
              <a:t>10</a:t>
            </a:r>
            <a:r>
              <a:rPr lang="tr-TR" dirty="0" smtClean="0"/>
              <a:t> için kurtarma işlemine gerek duyulursa, zincirleme olarak </a:t>
            </a:r>
            <a:r>
              <a:rPr lang="tr-TR" b="1" dirty="0" smtClean="0">
                <a:solidFill>
                  <a:schemeClr val="accent1">
                    <a:lumMod val="75000"/>
                  </a:schemeClr>
                </a:solidFill>
              </a:rPr>
              <a:t>H</a:t>
            </a:r>
            <a:r>
              <a:rPr lang="tr-TR" b="1" baseline="-25000" dirty="0" smtClean="0">
                <a:solidFill>
                  <a:schemeClr val="accent1">
                    <a:lumMod val="75000"/>
                  </a:schemeClr>
                </a:solidFill>
              </a:rPr>
              <a:t>11</a:t>
            </a:r>
            <a:r>
              <a:rPr lang="tr-TR" dirty="0" smtClean="0"/>
              <a:t>,</a:t>
            </a:r>
            <a:r>
              <a:rPr lang="tr-TR" b="1"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12</a:t>
            </a:r>
            <a:r>
              <a:rPr lang="tr-TR"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13</a:t>
            </a:r>
            <a:r>
              <a:rPr lang="tr-TR" dirty="0" smtClean="0"/>
              <a:t> ve </a:t>
            </a:r>
            <a:r>
              <a:rPr lang="tr-TR" b="1" dirty="0" smtClean="0">
                <a:solidFill>
                  <a:schemeClr val="accent1">
                    <a:lumMod val="75000"/>
                  </a:schemeClr>
                </a:solidFill>
              </a:rPr>
              <a:t>H</a:t>
            </a:r>
            <a:r>
              <a:rPr lang="tr-TR" b="1" baseline="-25000" dirty="0" smtClean="0">
                <a:solidFill>
                  <a:schemeClr val="accent1">
                    <a:lumMod val="75000"/>
                  </a:schemeClr>
                </a:solidFill>
              </a:rPr>
              <a:t>14</a:t>
            </a:r>
            <a:r>
              <a:rPr lang="tr-TR" dirty="0" smtClean="0">
                <a:solidFill>
                  <a:schemeClr val="accent1">
                    <a:lumMod val="75000"/>
                  </a:schemeClr>
                </a:solidFill>
              </a:rPr>
              <a:t> </a:t>
            </a:r>
            <a:r>
              <a:rPr lang="tr-TR" dirty="0" smtClean="0"/>
              <a:t>için de kurtarma işlemi uygulanması gerekir. Zincirleme kurtarma çok zaman alacağı için, istenmeyen bir durumdur.</a:t>
            </a:r>
            <a:endParaRPr lang="tr-TR"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örnekte olduğu gibi, bir işletim planındaki bir hareketin başarısız olması, zincirleme olarak, işletim planındaki diğer hareketlerin de başarısız olmasına yol açıyorsa, bu işletim planına </a:t>
            </a:r>
            <a:r>
              <a:rPr lang="tr-TR" b="1" dirty="0" smtClean="0">
                <a:solidFill>
                  <a:schemeClr val="accent1">
                    <a:lumMod val="75000"/>
                  </a:schemeClr>
                </a:solidFill>
              </a:rPr>
              <a:t>zincirleme kurtarma gerektiren</a:t>
            </a:r>
            <a:r>
              <a:rPr lang="tr-TR" dirty="0" smtClean="0">
                <a:solidFill>
                  <a:schemeClr val="accent1">
                    <a:lumMod val="75000"/>
                  </a:schemeClr>
                </a:solidFill>
              </a:rPr>
              <a:t> </a:t>
            </a:r>
            <a:r>
              <a:rPr lang="tr-TR" dirty="0" smtClean="0"/>
              <a:t>(cascading rollback) işletim planı denir.</a:t>
            </a:r>
            <a:endParaRPr lang="tr-TR"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Tersine, bir işletim planındaki bir hareketin başarısız olması, zincirleme olarak, işletim planındaki diğer hareketlerin de başarısız olmasına yol açmıyorsa, bu işletim planına </a:t>
            </a:r>
            <a:r>
              <a:rPr lang="tr-TR" b="1" dirty="0" smtClean="0">
                <a:solidFill>
                  <a:schemeClr val="accent1">
                    <a:lumMod val="75000"/>
                  </a:schemeClr>
                </a:solidFill>
              </a:rPr>
              <a:t>zincirleme kurtarma gerektirmeyen </a:t>
            </a:r>
            <a:r>
              <a:rPr lang="tr-TR" dirty="0" smtClean="0"/>
              <a:t>(ıcascadeless) işletim planı denir.</a:t>
            </a:r>
          </a:p>
          <a:p>
            <a:pPr>
              <a:buNone/>
            </a:pPr>
            <a:endParaRPr lang="tr-TR"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Bir işletim planın zincirleme kurtarma gerektirmemesi için gerekli ve yeterli olan koşul işletim planındaki her hareketin okuduğu her verinin, işletimi tamamlanmış (commit işlemi uygulanmış) bir hareket tarafından yazılmış olmasıdır.</a:t>
            </a:r>
          </a:p>
          <a:p>
            <a:pPr>
              <a:buNone/>
            </a:pPr>
            <a:endParaRPr lang="tr-TR"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Zincirleme kurtarma gerektirmeyen işletim planı, kurtarılabilir işletim planına göre daha kısıtlayıcı bir işletim planıdır. Zincirleme kurtarma gerektirmeyen her işletim planı aynı zamanda kurtarılabilir bir işletim planıdır. Ancak bunun tersi doğru değildir. Zincirleme kurtarma gerektirmeyen işletim planından daha kısıtlayıcı işletim planı türü </a:t>
            </a:r>
            <a:r>
              <a:rPr lang="tr-TR" b="1" dirty="0" smtClean="0">
                <a:solidFill>
                  <a:schemeClr val="accent1">
                    <a:lumMod val="75000"/>
                  </a:schemeClr>
                </a:solidFill>
              </a:rPr>
              <a:t>sıkı işletim planıdır</a:t>
            </a:r>
            <a:r>
              <a:rPr lang="tr-TR" dirty="0" smtClean="0">
                <a:solidFill>
                  <a:schemeClr val="accent1">
                    <a:lumMod val="75000"/>
                  </a:schemeClr>
                </a:solidFill>
              </a:rPr>
              <a:t> </a:t>
            </a:r>
            <a:r>
              <a:rPr lang="tr-TR" dirty="0" smtClean="0"/>
              <a:t>(strict schedule).</a:t>
            </a:r>
            <a:endParaRPr lang="tr-TR"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latin typeface="Calibri" pitchFamily="34" charset="0"/>
                <a:cs typeface="Calibri" pitchFamily="34" charset="0"/>
              </a:rPr>
              <a:t>9.4. Birliktelik Denetimi</a:t>
            </a:r>
            <a:endParaRPr lang="tr-TR"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Birden çok hareketin, bir işletim planı kapsamında birlikte işletilmesinde, tutarlılık açısından işletim planının serileştirilebilir olmasının son derece önemli olduğunu gördük. Ancak uygulamada bir işletim planının serileştirilebilir olup olmadığının test edilmesi son derece güçtür. Çünkü hem işletim planında yer alacak hareketlerin hangileri olacağı, hem de komutların hangi sırada işletileceği önceden belli değildir. </a:t>
            </a:r>
            <a:endParaRPr lang="tr-TR"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Sisteme sürekli olarak yeni hareketler katılabilir. Komutların işletim sırası ise, tüm süreçlere kaynakları atayan işletim sistemi tarafından belirlenmektedir. İşletim planında hangi hareketlerin yer alacağı ve komutların işletim sırasının nasıl olacağı önceden bilinmediği için, işletim planının serileştirilebilir olup olmadığını önceden belirlemek de mümkün değildir. </a:t>
            </a: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endParaRPr lang="tr-TR" dirty="0" smtClean="0"/>
          </a:p>
          <a:p>
            <a:pPr>
              <a:buNone/>
            </a:pPr>
            <a:r>
              <a:rPr lang="tr-TR" dirty="0" smtClean="0"/>
              <a:t>	Eğer </a:t>
            </a:r>
            <a:r>
              <a:rPr lang="tr-TR" b="1" dirty="0" smtClean="0">
                <a:solidFill>
                  <a:schemeClr val="accent1">
                    <a:lumMod val="75000"/>
                  </a:schemeClr>
                </a:solidFill>
              </a:rPr>
              <a:t>Begin transaction</a:t>
            </a:r>
            <a:r>
              <a:rPr lang="tr-TR" dirty="0" smtClean="0"/>
              <a:t>’ dan sonraki 3 komut uygulandıktan sonra hareket kesilirse, </a:t>
            </a:r>
            <a:r>
              <a:rPr lang="tr-TR" b="1" dirty="0" smtClean="0">
                <a:solidFill>
                  <a:schemeClr val="accent1">
                    <a:lumMod val="75000"/>
                  </a:schemeClr>
                </a:solidFill>
              </a:rPr>
              <a:t>A</a:t>
            </a:r>
            <a:r>
              <a:rPr lang="tr-TR" dirty="0" smtClean="0"/>
              <a:t> değeri azaltılmış buna karşın </a:t>
            </a:r>
            <a:r>
              <a:rPr lang="tr-TR" b="1" dirty="0" smtClean="0">
                <a:solidFill>
                  <a:schemeClr val="accent1">
                    <a:lumMod val="75000"/>
                  </a:schemeClr>
                </a:solidFill>
              </a:rPr>
              <a:t>B</a:t>
            </a:r>
            <a:r>
              <a:rPr lang="tr-TR" dirty="0" smtClean="0"/>
              <a:t> arttırılmamış olacağından veri tabanı tutarsız bir durumda bulunacaktır. Bu tür sorunların önlenmesi için, Veri Tabanı Yönetim Sistemince hareketin bölünmezliği sağlanmalıdır.</a:t>
            </a:r>
          </a:p>
          <a:p>
            <a:pPr>
              <a:buNone/>
            </a:pPr>
            <a:endParaRPr lang="tr-TR" dirty="0" smtClean="0"/>
          </a:p>
          <a:p>
            <a:endParaRPr lang="tr-T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İşletim planı tamamlandıktan sonra serileştirilebilirlik testinin yapılması; işletim planının serileştirilebilir olmadığı anlaşıldığında da  kurtarma işlemi ile tüm hareketlerin geriye alınması ise uygulama acısından çok verimsiz bir çözümdür. Bu nedenle, serileştirilebilir olmasını, serileştirilebilirlik testi yapmaya gerek kalmadan sağlayan yöntemler önem kazanmaktadır. </a:t>
            </a:r>
            <a:endParaRPr lang="tr-TR"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Bu amaçla, ticari Veri Tabanı Yönetim Sistemlerinin tümü tarafından benimsenen yöntem, işletim planının serileştirilebilir olması güvencesini veren protokollerin kullanılmasıdır. Bu amaçla kullanılan protokoller arasında, en çok bilinen ve kullanılanı </a:t>
            </a:r>
            <a:r>
              <a:rPr lang="tr-TR" b="1" dirty="0" smtClean="0">
                <a:solidFill>
                  <a:schemeClr val="accent1">
                    <a:lumMod val="75000"/>
                  </a:schemeClr>
                </a:solidFill>
              </a:rPr>
              <a:t>iki-evreli kilitleme</a:t>
            </a:r>
            <a:r>
              <a:rPr lang="tr-TR" dirty="0" smtClean="0">
                <a:solidFill>
                  <a:schemeClr val="accent1">
                    <a:lumMod val="75000"/>
                  </a:schemeClr>
                </a:solidFill>
              </a:rPr>
              <a:t> </a:t>
            </a:r>
            <a:r>
              <a:rPr lang="tr-TR" dirty="0" smtClean="0"/>
              <a:t>(two-phase locking).protokolüdür (komutlar kümesidir).</a:t>
            </a:r>
          </a:p>
          <a:p>
            <a:pPr>
              <a:buNone/>
            </a:pPr>
            <a:endParaRPr lang="tr-TR"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pPr algn="ctr"/>
            <a:r>
              <a:rPr lang="tr-TR" sz="4000" b="1" dirty="0" smtClean="0">
                <a:latin typeface="Calibri" pitchFamily="34" charset="0"/>
                <a:cs typeface="Calibri" pitchFamily="34" charset="0"/>
              </a:rPr>
              <a:t>9.4.Birliktelik Denetimi İçin Kilitleme Teknikleri</a:t>
            </a:r>
            <a:endParaRPr lang="tr-TR" sz="4000" dirty="0">
              <a:latin typeface="Calibri" pitchFamily="34" charset="0"/>
              <a:cs typeface="Calibri" pitchFamily="34" charset="0"/>
            </a:endParaRPr>
          </a:p>
        </p:txBody>
      </p:sp>
      <p:sp>
        <p:nvSpPr>
          <p:cNvPr id="3" name="2 İçerik Yer Tutucusu"/>
          <p:cNvSpPr>
            <a:spLocks noGrp="1"/>
          </p:cNvSpPr>
          <p:nvPr>
            <p:ph idx="1"/>
          </p:nvPr>
        </p:nvSpPr>
        <p:spPr/>
        <p:txBody>
          <a:bodyPr/>
          <a:lstStyle/>
          <a:p>
            <a:pPr>
              <a:buNone/>
            </a:pPr>
            <a:r>
              <a:rPr lang="tr-TR" dirty="0" smtClean="0"/>
              <a:t>	Hareketlerin birlikte işletimini denetlemek için en çok kullanılan teknik veri öğelerinin kilitlenmesidir. Kilit, bir veri öğesine atanan ve veri öğesinin durumunu gösteren bir değişkendir. Kuramsal olarak, veri tabanındaki her veri öğesine ilişkin bir kilidin bulunduğu ve bu kilidin veri öğesi üzerinde yapılan işlemlerin neler olduğunu gösterdiğini düşünebiliriz. Temel olarak iki tür kilit vardır.</a:t>
            </a:r>
          </a:p>
          <a:p>
            <a:endParaRPr lang="tr-TR"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marL="514350" indent="-514350">
              <a:buNone/>
            </a:pPr>
            <a:endParaRPr lang="tr-TR" b="1" dirty="0" smtClean="0"/>
          </a:p>
          <a:p>
            <a:pPr marL="514350" indent="-514350">
              <a:buClrTx/>
              <a:buNone/>
            </a:pPr>
            <a:r>
              <a:rPr lang="tr-TR" sz="2800" b="1" dirty="0" smtClean="0">
                <a:solidFill>
                  <a:schemeClr val="accent1">
                    <a:lumMod val="75000"/>
                  </a:schemeClr>
                </a:solidFill>
              </a:rPr>
              <a:t>1.</a:t>
            </a:r>
            <a:r>
              <a:rPr lang="tr-TR" b="1" dirty="0" smtClean="0">
                <a:solidFill>
                  <a:schemeClr val="accent1">
                    <a:lumMod val="75000"/>
                  </a:schemeClr>
                </a:solidFill>
              </a:rPr>
              <a:t>Paylaşımlı kilit</a:t>
            </a:r>
            <a:r>
              <a:rPr lang="tr-TR" dirty="0" smtClean="0">
                <a:solidFill>
                  <a:schemeClr val="accent1">
                    <a:lumMod val="75000"/>
                  </a:schemeClr>
                </a:solidFill>
              </a:rPr>
              <a:t> </a:t>
            </a:r>
            <a:r>
              <a:rPr lang="tr-TR" dirty="0" smtClean="0"/>
              <a:t>(shared lock) ya da </a:t>
            </a:r>
            <a:r>
              <a:rPr lang="tr-TR" b="1" dirty="0" smtClean="0">
                <a:solidFill>
                  <a:schemeClr val="accent1">
                    <a:lumMod val="75000"/>
                  </a:schemeClr>
                </a:solidFill>
              </a:rPr>
              <a:t>okuma kilidi</a:t>
            </a:r>
            <a:r>
              <a:rPr lang="tr-TR" dirty="0" smtClean="0">
                <a:solidFill>
                  <a:schemeClr val="accent1">
                    <a:lumMod val="75000"/>
                  </a:schemeClr>
                </a:solidFill>
              </a:rPr>
              <a:t> </a:t>
            </a:r>
            <a:r>
              <a:rPr lang="tr-TR" dirty="0" smtClean="0"/>
              <a:t>(read lock)</a:t>
            </a:r>
          </a:p>
          <a:p>
            <a:pPr marL="514350" indent="-514350">
              <a:buClrTx/>
              <a:buNone/>
            </a:pPr>
            <a:r>
              <a:rPr lang="tr-TR" sz="2400" b="1" dirty="0" smtClean="0">
                <a:solidFill>
                  <a:schemeClr val="accent1">
                    <a:lumMod val="75000"/>
                  </a:schemeClr>
                </a:solidFill>
              </a:rPr>
              <a:t>2.Dışlayan</a:t>
            </a:r>
            <a:r>
              <a:rPr lang="tr-TR" b="1" dirty="0" smtClean="0">
                <a:solidFill>
                  <a:schemeClr val="accent1">
                    <a:lumMod val="75000"/>
                  </a:schemeClr>
                </a:solidFill>
              </a:rPr>
              <a:t> kilit</a:t>
            </a:r>
            <a:r>
              <a:rPr lang="tr-TR" dirty="0" smtClean="0">
                <a:solidFill>
                  <a:schemeClr val="accent1">
                    <a:lumMod val="75000"/>
                  </a:schemeClr>
                </a:solidFill>
              </a:rPr>
              <a:t> </a:t>
            </a:r>
            <a:r>
              <a:rPr lang="tr-TR" dirty="0" smtClean="0"/>
              <a:t>(exclusive lock) ya da </a:t>
            </a:r>
            <a:r>
              <a:rPr lang="tr-TR" b="1" dirty="0" smtClean="0">
                <a:solidFill>
                  <a:schemeClr val="accent1">
                    <a:lumMod val="75000"/>
                  </a:schemeClr>
                </a:solidFill>
              </a:rPr>
              <a:t>yazma kilidi</a:t>
            </a:r>
            <a:r>
              <a:rPr lang="tr-TR" dirty="0" smtClean="0">
                <a:solidFill>
                  <a:schemeClr val="accent1">
                    <a:lumMod val="75000"/>
                  </a:schemeClr>
                </a:solidFill>
              </a:rPr>
              <a:t> </a:t>
            </a:r>
            <a:r>
              <a:rPr lang="tr-TR" dirty="0" smtClean="0"/>
              <a:t>(write lock)</a:t>
            </a:r>
          </a:p>
          <a:p>
            <a:pPr marL="514350" indent="-514350">
              <a:buFont typeface="+mj-lt"/>
              <a:buAutoNum type="arabicPeriod"/>
            </a:pPr>
            <a:endParaRPr lang="tr-TR"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Aynı veri öğesi üzerinde, birden çok hareket aynı anda okuma işlemi yapabilir. Ancak bir veri öğesi üzerinde bir hareket yazma işlemi yapıyorsa, bu veri öğesinin diğer hareketler tarafından okunmaması ve yazılmaması gerekir. Buna göre aynı veri öğesi üzerindeki paylaşımlı kilitler birbiriyle uyumludur. Ancak bir veri öğesi üzerindeki dışlayan kilit, bu veri öğesi üzerindeki hem paylaşımlı hem de dışlayan kilit ile uyumsuzdur. </a:t>
            </a:r>
            <a:endParaRPr lang="tr-TR"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28670"/>
            <a:ext cx="8229600" cy="5395930"/>
          </a:xfrm>
        </p:spPr>
        <p:txBody>
          <a:bodyPr>
            <a:normAutofit/>
          </a:bodyPr>
          <a:lstStyle/>
          <a:p>
            <a:pPr>
              <a:buNone/>
            </a:pPr>
            <a:r>
              <a:rPr lang="tr-TR" dirty="0" smtClean="0"/>
              <a:t>	Çizim 9.13'deki çizelgede kilit türlerinin birbirleriyle uyumluluğu görülmektedir.</a:t>
            </a:r>
          </a:p>
          <a:p>
            <a:pPr>
              <a:buNone/>
            </a:pPr>
            <a:r>
              <a:rPr lang="tr-TR" dirty="0" smtClean="0"/>
              <a:t>       </a:t>
            </a:r>
          </a:p>
          <a:p>
            <a:pPr>
              <a:buNone/>
            </a:pPr>
            <a:endParaRPr lang="tr-TR" b="1" dirty="0" smtClean="0">
              <a:solidFill>
                <a:schemeClr val="accent1">
                  <a:lumMod val="75000"/>
                </a:schemeClr>
              </a:solidFill>
            </a:endParaRPr>
          </a:p>
          <a:p>
            <a:pPr>
              <a:buNone/>
            </a:pPr>
            <a:endParaRPr lang="tr-TR" b="1" dirty="0" smtClean="0">
              <a:solidFill>
                <a:schemeClr val="accent1">
                  <a:lumMod val="75000"/>
                </a:schemeClr>
              </a:solidFill>
            </a:endParaRPr>
          </a:p>
          <a:p>
            <a:pPr>
              <a:buNone/>
            </a:pPr>
            <a:endParaRPr lang="tr-TR" b="1" dirty="0" smtClean="0"/>
          </a:p>
          <a:p>
            <a:pPr>
              <a:buNone/>
            </a:pPr>
            <a:endParaRPr lang="tr-TR" b="1" dirty="0" smtClean="0"/>
          </a:p>
          <a:p>
            <a:pPr>
              <a:buNone/>
            </a:pPr>
            <a:endParaRPr lang="tr-TR" b="1" dirty="0" smtClean="0"/>
          </a:p>
          <a:p>
            <a:pPr>
              <a:buNone/>
            </a:pPr>
            <a:r>
              <a:rPr lang="tr-TR" b="1" dirty="0" smtClean="0"/>
              <a:t>   </a:t>
            </a:r>
            <a:r>
              <a:rPr lang="tr-TR" b="1" dirty="0" smtClean="0">
                <a:solidFill>
                  <a:schemeClr val="accent1">
                    <a:lumMod val="75000"/>
                  </a:schemeClr>
                </a:solidFill>
              </a:rPr>
              <a:t>Çizim 9.13.</a:t>
            </a:r>
            <a:r>
              <a:rPr lang="tr-TR" dirty="0" smtClean="0">
                <a:solidFill>
                  <a:schemeClr val="accent1">
                    <a:lumMod val="75000"/>
                  </a:schemeClr>
                </a:solidFill>
              </a:rPr>
              <a:t> </a:t>
            </a:r>
            <a:r>
              <a:rPr lang="tr-TR" dirty="0" smtClean="0"/>
              <a:t>Kilit Türlerinin Birbiriyle Uyumluluğu  </a:t>
            </a:r>
            <a:endParaRPr lang="tr-TR" dirty="0"/>
          </a:p>
        </p:txBody>
      </p:sp>
      <p:graphicFrame>
        <p:nvGraphicFramePr>
          <p:cNvPr id="12" name="11 Tablo"/>
          <p:cNvGraphicFramePr>
            <a:graphicFrameLocks noGrp="1"/>
          </p:cNvGraphicFramePr>
          <p:nvPr/>
        </p:nvGraphicFramePr>
        <p:xfrm>
          <a:off x="1357290" y="2332992"/>
          <a:ext cx="6477024" cy="1381760"/>
        </p:xfrm>
        <a:graphic>
          <a:graphicData uri="http://schemas.openxmlformats.org/drawingml/2006/table">
            <a:tbl>
              <a:tblPr firstRow="1" bandRow="1">
                <a:tableStyleId>{5C22544A-7EE6-4342-B048-85BDC9FD1C3A}</a:tableStyleId>
              </a:tblPr>
              <a:tblGrid>
                <a:gridCol w="2175868"/>
                <a:gridCol w="2428901"/>
                <a:gridCol w="1872255"/>
              </a:tblGrid>
              <a:tr h="541016">
                <a:tc>
                  <a:txBody>
                    <a:bodyPr/>
                    <a:lstStyle/>
                    <a:p>
                      <a:endParaRPr lang="tr-TR"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bg1"/>
                          </a:solidFill>
                        </a:rPr>
                        <a:t>Paylaşımlı kilit </a:t>
                      </a:r>
                    </a:p>
                    <a:p>
                      <a:pPr>
                        <a:buNone/>
                      </a:pPr>
                      <a:endParaRPr lang="tr-TR" dirty="0" smtClean="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bg1"/>
                          </a:solidFill>
                        </a:rPr>
                        <a:t>Dışlayan kilit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tx1"/>
                          </a:solidFill>
                        </a:rPr>
                        <a:t>Paylaşımlı kilit </a:t>
                      </a:r>
                    </a:p>
                  </a:txBody>
                  <a:tcPr/>
                </a:tc>
                <a:tc>
                  <a:txBody>
                    <a:bodyPr/>
                    <a:lstStyle/>
                    <a:p>
                      <a:r>
                        <a:rPr lang="tr-TR" dirty="0" smtClean="0">
                          <a:solidFill>
                            <a:schemeClr val="tx1"/>
                          </a:solidFill>
                        </a:rPr>
                        <a:t>      Uyumlu</a:t>
                      </a:r>
                      <a:endParaRPr lang="tr-TR" dirty="0">
                        <a:solidFill>
                          <a:schemeClr val="tx1"/>
                        </a:solidFill>
                      </a:endParaRPr>
                    </a:p>
                  </a:txBody>
                  <a:tcPr/>
                </a:tc>
                <a:tc>
                  <a:txBody>
                    <a:bodyPr/>
                    <a:lstStyle/>
                    <a:p>
                      <a:pPr algn="ctr"/>
                      <a:r>
                        <a:rPr lang="tr-TR" dirty="0" smtClean="0">
                          <a:solidFill>
                            <a:schemeClr val="tx1"/>
                          </a:solidFill>
                        </a:rPr>
                        <a:t>--</a:t>
                      </a:r>
                      <a:endParaRPr lang="tr-TR"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solidFill>
                            <a:schemeClr val="tx1"/>
                          </a:solidFill>
                        </a:rPr>
                        <a:t>Paylaşımlı kilit </a:t>
                      </a:r>
                    </a:p>
                  </a:txBody>
                  <a:tcPr/>
                </a:tc>
                <a:tc>
                  <a:txBody>
                    <a:bodyPr/>
                    <a:lstStyle/>
                    <a:p>
                      <a:pPr algn="ctr"/>
                      <a:r>
                        <a:rPr lang="tr-TR" dirty="0" smtClean="0">
                          <a:solidFill>
                            <a:schemeClr val="tx1"/>
                          </a:solidFill>
                        </a:rPr>
                        <a:t>--</a:t>
                      </a:r>
                      <a:endParaRPr lang="tr-TR" dirty="0">
                        <a:solidFill>
                          <a:schemeClr val="bg1"/>
                        </a:solidFill>
                      </a:endParaRPr>
                    </a:p>
                  </a:txBody>
                  <a:tcPr/>
                </a:tc>
                <a:tc>
                  <a:txBody>
                    <a:bodyPr/>
                    <a:lstStyle/>
                    <a:p>
                      <a:pPr algn="ctr"/>
                      <a:r>
                        <a:rPr lang="tr-TR" dirty="0" smtClean="0">
                          <a:solidFill>
                            <a:schemeClr val="tx1"/>
                          </a:solidFill>
                        </a:rPr>
                        <a:t>--</a:t>
                      </a:r>
                      <a:endParaRPr lang="tr-TR" dirty="0">
                        <a:solidFill>
                          <a:schemeClr val="bg1"/>
                        </a:solidFill>
                      </a:endParaRPr>
                    </a:p>
                  </a:txBody>
                  <a:tcPr/>
                </a:tc>
              </a:tr>
            </a:tbl>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Veri Tabanı Yönetim Sisteminin bileşenleri arasında bir kilitleme yöneticisinin (locking manager) bulunduğu ve kilitleme yöneticisi tarafından kilitleme bilgilerinin uygun çizelgelerde tutulduğu düşünülebilir. Bir veri öğesi üzerinde okuma ya da yazma işlemi yapmak isteyen hareket, kilitleme yöneticisinden istemde bulunur. </a:t>
            </a:r>
            <a:endParaRPr lang="tr-TR"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Kilitleme yöneticisi, veri öğesinin durumunu inceleyerek, uygunsa istenilen kilidi hemen karşılar. Veri öğesinin o andaki durumu istenilen kilidi hemen karşılamak için uygun değilse, kilitleme istemini bekleme kuyruğuna gönderir.</a:t>
            </a:r>
          </a:p>
          <a:p>
            <a:pPr>
              <a:buNone/>
            </a:pPr>
            <a:r>
              <a:rPr lang="tr-TR" dirty="0" smtClean="0"/>
              <a:t>	Kilitleme tekniği açısından, 3 temel kilitleme işlemi vardır.</a:t>
            </a:r>
          </a:p>
          <a:p>
            <a:pPr>
              <a:buNone/>
            </a:pPr>
            <a:endParaRPr lang="tr-TR"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t>
            </a:r>
          </a:p>
          <a:p>
            <a:pPr>
              <a:buNone/>
            </a:pPr>
            <a:r>
              <a:rPr lang="tr-TR" b="1" dirty="0" smtClean="0">
                <a:solidFill>
                  <a:schemeClr val="accent1">
                    <a:lumMod val="75000"/>
                  </a:schemeClr>
                </a:solidFill>
              </a:rPr>
              <a:t>1. LockS(A)</a:t>
            </a:r>
            <a:r>
              <a:rPr lang="tr-TR" dirty="0" smtClean="0">
                <a:solidFill>
                  <a:schemeClr val="accent1">
                    <a:lumMod val="75000"/>
                  </a:schemeClr>
                </a:solidFill>
              </a:rPr>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veri öğesinin paylaşımlı türde kilitlenmesi.</a:t>
            </a:r>
          </a:p>
          <a:p>
            <a:pPr>
              <a:buNone/>
            </a:pPr>
            <a:r>
              <a:rPr lang="tr-TR" b="1" dirty="0" smtClean="0">
                <a:solidFill>
                  <a:schemeClr val="accent1">
                    <a:lumMod val="75000"/>
                  </a:schemeClr>
                </a:solidFill>
              </a:rPr>
              <a:t>2. LockX(A)</a:t>
            </a:r>
            <a:r>
              <a:rPr lang="tr-TR" dirty="0" smtClean="0">
                <a:solidFill>
                  <a:schemeClr val="accent1">
                    <a:lumMod val="75000"/>
                  </a:schemeClr>
                </a:solidFill>
              </a:rPr>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veri öğesinin dışlayan türde kilitlenmesi.</a:t>
            </a:r>
            <a:endParaRPr lang="tr-TR" dirty="0" smtClean="0">
              <a:solidFill>
                <a:schemeClr val="accent1">
                  <a:lumMod val="75000"/>
                </a:schemeClr>
              </a:solidFill>
            </a:endParaRPr>
          </a:p>
          <a:p>
            <a:pPr>
              <a:buNone/>
            </a:pPr>
            <a:r>
              <a:rPr lang="tr-TR" b="1" dirty="0" smtClean="0">
                <a:solidFill>
                  <a:schemeClr val="accent1">
                    <a:lumMod val="75000"/>
                  </a:schemeClr>
                </a:solidFill>
              </a:rPr>
              <a:t>3. Unlock(A): A</a:t>
            </a:r>
            <a:r>
              <a:rPr lang="tr-TR" dirty="0" smtClean="0">
                <a:solidFill>
                  <a:schemeClr val="accent1">
                    <a:lumMod val="75000"/>
                  </a:schemeClr>
                </a:solidFill>
              </a:rPr>
              <a:t> </a:t>
            </a:r>
            <a:r>
              <a:rPr lang="tr-TR" dirty="0" smtClean="0"/>
              <a:t>veri öğesi üzerindeki kilidin çözülmesi. </a:t>
            </a:r>
          </a:p>
          <a:p>
            <a:pPr>
              <a:buNone/>
            </a:pPr>
            <a:endParaRPr lang="tr-TR"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Aslında bu işlemlerden her biri için önce hareket tarafından istemde bulunulur, daha sonra da istemin karşılandığı (hemen ya da belirli bir bekleme süresi sonunda) harekete bildirilir. Ancak basitlik açısından, örneklerde bu ayırım yapılmayacak ve her işlem için tek bir gösterim kullanılacaktır.</a:t>
            </a:r>
          </a:p>
          <a:p>
            <a:pPr>
              <a:buNone/>
            </a:pP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1106</TotalTime>
  <Words>1250</Words>
  <Application>Microsoft Office PowerPoint</Application>
  <PresentationFormat>Ekran Gösterisi (4:3)</PresentationFormat>
  <Paragraphs>825</Paragraphs>
  <Slides>172</Slides>
  <Notes>172</Notes>
  <HiddenSlides>0</HiddenSlides>
  <MMClips>1</MMClips>
  <ScaleCrop>false</ScaleCrop>
  <HeadingPairs>
    <vt:vector size="4" baseType="variant">
      <vt:variant>
        <vt:lpstr>Tema</vt:lpstr>
      </vt:variant>
      <vt:variant>
        <vt:i4>1</vt:i4>
      </vt:variant>
      <vt:variant>
        <vt:lpstr>Slayt Başlıkları</vt:lpstr>
      </vt:variant>
      <vt:variant>
        <vt:i4>172</vt:i4>
      </vt:variant>
    </vt:vector>
  </HeadingPairs>
  <TitlesOfParts>
    <vt:vector size="173" baseType="lpstr">
      <vt:lpstr>Akış</vt:lpstr>
      <vt:lpstr>9.2. Hareket Kavramı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9.2.1. Hareket Durumları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9.3. Hareketlerin Birlikte İşletilmesi</vt:lpstr>
      <vt:lpstr>PowerPoint Sunusu</vt:lpstr>
      <vt:lpstr>PowerPoint Sunusu</vt:lpstr>
      <vt:lpstr>H1     H2</vt:lpstr>
      <vt:lpstr>PowerPoint Sunusu</vt:lpstr>
      <vt:lpstr>PowerPoint Sunusu</vt:lpstr>
      <vt:lpstr>PowerPoint Sunusu</vt:lpstr>
      <vt:lpstr>PowerPoint Sunusu</vt:lpstr>
      <vt:lpstr>PowerPoint Sunusu</vt:lpstr>
      <vt:lpstr>PowerPoint Sunusu</vt:lpstr>
      <vt:lpstr>PowerPoint Sunusu</vt:lpstr>
      <vt:lpstr>     Çizim 9.5. P3 Seri Olmayan İşletim Planları</vt:lpstr>
      <vt:lpstr>9.3.1.Serileştirilebilir İşletim Planı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İki Komutun Çelişmesi</vt:lpstr>
      <vt:lpstr>PowerPoint Sunusu</vt:lpstr>
      <vt:lpstr>PowerPoint Sunusu</vt:lpstr>
      <vt:lpstr>Serileştirilebilirliğin Tanımı</vt:lpstr>
      <vt:lpstr>PowerPoint Sunusu</vt:lpstr>
      <vt:lpstr>PowerPoint Sunusu</vt:lpstr>
      <vt:lpstr>PowerPoint Sunusu</vt:lpstr>
      <vt:lpstr>PowerPoint Sunusu</vt:lpstr>
      <vt:lpstr>PowerPoint Sunusu</vt:lpstr>
      <vt:lpstr>PowerPoint Sunusu</vt:lpstr>
      <vt:lpstr>PowerPoint Sunusu</vt:lpstr>
      <vt:lpstr>Serileştirilebilirlik Testi</vt:lpstr>
      <vt:lpstr>Öncelik Çizgesi Oluşturma Algoritması</vt:lpstr>
      <vt:lpstr>PowerPoint Sunusu</vt:lpstr>
      <vt:lpstr>PowerPoint Sunusu</vt:lpstr>
      <vt:lpstr>PowerPoint Sunusu</vt:lpstr>
      <vt:lpstr>PowerPoint Sunusu</vt:lpstr>
      <vt:lpstr>PowerPoint Sunusu</vt:lpstr>
      <vt:lpstr>PowerPoint Sunusu</vt:lpstr>
      <vt:lpstr>PowerPoint Sunusu</vt:lpstr>
      <vt:lpstr>9.3.2. Kurtarılabilir İşletim Planı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9.4. Birliktelik Denetimi</vt:lpstr>
      <vt:lpstr>PowerPoint Sunusu</vt:lpstr>
      <vt:lpstr>PowerPoint Sunusu</vt:lpstr>
      <vt:lpstr>PowerPoint Sunusu</vt:lpstr>
      <vt:lpstr>9.4.Birliktelik Denetimi İçin Kilitleme Teknikleri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9.4.1. İki-Evreli Kilitleme Protokolü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9.4.2. Kilitlenmeler</vt:lpstr>
      <vt:lpstr>PowerPoint Sunusu</vt:lpstr>
      <vt:lpstr>PowerPoint Sunusu</vt:lpstr>
      <vt:lpstr>PowerPoint Sunusu</vt:lpstr>
      <vt:lpstr>PowerPoint Sunusu</vt:lpstr>
      <vt:lpstr>PowerPoint Sunusu</vt:lpstr>
      <vt:lpstr>PowerPoint Sunusu</vt:lpstr>
      <vt:lpstr>PowerPoint Sunusu</vt:lpstr>
      <vt:lpstr>PowerPoint Sunusu</vt:lpstr>
      <vt:lpstr>Kilitlenmenin Bulunması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Kilitlenen Veri Miktarı</vt:lpstr>
      <vt:lpstr>PowerPoint Sunusu</vt:lpstr>
      <vt:lpstr>PowerPoint Sunusu</vt:lpstr>
      <vt:lpstr>PowerPoint Sunusu</vt:lpstr>
      <vt:lpstr>Diğer Birliktelik Denetimi Protokolleri</vt:lpstr>
      <vt:lpstr>PowerPoint Sunusu</vt:lpstr>
      <vt:lpstr>PowerPoint Sunusu</vt:lpstr>
      <vt:lpstr>9.5.Kurtarma Teknikleri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Günlük Kütüğü (Log File)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Hareketin Geri Alınması</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 Hareket kavramı</dc:title>
  <dc:creator>ACEHAN</dc:creator>
  <cp:lastModifiedBy>mehmet kaya</cp:lastModifiedBy>
  <cp:revision>133</cp:revision>
  <dcterms:created xsi:type="dcterms:W3CDTF">2010-04-20T22:09:06Z</dcterms:created>
  <dcterms:modified xsi:type="dcterms:W3CDTF">2012-12-10T15:50:29Z</dcterms:modified>
</cp:coreProperties>
</file>