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507" r:id="rId3"/>
    <p:sldId id="508" r:id="rId4"/>
    <p:sldId id="330" r:id="rId5"/>
    <p:sldId id="514" r:id="rId6"/>
    <p:sldId id="518" r:id="rId7"/>
    <p:sldId id="520" r:id="rId8"/>
    <p:sldId id="521" r:id="rId9"/>
    <p:sldId id="522" r:id="rId10"/>
    <p:sldId id="620" r:id="rId11"/>
    <p:sldId id="525" r:id="rId12"/>
    <p:sldId id="528" r:id="rId13"/>
    <p:sldId id="530" r:id="rId14"/>
    <p:sldId id="362" r:id="rId15"/>
    <p:sldId id="534" r:id="rId16"/>
    <p:sldId id="536" r:id="rId17"/>
    <p:sldId id="537" r:id="rId18"/>
    <p:sldId id="539" r:id="rId19"/>
    <p:sldId id="541" r:id="rId20"/>
    <p:sldId id="543" r:id="rId21"/>
    <p:sldId id="544" r:id="rId22"/>
    <p:sldId id="545" r:id="rId23"/>
    <p:sldId id="549" r:id="rId24"/>
    <p:sldId id="550" r:id="rId25"/>
    <p:sldId id="553" r:id="rId26"/>
    <p:sldId id="347" r:id="rId27"/>
    <p:sldId id="557" r:id="rId28"/>
    <p:sldId id="560" r:id="rId29"/>
    <p:sldId id="563" r:id="rId30"/>
    <p:sldId id="567" r:id="rId31"/>
    <p:sldId id="570" r:id="rId32"/>
    <p:sldId id="573" r:id="rId33"/>
    <p:sldId id="576" r:id="rId34"/>
    <p:sldId id="580" r:id="rId35"/>
    <p:sldId id="581" r:id="rId36"/>
    <p:sldId id="642" r:id="rId37"/>
    <p:sldId id="629" r:id="rId38"/>
    <p:sldId id="584" r:id="rId39"/>
    <p:sldId id="586" r:id="rId40"/>
    <p:sldId id="632" r:id="rId41"/>
    <p:sldId id="588" r:id="rId42"/>
    <p:sldId id="590" r:id="rId43"/>
    <p:sldId id="592" r:id="rId44"/>
    <p:sldId id="595" r:id="rId45"/>
    <p:sldId id="386" r:id="rId46"/>
    <p:sldId id="597" r:id="rId47"/>
    <p:sldId id="600" r:id="rId48"/>
    <p:sldId id="604" r:id="rId4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24" autoAdjust="0"/>
  </p:normalViewPr>
  <p:slideViewPr>
    <p:cSldViewPr>
      <p:cViewPr>
        <p:scale>
          <a:sx n="66" d="100"/>
          <a:sy n="66" d="100"/>
        </p:scale>
        <p:origin x="-1506" y="-180"/>
      </p:cViewPr>
      <p:guideLst>
        <p:guide orient="horz" pos="2160"/>
        <p:guide pos="2880"/>
      </p:guideLst>
    </p:cSldViewPr>
  </p:slideViewPr>
  <p:outlineViewPr>
    <p:cViewPr>
      <p:scale>
        <a:sx n="33" d="100"/>
        <a:sy n="33" d="100"/>
      </p:scale>
      <p:origin x="0" y="234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4E518-D4E6-4FAC-A6A2-F1F3DD8105F1}" type="datetimeFigureOut">
              <a:rPr lang="tr-TR" smtClean="0"/>
              <a:pPr/>
              <a:t>30.11.2017</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998BB-2214-4FD6-97E9-906EC093C243}" type="slidenum">
              <a:rPr lang="tr-TR" smtClean="0"/>
              <a:pPr/>
              <a:t>‹#›</a:t>
            </a:fld>
            <a:endParaRPr lang="tr-TR"/>
          </a:p>
        </p:txBody>
      </p:sp>
    </p:spTree>
    <p:extLst>
      <p:ext uri="{BB962C8B-B14F-4D97-AF65-F5344CB8AC3E}">
        <p14:creationId xmlns:p14="http://schemas.microsoft.com/office/powerpoint/2010/main" val="34089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96D593D-DFA9-4A44-9BA7-5FBDC70AABAF}" type="datetimeFigureOut">
              <a:rPr lang="tr-TR" smtClean="0"/>
              <a:pPr/>
              <a:t>30.11.2017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673F01A4-1D27-487E-BB64-4C82F012F43B}"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D593D-DFA9-4A44-9BA7-5FBDC70AABAF}" type="datetimeFigureOut">
              <a:rPr lang="tr-TR" smtClean="0"/>
              <a:pPr/>
              <a:t>30.11.2017</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3F01A4-1D27-487E-BB64-4C82F012F43B}"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8596" y="1643050"/>
            <a:ext cx="7851648" cy="1828800"/>
          </a:xfrm>
        </p:spPr>
        <p:txBody>
          <a:bodyPr/>
          <a:lstStyle/>
          <a:p>
            <a:pPr algn="ctr"/>
            <a:r>
              <a:rPr lang="tr-TR" dirty="0" smtClean="0"/>
              <a:t>Veri Tabanı Yönetim Sistemleri</a:t>
            </a:r>
            <a:endParaRPr lang="tr-TR" dirty="0"/>
          </a:p>
        </p:txBody>
      </p:sp>
      <p:sp>
        <p:nvSpPr>
          <p:cNvPr id="3" name="2 Alt Başlık"/>
          <p:cNvSpPr>
            <a:spLocks noGrp="1"/>
          </p:cNvSpPr>
          <p:nvPr>
            <p:ph type="subTitle" idx="1"/>
          </p:nvPr>
        </p:nvSpPr>
        <p:spPr>
          <a:xfrm>
            <a:off x="533400" y="3643314"/>
            <a:ext cx="7854696" cy="1337822"/>
          </a:xfrm>
        </p:spPr>
        <p:txBody>
          <a:bodyPr/>
          <a:lstStyle/>
          <a:p>
            <a:pPr algn="ctr"/>
            <a:r>
              <a:rPr lang="tr-TR" sz="3600" dirty="0" smtClean="0">
                <a:solidFill>
                  <a:schemeClr val="accent1">
                    <a:lumMod val="20000"/>
                    <a:lumOff val="80000"/>
                  </a:schemeClr>
                </a:solidFill>
                <a:latin typeface="Times New Roman" pitchFamily="18" charset="0"/>
                <a:cs typeface="Times New Roman" pitchFamily="18" charset="0"/>
              </a:rPr>
              <a:t> Bütünlük Kısıtlamaları ve İlişkisel Tasarım</a:t>
            </a:r>
            <a:endParaRPr lang="tr-TR"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Başlık"/>
          <p:cNvSpPr>
            <a:spLocks noGrp="1"/>
          </p:cNvSpPr>
          <p:nvPr>
            <p:ph type="title"/>
          </p:nvPr>
        </p:nvSpPr>
        <p:spPr>
          <a:xfrm>
            <a:off x="285720" y="5500702"/>
            <a:ext cx="8229600" cy="1143000"/>
          </a:xfrm>
        </p:spPr>
        <p:txBody>
          <a:bodyPr>
            <a:normAutofit/>
          </a:bodyPr>
          <a:lstStyle/>
          <a:p>
            <a:r>
              <a:rPr lang="tr-TR" sz="2600" b="1" i="1" dirty="0" smtClean="0">
                <a:latin typeface="Verdana" pitchFamily="34" charset="0"/>
                <a:ea typeface="Verdana" pitchFamily="34" charset="0"/>
                <a:cs typeface="Verdana" pitchFamily="34" charset="0"/>
              </a:rPr>
              <a:t>Çizim 4.5 </a:t>
            </a:r>
            <a:r>
              <a:rPr lang="tr-TR" sz="2600" dirty="0" smtClean="0">
                <a:solidFill>
                  <a:schemeClr val="tx1"/>
                </a:solidFill>
                <a:latin typeface="Verdana" pitchFamily="34" charset="0"/>
                <a:ea typeface="Verdana" pitchFamily="34" charset="0"/>
                <a:cs typeface="Verdana" pitchFamily="34" charset="0"/>
              </a:rPr>
              <a:t>Normal Biçimde Olmayan (N1NF) Bir İlişkinin Normal Biçime(1NF) Dönüştürülmesi</a:t>
            </a:r>
            <a:endParaRPr lang="tr-TR" sz="2600" dirty="0">
              <a:solidFill>
                <a:schemeClr val="tx1"/>
              </a:solidFill>
              <a:latin typeface="Verdana" pitchFamily="34" charset="0"/>
              <a:ea typeface="Verdana" pitchFamily="34" charset="0"/>
              <a:cs typeface="Verdana" pitchFamily="34" charset="0"/>
            </a:endParaRPr>
          </a:p>
        </p:txBody>
      </p:sp>
      <p:graphicFrame>
        <p:nvGraphicFramePr>
          <p:cNvPr id="5" name="4 İçerik Yer Tutucusu"/>
          <p:cNvGraphicFramePr>
            <a:graphicFrameLocks noGrp="1"/>
          </p:cNvGraphicFramePr>
          <p:nvPr>
            <p:ph idx="1"/>
          </p:nvPr>
        </p:nvGraphicFramePr>
        <p:xfrm>
          <a:off x="285720" y="285728"/>
          <a:ext cx="4143404" cy="5256072"/>
        </p:xfrm>
        <a:graphic>
          <a:graphicData uri="http://schemas.openxmlformats.org/drawingml/2006/table">
            <a:tbl>
              <a:tblPr firstRow="1" bandRow="1">
                <a:tableStyleId>{5C22544A-7EE6-4342-B048-85BDC9FD1C3A}</a:tableStyleId>
              </a:tblPr>
              <a:tblGrid>
                <a:gridCol w="1035851"/>
                <a:gridCol w="1035851"/>
                <a:gridCol w="1035851"/>
                <a:gridCol w="1035851"/>
              </a:tblGrid>
              <a:tr h="384666">
                <a:tc>
                  <a:txBody>
                    <a:bodyPr/>
                    <a:lstStyle/>
                    <a:p>
                      <a:endParaRPr lang="tr-TR" dirty="0">
                        <a:latin typeface="Verdana" pitchFamily="34" charset="0"/>
                        <a:ea typeface="Verdana" pitchFamily="34" charset="0"/>
                        <a:cs typeface="Verdana" pitchFamily="34" charset="0"/>
                      </a:endParaRPr>
                    </a:p>
                  </a:txBody>
                  <a:tcPr marL="208180" marR="208180"/>
                </a:tc>
                <a:tc>
                  <a:txBody>
                    <a:bodyPr/>
                    <a:lstStyle/>
                    <a:p>
                      <a:endParaRPr lang="tr-TR" dirty="0">
                        <a:latin typeface="Verdana" pitchFamily="34" charset="0"/>
                        <a:ea typeface="Verdana" pitchFamily="34" charset="0"/>
                        <a:cs typeface="Verdana" pitchFamily="34" charset="0"/>
                      </a:endParaRPr>
                    </a:p>
                  </a:txBody>
                  <a:tcPr marL="208180" marR="208180"/>
                </a:tc>
                <a:tc gridSpan="2">
                  <a:txBody>
                    <a:bodyPr/>
                    <a:lstStyle/>
                    <a:p>
                      <a:r>
                        <a:rPr lang="tr-TR" dirty="0" smtClean="0">
                          <a:latin typeface="Verdana" pitchFamily="34" charset="0"/>
                          <a:ea typeface="Verdana" pitchFamily="34" charset="0"/>
                          <a:cs typeface="Verdana" pitchFamily="34" charset="0"/>
                        </a:rPr>
                        <a:t>          DERS</a:t>
                      </a:r>
                      <a:endParaRPr lang="tr-TR" dirty="0">
                        <a:latin typeface="Verdana" pitchFamily="34" charset="0"/>
                        <a:ea typeface="Verdana" pitchFamily="34" charset="0"/>
                        <a:cs typeface="Verdana" pitchFamily="34" charset="0"/>
                      </a:endParaRPr>
                    </a:p>
                  </a:txBody>
                  <a:tcPr marL="208180" marR="208180"/>
                </a:tc>
                <a:tc hMerge="1">
                  <a:txBody>
                    <a:bodyPr/>
                    <a:lstStyle/>
                    <a:p>
                      <a:endParaRPr lang="tr-TR" dirty="0"/>
                    </a:p>
                  </a:txBody>
                  <a:tcPr/>
                </a:tc>
              </a:tr>
              <a:tr h="384666">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marL="208180" marR="208180"/>
                </a:tc>
              </a:tr>
              <a:tr h="384666">
                <a:tc rowSpan="3">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marL="208180" marR="208180"/>
                </a:tc>
                <a:tc rowSpan="3">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marL="208180" marR="208180"/>
                </a:tc>
              </a:tr>
              <a:tr h="384666">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marL="208180" marR="208180"/>
                </a:tc>
              </a:tr>
              <a:tr h="384666">
                <a:tc rowSpan="2">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marL="208180" marR="208180"/>
                </a:tc>
                <a:tc rowSpan="2">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marL="208180" marR="208180"/>
                </a:tc>
              </a:tr>
              <a:tr h="384666">
                <a:tc rowSpan="5">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marL="208180" marR="208180"/>
                </a:tc>
                <a:tc rowSpan="5">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marL="208180" marR="208180"/>
                </a:tc>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marL="208180" marR="208180"/>
                </a:tc>
              </a:tr>
            </a:tbl>
          </a:graphicData>
        </a:graphic>
      </p:graphicFrame>
      <p:graphicFrame>
        <p:nvGraphicFramePr>
          <p:cNvPr id="7" name="6 Tablo"/>
          <p:cNvGraphicFramePr>
            <a:graphicFrameLocks noGrp="1"/>
          </p:cNvGraphicFramePr>
          <p:nvPr/>
        </p:nvGraphicFramePr>
        <p:xfrm>
          <a:off x="4643438" y="285728"/>
          <a:ext cx="4286280" cy="5429292"/>
        </p:xfrm>
        <a:graphic>
          <a:graphicData uri="http://schemas.openxmlformats.org/drawingml/2006/table">
            <a:tbl>
              <a:tblPr firstRow="1" bandRow="1">
                <a:tableStyleId>{5C22544A-7EE6-4342-B048-85BDC9FD1C3A}</a:tableStyleId>
              </a:tblPr>
              <a:tblGrid>
                <a:gridCol w="1071570"/>
                <a:gridCol w="1071570"/>
                <a:gridCol w="1071570"/>
                <a:gridCol w="1071570"/>
              </a:tblGrid>
              <a:tr h="452441">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a:tc>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864096"/>
          </a:xfrm>
        </p:spPr>
        <p:txBody>
          <a:bodyPr>
            <a:normAutofit/>
          </a:bodyPr>
          <a:lstStyle/>
          <a:p>
            <a:pPr algn="ctr"/>
            <a:r>
              <a:rPr lang="tr-TR" sz="4000" b="1" dirty="0" smtClean="0">
                <a:latin typeface="Times New Roman"/>
                <a:ea typeface="Calibri"/>
              </a:rPr>
              <a:t>6.2. İkinci Normal Biçim (2NF) </a:t>
            </a:r>
            <a:endParaRPr lang="tr-TR" sz="4000" dirty="0"/>
          </a:p>
        </p:txBody>
      </p:sp>
      <p:sp>
        <p:nvSpPr>
          <p:cNvPr id="3" name="2 İçerik Yer Tutucusu"/>
          <p:cNvSpPr>
            <a:spLocks noGrp="1"/>
          </p:cNvSpPr>
          <p:nvPr>
            <p:ph idx="1"/>
          </p:nvPr>
        </p:nvSpPr>
        <p:spPr>
          <a:xfrm>
            <a:off x="457200" y="1268760"/>
            <a:ext cx="8229600" cy="5055840"/>
          </a:xfrm>
        </p:spPr>
        <p:txBody>
          <a:bodyPr>
            <a:normAutofit fontScale="92500" lnSpcReduction="1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Asal ve Asal Olmayan Nitelik Tanımları:</a:t>
            </a:r>
            <a:r>
              <a:rPr lang="tr-TR" b="1" dirty="0" smtClean="0">
                <a:latin typeface="Verdana" pitchFamily="34" charset="0"/>
                <a:ea typeface="Verdana" pitchFamily="34" charset="0"/>
                <a:cs typeface="Verdana" pitchFamily="34" charset="0"/>
              </a:rPr>
              <a:t>      2NF</a:t>
            </a:r>
            <a:r>
              <a:rPr lang="tr-TR" dirty="0" smtClean="0">
                <a:latin typeface="Verdana" pitchFamily="34" charset="0"/>
                <a:ea typeface="Verdana" pitchFamily="34" charset="0"/>
                <a:cs typeface="Verdana" pitchFamily="34" charset="0"/>
              </a:rPr>
              <a:t> için asal ve asal olmayan nitelik tanımı gerekir.</a:t>
            </a:r>
          </a:p>
          <a:p>
            <a:pPr>
              <a:buNone/>
            </a:pPr>
            <a:r>
              <a:rPr lang="tr-TR" dirty="0" smtClean="0">
                <a:latin typeface="Verdana" pitchFamily="34" charset="0"/>
                <a:ea typeface="Verdana" pitchFamily="34" charset="0"/>
                <a:cs typeface="Verdana" pitchFamily="34" charset="0"/>
              </a:rPr>
              <a:t>Nitelik bir ilişki anahtarlarında varsa asal yoksa asal olmayan nitelik denir.</a:t>
            </a:r>
          </a:p>
          <a:p>
            <a:pPr>
              <a:buNone/>
            </a:pPr>
            <a:r>
              <a:rPr lang="tr-TR" b="1" i="1" dirty="0">
                <a:solidFill>
                  <a:schemeClr val="accent2">
                    <a:lumMod val="75000"/>
                  </a:schemeClr>
                </a:solidFill>
                <a:latin typeface="Verdana" pitchFamily="34" charset="0"/>
                <a:ea typeface="Verdana" pitchFamily="34" charset="0"/>
                <a:cs typeface="Verdana" pitchFamily="34" charset="0"/>
              </a:rPr>
              <a:t>2NF İlişki Tanımı:</a:t>
            </a:r>
            <a:r>
              <a:rPr lang="tr-TR" b="1" dirty="0">
                <a:latin typeface="Verdana" pitchFamily="34" charset="0"/>
                <a:ea typeface="Verdana" pitchFamily="34" charset="0"/>
                <a:cs typeface="Verdana" pitchFamily="34" charset="0"/>
              </a:rPr>
              <a:t> </a:t>
            </a:r>
            <a:endParaRPr lang="tr-TR" b="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Bir </a:t>
            </a:r>
            <a:r>
              <a:rPr lang="tr-TR" dirty="0">
                <a:latin typeface="Verdana" pitchFamily="34" charset="0"/>
                <a:ea typeface="Verdana" pitchFamily="34" charset="0"/>
                <a:cs typeface="Verdana" pitchFamily="34" charset="0"/>
              </a:rPr>
              <a:t>ilişki </a:t>
            </a:r>
            <a:r>
              <a:rPr lang="tr-TR" dirty="0" smtClean="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1NF) </a:t>
            </a:r>
            <a:r>
              <a:rPr lang="tr-TR" dirty="0" smtClean="0">
                <a:latin typeface="Verdana" pitchFamily="34" charset="0"/>
                <a:ea typeface="Verdana" pitchFamily="34" charset="0"/>
                <a:cs typeface="Verdana" pitchFamily="34" charset="0"/>
              </a:rPr>
              <a:t>ve hiçbir asal </a:t>
            </a:r>
            <a:r>
              <a:rPr lang="tr-TR" dirty="0">
                <a:latin typeface="Verdana" pitchFamily="34" charset="0"/>
                <a:ea typeface="Verdana" pitchFamily="34" charset="0"/>
                <a:cs typeface="Verdana" pitchFamily="34" charset="0"/>
              </a:rPr>
              <a:t>olmayan niteliklerden </a:t>
            </a:r>
            <a:r>
              <a:rPr lang="tr-TR" dirty="0" smtClean="0">
                <a:latin typeface="Verdana" pitchFamily="34" charset="0"/>
                <a:ea typeface="Verdana" pitchFamily="34" charset="0"/>
                <a:cs typeface="Verdana" pitchFamily="34" charset="0"/>
              </a:rPr>
              <a:t>hiçbir anahtara </a:t>
            </a:r>
            <a:r>
              <a:rPr lang="tr-TR" dirty="0">
                <a:latin typeface="Verdana" pitchFamily="34" charset="0"/>
                <a:ea typeface="Verdana" pitchFamily="34" charset="0"/>
                <a:cs typeface="Verdana" pitchFamily="34" charset="0"/>
              </a:rPr>
              <a:t>kısmi işlevsel bağımlı değilse </a:t>
            </a:r>
            <a:r>
              <a:rPr lang="tr-TR" dirty="0" smtClean="0">
                <a:latin typeface="Verdana" pitchFamily="34" charset="0"/>
                <a:ea typeface="Verdana" pitchFamily="34" charset="0"/>
                <a:cs typeface="Verdana" pitchFamily="34" charset="0"/>
              </a:rPr>
              <a:t>2NF’dir.</a:t>
            </a:r>
          </a:p>
          <a:p>
            <a:pPr>
              <a:buNone/>
            </a:pPr>
            <a:r>
              <a:rPr lang="tr-TR" dirty="0" smtClean="0">
                <a:latin typeface="Verdana" pitchFamily="34" charset="0"/>
                <a:ea typeface="Verdana" pitchFamily="34" charset="0"/>
                <a:cs typeface="Verdana" pitchFamily="34" charset="0"/>
              </a:rPr>
              <a:t>2NF, asal </a:t>
            </a:r>
            <a:r>
              <a:rPr lang="tr-TR" dirty="0">
                <a:latin typeface="Verdana" pitchFamily="34" charset="0"/>
                <a:ea typeface="Verdana" pitchFamily="34" charset="0"/>
                <a:cs typeface="Verdana" pitchFamily="34" charset="0"/>
              </a:rPr>
              <a:t>olmayan tüm niteliklerin tüm anahtarlara tam işlevsel bağımlı </a:t>
            </a:r>
            <a:r>
              <a:rPr lang="tr-TR" dirty="0" smtClean="0">
                <a:latin typeface="Verdana" pitchFamily="34" charset="0"/>
                <a:ea typeface="Verdana" pitchFamily="34" charset="0"/>
                <a:cs typeface="Verdana" pitchFamily="34" charset="0"/>
              </a:rPr>
              <a:t>olmasını ister.</a:t>
            </a:r>
          </a:p>
          <a:p>
            <a:pPr>
              <a:buNone/>
            </a:pPr>
            <a:r>
              <a:rPr lang="tr-TR" dirty="0" smtClean="0">
                <a:latin typeface="Verdana" pitchFamily="34" charset="0"/>
                <a:ea typeface="Verdana" pitchFamily="34" charset="0"/>
                <a:cs typeface="Verdana" pitchFamily="34" charset="0"/>
              </a:rPr>
              <a:t>Asal </a:t>
            </a:r>
            <a:r>
              <a:rPr lang="tr-TR" dirty="0">
                <a:latin typeface="Verdana" pitchFamily="34" charset="0"/>
                <a:ea typeface="Verdana" pitchFamily="34" charset="0"/>
                <a:cs typeface="Verdana" pitchFamily="34" charset="0"/>
              </a:rPr>
              <a:t>olmayan </a:t>
            </a:r>
            <a:r>
              <a:rPr lang="tr-TR" dirty="0" smtClean="0">
                <a:latin typeface="Verdana" pitchFamily="34" charset="0"/>
                <a:ea typeface="Verdana" pitchFamily="34" charset="0"/>
                <a:cs typeface="Verdana" pitchFamily="34" charset="0"/>
              </a:rPr>
              <a:t>nitelik </a:t>
            </a:r>
            <a:r>
              <a:rPr lang="tr-TR" dirty="0">
                <a:latin typeface="Verdana" pitchFamily="34" charset="0"/>
                <a:ea typeface="Verdana" pitchFamily="34" charset="0"/>
                <a:cs typeface="Verdana" pitchFamily="34" charset="0"/>
              </a:rPr>
              <a:t>herhangi bir anahtara kısmi işlevsel bağımlı olmasına izin </a:t>
            </a:r>
            <a:r>
              <a:rPr lang="tr-TR" dirty="0" smtClean="0">
                <a:latin typeface="Verdana" pitchFamily="34" charset="0"/>
                <a:ea typeface="Verdana" pitchFamily="34" charset="0"/>
                <a:cs typeface="Verdana" pitchFamily="34" charset="0"/>
              </a:rPr>
              <a:t>vermez.</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096038"/>
          </a:xfrm>
        </p:spPr>
        <p:txBody>
          <a:bodyPr>
            <a:normAutofit fontScale="85000" lnSpcReduction="1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SATICI (ÜKODU, FNO, FADI, FADRESİ, SFİYATI)</a:t>
            </a:r>
          </a:p>
          <a:p>
            <a:pPr>
              <a:lnSpc>
                <a:spcPct val="115000"/>
              </a:lnSpc>
              <a:spcAft>
                <a:spcPts val="1000"/>
              </a:spcAft>
              <a:buNone/>
            </a:pPr>
            <a:r>
              <a:rPr lang="tr-TR" dirty="0" smtClean="0">
                <a:latin typeface="Verdana" pitchFamily="34" charset="0"/>
                <a:ea typeface="Verdana" pitchFamily="34" charset="0"/>
                <a:cs typeface="Verdana" pitchFamily="34" charset="0"/>
              </a:rPr>
              <a:t>1NF: Nitelikler tek değerli yalın</a:t>
            </a:r>
          </a:p>
          <a:p>
            <a:pPr>
              <a:lnSpc>
                <a:spcPct val="115000"/>
              </a:lnSpc>
              <a:spcAft>
                <a:spcPts val="1000"/>
              </a:spcAft>
              <a:buNone/>
            </a:pPr>
            <a:r>
              <a:rPr lang="tr-TR" dirty="0" smtClean="0">
                <a:latin typeface="Verdana" pitchFamily="34" charset="0"/>
                <a:ea typeface="Verdana" pitchFamily="34" charset="0"/>
                <a:cs typeface="Verdana" pitchFamily="34" charset="0"/>
              </a:rPr>
              <a:t>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ÜKODU, FNO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çiftidir.</a:t>
            </a:r>
          </a:p>
          <a:p>
            <a:pPr>
              <a:lnSpc>
                <a:spcPct val="115000"/>
              </a:lnSpc>
              <a:spcAft>
                <a:spcPts val="1000"/>
              </a:spcAft>
              <a:buNone/>
            </a:pPr>
            <a:r>
              <a:rPr lang="tr-TR" dirty="0" smtClean="0">
                <a:latin typeface="Verdana" pitchFamily="34" charset="0"/>
                <a:ea typeface="Verdana" pitchFamily="34" charset="0"/>
                <a:cs typeface="Verdana" pitchFamily="34" charset="0"/>
              </a:rPr>
              <a:t>Yani,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FNO</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Asal </a:t>
            </a:r>
            <a:r>
              <a:rPr lang="tr-TR" dirty="0">
                <a:latin typeface="Verdana" pitchFamily="34" charset="0"/>
                <a:ea typeface="Verdana" pitchFamily="34" charset="0"/>
                <a:cs typeface="Verdana" pitchFamily="34" charset="0"/>
              </a:rPr>
              <a:t>nitelikler;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FADRESİ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SFİYATI</a:t>
            </a:r>
            <a:r>
              <a:rPr lang="tr-TR"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Asal </a:t>
            </a:r>
            <a:r>
              <a:rPr lang="tr-TR" dirty="0">
                <a:latin typeface="Verdana" pitchFamily="34" charset="0"/>
                <a:ea typeface="Verdana" pitchFamily="34" charset="0"/>
                <a:cs typeface="Verdana" pitchFamily="34" charset="0"/>
              </a:rPr>
              <a:t>olmayan </a:t>
            </a:r>
            <a:r>
              <a:rPr lang="tr-TR" dirty="0" smtClean="0">
                <a:latin typeface="Verdana" pitchFamily="34" charset="0"/>
                <a:ea typeface="Verdana" pitchFamily="34" charset="0"/>
                <a:cs typeface="Verdana" pitchFamily="34" charset="0"/>
              </a:rPr>
              <a:t>nitelikler</a:t>
            </a:r>
          </a:p>
          <a:p>
            <a:pPr>
              <a:lnSpc>
                <a:spcPct val="115000"/>
              </a:lnSpc>
              <a:spcAft>
                <a:spcPts val="1000"/>
              </a:spcAft>
              <a:buNone/>
            </a:pPr>
            <a:r>
              <a:rPr lang="tr-TR" dirty="0" smtClean="0">
                <a:latin typeface="Verdana" pitchFamily="34" charset="0"/>
                <a:ea typeface="Verdana" pitchFamily="34" charset="0"/>
                <a:cs typeface="Verdana" pitchFamily="34" charset="0"/>
              </a:rPr>
              <a:t>Asal </a:t>
            </a:r>
            <a:r>
              <a:rPr lang="tr-TR" dirty="0">
                <a:latin typeface="Verdana" pitchFamily="34" charset="0"/>
                <a:ea typeface="Verdana" pitchFamily="34" charset="0"/>
                <a:cs typeface="Verdana" pitchFamily="34" charset="0"/>
              </a:rPr>
              <a:t>olmayan </a:t>
            </a:r>
            <a:r>
              <a:rPr lang="tr-TR" b="1" i="1" dirty="0">
                <a:solidFill>
                  <a:schemeClr val="accent2">
                    <a:lumMod val="75000"/>
                  </a:schemeClr>
                </a:solidFill>
                <a:latin typeface="Verdana" pitchFamily="34" charset="0"/>
                <a:ea typeface="Verdana" pitchFamily="34" charset="0"/>
                <a:cs typeface="Verdana" pitchFamily="34" charset="0"/>
              </a:rPr>
              <a:t>FADI</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FADRESİ</a:t>
            </a:r>
            <a:r>
              <a:rPr lang="tr-TR" dirty="0">
                <a:latin typeface="Verdana" pitchFamily="34" charset="0"/>
                <a:ea typeface="Verdana" pitchFamily="34" charset="0"/>
                <a:cs typeface="Verdana" pitchFamily="34" charset="0"/>
              </a:rPr>
              <a:t> nitelikleri anahtarlara kısmi işlevsel bağımlı </a:t>
            </a:r>
            <a:r>
              <a:rPr lang="tr-TR" dirty="0" smtClean="0">
                <a:latin typeface="Verdana" pitchFamily="34" charset="0"/>
                <a:ea typeface="Verdana" pitchFamily="34" charset="0"/>
                <a:cs typeface="Verdana" pitchFamily="34" charset="0"/>
              </a:rPr>
              <a:t>olduğundan 2NF değildir</a:t>
            </a:r>
            <a:r>
              <a:rPr lang="tr-TR" dirty="0">
                <a:latin typeface="Verdana" pitchFamily="34" charset="0"/>
                <a:ea typeface="Verdana" pitchFamily="34" charset="0"/>
                <a:cs typeface="Verdana" pitchFamily="34" charset="0"/>
              </a:rPr>
              <a:t>. </a:t>
            </a: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260648"/>
            <a:ext cx="8229600" cy="648072"/>
          </a:xfrm>
        </p:spPr>
        <p:txBody>
          <a:bodyPr>
            <a:normAutofit fontScale="90000"/>
          </a:bodyPr>
          <a:lstStyle/>
          <a:p>
            <a:r>
              <a:rPr lang="tr-TR" sz="4000" b="1" dirty="0" smtClean="0">
                <a:latin typeface="Times New Roman"/>
                <a:ea typeface="Times New Roman"/>
                <a:cs typeface="Times New Roman"/>
              </a:rPr>
              <a:t>6.3. Üçüncü Normal Biçim (3NF) </a:t>
            </a:r>
            <a:endParaRPr lang="tr-TR" sz="4000" dirty="0"/>
          </a:p>
        </p:txBody>
      </p:sp>
      <p:sp>
        <p:nvSpPr>
          <p:cNvPr id="3" name="2 İçerik Yer Tutucusu"/>
          <p:cNvSpPr>
            <a:spLocks noGrp="1"/>
          </p:cNvSpPr>
          <p:nvPr>
            <p:ph idx="1"/>
          </p:nvPr>
        </p:nvSpPr>
        <p:spPr>
          <a:xfrm>
            <a:off x="457200" y="1052736"/>
            <a:ext cx="8229600" cy="5271864"/>
          </a:xfrm>
        </p:spPr>
        <p:txBody>
          <a:bodyPr>
            <a:normAutofit fontScale="925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3NF İlişki Tanımı: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2NF </a:t>
            </a:r>
            <a:r>
              <a:rPr lang="tr-TR" dirty="0" smtClean="0">
                <a:latin typeface="Verdana" pitchFamily="34" charset="0"/>
                <a:ea typeface="Verdana" pitchFamily="34" charset="0"/>
                <a:cs typeface="Verdana" pitchFamily="34" charset="0"/>
              </a:rPr>
              <a:t>ve asal olmayan hiçbir nitelik hiçbir anahtara geçişli bağımlı değilse 3NF’dir.</a:t>
            </a:r>
          </a:p>
          <a:p>
            <a:pPr>
              <a:buNone/>
            </a:pPr>
            <a:r>
              <a:rPr lang="tr-TR" dirty="0" smtClean="0">
                <a:latin typeface="Verdana" pitchFamily="34" charset="0"/>
                <a:ea typeface="Verdana" pitchFamily="34" charset="0"/>
                <a:cs typeface="Verdana" pitchFamily="34" charset="0"/>
              </a:rPr>
              <a:t> 2NF asal olmayan niteliklerin anahtarlara tam işlevsel bağımlı olması koşulunu getiriyordu.</a:t>
            </a:r>
          </a:p>
          <a:p>
            <a:pPr>
              <a:buNone/>
            </a:pPr>
            <a:r>
              <a:rPr lang="tr-TR" dirty="0" smtClean="0">
                <a:latin typeface="Verdana" pitchFamily="34" charset="0"/>
                <a:ea typeface="Verdana" pitchFamily="34" charset="0"/>
                <a:cs typeface="Verdana" pitchFamily="34" charset="0"/>
              </a:rPr>
              <a:t>3NF, ek </a:t>
            </a:r>
            <a:r>
              <a:rPr lang="tr-TR" dirty="0">
                <a:latin typeface="Verdana" pitchFamily="34" charset="0"/>
                <a:ea typeface="Verdana" pitchFamily="34" charset="0"/>
                <a:cs typeface="Verdana" pitchFamily="34" charset="0"/>
              </a:rPr>
              <a:t>olarak asal olmayan niteliklerin anahtarlara geçişli bağımlı olmama koşulunu </a:t>
            </a:r>
            <a:r>
              <a:rPr lang="tr-TR" dirty="0" smtClean="0">
                <a:latin typeface="Verdana" pitchFamily="34" charset="0"/>
                <a:ea typeface="Verdana" pitchFamily="34" charset="0"/>
                <a:cs typeface="Verdana" pitchFamily="34" charset="0"/>
              </a:rPr>
              <a:t>getirir.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Buna </a:t>
            </a:r>
            <a:r>
              <a:rPr lang="tr-TR" dirty="0">
                <a:latin typeface="Verdana" pitchFamily="34" charset="0"/>
                <a:ea typeface="Verdana" pitchFamily="34" charset="0"/>
                <a:cs typeface="Verdana" pitchFamily="34" charset="0"/>
              </a:rPr>
              <a:t>göre eğer bir İlişkideki asal olmayan niteliklerin tümü, anahtarlara tam işlevsel bağımlı ise ve asal olmayan nitelikler birbirinden bağımsız ise (hiçbiri hiçbir anahtara geçişli bağımlı değilse) bu ilişki 3. Normal Biçimdedir. </a:t>
            </a:r>
          </a:p>
          <a:p>
            <a:pPr>
              <a:buNone/>
            </a:pP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6624736"/>
          </a:xfrm>
        </p:spPr>
        <p:txBody>
          <a:bodyPr>
            <a:normAutofit fontScale="85000" lnSpcReduction="20000"/>
          </a:bodyPr>
          <a:lstStyle/>
          <a:p>
            <a:pPr>
              <a:lnSpc>
                <a:spcPct val="115000"/>
              </a:lnSpc>
              <a:spcAft>
                <a:spcPts val="1000"/>
              </a:spcAft>
              <a:buNone/>
            </a:pPr>
            <a:r>
              <a:rPr lang="tr-TR" dirty="0" smtClean="0">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TAŞIT (PLAKANO, MARKA, MODEL, YIL, AĞIRLIK, RENK)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1NF:</a:t>
            </a:r>
            <a:r>
              <a:rPr lang="tr-TR" dirty="0" smtClean="0">
                <a:latin typeface="Verdana" pitchFamily="34" charset="0"/>
                <a:ea typeface="Verdana" pitchFamily="34" charset="0"/>
                <a:cs typeface="Verdana" pitchFamily="34" charset="0"/>
              </a:rPr>
              <a:t> Tüm nitelikler tek değerli yalın.</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2NF:</a:t>
            </a:r>
            <a:r>
              <a:rPr lang="tr-TR" dirty="0" smtClean="0">
                <a:latin typeface="Verdana" pitchFamily="34" charset="0"/>
                <a:ea typeface="Verdana" pitchFamily="34" charset="0"/>
                <a:cs typeface="Verdana" pitchFamily="34" charset="0"/>
              </a:rPr>
              <a:t>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dur.</a:t>
            </a:r>
          </a:p>
          <a:p>
            <a:pPr lvl="1">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dirty="0" smtClean="0">
                <a:latin typeface="Verdana" pitchFamily="34" charset="0"/>
                <a:ea typeface="Verdana" pitchFamily="34" charset="0"/>
                <a:cs typeface="Verdana" pitchFamily="34" charset="0"/>
              </a:rPr>
              <a:t> dışındaki 5 nitelik asal nitelik değildir.</a:t>
            </a:r>
          </a:p>
          <a:p>
            <a:pPr lvl="1">
              <a:lnSpc>
                <a:spcPct val="115000"/>
              </a:lnSpc>
              <a:spcAft>
                <a:spcPts val="1000"/>
              </a:spcAft>
              <a:buNone/>
            </a:pPr>
            <a:r>
              <a:rPr lang="tr-TR" dirty="0" smtClean="0">
                <a:latin typeface="Verdana" pitchFamily="34" charset="0"/>
                <a:ea typeface="Verdana" pitchFamily="34" charset="0"/>
                <a:cs typeface="Verdana" pitchFamily="34" charset="0"/>
              </a:rPr>
              <a:t>Asal olmayan bu niteliklerin hepsi anahtara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 işlevsel bağımlıdır.</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Zaten tek nitelikten oluşan bir anahtara niteliklerin kısmi işlevsel bağımlı olması söz konusu olamaz</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N3NF: </a:t>
            </a:r>
            <a:r>
              <a:rPr lang="tr-TR" dirty="0">
                <a:latin typeface="Verdana" pitchFamily="34" charset="0"/>
                <a:ea typeface="Verdana" pitchFamily="34" charset="0"/>
                <a:cs typeface="Verdana" pitchFamily="34" charset="0"/>
              </a:rPr>
              <a:t>Ancak asal olmayan nitelikler birbirinden bağımsız değildir.</a:t>
            </a:r>
          </a:p>
          <a:p>
            <a:pPr>
              <a:lnSpc>
                <a:spcPct val="115000"/>
              </a:lnSpc>
              <a:spcAft>
                <a:spcPts val="1000"/>
              </a:spcAft>
              <a:buNone/>
            </a:pPr>
            <a:r>
              <a:rPr lang="tr-TR" dirty="0" smtClean="0">
                <a:latin typeface="Verdana" pitchFamily="34" charset="0"/>
                <a:ea typeface="Verdana" pitchFamily="34" charset="0"/>
                <a:cs typeface="Verdana" pitchFamily="34" charset="0"/>
              </a:rPr>
              <a:t>Bu </a:t>
            </a:r>
            <a:r>
              <a:rPr lang="tr-TR" dirty="0">
                <a:latin typeface="Verdana" pitchFamily="34" charset="0"/>
                <a:ea typeface="Verdana" pitchFamily="34" charset="0"/>
                <a:cs typeface="Verdana" pitchFamily="34" charset="0"/>
              </a:rPr>
              <a:t>nitelikler arasında </a:t>
            </a:r>
            <a:r>
              <a:rPr lang="tr-TR" b="1" i="1" dirty="0">
                <a:solidFill>
                  <a:schemeClr val="accent2">
                    <a:lumMod val="75000"/>
                  </a:schemeClr>
                </a:solidFill>
                <a:latin typeface="Verdana" pitchFamily="34" charset="0"/>
                <a:ea typeface="Verdana" pitchFamily="34" charset="0"/>
                <a:cs typeface="Verdana" pitchFamily="34" charset="0"/>
              </a:rPr>
              <a:t>MARKA, MODEL</a:t>
            </a:r>
            <a:r>
              <a:rPr lang="tr-TR" i="1" dirty="0">
                <a:solidFill>
                  <a:schemeClr val="accent2">
                    <a:lumMod val="75000"/>
                  </a:schemeClr>
                </a:solidFill>
                <a:latin typeface="Verdana" pitchFamily="34" charset="0"/>
                <a:ea typeface="Verdana" pitchFamily="34" charset="0"/>
                <a:cs typeface="Verdana" pitchFamily="34" charset="0"/>
              </a:rPr>
              <a:t> </a:t>
            </a:r>
            <a:r>
              <a:rPr lang="tr-TR" i="1" dirty="0">
                <a:solidFill>
                  <a:schemeClr val="accent2">
                    <a:lumMod val="75000"/>
                  </a:schemeClr>
                </a:solidFill>
                <a:latin typeface="Verdana" pitchFamily="34" charset="0"/>
                <a:ea typeface="Verdana" pitchFamily="34" charset="0"/>
                <a:cs typeface="Verdana" pitchFamily="34" charset="0"/>
                <a:sym typeface="Wingdings"/>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AĞIRLIK</a:t>
            </a:r>
            <a:r>
              <a:rPr lang="tr-TR" dirty="0">
                <a:latin typeface="Verdana" pitchFamily="34" charset="0"/>
                <a:ea typeface="Verdana" pitchFamily="34" charset="0"/>
                <a:cs typeface="Verdana" pitchFamily="34" charset="0"/>
              </a:rPr>
              <a:t> işlevsel bağımlılığı da </a:t>
            </a:r>
            <a:r>
              <a:rPr lang="tr-TR" dirty="0" smtClean="0">
                <a:latin typeface="Verdana" pitchFamily="34" charset="0"/>
                <a:ea typeface="Verdana" pitchFamily="34" charset="0"/>
                <a:cs typeface="Verdana" pitchFamily="34" charset="0"/>
              </a:rPr>
              <a:t>vardır.</a:t>
            </a:r>
          </a:p>
          <a:p>
            <a:pPr>
              <a:lnSpc>
                <a:spcPct val="115000"/>
              </a:lnSpc>
              <a:spcAft>
                <a:spcPts val="1000"/>
              </a:spcAft>
              <a:buNone/>
            </a:pPr>
            <a:r>
              <a:rPr lang="tr-TR" dirty="0" smtClean="0">
                <a:latin typeface="Verdana" pitchFamily="34" charset="0"/>
                <a:ea typeface="Verdana" pitchFamily="34" charset="0"/>
                <a:cs typeface="Verdana" pitchFamily="34" charset="0"/>
              </a:rPr>
              <a:t>3NF değildir</a:t>
            </a:r>
            <a:r>
              <a:rPr lang="tr-TR" dirty="0">
                <a:latin typeface="Verdana" pitchFamily="34" charset="0"/>
                <a:ea typeface="Verdana" pitchFamily="34" charset="0"/>
                <a:cs typeface="Verdana"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32656"/>
            <a:ext cx="8229600" cy="492664"/>
          </a:xfrm>
        </p:spPr>
        <p:txBody>
          <a:bodyPr>
            <a:noAutofit/>
          </a:bodyPr>
          <a:lstStyle/>
          <a:p>
            <a:r>
              <a:rPr lang="tr-TR" sz="3600" b="1" dirty="0" smtClean="0">
                <a:latin typeface="Times New Roman"/>
                <a:ea typeface="Times New Roman"/>
              </a:rPr>
              <a:t>6.4. </a:t>
            </a:r>
            <a:r>
              <a:rPr lang="tr-TR" sz="3600" b="1" dirty="0" err="1" smtClean="0">
                <a:latin typeface="Times New Roman"/>
                <a:ea typeface="Times New Roman"/>
              </a:rPr>
              <a:t>Boyce</a:t>
            </a:r>
            <a:r>
              <a:rPr lang="tr-TR" sz="3600" b="1" dirty="0" smtClean="0">
                <a:latin typeface="Times New Roman"/>
                <a:ea typeface="Times New Roman"/>
              </a:rPr>
              <a:t> </a:t>
            </a:r>
            <a:r>
              <a:rPr lang="tr-TR" sz="3600" b="1" dirty="0" err="1" smtClean="0">
                <a:latin typeface="Times New Roman"/>
                <a:ea typeface="Times New Roman"/>
              </a:rPr>
              <a:t>Codd</a:t>
            </a:r>
            <a:r>
              <a:rPr lang="tr-TR" sz="3600" b="1" dirty="0" smtClean="0">
                <a:latin typeface="Times New Roman"/>
                <a:ea typeface="Times New Roman"/>
              </a:rPr>
              <a:t> Normal Biçimi (BCNF) </a:t>
            </a:r>
            <a:endParaRPr lang="tr-TR" sz="3600" dirty="0"/>
          </a:p>
        </p:txBody>
      </p:sp>
      <p:sp>
        <p:nvSpPr>
          <p:cNvPr id="3" name="2 İçerik Yer Tutucusu"/>
          <p:cNvSpPr>
            <a:spLocks noGrp="1"/>
          </p:cNvSpPr>
          <p:nvPr>
            <p:ph idx="1"/>
          </p:nvPr>
        </p:nvSpPr>
        <p:spPr>
          <a:xfrm>
            <a:off x="457200" y="908720"/>
            <a:ext cx="8229600" cy="541588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BCNF İlişki Tanımı:</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1NF ve tüm belirleyenler ilişkinin anahtarı </a:t>
            </a:r>
            <a:r>
              <a:rPr lang="tr-TR" dirty="0" err="1" smtClean="0">
                <a:latin typeface="Verdana" pitchFamily="34" charset="0"/>
                <a:ea typeface="Verdana" pitchFamily="34" charset="0"/>
                <a:cs typeface="Verdana" pitchFamily="34" charset="0"/>
              </a:rPr>
              <a:t>BCNF’ir</a:t>
            </a:r>
            <a:r>
              <a:rPr lang="tr-TR"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Yani,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 ise, </a:t>
            </a:r>
            <a:r>
              <a:rPr lang="tr-TR" dirty="0" err="1" smtClean="0">
                <a:latin typeface="Verdana" pitchFamily="34" charset="0"/>
                <a:ea typeface="Verdana" pitchFamily="34" charset="0"/>
                <a:cs typeface="Verdana" pitchFamily="34" charset="0"/>
              </a:rPr>
              <a:t>BCNF’de</a:t>
            </a:r>
            <a:r>
              <a:rPr lang="tr-TR" dirty="0" smtClean="0">
                <a:latin typeface="Verdana" pitchFamily="34" charset="0"/>
                <a:ea typeface="Verdana" pitchFamily="34" charset="0"/>
                <a:cs typeface="Verdana" pitchFamily="34" charset="0"/>
              </a:rPr>
              <a:t> 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biçimindedir.</a:t>
            </a:r>
          </a:p>
          <a:p>
            <a:pPr>
              <a:buNone/>
            </a:pPr>
            <a:r>
              <a:rPr lang="tr-TR" dirty="0" smtClean="0">
                <a:latin typeface="Verdana" pitchFamily="34" charset="0"/>
                <a:ea typeface="Verdana" pitchFamily="34" charset="0"/>
                <a:cs typeface="Verdana" pitchFamily="34" charset="0"/>
              </a:rPr>
              <a:t>Önemli </a:t>
            </a:r>
            <a:r>
              <a:rPr lang="tr-TR" dirty="0">
                <a:latin typeface="Verdana" pitchFamily="34" charset="0"/>
                <a:ea typeface="Verdana" pitchFamily="34" charset="0"/>
                <a:cs typeface="Verdana" pitchFamily="34" charset="0"/>
              </a:rPr>
              <a:t>her işlevsel bağımlılığın sol tarafında yer alan her nitelik ya da nitelik grubunun ilişkideki  tüm nitelikleri belirlemesi, dolayısıyla ilişkinin anahtarı olması gerekir.</a:t>
            </a:r>
          </a:p>
          <a:p>
            <a:pPr>
              <a:buNone/>
            </a:pP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04656"/>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3NF asal olmayan niteliklerin birbirinden bağımsız olmasını ve anahtara tam işlevsel bağımlı olmasını zorlar.</a:t>
            </a:r>
          </a:p>
          <a:p>
            <a:pPr>
              <a:buFont typeface="Wingdings" pitchFamily="2" charset="2"/>
              <a:buChar char="Ø"/>
            </a:pPr>
            <a:r>
              <a:rPr lang="tr-TR" dirty="0" smtClean="0">
                <a:latin typeface="Verdana" pitchFamily="34" charset="0"/>
                <a:ea typeface="Verdana" pitchFamily="34" charset="0"/>
                <a:cs typeface="Verdana" pitchFamily="34" charset="0"/>
              </a:rPr>
              <a:t>3NF asal niteliklere zorlama getirmez.</a:t>
            </a:r>
          </a:p>
          <a:p>
            <a:pPr>
              <a:buFont typeface="Wingdings" pitchFamily="2" charset="2"/>
              <a:buChar char="Ø"/>
            </a:pPr>
            <a:r>
              <a:rPr lang="tr-TR" dirty="0" smtClean="0">
                <a:latin typeface="Verdana" pitchFamily="34" charset="0"/>
                <a:ea typeface="Verdana" pitchFamily="34" charset="0"/>
                <a:cs typeface="Verdana" pitchFamily="34" charset="0"/>
              </a:rPr>
              <a:t>3NF bir ilişkide asal nitelikler birbirinden bağımsız olmayabilir ve anahtarlara kısmi bağımlı olabilir.</a:t>
            </a:r>
          </a:p>
          <a:p>
            <a:pPr>
              <a:buFont typeface="Wingdings" pitchFamily="2" charset="2"/>
              <a:buChar char="Ø"/>
            </a:pPr>
            <a:r>
              <a:rPr lang="tr-TR" dirty="0" smtClean="0">
                <a:latin typeface="Verdana" pitchFamily="34" charset="0"/>
                <a:ea typeface="Verdana" pitchFamily="34" charset="0"/>
                <a:cs typeface="Verdana" pitchFamily="34" charset="0"/>
              </a:rPr>
              <a:t>Bu </a:t>
            </a:r>
            <a:r>
              <a:rPr lang="tr-TR" dirty="0">
                <a:latin typeface="Verdana" pitchFamily="34" charset="0"/>
                <a:ea typeface="Verdana" pitchFamily="34" charset="0"/>
                <a:cs typeface="Verdana" pitchFamily="34" charset="0"/>
              </a:rPr>
              <a:t>serbestlik birden çok anahtarı bulunan ve anahtarlarından en az ikisi birden çok nitelikten oluşan ilişkilerde sorunlar oluşmasına yol </a:t>
            </a:r>
            <a:r>
              <a:rPr lang="tr-TR" dirty="0" smtClean="0">
                <a:latin typeface="Verdana" pitchFamily="34" charset="0"/>
                <a:ea typeface="Verdana" pitchFamily="34" charset="0"/>
                <a:cs typeface="Verdana" pitchFamily="34" charset="0"/>
              </a:rPr>
              <a:t>açabilir.</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fontScale="92500" lnSpcReduction="20000"/>
          </a:bodyPr>
          <a:lstStyle/>
          <a:p>
            <a:pPr>
              <a:buNone/>
            </a:pPr>
            <a:r>
              <a:rPr lang="tr-TR" dirty="0" smtClean="0">
                <a:latin typeface="Verdana" pitchFamily="34" charset="0"/>
                <a:ea typeface="Verdana" pitchFamily="34" charset="0"/>
                <a:cs typeface="Verdana" pitchFamily="34" charset="0"/>
              </a:rPr>
              <a:t>Örnek:</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R(A, B, C, D, E)</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F={A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B</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AE, CE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dirty="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İlişkinin 4 anahtarı(ya da anahtar adayı) vardır: </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B, D, AE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CE</a:t>
            </a:r>
            <a:r>
              <a:rPr lang="tr-TR" b="1" dirty="0">
                <a:latin typeface="Verdana" pitchFamily="34" charset="0"/>
                <a:ea typeface="Verdana" pitchFamily="34" charset="0"/>
                <a:cs typeface="Verdana" pitchFamily="34" charset="0"/>
              </a:rPr>
              <a:t> </a:t>
            </a:r>
          </a:p>
          <a:p>
            <a:pPr>
              <a:buFont typeface="Wingdings" pitchFamily="2" charset="2"/>
              <a:buChar char="ü"/>
            </a:pPr>
            <a:r>
              <a:rPr lang="tr-TR" dirty="0" smtClean="0">
                <a:latin typeface="Verdana" pitchFamily="34" charset="0"/>
                <a:ea typeface="Verdana" pitchFamily="34" charset="0"/>
                <a:cs typeface="Verdana" pitchFamily="34" charset="0"/>
              </a:rPr>
              <a:t>Bu durumda ilişkinin tüm nitelikleri asal niteliklerdir.</a:t>
            </a:r>
          </a:p>
          <a:p>
            <a:pPr>
              <a:buNone/>
            </a:pPr>
            <a:endParaRPr lang="tr-TR" dirty="0">
              <a:latin typeface="Verdana" pitchFamily="34" charset="0"/>
              <a:ea typeface="Verdana" pitchFamily="34" charset="0"/>
              <a:cs typeface="Verdana" pitchFamily="34" charset="0"/>
            </a:endParaRPr>
          </a:p>
          <a:p>
            <a:pPr>
              <a:buFont typeface="Wingdings" pitchFamily="2" charset="2"/>
              <a:buChar char="ü"/>
            </a:pPr>
            <a:r>
              <a:rPr lang="tr-TR" dirty="0" smtClean="0">
                <a:latin typeface="Verdana" pitchFamily="34" charset="0"/>
                <a:ea typeface="Verdana" pitchFamily="34" charset="0"/>
                <a:cs typeface="Verdana" pitchFamily="34" charset="0"/>
              </a:rPr>
              <a:t>İlişkide asal olmayan hiçbir nitelik bulunmadığından otomatik olarak 3NF'dir.</a:t>
            </a:r>
          </a:p>
          <a:p>
            <a:pPr>
              <a:buNone/>
            </a:pPr>
            <a:endParaRPr lang="tr-TR" dirty="0" smtClean="0">
              <a:latin typeface="Verdana" pitchFamily="34" charset="0"/>
              <a:ea typeface="Verdana" pitchFamily="34" charset="0"/>
              <a:cs typeface="Verdana" pitchFamily="34" charset="0"/>
            </a:endParaRPr>
          </a:p>
          <a:p>
            <a:pPr>
              <a:buFont typeface="Wingdings" pitchFamily="2" charset="2"/>
              <a:buChar char="ü"/>
            </a:pPr>
            <a:r>
              <a:rPr lang="tr-TR" dirty="0">
                <a:latin typeface="Verdana" pitchFamily="34" charset="0"/>
                <a:ea typeface="Verdana" pitchFamily="34" charset="0"/>
                <a:cs typeface="Verdana" pitchFamily="34" charset="0"/>
              </a:rPr>
              <a:t> Ancak bu ilişkide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vardır.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bir belirleyen olmasına karşın anahtar değildir. Dolayısıyla </a:t>
            </a:r>
            <a:r>
              <a:rPr lang="tr-TR" dirty="0" smtClean="0">
                <a:latin typeface="Verdana" pitchFamily="34" charset="0"/>
                <a:ea typeface="Verdana" pitchFamily="34" charset="0"/>
                <a:cs typeface="Verdana" pitchFamily="34" charset="0"/>
              </a:rPr>
              <a:t>BCNF </a:t>
            </a:r>
            <a:r>
              <a:rPr lang="tr-TR" dirty="0">
                <a:latin typeface="Verdana" pitchFamily="34" charset="0"/>
                <a:ea typeface="Verdana" pitchFamily="34" charset="0"/>
                <a:cs typeface="Verdana" pitchFamily="34" charset="0"/>
              </a:rPr>
              <a:t>değildir. </a:t>
            </a: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7931224" cy="3715109"/>
          </a:xfrm>
        </p:spPr>
        <p:txBody>
          <a:bodyPr>
            <a:normAutofit fontScale="92500" lnSpcReduction="1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4.13.</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ÖĞRDERS (ÖĞRNO, DKODU, DADI, NOTU)</a:t>
            </a:r>
            <a:endParaRPr lang="tr-TR" b="1"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DADI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DKODU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DKODU, ÖĞRNO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DADI, ÖĞRNO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grpSp>
        <p:nvGrpSpPr>
          <p:cNvPr id="14" name="Grup 13"/>
          <p:cNvGrpSpPr/>
          <p:nvPr/>
        </p:nvGrpSpPr>
        <p:grpSpPr>
          <a:xfrm>
            <a:off x="3851920" y="3832242"/>
            <a:ext cx="5040560" cy="2644916"/>
            <a:chOff x="1214414" y="714356"/>
            <a:chExt cx="6572296" cy="4929222"/>
          </a:xfrm>
        </p:grpSpPr>
        <p:grpSp>
          <p:nvGrpSpPr>
            <p:cNvPr id="15" name="Grup 14"/>
            <p:cNvGrpSpPr/>
            <p:nvPr/>
          </p:nvGrpSpPr>
          <p:grpSpPr>
            <a:xfrm>
              <a:off x="1214414" y="714356"/>
              <a:ext cx="6572296" cy="4929222"/>
              <a:chOff x="1214414" y="714356"/>
              <a:chExt cx="6572296" cy="4929222"/>
            </a:xfrm>
          </p:grpSpPr>
          <p:sp>
            <p:nvSpPr>
              <p:cNvPr id="17" name="3 Yuvarlatılmış Dikdörtgen"/>
              <p:cNvSpPr/>
              <p:nvPr/>
            </p:nvSpPr>
            <p:spPr>
              <a:xfrm>
                <a:off x="2000232" y="714356"/>
                <a:ext cx="2000264"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18" name="4 Yuvarlatılmış Dikdörtgen"/>
              <p:cNvSpPr/>
              <p:nvPr/>
            </p:nvSpPr>
            <p:spPr>
              <a:xfrm>
                <a:off x="2000232" y="2357430"/>
                <a:ext cx="2000264"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ÖGRNO</a:t>
                </a:r>
                <a:endParaRPr lang="tr-TR" dirty="0"/>
              </a:p>
            </p:txBody>
          </p:sp>
          <p:sp>
            <p:nvSpPr>
              <p:cNvPr id="19" name="5 Yuvarlatılmış Dikdörtgen"/>
              <p:cNvSpPr/>
              <p:nvPr/>
            </p:nvSpPr>
            <p:spPr>
              <a:xfrm>
                <a:off x="2000232" y="4071942"/>
                <a:ext cx="192882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20" name="6 Yuvarlatılmış Dikdörtgen"/>
              <p:cNvSpPr/>
              <p:nvPr/>
            </p:nvSpPr>
            <p:spPr>
              <a:xfrm>
                <a:off x="5643570" y="1928802"/>
                <a:ext cx="2143140"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21" name="7 Yuvarlatılmış Dikdörtgen"/>
              <p:cNvSpPr/>
              <p:nvPr/>
            </p:nvSpPr>
            <p:spPr>
              <a:xfrm>
                <a:off x="1714480" y="2214554"/>
                <a:ext cx="2500330"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2" name="8 Düz Ok Bağlayıcısı"/>
              <p:cNvCxnSpPr>
                <a:stCxn id="17" idx="3"/>
              </p:cNvCxnSpPr>
              <p:nvPr/>
            </p:nvCxnSpPr>
            <p:spPr>
              <a:xfrm>
                <a:off x="4000496" y="1393017"/>
                <a:ext cx="1643074" cy="892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9 Düz Ok Bağlayıcısı"/>
              <p:cNvCxnSpPr/>
              <p:nvPr/>
            </p:nvCxnSpPr>
            <p:spPr>
              <a:xfrm flipV="1">
                <a:off x="4214810" y="2714620"/>
                <a:ext cx="1428760"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10 Düz Ok Bağlayıcısı"/>
              <p:cNvCxnSpPr/>
              <p:nvPr/>
            </p:nvCxnSpPr>
            <p:spPr>
              <a:xfrm>
                <a:off x="1214414" y="1357298"/>
                <a:ext cx="7858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11 Düz Bağlayıcı"/>
              <p:cNvCxnSpPr/>
              <p:nvPr/>
            </p:nvCxnSpPr>
            <p:spPr>
              <a:xfrm rot="16200000" flipH="1">
                <a:off x="-500098" y="3071810"/>
                <a:ext cx="3500462" cy="7143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12 Düz Ok Bağlayıcısı"/>
            <p:cNvCxnSpPr>
              <a:endCxn id="19" idx="1"/>
            </p:cNvCxnSpPr>
            <p:nvPr/>
          </p:nvCxnSpPr>
          <p:spPr>
            <a:xfrm>
              <a:off x="1285852" y="4786322"/>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a:bodyPr>
          <a:lstStyle/>
          <a:p>
            <a:pPr>
              <a:buFont typeface="Wingdings" pitchFamily="2" charset="2"/>
              <a:buChar char="ü"/>
            </a:pPr>
            <a:r>
              <a:rPr lang="tr-TR" dirty="0" smtClean="0">
                <a:latin typeface="Verdana" pitchFamily="34" charset="0"/>
                <a:ea typeface="Verdana" pitchFamily="34" charset="0"/>
                <a:cs typeface="Verdana" pitchFamily="34" charset="0"/>
              </a:rPr>
              <a:t> İlişkinin anahtarları </a:t>
            </a:r>
            <a:r>
              <a:rPr lang="tr-TR" b="1" i="1" dirty="0" smtClean="0">
                <a:solidFill>
                  <a:schemeClr val="accent2">
                    <a:lumMod val="75000"/>
                  </a:schemeClr>
                </a:solidFill>
                <a:latin typeface="Verdana" pitchFamily="34" charset="0"/>
                <a:ea typeface="Verdana" pitchFamily="34" charset="0"/>
                <a:cs typeface="Verdana" pitchFamily="34" charset="0"/>
              </a:rPr>
              <a:t>DKODU, ÖĞRNO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dur. </a:t>
            </a:r>
          </a:p>
          <a:p>
            <a:pPr>
              <a:buFont typeface="Wingdings" pitchFamily="2" charset="2"/>
              <a:buChar char="ü"/>
            </a:pPr>
            <a:r>
              <a:rPr lang="tr-TR" dirty="0" smtClean="0">
                <a:latin typeface="Verdana" pitchFamily="34" charset="0"/>
                <a:ea typeface="Verdana" pitchFamily="34" charset="0"/>
                <a:cs typeface="Verdana" pitchFamily="34" charset="0"/>
              </a:rPr>
              <a:t>İlişkinin asal olmayan tek niteliği </a:t>
            </a:r>
            <a:r>
              <a:rPr lang="tr-TR" b="1" i="1" dirty="0" smtClean="0">
                <a:solidFill>
                  <a:schemeClr val="accent2">
                    <a:lumMod val="75000"/>
                  </a:schemeClr>
                </a:solidFill>
                <a:latin typeface="Verdana" pitchFamily="34" charset="0"/>
                <a:ea typeface="Verdana" pitchFamily="34" charset="0"/>
                <a:cs typeface="Verdana" pitchFamily="34" charset="0"/>
              </a:rPr>
              <a:t>(NOTU)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anahtarlara tam işlevsel bağımlıdır.</a:t>
            </a:r>
          </a:p>
          <a:p>
            <a:pPr marL="0" indent="0">
              <a:buNone/>
            </a:pP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Geçişli bağımlı değildir (zaten asal olmayan tek nitelik bulunduğuna göre, geçişli bağımlılık söz konusu olamaz).</a:t>
            </a:r>
          </a:p>
          <a:p>
            <a:pPr>
              <a:buFont typeface="Wingdings" pitchFamily="2" charset="2"/>
              <a:buChar char="ü"/>
            </a:pPr>
            <a:r>
              <a:rPr lang="tr-TR" dirty="0" smtClean="0">
                <a:latin typeface="Verdana" pitchFamily="34" charset="0"/>
                <a:ea typeface="Verdana" pitchFamily="34" charset="0"/>
                <a:cs typeface="Verdana" pitchFamily="34" charset="0"/>
              </a:rPr>
              <a:t>İlişki </a:t>
            </a:r>
            <a:r>
              <a:rPr lang="tr-TR" dirty="0">
                <a:latin typeface="Verdana" pitchFamily="34" charset="0"/>
                <a:ea typeface="Verdana" pitchFamily="34" charset="0"/>
                <a:cs typeface="Verdana" pitchFamily="34" charset="0"/>
              </a:rPr>
              <a:t>3NF bir ilişkidir. </a:t>
            </a:r>
            <a:endParaRPr lang="tr-TR" dirty="0" smtClean="0">
              <a:latin typeface="Verdana" pitchFamily="34" charset="0"/>
              <a:ea typeface="Verdana" pitchFamily="34" charset="0"/>
              <a:cs typeface="Verdana" pitchFamily="34" charset="0"/>
            </a:endParaRPr>
          </a:p>
          <a:p>
            <a:pPr>
              <a:buFont typeface="Wingdings" pitchFamily="2" charset="2"/>
              <a:buChar char="ü"/>
            </a:pPr>
            <a:r>
              <a:rPr lang="tr-TR" dirty="0" smtClean="0">
                <a:latin typeface="Verdana" pitchFamily="34" charset="0"/>
                <a:ea typeface="Verdana" pitchFamily="34" charset="0"/>
                <a:cs typeface="Verdana" pitchFamily="34" charset="0"/>
              </a:rPr>
              <a:t>Ancak </a:t>
            </a:r>
            <a:r>
              <a:rPr lang="tr-TR" dirty="0">
                <a:latin typeface="Verdana" pitchFamily="34" charset="0"/>
                <a:ea typeface="Verdana" pitchFamily="34" charset="0"/>
                <a:cs typeface="Verdana" pitchFamily="34" charset="0"/>
              </a:rPr>
              <a:t>anahtar olmayan </a:t>
            </a:r>
            <a:r>
              <a:rPr lang="tr-TR" b="1" i="1" dirty="0">
                <a:solidFill>
                  <a:schemeClr val="accent2">
                    <a:lumMod val="75000"/>
                  </a:schemeClr>
                </a:solidFill>
                <a:latin typeface="Verdana" pitchFamily="34" charset="0"/>
                <a:ea typeface="Verdana" pitchFamily="34" charset="0"/>
                <a:cs typeface="Verdana" pitchFamily="34" charset="0"/>
              </a:rPr>
              <a:t>DKODU</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DADI</a:t>
            </a:r>
            <a:r>
              <a:rPr lang="tr-TR" dirty="0">
                <a:latin typeface="Verdana" pitchFamily="34" charset="0"/>
                <a:ea typeface="Verdana" pitchFamily="34" charset="0"/>
                <a:cs typeface="Verdana" pitchFamily="34" charset="0"/>
              </a:rPr>
              <a:t> birer belirleyen olduğu için ilişki BCNF değildir</a:t>
            </a:r>
            <a:r>
              <a:rPr lang="tr-TR" dirty="0" smtClean="0">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052736"/>
            <a:ext cx="8229600" cy="5328592"/>
          </a:xfrm>
        </p:spPr>
        <p:txBody>
          <a:bodyPr>
            <a:normAutofit lnSpcReduction="10000"/>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76200">
              <a:lnSpc>
                <a:spcPct val="115000"/>
              </a:lnSpc>
              <a:spcAft>
                <a:spcPts val="600"/>
              </a:spcAft>
              <a:buNone/>
            </a:pPr>
            <a:r>
              <a:rPr lang="tr-TR" b="1" i="1" dirty="0">
                <a:solidFill>
                  <a:schemeClr val="accent2">
                    <a:lumMod val="75000"/>
                  </a:schemeClr>
                </a:solidFill>
                <a:latin typeface="Verdana" pitchFamily="34" charset="0"/>
                <a:ea typeface="Verdana" pitchFamily="34" charset="0"/>
                <a:cs typeface="Verdana" pitchFamily="34" charset="0"/>
              </a:rPr>
              <a:t>R (A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 kümesi,</a:t>
            </a:r>
          </a:p>
          <a:p>
            <a:pPr marL="76200">
              <a:lnSpc>
                <a:spcPct val="115000"/>
              </a:lnSpc>
              <a:spcAft>
                <a:spcPts val="6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a:t>
            </a:r>
          </a:p>
          <a:p>
            <a:pPr marL="76200">
              <a:lnSpc>
                <a:spcPct val="115000"/>
              </a:lnSpc>
              <a:spcAft>
                <a:spcPts val="600"/>
              </a:spcAft>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  R) ise; X</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in belirlediği niteliklerin tümüdür.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hesaplama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1. Başlangıçta T = { X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2. </a:t>
            </a:r>
            <a:r>
              <a:rPr lang="tr-TR" b="1" dirty="0" err="1" smtClean="0">
                <a:latin typeface="Verdana" pitchFamily="34" charset="0"/>
                <a:ea typeface="Verdana" pitchFamily="34" charset="0"/>
                <a:cs typeface="Verdana" pitchFamily="34" charset="0"/>
              </a:rPr>
              <a:t>F'deki</a:t>
            </a:r>
            <a:r>
              <a:rPr lang="tr-TR" b="1" dirty="0" smtClean="0">
                <a:latin typeface="Verdana" pitchFamily="34" charset="0"/>
                <a:ea typeface="Verdana" pitchFamily="34" charset="0"/>
                <a:cs typeface="Verdana" pitchFamily="34" charset="0"/>
              </a:rPr>
              <a:t> her W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işlevsel bağımlılığı için:</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Eğer {W} ⊆ T ise =&gt; T=T ∪ { Z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3. T değiştiği sürece 2. adımı tekrarla</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Sonuçta X</a:t>
            </a:r>
            <a:r>
              <a:rPr lang="tr-TR" b="1" baseline="30000"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 T olarak bulunur.</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3429000"/>
            <a:ext cx="8215370" cy="2999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1 Başlık"/>
          <p:cNvSpPr>
            <a:spLocks noGrp="1"/>
          </p:cNvSpPr>
          <p:nvPr>
            <p:ph type="title"/>
          </p:nvPr>
        </p:nvSpPr>
        <p:spPr>
          <a:xfrm>
            <a:off x="467544" y="404664"/>
            <a:ext cx="8229600" cy="564672"/>
          </a:xfrm>
        </p:spPr>
        <p:txBody>
          <a:bodyPr>
            <a:noAutofit/>
          </a:bodyPr>
          <a:lstStyle/>
          <a:p>
            <a:r>
              <a:rPr lang="tr-TR" sz="3600" b="1" dirty="0" smtClean="0">
                <a:latin typeface="Times New Roman"/>
                <a:ea typeface="Times New Roman"/>
                <a:cs typeface="Times New Roman"/>
              </a:rPr>
              <a:t>F. Bir Nitelik Kümesinin Kapanışı</a:t>
            </a:r>
            <a:endParaRPr lang="tr-TR"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260648"/>
            <a:ext cx="8536462" cy="3960440"/>
          </a:xfrm>
        </p:spPr>
        <p:txBody>
          <a:bodyPr>
            <a:normAutofit fontScale="85000" lnSpcReduction="20000"/>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KURS </a:t>
            </a:r>
            <a:r>
              <a:rPr lang="tr-TR" b="1" i="1" dirty="0">
                <a:solidFill>
                  <a:schemeClr val="accent2">
                    <a:lumMod val="75000"/>
                  </a:schemeClr>
                </a:solidFill>
                <a:latin typeface="Verdana" pitchFamily="34" charset="0"/>
                <a:ea typeface="Verdana" pitchFamily="34" charset="0"/>
                <a:cs typeface="Verdana" pitchFamily="34" charset="0"/>
              </a:rPr>
              <a:t>(ÖĞRNO, DKODU</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ÖĞRETMEN</a:t>
            </a:r>
            <a:r>
              <a:rPr lang="tr-TR" dirty="0">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NOTU) </a:t>
            </a:r>
            <a:endParaRPr lang="tr-TR" b="1"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ÖĞRETMEN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DKODU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ÖĞRNO,DKODUNOTU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Her öğretmen yalnız bir ders verir.</a:t>
            </a:r>
          </a:p>
          <a:p>
            <a:pPr>
              <a:buNone/>
            </a:pPr>
            <a:r>
              <a:rPr lang="tr-TR" dirty="0" smtClean="0">
                <a:latin typeface="Verdana" pitchFamily="34" charset="0"/>
                <a:ea typeface="Verdana" pitchFamily="34" charset="0"/>
                <a:cs typeface="Verdana" pitchFamily="34" charset="0"/>
              </a:rPr>
              <a:t>Her dersin şubeler halinde birçok öğretmen tarafından verilir.</a:t>
            </a:r>
          </a:p>
          <a:p>
            <a:pPr>
              <a:buNone/>
            </a:pPr>
            <a:r>
              <a:rPr lang="tr-TR" dirty="0" smtClean="0">
                <a:latin typeface="Verdana" pitchFamily="34" charset="0"/>
                <a:ea typeface="Verdana" pitchFamily="34" charset="0"/>
                <a:cs typeface="Verdana" pitchFamily="34" charset="0"/>
              </a:rPr>
              <a:t>Şubelerin ayırımının sorumlu öğretmen ile yapılır.</a:t>
            </a:r>
          </a:p>
          <a:p>
            <a:pPr>
              <a:buNone/>
            </a:pPr>
            <a:r>
              <a:rPr lang="tr-TR" dirty="0" smtClean="0">
                <a:latin typeface="Verdana" pitchFamily="34" charset="0"/>
                <a:ea typeface="Verdana" pitchFamily="34" charset="0"/>
                <a:cs typeface="Verdana" pitchFamily="34" charset="0"/>
              </a:rPr>
              <a:t>Bir öğrenci bir dersi yalnız bir öğretmenden alır.</a:t>
            </a:r>
          </a:p>
        </p:txBody>
      </p:sp>
      <p:grpSp>
        <p:nvGrpSpPr>
          <p:cNvPr id="4" name="Grup 3"/>
          <p:cNvGrpSpPr/>
          <p:nvPr/>
        </p:nvGrpSpPr>
        <p:grpSpPr>
          <a:xfrm>
            <a:off x="1979712" y="4221088"/>
            <a:ext cx="4680520" cy="2232248"/>
            <a:chOff x="1428728" y="1714488"/>
            <a:chExt cx="6143668" cy="3143272"/>
          </a:xfrm>
        </p:grpSpPr>
        <p:sp>
          <p:nvSpPr>
            <p:cNvPr id="5" name="3 Yuvarlatılmış Dikdörtgen"/>
            <p:cNvSpPr/>
            <p:nvPr/>
          </p:nvSpPr>
          <p:spPr>
            <a:xfrm>
              <a:off x="1714480"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ÖĞRNO</a:t>
              </a:r>
              <a:endParaRPr lang="tr-TR" dirty="0"/>
            </a:p>
          </p:txBody>
        </p:sp>
        <p:sp>
          <p:nvSpPr>
            <p:cNvPr id="6" name="4 Yuvarlatılmış Dikdörtgen"/>
            <p:cNvSpPr/>
            <p:nvPr/>
          </p:nvSpPr>
          <p:spPr>
            <a:xfrm>
              <a:off x="1785918"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7" name="5 Yuvarlatılmış Dikdörtgen"/>
            <p:cNvSpPr/>
            <p:nvPr/>
          </p:nvSpPr>
          <p:spPr>
            <a:xfrm>
              <a:off x="1428728" y="1714488"/>
              <a:ext cx="2357454"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6 Yuvarlatılmış Dikdörtgen"/>
            <p:cNvSpPr/>
            <p:nvPr/>
          </p:nvSpPr>
          <p:spPr>
            <a:xfrm>
              <a:off x="5857884"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ÖĞRETMEN</a:t>
              </a:r>
              <a:endParaRPr lang="tr-TR" dirty="0"/>
            </a:p>
          </p:txBody>
        </p:sp>
        <p:sp>
          <p:nvSpPr>
            <p:cNvPr id="9" name="7 Yuvarlatılmış Dikdörtgen"/>
            <p:cNvSpPr/>
            <p:nvPr/>
          </p:nvSpPr>
          <p:spPr>
            <a:xfrm>
              <a:off x="5929322"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cxnSp>
          <p:nvCxnSpPr>
            <p:cNvPr id="10" name="9 Düz Ok Bağlayıcısı"/>
            <p:cNvCxnSpPr>
              <a:endCxn id="9" idx="1"/>
            </p:cNvCxnSpPr>
            <p:nvPr/>
          </p:nvCxnSpPr>
          <p:spPr>
            <a:xfrm>
              <a:off x="3786182" y="2428868"/>
              <a:ext cx="21431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1 Düz Ok Bağlayıcısı"/>
            <p:cNvCxnSpPr>
              <a:stCxn id="8" idx="1"/>
              <a:endCxn id="6" idx="3"/>
            </p:cNvCxnSpPr>
            <p:nvPr/>
          </p:nvCxnSpPr>
          <p:spPr>
            <a:xfrm rot="10800000">
              <a:off x="3428992" y="4000504"/>
              <a:ext cx="242889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348648"/>
          </a:xfrm>
        </p:spPr>
        <p:txBody>
          <a:bodyPr>
            <a:normAutofit fontScale="90000"/>
          </a:bodyPr>
          <a:lstStyle/>
          <a:p>
            <a:endParaRPr lang="tr-TR" dirty="0"/>
          </a:p>
        </p:txBody>
      </p:sp>
      <p:sp>
        <p:nvSpPr>
          <p:cNvPr id="3" name="2 İçerik Yer Tutucusu"/>
          <p:cNvSpPr>
            <a:spLocks noGrp="1"/>
          </p:cNvSpPr>
          <p:nvPr>
            <p:ph idx="1"/>
          </p:nvPr>
        </p:nvSpPr>
        <p:spPr>
          <a:xfrm>
            <a:off x="457200" y="1052736"/>
            <a:ext cx="8229600" cy="5271864"/>
          </a:xfrm>
        </p:spPr>
        <p:txBody>
          <a:bodyPr/>
          <a:lstStyle/>
          <a:p>
            <a:pPr>
              <a:buFont typeface="Wingdings" pitchFamily="2" charset="2"/>
              <a:buChar char="ü"/>
            </a:pPr>
            <a:r>
              <a:rPr lang="tr-TR" dirty="0" smtClean="0">
                <a:latin typeface="Verdana" pitchFamily="34" charset="0"/>
                <a:ea typeface="Verdana" pitchFamily="34" charset="0"/>
                <a:cs typeface="Verdana" pitchFamily="34" charset="0"/>
              </a:rPr>
              <a:t>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ÖĞRNO, 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ikilisidir. </a:t>
            </a:r>
          </a:p>
          <a:p>
            <a:pPr>
              <a:buFont typeface="Wingdings" pitchFamily="2" charset="2"/>
              <a:buChar char="ü"/>
            </a:pPr>
            <a:r>
              <a:rPr lang="tr-TR" dirty="0" smtClean="0">
                <a:latin typeface="Verdana" pitchFamily="34" charset="0"/>
                <a:ea typeface="Verdana" pitchFamily="34" charset="0"/>
                <a:cs typeface="Verdana" pitchFamily="34" charset="0"/>
              </a:rPr>
              <a:t>İlişkide asal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niteliği anahtara kısmi işlevsel bağımlı olduğu için İlişkinin biçimi 1NF'dir. Dolayısıyla ilişki BCNF değildir.</a:t>
            </a:r>
          </a:p>
          <a:p>
            <a:pPr>
              <a:buFont typeface="Wingdings" pitchFamily="2" charset="2"/>
              <a:buChar char="ü"/>
            </a:pPr>
            <a:r>
              <a:rPr lang="tr-TR" dirty="0" smtClean="0">
                <a:latin typeface="Verdana" pitchFamily="34" charset="0"/>
                <a:ea typeface="Verdana" pitchFamily="34" charset="0"/>
                <a:cs typeface="Verdana" pitchFamily="34" charset="0"/>
              </a:rPr>
              <a:t> İlişkinin BCNF bir ilişki olmadığı anahtar olmayan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ile </a:t>
            </a:r>
            <a:r>
              <a:rPr lang="tr-TR" b="1" i="1" dirty="0" err="1" smtClean="0">
                <a:solidFill>
                  <a:schemeClr val="accent2">
                    <a:lumMod val="75000"/>
                  </a:schemeClr>
                </a:solidFill>
                <a:latin typeface="Verdana" pitchFamily="34" charset="0"/>
                <a:ea typeface="Verdana" pitchFamily="34" charset="0"/>
                <a:cs typeface="Verdana" pitchFamily="34" charset="0"/>
              </a:rPr>
              <a:t>DKODU’</a:t>
            </a:r>
            <a:r>
              <a:rPr lang="tr-TR" dirty="0" err="1" smtClean="0">
                <a:latin typeface="Verdana" pitchFamily="34" charset="0"/>
                <a:ea typeface="Verdana" pitchFamily="34" charset="0"/>
                <a:cs typeface="Verdana" pitchFamily="34" charset="0"/>
              </a:rPr>
              <a:t>nun</a:t>
            </a:r>
            <a:r>
              <a:rPr lang="tr-TR" dirty="0" smtClean="0">
                <a:latin typeface="Verdana" pitchFamily="34" charset="0"/>
                <a:ea typeface="Verdana" pitchFamily="34" charset="0"/>
                <a:cs typeface="Verdana" pitchFamily="34" charset="0"/>
              </a:rPr>
              <a:t> birer belirleyen olmasından da anlaşılabilir. </a:t>
            </a:r>
          </a:p>
          <a:p>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720080"/>
          </a:xfrm>
        </p:spPr>
        <p:txBody>
          <a:bodyPr>
            <a:normAutofit fontScale="90000"/>
          </a:bodyPr>
          <a:lstStyle/>
          <a:p>
            <a:r>
              <a:rPr lang="tr-TR" b="1" dirty="0" smtClean="0">
                <a:latin typeface="Times New Roman"/>
                <a:ea typeface="Times New Roman"/>
              </a:rPr>
              <a:t>7. İlişkilerin Ayrıştırılması </a:t>
            </a:r>
            <a:endParaRPr lang="tr-TR" dirty="0"/>
          </a:p>
        </p:txBody>
      </p:sp>
      <p:sp>
        <p:nvSpPr>
          <p:cNvPr id="3" name="2 İçerik Yer Tutucusu"/>
          <p:cNvSpPr>
            <a:spLocks noGrp="1"/>
          </p:cNvSpPr>
          <p:nvPr>
            <p:ph idx="1"/>
          </p:nvPr>
        </p:nvSpPr>
        <p:spPr>
          <a:xfrm>
            <a:off x="457200" y="1124744"/>
            <a:ext cx="8229600" cy="5199856"/>
          </a:xfrm>
        </p:spPr>
        <p:txBody>
          <a:bodyPr>
            <a:normAutofit fontScale="85000" lnSpcReduction="10000"/>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ise;</a:t>
            </a:r>
          </a:p>
          <a:p>
            <a:pPr>
              <a:buNone/>
            </a:pPr>
            <a:r>
              <a:rPr lang="tr-TR" dirty="0" smtClean="0">
                <a:latin typeface="Verdana" pitchFamily="34" charset="0"/>
                <a:ea typeface="Verdana" pitchFamily="34" charset="0"/>
                <a:cs typeface="Verdana" pitchFamily="34" charset="0"/>
              </a:rPr>
              <a:t>Aşağıdaki koşullan sağlayan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R</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ayrıştırmasıdır.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niteliklerin her biri en az bir </a:t>
            </a:r>
            <a:r>
              <a:rPr lang="tr-TR"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de bulunmalıdır. </a:t>
            </a:r>
          </a:p>
          <a:p>
            <a:pPr>
              <a:buNone/>
            </a:pPr>
            <a:r>
              <a:rPr lang="tr-TR" b="1" i="1" dirty="0">
                <a:solidFill>
                  <a:schemeClr val="accent2">
                    <a:lumMod val="75000"/>
                  </a:schemeClr>
                </a:solidFill>
                <a:latin typeface="Verdana" pitchFamily="34" charset="0"/>
                <a:ea typeface="Verdana" pitchFamily="34" charset="0"/>
                <a:cs typeface="Verdana" pitchFamily="34" charset="0"/>
              </a:rPr>
              <a:t>   R =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 </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Symbol" pitchFamily="18" charset="2"/>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n</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-birleştirme ayrıştırması (</a:t>
            </a:r>
            <a:r>
              <a:rPr lang="tr-TR" i="1" dirty="0" err="1">
                <a:latin typeface="Verdana" pitchFamily="34" charset="0"/>
                <a:ea typeface="Verdana" pitchFamily="34" charset="0"/>
                <a:cs typeface="Verdana" pitchFamily="34" charset="0"/>
              </a:rPr>
              <a:t>lossless-join</a:t>
            </a:r>
            <a:r>
              <a:rPr lang="tr-TR" i="1" dirty="0">
                <a:latin typeface="Verdana" pitchFamily="34" charset="0"/>
                <a:ea typeface="Verdana" pitchFamily="34" charset="0"/>
                <a:cs typeface="Verdana" pitchFamily="34" charset="0"/>
              </a:rPr>
              <a:t> </a:t>
            </a:r>
            <a:r>
              <a:rPr lang="tr-TR" i="1" dirty="0" err="1">
                <a:latin typeface="Verdana" pitchFamily="34" charset="0"/>
                <a:ea typeface="Verdana" pitchFamily="34" charset="0"/>
                <a:cs typeface="Verdana" pitchFamily="34" charset="0"/>
              </a:rPr>
              <a:t>decomposition</a:t>
            </a:r>
            <a:r>
              <a:rPr lang="tr-TR" i="1"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olmalıdır. Yani, </a:t>
            </a:r>
            <a:r>
              <a:rPr lang="tr-TR" dirty="0">
                <a:latin typeface="Verdana" pitchFamily="34" charset="0"/>
                <a:ea typeface="Verdana" pitchFamily="34" charset="0"/>
                <a:cs typeface="Verdana" pitchFamily="34" charset="0"/>
              </a:rPr>
              <a:t>her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ilişkisinin </a:t>
            </a:r>
            <a:r>
              <a:rPr lang="tr-TR" dirty="0" err="1">
                <a:latin typeface="Verdana" pitchFamily="34" charset="0"/>
                <a:ea typeface="Verdana" pitchFamily="34" charset="0"/>
                <a:cs typeface="Verdana" pitchFamily="34" charset="0"/>
              </a:rPr>
              <a:t>R</a:t>
            </a:r>
            <a:r>
              <a:rPr lang="tr-TR" baseline="-25000" dirty="0" err="1">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’lere</a:t>
            </a:r>
            <a:r>
              <a:rPr lang="tr-TR" dirty="0">
                <a:latin typeface="Verdana" pitchFamily="34" charset="0"/>
                <a:ea typeface="Verdana" pitchFamily="34" charset="0"/>
                <a:cs typeface="Verdana" pitchFamily="34" charset="0"/>
              </a:rPr>
              <a:t> göre izdüşümlerinin doğal birleştirmesi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'ye eşit olmalıdır</a:t>
            </a:r>
            <a:r>
              <a:rPr lang="tr-TR" dirty="0" smtClean="0">
                <a:latin typeface="Verdana" pitchFamily="34" charset="0"/>
                <a:ea typeface="Verdana" pitchFamily="34" charset="0"/>
                <a:cs typeface="Verdana" pitchFamily="34" charset="0"/>
              </a:rPr>
              <a:t>.</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R1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R2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R3 </a:t>
            </a:r>
            <a:r>
              <a:rPr lang="tr-TR" i="1" dirty="0" smtClean="0">
                <a:solidFill>
                  <a:schemeClr val="accent2">
                    <a:lumMod val="75000"/>
                  </a:schemeClr>
                </a:solidFill>
                <a:latin typeface="Verdana" pitchFamily="34" charset="0"/>
                <a:ea typeface="Verdana" pitchFamily="34" charset="0"/>
                <a:cs typeface="Verdana" pitchFamily="34" charset="0"/>
              </a:rPr>
              <a:t>(r)      …..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Rn </a:t>
            </a:r>
            <a:r>
              <a:rPr lang="tr-TR" i="1" dirty="0" smtClean="0">
                <a:solidFill>
                  <a:schemeClr val="accent2">
                    <a:lumMod val="75000"/>
                  </a:schemeClr>
                </a:solidFill>
                <a:latin typeface="Verdana" pitchFamily="34" charset="0"/>
                <a:ea typeface="Verdana" pitchFamily="34" charset="0"/>
                <a:cs typeface="Verdana" pitchFamily="34" charset="0"/>
              </a:rPr>
              <a:t>(r)</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bağımlılıkları </a:t>
            </a:r>
            <a:r>
              <a:rPr lang="tr-TR" dirty="0" smtClean="0">
                <a:latin typeface="Verdana" pitchFamily="34" charset="0"/>
                <a:ea typeface="Verdana" pitchFamily="34" charset="0"/>
                <a:cs typeface="Verdana" pitchFamily="34" charset="0"/>
              </a:rPr>
              <a:t>korumalıdır.</a:t>
            </a:r>
          </a:p>
          <a:p>
            <a:pPr>
              <a:buNone/>
            </a:pPr>
            <a:endParaRPr lang="tr-TR" dirty="0" smtClean="0"/>
          </a:p>
          <a:p>
            <a:pPr>
              <a:buNone/>
            </a:pPr>
            <a:endParaRPr lang="tr-TR" b="1" dirty="0" smtClean="0">
              <a:latin typeface="Verdana" pitchFamily="34" charset="0"/>
              <a:ea typeface="Verdana" pitchFamily="34" charset="0"/>
              <a:cs typeface="Verdana" pitchFamily="34" charset="0"/>
            </a:endParaRPr>
          </a:p>
          <a:p>
            <a:pPr>
              <a:buNone/>
            </a:pPr>
            <a:endParaRPr lang="tr-TR" dirty="0"/>
          </a:p>
        </p:txBody>
      </p:sp>
      <p:grpSp>
        <p:nvGrpSpPr>
          <p:cNvPr id="5" name="Grup 4"/>
          <p:cNvGrpSpPr/>
          <p:nvPr/>
        </p:nvGrpSpPr>
        <p:grpSpPr>
          <a:xfrm>
            <a:off x="1951073" y="5182275"/>
            <a:ext cx="335362" cy="214314"/>
            <a:chOff x="2428860" y="2143116"/>
            <a:chExt cx="642942" cy="214314"/>
          </a:xfrm>
        </p:grpSpPr>
        <p:sp>
          <p:nvSpPr>
            <p:cNvPr id="6"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8" name="Grup 7"/>
          <p:cNvGrpSpPr/>
          <p:nvPr/>
        </p:nvGrpSpPr>
        <p:grpSpPr>
          <a:xfrm>
            <a:off x="3275856" y="5163866"/>
            <a:ext cx="335362" cy="214314"/>
            <a:chOff x="2428860" y="2143116"/>
            <a:chExt cx="642942" cy="214314"/>
          </a:xfrm>
        </p:grpSpPr>
        <p:sp>
          <p:nvSpPr>
            <p:cNvPr id="9"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0"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grpSp>
        <p:nvGrpSpPr>
          <p:cNvPr id="11" name="Grup 10"/>
          <p:cNvGrpSpPr/>
          <p:nvPr/>
        </p:nvGrpSpPr>
        <p:grpSpPr>
          <a:xfrm>
            <a:off x="4644008" y="5163866"/>
            <a:ext cx="335362" cy="214314"/>
            <a:chOff x="2428860" y="2143116"/>
            <a:chExt cx="642942" cy="214314"/>
          </a:xfrm>
        </p:grpSpPr>
        <p:sp>
          <p:nvSpPr>
            <p:cNvPr id="12"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3"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grpSp>
        <p:nvGrpSpPr>
          <p:cNvPr id="14" name="Grup 13"/>
          <p:cNvGrpSpPr/>
          <p:nvPr/>
        </p:nvGrpSpPr>
        <p:grpSpPr>
          <a:xfrm>
            <a:off x="5652120" y="5209109"/>
            <a:ext cx="335362" cy="214314"/>
            <a:chOff x="2428860" y="2143116"/>
            <a:chExt cx="642942" cy="214314"/>
          </a:xfrm>
        </p:grpSpPr>
        <p:sp>
          <p:nvSpPr>
            <p:cNvPr id="15"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6"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667542"/>
          </a:xfrm>
        </p:spPr>
        <p:txBody>
          <a:bodyPr>
            <a:normAutofit/>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dirty="0" smtClean="0">
                <a:latin typeface="Verdana" pitchFamily="34" charset="0"/>
                <a:ea typeface="Verdana" pitchFamily="34" charset="0"/>
                <a:cs typeface="Verdana" pitchFamily="34" charset="0"/>
              </a:rPr>
              <a:t>gereksizdir. </a:t>
            </a:r>
          </a:p>
          <a:p>
            <a:pPr>
              <a:buNone/>
            </a:pPr>
            <a:r>
              <a:rPr lang="tr-TR" dirty="0" smtClean="0">
                <a:latin typeface="Verdana" pitchFamily="34" charset="0"/>
                <a:ea typeface="Verdana" pitchFamily="34" charset="0"/>
                <a:cs typeface="Verdana" pitchFamily="34" charset="0"/>
              </a:rPr>
              <a:t>Geçerli bir ayrıştırma için:</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Yitimsiz-birleştirme ayrıştırması olması,</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 İşlevsel bağımlılıktan koruması, </a:t>
            </a:r>
          </a:p>
          <a:p>
            <a:pPr>
              <a:lnSpc>
                <a:spcPct val="115000"/>
              </a:lnSpc>
              <a:spcAft>
                <a:spcPts val="1000"/>
              </a:spcAft>
              <a:buNone/>
            </a:pPr>
            <a:r>
              <a:rPr lang="tr-TR" dirty="0" smtClean="0">
                <a:latin typeface="Verdana" pitchFamily="34" charset="0"/>
                <a:ea typeface="Verdana" pitchFamily="34" charset="0"/>
                <a:cs typeface="Verdana" pitchFamily="34" charset="0"/>
              </a:rPr>
              <a:t>gerekli ve yeterlidir.</a:t>
            </a:r>
          </a:p>
          <a:p>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pPr>
              <a:lnSpc>
                <a:spcPct val="115000"/>
              </a:lnSpc>
              <a:spcAft>
                <a:spcPts val="1000"/>
              </a:spcAft>
            </a:pPr>
            <a:r>
              <a:rPr lang="tr-TR" sz="4000" b="1" dirty="0" smtClean="0">
                <a:latin typeface="Times New Roman"/>
                <a:ea typeface="Times New Roman"/>
              </a:rPr>
              <a:t>7.1. Yitimsiz-Birleştirme Ayrıştırması </a:t>
            </a:r>
            <a:endParaRPr lang="tr-TR" sz="4000" dirty="0"/>
          </a:p>
        </p:txBody>
      </p:sp>
      <p:sp>
        <p:nvSpPr>
          <p:cNvPr id="3" name="2 İçerik Yer Tutucusu"/>
          <p:cNvSpPr>
            <a:spLocks noGrp="1"/>
          </p:cNvSpPr>
          <p:nvPr>
            <p:ph idx="1"/>
          </p:nvPr>
        </p:nvSpPr>
        <p:spPr>
          <a:xfrm>
            <a:off x="457200" y="1124744"/>
            <a:ext cx="8229600" cy="5199856"/>
          </a:xfrm>
        </p:spPr>
        <p:txBody>
          <a:bodyPr>
            <a:normAutofit/>
          </a:bodyPr>
          <a:lstStyle/>
          <a:p>
            <a:pPr>
              <a:buNone/>
            </a:pPr>
            <a:r>
              <a:rPr lang="tr-TR" dirty="0" smtClean="0">
                <a:latin typeface="Verdana" pitchFamily="34" charset="0"/>
                <a:ea typeface="Verdana" pitchFamily="34" charset="0"/>
                <a:cs typeface="Verdana" pitchFamily="34" charset="0"/>
              </a:rPr>
              <a:t>Bir ilişkiyi belirli sayıda BCNF (ya da 3NF) ilişkiye ayrıştırarak aykırılıklara yol açmayan, oluşturulması ve bakımı kolay bir şema elde edebilir.</a:t>
            </a:r>
          </a:p>
          <a:p>
            <a:pPr>
              <a:buNone/>
            </a:pPr>
            <a:r>
              <a:rPr lang="tr-TR" dirty="0" smtClean="0">
                <a:latin typeface="Verdana" pitchFamily="34" charset="0"/>
                <a:ea typeface="Verdana" pitchFamily="34" charset="0"/>
                <a:cs typeface="Verdana" pitchFamily="34" charset="0"/>
              </a:rPr>
              <a:t>Bu işleme normalleştirme (</a:t>
            </a:r>
            <a:r>
              <a:rPr lang="en-US" i="1" dirty="0" smtClean="0">
                <a:latin typeface="Verdana" pitchFamily="34" charset="0"/>
                <a:ea typeface="Verdana" pitchFamily="34" charset="0"/>
                <a:cs typeface="Verdana" pitchFamily="34" charset="0"/>
              </a:rPr>
              <a:t>normalization</a:t>
            </a:r>
            <a:r>
              <a:rPr lang="tr-TR" dirty="0" smtClean="0">
                <a:latin typeface="Verdana" pitchFamily="34" charset="0"/>
                <a:ea typeface="Verdana" pitchFamily="34" charset="0"/>
                <a:cs typeface="Verdana" pitchFamily="34" charset="0"/>
              </a:rPr>
              <a:t>) denir.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Ancak 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olmalıdır.</a:t>
            </a:r>
          </a:p>
          <a:p>
            <a:pPr>
              <a:buNone/>
            </a:pPr>
            <a:r>
              <a:rPr lang="tr-TR" dirty="0" smtClean="0">
                <a:latin typeface="Verdana" pitchFamily="34" charset="0"/>
                <a:ea typeface="Verdana" pitchFamily="34" charset="0"/>
                <a:cs typeface="Verdana" pitchFamily="34" charset="0"/>
              </a:rPr>
              <a:t>Ayrıştırmanın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olup </a:t>
            </a:r>
            <a:r>
              <a:rPr lang="tr-TR" dirty="0" smtClean="0">
                <a:latin typeface="Verdana" pitchFamily="34" charset="0"/>
                <a:ea typeface="Verdana" pitchFamily="34" charset="0"/>
                <a:cs typeface="Verdana" pitchFamily="34" charset="0"/>
              </a:rPr>
              <a:t>olmadığı test edilmelidir.</a:t>
            </a:r>
          </a:p>
          <a:p>
            <a:pPr>
              <a:buNone/>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688632"/>
          </a:xfrm>
        </p:spPr>
        <p:txBody>
          <a:bodyPr>
            <a:normAutofit fontScale="92500" lnSpcReduction="1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 B, C)</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ve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(B, C) </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ilişkilerine </a:t>
            </a:r>
            <a:r>
              <a:rPr lang="tr-TR" dirty="0" smtClean="0">
                <a:latin typeface="Verdana" pitchFamily="34" charset="0"/>
                <a:ea typeface="Verdana" pitchFamily="34" charset="0"/>
                <a:cs typeface="Verdana" pitchFamily="34" charset="0"/>
              </a:rPr>
              <a:t>ayrıştırılırsa;</a:t>
            </a:r>
          </a:p>
          <a:p>
            <a:pPr>
              <a:buNone/>
            </a:pPr>
            <a:r>
              <a:rPr lang="tr-TR" dirty="0" smtClean="0">
                <a:latin typeface="Verdana" pitchFamily="34" charset="0"/>
                <a:ea typeface="Verdana" pitchFamily="34" charset="0"/>
                <a:cs typeface="Verdana" pitchFamily="34" charset="0"/>
              </a:rPr>
              <a:t>Şekilde,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'deki </a:t>
            </a:r>
            <a:r>
              <a:rPr lang="tr-TR" dirty="0">
                <a:latin typeface="Verdana" pitchFamily="34" charset="0"/>
                <a:ea typeface="Verdana" pitchFamily="34" charset="0"/>
                <a:cs typeface="Verdana" pitchFamily="34" charset="0"/>
              </a:rPr>
              <a:t>işlevsel bağımlılıkları sağlayan bir örneği </a:t>
            </a:r>
            <a:r>
              <a:rPr lang="tr-TR" b="1" i="1" dirty="0">
                <a:solidFill>
                  <a:schemeClr val="accent2">
                    <a:lumMod val="75000"/>
                  </a:schemeClr>
                </a:solidFill>
                <a:latin typeface="Verdana" pitchFamily="34" charset="0"/>
                <a:ea typeface="Verdana" pitchFamily="34" charset="0"/>
                <a:cs typeface="Verdana" pitchFamily="34" charset="0"/>
              </a:rPr>
              <a:t>( r )</a:t>
            </a:r>
            <a:r>
              <a:rPr lang="tr-TR"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verilmiştir.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AB</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BC</a:t>
            </a:r>
            <a:r>
              <a:rPr lang="tr-TR" dirty="0">
                <a:latin typeface="Verdana" pitchFamily="34" charset="0"/>
                <a:ea typeface="Verdana" pitchFamily="34" charset="0"/>
                <a:cs typeface="Verdana" pitchFamily="34" charset="0"/>
              </a:rPr>
              <a:t> niteliklerine göre </a:t>
            </a:r>
            <a:r>
              <a:rPr lang="tr-TR" dirty="0" smtClean="0">
                <a:latin typeface="Verdana" pitchFamily="34" charset="0"/>
                <a:ea typeface="Verdana" pitchFamily="34" charset="0"/>
                <a:cs typeface="Verdana" pitchFamily="34" charset="0"/>
              </a:rPr>
              <a:t>izdüşümleri: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 </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doğal birleştirilmesi </a:t>
            </a:r>
            <a:r>
              <a:rPr lang="tr-TR" dirty="0">
                <a:latin typeface="Verdana" pitchFamily="34" charset="0"/>
                <a:ea typeface="Verdana" pitchFamily="34" charset="0"/>
                <a:cs typeface="Verdana" pitchFamily="34" charset="0"/>
              </a:rPr>
              <a:t>ile elde </a:t>
            </a:r>
            <a:r>
              <a:rPr lang="tr-TR" dirty="0" smtClean="0">
                <a:latin typeface="Verdana" pitchFamily="34" charset="0"/>
                <a:ea typeface="Verdana" pitchFamily="34" charset="0"/>
                <a:cs typeface="Verdana" pitchFamily="34" charset="0"/>
              </a:rPr>
              <a:t>edilir.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ve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eşit değildir. </a:t>
            </a:r>
          </a:p>
          <a:p>
            <a:pPr>
              <a:buNone/>
            </a:pPr>
            <a:r>
              <a:rPr lang="tr-TR" dirty="0" smtClean="0">
                <a:latin typeface="Verdana" pitchFamily="34" charset="0"/>
                <a:ea typeface="Verdana" pitchFamily="34" charset="0"/>
                <a:cs typeface="Verdana" pitchFamily="34" charset="0"/>
              </a:rPr>
              <a:t>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değildir. </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Olumlu bir örnek, ayrıştırmanın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olduğunu </a:t>
            </a:r>
            <a:r>
              <a:rPr lang="tr-TR" dirty="0" smtClean="0">
                <a:latin typeface="Verdana" pitchFamily="34" charset="0"/>
                <a:ea typeface="Verdana" pitchFamily="34" charset="0"/>
                <a:cs typeface="Verdana" pitchFamily="34" charset="0"/>
              </a:rPr>
              <a:t>göstermez.</a:t>
            </a:r>
            <a:endParaRPr lang="tr-TR" dirty="0">
              <a:latin typeface="Verdana" pitchFamily="34" charset="0"/>
              <a:ea typeface="Verdana" pitchFamily="34" charset="0"/>
              <a:cs typeface="Verdana" pitchFamily="34" charset="0"/>
            </a:endParaRPr>
          </a:p>
          <a:p>
            <a:pP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buNone/>
            </a:pPr>
            <a:r>
              <a:rPr lang="tr-TR" sz="2400" dirty="0" smtClean="0">
                <a:latin typeface="Times New Roman" pitchFamily="18" charset="0"/>
                <a:ea typeface="Verdana" pitchFamily="34" charset="0"/>
                <a:cs typeface="Times New Roman" pitchFamily="18" charset="0"/>
              </a:rPr>
              <a:t> </a:t>
            </a:r>
          </a:p>
          <a:p>
            <a:pPr>
              <a:buNone/>
            </a:pPr>
            <a:r>
              <a:rPr lang="tr-TR" sz="2400" b="1" dirty="0" smtClean="0">
                <a:latin typeface="Times New Roman" pitchFamily="18" charset="0"/>
                <a:ea typeface="Verdana" pitchFamily="34" charset="0"/>
                <a:cs typeface="Times New Roman" pitchFamily="18" charset="0"/>
              </a:rPr>
              <a:t>    A     B     C            A      B      B      C          A     B     C</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a)r                 b)r</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AB </a:t>
            </a:r>
            <a:r>
              <a:rPr lang="tr-TR" sz="2400" b="1" dirty="0" smtClean="0">
                <a:latin typeface="Times New Roman" pitchFamily="18" charset="0"/>
                <a:ea typeface="Verdana" pitchFamily="34" charset="0"/>
                <a:cs typeface="Times New Roman" pitchFamily="18" charset="0"/>
              </a:rPr>
              <a:t>   c) r</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BC </a:t>
            </a:r>
            <a:r>
              <a:rPr lang="tr-TR" sz="2400" b="1" dirty="0" smtClean="0">
                <a:latin typeface="Times New Roman" pitchFamily="18" charset="0"/>
                <a:ea typeface="Verdana" pitchFamily="34" charset="0"/>
                <a:cs typeface="Times New Roman" pitchFamily="18" charset="0"/>
              </a:rPr>
              <a:t>(r)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d)r</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r</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r</a:t>
            </a:r>
            <a:r>
              <a:rPr lang="tr-TR" sz="2400" b="1" baseline="-25000" dirty="0" smtClean="0">
                <a:latin typeface="Times New Roman" pitchFamily="18" charset="0"/>
                <a:ea typeface="Verdana" pitchFamily="34" charset="0"/>
                <a:cs typeface="Times New Roman" pitchFamily="18" charset="0"/>
              </a:rPr>
              <a:t>3</a:t>
            </a:r>
          </a:p>
          <a:p>
            <a:pPr>
              <a:buNone/>
            </a:pPr>
            <a:r>
              <a:rPr lang="tr-TR" sz="2400" dirty="0" smtClean="0">
                <a:latin typeface="Times New Roman" pitchFamily="18" charset="0"/>
                <a:ea typeface="Verdana" pitchFamily="34" charset="0"/>
                <a:cs typeface="Times New Roman" pitchFamily="18" charset="0"/>
              </a:rPr>
              <a:t>Ayrıştırmanın Yitimsizliğinin İncelenmesi </a:t>
            </a:r>
          </a:p>
          <a:p>
            <a:pPr>
              <a:buNone/>
            </a:pPr>
            <a:r>
              <a:rPr lang="tr-TR" sz="2400" b="1" baseline="-25000" dirty="0" smtClean="0">
                <a:latin typeface="Times New Roman" pitchFamily="18" charset="0"/>
                <a:ea typeface="Verdana" pitchFamily="34" charset="0"/>
                <a:cs typeface="Times New Roman" pitchFamily="18" charset="0"/>
              </a:rPr>
              <a:t> </a:t>
            </a:r>
            <a:endParaRPr lang="tr-TR" sz="2400" dirty="0">
              <a:latin typeface="Times New Roman" pitchFamily="18" charset="0"/>
              <a:ea typeface="Verdana" pitchFamily="34" charset="0"/>
              <a:cs typeface="Times New Roman" pitchFamily="18" charset="0"/>
            </a:endParaRPr>
          </a:p>
        </p:txBody>
      </p:sp>
      <p:sp>
        <p:nvSpPr>
          <p:cNvPr id="4" name="3 Yuvarlatılmış Dikdörtgen"/>
          <p:cNvSpPr/>
          <p:nvPr/>
        </p:nvSpPr>
        <p:spPr>
          <a:xfrm>
            <a:off x="714348" y="1071546"/>
            <a:ext cx="1857388"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Yuvarlatılmış Dikdörtgen"/>
          <p:cNvSpPr/>
          <p:nvPr/>
        </p:nvSpPr>
        <p:spPr>
          <a:xfrm>
            <a:off x="2857488" y="1071546"/>
            <a:ext cx="121444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Yuvarlatılmış Dikdörtgen"/>
          <p:cNvSpPr/>
          <p:nvPr/>
        </p:nvSpPr>
        <p:spPr>
          <a:xfrm>
            <a:off x="4286248" y="1071546"/>
            <a:ext cx="1071570"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5786446" y="1000108"/>
            <a:ext cx="1857388" cy="41434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utoShape 2"/>
          <p:cNvSpPr>
            <a:spLocks noChangeArrowheads="1"/>
          </p:cNvSpPr>
          <p:nvPr/>
        </p:nvSpPr>
        <p:spPr bwMode="auto">
          <a:xfrm rot="5400000">
            <a:off x="7046134" y="5536423"/>
            <a:ext cx="276229" cy="223838"/>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 name="AutoShape 4"/>
          <p:cNvSpPr>
            <a:spLocks noChangeArrowheads="1"/>
          </p:cNvSpPr>
          <p:nvPr/>
        </p:nvSpPr>
        <p:spPr bwMode="auto">
          <a:xfrm rot="16200000">
            <a:off x="7258856" y="5528490"/>
            <a:ext cx="276236" cy="220659"/>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92664"/>
          </a:xfrm>
        </p:spPr>
        <p:txBody>
          <a:bodyPr>
            <a:noAutofit/>
          </a:bodyPr>
          <a:lstStyle/>
          <a:p>
            <a:r>
              <a:rPr lang="tr-TR" sz="3200" dirty="0" smtClean="0">
                <a:latin typeface="Times New Roman"/>
                <a:ea typeface="Times New Roman"/>
                <a:cs typeface="Times New Roman"/>
              </a:rPr>
              <a:t> </a:t>
            </a:r>
            <a:r>
              <a:rPr lang="tr-TR" sz="3200" dirty="0" smtClean="0">
                <a:ea typeface="Calibri"/>
                <a:cs typeface="Times New Roman"/>
              </a:rPr>
              <a:t/>
            </a:r>
            <a:br>
              <a:rPr lang="tr-TR" sz="3200" dirty="0" smtClean="0">
                <a:ea typeface="Calibri"/>
                <a:cs typeface="Times New Roman"/>
              </a:rPr>
            </a:br>
            <a:r>
              <a:rPr lang="tr-TR" sz="3200" b="1" dirty="0" smtClean="0">
                <a:latin typeface="Times New Roman"/>
                <a:ea typeface="Times New Roman"/>
                <a:cs typeface="Times New Roman"/>
              </a:rPr>
              <a:t>İkili Bir Ayrıştırma İçin Yitimsizlik Koşulu</a:t>
            </a:r>
            <a:endParaRPr lang="tr-TR" sz="3200" dirty="0"/>
          </a:p>
        </p:txBody>
      </p:sp>
      <p:sp>
        <p:nvSpPr>
          <p:cNvPr id="3" name="2 İçerik Yer Tutucusu"/>
          <p:cNvSpPr>
            <a:spLocks noGrp="1"/>
          </p:cNvSpPr>
          <p:nvPr>
            <p:ph idx="1"/>
          </p:nvPr>
        </p:nvSpPr>
        <p:spPr>
          <a:xfrm>
            <a:off x="457200" y="1196752"/>
            <a:ext cx="8229600" cy="5127848"/>
          </a:xfrm>
        </p:spPr>
        <p:txBody>
          <a:bodyPr>
            <a:normAutofit fontScale="77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Tanım:</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Bir</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 için aşağıdaki koşullar sağlanıyorsa </a:t>
            </a: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ortak nitelik ya da nitelikler bulunmalıdır.</a:t>
            </a:r>
          </a:p>
          <a:p>
            <a:pPr>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R(X,Y,Z)</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(X,Y)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(X,Z)</a:t>
            </a:r>
            <a:r>
              <a:rPr lang="tr-TR" dirty="0">
                <a:latin typeface="Verdana" pitchFamily="34" charset="0"/>
                <a:ea typeface="Verdana" pitchFamily="34" charset="0"/>
                <a:cs typeface="Verdana" pitchFamily="34" charset="0"/>
              </a:rPr>
              <a:t>olmalıdır</a:t>
            </a:r>
            <a:r>
              <a:rPr lang="tr-TR" dirty="0" smtClean="0">
                <a:latin typeface="Verdana" pitchFamily="34" charset="0"/>
                <a:ea typeface="Verdana" pitchFamily="34" charset="0"/>
                <a:cs typeface="Verdana" pitchFamily="34" charset="0"/>
              </a:rPr>
              <a:t>).</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Ortak </a:t>
            </a:r>
            <a:r>
              <a:rPr lang="tr-TR" dirty="0">
                <a:latin typeface="Verdana" pitchFamily="34" charset="0"/>
                <a:ea typeface="Verdana" pitchFamily="34" charset="0"/>
                <a:cs typeface="Verdana" pitchFamily="34" charset="0"/>
              </a:rPr>
              <a:t>nitelik ya nitelikler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den</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en az birinin </a:t>
            </a:r>
            <a:r>
              <a:rPr lang="tr-TR" dirty="0" smtClean="0">
                <a:latin typeface="Verdana" pitchFamily="34" charset="0"/>
                <a:ea typeface="Verdana" pitchFamily="34" charset="0"/>
                <a:cs typeface="Verdana" pitchFamily="34" charset="0"/>
              </a:rPr>
              <a:t>  anahtarı olmalıdır. </a:t>
            </a:r>
          </a:p>
          <a:p>
            <a:pPr>
              <a:buNone/>
            </a:pP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 da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’den en </a:t>
            </a:r>
            <a:r>
              <a:rPr lang="tr-TR" dirty="0">
                <a:latin typeface="Verdana" pitchFamily="34" charset="0"/>
                <a:ea typeface="Verdana" pitchFamily="34" charset="0"/>
                <a:cs typeface="Verdana" pitchFamily="34" charset="0"/>
              </a:rPr>
              <a:t>az biri</a:t>
            </a:r>
            <a:r>
              <a:rPr lang="tr-TR" cap="small" dirty="0">
                <a:latin typeface="Verdana" pitchFamily="34" charset="0"/>
                <a:ea typeface="Verdana" pitchFamily="34" charset="0"/>
                <a:cs typeface="Verdana" pitchFamily="34" charset="0"/>
              </a:rPr>
              <a:t> </a:t>
            </a:r>
            <a:r>
              <a:rPr lang="tr-TR" b="1" i="1" cap="small" dirty="0">
                <a:solidFill>
                  <a:schemeClr val="accent2">
                    <a:lumMod val="75000"/>
                  </a:schemeClr>
                </a:solidFill>
                <a:latin typeface="Verdana" pitchFamily="34" charset="0"/>
                <a:ea typeface="Verdana" pitchFamily="34" charset="0"/>
                <a:cs typeface="Verdana" pitchFamily="34" charset="0"/>
              </a:rPr>
              <a:t>F</a:t>
            </a:r>
            <a:r>
              <a:rPr lang="tr-TR" b="1" i="1" cap="small"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bulunmalıdır).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Yani,</a:t>
            </a:r>
            <a:endParaRPr lang="tr-TR"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en </a:t>
            </a:r>
            <a:r>
              <a:rPr lang="tr-TR" dirty="0">
                <a:latin typeface="Verdana" pitchFamily="34" charset="0"/>
                <a:ea typeface="Verdana" pitchFamily="34" charset="0"/>
                <a:cs typeface="Verdana" pitchFamily="34" charset="0"/>
              </a:rPr>
              <a:t>az </a:t>
            </a:r>
            <a:r>
              <a:rPr lang="tr-TR" dirty="0" smtClean="0">
                <a:latin typeface="Verdana" pitchFamily="34" charset="0"/>
                <a:ea typeface="Verdana" pitchFamily="34" charset="0"/>
                <a:cs typeface="Verdana" pitchFamily="34" charset="0"/>
              </a:rPr>
              <a:t>biri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a:t>
            </a:r>
            <a:r>
              <a:rPr lang="tr-TR" dirty="0" smtClean="0">
                <a:latin typeface="Verdana" pitchFamily="34" charset="0"/>
                <a:ea typeface="Verdana" pitchFamily="34" charset="0"/>
                <a:cs typeface="Verdana" pitchFamily="34" charset="0"/>
              </a:rPr>
              <a:t>olmalıdır. </a:t>
            </a:r>
            <a:endParaRPr lang="tr-TR" dirty="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fontScale="62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r>
              <a:rPr lang="tr-TR" b="1" i="1" dirty="0">
                <a:solidFill>
                  <a:schemeClr val="accent2">
                    <a:lumMod val="75000"/>
                  </a:schemeClr>
                </a:solidFill>
                <a:latin typeface="Verdana" pitchFamily="34" charset="0"/>
                <a:ea typeface="Verdana" pitchFamily="34" charset="0"/>
                <a:cs typeface="Verdana" pitchFamily="34" charset="0"/>
              </a:rPr>
              <a:t>:</a:t>
            </a:r>
          </a:p>
          <a:p>
            <a:pPr>
              <a:buNone/>
            </a:pPr>
            <a:r>
              <a:rPr lang="tr-TR" b="1" i="1" dirty="0">
                <a:solidFill>
                  <a:schemeClr val="accent2">
                    <a:lumMod val="75000"/>
                  </a:schemeClr>
                </a:solidFill>
                <a:latin typeface="Verdana" pitchFamily="34" charset="0"/>
                <a:ea typeface="Verdana" pitchFamily="34" charset="0"/>
                <a:cs typeface="Verdana" pitchFamily="34" charset="0"/>
              </a:rPr>
              <a:t>R (A, B, C)</a:t>
            </a:r>
            <a:r>
              <a:rPr lang="tr-TR" i="1" dirty="0">
                <a:solidFill>
                  <a:schemeClr val="accent2">
                    <a:lumMod val="75000"/>
                  </a:schemeClr>
                </a:solidFill>
                <a:latin typeface="Verdana" pitchFamily="34" charset="0"/>
                <a:ea typeface="Verdana" pitchFamily="34" charset="0"/>
                <a:cs typeface="Verdana" pitchFamily="34" charset="0"/>
              </a:rPr>
              <a:t> </a:t>
            </a:r>
          </a:p>
          <a:p>
            <a:pPr>
              <a:buNone/>
            </a:pPr>
            <a:r>
              <a:rPr lang="tr-TR" b="1" i="1" dirty="0">
                <a:solidFill>
                  <a:schemeClr val="accent2">
                    <a:lumMod val="75000"/>
                  </a:schemeClr>
                </a:solidFill>
                <a:latin typeface="Verdana" pitchFamily="34" charset="0"/>
                <a:ea typeface="Verdana" pitchFamily="34" charset="0"/>
                <a:cs typeface="Verdana" pitchFamily="34" charset="0"/>
              </a:rPr>
              <a:t>F =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B) ve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(B, C) </a:t>
            </a: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Ayrıştırmasında, ortak nitelik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veya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anahtarı değildir.</a:t>
            </a:r>
          </a:p>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veya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yoktur. </a:t>
            </a:r>
          </a:p>
          <a:p>
            <a:pPr>
              <a:buNone/>
            </a:pPr>
            <a:r>
              <a:rPr lang="tr-TR" dirty="0" smtClean="0">
                <a:latin typeface="Verdana" pitchFamily="34" charset="0"/>
                <a:ea typeface="Verdana" pitchFamily="34" charset="0"/>
                <a:cs typeface="Verdana" pitchFamily="34" charset="0"/>
              </a:rPr>
              <a:t>Ayrıştırma yitimsiz-birleştirme ayrıştırması değildir. </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Verdana" pitchFamily="34" charset="0"/>
                <a:ea typeface="Verdana" pitchFamily="34" charset="0"/>
                <a:cs typeface="Verdana" pitchFamily="34" charset="0"/>
              </a:rPr>
              <a:t>(A, B, C, D, E</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E</a:t>
            </a:r>
          </a:p>
          <a:p>
            <a:pPr>
              <a:lnSpc>
                <a:spcPct val="115000"/>
              </a:lnSpc>
              <a:spcAft>
                <a:spcPts val="1000"/>
              </a:spcAft>
              <a:buNone/>
            </a:pPr>
            <a:r>
              <a:rPr lang="tr-TR" dirty="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 D,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ilişkilerine ayrıştırılıyor. Bu 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midir?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ilişkilerindeki ortak nitelik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dır</a:t>
            </a:r>
            <a:r>
              <a:rPr lang="tr-TR" dirty="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anahtarı olduğu için bu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a:t>
            </a:r>
            <a:endParaRPr lang="tr-TR" dirty="0" smtClean="0">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676729" y="2740351"/>
            <a:ext cx="3714776" cy="1857389"/>
            <a:chOff x="1214414" y="2357429"/>
            <a:chExt cx="7358114" cy="3214711"/>
          </a:xfrm>
        </p:grpSpPr>
        <p:sp>
          <p:nvSpPr>
            <p:cNvPr id="5" name="3 Yuvarlatılmış Dikdörtgen"/>
            <p:cNvSpPr/>
            <p:nvPr/>
          </p:nvSpPr>
          <p:spPr>
            <a:xfrm>
              <a:off x="1214414" y="2428867"/>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4 Yuvarlatılmış Dikdörtgen"/>
            <p:cNvSpPr/>
            <p:nvPr/>
          </p:nvSpPr>
          <p:spPr>
            <a:xfrm>
              <a:off x="128585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7" name="5 Yuvarlatılmış Dikdörtgen"/>
            <p:cNvSpPr/>
            <p:nvPr/>
          </p:nvSpPr>
          <p:spPr>
            <a:xfrm>
              <a:off x="414337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6 Yuvarlatılmış Dikdörtgen"/>
            <p:cNvSpPr/>
            <p:nvPr/>
          </p:nvSpPr>
          <p:spPr>
            <a:xfrm>
              <a:off x="6500826"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9" name="7 Yuvarlatılmış Dikdörtgen"/>
            <p:cNvSpPr/>
            <p:nvPr/>
          </p:nvSpPr>
          <p:spPr>
            <a:xfrm>
              <a:off x="4000496" y="2357429"/>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0" name="8 Yuvarlatılmış Dikdörtgen"/>
            <p:cNvSpPr/>
            <p:nvPr/>
          </p:nvSpPr>
          <p:spPr>
            <a:xfrm>
              <a:off x="3500430" y="3571876"/>
              <a:ext cx="5072098" cy="200026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5" idx="3"/>
            </p:cNvCxnSpPr>
            <p:nvPr/>
          </p:nvCxnSpPr>
          <p:spPr>
            <a:xfrm>
              <a:off x="2786050" y="2964652"/>
              <a:ext cx="121444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2 Düz Ok Bağlayıcısı"/>
            <p:cNvCxnSpPr>
              <a:stCxn id="5" idx="3"/>
            </p:cNvCxnSpPr>
            <p:nvPr/>
          </p:nvCxnSpPr>
          <p:spPr>
            <a:xfrm>
              <a:off x="2786050" y="2964652"/>
              <a:ext cx="1357322" cy="132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4 Düz Ok Bağlayıcısı"/>
            <p:cNvCxnSpPr>
              <a:stCxn id="6" idx="0"/>
              <a:endCxn id="5" idx="2"/>
            </p:cNvCxnSpPr>
            <p:nvPr/>
          </p:nvCxnSpPr>
          <p:spPr>
            <a:xfrm flipH="1" flipV="1">
              <a:off x="2000232" y="3500437"/>
              <a:ext cx="71438" cy="428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7 Düz Ok Bağlayıcısı"/>
            <p:cNvCxnSpPr>
              <a:stCxn id="10" idx="1"/>
              <a:endCxn id="6" idx="3"/>
            </p:cNvCxnSpPr>
            <p:nvPr/>
          </p:nvCxnSpPr>
          <p:spPr>
            <a:xfrm rot="10800000">
              <a:off x="2857488" y="4464852"/>
              <a:ext cx="64294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21 Düz Ok Bağlayıcısı"/>
            <p:cNvCxnSpPr/>
            <p:nvPr/>
          </p:nvCxnSpPr>
          <p:spPr>
            <a:xfrm rot="10800000">
              <a:off x="5572132" y="3357562"/>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504056"/>
          </a:xfrm>
        </p:spPr>
        <p:txBody>
          <a:bodyPr>
            <a:normAutofit fontScale="90000"/>
          </a:bodyPr>
          <a:lstStyle/>
          <a:p>
            <a:r>
              <a:rPr lang="tr-TR" sz="4000" b="1" dirty="0" smtClean="0">
                <a:latin typeface="Times New Roman"/>
                <a:ea typeface="Times New Roman"/>
                <a:cs typeface="Times New Roman"/>
              </a:rPr>
              <a:t>Ayrıştırmaların Yitimsizlik Sınaması</a:t>
            </a:r>
            <a:endParaRPr lang="tr-TR" sz="4000" dirty="0"/>
          </a:p>
        </p:txBody>
      </p:sp>
      <p:sp>
        <p:nvSpPr>
          <p:cNvPr id="3" name="2 İçerik Yer Tutucusu"/>
          <p:cNvSpPr>
            <a:spLocks noGrp="1"/>
          </p:cNvSpPr>
          <p:nvPr>
            <p:ph idx="1"/>
          </p:nvPr>
        </p:nvSpPr>
        <p:spPr>
          <a:xfrm>
            <a:off x="457200" y="1052736"/>
            <a:ext cx="8229600" cy="5544616"/>
          </a:xfrm>
        </p:spPr>
        <p:txBody>
          <a:bodyPr>
            <a:normAutofit fontScale="47500" lnSpcReduction="20000"/>
          </a:bodyPr>
          <a:lstStyle/>
          <a:p>
            <a:pPr>
              <a:buNone/>
            </a:pPr>
            <a:r>
              <a:rPr lang="tr-TR" dirty="0" smtClean="0">
                <a:latin typeface="Verdana" pitchFamily="34" charset="0"/>
                <a:ea typeface="Verdana" pitchFamily="34" charset="0"/>
                <a:cs typeface="Verdana" pitchFamily="34" charset="0"/>
              </a:rPr>
              <a:t>Çoklu ayrıştırma için, </a:t>
            </a:r>
            <a:r>
              <a:rPr lang="tr-TR" b="1" i="1" dirty="0" err="1" smtClean="0">
                <a:solidFill>
                  <a:schemeClr val="accent2">
                    <a:lumMod val="75000"/>
                  </a:schemeClr>
                </a:solidFill>
                <a:latin typeface="Verdana" pitchFamily="34" charset="0"/>
                <a:ea typeface="Verdana" pitchFamily="34" charset="0"/>
                <a:cs typeface="Verdana" pitchFamily="34" charset="0"/>
              </a:rPr>
              <a:t>Yitimsiz</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Ayrıştırma </a:t>
            </a:r>
            <a:r>
              <a:rPr lang="tr-TR" b="1" i="1" dirty="0" smtClean="0">
                <a:solidFill>
                  <a:schemeClr val="accent2">
                    <a:lumMod val="75000"/>
                  </a:schemeClr>
                </a:solidFill>
                <a:latin typeface="Verdana" pitchFamily="34" charset="0"/>
                <a:ea typeface="Verdana" pitchFamily="34" charset="0"/>
                <a:cs typeface="Verdana" pitchFamily="34" charset="0"/>
              </a:rPr>
              <a:t>Algoritması</a:t>
            </a:r>
          </a:p>
          <a:p>
            <a:pPr>
              <a:buNone/>
            </a:pPr>
            <a:endParaRPr lang="tr-TR" i="1" dirty="0">
              <a:solidFill>
                <a:schemeClr val="accent2">
                  <a:lumMod val="75000"/>
                </a:schemeClr>
              </a:solidFill>
              <a:latin typeface="Verdana" pitchFamily="34" charset="0"/>
              <a:ea typeface="Verdana" pitchFamily="34" charset="0"/>
              <a:cs typeface="Verdana" pitchFamily="34" charset="0"/>
            </a:endParaRPr>
          </a:p>
          <a:p>
            <a:pPr marL="42545">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 (</a:t>
            </a:r>
            <a:r>
              <a:rPr lang="tr-TR" b="1" i="1" dirty="0" err="1">
                <a:solidFill>
                  <a:schemeClr val="accent2">
                    <a:lumMod val="75000"/>
                  </a:schemeClr>
                </a:solidFill>
                <a:latin typeface="Verdana" pitchFamily="34" charset="0"/>
                <a:ea typeface="Verdana" pitchFamily="34" charset="0"/>
                <a:cs typeface="Verdana" pitchFamily="34" charset="0"/>
              </a:rPr>
              <a:t>Aı</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 ilişki şeması,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 kümesi </a:t>
            </a:r>
          </a:p>
          <a:p>
            <a:pPr marL="42545">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‘nin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ayrıştırmasının </a:t>
            </a:r>
            <a:r>
              <a:rPr lang="tr-TR" dirty="0" err="1" smtClean="0">
                <a:latin typeface="Verdana" pitchFamily="34" charset="0"/>
                <a:ea typeface="Verdana" pitchFamily="34" charset="0"/>
                <a:cs typeface="Verdana" pitchFamily="34" charset="0"/>
              </a:rPr>
              <a:t>yitimsizliği</a:t>
            </a:r>
            <a:r>
              <a:rPr lang="tr-TR" dirty="0" smtClean="0">
                <a:latin typeface="Verdana" pitchFamily="34" charset="0"/>
                <a:ea typeface="Verdana" pitchFamily="34" charset="0"/>
                <a:cs typeface="Verdana" pitchFamily="34" charset="0"/>
              </a:rPr>
              <a:t> şu  algoritma </a:t>
            </a:r>
            <a:r>
              <a:rPr lang="tr-TR" dirty="0">
                <a:latin typeface="Verdana" pitchFamily="34" charset="0"/>
                <a:ea typeface="Verdana" pitchFamily="34" charset="0"/>
                <a:cs typeface="Verdana" pitchFamily="34" charset="0"/>
              </a:rPr>
              <a:t>ile bulunabilir</a:t>
            </a:r>
            <a:r>
              <a:rPr lang="tr-TR" dirty="0" smtClean="0">
                <a:latin typeface="Verdana" pitchFamily="34" charset="0"/>
                <a:ea typeface="Verdana" pitchFamily="34" charset="0"/>
                <a:cs typeface="Verdana" pitchFamily="34" charset="0"/>
              </a:rPr>
              <a:t>.</a:t>
            </a:r>
          </a:p>
          <a:p>
            <a:pPr marL="42545">
              <a:lnSpc>
                <a:spcPct val="115000"/>
              </a:lnSpc>
              <a:spcAft>
                <a:spcPts val="1000"/>
              </a:spcAft>
              <a:buNone/>
            </a:pPr>
            <a:endParaRPr lang="tr-TR" dirty="0" smtClean="0">
              <a:latin typeface="Verdana" pitchFamily="34" charset="0"/>
              <a:ea typeface="Verdana" pitchFamily="34" charset="0"/>
              <a:cs typeface="Verdana" pitchFamily="34" charset="0"/>
            </a:endParaRPr>
          </a:p>
          <a:p>
            <a:pPr marL="514350" lvl="0" indent="-514350">
              <a:buFont typeface="+mj-lt"/>
              <a:buAutoNum type="arabicPeriod"/>
            </a:pPr>
            <a:r>
              <a:rPr lang="tr-TR" dirty="0">
                <a:latin typeface="Verdana" pitchFamily="34" charset="0"/>
                <a:ea typeface="Verdana" pitchFamily="34" charset="0"/>
                <a:cs typeface="Verdana" pitchFamily="34" charset="0"/>
              </a:rPr>
              <a:t>Ayrıştırmadaki her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ilişkisi için bir satırı; her</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için de bir kolonu bulunan n satır, k kolonlu bir çizelge oluştur. Her satır başlığına bir ilişkinin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adını, her kolon başlığına da bir niteliğin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adını yaz.  Eğer ilişki/nitelik adları sıradan dizinli (1'den </a:t>
            </a:r>
            <a:r>
              <a:rPr lang="tr-TR" dirty="0" err="1">
                <a:latin typeface="Verdana" pitchFamily="34" charset="0"/>
                <a:ea typeface="Verdana" pitchFamily="34" charset="0"/>
                <a:cs typeface="Verdana" pitchFamily="34" charset="0"/>
              </a:rPr>
              <a:t>n'e</a:t>
            </a:r>
            <a:r>
              <a:rPr lang="tr-TR" dirty="0">
                <a:latin typeface="Verdana" pitchFamily="34" charset="0"/>
                <a:ea typeface="Verdana" pitchFamily="34" charset="0"/>
                <a:cs typeface="Verdana" pitchFamily="34" charset="0"/>
              </a:rPr>
              <a:t> ;  1'den </a:t>
            </a:r>
            <a:r>
              <a:rPr lang="tr-TR" dirty="0" err="1">
                <a:latin typeface="Verdana" pitchFamily="34" charset="0"/>
                <a:ea typeface="Verdana" pitchFamily="34" charset="0"/>
                <a:cs typeface="Verdana" pitchFamily="34" charset="0"/>
              </a:rPr>
              <a:t>k'ya</a:t>
            </a:r>
            <a:r>
              <a:rPr lang="tr-TR" dirty="0">
                <a:latin typeface="Verdana" pitchFamily="34" charset="0"/>
                <a:ea typeface="Verdana" pitchFamily="34" charset="0"/>
                <a:cs typeface="Verdana" pitchFamily="34" charset="0"/>
              </a:rPr>
              <a:t>) adlar değilse, satırlara/kolonlara 1'den başlayarak  sıra numarası ver.</a:t>
            </a:r>
          </a:p>
          <a:p>
            <a:pPr marL="514350" lvl="0" indent="-514350">
              <a:lnSpc>
                <a:spcPct val="115000"/>
              </a:lnSpc>
              <a:spcAft>
                <a:spcPts val="0"/>
              </a:spcAft>
              <a:buFont typeface="+mj-lt"/>
              <a:buAutoNum type="arabicPeriod"/>
            </a:pPr>
            <a:r>
              <a:rPr lang="tr-TR" dirty="0" smtClean="0">
                <a:latin typeface="Verdana" pitchFamily="34" charset="0"/>
                <a:ea typeface="Verdana" pitchFamily="34" charset="0"/>
                <a:cs typeface="Verdana" pitchFamily="34" charset="0"/>
              </a:rPr>
              <a:t>Çizelgenin </a:t>
            </a:r>
            <a:r>
              <a:rPr lang="tr-TR" dirty="0">
                <a:latin typeface="Verdana" pitchFamily="34" charset="0"/>
                <a:ea typeface="Verdana" pitchFamily="34" charset="0"/>
                <a:cs typeface="Verdana" pitchFamily="34" charset="0"/>
              </a:rPr>
              <a:t>i. Satır j. Kolonundaki elemanına: </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varsa :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yoksa : </a:t>
            </a:r>
            <a:r>
              <a:rPr lang="tr-TR" b="1" i="1" dirty="0" err="1">
                <a:solidFill>
                  <a:schemeClr val="accent2">
                    <a:lumMod val="75000"/>
                  </a:schemeClr>
                </a:solidFill>
                <a:latin typeface="Verdana" pitchFamily="34" charset="0"/>
                <a:ea typeface="Verdana" pitchFamily="34" charset="0"/>
                <a:cs typeface="Verdana" pitchFamily="34" charset="0"/>
              </a:rPr>
              <a:t>b</a:t>
            </a:r>
            <a:r>
              <a:rPr lang="tr-TR" b="1" i="1" baseline="-25000" dirty="0" err="1">
                <a:solidFill>
                  <a:schemeClr val="accent2">
                    <a:lumMod val="75000"/>
                  </a:schemeClr>
                </a:solidFill>
                <a:latin typeface="Verdana" pitchFamily="34" charset="0"/>
                <a:ea typeface="Verdana" pitchFamily="34" charset="0"/>
                <a:cs typeface="Verdana" pitchFamily="34" charset="0"/>
              </a:rPr>
              <a:t>ij</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514350" lvl="0" indent="-514350">
              <a:lnSpc>
                <a:spcPct val="115000"/>
              </a:lnSpc>
              <a:spcBef>
                <a:spcPts val="1200"/>
              </a:spcBef>
              <a:spcAft>
                <a:spcPts val="1000"/>
              </a:spcAft>
              <a:buFont typeface="+mj-lt"/>
              <a:buAutoNum type="arabicPeriod"/>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her </a:t>
            </a:r>
            <a:r>
              <a:rPr lang="tr-TR" b="1" i="1" dirty="0">
                <a:solidFill>
                  <a:schemeClr val="accent2">
                    <a:lumMod val="75000"/>
                  </a:schemeClr>
                </a:solidFill>
                <a:latin typeface="Verdana" pitchFamily="34" charset="0"/>
                <a:ea typeface="Verdana" pitchFamily="34" charset="0"/>
                <a:cs typeface="Verdana" pitchFamily="34" charset="0"/>
              </a:rPr>
              <a:t>(f: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için</a:t>
            </a:r>
            <a:r>
              <a:rPr lang="tr-TR" b="1" dirty="0">
                <a:latin typeface="Verdana" pitchFamily="34" charset="0"/>
                <a:ea typeface="Verdana" pitchFamily="34" charset="0"/>
                <a:cs typeface="Verdana" pitchFamily="34" charset="0"/>
              </a:rPr>
              <a:t>:</a:t>
            </a:r>
          </a:p>
          <a:p>
            <a:pPr marL="708660" lvl="1" indent="-342900">
              <a:lnSpc>
                <a:spcPct val="115000"/>
              </a:lnSpc>
              <a:spcBef>
                <a:spcPts val="1200"/>
              </a:spcBef>
              <a:spcAft>
                <a:spcPts val="1000"/>
              </a:spcAft>
              <a:buNone/>
            </a:pPr>
            <a:r>
              <a:rPr lang="tr-TR" dirty="0">
                <a:latin typeface="Verdana" pitchFamily="34" charset="0"/>
                <a:ea typeface="Verdana" pitchFamily="34" charset="0"/>
                <a:cs typeface="Verdana" pitchFamily="34" charset="0"/>
              </a:rPr>
              <a:t>Eğer 2 ya da daha çok satırda, </a:t>
            </a:r>
            <a:r>
              <a:rPr lang="tr-TR" b="1" i="1" dirty="0" err="1">
                <a:solidFill>
                  <a:schemeClr val="accent2">
                    <a:lumMod val="75000"/>
                  </a:schemeClr>
                </a:solidFill>
                <a:latin typeface="Verdana" pitchFamily="34" charset="0"/>
                <a:ea typeface="Verdana" pitchFamily="34" charset="0"/>
                <a:cs typeface="Verdana" pitchFamily="34" charset="0"/>
              </a:rPr>
              <a:t>X</a:t>
            </a:r>
            <a:r>
              <a:rPr lang="tr-TR" dirty="0" err="1">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oluşturan tüm kolonlardaki değerleri aynı ise:</a:t>
            </a:r>
          </a:p>
          <a:p>
            <a:pPr marL="636905" lvl="1">
              <a:lnSpc>
                <a:spcPct val="115000"/>
              </a:lnSpc>
              <a:spcAft>
                <a:spcPts val="1000"/>
              </a:spcAft>
              <a:buNone/>
            </a:pPr>
            <a:r>
              <a:rPr lang="tr-TR" dirty="0">
                <a:latin typeface="Verdana" pitchFamily="34" charset="0"/>
                <a:ea typeface="Verdana" pitchFamily="34" charset="0"/>
                <a:cs typeface="Verdana" pitchFamily="34" charset="0"/>
              </a:rPr>
              <a:t> bu satırlarda</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Y'</a:t>
            </a:r>
            <a:r>
              <a:rPr lang="tr-TR" dirty="0">
                <a:latin typeface="Verdana" pitchFamily="34" charset="0"/>
                <a:ea typeface="Verdana" pitchFamily="34" charset="0"/>
                <a:cs typeface="Verdana" pitchFamily="34" charset="0"/>
              </a:rPr>
              <a:t>yi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oluşturan tüm kolonlardaki değerleri  eşitle (eğer eşitlenecek değerlerden </a:t>
            </a:r>
            <a:r>
              <a:rPr lang="tr-TR" dirty="0" err="1">
                <a:latin typeface="Verdana" pitchFamily="34" charset="0"/>
                <a:ea typeface="Verdana" pitchFamily="34" charset="0"/>
                <a:cs typeface="Verdana" pitchFamily="34" charset="0"/>
              </a:rPr>
              <a:t>enaz</a:t>
            </a:r>
            <a:r>
              <a:rPr lang="tr-TR" dirty="0">
                <a:latin typeface="Verdana" pitchFamily="34" charset="0"/>
                <a:ea typeface="Verdana" pitchFamily="34" charset="0"/>
                <a:cs typeface="Verdana" pitchFamily="34" charset="0"/>
              </a:rPr>
              <a:t> biri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ise  hepsini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yap; hiçbiri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değil hepsi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'lerden oluşuyorsa,  aralarından rastgele birini seç ve diğerlerini buna eşitle).</a:t>
            </a:r>
          </a:p>
          <a:p>
            <a:pPr marL="514350" indent="-514350">
              <a:buFont typeface="+mj-lt"/>
              <a:buAutoNum type="arabicPeriod"/>
            </a:pPr>
            <a:r>
              <a:rPr lang="tr-TR" dirty="0" smtClean="0">
                <a:latin typeface="Verdana" pitchFamily="34" charset="0"/>
                <a:ea typeface="Verdana" pitchFamily="34" charset="0"/>
                <a:cs typeface="Verdana" pitchFamily="34" charset="0"/>
              </a:rPr>
              <a:t>Çizelgede </a:t>
            </a:r>
            <a:r>
              <a:rPr lang="tr-TR" dirty="0">
                <a:latin typeface="Verdana" pitchFamily="34" charset="0"/>
                <a:ea typeface="Verdana" pitchFamily="34" charset="0"/>
                <a:cs typeface="Verdana" pitchFamily="34" charset="0"/>
              </a:rPr>
              <a:t>değişiklik olduğu sürece, satırlardan biri tüm</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oluşuncaya kadar 3. adımı tekrarla.</a:t>
            </a:r>
          </a:p>
          <a:p>
            <a:pPr marL="514350" indent="-514350">
              <a:buFont typeface="+mj-lt"/>
              <a:buAutoNum type="arabicPeriod"/>
            </a:pPr>
            <a:r>
              <a:rPr lang="tr-TR" dirty="0" smtClean="0">
                <a:latin typeface="Verdana" pitchFamily="34" charset="0"/>
                <a:ea typeface="Verdana" pitchFamily="34" charset="0"/>
                <a:cs typeface="Verdana" pitchFamily="34" charset="0"/>
              </a:rPr>
              <a:t>Sonuçta </a:t>
            </a:r>
            <a:r>
              <a:rPr lang="tr-TR" dirty="0">
                <a:latin typeface="Verdana" pitchFamily="34" charset="0"/>
                <a:ea typeface="Verdana" pitchFamily="34" charset="0"/>
                <a:cs typeface="Verdana" pitchFamily="34" charset="0"/>
              </a:rPr>
              <a:t>eğer satırlardan biri tüm</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 a</a:t>
            </a:r>
            <a:r>
              <a:rPr lang="tr-TR" b="1" i="1" baseline="-25000" dirty="0">
                <a:solidFill>
                  <a:schemeClr val="accent2">
                    <a:lumMod val="75000"/>
                  </a:schemeClr>
                </a:solidFill>
                <a:latin typeface="Verdana" pitchFamily="34" charset="0"/>
                <a:ea typeface="Verdana" pitchFamily="34" charset="0"/>
                <a:cs typeface="Verdana" pitchFamily="34" charset="0"/>
              </a:rPr>
              <a:t>k</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oluşuyorsa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 değilse 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değildir.</a:t>
            </a:r>
            <a:endParaRPr lang="tr-TR" dirty="0"/>
          </a:p>
        </p:txBody>
      </p:sp>
      <p:sp>
        <p:nvSpPr>
          <p:cNvPr id="4" name="4 Yuvarlatılmış Dikdörtgen"/>
          <p:cNvSpPr/>
          <p:nvPr/>
        </p:nvSpPr>
        <p:spPr>
          <a:xfrm>
            <a:off x="285720" y="2204864"/>
            <a:ext cx="8429684" cy="42484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6048672"/>
          </a:xfrm>
        </p:spPr>
        <p:txBody>
          <a:bodyPr>
            <a:normAutofit fontScale="92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4.11: </a:t>
            </a:r>
          </a:p>
          <a:p>
            <a:pPr>
              <a:buNone/>
            </a:pPr>
            <a:r>
              <a:rPr lang="tr-TR" dirty="0" smtClean="0">
                <a:latin typeface="Verdana" pitchFamily="34" charset="0"/>
                <a:ea typeface="Verdana" pitchFamily="34" charset="0"/>
                <a:cs typeface="Verdana" pitchFamily="34" charset="0"/>
              </a:rPr>
              <a:t>Nitelik </a:t>
            </a:r>
            <a:r>
              <a:rPr lang="tr-TR" dirty="0">
                <a:latin typeface="Verdana" pitchFamily="34" charset="0"/>
                <a:ea typeface="Verdana" pitchFamily="34" charset="0"/>
                <a:cs typeface="Verdana" pitchFamily="34" charset="0"/>
              </a:rPr>
              <a:t>kümesi </a:t>
            </a:r>
            <a:r>
              <a:rPr lang="tr-TR" dirty="0" smtClean="0">
                <a:latin typeface="Verdana" pitchFamily="34" charset="0"/>
                <a:ea typeface="Verdana" pitchFamily="34" charset="0"/>
                <a:cs typeface="Verdana" pitchFamily="34" charset="0"/>
              </a:rPr>
              <a:t>:</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R(A,B,C,D,E,G) </a:t>
            </a:r>
          </a:p>
          <a:p>
            <a:pPr>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 kümesi:</a:t>
            </a:r>
          </a:p>
          <a:p>
            <a:pPr>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CG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ACG</a:t>
            </a: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=ABCDEG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AB)</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BC)</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BCE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C</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=C			(CG)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D</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CDE)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CDE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=E			(DEG)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=BDG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BCDE)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3600400"/>
          </a:xfrm>
        </p:spPr>
        <p:txBody>
          <a:bodyPr>
            <a:normAutofit fontScale="92500" lnSpcReduction="10000"/>
          </a:bodyPr>
          <a:lstStyle/>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Verdana" pitchFamily="34" charset="0"/>
                <a:ea typeface="Verdana" pitchFamily="34" charset="0"/>
                <a:cs typeface="Verdana" pitchFamily="34" charset="0"/>
              </a:rPr>
              <a:t>(A, B, C, D, E</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rPr>
              <a:t>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E}</a:t>
            </a:r>
          </a:p>
          <a:p>
            <a:pPr marL="0" indent="0">
              <a:spcBef>
                <a:spcPts val="0"/>
              </a:spcBef>
              <a:buNone/>
            </a:pPr>
            <a:r>
              <a:rPr lang="tr-TR" dirty="0" smtClean="0">
                <a:latin typeface="Verdana" pitchFamily="34" charset="0"/>
                <a:ea typeface="Verdana" pitchFamily="34" charset="0"/>
                <a:cs typeface="Verdana" pitchFamily="34" charset="0"/>
              </a:rPr>
              <a:t>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midir?</a:t>
            </a: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(A,E),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 D, E)</a:t>
            </a:r>
          </a:p>
          <a:p>
            <a:pPr marL="0" indent="0">
              <a:spcBef>
                <a:spcPts val="0"/>
              </a:spcBef>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varsa :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yoksa : </a:t>
            </a:r>
            <a:r>
              <a:rPr lang="tr-TR" b="1" i="1" dirty="0" err="1">
                <a:solidFill>
                  <a:schemeClr val="accent2">
                    <a:lumMod val="75000"/>
                  </a:schemeClr>
                </a:solidFill>
                <a:latin typeface="Verdana" pitchFamily="34" charset="0"/>
                <a:ea typeface="Verdana" pitchFamily="34" charset="0"/>
                <a:cs typeface="Verdana" pitchFamily="34" charset="0"/>
              </a:rPr>
              <a:t>b</a:t>
            </a:r>
            <a:r>
              <a:rPr lang="tr-TR" b="1" i="1" baseline="-25000" dirty="0" err="1">
                <a:solidFill>
                  <a:schemeClr val="accent2">
                    <a:lumMod val="75000"/>
                  </a:schemeClr>
                </a:solidFill>
                <a:latin typeface="Verdana" pitchFamily="34" charset="0"/>
                <a:ea typeface="Verdana" pitchFamily="34" charset="0"/>
                <a:cs typeface="Verdana" pitchFamily="34" charset="0"/>
              </a:rPr>
              <a:t>ij</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0" indent="0">
              <a:spcBef>
                <a:spcPts val="0"/>
              </a:spcBef>
              <a:spcAft>
                <a:spcPts val="1000"/>
              </a:spcAft>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pPr>
            <a:endParaRPr lang="tr-TR" dirty="0" smtClean="0">
              <a:latin typeface="Verdana" pitchFamily="34" charset="0"/>
              <a:ea typeface="Verdana" pitchFamily="34" charset="0"/>
              <a:cs typeface="Verdana" pitchFamily="34" charset="0"/>
            </a:endParaRPr>
          </a:p>
          <a:p>
            <a:pPr marL="0" indent="0">
              <a:spcBef>
                <a:spcPts val="0"/>
              </a:spcBef>
            </a:pPr>
            <a:endParaRPr lang="tr-TR" dirty="0"/>
          </a:p>
        </p:txBody>
      </p:sp>
      <p:graphicFrame>
        <p:nvGraphicFramePr>
          <p:cNvPr id="4" name="5 İçerik Yer Tutucusu"/>
          <p:cNvGraphicFramePr>
            <a:graphicFrameLocks/>
          </p:cNvGraphicFramePr>
          <p:nvPr>
            <p:extLst>
              <p:ext uri="{D42A27DB-BD31-4B8C-83A1-F6EECF244321}">
                <p14:modId xmlns:p14="http://schemas.microsoft.com/office/powerpoint/2010/main" val="2963724924"/>
              </p:ext>
            </p:extLst>
          </p:nvPr>
        </p:nvGraphicFramePr>
        <p:xfrm>
          <a:off x="662880" y="4438783"/>
          <a:ext cx="8229600" cy="1798529"/>
        </p:xfrm>
        <a:graphic>
          <a:graphicData uri="http://schemas.openxmlformats.org/drawingml/2006/table">
            <a:tbl>
              <a:tblPr firstRow="1" bandRow="1">
                <a:tableStyleId>{5C22544A-7EE6-4342-B048-85BDC9FD1C3A}</a:tableStyleId>
              </a:tblPr>
              <a:tblGrid>
                <a:gridCol w="1543032"/>
                <a:gridCol w="6686568"/>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a:t>
                      </a:r>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2</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baseline="0"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a:t>
                      </a:r>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4</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3888432"/>
          </a:xfrm>
        </p:spPr>
        <p:txBody>
          <a:bodyPr>
            <a:normAutofit fontScale="77500" lnSpcReduction="20000"/>
          </a:bodyPr>
          <a:lstStyle/>
          <a:p>
            <a:pPr>
              <a:buFont typeface="Wingdings" pitchFamily="2" charset="2"/>
              <a:buChar char="Ø"/>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a:t>
            </a:r>
            <a:r>
              <a:rPr lang="tr-TR" dirty="0">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satırlarının A kolonu eşit olduğundan,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22</a:t>
            </a:r>
            <a:r>
              <a:rPr lang="tr-TR" dirty="0">
                <a:latin typeface="Verdana" pitchFamily="34" charset="0"/>
                <a:ea typeface="Verdana" pitchFamily="34" charset="0"/>
                <a:cs typeface="Verdana" pitchFamily="34" charset="0"/>
              </a:rPr>
              <a:t> 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b</a:t>
            </a:r>
            <a:r>
              <a:rPr lang="tr-TR" b="1" i="1" baseline="-25000" dirty="0">
                <a:solidFill>
                  <a:schemeClr val="accent2">
                    <a:lumMod val="75000"/>
                  </a:schemeClr>
                </a:solidFill>
                <a:latin typeface="Verdana" pitchFamily="34" charset="0"/>
                <a:ea typeface="Verdana" pitchFamily="34" charset="0"/>
                <a:cs typeface="Verdana" pitchFamily="34" charset="0"/>
              </a:rPr>
              <a:t>23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de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yazılır)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E </a:t>
            </a:r>
            <a:r>
              <a:rPr lang="tr-TR" dirty="0">
                <a:latin typeface="Verdana" pitchFamily="34" charset="0"/>
                <a:ea typeface="Verdana" pitchFamily="34" charset="0"/>
                <a:cs typeface="Verdana" pitchFamily="34" charset="0"/>
              </a:rPr>
              <a:t>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yazılır</a:t>
            </a:r>
            <a:r>
              <a:rPr lang="tr-TR" b="1" i="1"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32</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yazılır;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zaten eşit olduğu için herhangi bir değişiklik yapılmaz.).</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Sonuçta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satırı tüm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oluştuğu için </a:t>
            </a:r>
            <a:r>
              <a:rPr lang="tr-TR" dirty="0" smtClean="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yitimsizdir</a:t>
            </a:r>
            <a:endParaRPr lang="tr-TR" dirty="0"/>
          </a:p>
        </p:txBody>
      </p:sp>
      <p:graphicFrame>
        <p:nvGraphicFramePr>
          <p:cNvPr id="5" name="5 İçerik Yer Tutucusu"/>
          <p:cNvGraphicFramePr>
            <a:graphicFrameLocks/>
          </p:cNvGraphicFramePr>
          <p:nvPr>
            <p:extLst>
              <p:ext uri="{D42A27DB-BD31-4B8C-83A1-F6EECF244321}">
                <p14:modId xmlns:p14="http://schemas.microsoft.com/office/powerpoint/2010/main" val="4146133090"/>
              </p:ext>
            </p:extLst>
          </p:nvPr>
        </p:nvGraphicFramePr>
        <p:xfrm>
          <a:off x="395536" y="4509120"/>
          <a:ext cx="8229600" cy="1798529"/>
        </p:xfrm>
        <a:graphic>
          <a:graphicData uri="http://schemas.openxmlformats.org/drawingml/2006/table">
            <a:tbl>
              <a:tblPr firstRow="1" bandRow="1">
                <a:tableStyleId>{5C22544A-7EE6-4342-B048-85BDC9FD1C3A}</a:tableStyleId>
              </a:tblPr>
              <a:tblGrid>
                <a:gridCol w="1543032"/>
                <a:gridCol w="6686568"/>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 </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332656"/>
            <a:ext cx="8229600" cy="636680"/>
          </a:xfrm>
        </p:spPr>
        <p:txBody>
          <a:bodyPr>
            <a:noAutofit/>
          </a:bodyPr>
          <a:lstStyle/>
          <a:p>
            <a:r>
              <a:rPr lang="tr-TR" sz="2800" b="1" dirty="0" smtClean="0">
                <a:latin typeface="Times New Roman"/>
                <a:ea typeface="Times New Roman"/>
              </a:rPr>
              <a:t>7.2. Ayrıştırmanın İşlevsel Bağımlılıkları Koruması</a:t>
            </a:r>
            <a:endParaRPr lang="tr-TR" sz="2800" dirty="0"/>
          </a:p>
        </p:txBody>
      </p:sp>
      <p:sp>
        <p:nvSpPr>
          <p:cNvPr id="3" name="2 İçerik Yer Tutucusu"/>
          <p:cNvSpPr>
            <a:spLocks noGrp="1"/>
          </p:cNvSpPr>
          <p:nvPr>
            <p:ph idx="1"/>
          </p:nvPr>
        </p:nvSpPr>
        <p:spPr>
          <a:xfrm>
            <a:off x="457200" y="980728"/>
            <a:ext cx="8229600" cy="5343872"/>
          </a:xfrm>
        </p:spPr>
        <p:txBody>
          <a:bodyPr>
            <a:normAutofit fontScale="85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ayrıştırmasının işlevsel bağımlılıkları </a:t>
            </a:r>
            <a:r>
              <a:rPr lang="tr-TR" dirty="0" smtClean="0">
                <a:latin typeface="Verdana" pitchFamily="34" charset="0"/>
                <a:ea typeface="Verdana" pitchFamily="34" charset="0"/>
                <a:cs typeface="Verdana" pitchFamily="34" charset="0"/>
              </a:rPr>
              <a:t>koruma testi şöyledir:</a:t>
            </a:r>
          </a:p>
          <a:p>
            <a:pPr>
              <a:buNone/>
            </a:pPr>
            <a:endParaRPr lang="tr-TR" dirty="0" smtClean="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İşlevsel Bağımlılıkların Korunması Algoritması</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1.F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her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üzerindeki izdüşümü bulunur.</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err="1">
                <a:solidFill>
                  <a:schemeClr val="accent2">
                    <a:lumMod val="75000"/>
                  </a:schemeClr>
                </a:solidFill>
                <a:latin typeface="Symbol" pitchFamily="18" charset="2"/>
                <a:ea typeface="Verdana" pitchFamily="34" charset="0"/>
                <a:cs typeface="Verdana" pitchFamily="34" charset="0"/>
              </a:rPr>
              <a:t>p</a:t>
            </a:r>
            <a:r>
              <a:rPr lang="tr-TR" b="1" i="1" baseline="-25000" dirty="0" err="1">
                <a:solidFill>
                  <a:schemeClr val="accent2">
                    <a:lumMod val="75000"/>
                  </a:schemeClr>
                </a:solidFill>
                <a:latin typeface="Verdana" pitchFamily="34" charset="0"/>
                <a:ea typeface="Verdana" pitchFamily="34" charset="0"/>
                <a:cs typeface="Verdana" pitchFamily="34" charset="0"/>
              </a:rPr>
              <a:t>Ri</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 f (X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a:t>
            </a:r>
            <a:r>
              <a:rPr lang="tr-TR" b="1" i="1" dirty="0">
                <a:solidFill>
                  <a:schemeClr val="accent2">
                    <a:lumMod val="75000"/>
                  </a:schemeClr>
                </a:solidFill>
                <a:latin typeface="Verdana" pitchFamily="34" charset="0"/>
                <a:ea typeface="Verdana" pitchFamily="34" charset="0"/>
                <a:cs typeface="Verdana" pitchFamily="34" charset="0"/>
              </a:rPr>
              <a:t>) : f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ve X, Y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R}</a:t>
            </a:r>
          </a:p>
          <a:p>
            <a:pPr marL="514350" indent="-514350">
              <a:buNone/>
            </a:pPr>
            <a:endParaRPr lang="tr-TR" dirty="0">
              <a:latin typeface="Verdana" pitchFamily="34" charset="0"/>
              <a:ea typeface="Verdana" pitchFamily="34" charset="0"/>
              <a:cs typeface="Verdana" pitchFamily="34" charset="0"/>
            </a:endParaRP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a:t>
            </a:r>
            <a:r>
              <a:rPr lang="tr-TR" dirty="0">
                <a:latin typeface="Verdana" pitchFamily="34" charset="0"/>
                <a:ea typeface="Verdana" pitchFamily="34" charset="0"/>
                <a:cs typeface="Verdana" pitchFamily="34" charset="0"/>
              </a:rPr>
              <a:t>F </a:t>
            </a:r>
            <a:r>
              <a:rPr lang="tr-TR" dirty="0" err="1">
                <a:latin typeface="Verdana" pitchFamily="34" charset="0"/>
                <a:ea typeface="Verdana" pitchFamily="34" charset="0"/>
                <a:cs typeface="Verdana" pitchFamily="34" charset="0"/>
              </a:rPr>
              <a:t>lerin</a:t>
            </a:r>
            <a:r>
              <a:rPr lang="tr-TR" dirty="0">
                <a:latin typeface="Verdana" pitchFamily="34" charset="0"/>
                <a:ea typeface="Verdana" pitchFamily="34" charset="0"/>
                <a:cs typeface="Verdana" pitchFamily="34" charset="0"/>
              </a:rPr>
              <a:t> küme birleşimi bulunur.</a:t>
            </a:r>
          </a:p>
          <a:p>
            <a:pPr marL="514350" indent="-514350">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G=F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 … ∪ </a:t>
            </a:r>
            <a:r>
              <a:rPr lang="tr-TR" b="1" i="1" dirty="0" err="1">
                <a:solidFill>
                  <a:schemeClr val="accent2">
                    <a:lumMod val="75000"/>
                  </a:schemeClr>
                </a:solidFill>
              </a:rPr>
              <a:t>F</a:t>
            </a:r>
            <a:r>
              <a:rPr lang="tr-TR" b="1" i="1" baseline="-25000" dirty="0" err="1">
                <a:solidFill>
                  <a:schemeClr val="accent2">
                    <a:lumMod val="75000"/>
                  </a:schemeClr>
                </a:solidFill>
                <a:latin typeface="Verdana" pitchFamily="34" charset="0"/>
                <a:ea typeface="Verdana" pitchFamily="34" charset="0"/>
                <a:cs typeface="Verdana" pitchFamily="34" charset="0"/>
              </a:rPr>
              <a:t>k</a:t>
            </a:r>
            <a:endParaRPr lang="tr-TR" b="1" i="1" baseline="-25000"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3. </a:t>
            </a:r>
            <a:r>
              <a:rPr lang="tr-TR" dirty="0">
                <a:latin typeface="Verdana" pitchFamily="34" charset="0"/>
                <a:ea typeface="Verdana" pitchFamily="34" charset="0"/>
                <a:cs typeface="Verdana" pitchFamily="34" charset="0"/>
              </a:rPr>
              <a:t>Sonuçta eğer </a:t>
            </a:r>
            <a:r>
              <a:rPr lang="tr-TR" b="1" i="1" dirty="0">
                <a:solidFill>
                  <a:schemeClr val="accent2">
                    <a:lumMod val="75000"/>
                  </a:schemeClr>
                </a:solidFill>
                <a:latin typeface="Verdana" pitchFamily="34" charset="0"/>
                <a:ea typeface="Verdana" pitchFamily="34" charset="0"/>
                <a:cs typeface="Verdana" pitchFamily="34" charset="0"/>
              </a:rPr>
              <a:t>G F</a:t>
            </a:r>
            <a:r>
              <a:rPr lang="tr-TR" dirty="0">
                <a:latin typeface="Verdana" pitchFamily="34" charset="0"/>
                <a:ea typeface="Verdana" pitchFamily="34" charset="0"/>
                <a:cs typeface="Verdana" pitchFamily="34" charset="0"/>
              </a:rPr>
              <a:t>’ e eşdeğer ise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deki her işlevse bağımlılık </a:t>
            </a:r>
            <a:r>
              <a:rPr lang="tr-TR" b="1" i="1" dirty="0">
                <a:solidFill>
                  <a:schemeClr val="accent2">
                    <a:lumMod val="75000"/>
                  </a:schemeClr>
                </a:solidFill>
                <a:latin typeface="Verdana" pitchFamily="34" charset="0"/>
                <a:ea typeface="Verdana" pitchFamily="34" charset="0"/>
                <a:cs typeface="Verdana" pitchFamily="34" charset="0"/>
              </a:rPr>
              <a:t>G </a:t>
            </a:r>
            <a:r>
              <a:rPr lang="tr-TR" dirty="0">
                <a:latin typeface="Verdana" pitchFamily="34" charset="0"/>
                <a:ea typeface="Verdana" pitchFamily="34" charset="0"/>
                <a:cs typeface="Verdana" pitchFamily="34" charset="0"/>
              </a:rPr>
              <a:t>‘ de varsa, ya da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dekilerden</a:t>
            </a:r>
            <a:r>
              <a:rPr lang="tr-TR" dirty="0">
                <a:latin typeface="Verdana" pitchFamily="34" charset="0"/>
                <a:ea typeface="Verdana" pitchFamily="34" charset="0"/>
                <a:cs typeface="Verdana" pitchFamily="34" charset="0"/>
              </a:rPr>
              <a:t> türetilebiliyorsa, başka bir deyişle </a:t>
            </a:r>
          </a:p>
          <a:p>
            <a:pPr>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G</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ayrıştırma işlevsel bağımlılıkları korumaktadır. Değilse ayrıştırma da bazı işlevsel bağımlılıklar  yitirilmiştir. Yitirilen işlevsel bağımlılıklar </a:t>
            </a:r>
            <a:r>
              <a:rPr lang="tr-TR" b="1" i="1" dirty="0">
                <a:solidFill>
                  <a:schemeClr val="accent2">
                    <a:lumMod val="75000"/>
                  </a:schemeClr>
                </a:solidFill>
                <a:latin typeface="Verdana" pitchFamily="34" charset="0"/>
                <a:ea typeface="Verdana" pitchFamily="34" charset="0"/>
                <a:cs typeface="Verdana" pitchFamily="34" charset="0"/>
              </a:rPr>
              <a:t>F’ </a:t>
            </a:r>
            <a:r>
              <a:rPr lang="tr-TR" dirty="0">
                <a:latin typeface="Verdana" pitchFamily="34" charset="0"/>
                <a:ea typeface="Verdana" pitchFamily="34" charset="0"/>
                <a:cs typeface="Verdana" pitchFamily="34" charset="0"/>
              </a:rPr>
              <a:t>de bulunup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bulunmayan ve de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ki işlevsel bağımlılıklardan türetilemeyenlerdir.</a:t>
            </a:r>
          </a:p>
          <a:p>
            <a:pPr>
              <a:buNone/>
            </a:pPr>
            <a:endParaRPr lang="tr-TR" dirty="0">
              <a:latin typeface="Verdana" pitchFamily="34" charset="0"/>
              <a:ea typeface="Verdana" pitchFamily="34" charset="0"/>
              <a:cs typeface="Verdana" pitchFamily="34" charset="0"/>
            </a:endParaRPr>
          </a:p>
          <a:p>
            <a:pPr>
              <a:buNone/>
            </a:pPr>
            <a:endParaRPr lang="tr-TR" dirty="0"/>
          </a:p>
        </p:txBody>
      </p:sp>
      <p:sp>
        <p:nvSpPr>
          <p:cNvPr id="4" name="3 Yuvarlatılmış Dikdörtgen"/>
          <p:cNvSpPr/>
          <p:nvPr/>
        </p:nvSpPr>
        <p:spPr>
          <a:xfrm>
            <a:off x="179512" y="1556792"/>
            <a:ext cx="8640960" cy="496855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76664"/>
          </a:xfrm>
        </p:spPr>
        <p:txBody>
          <a:bodyPr>
            <a:normAutofit fontScale="92500" lnSpcReduction="10000"/>
          </a:bodyPr>
          <a:lstStyle/>
          <a:p>
            <a:pPr marL="0" indent="0">
              <a:spcBef>
                <a:spcPts val="0"/>
              </a:spcBef>
              <a:buNone/>
            </a:pPr>
            <a:r>
              <a:rPr lang="tr-TR" b="1" i="1" dirty="0">
                <a:solidFill>
                  <a:schemeClr val="accent2">
                    <a:lumMod val="75000"/>
                  </a:schemeClr>
                </a:solidFill>
                <a:latin typeface="Verdana" pitchFamily="34" charset="0"/>
                <a:ea typeface="Verdana" pitchFamily="34" charset="0"/>
                <a:cs typeface="Verdana" pitchFamily="34" charset="0"/>
              </a:rPr>
              <a:t>R (A, B, C, D, E)</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p>
          <a:p>
            <a:pPr marL="0" indent="0">
              <a:spcBef>
                <a:spcPts val="0"/>
              </a:spcBef>
              <a:buNone/>
            </a:pPr>
            <a:r>
              <a:rPr lang="tr-TR" dirty="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midir?</a:t>
            </a:r>
          </a:p>
          <a:p>
            <a:pPr marL="0" indent="0">
              <a:spcBef>
                <a:spcPts val="0"/>
              </a:spcBef>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C)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(A,E),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(C, D, E)</a:t>
            </a:r>
          </a:p>
          <a:p>
            <a:pPr>
              <a:lnSpc>
                <a:spcPct val="115000"/>
              </a:lnSpc>
              <a:spcAft>
                <a:spcPts val="1000"/>
              </a:spcAft>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bağımlılıkları </a:t>
            </a:r>
            <a:r>
              <a:rPr lang="tr-TR" dirty="0" smtClean="0">
                <a:latin typeface="Verdana" pitchFamily="34" charset="0"/>
                <a:ea typeface="Verdana" pitchFamily="34" charset="0"/>
                <a:cs typeface="Verdana" pitchFamily="34" charset="0"/>
              </a:rPr>
              <a:t>koruyor mu?</a:t>
            </a:r>
          </a:p>
          <a:p>
            <a:pPr>
              <a:lnSpc>
                <a:spcPct val="115000"/>
              </a:lnSpc>
              <a:spcAft>
                <a:spcPts val="1000"/>
              </a:spcAft>
              <a:buNone/>
            </a:pPr>
            <a:r>
              <a:rPr lang="tr-TR" dirty="0" smtClean="0">
                <a:latin typeface="Verdana" pitchFamily="34" charset="0"/>
                <a:ea typeface="Verdana" pitchFamily="34" charset="0"/>
                <a:cs typeface="Verdana" pitchFamily="34" charset="0"/>
              </a:rPr>
              <a:t>Önce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b="1" i="1" baseline="30000" dirty="0" err="1" smtClean="0">
                <a:solidFill>
                  <a:schemeClr val="accent2">
                    <a:lumMod val="75000"/>
                  </a:schemeClr>
                </a:solidFill>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bulunur</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a:solidFill>
                  <a:schemeClr val="accent2">
                    <a:lumMod val="75000"/>
                  </a:schemeClr>
                </a:solidFill>
                <a:latin typeface="Verdana" pitchFamily="34" charset="0"/>
                <a:ea typeface="Verdana" pitchFamily="34" charset="0"/>
                <a:cs typeface="Verdana" pitchFamily="34" charset="0"/>
              </a:rPr>
              <a:t>+ </a:t>
            </a:r>
            <a:r>
              <a:rPr lang="tr-TR" b="1" i="1" cap="small" dirty="0">
                <a:solidFill>
                  <a:schemeClr val="accent2">
                    <a:lumMod val="75000"/>
                  </a:schemeClr>
                </a:solidFill>
                <a:latin typeface="Verdana" pitchFamily="34" charset="0"/>
                <a:ea typeface="Verdana" pitchFamily="34" charset="0"/>
                <a:cs typeface="Verdana" pitchFamily="34" charset="0"/>
              </a:rPr>
              <a:t>:  A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E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ABC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CD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AE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AD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E</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fontScale="77500" lnSpcReduction="20000"/>
          </a:bodyPr>
          <a:lstStyle/>
          <a:p>
            <a:pPr>
              <a:lnSpc>
                <a:spcPct val="115000"/>
              </a:lnSpc>
              <a:spcAft>
                <a:spcPts val="1000"/>
              </a:spcAft>
              <a:buNone/>
            </a:pPr>
            <a:r>
              <a:rPr lang="tr-TR" dirty="0">
                <a:latin typeface="Verdana" pitchFamily="34" charset="0"/>
                <a:ea typeface="Verdana" pitchFamily="34" charset="0"/>
                <a:cs typeface="Verdana" pitchFamily="34" charset="0"/>
              </a:rPr>
              <a:t> Şimdi de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'lere</a:t>
            </a:r>
            <a:r>
              <a:rPr lang="tr-TR" dirty="0">
                <a:latin typeface="Verdana" pitchFamily="34" charset="0"/>
                <a:ea typeface="Verdana" pitchFamily="34" charset="0"/>
                <a:cs typeface="Verdana" pitchFamily="34" charset="0"/>
              </a:rPr>
              <a:t> göre </a:t>
            </a:r>
            <a:r>
              <a:rPr lang="tr-TR" dirty="0" smtClean="0">
                <a:latin typeface="Verdana" pitchFamily="34" charset="0"/>
                <a:ea typeface="Verdana" pitchFamily="34" charset="0"/>
                <a:cs typeface="Verdana" pitchFamily="34" charset="0"/>
              </a:rPr>
              <a:t>izdüşümleri ve küme </a:t>
            </a:r>
            <a:r>
              <a:rPr lang="tr-TR" dirty="0">
                <a:latin typeface="Verdana" pitchFamily="34" charset="0"/>
                <a:ea typeface="Verdana" pitchFamily="34" charset="0"/>
                <a:cs typeface="Verdana" pitchFamily="34" charset="0"/>
              </a:rPr>
              <a:t>birleşimini </a:t>
            </a:r>
            <a:r>
              <a:rPr lang="tr-TR" dirty="0" smtClean="0">
                <a:latin typeface="Verdana" pitchFamily="34" charset="0"/>
                <a:ea typeface="Verdana" pitchFamily="34" charset="0"/>
                <a:cs typeface="Verdana" pitchFamily="34" charset="0"/>
              </a:rPr>
              <a:t>bulunur:</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={CD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2400" b="1" i="1" dirty="0" smtClean="0">
                <a:solidFill>
                  <a:schemeClr val="accent2">
                    <a:lumMod val="75000"/>
                  </a:schemeClr>
                </a:solidFill>
                <a:latin typeface="Verdana" pitchFamily="34" charset="0"/>
                <a:ea typeface="Verdana" pitchFamily="34" charset="0"/>
                <a:cs typeface="Verdana" pitchFamily="34" charset="0"/>
              </a:rPr>
              <a:t> E}</a:t>
            </a: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G=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1</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2</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  = {A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BC, E A, CD E</a:t>
            </a:r>
            <a:r>
              <a:rPr lang="tr-TR" sz="2400"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endParaRPr lang="tr-TR" sz="2400" b="1"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biri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G</a:t>
            </a:r>
            <a:r>
              <a:rPr lang="tr-TR" dirty="0">
                <a:latin typeface="Verdana" pitchFamily="34" charset="0"/>
                <a:ea typeface="Verdana" pitchFamily="34" charset="0"/>
                <a:cs typeface="Verdana" pitchFamily="34" charset="0"/>
              </a:rPr>
              <a:t>’ de </a:t>
            </a:r>
            <a:r>
              <a:rPr lang="tr-TR" dirty="0" smtClean="0">
                <a:latin typeface="Verdana" pitchFamily="34" charset="0"/>
                <a:ea typeface="Verdana" pitchFamily="34" charset="0"/>
                <a:cs typeface="Verdana" pitchFamily="34" charset="0"/>
              </a:rPr>
              <a:t>yoktur.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türetilemez</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dirty="0" smtClean="0">
                <a:latin typeface="Verdana" pitchFamily="34" charset="0"/>
                <a:ea typeface="Verdana" pitchFamily="34" charset="0"/>
                <a:cs typeface="Verdana" pitchFamily="34" charset="0"/>
              </a:rPr>
              <a:t>Bu nedenle,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olan bu </a:t>
            </a:r>
            <a:r>
              <a:rPr lang="tr-TR" dirty="0">
                <a:latin typeface="Verdana" pitchFamily="34" charset="0"/>
                <a:ea typeface="Verdana" pitchFamily="34" charset="0"/>
                <a:cs typeface="Verdana" pitchFamily="34" charset="0"/>
              </a:rPr>
              <a:t>ayrıştırma işlevsel bağımlılıkları korumamaktadır.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Geçerli </a:t>
            </a:r>
            <a:r>
              <a:rPr lang="tr-TR" dirty="0">
                <a:latin typeface="Verdana" pitchFamily="34" charset="0"/>
                <a:ea typeface="Verdana" pitchFamily="34" charset="0"/>
                <a:cs typeface="Verdana" pitchFamily="34" charset="0"/>
              </a:rPr>
              <a:t>bir ayrıştırma değildir.</a:t>
            </a:r>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84710" y="440667"/>
            <a:ext cx="8229600" cy="5976664"/>
          </a:xfrm>
        </p:spPr>
        <p:txBody>
          <a:bodyPr>
            <a:noAutofit/>
          </a:bodyPr>
          <a:lstStyle/>
          <a:p>
            <a:pPr>
              <a:buNone/>
            </a:pPr>
            <a:r>
              <a:rPr lang="tr-TR" sz="2000" b="1" i="1" dirty="0" smtClean="0">
                <a:solidFill>
                  <a:schemeClr val="accent2">
                    <a:lumMod val="75000"/>
                  </a:schemeClr>
                </a:solidFill>
                <a:latin typeface="Verdana" pitchFamily="34" charset="0"/>
                <a:ea typeface="Verdana" pitchFamily="34" charset="0"/>
                <a:cs typeface="Verdana" pitchFamily="34" charset="0"/>
              </a:rPr>
              <a:t>Örnek 4: </a:t>
            </a:r>
            <a:r>
              <a:rPr lang="tr-TR" sz="2000" b="1" i="1" dirty="0">
                <a:solidFill>
                  <a:schemeClr val="accent2">
                    <a:lumMod val="75000"/>
                  </a:schemeClr>
                </a:solidFill>
                <a:latin typeface="Verdana" pitchFamily="34" charset="0"/>
                <a:ea typeface="Verdana" pitchFamily="34" charset="0"/>
                <a:cs typeface="Verdana" pitchFamily="34" charset="0"/>
              </a:rPr>
              <a:t>R (A,B,C,D) </a:t>
            </a:r>
            <a:endParaRPr lang="tr-TR" sz="2000"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sz="2000" b="1" i="1" dirty="0" smtClean="0">
                <a:solidFill>
                  <a:schemeClr val="accent2">
                    <a:lumMod val="75000"/>
                  </a:schemeClr>
                </a:solidFill>
                <a:latin typeface="Verdana" pitchFamily="34" charset="0"/>
                <a:ea typeface="Verdana" pitchFamily="34" charset="0"/>
                <a:cs typeface="Verdana" pitchFamily="34" charset="0"/>
              </a:rPr>
              <a:t>F ={ </a:t>
            </a:r>
            <a:r>
              <a:rPr lang="tr-TR" sz="2000" b="1" i="1" dirty="0">
                <a:solidFill>
                  <a:schemeClr val="accent2">
                    <a:lumMod val="75000"/>
                  </a:schemeClr>
                </a:solidFill>
                <a:latin typeface="Verdana" pitchFamily="34" charset="0"/>
                <a:ea typeface="Verdana" pitchFamily="34" charset="0"/>
                <a:cs typeface="Verdana" pitchFamily="34" charset="0"/>
              </a:rPr>
              <a:t>A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B, </a:t>
            </a:r>
            <a:r>
              <a:rPr lang="tr-TR" sz="2000" i="1" dirty="0" smtClean="0">
                <a:solidFill>
                  <a:schemeClr val="accent2">
                    <a:lumMod val="75000"/>
                  </a:schemeClr>
                </a:solidFill>
                <a:latin typeface="Verdana" pitchFamily="34" charset="0"/>
                <a:ea typeface="Verdana" pitchFamily="34" charset="0"/>
                <a:cs typeface="Verdana" pitchFamily="34" charset="0"/>
              </a:rPr>
              <a:t> </a:t>
            </a:r>
            <a:r>
              <a:rPr lang="tr-TR" sz="2000" b="1" i="1" dirty="0">
                <a:solidFill>
                  <a:schemeClr val="accent2">
                    <a:lumMod val="75000"/>
                  </a:schemeClr>
                </a:solidFill>
                <a:latin typeface="Verdana" pitchFamily="34" charset="0"/>
                <a:ea typeface="Verdana" pitchFamily="34" charset="0"/>
                <a:cs typeface="Verdana" pitchFamily="34" charset="0"/>
              </a:rPr>
              <a:t>B</a:t>
            </a:r>
            <a:r>
              <a:rPr lang="tr-TR" sz="2000" i="1" dirty="0">
                <a:solidFill>
                  <a:schemeClr val="accent2">
                    <a:lumMod val="75000"/>
                  </a:schemeClr>
                </a:solidFill>
                <a:latin typeface="Verdana" pitchFamily="34" charset="0"/>
                <a:ea typeface="Verdana" pitchFamily="34" charset="0"/>
                <a:cs typeface="Verdana" pitchFamily="34" charset="0"/>
              </a:rPr>
              <a:t> </a:t>
            </a:r>
            <a:r>
              <a:rPr lang="tr-TR" sz="2000"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smtClean="0">
                <a:solidFill>
                  <a:schemeClr val="accent2">
                    <a:lumMod val="75000"/>
                  </a:schemeClr>
                </a:solidFill>
                <a:latin typeface="Verdana" pitchFamily="34" charset="0"/>
                <a:ea typeface="Verdana" pitchFamily="34" charset="0"/>
                <a:cs typeface="Verdana" pitchFamily="34" charset="0"/>
              </a:rPr>
              <a:t>C,  </a:t>
            </a:r>
            <a:r>
              <a:rPr lang="tr-TR" sz="2000" b="1" i="1" dirty="0">
                <a:solidFill>
                  <a:schemeClr val="accent2">
                    <a:lumMod val="75000"/>
                  </a:schemeClr>
                </a:solidFill>
                <a:latin typeface="Verdana" pitchFamily="34" charset="0"/>
                <a:ea typeface="Verdana" pitchFamily="34" charset="0"/>
                <a:cs typeface="Verdana" pitchFamily="34" charset="0"/>
              </a:rPr>
              <a:t>C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D,  </a:t>
            </a:r>
            <a:r>
              <a:rPr lang="tr-TR" sz="2000" b="1" i="1" dirty="0">
                <a:solidFill>
                  <a:schemeClr val="accent2">
                    <a:lumMod val="75000"/>
                  </a:schemeClr>
                </a:solidFill>
                <a:latin typeface="Verdana" pitchFamily="34" charset="0"/>
                <a:ea typeface="Verdana" pitchFamily="34" charset="0"/>
                <a:cs typeface="Verdana" pitchFamily="34" charset="0"/>
              </a:rPr>
              <a:t>D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A}</a:t>
            </a:r>
            <a:endParaRPr lang="tr-TR" sz="20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smtClean="0">
                <a:solidFill>
                  <a:schemeClr val="accent2">
                    <a:lumMod val="75000"/>
                  </a:schemeClr>
                </a:solidFill>
                <a:latin typeface="Verdana" pitchFamily="34" charset="0"/>
                <a:ea typeface="Verdana" pitchFamily="34" charset="0"/>
                <a:cs typeface="Verdana" pitchFamily="34" charset="0"/>
              </a:rPr>
              <a:t>R</a:t>
            </a:r>
            <a:r>
              <a:rPr lang="tr-TR" sz="1800" b="1" i="1" dirty="0">
                <a:solidFill>
                  <a:schemeClr val="accent2">
                    <a:lumMod val="75000"/>
                  </a:schemeClr>
                </a:solidFill>
                <a:latin typeface="Verdana" pitchFamily="34" charset="0"/>
                <a:ea typeface="Verdana" pitchFamily="34" charset="0"/>
                <a:cs typeface="Verdana" pitchFamily="34" charset="0"/>
              </a:rPr>
              <a:t>, {R</a:t>
            </a:r>
            <a:r>
              <a:rPr lang="tr-TR" sz="1800" b="1" i="1" baseline="-25000" dirty="0">
                <a:solidFill>
                  <a:schemeClr val="accent2">
                    <a:lumMod val="75000"/>
                  </a:schemeClr>
                </a:solidFill>
                <a:latin typeface="Verdana" pitchFamily="34" charset="0"/>
                <a:ea typeface="Verdana" pitchFamily="34" charset="0"/>
                <a:cs typeface="Verdana" pitchFamily="34" charset="0"/>
              </a:rPr>
              <a:t>1</a:t>
            </a:r>
            <a:r>
              <a:rPr lang="tr-TR" sz="1800" b="1" i="1" dirty="0">
                <a:solidFill>
                  <a:schemeClr val="accent2">
                    <a:lumMod val="75000"/>
                  </a:schemeClr>
                </a:solidFill>
                <a:latin typeface="Verdana" pitchFamily="34" charset="0"/>
                <a:ea typeface="Verdana" pitchFamily="34" charset="0"/>
                <a:cs typeface="Verdana" pitchFamily="34" charset="0"/>
              </a:rPr>
              <a:t>(A,B), R</a:t>
            </a:r>
            <a:r>
              <a:rPr lang="tr-TR" sz="1800" b="1" i="1" baseline="-25000" dirty="0">
                <a:solidFill>
                  <a:schemeClr val="accent2">
                    <a:lumMod val="75000"/>
                  </a:schemeClr>
                </a:solidFill>
                <a:latin typeface="Verdana" pitchFamily="34" charset="0"/>
                <a:ea typeface="Verdana" pitchFamily="34" charset="0"/>
                <a:cs typeface="Verdana" pitchFamily="34" charset="0"/>
              </a:rPr>
              <a:t>2</a:t>
            </a:r>
            <a:r>
              <a:rPr lang="tr-TR" sz="1800" b="1" i="1" dirty="0">
                <a:solidFill>
                  <a:schemeClr val="accent2">
                    <a:lumMod val="75000"/>
                  </a:schemeClr>
                </a:solidFill>
                <a:latin typeface="Verdana" pitchFamily="34" charset="0"/>
                <a:ea typeface="Verdana" pitchFamily="34" charset="0"/>
                <a:cs typeface="Verdana" pitchFamily="34" charset="0"/>
              </a:rPr>
              <a:t>(B,C), R</a:t>
            </a:r>
            <a:r>
              <a:rPr lang="tr-TR" sz="1800" b="1" i="1" baseline="30000" dirty="0">
                <a:solidFill>
                  <a:schemeClr val="accent2">
                    <a:lumMod val="75000"/>
                  </a:schemeClr>
                </a:solidFill>
                <a:latin typeface="Verdana" pitchFamily="34" charset="0"/>
                <a:ea typeface="Verdana" pitchFamily="34" charset="0"/>
                <a:cs typeface="Verdana" pitchFamily="34" charset="0"/>
              </a:rPr>
              <a:t> </a:t>
            </a:r>
            <a:r>
              <a:rPr lang="tr-TR" sz="1800" b="1" i="1" baseline="-25000" dirty="0">
                <a:solidFill>
                  <a:schemeClr val="accent2">
                    <a:lumMod val="75000"/>
                  </a:schemeClr>
                </a:solidFill>
                <a:latin typeface="Verdana" pitchFamily="34" charset="0"/>
                <a:ea typeface="Verdana" pitchFamily="34" charset="0"/>
                <a:cs typeface="Verdana" pitchFamily="34" charset="0"/>
              </a:rPr>
              <a:t>3</a:t>
            </a:r>
            <a:r>
              <a:rPr lang="tr-TR" sz="1800" b="1" i="1" dirty="0">
                <a:solidFill>
                  <a:schemeClr val="accent2">
                    <a:lumMod val="75000"/>
                  </a:schemeClr>
                </a:solidFill>
                <a:latin typeface="Verdana" pitchFamily="34" charset="0"/>
                <a:ea typeface="Verdana" pitchFamily="34" charset="0"/>
                <a:cs typeface="Verdana" pitchFamily="34" charset="0"/>
              </a:rPr>
              <a:t>(C,D)} </a:t>
            </a:r>
            <a:r>
              <a:rPr lang="tr-TR" sz="1800" dirty="0">
                <a:latin typeface="Verdana" pitchFamily="34" charset="0"/>
                <a:ea typeface="Verdana" pitchFamily="34" charset="0"/>
                <a:cs typeface="Verdana" pitchFamily="34" charset="0"/>
              </a:rPr>
              <a:t>ayrıştırması </a:t>
            </a:r>
            <a:r>
              <a:rPr lang="tr-TR" sz="1800" dirty="0" err="1">
                <a:latin typeface="Verdana" pitchFamily="34" charset="0"/>
                <a:ea typeface="Verdana" pitchFamily="34" charset="0"/>
                <a:cs typeface="Verdana" pitchFamily="34" charset="0"/>
              </a:rPr>
              <a:t>yitimsiz</a:t>
            </a:r>
            <a:r>
              <a:rPr lang="tr-TR" sz="1800" dirty="0">
                <a:latin typeface="Verdana" pitchFamily="34" charset="0"/>
                <a:ea typeface="Verdana" pitchFamily="34" charset="0"/>
                <a:cs typeface="Verdana" pitchFamily="34" charset="0"/>
              </a:rPr>
              <a:t> bir ayrıştırmadır. </a:t>
            </a:r>
          </a:p>
          <a:p>
            <a:pPr marL="0" indent="0">
              <a:spcBef>
                <a:spcPts val="0"/>
              </a:spcBef>
              <a:buNone/>
            </a:pPr>
            <a:r>
              <a:rPr lang="tr-TR" sz="1800" dirty="0">
                <a:latin typeface="Verdana" pitchFamily="34" charset="0"/>
                <a:ea typeface="Verdana" pitchFamily="34" charset="0"/>
                <a:cs typeface="Verdana" pitchFamily="34" charset="0"/>
              </a:rPr>
              <a:t>İşlevsel bağımlılıkları koruyor mu</a:t>
            </a:r>
            <a:r>
              <a:rPr lang="tr-TR" sz="1800" dirty="0" smtClean="0">
                <a:latin typeface="Verdana" pitchFamily="34" charset="0"/>
                <a:ea typeface="Verdana" pitchFamily="34" charset="0"/>
                <a:cs typeface="Verdana" pitchFamily="34" charset="0"/>
              </a:rPr>
              <a:t>?</a:t>
            </a:r>
          </a:p>
          <a:p>
            <a:pPr marL="0" indent="0">
              <a:spcBef>
                <a:spcPts val="0"/>
              </a:spcBef>
              <a:buNone/>
            </a:pPr>
            <a:endParaRPr lang="tr-TR" sz="1800" dirty="0">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F</a:t>
            </a:r>
            <a:r>
              <a:rPr lang="tr-TR" sz="1800" b="1" i="1" baseline="30000" dirty="0">
                <a:solidFill>
                  <a:schemeClr val="accent2">
                    <a:lumMod val="75000"/>
                  </a:schemeClr>
                </a:solidFill>
                <a:latin typeface="Verdana" pitchFamily="34" charset="0"/>
                <a:ea typeface="Verdana" pitchFamily="34" charset="0"/>
                <a:cs typeface="Verdana" pitchFamily="34" charset="0"/>
              </a:rPr>
              <a:t>+</a:t>
            </a:r>
            <a:r>
              <a:rPr lang="tr-TR" sz="1800" b="1" i="1" dirty="0">
                <a:solidFill>
                  <a:schemeClr val="accent2">
                    <a:lumMod val="75000"/>
                  </a:schemeClr>
                </a:solidFill>
                <a:latin typeface="Verdana" pitchFamily="34" charset="0"/>
                <a:ea typeface="Verdana" pitchFamily="34" charset="0"/>
                <a:cs typeface="Verdana" pitchFamily="34" charset="0"/>
              </a:rPr>
              <a:t> :	A</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BCD</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B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CDA</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C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DAB</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D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ABC</a:t>
            </a:r>
          </a:p>
          <a:p>
            <a:pPr marL="0" indent="0">
              <a:spcBef>
                <a:spcPts val="0"/>
              </a:spcBef>
              <a:buNone/>
            </a:pPr>
            <a:endParaRPr lang="tr-TR" sz="1800" b="1" i="1" dirty="0">
              <a:solidFill>
                <a:schemeClr val="accent2">
                  <a:lumMod val="75000"/>
                </a:schemeClr>
              </a:solidFill>
              <a:latin typeface="Verdana" pitchFamily="34" charset="0"/>
              <a:ea typeface="Verdana" pitchFamily="34" charset="0"/>
              <a:cs typeface="Verdana" pitchFamily="34" charset="0"/>
            </a:endParaRPr>
          </a:p>
        </p:txBody>
      </p:sp>
      <p:grpSp>
        <p:nvGrpSpPr>
          <p:cNvPr id="4" name="Grup 3"/>
          <p:cNvGrpSpPr/>
          <p:nvPr/>
        </p:nvGrpSpPr>
        <p:grpSpPr>
          <a:xfrm>
            <a:off x="810872" y="4348972"/>
            <a:ext cx="7429552" cy="1857388"/>
            <a:chOff x="571472" y="2571744"/>
            <a:chExt cx="7429552" cy="1857388"/>
          </a:xfrm>
        </p:grpSpPr>
        <p:cxnSp>
          <p:nvCxnSpPr>
            <p:cNvPr id="5" name="21 Düz Bağlayıcı"/>
            <p:cNvCxnSpPr/>
            <p:nvPr/>
          </p:nvCxnSpPr>
          <p:spPr>
            <a:xfrm rot="5400000" flipH="1" flipV="1">
              <a:off x="-107189" y="3750471"/>
              <a:ext cx="135732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up 5"/>
            <p:cNvGrpSpPr/>
            <p:nvPr/>
          </p:nvGrpSpPr>
          <p:grpSpPr>
            <a:xfrm>
              <a:off x="571472" y="2571744"/>
              <a:ext cx="7429552" cy="1857388"/>
              <a:chOff x="571472" y="2571744"/>
              <a:chExt cx="7429552" cy="1857388"/>
            </a:xfrm>
          </p:grpSpPr>
          <p:sp>
            <p:nvSpPr>
              <p:cNvPr id="7" name="4 Yuvarlatılmış Dikdörtgen"/>
              <p:cNvSpPr/>
              <p:nvPr/>
            </p:nvSpPr>
            <p:spPr>
              <a:xfrm>
                <a:off x="1071538"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8" name="5 Yuvarlatılmış Dikdörtgen"/>
              <p:cNvSpPr/>
              <p:nvPr/>
            </p:nvSpPr>
            <p:spPr>
              <a:xfrm>
                <a:off x="278605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6 Yuvarlatılmış Dikdörtgen"/>
              <p:cNvSpPr/>
              <p:nvPr/>
            </p:nvSpPr>
            <p:spPr>
              <a:xfrm>
                <a:off x="457200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0" name="7 Yuvarlatılmış Dikdörtgen"/>
              <p:cNvSpPr/>
              <p:nvPr/>
            </p:nvSpPr>
            <p:spPr>
              <a:xfrm>
                <a:off x="6215074"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cxnSp>
            <p:nvCxnSpPr>
              <p:cNvPr id="11" name="9 Düz Ok Bağlayıcısı"/>
              <p:cNvCxnSpPr>
                <a:stCxn id="7" idx="3"/>
                <a:endCxn id="8" idx="1"/>
              </p:cNvCxnSpPr>
              <p:nvPr/>
            </p:nvCxnSpPr>
            <p:spPr>
              <a:xfrm>
                <a:off x="2285984" y="303609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8" idx="3"/>
                <a:endCxn id="9" idx="1"/>
              </p:cNvCxnSpPr>
              <p:nvPr/>
            </p:nvCxnSpPr>
            <p:spPr>
              <a:xfrm>
                <a:off x="4000496" y="303609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3 Düz Ok Bağlayıcısı"/>
              <p:cNvCxnSpPr>
                <a:stCxn id="9" idx="3"/>
                <a:endCxn id="10" idx="1"/>
              </p:cNvCxnSpPr>
              <p:nvPr/>
            </p:nvCxnSpPr>
            <p:spPr>
              <a:xfrm>
                <a:off x="5786446" y="303609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5 Düz Ok Bağlayıcısı"/>
              <p:cNvCxnSpPr>
                <a:stCxn id="10" idx="3"/>
              </p:cNvCxnSpPr>
              <p:nvPr/>
            </p:nvCxnSpPr>
            <p:spPr>
              <a:xfrm flipV="1">
                <a:off x="7429520" y="3000372"/>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7 Düz Bağlayıcı"/>
              <p:cNvCxnSpPr/>
              <p:nvPr/>
            </p:nvCxnSpPr>
            <p:spPr>
              <a:xfrm rot="5400000">
                <a:off x="7322363" y="3679033"/>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9 Düz Bağlayıcı"/>
              <p:cNvCxnSpPr/>
              <p:nvPr/>
            </p:nvCxnSpPr>
            <p:spPr>
              <a:xfrm rot="10800000" flipV="1">
                <a:off x="571472" y="4357694"/>
                <a:ext cx="74295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23 Düz Ok Bağlayıcısı"/>
              <p:cNvCxnSpPr/>
              <p:nvPr/>
            </p:nvCxnSpPr>
            <p:spPr>
              <a:xfrm flipV="1">
                <a:off x="571472" y="3071810"/>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11560" y="980728"/>
            <a:ext cx="8229600" cy="5400600"/>
          </a:xfrm>
        </p:spPr>
        <p:txBody>
          <a:bodyPr>
            <a:normAutofit fontScale="62500" lnSpcReduction="20000"/>
          </a:bodyPr>
          <a:lstStyle/>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30000" dirty="0">
                <a:solidFill>
                  <a:schemeClr val="accent2">
                    <a:lumMod val="75000"/>
                  </a:schemeClr>
                </a:solidFill>
                <a:latin typeface="Verdana" pitchFamily="34" charset="0"/>
                <a:ea typeface="Verdana" pitchFamily="34" charset="0"/>
                <a:cs typeface="Verdana" pitchFamily="34" charset="0"/>
              </a:rPr>
              <a:t>+</a:t>
            </a:r>
            <a:r>
              <a:rPr lang="tr-TR" sz="2800" b="1" i="1" dirty="0">
                <a:solidFill>
                  <a:schemeClr val="accent2">
                    <a:lumMod val="75000"/>
                  </a:schemeClr>
                </a:solidFill>
                <a:latin typeface="Verdana" pitchFamily="34" charset="0"/>
                <a:ea typeface="Verdana" pitchFamily="34" charset="0"/>
                <a:cs typeface="Verdana" pitchFamily="34" charset="0"/>
              </a:rPr>
              <a:t> :	A</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BCD</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CDA</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DAB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ABC</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1</a:t>
            </a:r>
            <a:r>
              <a:rPr lang="tr-TR" sz="2800" b="1" i="1" dirty="0">
                <a:solidFill>
                  <a:schemeClr val="accent2">
                    <a:lumMod val="75000"/>
                  </a:schemeClr>
                </a:solidFill>
                <a:latin typeface="Verdana" pitchFamily="34" charset="0"/>
                <a:ea typeface="Verdana" pitchFamily="34" charset="0"/>
                <a:cs typeface="Verdana" pitchFamily="34" charset="0"/>
              </a:rPr>
              <a:t>={A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   B</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A}</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2</a:t>
            </a:r>
            <a:r>
              <a:rPr lang="tr-TR" sz="2800" b="1" i="1" dirty="0">
                <a:solidFill>
                  <a:schemeClr val="accent2">
                    <a:lumMod val="75000"/>
                  </a:schemeClr>
                </a:solidFill>
                <a:latin typeface="Verdana" pitchFamily="34" charset="0"/>
                <a:ea typeface="Verdana" pitchFamily="34" charset="0"/>
                <a:cs typeface="Verdana" pitchFamily="34" charset="0"/>
              </a:rPr>
              <a:t>={B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3</a:t>
            </a:r>
            <a:r>
              <a:rPr lang="tr-TR" sz="2800" b="1" i="1" dirty="0">
                <a:solidFill>
                  <a:schemeClr val="accent2">
                    <a:lumMod val="75000"/>
                  </a:schemeClr>
                </a:solidFill>
                <a:latin typeface="Verdana" pitchFamily="34" charset="0"/>
                <a:ea typeface="Verdana" pitchFamily="34" charset="0"/>
                <a:cs typeface="Verdana" pitchFamily="34" charset="0"/>
              </a:rPr>
              <a:t>={C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C}</a:t>
            </a:r>
          </a:p>
          <a:p>
            <a:pPr marL="0" indent="0">
              <a:spcBef>
                <a:spcPts val="0"/>
              </a:spcBef>
              <a:buNone/>
            </a:pP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G  :  	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AC</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baseline="-25000" dirty="0">
                <a:solidFill>
                  <a:schemeClr val="accent2">
                    <a:lumMod val="75000"/>
                  </a:schemeClr>
                </a:solidFill>
                <a:latin typeface="Verdana" pitchFamily="34" charset="0"/>
                <a:ea typeface="Verdana" pitchFamily="34" charset="0"/>
                <a:cs typeface="Verdana" pitchFamily="34" charset="0"/>
              </a:rPr>
              <a:t>	</a:t>
            </a:r>
            <a:r>
              <a:rPr lang="tr-TR" sz="2800" b="1" i="1" dirty="0">
                <a:solidFill>
                  <a:schemeClr val="accent2">
                    <a:lumMod val="75000"/>
                  </a:schemeClr>
                </a:solidFill>
                <a:latin typeface="Verdana" pitchFamily="34" charset="0"/>
                <a:ea typeface="Verdana" pitchFamily="34" charset="0"/>
                <a:cs typeface="Verdana" pitchFamily="34" charset="0"/>
              </a:rPr>
              <a:t>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BD</a:t>
            </a: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a:t>
            </a:r>
            <a:endParaRPr lang="tr-TR" sz="2800" i="1" dirty="0">
              <a:solidFill>
                <a:schemeClr val="accent2">
                  <a:lumMod val="75000"/>
                </a:schemeClr>
              </a:solidFill>
              <a:latin typeface="Verdana" pitchFamily="34" charset="0"/>
              <a:ea typeface="Verdana" pitchFamily="34" charset="0"/>
              <a:cs typeface="Verdana" pitchFamily="34" charset="0"/>
            </a:endParaRPr>
          </a:p>
          <a:p>
            <a:pPr>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dirty="0">
                <a:latin typeface="Verdana" pitchFamily="34" charset="0"/>
                <a:ea typeface="Verdana" pitchFamily="34" charset="0"/>
                <a:cs typeface="Verdana" pitchFamily="34" charset="0"/>
              </a:rPr>
              <a:t>’</a:t>
            </a:r>
            <a:r>
              <a:rPr lang="tr-TR" sz="2800" b="1" dirty="0">
                <a:latin typeface="Verdana" pitchFamily="34" charset="0"/>
                <a:ea typeface="Verdana" pitchFamily="34" charset="0"/>
                <a:cs typeface="Verdana" pitchFamily="34" charset="0"/>
              </a:rPr>
              <a:t> </a:t>
            </a:r>
            <a:r>
              <a:rPr lang="tr-TR" sz="2800" dirty="0">
                <a:latin typeface="Verdana" pitchFamily="34" charset="0"/>
                <a:ea typeface="Verdana" pitchFamily="34" charset="0"/>
                <a:cs typeface="Verdana" pitchFamily="34" charset="0"/>
              </a:rPr>
              <a:t>deki işlevsel bağımlılıklardan ilk üçü </a:t>
            </a:r>
            <a:r>
              <a:rPr lang="tr-TR" sz="2800" b="1" i="1" dirty="0">
                <a:solidFill>
                  <a:schemeClr val="accent2">
                    <a:lumMod val="75000"/>
                  </a:schemeClr>
                </a:solidFill>
                <a:latin typeface="Verdana" pitchFamily="34" charset="0"/>
                <a:ea typeface="Verdana" pitchFamily="34" charset="0"/>
                <a:cs typeface="Verdana" pitchFamily="34" charset="0"/>
              </a:rPr>
              <a:t>G</a:t>
            </a:r>
            <a:r>
              <a:rPr lang="tr-TR" sz="2800" dirty="0">
                <a:latin typeface="Verdana" pitchFamily="34" charset="0"/>
                <a:ea typeface="Verdana" pitchFamily="34" charset="0"/>
                <a:cs typeface="Verdana" pitchFamily="34" charset="0"/>
              </a:rPr>
              <a:t>’ de vardır. </a:t>
            </a:r>
          </a:p>
          <a:p>
            <a:pPr>
              <a:buNone/>
            </a:pPr>
            <a:r>
              <a:rPr lang="tr-TR" sz="2800" dirty="0">
                <a:latin typeface="Verdana" pitchFamily="34" charset="0"/>
                <a:ea typeface="Verdana" pitchFamily="34" charset="0"/>
                <a:cs typeface="Verdana" pitchFamily="34" charset="0"/>
              </a:rPr>
              <a:t>Sonuncu işlevsel bağımlılık ise </a:t>
            </a:r>
            <a:r>
              <a:rPr lang="tr-TR" sz="2800" b="1" i="1" dirty="0">
                <a:solidFill>
                  <a:schemeClr val="accent2">
                    <a:lumMod val="75000"/>
                  </a:schemeClr>
                </a:solidFill>
                <a:latin typeface="Verdana" pitchFamily="34" charset="0"/>
                <a:ea typeface="Verdana" pitchFamily="34" charset="0"/>
                <a:cs typeface="Verdana" pitchFamily="34" charset="0"/>
              </a:rPr>
              <a:t>(D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A) G</a:t>
            </a:r>
            <a:r>
              <a:rPr lang="tr-TR" sz="2800" dirty="0">
                <a:latin typeface="Verdana" pitchFamily="34" charset="0"/>
                <a:ea typeface="Verdana" pitchFamily="34" charset="0"/>
                <a:cs typeface="Verdana" pitchFamily="34" charset="0"/>
              </a:rPr>
              <a:t>’</a:t>
            </a:r>
            <a:r>
              <a:rPr lang="tr-TR" sz="2800" b="1" dirty="0">
                <a:latin typeface="Verdana" pitchFamily="34" charset="0"/>
                <a:ea typeface="Verdana" pitchFamily="34" charset="0"/>
                <a:cs typeface="Verdana" pitchFamily="34" charset="0"/>
              </a:rPr>
              <a:t> </a:t>
            </a:r>
            <a:r>
              <a:rPr lang="tr-TR" sz="2800" dirty="0">
                <a:latin typeface="Verdana" pitchFamily="34" charset="0"/>
                <a:ea typeface="Verdana" pitchFamily="34" charset="0"/>
                <a:cs typeface="Verdana" pitchFamily="34" charset="0"/>
              </a:rPr>
              <a:t>de yoktur. </a:t>
            </a:r>
          </a:p>
          <a:p>
            <a:pPr>
              <a:buNone/>
            </a:pPr>
            <a:r>
              <a:rPr lang="tr-TR" sz="2800" dirty="0">
                <a:latin typeface="Verdana" pitchFamily="34" charset="0"/>
                <a:ea typeface="Verdana" pitchFamily="34" charset="0"/>
                <a:cs typeface="Verdana" pitchFamily="34" charset="0"/>
              </a:rPr>
              <a:t>İlk bakışta ayrıştırmanın bu işlevsel bağımlılığı koruyamadığı sanılabilir.</a:t>
            </a:r>
          </a:p>
          <a:p>
            <a:pPr>
              <a:buNone/>
            </a:pPr>
            <a:r>
              <a:rPr lang="tr-TR" sz="2800" dirty="0">
                <a:latin typeface="Verdana" pitchFamily="34" charset="0"/>
                <a:ea typeface="Verdana" pitchFamily="34" charset="0"/>
                <a:cs typeface="Verdana" pitchFamily="34" charset="0"/>
              </a:rPr>
              <a:t>Ancak türetme kuralları ile </a:t>
            </a:r>
            <a:r>
              <a:rPr lang="tr-TR" sz="2800" b="1" i="1" dirty="0">
                <a:solidFill>
                  <a:schemeClr val="accent2">
                    <a:lumMod val="75000"/>
                  </a:schemeClr>
                </a:solidFill>
                <a:latin typeface="Verdana" pitchFamily="34" charset="0"/>
                <a:ea typeface="Verdana" pitchFamily="34" charset="0"/>
                <a:cs typeface="Verdana" pitchFamily="34" charset="0"/>
              </a:rPr>
              <a:t>G</a:t>
            </a:r>
            <a:r>
              <a:rPr lang="tr-TR" sz="2800" dirty="0">
                <a:latin typeface="Verdana" pitchFamily="34" charset="0"/>
                <a:ea typeface="Verdana" pitchFamily="34" charset="0"/>
                <a:cs typeface="Verdana" pitchFamily="34" charset="0"/>
              </a:rPr>
              <a:t>’ deki işlevsel bağımlılıklardan bu işlevsel bağımlılık türetilebilir </a:t>
            </a: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a:t>
            </a:r>
            <a:r>
              <a:rPr lang="tr-TR" sz="2800" i="1" dirty="0">
                <a:solidFill>
                  <a:schemeClr val="accent2">
                    <a:lumMod val="75000"/>
                  </a:schemeClr>
                </a:solidFill>
                <a:latin typeface="Verdana" pitchFamily="34" charset="0"/>
                <a:ea typeface="Verdana" pitchFamily="34" charset="0"/>
                <a:cs typeface="Verdana" pitchFamily="34" charset="0"/>
              </a:rPr>
              <a:t>.</a:t>
            </a:r>
          </a:p>
          <a:p>
            <a:pPr>
              <a:buNone/>
            </a:pPr>
            <a:r>
              <a:rPr lang="tr-TR" sz="2800" dirty="0">
                <a:latin typeface="Verdana" pitchFamily="34" charset="0"/>
                <a:ea typeface="Verdana" pitchFamily="34" charset="0"/>
                <a:cs typeface="Verdana" pitchFamily="34" charset="0"/>
              </a:rPr>
              <a:t> Bu nedenle de bu ayrıştırma işlevsel bağımlılıkları korumaktadır.</a:t>
            </a:r>
            <a:endParaRPr lang="tr-TR" sz="2800" i="1" dirty="0">
              <a:solidFill>
                <a:schemeClr val="accent2">
                  <a:lumMod val="75000"/>
                </a:schemeClr>
              </a:solidFill>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74300" y="404664"/>
            <a:ext cx="8229600" cy="564672"/>
          </a:xfrm>
        </p:spPr>
        <p:txBody>
          <a:bodyPr>
            <a:noAutofit/>
          </a:bodyPr>
          <a:lstStyle/>
          <a:p>
            <a:r>
              <a:rPr lang="tr-TR" sz="2800" b="1" dirty="0">
                <a:latin typeface="Verdana" pitchFamily="34" charset="0"/>
                <a:ea typeface="Verdana" pitchFamily="34" charset="0"/>
                <a:cs typeface="Verdana" pitchFamily="34" charset="0"/>
              </a:rPr>
              <a:t>7.3. BCNF Ayrıştırma Algoritması</a:t>
            </a:r>
            <a:endParaRPr lang="tr-TR" sz="2400" dirty="0"/>
          </a:p>
        </p:txBody>
      </p:sp>
      <p:sp>
        <p:nvSpPr>
          <p:cNvPr id="3" name="2 İçerik Yer Tutucusu"/>
          <p:cNvSpPr>
            <a:spLocks noGrp="1"/>
          </p:cNvSpPr>
          <p:nvPr>
            <p:ph idx="1"/>
          </p:nvPr>
        </p:nvSpPr>
        <p:spPr>
          <a:xfrm>
            <a:off x="457200" y="1124744"/>
            <a:ext cx="8229600" cy="5199856"/>
          </a:xfrm>
        </p:spPr>
        <p:txBody>
          <a:bodyPr>
            <a:normAutofit fontScale="85000" lnSpcReduction="20000"/>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BCNF Ayrıştırma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  k=1  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3. T’ </a:t>
            </a:r>
            <a:r>
              <a:rPr lang="tr-TR" dirty="0" smtClean="0">
                <a:latin typeface="Verdana" pitchFamily="34" charset="0"/>
                <a:ea typeface="Verdana" pitchFamily="34" charset="0"/>
                <a:cs typeface="Verdana" pitchFamily="34" charset="0"/>
              </a:rPr>
              <a:t>deki ilişkilerden BCNF olmayan her</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için:</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daki</a:t>
            </a:r>
            <a:r>
              <a:rPr lang="tr-TR" dirty="0">
                <a:latin typeface="Verdana" pitchFamily="34" charset="0"/>
                <a:ea typeface="Verdana" pitchFamily="34" charset="0"/>
                <a:cs typeface="Verdana" pitchFamily="34" charset="0"/>
              </a:rPr>
              <a:t> işlevsel bağımlılıklardan,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endParaRPr lang="tr-TR" dirty="0"/>
          </a:p>
          <a:p>
            <a:pPr>
              <a:buNone/>
            </a:pPr>
            <a:r>
              <a:rPr lang="tr-TR" dirty="0">
                <a:latin typeface="Verdana" pitchFamily="34" charset="0"/>
                <a:ea typeface="Verdana" pitchFamily="34" charset="0"/>
                <a:cs typeface="Verdana" pitchFamily="34" charset="0"/>
              </a:rPr>
              <a:t>  de tanımlı önemli her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a:latin typeface="Verdana" pitchFamily="34" charset="0"/>
                <a:ea typeface="Verdana" pitchFamily="34" charset="0"/>
                <a:cs typeface="Verdana" pitchFamily="34" charset="0"/>
                <a:sym typeface="Wingdings" pitchFamily="2" charset="2"/>
              </a:rPr>
              <a:t>işlevsel bağımlılığı için eğer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a:latin typeface="Verdana" pitchFamily="34" charset="0"/>
                <a:ea typeface="Verdana" pitchFamily="34" charset="0"/>
                <a:cs typeface="Verdana" pitchFamily="34" charset="0"/>
                <a:sym typeface="Wingdings" pitchFamily="2" charset="2"/>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endParaRPr lang="tr-TR" dirty="0"/>
          </a:p>
          <a:p>
            <a:pPr>
              <a:buNone/>
            </a:pP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nin</a:t>
            </a:r>
            <a:r>
              <a:rPr lang="tr-TR" dirty="0">
                <a:latin typeface="Verdana" pitchFamily="34" charset="0"/>
                <a:ea typeface="Verdana" pitchFamily="34" charset="0"/>
                <a:cs typeface="Verdana" pitchFamily="34" charset="0"/>
                <a:sym typeface="Wingdings" pitchFamily="2" charset="2"/>
              </a:rPr>
              <a:t> anahtarı değilse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a:latin typeface="Verdana" pitchFamily="34" charset="0"/>
                <a:ea typeface="Verdana" pitchFamily="34" charset="0"/>
                <a:cs typeface="Verdana" pitchFamily="34" charset="0"/>
                <a:sym typeface="Wingdings" pitchFamily="2" charset="2"/>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sym typeface="Wingdings" pitchFamily="2" charset="2"/>
              </a:rPr>
              <a:t>‘ da yoksa) </a:t>
            </a:r>
          </a:p>
          <a:p>
            <a:pPr>
              <a:buNone/>
            </a:pP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sym typeface="Wingdings" pitchFamily="2" charset="2"/>
              </a:rPr>
              <a:t> den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Y’ </a:t>
            </a:r>
            <a:r>
              <a:rPr lang="tr-TR" dirty="0">
                <a:latin typeface="Verdana" pitchFamily="34" charset="0"/>
                <a:ea typeface="Verdana" pitchFamily="34" charset="0"/>
                <a:cs typeface="Verdana" pitchFamily="34" charset="0"/>
                <a:sym typeface="Wingdings" pitchFamily="2" charset="2"/>
              </a:rPr>
              <a:t>deki nitelikleri çıkar, k’ </a:t>
            </a:r>
            <a:r>
              <a:rPr lang="tr-TR" dirty="0" err="1">
                <a:latin typeface="Verdana" pitchFamily="34" charset="0"/>
                <a:ea typeface="Verdana" pitchFamily="34" charset="0"/>
                <a:cs typeface="Verdana" pitchFamily="34" charset="0"/>
                <a:sym typeface="Wingdings" pitchFamily="2" charset="2"/>
              </a:rPr>
              <a:t>yı</a:t>
            </a:r>
            <a:r>
              <a:rPr lang="tr-TR" dirty="0">
                <a:latin typeface="Verdana" pitchFamily="34" charset="0"/>
                <a:ea typeface="Verdana" pitchFamily="34" charset="0"/>
                <a:cs typeface="Verdana" pitchFamily="34" charset="0"/>
                <a:sym typeface="Wingdings" pitchFamily="2" charset="2"/>
              </a:rPr>
              <a:t>  1 arttır,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a:latin typeface="Verdana" pitchFamily="34" charset="0"/>
                <a:ea typeface="Verdana" pitchFamily="34" charset="0"/>
                <a:cs typeface="Verdana" pitchFamily="34" charset="0"/>
                <a:sym typeface="Wingdings" pitchFamily="2" charset="2"/>
              </a:rPr>
              <a:t>’ ye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a:latin typeface="Verdana" pitchFamily="34" charset="0"/>
                <a:ea typeface="Verdana" pitchFamily="34" charset="0"/>
                <a:cs typeface="Verdana" pitchFamily="34" charset="0"/>
                <a:sym typeface="Wingdings" pitchFamily="2" charset="2"/>
              </a:rPr>
              <a:t>) ilişki şemasını ekle.</a:t>
            </a:r>
          </a:p>
          <a:p>
            <a:pPr>
              <a:buNone/>
            </a:pPr>
            <a:r>
              <a:rPr lang="tr-TR" b="1" i="1" dirty="0">
                <a:solidFill>
                  <a:schemeClr val="accent2">
                    <a:lumMod val="75000"/>
                  </a:schemeClr>
                </a:solidFill>
                <a:latin typeface="Verdana" pitchFamily="34" charset="0"/>
                <a:ea typeface="Verdana" pitchFamily="34" charset="0"/>
                <a:cs typeface="Verdana" pitchFamily="34" charset="0"/>
              </a:rPr>
              <a:t>4. T </a:t>
            </a:r>
            <a:r>
              <a:rPr lang="tr-TR" dirty="0">
                <a:latin typeface="Verdana" pitchFamily="34" charset="0"/>
                <a:ea typeface="Verdana" pitchFamily="34" charset="0"/>
                <a:cs typeface="Verdana" pitchFamily="34" charset="0"/>
              </a:rPr>
              <a:t>‘deki tüm ilişkiler BCNF oluncaya dek 3. adımı tekrarla.</a:t>
            </a:r>
          </a:p>
          <a:p>
            <a:pPr marL="514350" indent="-514350">
              <a:buNone/>
            </a:pPr>
            <a:r>
              <a:rPr lang="tr-TR" dirty="0" smtClean="0">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BCNF </a:t>
            </a:r>
            <a:r>
              <a:rPr lang="tr-TR" dirty="0" err="1" smtClean="0">
                <a:latin typeface="Verdana" pitchFamily="34" charset="0"/>
                <a:ea typeface="Verdana" pitchFamily="34" charset="0"/>
                <a:cs typeface="Verdana" pitchFamily="34" charset="0"/>
              </a:rPr>
              <a:t>arıştırma</a:t>
            </a:r>
            <a:r>
              <a:rPr lang="tr-TR" dirty="0" smtClean="0">
                <a:latin typeface="Verdana" pitchFamily="34" charset="0"/>
                <a:ea typeface="Verdana" pitchFamily="34" charset="0"/>
                <a:cs typeface="Verdana" pitchFamily="34" charset="0"/>
              </a:rPr>
              <a:t>:</a:t>
            </a:r>
          </a:p>
          <a:p>
            <a:pPr>
              <a:buNone/>
            </a:pP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bağımlılıkları koruma güvencesi yoktur. </a:t>
            </a:r>
          </a:p>
          <a:p>
            <a:pPr marL="514350" indent="-514350">
              <a:buNone/>
            </a:pPr>
            <a:endParaRPr lang="tr-TR" dirty="0" smtClean="0">
              <a:latin typeface="Verdana" pitchFamily="34" charset="0"/>
              <a:ea typeface="Verdana" pitchFamily="34" charset="0"/>
              <a:cs typeface="Verdana" pitchFamily="34" charset="0"/>
            </a:endParaRPr>
          </a:p>
        </p:txBody>
      </p:sp>
      <p:sp>
        <p:nvSpPr>
          <p:cNvPr id="4" name="3 Yuvarlatılmış Dikdörtgen"/>
          <p:cNvSpPr/>
          <p:nvPr/>
        </p:nvSpPr>
        <p:spPr>
          <a:xfrm>
            <a:off x="285720" y="980728"/>
            <a:ext cx="8606760" cy="403244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04656"/>
          </a:xfrm>
        </p:spPr>
        <p:txBody>
          <a:bodyPr>
            <a:normAutofit fontScale="70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 (A, B, C, D, E)</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tek anahtarı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olup BCNF değildir. </a:t>
            </a:r>
          </a:p>
          <a:p>
            <a:pPr>
              <a:buNone/>
            </a:pP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BE</a:t>
            </a:r>
          </a:p>
          <a:p>
            <a:pPr>
              <a:lnSpc>
                <a:spcPct val="115000"/>
              </a:lnSpc>
              <a:spcAft>
                <a:spcPts val="1000"/>
              </a:spcAft>
              <a:buNone/>
            </a:pPr>
            <a:r>
              <a:rPr lang="tr-TR" dirty="0">
                <a:latin typeface="Verdana" pitchFamily="34" charset="0"/>
                <a:ea typeface="Verdana" pitchFamily="34" charset="0"/>
                <a:cs typeface="Verdana" pitchFamily="34" charset="0"/>
              </a:rPr>
              <a:t>BCNF ayrıştırma: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C, 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 D, 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(E, B)</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Bu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Ayrıca </a:t>
            </a:r>
            <a:r>
              <a:rPr lang="tr-TR" dirty="0">
                <a:latin typeface="Verdana" pitchFamily="34" charset="0"/>
                <a:ea typeface="Verdana" pitchFamily="34" charset="0"/>
                <a:cs typeface="Verdana" pitchFamily="34" charset="0"/>
              </a:rPr>
              <a:t>ayrıştırma İşlevsel  bağımlılıkları da korumaktadır</a:t>
            </a:r>
          </a:p>
          <a:p>
            <a:pPr>
              <a:lnSpc>
                <a:spcPct val="115000"/>
              </a:lnSpc>
              <a:spcAft>
                <a:spcPts val="1000"/>
              </a:spcAft>
              <a:buNone/>
            </a:pPr>
            <a:endParaRPr lang="tr-TR" i="1" dirty="0">
              <a:solidFill>
                <a:schemeClr val="accent2">
                  <a:lumMod val="75000"/>
                </a:schemeClr>
              </a:solidFill>
            </a:endParaRPr>
          </a:p>
          <a:p>
            <a:pPr>
              <a:lnSpc>
                <a:spcPct val="115000"/>
              </a:lnSpc>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427984" y="548680"/>
            <a:ext cx="2749569" cy="1213652"/>
            <a:chOff x="1285852" y="1071546"/>
            <a:chExt cx="6072230" cy="3857652"/>
          </a:xfrm>
        </p:grpSpPr>
        <p:cxnSp>
          <p:nvCxnSpPr>
            <p:cNvPr id="5" name="14 Düz Ok Bağlayıcısı"/>
            <p:cNvCxnSpPr>
              <a:stCxn id="8" idx="3"/>
            </p:cNvCxnSpPr>
            <p:nvPr/>
          </p:nvCxnSpPr>
          <p:spPr>
            <a:xfrm>
              <a:off x="2643174" y="2964653"/>
              <a:ext cx="785818"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18 Düz Ok Bağlayıcısı"/>
            <p:cNvCxnSpPr>
              <a:stCxn id="10" idx="2"/>
              <a:endCxn id="9" idx="0"/>
            </p:cNvCxnSpPr>
            <p:nvPr/>
          </p:nvCxnSpPr>
          <p:spPr>
            <a:xfrm rot="5400000">
              <a:off x="3750463"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 name="Grup 6"/>
            <p:cNvGrpSpPr/>
            <p:nvPr/>
          </p:nvGrpSpPr>
          <p:grpSpPr>
            <a:xfrm>
              <a:off x="1285852" y="1071546"/>
              <a:ext cx="6072230" cy="3857652"/>
              <a:chOff x="1285852" y="1071546"/>
              <a:chExt cx="6072230" cy="3857652"/>
            </a:xfrm>
          </p:grpSpPr>
          <p:sp>
            <p:nvSpPr>
              <p:cNvPr id="8" name="3 Yuvarlatılmış Dikdörtgen"/>
              <p:cNvSpPr/>
              <p:nvPr/>
            </p:nvSpPr>
            <p:spPr>
              <a:xfrm>
                <a:off x="1285852"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9" name="4 Yuvarlatılmış Dikdörtgen"/>
              <p:cNvSpPr/>
              <p:nvPr/>
            </p:nvSpPr>
            <p:spPr>
              <a:xfrm>
                <a:off x="3357554"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0" name="5 Yuvarlatılmış Dikdörtgen"/>
              <p:cNvSpPr/>
              <p:nvPr/>
            </p:nvSpPr>
            <p:spPr>
              <a:xfrm>
                <a:off x="3357554"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11" name="6 Yuvarlatılmış Dikdörtgen"/>
              <p:cNvSpPr/>
              <p:nvPr/>
            </p:nvSpPr>
            <p:spPr>
              <a:xfrm>
                <a:off x="3428992" y="1285860"/>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2" name="7 Yuvarlatılmış Dikdörtgen"/>
              <p:cNvSpPr/>
              <p:nvPr/>
            </p:nvSpPr>
            <p:spPr>
              <a:xfrm>
                <a:off x="6000760"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3" name="8 Yuvarlatılmış Dikdörtgen"/>
              <p:cNvSpPr/>
              <p:nvPr/>
            </p:nvSpPr>
            <p:spPr>
              <a:xfrm>
                <a:off x="3071802" y="1071546"/>
                <a:ext cx="2143140" cy="27146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4" name="10 Düz Ok Bağlayıcısı"/>
              <p:cNvCxnSpPr>
                <a:stCxn id="8" idx="3"/>
              </p:cNvCxnSpPr>
              <p:nvPr/>
            </p:nvCxnSpPr>
            <p:spPr>
              <a:xfrm flipV="1">
                <a:off x="2643174" y="2143116"/>
                <a:ext cx="78581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2 Düz Ok Bağlayıcısı"/>
              <p:cNvCxnSpPr>
                <a:stCxn id="8" idx="3"/>
                <a:endCxn id="10" idx="1"/>
              </p:cNvCxnSpPr>
              <p:nvPr/>
            </p:nvCxnSpPr>
            <p:spPr>
              <a:xfrm>
                <a:off x="2643174" y="2964653"/>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20 Düz Ok Bağlayıcısı"/>
              <p:cNvCxnSpPr>
                <a:stCxn id="9" idx="3"/>
                <a:endCxn id="12" idx="1"/>
              </p:cNvCxnSpPr>
              <p:nvPr/>
            </p:nvCxnSpPr>
            <p:spPr>
              <a:xfrm>
                <a:off x="4714876" y="4464851"/>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6048672"/>
          </a:xfrm>
        </p:spPr>
        <p:txBody>
          <a:bodyPr>
            <a:normAutofit fontScale="70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R (A,B,C)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a:t>
            </a:r>
          </a:p>
          <a:p>
            <a:pPr>
              <a:buFont typeface="Wingdings" pitchFamily="2" charset="2"/>
              <a:buChar char="ü"/>
            </a:pPr>
            <a:r>
              <a:rPr lang="tr-TR" dirty="0" smtClean="0">
                <a:latin typeface="Verdana" pitchFamily="34" charset="0"/>
                <a:ea typeface="Verdana" pitchFamily="34" charset="0"/>
                <a:cs typeface="Verdana" pitchFamily="34" charset="0"/>
              </a:rPr>
              <a:t>Anahtarlar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BC,</a:t>
            </a:r>
          </a:p>
          <a:p>
            <a:pPr>
              <a:buFont typeface="Wingdings" pitchFamily="2" charset="2"/>
              <a:buChar char="ü"/>
            </a:pPr>
            <a:r>
              <a:rPr lang="tr-TR" dirty="0" smtClean="0">
                <a:latin typeface="Verdana" pitchFamily="34" charset="0"/>
                <a:ea typeface="Verdana" pitchFamily="34" charset="0"/>
                <a:cs typeface="Verdana" pitchFamily="34" charset="0"/>
              </a:rPr>
              <a:t>Tüm nitelikler asal nitelik olduğundan ilişki 3NF,</a:t>
            </a:r>
          </a:p>
          <a:p>
            <a:pPr>
              <a:buFont typeface="Wingdings" pitchFamily="2" charset="2"/>
              <a:buChar char="ü"/>
            </a:pPr>
            <a:r>
              <a:rPr lang="tr-TR" dirty="0" smtClean="0">
                <a:latin typeface="Verdana" pitchFamily="34" charset="0"/>
                <a:ea typeface="Verdana" pitchFamily="34" charset="0"/>
                <a:cs typeface="Verdana" pitchFamily="34" charset="0"/>
              </a:rPr>
              <a:t> Ancak anahtar olmayan bir belirleyen olduğu için ilişkinin BCNF değil.</a:t>
            </a:r>
          </a:p>
          <a:p>
            <a:pPr marL="0" indent="0">
              <a:buNone/>
            </a:pPr>
            <a:endParaRPr lang="tr-TR" dirty="0" smtClean="0">
              <a:latin typeface="Verdana" pitchFamily="34" charset="0"/>
              <a:ea typeface="Verdana" pitchFamily="34" charset="0"/>
              <a:cs typeface="Verdana" pitchFamily="34" charset="0"/>
            </a:endParaRPr>
          </a:p>
          <a:p>
            <a:pPr marL="0" indent="0">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bulunarak BCNF ayrıştırma yapılırsa;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a:latin typeface="Verdana" pitchFamily="34" charset="0"/>
                <a:ea typeface="Verdana" pitchFamily="34" charset="0"/>
                <a:cs typeface="Verdana" pitchFamily="34" charset="0"/>
              </a:rPr>
              <a:t>BCNF ayrıştırma:</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(C,A</a:t>
            </a:r>
            <a:r>
              <a:rPr lang="tr-TR"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r>
              <a:rPr lang="tr-TR" dirty="0">
                <a:latin typeface="Verdana" pitchFamily="34" charset="0"/>
                <a:ea typeface="Verdana" pitchFamily="34" charset="0"/>
                <a:cs typeface="Verdana" pitchFamily="34" charset="0"/>
              </a:rPr>
              <a:t>Bu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Ayrıştırmada </a:t>
            </a:r>
            <a:r>
              <a:rPr lang="tr-TR" b="1" i="1" dirty="0">
                <a:solidFill>
                  <a:schemeClr val="accent2">
                    <a:lumMod val="75000"/>
                  </a:schemeClr>
                </a:solidFill>
                <a:latin typeface="Verdana" pitchFamily="34" charset="0"/>
                <a:ea typeface="Verdana" pitchFamily="34" charset="0"/>
                <a:cs typeface="Verdana" pitchFamily="34" charset="0"/>
              </a:rPr>
              <a:t>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a:t>
            </a:r>
            <a:r>
              <a:rPr lang="tr-TR" dirty="0">
                <a:latin typeface="Verdana" pitchFamily="34" charset="0"/>
                <a:ea typeface="Verdana" pitchFamily="34" charset="0"/>
                <a:cs typeface="Verdana" pitchFamily="34" charset="0"/>
              </a:rPr>
              <a:t>bağımlılığı </a:t>
            </a:r>
            <a:r>
              <a:rPr lang="tr-TR" dirty="0" smtClean="0">
                <a:latin typeface="Verdana" pitchFamily="34" charset="0"/>
                <a:ea typeface="Verdana" pitchFamily="34" charset="0"/>
                <a:cs typeface="Verdana" pitchFamily="34" charset="0"/>
              </a:rPr>
              <a:t>korunamamıştır.</a:t>
            </a:r>
          </a:p>
          <a:p>
            <a:pPr>
              <a:lnSpc>
                <a:spcPct val="115000"/>
              </a:lnSpc>
              <a:spcAft>
                <a:spcPts val="1000"/>
              </a:spcAft>
              <a:buNone/>
            </a:pPr>
            <a:r>
              <a:rPr lang="tr-TR" dirty="0" smtClean="0">
                <a:latin typeface="Verdana" pitchFamily="34" charset="0"/>
                <a:ea typeface="Verdana" pitchFamily="34" charset="0"/>
                <a:cs typeface="Verdana" pitchFamily="34" charset="0"/>
              </a:rPr>
              <a:t> </a:t>
            </a:r>
            <a:endParaRPr lang="tr-TR" i="1" dirty="0">
              <a:solidFill>
                <a:schemeClr val="accent2">
                  <a:lumMod val="75000"/>
                </a:schemeClr>
              </a:solidFill>
              <a:latin typeface="Verdana" pitchFamily="34" charset="0"/>
              <a:ea typeface="Verdana" pitchFamily="34" charset="0"/>
              <a:cs typeface="Verdana" pitchFamily="34" charset="0"/>
            </a:endParaRPr>
          </a:p>
          <a:p>
            <a:pPr marL="0" indent="0">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576064"/>
          </a:xfrm>
        </p:spPr>
        <p:txBody>
          <a:bodyPr>
            <a:normAutofit fontScale="90000"/>
          </a:bodyPr>
          <a:lstStyle/>
          <a:p>
            <a:pPr algn="ctr"/>
            <a:r>
              <a:rPr lang="tr-TR" sz="4000" b="1" dirty="0" smtClean="0">
                <a:latin typeface="Times New Roman"/>
                <a:ea typeface="Times New Roman"/>
                <a:cs typeface="Times New Roman"/>
              </a:rPr>
              <a:t>5. İlişki Anahtarları</a:t>
            </a:r>
            <a:endParaRPr lang="tr-TR" sz="4000" dirty="0"/>
          </a:p>
        </p:txBody>
      </p:sp>
      <p:sp>
        <p:nvSpPr>
          <p:cNvPr id="3" name="2 İçerik Yer Tutucusu"/>
          <p:cNvSpPr>
            <a:spLocks noGrp="1"/>
          </p:cNvSpPr>
          <p:nvPr>
            <p:ph idx="1"/>
          </p:nvPr>
        </p:nvSpPr>
        <p:spPr>
          <a:xfrm>
            <a:off x="457200" y="908720"/>
            <a:ext cx="8229600" cy="5415880"/>
          </a:xfrm>
        </p:spPr>
        <p:txBody>
          <a:bodyPr>
            <a:noAutofit/>
          </a:bodyPr>
          <a:lstStyle/>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İşlevsel bağımlılıklara göre, ilişki anahtarları tanımı.</a:t>
            </a:r>
          </a:p>
          <a:p>
            <a:pPr>
              <a:lnSpc>
                <a:spcPct val="115000"/>
              </a:lnSpc>
              <a:spcAft>
                <a:spcPts val="300"/>
              </a:spcAft>
              <a:buNone/>
              <a:tabLst>
                <a:tab pos="207645" algn="l"/>
              </a:tabLst>
            </a:pPr>
            <a:r>
              <a:rPr lang="tr-TR" sz="1600" b="1" i="1" dirty="0" smtClean="0">
                <a:solidFill>
                  <a:schemeClr val="accent2">
                    <a:lumMod val="75000"/>
                  </a:schemeClr>
                </a:solidFill>
                <a:latin typeface="Verdana" pitchFamily="34" charset="0"/>
                <a:ea typeface="Verdana" pitchFamily="34" charset="0"/>
                <a:cs typeface="Verdana" pitchFamily="34" charset="0"/>
              </a:rPr>
              <a:t>Süper </a:t>
            </a:r>
            <a:r>
              <a:rPr lang="tr-TR" sz="1600" b="1" i="1" dirty="0">
                <a:solidFill>
                  <a:schemeClr val="accent2">
                    <a:lumMod val="75000"/>
                  </a:schemeClr>
                </a:solidFill>
                <a:latin typeface="Verdana" pitchFamily="34" charset="0"/>
                <a:ea typeface="Verdana" pitchFamily="34" charset="0"/>
                <a:cs typeface="Verdana" pitchFamily="34" charset="0"/>
              </a:rPr>
              <a:t>anahtar:</a:t>
            </a:r>
            <a:r>
              <a:rPr lang="tr-TR" sz="1600" i="1" dirty="0">
                <a:solidFill>
                  <a:schemeClr val="accent2">
                    <a:lumMod val="75000"/>
                  </a:schemeClr>
                </a:solidFill>
                <a:latin typeface="Verdana" pitchFamily="34" charset="0"/>
                <a:ea typeface="Verdana" pitchFamily="34" charset="0"/>
                <a:cs typeface="Verdana" pitchFamily="34" charset="0"/>
              </a:rPr>
              <a:t> </a:t>
            </a:r>
            <a:endParaRPr lang="tr-TR" sz="1600"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Nitelik </a:t>
            </a:r>
            <a:r>
              <a:rPr lang="tr-TR" sz="1600" dirty="0">
                <a:latin typeface="Verdana" pitchFamily="34" charset="0"/>
                <a:ea typeface="Verdana" pitchFamily="34" charset="0"/>
                <a:cs typeface="Verdana" pitchFamily="34" charset="0"/>
              </a:rPr>
              <a:t>alt kümesi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b="1" i="1" dirty="0" smtClean="0">
                <a:solidFill>
                  <a:schemeClr val="accent2">
                    <a:lumMod val="75000"/>
                  </a:schemeClr>
                </a:solidFill>
                <a:latin typeface="Verdana" pitchFamily="34" charset="0"/>
                <a:ea typeface="Verdana" pitchFamily="34" charset="0"/>
                <a:cs typeface="Verdana" pitchFamily="34" charset="0"/>
              </a:rPr>
              <a:t>),</a:t>
            </a:r>
            <a:r>
              <a:rPr lang="tr-TR" sz="1600" dirty="0" smtClean="0">
                <a:latin typeface="Verdana" pitchFamily="34" charset="0"/>
                <a:ea typeface="Verdana" pitchFamily="34" charset="0"/>
                <a:cs typeface="Verdana" pitchFamily="34" charset="0"/>
              </a:rPr>
              <a:t> </a:t>
            </a:r>
            <a:r>
              <a:rPr lang="tr-TR" sz="1600" dirty="0">
                <a:latin typeface="Verdana" pitchFamily="34" charset="0"/>
                <a:ea typeface="Verdana" pitchFamily="34" charset="0"/>
                <a:cs typeface="Verdana" pitchFamily="34" charset="0"/>
              </a:rPr>
              <a:t>ilişkideki tüm nitelikleri işlevsel </a:t>
            </a:r>
            <a:r>
              <a:rPr lang="tr-TR" sz="1600" dirty="0" smtClean="0">
                <a:latin typeface="Verdana" pitchFamily="34" charset="0"/>
                <a:ea typeface="Verdana" pitchFamily="34" charset="0"/>
                <a:cs typeface="Verdana" pitchFamily="34" charset="0"/>
              </a:rPr>
              <a:t>belirliyorsa Süper Anahtarıdır</a:t>
            </a:r>
            <a:r>
              <a:rPr lang="tr-TR" sz="1600" dirty="0">
                <a:latin typeface="Verdana" pitchFamily="34" charset="0"/>
                <a:ea typeface="Verdana" pitchFamily="34" charset="0"/>
                <a:cs typeface="Verdana" pitchFamily="34" charset="0"/>
              </a:rPr>
              <a:t>.</a:t>
            </a:r>
          </a:p>
          <a:p>
            <a:pPr>
              <a:buNone/>
            </a:pPr>
            <a:r>
              <a:rPr lang="tr-TR" sz="1600" b="1" i="1" dirty="0">
                <a:solidFill>
                  <a:schemeClr val="accent2">
                    <a:lumMod val="75000"/>
                  </a:schemeClr>
                </a:solidFill>
                <a:latin typeface="Verdana" pitchFamily="34" charset="0"/>
                <a:ea typeface="Verdana" pitchFamily="34" charset="0"/>
                <a:cs typeface="Verdana" pitchFamily="34" charset="0"/>
              </a:rPr>
              <a:t>K   ⊆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R  ise K</a:t>
            </a:r>
            <a:r>
              <a:rPr lang="tr-TR" sz="1600" b="1" i="1" baseline="30000" dirty="0" smtClean="0">
                <a:solidFill>
                  <a:schemeClr val="accent2">
                    <a:lumMod val="75000"/>
                  </a:schemeClr>
                </a:solidFill>
                <a:latin typeface="Verdana" pitchFamily="34" charset="0"/>
                <a:ea typeface="Verdana" pitchFamily="34" charset="0"/>
                <a:cs typeface="Verdana" pitchFamily="34" charset="0"/>
              </a:rPr>
              <a:t>+</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dirty="0" smtClean="0">
                <a:latin typeface="Verdana" pitchFamily="34" charset="0"/>
                <a:ea typeface="Verdana" pitchFamily="34" charset="0"/>
                <a:cs typeface="Verdana" pitchFamily="34" charset="0"/>
              </a:rPr>
              <a:t> </a:t>
            </a:r>
          </a:p>
          <a:p>
            <a:pPr>
              <a:buNone/>
            </a:pPr>
            <a:endParaRPr lang="tr-TR" sz="1600" dirty="0">
              <a:latin typeface="Verdana" pitchFamily="34" charset="0"/>
              <a:ea typeface="Verdana" pitchFamily="34" charset="0"/>
              <a:cs typeface="Verdana" pitchFamily="34" charset="0"/>
            </a:endParaRPr>
          </a:p>
          <a:p>
            <a:pPr>
              <a:buNone/>
            </a:pPr>
            <a:r>
              <a:rPr lang="tr-TR" sz="1600" b="1" i="1" dirty="0">
                <a:solidFill>
                  <a:schemeClr val="accent2">
                    <a:lumMod val="75000"/>
                  </a:schemeClr>
                </a:solidFill>
                <a:latin typeface="Verdana" pitchFamily="34" charset="0"/>
                <a:ea typeface="Verdana" pitchFamily="34" charset="0"/>
                <a:cs typeface="Verdana" pitchFamily="34" charset="0"/>
              </a:rPr>
              <a:t>Anahtar ya da anahtar adayı:</a:t>
            </a:r>
            <a:r>
              <a:rPr lang="tr-TR" sz="1600" dirty="0">
                <a:latin typeface="Verdana" pitchFamily="34" charset="0"/>
                <a:ea typeface="Verdana" pitchFamily="34" charset="0"/>
                <a:cs typeface="Verdana" pitchFamily="34" charset="0"/>
              </a:rPr>
              <a:t> </a:t>
            </a:r>
            <a:endParaRPr lang="tr-TR" sz="1600" dirty="0" smtClean="0">
              <a:latin typeface="Verdana" pitchFamily="34" charset="0"/>
              <a:ea typeface="Verdana" pitchFamily="34" charset="0"/>
              <a:cs typeface="Verdana" pitchFamily="34" charset="0"/>
            </a:endParaRPr>
          </a:p>
          <a:p>
            <a:pPr>
              <a:buNone/>
            </a:pPr>
            <a:r>
              <a:rPr lang="tr-TR" sz="1600" dirty="0" smtClean="0">
                <a:latin typeface="Verdana" pitchFamily="34" charset="0"/>
                <a:ea typeface="Verdana" pitchFamily="34" charset="0"/>
                <a:cs typeface="Verdana" pitchFamily="34" charset="0"/>
              </a:rPr>
              <a:t>Bir </a:t>
            </a:r>
            <a:r>
              <a:rPr lang="tr-TR" sz="1600" dirty="0">
                <a:latin typeface="Verdana" pitchFamily="34" charset="0"/>
                <a:ea typeface="Verdana" pitchFamily="34" charset="0"/>
                <a:cs typeface="Verdana" pitchFamily="34" charset="0"/>
              </a:rPr>
              <a:t>nitelik altkümesi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b="1" i="1" dirty="0" smtClean="0">
                <a:solidFill>
                  <a:schemeClr val="accent2">
                    <a:lumMod val="75000"/>
                  </a:schemeClr>
                </a:solidFill>
                <a:latin typeface="Verdana" pitchFamily="34" charset="0"/>
                <a:ea typeface="Verdana" pitchFamily="34" charset="0"/>
                <a:cs typeface="Verdana" pitchFamily="34" charset="0"/>
              </a:rPr>
              <a:t>),</a:t>
            </a:r>
            <a:r>
              <a:rPr lang="tr-TR" sz="1600" i="1" dirty="0" smtClean="0">
                <a:solidFill>
                  <a:schemeClr val="accent2">
                    <a:lumMod val="75000"/>
                  </a:schemeClr>
                </a:solidFill>
                <a:latin typeface="Verdana" pitchFamily="34" charset="0"/>
                <a:ea typeface="Verdana" pitchFamily="34" charset="0"/>
                <a:cs typeface="Verdana" pitchFamily="34" charset="0"/>
              </a:rPr>
              <a:t> </a:t>
            </a:r>
            <a:r>
              <a:rPr lang="tr-TR" sz="1600" dirty="0">
                <a:latin typeface="Verdana" pitchFamily="34" charset="0"/>
                <a:ea typeface="Verdana" pitchFamily="34" charset="0"/>
                <a:cs typeface="Verdana" pitchFamily="34" charset="0"/>
              </a:rPr>
              <a:t>ilişkideki tüm nitelikleri işlevsel </a:t>
            </a:r>
            <a:r>
              <a:rPr lang="tr-TR" sz="1600" dirty="0" smtClean="0">
                <a:latin typeface="Verdana" pitchFamily="34" charset="0"/>
                <a:ea typeface="Verdana" pitchFamily="34" charset="0"/>
                <a:cs typeface="Verdana" pitchFamily="34" charset="0"/>
              </a:rPr>
              <a:t>belirliyorsa ve </a:t>
            </a:r>
            <a:r>
              <a:rPr lang="tr-TR" sz="1600" dirty="0">
                <a:latin typeface="Verdana" pitchFamily="34" charset="0"/>
                <a:ea typeface="Verdana" pitchFamily="34" charset="0"/>
                <a:cs typeface="Verdana" pitchFamily="34" charset="0"/>
              </a:rPr>
              <a:t>hiçbir altkümesi tüm nitelikleri belirlemiyorsa,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i="1" dirty="0">
                <a:solidFill>
                  <a:schemeClr val="accent2">
                    <a:lumMod val="75000"/>
                  </a:schemeClr>
                </a:solidFill>
                <a:latin typeface="Verdana" pitchFamily="34" charset="0"/>
                <a:ea typeface="Verdana" pitchFamily="34" charset="0"/>
                <a:cs typeface="Verdana" pitchFamily="34" charset="0"/>
              </a:rPr>
              <a:t> </a:t>
            </a:r>
            <a:r>
              <a:rPr lang="tr-TR" sz="1600" dirty="0">
                <a:latin typeface="Verdana" pitchFamily="34" charset="0"/>
                <a:ea typeface="Verdana" pitchFamily="34" charset="0"/>
                <a:cs typeface="Verdana" pitchFamily="34" charset="0"/>
              </a:rPr>
              <a:t>ilişkinin anahtar </a:t>
            </a:r>
            <a:r>
              <a:rPr lang="tr-TR" sz="1600" dirty="0" smtClean="0">
                <a:latin typeface="Verdana" pitchFamily="34" charset="0"/>
                <a:ea typeface="Verdana" pitchFamily="34" charset="0"/>
                <a:cs typeface="Verdana" pitchFamily="34" charset="0"/>
              </a:rPr>
              <a:t>adayı ya </a:t>
            </a:r>
            <a:r>
              <a:rPr lang="tr-TR" sz="1600" dirty="0">
                <a:latin typeface="Verdana" pitchFamily="34" charset="0"/>
                <a:ea typeface="Verdana" pitchFamily="34" charset="0"/>
                <a:cs typeface="Verdana" pitchFamily="34" charset="0"/>
              </a:rPr>
              <a:t>da kısaca anahtarıdır. </a:t>
            </a:r>
            <a:endParaRPr lang="tr-TR" sz="1600" dirty="0" smtClean="0">
              <a:latin typeface="Verdana" pitchFamily="34" charset="0"/>
              <a:ea typeface="Verdana" pitchFamily="34" charset="0"/>
              <a:cs typeface="Verdana" pitchFamily="34" charset="0"/>
            </a:endParaRPr>
          </a:p>
          <a:p>
            <a:pPr>
              <a:buNone/>
            </a:pP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ise K</a:t>
            </a:r>
            <a:r>
              <a:rPr lang="tr-TR" sz="1600" b="1" i="1" baseline="30000" dirty="0">
                <a:solidFill>
                  <a:schemeClr val="accent2">
                    <a:lumMod val="75000"/>
                  </a:schemeClr>
                </a:solidFill>
                <a:latin typeface="Verdana" pitchFamily="34" charset="0"/>
                <a:ea typeface="Verdana" pitchFamily="34" charset="0"/>
                <a:cs typeface="Verdana" pitchFamily="34" charset="0"/>
              </a:rPr>
              <a:t>+</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dirty="0">
                <a:latin typeface="Verdana" pitchFamily="34" charset="0"/>
                <a:ea typeface="Verdana" pitchFamily="34" charset="0"/>
                <a:cs typeface="Verdana" pitchFamily="34" charset="0"/>
              </a:rPr>
              <a:t> </a:t>
            </a:r>
            <a:r>
              <a:rPr lang="tr-TR" sz="1600" dirty="0" smtClean="0">
                <a:latin typeface="Verdana" pitchFamily="34" charset="0"/>
                <a:ea typeface="Verdana" pitchFamily="34" charset="0"/>
                <a:cs typeface="Verdana" pitchFamily="34" charset="0"/>
              </a:rPr>
              <a:t>ve  </a:t>
            </a:r>
            <a:r>
              <a:rPr lang="tr-TR" sz="1600" b="1" i="1" dirty="0" smtClean="0">
                <a:solidFill>
                  <a:schemeClr val="accent2">
                    <a:lumMod val="75000"/>
                  </a:schemeClr>
                </a:solidFill>
                <a:latin typeface="Verdana" pitchFamily="34" charset="0"/>
                <a:ea typeface="Verdana" pitchFamily="34" charset="0"/>
                <a:cs typeface="Verdana" pitchFamily="34" charset="0"/>
              </a:rPr>
              <a:t>Z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 K </a:t>
            </a:r>
            <a:r>
              <a:rPr lang="tr-TR" sz="16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1600" b="1" i="1" dirty="0" smtClean="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R  ise K</a:t>
            </a:r>
            <a:r>
              <a:rPr lang="tr-TR" sz="1600" b="1" i="1" baseline="30000" dirty="0" smtClean="0">
                <a:solidFill>
                  <a:schemeClr val="accent2">
                    <a:lumMod val="75000"/>
                  </a:schemeClr>
                </a:solidFill>
                <a:latin typeface="Verdana" pitchFamily="34" charset="0"/>
                <a:ea typeface="Verdana" pitchFamily="34" charset="0"/>
                <a:cs typeface="Verdana" pitchFamily="34" charset="0"/>
              </a:rPr>
              <a:t>+</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dirty="0" smtClean="0">
                <a:latin typeface="Verdana" pitchFamily="34" charset="0"/>
                <a:ea typeface="Verdana" pitchFamily="34" charset="0"/>
                <a:cs typeface="Verdana" pitchFamily="34" charset="0"/>
              </a:rPr>
              <a:t> </a:t>
            </a:r>
          </a:p>
          <a:p>
            <a:pPr>
              <a:buNone/>
            </a:pPr>
            <a:endParaRPr lang="tr-TR" sz="1600" dirty="0" smtClean="0">
              <a:latin typeface="Verdana" pitchFamily="34" charset="0"/>
              <a:ea typeface="Verdana" pitchFamily="34" charset="0"/>
              <a:cs typeface="Verdana" pitchFamily="34" charset="0"/>
            </a:endParaRPr>
          </a:p>
          <a:p>
            <a:pPr>
              <a:buNone/>
            </a:pPr>
            <a:r>
              <a:rPr lang="tr-TR" sz="1600" dirty="0">
                <a:latin typeface="Verdana" pitchFamily="34" charset="0"/>
                <a:ea typeface="Verdana" pitchFamily="34" charset="0"/>
                <a:cs typeface="Verdana" pitchFamily="34" charset="0"/>
              </a:rPr>
              <a:t>Anahtar tanımını, süper anahtara dayalı </a:t>
            </a:r>
            <a:r>
              <a:rPr lang="tr-TR" sz="1600" dirty="0" smtClean="0">
                <a:latin typeface="Verdana" pitchFamily="34" charset="0"/>
                <a:ea typeface="Verdana" pitchFamily="34" charset="0"/>
                <a:cs typeface="Verdana" pitchFamily="34" charset="0"/>
              </a:rPr>
              <a:t>olarak:</a:t>
            </a:r>
          </a:p>
          <a:p>
            <a:pPr>
              <a:buNone/>
            </a:pP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b="1"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nin</a:t>
            </a:r>
            <a:r>
              <a:rPr lang="tr-TR" sz="1600" dirty="0">
                <a:latin typeface="Verdana" pitchFamily="34" charset="0"/>
                <a:ea typeface="Verdana" pitchFamily="34" charset="0"/>
                <a:cs typeface="Verdana" pitchFamily="34" charset="0"/>
              </a:rPr>
              <a:t> bir süper anahtarı </a:t>
            </a:r>
            <a:r>
              <a:rPr lang="tr-TR" sz="1600" dirty="0" smtClean="0">
                <a:latin typeface="Verdana" pitchFamily="34" charset="0"/>
                <a:ea typeface="Verdana" pitchFamily="34" charset="0"/>
                <a:cs typeface="Verdana" pitchFamily="34" charset="0"/>
              </a:rPr>
              <a:t>ve </a:t>
            </a:r>
            <a:r>
              <a:rPr lang="tr-TR" sz="1600" b="1" dirty="0" smtClean="0">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nın</a:t>
            </a:r>
            <a:r>
              <a:rPr lang="tr-TR" sz="1600" dirty="0">
                <a:latin typeface="Verdana" pitchFamily="34" charset="0"/>
                <a:ea typeface="Verdana" pitchFamily="34" charset="0"/>
                <a:cs typeface="Verdana" pitchFamily="34" charset="0"/>
              </a:rPr>
              <a:t> hiçbir öz altkümesi </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b="1" dirty="0" smtClean="0">
                <a:latin typeface="Verdana" pitchFamily="34" charset="0"/>
                <a:ea typeface="Verdana" pitchFamily="34" charset="0"/>
                <a:cs typeface="Verdana" pitchFamily="34" charset="0"/>
              </a:rPr>
              <a:t>’</a:t>
            </a:r>
            <a:r>
              <a:rPr lang="tr-TR" sz="1600" dirty="0" smtClean="0">
                <a:latin typeface="Verdana" pitchFamily="34" charset="0"/>
                <a:ea typeface="Verdana" pitchFamily="34" charset="0"/>
                <a:cs typeface="Verdana" pitchFamily="34" charset="0"/>
              </a:rPr>
              <a:t>nin </a:t>
            </a:r>
            <a:r>
              <a:rPr lang="tr-TR" sz="1600" dirty="0">
                <a:latin typeface="Verdana" pitchFamily="34" charset="0"/>
                <a:ea typeface="Verdana" pitchFamily="34" charset="0"/>
                <a:cs typeface="Verdana" pitchFamily="34" charset="0"/>
              </a:rPr>
              <a:t>süper anahtarı değilse, </a:t>
            </a: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nin</a:t>
            </a:r>
            <a:r>
              <a:rPr lang="tr-TR" sz="1600" dirty="0">
                <a:latin typeface="Verdana" pitchFamily="34" charset="0"/>
                <a:ea typeface="Verdana" pitchFamily="34" charset="0"/>
                <a:cs typeface="Verdana" pitchFamily="34" charset="0"/>
              </a:rPr>
              <a:t> anahtar adayı, ya da kısaca anahtarıdır</a:t>
            </a:r>
            <a:r>
              <a:rPr lang="tr-TR" sz="1600" dirty="0" smtClean="0">
                <a:latin typeface="Verdana" pitchFamily="34" charset="0"/>
                <a:ea typeface="Verdana" pitchFamily="34" charset="0"/>
                <a:cs typeface="Verdana" pitchFamily="34" charset="0"/>
              </a:rPr>
              <a:t>.</a:t>
            </a:r>
          </a:p>
          <a:p>
            <a:pPr>
              <a:lnSpc>
                <a:spcPct val="115000"/>
              </a:lnSpc>
              <a:spcAft>
                <a:spcPts val="300"/>
              </a:spcAft>
              <a:buNone/>
              <a:tabLst>
                <a:tab pos="207645" algn="l"/>
              </a:tabLst>
            </a:pPr>
            <a:r>
              <a:rPr lang="tr-TR" sz="1600" b="1" i="1" dirty="0">
                <a:solidFill>
                  <a:schemeClr val="accent2">
                    <a:lumMod val="75000"/>
                  </a:schemeClr>
                </a:solidFill>
                <a:latin typeface="Verdana" pitchFamily="34" charset="0"/>
                <a:ea typeface="Verdana" pitchFamily="34" charset="0"/>
                <a:cs typeface="Verdana" pitchFamily="34" charset="0"/>
              </a:rPr>
              <a:t>(K ⊆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a:t>
            </a:r>
            <a:r>
              <a:rPr lang="tr-TR" sz="1600" dirty="0">
                <a:solidFill>
                  <a:srgbClr val="000000"/>
                </a:solidFill>
                <a:latin typeface="Verdana" pitchFamily="34" charset="0"/>
                <a:ea typeface="Verdana" pitchFamily="34" charset="0"/>
                <a:cs typeface="Verdana" pitchFamily="34" charset="0"/>
              </a:rPr>
              <a:t>ve </a:t>
            </a:r>
            <a:r>
              <a:rPr lang="tr-TR" sz="1600" b="1" dirty="0">
                <a:solidFill>
                  <a:srgbClr val="000000"/>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 ƎK</a:t>
            </a:r>
            <a:r>
              <a:rPr lang="tr-TR" sz="1600" b="1" i="1" baseline="-25000" dirty="0">
                <a:solidFill>
                  <a:schemeClr val="accent2">
                    <a:lumMod val="75000"/>
                  </a:schemeClr>
                </a:solidFill>
                <a:latin typeface="Verdana" pitchFamily="34" charset="0"/>
                <a:ea typeface="Verdana" pitchFamily="34" charset="0"/>
                <a:cs typeface="Verdana" pitchFamily="34" charset="0"/>
              </a:rPr>
              <a:t>1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sym typeface="Symbol"/>
              </a:rPr>
              <a:t></a:t>
            </a:r>
            <a:r>
              <a:rPr lang="tr-TR" sz="1600" b="1" i="1" dirty="0">
                <a:solidFill>
                  <a:schemeClr val="accent2">
                    <a:lumMod val="75000"/>
                  </a:schemeClr>
                </a:solidFill>
                <a:latin typeface="Verdana" pitchFamily="34" charset="0"/>
                <a:ea typeface="Verdana" pitchFamily="34" charset="0"/>
                <a:cs typeface="Verdana" pitchFamily="34" charset="0"/>
              </a:rPr>
              <a:t> K : K</a:t>
            </a:r>
            <a:r>
              <a:rPr lang="tr-TR" sz="1600" b="1" i="1" baseline="-25000" dirty="0">
                <a:solidFill>
                  <a:schemeClr val="accent2">
                    <a:lumMod val="75000"/>
                  </a:schemeClr>
                </a:solidFill>
                <a:latin typeface="Verdana" pitchFamily="34" charset="0"/>
                <a:ea typeface="Verdana" pitchFamily="34" charset="0"/>
                <a:cs typeface="Verdana" pitchFamily="34" charset="0"/>
              </a:rPr>
              <a:t>1</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K</a:t>
            </a:r>
            <a:r>
              <a:rPr lang="tr-TR" sz="1600" i="1" dirty="0" smtClean="0">
                <a:solidFill>
                  <a:schemeClr val="accent2">
                    <a:lumMod val="75000"/>
                  </a:schemeClr>
                </a:solidFill>
                <a:latin typeface="Verdana" pitchFamily="34" charset="0"/>
                <a:ea typeface="Verdana" pitchFamily="34" charset="0"/>
                <a:cs typeface="Verdana" pitchFamily="34" charset="0"/>
              </a:rPr>
              <a:t> </a:t>
            </a:r>
            <a:r>
              <a:rPr lang="tr-TR" sz="1600" dirty="0" smtClean="0">
                <a:latin typeface="Verdana" pitchFamily="34" charset="0"/>
                <a:ea typeface="Verdana" pitchFamily="34" charset="0"/>
                <a:cs typeface="Verdana" pitchFamily="34" charset="0"/>
              </a:rPr>
              <a:t> </a:t>
            </a:r>
            <a:r>
              <a:rPr lang="tr-TR" sz="1600" dirty="0">
                <a:latin typeface="Verdana" pitchFamily="34" charset="0"/>
                <a:ea typeface="Verdana" pitchFamily="34" charset="0"/>
                <a:cs typeface="Verdana" pitchFamily="34" charset="0"/>
              </a:rPr>
              <a:t>ilişkinin anahtarıdır. </a:t>
            </a:r>
            <a:endParaRPr lang="tr-TR" sz="1600"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Önemli! Her </a:t>
            </a:r>
            <a:r>
              <a:rPr lang="tr-TR" sz="1600" dirty="0">
                <a:latin typeface="Verdana" pitchFamily="34" charset="0"/>
                <a:ea typeface="Verdana" pitchFamily="34" charset="0"/>
                <a:cs typeface="Verdana" pitchFamily="34" charset="0"/>
              </a:rPr>
              <a:t>anahtar bir bütünlük kısıtlamasıdır. </a:t>
            </a:r>
            <a:endParaRPr lang="tr-TR" sz="1600"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İlişkinin </a:t>
            </a:r>
            <a:r>
              <a:rPr lang="tr-TR" sz="1600" dirty="0">
                <a:latin typeface="Verdana" pitchFamily="34" charset="0"/>
                <a:ea typeface="Verdana" pitchFamily="34" charset="0"/>
                <a:cs typeface="Verdana" pitchFamily="34" charset="0"/>
              </a:rPr>
              <a:t>tüm örneklerinde, </a:t>
            </a:r>
            <a:r>
              <a:rPr lang="tr-TR" sz="1600" dirty="0" smtClean="0">
                <a:latin typeface="Verdana" pitchFamily="34" charset="0"/>
                <a:ea typeface="Verdana" pitchFamily="34" charset="0"/>
                <a:cs typeface="Verdana" pitchFamily="34" charset="0"/>
              </a:rPr>
              <a:t>anahtarı değeri tüm </a:t>
            </a:r>
            <a:r>
              <a:rPr lang="tr-TR" sz="1600" dirty="0">
                <a:latin typeface="Verdana" pitchFamily="34" charset="0"/>
                <a:ea typeface="Verdana" pitchFamily="34" charset="0"/>
                <a:cs typeface="Verdana" pitchFamily="34" charset="0"/>
              </a:rPr>
              <a:t>çoklularında </a:t>
            </a:r>
            <a:r>
              <a:rPr lang="tr-TR" sz="1600" dirty="0" smtClean="0">
                <a:latin typeface="Verdana" pitchFamily="34" charset="0"/>
                <a:ea typeface="Verdana" pitchFamily="34" charset="0"/>
                <a:cs typeface="Verdana" pitchFamily="34" charset="0"/>
              </a:rPr>
              <a:t>farklı </a:t>
            </a:r>
            <a:r>
              <a:rPr lang="tr-TR" sz="1600" dirty="0">
                <a:latin typeface="Verdana" pitchFamily="34" charset="0"/>
                <a:ea typeface="Verdana" pitchFamily="34" charset="0"/>
                <a:cs typeface="Verdana" pitchFamily="34" charset="0"/>
              </a:rPr>
              <a:t>olmalıdır</a:t>
            </a:r>
            <a:r>
              <a:rPr lang="tr-TR" sz="1600" dirty="0" smtClean="0">
                <a:latin typeface="Verdana" pitchFamily="34" charset="0"/>
                <a:ea typeface="Verdana" pitchFamily="34" charset="0"/>
                <a:cs typeface="Verdana" pitchFamily="34" charset="0"/>
              </a:rPr>
              <a:t>.</a:t>
            </a:r>
            <a:endParaRPr lang="tr-TR" sz="1600" dirty="0">
              <a:latin typeface="Verdana" pitchFamily="34" charset="0"/>
              <a:ea typeface="Verdana" pitchFamily="34" charset="0"/>
              <a:cs typeface="Verdana" pitchFamily="34" charset="0"/>
            </a:endParaRPr>
          </a:p>
          <a:p>
            <a:pPr>
              <a:buNone/>
            </a:pPr>
            <a:endParaRPr lang="tr-T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8229600" cy="578328"/>
          </a:xfrm>
        </p:spPr>
        <p:txBody>
          <a:bodyPr>
            <a:normAutofit fontScale="90000"/>
          </a:bodyPr>
          <a:lstStyle/>
          <a:p>
            <a:r>
              <a:rPr lang="tr-TR" b="1" dirty="0" smtClean="0">
                <a:latin typeface="Times New Roman" pitchFamily="18" charset="0"/>
                <a:cs typeface="Times New Roman" pitchFamily="18" charset="0"/>
              </a:rPr>
              <a:t>7.4. 3NF Ayrıştırma Algoritması</a:t>
            </a:r>
            <a:endParaRPr lang="tr-TR" b="1" dirty="0">
              <a:latin typeface="Times New Roman" pitchFamily="18" charset="0"/>
              <a:cs typeface="Times New Roman" pitchFamily="18" charset="0"/>
            </a:endParaRPr>
          </a:p>
        </p:txBody>
      </p:sp>
      <p:sp>
        <p:nvSpPr>
          <p:cNvPr id="3" name="2 İçerik Yer Tutucusu"/>
          <p:cNvSpPr>
            <a:spLocks noGrp="1"/>
          </p:cNvSpPr>
          <p:nvPr>
            <p:ph idx="1"/>
          </p:nvPr>
        </p:nvSpPr>
        <p:spPr>
          <a:xfrm>
            <a:off x="457200" y="1124744"/>
            <a:ext cx="8229600" cy="5199856"/>
          </a:xfrm>
        </p:spPr>
        <p:txBody>
          <a:bodyPr/>
          <a:lstStyle/>
          <a:p>
            <a:pPr>
              <a:buNone/>
            </a:pPr>
            <a:r>
              <a:rPr lang="tr-TR" dirty="0" err="1" smtClean="0">
                <a:latin typeface="Verdana" pitchFamily="34" charset="0"/>
                <a:ea typeface="Verdana" pitchFamily="34" charset="0"/>
                <a:cs typeface="Verdana" pitchFamily="34" charset="0"/>
              </a:rPr>
              <a:t>İilişki</a:t>
            </a:r>
            <a:r>
              <a:rPr lang="tr-TR" dirty="0" smtClean="0">
                <a:latin typeface="Verdana" pitchFamily="34" charset="0"/>
                <a:ea typeface="Verdana" pitchFamily="34" charset="0"/>
                <a:cs typeface="Verdana" pitchFamily="34" charset="0"/>
              </a:rPr>
              <a:t> formu 1NF ya da 2NF ise olan,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‘nin 3NF ilişkilere ayrıştırılması; </a:t>
            </a:r>
          </a:p>
          <a:p>
            <a:pPr>
              <a:buNone/>
            </a:pPr>
            <a:r>
              <a:rPr lang="tr-TR" dirty="0">
                <a:latin typeface="Verdana" pitchFamily="34" charset="0"/>
                <a:ea typeface="Verdana" pitchFamily="34" charset="0"/>
                <a:cs typeface="Verdana" pitchFamily="34" charset="0"/>
              </a:rPr>
              <a:t>3NF ayrıştırma algoritması</a:t>
            </a:r>
          </a:p>
          <a:p>
            <a:pPr>
              <a:buNone/>
            </a:pPr>
            <a:r>
              <a:rPr lang="tr-TR" b="1" i="1" dirty="0">
                <a:solidFill>
                  <a:schemeClr val="accent2">
                    <a:lumMod val="75000"/>
                  </a:schemeClr>
                </a:solidFill>
                <a:latin typeface="Verdana" pitchFamily="34" charset="0"/>
                <a:ea typeface="Verdana" pitchFamily="34" charset="0"/>
                <a:cs typeface="Verdana" pitchFamily="34" charset="0"/>
              </a:rPr>
              <a:t>1. k=1, T={ }</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yi</a:t>
            </a:r>
            <a:r>
              <a:rPr lang="tr-TR" dirty="0">
                <a:latin typeface="Verdana" pitchFamily="34" charset="0"/>
                <a:ea typeface="Verdana" pitchFamily="34" charset="0"/>
                <a:cs typeface="Verdana" pitchFamily="34" charset="0"/>
              </a:rPr>
              <a:t> hesapla</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3.F</a:t>
            </a:r>
            <a:r>
              <a:rPr lang="tr-TR" b="1" i="1" baseline="-25000"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deki her </a:t>
            </a:r>
            <a:r>
              <a:rPr lang="tr-TR" b="1" i="1" dirty="0">
                <a:solidFill>
                  <a:schemeClr val="accent2">
                    <a:lumMod val="75000"/>
                  </a:schemeClr>
                </a:solidFill>
                <a:latin typeface="Verdana" pitchFamily="34" charset="0"/>
                <a:ea typeface="Verdana" pitchFamily="34" charset="0"/>
                <a:cs typeface="Verdana" pitchFamily="34" charset="0"/>
              </a:rPr>
              <a:t>X</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a:latin typeface="Verdana" pitchFamily="34" charset="0"/>
                <a:ea typeface="Verdana" pitchFamily="34" charset="0"/>
                <a:cs typeface="Verdana" pitchFamily="34" charset="0"/>
                <a:sym typeface="Wingdings" pitchFamily="2" charset="2"/>
              </a:rPr>
              <a:t>işlevsel bağımlılığı için:   eğer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a:latin typeface="Verdana" pitchFamily="34" charset="0"/>
                <a:ea typeface="Verdana" pitchFamily="34" charset="0"/>
                <a:cs typeface="Verdana" pitchFamily="34" charset="0"/>
                <a:sym typeface="Wingdings" pitchFamily="2" charset="2"/>
              </a:rPr>
              <a:t>’ deki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sym typeface="Wingdings" pitchFamily="2" charset="2"/>
              </a:rPr>
              <a:t> ilişki şemalarından hiçbiri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a:latin typeface="Verdana" pitchFamily="34" charset="0"/>
                <a:ea typeface="Verdana" pitchFamily="34" charset="0"/>
                <a:cs typeface="Verdana" pitchFamily="34" charset="0"/>
                <a:sym typeface="Wingdings" pitchFamily="2" charset="2"/>
              </a:rPr>
              <a:t> niteliklerini içermiyorsa: </a:t>
            </a:r>
            <a:r>
              <a:rPr lang="tr-TR" dirty="0" err="1">
                <a:latin typeface="Verdana" pitchFamily="34" charset="0"/>
                <a:ea typeface="Verdana" pitchFamily="34" charset="0"/>
                <a:cs typeface="Verdana" pitchFamily="34" charset="0"/>
                <a:sym typeface="Wingdings" pitchFamily="2" charset="2"/>
              </a:rPr>
              <a:t>k’yı</a:t>
            </a:r>
            <a:r>
              <a:rPr lang="tr-TR" dirty="0">
                <a:latin typeface="Verdana" pitchFamily="34" charset="0"/>
                <a:ea typeface="Verdana" pitchFamily="34" charset="0"/>
                <a:cs typeface="Verdana" pitchFamily="34" charset="0"/>
                <a:sym typeface="Wingdings" pitchFamily="2" charset="2"/>
              </a:rPr>
              <a:t> 1 arttır, T’ ye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 Y</a:t>
            </a:r>
            <a:r>
              <a:rPr lang="tr-TR" dirty="0">
                <a:latin typeface="Verdana" pitchFamily="34" charset="0"/>
                <a:ea typeface="Verdana" pitchFamily="34" charset="0"/>
                <a:cs typeface="Verdana" pitchFamily="34" charset="0"/>
                <a:sym typeface="Wingdings" pitchFamily="2" charset="2"/>
              </a:rPr>
              <a:t>) ilişki şemasını ekle.</a:t>
            </a: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928802"/>
            <a:ext cx="8286808"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631904"/>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3NF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ve işlevsel bağımlılıkları koruyan ayrıştırma üretir.</a:t>
            </a:r>
          </a:p>
          <a:p>
            <a:pPr>
              <a:buFont typeface="Wingdings" pitchFamily="2" charset="2"/>
              <a:buChar char="Ø"/>
            </a:pPr>
            <a:r>
              <a:rPr lang="tr-TR" dirty="0" smtClean="0">
                <a:latin typeface="Verdana" pitchFamily="34" charset="0"/>
                <a:ea typeface="Verdana" pitchFamily="34" charset="0"/>
                <a:cs typeface="Verdana" pitchFamily="34" charset="0"/>
              </a:rPr>
              <a:t>BCNF ayrıştırma algoritması ile her zaman işlevsel bağımlılıkları koruyan bir ayrıştırma bulmak mümkün değildir.</a:t>
            </a:r>
          </a:p>
          <a:p>
            <a:pPr>
              <a:buFont typeface="Wingdings" pitchFamily="2" charset="2"/>
              <a:buChar char="Ø"/>
            </a:pPr>
            <a:r>
              <a:rPr lang="tr-TR" dirty="0" smtClean="0">
                <a:latin typeface="Verdana" pitchFamily="34" charset="0"/>
                <a:ea typeface="Verdana" pitchFamily="34" charset="0"/>
                <a:cs typeface="Verdana" pitchFamily="34" charset="0"/>
              </a:rPr>
              <a:t>3NF ayrıştırma algoritması ile her zaman işlevsel bağımlılıkları koruyan bir ayrıştırma bulur.</a:t>
            </a:r>
          </a:p>
          <a:p>
            <a:pPr>
              <a:buFont typeface="Wingdings" pitchFamily="2" charset="2"/>
              <a:buChar char="Ø"/>
            </a:pPr>
            <a:r>
              <a:rPr lang="tr-TR" dirty="0" smtClean="0">
                <a:latin typeface="Verdana" pitchFamily="34" charset="0"/>
                <a:ea typeface="Verdana" pitchFamily="34" charset="0"/>
                <a:cs typeface="Verdana" pitchFamily="34" charset="0"/>
              </a:rPr>
              <a:t>Bir ilişki için işlevsel </a:t>
            </a:r>
            <a:r>
              <a:rPr lang="tr-TR" dirty="0">
                <a:latin typeface="Verdana" pitchFamily="34" charset="0"/>
                <a:ea typeface="Verdana" pitchFamily="34" charset="0"/>
                <a:cs typeface="Verdana" pitchFamily="34" charset="0"/>
              </a:rPr>
              <a:t>bağımlılıkları koruyan bir BCNF ayrıştırma bulunmaya çalışılır.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Eğer BCNF bir </a:t>
            </a:r>
            <a:r>
              <a:rPr lang="tr-TR" dirty="0">
                <a:latin typeface="Verdana" pitchFamily="34" charset="0"/>
                <a:ea typeface="Verdana" pitchFamily="34" charset="0"/>
                <a:cs typeface="Verdana" pitchFamily="34" charset="0"/>
              </a:rPr>
              <a:t>ayrıştırma </a:t>
            </a:r>
            <a:r>
              <a:rPr lang="tr-TR" dirty="0" smtClean="0">
                <a:latin typeface="Verdana" pitchFamily="34" charset="0"/>
                <a:ea typeface="Verdana" pitchFamily="34" charset="0"/>
                <a:cs typeface="Verdana" pitchFamily="34" charset="0"/>
              </a:rPr>
              <a:t>olmuyorsa bir </a:t>
            </a:r>
            <a:r>
              <a:rPr lang="tr-TR" dirty="0">
                <a:latin typeface="Verdana" pitchFamily="34" charset="0"/>
                <a:ea typeface="Verdana" pitchFamily="34" charset="0"/>
                <a:cs typeface="Verdana" pitchFamily="34" charset="0"/>
              </a:rPr>
              <a:t>3NF ayrıştırma bulunur. </a:t>
            </a: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Farklı BCNF ayrıştırmaları bulunabilir.</a:t>
            </a:r>
          </a:p>
          <a:p>
            <a:pPr>
              <a:buFont typeface="Wingdings" pitchFamily="2" charset="2"/>
              <a:buChar char="Ø"/>
            </a:pPr>
            <a:r>
              <a:rPr lang="tr-TR" dirty="0" smtClean="0">
                <a:latin typeface="Verdana" pitchFamily="34" charset="0"/>
                <a:ea typeface="Verdana" pitchFamily="34" charset="0"/>
                <a:cs typeface="Verdana" pitchFamily="34" charset="0"/>
              </a:rPr>
              <a:t>BCNF ayrıştırmaları </a:t>
            </a: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a:t>
            </a:r>
          </a:p>
          <a:p>
            <a:pPr>
              <a:buFont typeface="Wingdings" pitchFamily="2" charset="2"/>
              <a:buChar char="Ø"/>
            </a:pPr>
            <a:r>
              <a:rPr lang="tr-TR" dirty="0" smtClean="0">
                <a:latin typeface="Verdana" pitchFamily="34" charset="0"/>
                <a:ea typeface="Verdana" pitchFamily="34" charset="0"/>
                <a:cs typeface="Verdana" pitchFamily="34" charset="0"/>
              </a:rPr>
              <a:t>Ayrıştırmaların bazıları veya tamamı işlevsel </a:t>
            </a:r>
            <a:r>
              <a:rPr lang="tr-TR" dirty="0">
                <a:latin typeface="Verdana" pitchFamily="34" charset="0"/>
                <a:ea typeface="Verdana" pitchFamily="34" charset="0"/>
                <a:cs typeface="Verdana" pitchFamily="34" charset="0"/>
              </a:rPr>
              <a:t>bağımlılıkları korumayabilir.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3NF </a:t>
            </a:r>
            <a:r>
              <a:rPr lang="tr-TR" dirty="0">
                <a:latin typeface="Verdana" pitchFamily="34" charset="0"/>
                <a:ea typeface="Verdana" pitchFamily="34" charset="0"/>
                <a:cs typeface="Verdana" pitchFamily="34" charset="0"/>
              </a:rPr>
              <a:t>ayrıştırma algoritması ile her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için tek bir ayrıştırma elde edilir.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3NF 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ve işlevsel </a:t>
            </a:r>
            <a:r>
              <a:rPr lang="tr-TR" dirty="0">
                <a:latin typeface="Verdana" pitchFamily="34" charset="0"/>
                <a:ea typeface="Verdana" pitchFamily="34" charset="0"/>
                <a:cs typeface="Verdana" pitchFamily="34" charset="0"/>
              </a:rPr>
              <a:t>bağımlılıkları korur</a:t>
            </a:r>
            <a:r>
              <a:rPr lang="tr-TR" dirty="0" smtClean="0">
                <a:latin typeface="Verdana" pitchFamily="34" charset="0"/>
                <a:ea typeface="Verdana" pitchFamily="34" charset="0"/>
                <a:cs typeface="Verdana" pitchFamily="34" charset="0"/>
              </a:rPr>
              <a:t>.</a:t>
            </a:r>
          </a:p>
          <a:p>
            <a:pPr>
              <a:buFont typeface="Wingdings" pitchFamily="2" charset="2"/>
              <a:buChar char="Ø"/>
            </a:pPr>
            <a:r>
              <a:rPr lang="tr-TR" dirty="0" smtClean="0">
                <a:latin typeface="Verdana" pitchFamily="34" charset="0"/>
                <a:ea typeface="Verdana" pitchFamily="34" charset="0"/>
                <a:cs typeface="Verdana" pitchFamily="34" charset="0"/>
              </a:rPr>
              <a:t>Birden </a:t>
            </a:r>
            <a:r>
              <a:rPr lang="tr-TR" dirty="0">
                <a:latin typeface="Verdana" pitchFamily="34" charset="0"/>
                <a:ea typeface="Verdana" pitchFamily="34" charset="0"/>
                <a:cs typeface="Verdana" pitchFamily="34" charset="0"/>
              </a:rPr>
              <a:t>çok 3NF ayrıştırma elde edilebilmesi için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birden çok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örtüsünün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bulunması gereklidir.</a:t>
            </a:r>
            <a:endParaRPr lang="tr-T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fontScale="70000" lnSpcReduction="2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R (A,B,C,D,E,G)</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p>
          <a:p>
            <a:pPr>
              <a:lnSpc>
                <a:spcPct val="115000"/>
              </a:lnSpc>
              <a:spcAft>
                <a:spcPts val="1000"/>
              </a:spcAft>
              <a:buNone/>
            </a:pPr>
            <a:endParaRPr lang="tr-TR" b="1"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Tek </a:t>
            </a:r>
            <a:r>
              <a:rPr lang="tr-TR" dirty="0">
                <a:latin typeface="Verdana" pitchFamily="34" charset="0"/>
                <a:ea typeface="Verdana" pitchFamily="34" charset="0"/>
                <a:cs typeface="Verdana" pitchFamily="34" charset="0"/>
              </a:rPr>
              <a:t>anahtarının </a:t>
            </a:r>
            <a:r>
              <a:rPr lang="tr-TR" b="1" i="1" dirty="0" smtClean="0">
                <a:solidFill>
                  <a:schemeClr val="accent2">
                    <a:lumMod val="75000"/>
                  </a:schemeClr>
                </a:solidFill>
                <a:latin typeface="Verdana" pitchFamily="34" charset="0"/>
                <a:ea typeface="Verdana" pitchFamily="34" charset="0"/>
                <a:cs typeface="Verdana" pitchFamily="34" charset="0"/>
              </a:rPr>
              <a:t>AB,</a:t>
            </a:r>
          </a:p>
          <a:p>
            <a:pPr>
              <a:buFont typeface="Wingdings" pitchFamily="2" charset="2"/>
              <a:buChar char="Ø"/>
            </a:pPr>
            <a:r>
              <a:rPr lang="tr-TR" dirty="0" smtClean="0">
                <a:latin typeface="Verdana" pitchFamily="34" charset="0"/>
                <a:ea typeface="Verdana" pitchFamily="34" charset="0"/>
                <a:cs typeface="Verdana" pitchFamily="34" charset="0"/>
              </a:rPr>
              <a:t>Geçişli </a:t>
            </a:r>
            <a:r>
              <a:rPr lang="tr-TR" dirty="0">
                <a:latin typeface="Verdana" pitchFamily="34" charset="0"/>
                <a:ea typeface="Verdana" pitchFamily="34" charset="0"/>
                <a:cs typeface="Verdana" pitchFamily="34" charset="0"/>
              </a:rPr>
              <a:t>bağımlılıklar nedeniyle </a:t>
            </a:r>
            <a:r>
              <a:rPr lang="tr-TR" dirty="0" smtClean="0">
                <a:latin typeface="Verdana" pitchFamily="34" charset="0"/>
                <a:ea typeface="Verdana" pitchFamily="34" charset="0"/>
                <a:cs typeface="Verdana" pitchFamily="34" charset="0"/>
              </a:rPr>
              <a:t>2NF,</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zaten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biçimdedir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=F</a:t>
            </a:r>
            <a:r>
              <a:rPr lang="tr-TR"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3NF </a:t>
            </a:r>
            <a:r>
              <a:rPr lang="tr-TR" dirty="0">
                <a:latin typeface="Verdana" pitchFamily="34" charset="0"/>
                <a:ea typeface="Verdana" pitchFamily="34" charset="0"/>
                <a:cs typeface="Verdana" pitchFamily="34" charset="0"/>
              </a:rPr>
              <a:t>Ayrıştırma </a:t>
            </a:r>
          </a:p>
          <a:p>
            <a:pPr>
              <a:lnSpc>
                <a:spcPct val="115000"/>
              </a:lnSpc>
              <a:spcAft>
                <a:spcPts val="1000"/>
              </a:spcAft>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b="1" i="1" dirty="0">
                <a:solidFill>
                  <a:schemeClr val="accent2">
                    <a:lumMod val="75000"/>
                  </a:schemeClr>
                </a:solidFill>
                <a:latin typeface="Verdana" pitchFamily="34" charset="0"/>
                <a:ea typeface="Verdana" pitchFamily="34" charset="0"/>
                <a:cs typeface="Verdana" pitchFamily="34" charset="0"/>
              </a:rPr>
              <a:t>(A,B,C,D)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(A,C,E)</a:t>
            </a:r>
            <a:endParaRPr lang="tr-TR" i="1" dirty="0">
              <a:solidFill>
                <a:schemeClr val="accent2">
                  <a:lumMod val="75000"/>
                </a:schemeClr>
              </a:solidFill>
              <a:latin typeface="Verdana" pitchFamily="34" charset="0"/>
              <a:ea typeface="Verdana" pitchFamily="34" charset="0"/>
              <a:cs typeface="Verdana" pitchFamily="34" charset="0"/>
            </a:endParaRPr>
          </a:p>
          <a:p>
            <a:pPr marL="449580"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(D,E,G)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139952" y="332656"/>
            <a:ext cx="4696895" cy="2448272"/>
            <a:chOff x="857224" y="1643050"/>
            <a:chExt cx="7058068" cy="3357586"/>
          </a:xfrm>
        </p:grpSpPr>
        <p:sp>
          <p:nvSpPr>
            <p:cNvPr id="5" name="14 Yuvarlatılmış Dikdörtgen"/>
            <p:cNvSpPr/>
            <p:nvPr/>
          </p:nvSpPr>
          <p:spPr>
            <a:xfrm>
              <a:off x="3071802"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grpSp>
          <p:nvGrpSpPr>
            <p:cNvPr id="6" name="Grup 5"/>
            <p:cNvGrpSpPr/>
            <p:nvPr/>
          </p:nvGrpSpPr>
          <p:grpSpPr>
            <a:xfrm>
              <a:off x="857224" y="1643050"/>
              <a:ext cx="7058068" cy="3357586"/>
              <a:chOff x="857224" y="1643050"/>
              <a:chExt cx="7058068" cy="3357586"/>
            </a:xfrm>
          </p:grpSpPr>
          <p:sp>
            <p:nvSpPr>
              <p:cNvPr id="7" name="3 Yuvarlatılmış Dikdörtgen"/>
              <p:cNvSpPr/>
              <p:nvPr/>
            </p:nvSpPr>
            <p:spPr>
              <a:xfrm>
                <a:off x="1214414" y="2214554"/>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8" name="5 Yuvarlatılmış Dikdörtgen"/>
              <p:cNvSpPr/>
              <p:nvPr/>
            </p:nvSpPr>
            <p:spPr>
              <a:xfrm>
                <a:off x="3071802" y="2285992"/>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9" name="9 Yuvarlatılmış Dikdörtgen"/>
              <p:cNvSpPr/>
              <p:nvPr/>
            </p:nvSpPr>
            <p:spPr>
              <a:xfrm>
                <a:off x="928662" y="2000240"/>
                <a:ext cx="1714512" cy="285752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10 Yuvarlatılmış Dikdörtgen"/>
              <p:cNvSpPr/>
              <p:nvPr/>
            </p:nvSpPr>
            <p:spPr>
              <a:xfrm>
                <a:off x="857224" y="1643050"/>
                <a:ext cx="3929090" cy="178595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1 Yuvarlatılmış Dikdörtgen"/>
              <p:cNvSpPr/>
              <p:nvPr/>
            </p:nvSpPr>
            <p:spPr>
              <a:xfrm>
                <a:off x="1214414"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2" name="12 Yuvarlatılmış Dikdörtgen"/>
              <p:cNvSpPr/>
              <p:nvPr/>
            </p:nvSpPr>
            <p:spPr>
              <a:xfrm>
                <a:off x="671514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13" name="13 Yuvarlatılmış Dikdörtgen"/>
              <p:cNvSpPr/>
              <p:nvPr/>
            </p:nvSpPr>
            <p:spPr>
              <a:xfrm>
                <a:off x="492919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4" name="15 Yuvarlatılmış Dikdörtgen"/>
              <p:cNvSpPr/>
              <p:nvPr/>
            </p:nvSpPr>
            <p:spPr>
              <a:xfrm>
                <a:off x="2928926" y="3714752"/>
                <a:ext cx="3357586" cy="128588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5" name="17 Düz Ok Bağlayıcısı"/>
              <p:cNvCxnSpPr>
                <a:endCxn id="8" idx="1"/>
              </p:cNvCxnSpPr>
              <p:nvPr/>
            </p:nvCxnSpPr>
            <p:spPr>
              <a:xfrm>
                <a:off x="2643174" y="2714620"/>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9 Düz Ok Bağlayıcısı"/>
              <p:cNvCxnSpPr>
                <a:endCxn id="13" idx="0"/>
              </p:cNvCxnSpPr>
              <p:nvPr/>
            </p:nvCxnSpPr>
            <p:spPr>
              <a:xfrm>
                <a:off x="4714876" y="3357562"/>
                <a:ext cx="81439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21 Düz Ok Bağlayıcısı"/>
              <p:cNvCxnSpPr>
                <a:stCxn id="14" idx="3"/>
                <a:endCxn id="12" idx="1"/>
              </p:cNvCxnSpPr>
              <p:nvPr/>
            </p:nvCxnSpPr>
            <p:spPr>
              <a:xfrm flipV="1">
                <a:off x="6286512" y="4314828"/>
                <a:ext cx="428628" cy="4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23 Düz Ok Bağlayıcısı"/>
              <p:cNvCxnSpPr>
                <a:endCxn id="5" idx="1"/>
              </p:cNvCxnSpPr>
              <p:nvPr/>
            </p:nvCxnSpPr>
            <p:spPr>
              <a:xfrm>
                <a:off x="2643174" y="4286256"/>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476672"/>
            <a:ext cx="8229600" cy="5757272"/>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için BCNF ayrıştırması:</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hesaplanıp </a:t>
            </a:r>
            <a:r>
              <a:rPr lang="tr-TR" dirty="0" err="1" smtClean="0">
                <a:latin typeface="Verdana" pitchFamily="34" charset="0"/>
                <a:ea typeface="Verdana" pitchFamily="34" charset="0"/>
                <a:cs typeface="Verdana" pitchFamily="34" charset="0"/>
              </a:rPr>
              <a:t>ayyıp</a:t>
            </a:r>
            <a:r>
              <a:rPr lang="tr-TR" dirty="0" smtClean="0">
                <a:latin typeface="Verdana" pitchFamily="34" charset="0"/>
                <a:ea typeface="Verdana" pitchFamily="34" charset="0"/>
                <a:cs typeface="Verdana" pitchFamily="34" charset="0"/>
              </a:rPr>
              <a:t> algoritmayı uyguladığımızda, aşağıdaki 2 ayrıştırmadan birini bulabiliriz.</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CDEG</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ACD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BCNF Ayrıştırmalar:</a:t>
            </a:r>
          </a:p>
          <a:p>
            <a:pPr marL="457200">
              <a:lnSpc>
                <a:spcPct val="115000"/>
              </a:lnSpc>
              <a:spcAft>
                <a:spcPts val="0"/>
              </a:spcAft>
              <a:buNone/>
            </a:pPr>
            <a:r>
              <a:rPr lang="tr-TR" dirty="0" smtClean="0">
                <a:latin typeface="Verdana" pitchFamily="34" charset="0"/>
                <a:ea typeface="Verdana" pitchFamily="34" charset="0"/>
                <a:cs typeface="Verdana" pitchFamily="34" charset="0"/>
              </a:rPr>
              <a:t>1.Ayrıştırma				2.Ayrıştırma</a:t>
            </a: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(D,E,G)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(A,B,G)</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dirty="0" smtClean="0">
                <a:latin typeface="Verdana" pitchFamily="34" charset="0"/>
                <a:ea typeface="Verdana" pitchFamily="34" charset="0"/>
                <a:cs typeface="Verdana" pitchFamily="34" charset="0"/>
              </a:rPr>
              <a:t>Ayrıştırma 1, işlevsel bağımlılıkları korumaktadır.</a:t>
            </a:r>
          </a:p>
          <a:p>
            <a:pPr marL="0" indent="0">
              <a:buNone/>
            </a:pPr>
            <a:r>
              <a:rPr lang="tr-TR" dirty="0" smtClean="0">
                <a:latin typeface="Verdana" pitchFamily="34" charset="0"/>
                <a:ea typeface="Verdana" pitchFamily="34" charset="0"/>
                <a:cs typeface="Verdana" pitchFamily="34" charset="0"/>
              </a:rPr>
              <a:t> Ayrıştırma 2, </a:t>
            </a:r>
            <a:r>
              <a:rPr lang="tr-TR" b="1" i="1" dirty="0" smtClean="0">
                <a:solidFill>
                  <a:schemeClr val="accent2">
                    <a:lumMod val="75000"/>
                  </a:schemeClr>
                </a:solidFill>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yitirilmektedir.</a:t>
            </a: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348648"/>
          </a:xfrm>
        </p:spPr>
        <p:txBody>
          <a:bodyPr>
            <a:normAutofit fontScale="90000"/>
          </a:bodyPr>
          <a:lstStyle/>
          <a:p>
            <a:r>
              <a:rPr lang="tr-TR" sz="3600" b="1" dirty="0" smtClean="0">
                <a:latin typeface="Times New Roman"/>
                <a:ea typeface="Times New Roman"/>
                <a:cs typeface="Times New Roman"/>
              </a:rPr>
              <a:t>7.5 BCNF ve 3NF Normal Biçimlerinin Karşılaştırılması</a:t>
            </a:r>
            <a:endParaRPr lang="tr-TR" sz="3600" dirty="0"/>
          </a:p>
        </p:txBody>
      </p:sp>
      <p:sp>
        <p:nvSpPr>
          <p:cNvPr id="3" name="2 İçerik Yer Tutucusu"/>
          <p:cNvSpPr>
            <a:spLocks noGrp="1"/>
          </p:cNvSpPr>
          <p:nvPr>
            <p:ph idx="1"/>
          </p:nvPr>
        </p:nvSpPr>
        <p:spPr>
          <a:xfrm>
            <a:off x="457200" y="1124744"/>
            <a:ext cx="8229600" cy="5199856"/>
          </a:xfrm>
        </p:spPr>
        <p:txBody>
          <a:bodyPr>
            <a:normAutofit/>
          </a:bodyPr>
          <a:lstStyle/>
          <a:p>
            <a:pPr marL="514350" indent="-514350">
              <a:buAutoNum type="arabicPeriod"/>
            </a:pPr>
            <a:r>
              <a:rPr lang="tr-TR" dirty="0" smtClean="0">
                <a:latin typeface="Verdana" pitchFamily="34" charset="0"/>
                <a:ea typeface="Verdana" pitchFamily="34" charset="0"/>
                <a:cs typeface="Verdana" pitchFamily="34" charset="0"/>
              </a:rPr>
              <a:t>BCNF, 3NF’ye göre </a:t>
            </a:r>
            <a:r>
              <a:rPr lang="tr-TR" dirty="0">
                <a:latin typeface="Verdana" pitchFamily="34" charset="0"/>
                <a:ea typeface="Verdana" pitchFamily="34" charset="0"/>
                <a:cs typeface="Verdana" pitchFamily="34" charset="0"/>
              </a:rPr>
              <a:t>daha sorunsuz, aykırılıklara yol açmayan ve bakımı daha kolay ilişkilerdir</a:t>
            </a:r>
            <a:r>
              <a:rPr lang="tr-TR" dirty="0" smtClean="0">
                <a:latin typeface="Verdana" pitchFamily="34" charset="0"/>
                <a:ea typeface="Verdana" pitchFamily="34" charset="0"/>
                <a:cs typeface="Verdana" pitchFamily="34" charset="0"/>
              </a:rPr>
              <a:t>.</a:t>
            </a:r>
          </a:p>
          <a:p>
            <a:pPr marL="0" indent="0">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Ancak </a:t>
            </a:r>
            <a:r>
              <a:rPr lang="tr-TR" dirty="0" smtClean="0">
                <a:latin typeface="Verdana" pitchFamily="34" charset="0"/>
                <a:ea typeface="Verdana" pitchFamily="34" charset="0"/>
                <a:cs typeface="Verdana" pitchFamily="34" charset="0"/>
              </a:rPr>
              <a:t>BCNF, </a:t>
            </a:r>
            <a:r>
              <a:rPr lang="tr-TR" dirty="0" err="1" smtClean="0">
                <a:latin typeface="Verdana" pitchFamily="34" charset="0"/>
                <a:ea typeface="Verdana" pitchFamily="34" charset="0"/>
                <a:cs typeface="Verdana" pitchFamily="34" charset="0"/>
              </a:rPr>
              <a:t>yitimsizliğini</a:t>
            </a:r>
            <a:r>
              <a:rPr lang="tr-TR" dirty="0" smtClean="0">
                <a:latin typeface="Verdana" pitchFamily="34" charset="0"/>
                <a:ea typeface="Verdana" pitchFamily="34" charset="0"/>
                <a:cs typeface="Verdana" pitchFamily="34" charset="0"/>
              </a:rPr>
              <a:t> koruyabilmekte işlevsel </a:t>
            </a:r>
            <a:r>
              <a:rPr lang="tr-TR" dirty="0">
                <a:latin typeface="Verdana" pitchFamily="34" charset="0"/>
                <a:ea typeface="Verdana" pitchFamily="34" charset="0"/>
                <a:cs typeface="Verdana" pitchFamily="34" charset="0"/>
              </a:rPr>
              <a:t>bağımlılıkların </a:t>
            </a:r>
            <a:r>
              <a:rPr lang="tr-TR" dirty="0" smtClean="0">
                <a:latin typeface="Verdana" pitchFamily="34" charset="0"/>
                <a:ea typeface="Verdana" pitchFamily="34" charset="0"/>
                <a:cs typeface="Verdana" pitchFamily="34" charset="0"/>
              </a:rPr>
              <a:t>koruyamayabilir. İşlevsel </a:t>
            </a:r>
            <a:r>
              <a:rPr lang="tr-TR" dirty="0">
                <a:latin typeface="Verdana" pitchFamily="34" charset="0"/>
                <a:ea typeface="Verdana" pitchFamily="34" charset="0"/>
                <a:cs typeface="Verdana" pitchFamily="34" charset="0"/>
              </a:rPr>
              <a:t>bağımlılıkların korunmaması ise sakıncalıdır</a:t>
            </a:r>
            <a:r>
              <a:rPr lang="tr-TR"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BCNF işlevsel </a:t>
            </a:r>
            <a:r>
              <a:rPr lang="tr-TR" dirty="0">
                <a:latin typeface="Verdana" pitchFamily="34" charset="0"/>
                <a:ea typeface="Verdana" pitchFamily="34" charset="0"/>
                <a:cs typeface="Verdana" pitchFamily="34" charset="0"/>
              </a:rPr>
              <a:t>bağımlılıkları </a:t>
            </a:r>
            <a:r>
              <a:rPr lang="tr-TR" dirty="0" smtClean="0">
                <a:latin typeface="Verdana" pitchFamily="34" charset="0"/>
                <a:ea typeface="Verdana" pitchFamily="34" charset="0"/>
                <a:cs typeface="Verdana" pitchFamily="34" charset="0"/>
              </a:rPr>
              <a:t>koruyorsa öncelikle </a:t>
            </a:r>
            <a:r>
              <a:rPr lang="tr-TR" dirty="0">
                <a:latin typeface="Verdana" pitchFamily="34" charset="0"/>
                <a:ea typeface="Verdana" pitchFamily="34" charset="0"/>
                <a:cs typeface="Verdana" pitchFamily="34" charset="0"/>
              </a:rPr>
              <a:t>tercih edilmelidir. </a:t>
            </a: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Elde </a:t>
            </a:r>
            <a:r>
              <a:rPr lang="tr-TR" dirty="0">
                <a:latin typeface="Verdana" pitchFamily="34" charset="0"/>
                <a:ea typeface="Verdana" pitchFamily="34" charset="0"/>
                <a:cs typeface="Verdana" pitchFamily="34" charset="0"/>
              </a:rPr>
              <a:t>edilemiyorsa, 3NF </a:t>
            </a:r>
            <a:r>
              <a:rPr lang="tr-TR" dirty="0" smtClean="0">
                <a:latin typeface="Verdana" pitchFamily="34" charset="0"/>
                <a:ea typeface="Verdana" pitchFamily="34" charset="0"/>
                <a:cs typeface="Verdana" pitchFamily="34" charset="0"/>
              </a:rPr>
              <a:t>daha </a:t>
            </a:r>
            <a:r>
              <a:rPr lang="tr-TR" dirty="0">
                <a:latin typeface="Verdana" pitchFamily="34" charset="0"/>
                <a:ea typeface="Verdana" pitchFamily="34" charset="0"/>
                <a:cs typeface="Verdana" pitchFamily="34" charset="0"/>
              </a:rPr>
              <a:t>uygun olabilir. </a:t>
            </a:r>
            <a:endParaRPr lang="tr-TR" dirty="0"/>
          </a:p>
          <a:p>
            <a:pPr>
              <a:buNone/>
            </a:pP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lnSpcReduction="10000"/>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3NF, hem yitimsiz olması hem de işlevsel bağımlılıkları koruması bir üstünlüktür. Ancak BCNF koşulunu sağlamayan 3NF ilişkilerin kimi sakıncaları vardır. Bu sakıncaların bir bölümü veri tekrarı ve günleme aykırılıklarıdır.</a:t>
            </a:r>
          </a:p>
          <a:p>
            <a:pPr marL="514350" indent="-514350">
              <a:buNone/>
            </a:pPr>
            <a:r>
              <a:rPr lang="tr-TR" dirty="0">
                <a:latin typeface="Verdana" pitchFamily="34" charset="0"/>
                <a:ea typeface="Verdana" pitchFamily="34" charset="0"/>
                <a:cs typeface="Verdana" pitchFamily="34" charset="0"/>
              </a:rPr>
              <a:t> Diğer bir bölümü ise “</a:t>
            </a:r>
            <a:r>
              <a:rPr lang="tr-TR" dirty="0" err="1">
                <a:latin typeface="Verdana" pitchFamily="34" charset="0"/>
                <a:ea typeface="Verdana" pitchFamily="34" charset="0"/>
                <a:cs typeface="Verdana" pitchFamily="34" charset="0"/>
              </a:rPr>
              <a:t>null</a:t>
            </a:r>
            <a:r>
              <a:rPr lang="tr-TR" dirty="0">
                <a:latin typeface="Verdana" pitchFamily="34" charset="0"/>
                <a:ea typeface="Verdana" pitchFamily="34" charset="0"/>
                <a:cs typeface="Verdana" pitchFamily="34" charset="0"/>
              </a:rPr>
              <a:t>” değeri kullanılarak aşılabilecek ekleme silme </a:t>
            </a:r>
            <a:r>
              <a:rPr lang="tr-TR" dirty="0" smtClean="0">
                <a:latin typeface="Verdana" pitchFamily="34" charset="0"/>
                <a:ea typeface="Verdana" pitchFamily="34" charset="0"/>
                <a:cs typeface="Verdana" pitchFamily="34" charset="0"/>
              </a:rPr>
              <a:t>aykırılıklardır. Öncelik </a:t>
            </a:r>
            <a:r>
              <a:rPr lang="tr-TR" dirty="0" err="1" smtClean="0">
                <a:latin typeface="Verdana" pitchFamily="34" charset="0"/>
                <a:ea typeface="Verdana" pitchFamily="34" charset="0"/>
                <a:cs typeface="Verdana" pitchFamily="34" charset="0"/>
              </a:rPr>
              <a:t>BCNF’tir</a:t>
            </a:r>
            <a:r>
              <a:rPr lang="tr-TR" dirty="0" smtClean="0">
                <a:latin typeface="Verdana" pitchFamily="34" charset="0"/>
                <a:ea typeface="Verdana" pitchFamily="34" charset="0"/>
                <a:cs typeface="Verdana" pitchFamily="34" charset="0"/>
              </a:rPr>
              <a:t>. Elde edilemiyorsa aşağıdaki seçeneklerden kullanılmalıdır.</a:t>
            </a:r>
          </a:p>
          <a:p>
            <a:pPr lvl="0">
              <a:buNone/>
            </a:pPr>
            <a:r>
              <a:rPr lang="tr-TR"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İşlevsel bağımlılıkları korumayan(birkaç işlevsel bağımlılığı yitiren) BCNF ayrıştırma ile elde edilen BCNF ilişkilerdir.</a:t>
            </a:r>
          </a:p>
          <a:p>
            <a:pPr lvl="0">
              <a:buNone/>
            </a:pPr>
            <a:r>
              <a:rPr lang="tr-TR" i="1" dirty="0">
                <a:solidFill>
                  <a:schemeClr val="accent2">
                    <a:lumMod val="75000"/>
                  </a:schemeClr>
                </a:solidFill>
                <a:latin typeface="Verdana" pitchFamily="34" charset="0"/>
                <a:ea typeface="Verdana" pitchFamily="34" charset="0"/>
                <a:cs typeface="Verdana" pitchFamily="34" charset="0"/>
              </a:rPr>
              <a:t>B. </a:t>
            </a:r>
            <a:r>
              <a:rPr lang="tr-TR" dirty="0">
                <a:latin typeface="Verdana" pitchFamily="34" charset="0"/>
                <a:ea typeface="Verdana" pitchFamily="34" charset="0"/>
                <a:cs typeface="Verdana" pitchFamily="34" charset="0"/>
              </a:rPr>
              <a:t>İşlevsel bağımlılıkları koruyan 2NF ayrıştırma ile elde edilen 3NF ilişkiler</a:t>
            </a:r>
            <a:r>
              <a:rPr lang="tr-TR" dirty="0" smtClean="0">
                <a:latin typeface="Verdana" pitchFamily="34" charset="0"/>
                <a:ea typeface="Verdana" pitchFamily="34" charset="0"/>
                <a:cs typeface="Verdana" pitchFamily="34" charset="0"/>
              </a:rPr>
              <a:t>.</a:t>
            </a:r>
          </a:p>
          <a:p>
            <a:pPr lvl="0">
              <a:buNone/>
            </a:pPr>
            <a:endParaRPr lang="tr-TR" dirty="0">
              <a:latin typeface="Verdana" pitchFamily="34" charset="0"/>
              <a:ea typeface="Verdana" pitchFamily="34" charset="0"/>
              <a:cs typeface="Verdana" pitchFamily="34" charset="0"/>
            </a:endParaRPr>
          </a:p>
          <a:p>
            <a:pPr marL="514350" indent="-514350">
              <a:buNone/>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lnSpcReduction="10000"/>
          </a:bodyPr>
          <a:lstStyle/>
          <a:p>
            <a:pPr>
              <a:buNone/>
            </a:pPr>
            <a:r>
              <a:rPr lang="tr-TR" dirty="0" smtClean="0">
                <a:latin typeface="Verdana" pitchFamily="34" charset="0"/>
                <a:ea typeface="Verdana" pitchFamily="34" charset="0"/>
                <a:cs typeface="Verdana" pitchFamily="34" charset="0"/>
              </a:rPr>
              <a:t>     </a:t>
            </a:r>
          </a:p>
          <a:p>
            <a:pPr>
              <a:buNone/>
            </a:pPr>
            <a:r>
              <a:rPr lang="tr-TR" dirty="0">
                <a:latin typeface="Verdana" pitchFamily="34" charset="0"/>
                <a:ea typeface="Verdana" pitchFamily="34" charset="0"/>
                <a:cs typeface="Verdana" pitchFamily="34" charset="0"/>
              </a:rPr>
              <a:t>A seçeneğinde yitirilen işlevsel bağımlılıkların denetimi yapılamayacaktır. </a:t>
            </a:r>
          </a:p>
          <a:p>
            <a:pPr>
              <a:buNone/>
            </a:pPr>
            <a:r>
              <a:rPr lang="tr-TR" dirty="0">
                <a:latin typeface="Verdana" pitchFamily="34" charset="0"/>
                <a:ea typeface="Verdana" pitchFamily="34" charset="0"/>
                <a:cs typeface="Verdana" pitchFamily="34" charset="0"/>
              </a:rPr>
              <a:t>Mutlaka yapılmak istenirse de bu denetimlerin yapılması çok güç ve çok pahalı olacaktır. </a:t>
            </a:r>
          </a:p>
          <a:p>
            <a:pPr>
              <a:buNone/>
            </a:pPr>
            <a:r>
              <a:rPr lang="tr-TR" dirty="0">
                <a:latin typeface="Verdana" pitchFamily="34" charset="0"/>
                <a:ea typeface="Verdana" pitchFamily="34" charset="0"/>
                <a:cs typeface="Verdana" pitchFamily="34" charset="0"/>
              </a:rPr>
              <a:t>B seçeneğinde ise günleme, ekleme ve silme aykırılıkları oluşabilir.</a:t>
            </a:r>
            <a:endParaRPr lang="tr-TR" dirty="0"/>
          </a:p>
          <a:p>
            <a:pPr>
              <a:buNone/>
            </a:pPr>
            <a:r>
              <a:rPr lang="tr-TR" dirty="0" smtClean="0">
                <a:latin typeface="Verdana" pitchFamily="34" charset="0"/>
                <a:ea typeface="Verdana" pitchFamily="34" charset="0"/>
                <a:cs typeface="Verdana" pitchFamily="34" charset="0"/>
              </a:rPr>
              <a:t> Genel değerlendirmede, B seçeneğinde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değerler kullanılarak ekleme ve silme aykırılıklarının aşılabileceği günleme aykırılıklarının oluşmaması içinde gerekli önlemlerin alınabileceği; böylece B seçeneğinin sakıncalarının azaltılabileceği ve A seçeneğine tercih edilebileceği söylenebilir.</a:t>
            </a: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6264696"/>
          </a:xfrm>
        </p:spPr>
        <p:txBody>
          <a:bodyPr>
            <a:normAutofit lnSpcReduction="10000"/>
          </a:bodyPr>
          <a:lstStyle/>
          <a:p>
            <a:pPr>
              <a:buNone/>
            </a:pPr>
            <a:r>
              <a:rPr lang="tr-TR" dirty="0" smtClean="0">
                <a:latin typeface="Verdana" pitchFamily="34" charset="0"/>
                <a:ea typeface="Verdana" pitchFamily="34" charset="0"/>
                <a:cs typeface="Verdana" pitchFamily="34" charset="0"/>
              </a:rPr>
              <a:t>İlişki kuramında anahtar bir erişim mekanizması değil, bir bütünlük kısıtlamasıdır. </a:t>
            </a:r>
          </a:p>
          <a:p>
            <a:pPr>
              <a:buNone/>
            </a:pPr>
            <a:endParaRPr lang="tr-TR" dirty="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Bütünlük ve tutarlık için anahtarların bilinmesi gerekir.</a:t>
            </a:r>
          </a:p>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"Anahtar adayı"</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"ilişki anahtarı" </a:t>
            </a:r>
            <a:r>
              <a:rPr lang="tr-TR" dirty="0" smtClean="0">
                <a:latin typeface="Verdana" pitchFamily="34" charset="0"/>
                <a:ea typeface="Verdana" pitchFamily="34" charset="0"/>
                <a:cs typeface="Verdana" pitchFamily="34" charset="0"/>
              </a:rPr>
              <a:t>eşanlamlıdır. </a:t>
            </a:r>
          </a:p>
          <a:p>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S</a:t>
            </a:r>
            <a:r>
              <a:rPr lang="tr-TR" i="1" dirty="0" err="1" smtClean="0">
                <a:latin typeface="Verdana" pitchFamily="34" charset="0"/>
                <a:ea typeface="Verdana" pitchFamily="34" charset="0"/>
                <a:cs typeface="Verdana" pitchFamily="34" charset="0"/>
              </a:rPr>
              <a:t>uperkey</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i="1" dirty="0" smtClean="0">
                <a:latin typeface="Verdana" pitchFamily="34" charset="0"/>
                <a:ea typeface="Verdana" pitchFamily="34" charset="0"/>
                <a:cs typeface="Verdana" pitchFamily="34" charset="0"/>
              </a:rPr>
              <a:t>süper </a:t>
            </a:r>
            <a:r>
              <a:rPr lang="tr-TR" i="1" dirty="0">
                <a:latin typeface="Verdana" pitchFamily="34" charset="0"/>
                <a:ea typeface="Verdana" pitchFamily="34" charset="0"/>
                <a:cs typeface="Verdana" pitchFamily="34" charset="0"/>
              </a:rPr>
              <a:t>set of </a:t>
            </a:r>
            <a:r>
              <a:rPr lang="tr-TR" i="1" dirty="0" err="1" smtClean="0">
                <a:latin typeface="Verdana" pitchFamily="34" charset="0"/>
                <a:ea typeface="Verdana" pitchFamily="34" charset="0"/>
                <a:cs typeface="Verdana" pitchFamily="34" charset="0"/>
              </a:rPr>
              <a:t>key</a:t>
            </a:r>
            <a:r>
              <a:rPr lang="tr-TR" i="1" dirty="0" smtClean="0">
                <a:latin typeface="Verdana" pitchFamily="34" charset="0"/>
                <a:ea typeface="Verdana" pitchFamily="34" charset="0"/>
                <a:cs typeface="Verdana" pitchFamily="34" charset="0"/>
              </a:rPr>
              <a:t>»</a:t>
            </a:r>
          </a:p>
          <a:p>
            <a:endParaRPr lang="tr-TR" i="1" dirty="0" smtClean="0">
              <a:latin typeface="Verdana" pitchFamily="34" charset="0"/>
              <a:ea typeface="Verdana" pitchFamily="34" charset="0"/>
              <a:cs typeface="Verdana" pitchFamily="34" charset="0"/>
            </a:endParaRPr>
          </a:p>
          <a:p>
            <a:r>
              <a:rPr lang="tr-TR" dirty="0" smtClean="0">
                <a:latin typeface="Verdana" pitchFamily="34" charset="0"/>
                <a:ea typeface="Verdana" pitchFamily="34" charset="0"/>
                <a:cs typeface="Verdana" pitchFamily="34" charset="0"/>
              </a:rPr>
              <a:t>Her anahtarın, üst </a:t>
            </a:r>
            <a:r>
              <a:rPr lang="tr-TR" dirty="0">
                <a:latin typeface="Verdana" pitchFamily="34" charset="0"/>
                <a:ea typeface="Verdana" pitchFamily="34" charset="0"/>
                <a:cs typeface="Verdana" pitchFamily="34" charset="0"/>
              </a:rPr>
              <a:t>kümesi </a:t>
            </a:r>
            <a:r>
              <a:rPr lang="tr-TR" dirty="0" smtClean="0">
                <a:latin typeface="Verdana" pitchFamily="34" charset="0"/>
                <a:ea typeface="Verdana" pitchFamily="34" charset="0"/>
                <a:cs typeface="Verdana" pitchFamily="34" charset="0"/>
              </a:rPr>
              <a:t>süper </a:t>
            </a:r>
            <a:r>
              <a:rPr lang="tr-TR" dirty="0">
                <a:latin typeface="Verdana" pitchFamily="34" charset="0"/>
                <a:ea typeface="Verdana" pitchFamily="34" charset="0"/>
                <a:cs typeface="Verdana" pitchFamily="34" charset="0"/>
              </a:rPr>
              <a:t>anahtardır. </a:t>
            </a:r>
            <a:r>
              <a:rPr lang="tr-TR" dirty="0" smtClean="0">
                <a:latin typeface="Verdana" pitchFamily="34" charset="0"/>
                <a:ea typeface="Verdana" pitchFamily="34" charset="0"/>
                <a:cs typeface="Verdana" pitchFamily="34" charset="0"/>
              </a:rPr>
              <a:t>Önemli </a:t>
            </a:r>
            <a:r>
              <a:rPr lang="tr-TR" dirty="0">
                <a:latin typeface="Verdana" pitchFamily="34" charset="0"/>
                <a:ea typeface="Verdana" pitchFamily="34" charset="0"/>
                <a:cs typeface="Verdana" pitchFamily="34" charset="0"/>
              </a:rPr>
              <a:t>olan süper anahtarlar değil anahtarlardır</a:t>
            </a:r>
            <a:r>
              <a:rPr lang="tr-TR" dirty="0" smtClean="0">
                <a:latin typeface="Verdana" pitchFamily="34" charset="0"/>
                <a:ea typeface="Verdana" pitchFamily="34" charset="0"/>
                <a:cs typeface="Verdana" pitchFamily="34" charset="0"/>
              </a:rPr>
              <a:t>.</a:t>
            </a:r>
          </a:p>
          <a:p>
            <a:r>
              <a:rPr lang="tr-TR" dirty="0" smtClean="0">
                <a:latin typeface="Verdana" pitchFamily="34" charset="0"/>
                <a:ea typeface="Verdana" pitchFamily="34" charset="0"/>
                <a:cs typeface="Verdana" pitchFamily="34" charset="0"/>
              </a:rPr>
              <a:t>Her anahtar, süper anahtardır.</a:t>
            </a:r>
          </a:p>
          <a:p>
            <a:r>
              <a:rPr lang="tr-TR" dirty="0" smtClean="0">
                <a:latin typeface="Verdana" pitchFamily="34" charset="0"/>
                <a:ea typeface="Verdana" pitchFamily="34" charset="0"/>
                <a:cs typeface="Verdana" pitchFamily="34" charset="0"/>
              </a:rPr>
              <a:t>Her </a:t>
            </a:r>
            <a:r>
              <a:rPr lang="tr-TR" dirty="0">
                <a:latin typeface="Verdana" pitchFamily="34" charset="0"/>
                <a:ea typeface="Verdana" pitchFamily="34" charset="0"/>
                <a:cs typeface="Verdana" pitchFamily="34" charset="0"/>
              </a:rPr>
              <a:t>süper </a:t>
            </a:r>
            <a:r>
              <a:rPr lang="tr-TR" dirty="0" smtClean="0">
                <a:latin typeface="Verdana" pitchFamily="34" charset="0"/>
                <a:ea typeface="Verdana" pitchFamily="34" charset="0"/>
                <a:cs typeface="Verdana" pitchFamily="34" charset="0"/>
              </a:rPr>
              <a:t>anahtar, </a:t>
            </a:r>
            <a:r>
              <a:rPr lang="tr-TR" dirty="0">
                <a:latin typeface="Verdana" pitchFamily="34" charset="0"/>
                <a:ea typeface="Verdana" pitchFamily="34" charset="0"/>
                <a:cs typeface="Verdana" pitchFamily="34" charset="0"/>
              </a:rPr>
              <a:t>anahtar </a:t>
            </a:r>
            <a:r>
              <a:rPr lang="tr-TR" dirty="0" smtClean="0">
                <a:latin typeface="Verdana" pitchFamily="34" charset="0"/>
                <a:ea typeface="Verdana" pitchFamily="34" charset="0"/>
                <a:cs typeface="Verdana" pitchFamily="34" charset="0"/>
              </a:rPr>
              <a:t>değildir.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48680"/>
            <a:ext cx="8229600" cy="5688632"/>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   Örnek 4.12.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R(A, B, C, D, E)</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F={A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AE, CE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İlişkinin 4 anahtarı(ya da anahtar adayı) vardır: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B, D, AE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b="1" dirty="0" smtClean="0">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b="1" dirty="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B, D, AE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CE'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tüm üst kümeleri ilişkinin süper anahtarıdır</a:t>
            </a:r>
            <a:r>
              <a:rPr lang="tr-TR" dirty="0" smtClean="0">
                <a:latin typeface="Verdana" pitchFamily="34" charset="0"/>
                <a:ea typeface="Verdana" pitchFamily="34" charset="0"/>
                <a:cs typeface="Verdana" pitchFamily="34" charset="0"/>
              </a:rPr>
              <a:t>.</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Örnek</a:t>
            </a:r>
            <a:r>
              <a:rPr lang="tr-TR" dirty="0" smtClean="0">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 AB, ABC, DC, ADE, ABCDE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endParaRPr lang="tr-TR" b="1"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r>
              <a:rPr lang="tr-TR" sz="4000" b="1" dirty="0" smtClean="0">
                <a:latin typeface="Times New Roman"/>
                <a:ea typeface="Times New Roman"/>
                <a:cs typeface="Times New Roman"/>
              </a:rPr>
              <a:t>6. İlişkiler İçin Normal Biçimler </a:t>
            </a:r>
            <a:endParaRPr lang="tr-TR" sz="4000" dirty="0"/>
          </a:p>
        </p:txBody>
      </p:sp>
      <p:sp>
        <p:nvSpPr>
          <p:cNvPr id="3" name="2 İçerik Yer Tutucusu"/>
          <p:cNvSpPr>
            <a:spLocks noGrp="1"/>
          </p:cNvSpPr>
          <p:nvPr>
            <p:ph idx="1"/>
          </p:nvPr>
        </p:nvSpPr>
        <p:spPr>
          <a:xfrm>
            <a:off x="457200" y="1268760"/>
            <a:ext cx="8229600" cy="5055840"/>
          </a:xfrm>
        </p:spPr>
        <p:txBody>
          <a:bodyPr/>
          <a:lstStyle/>
          <a:p>
            <a:pPr>
              <a:buNone/>
            </a:pPr>
            <a:r>
              <a:rPr lang="tr-TR" dirty="0" smtClean="0">
                <a:latin typeface="Verdana" pitchFamily="34" charset="0"/>
                <a:ea typeface="Verdana" pitchFamily="34" charset="0"/>
                <a:cs typeface="Verdana" pitchFamily="34" charset="0"/>
              </a:rPr>
              <a:t>Sorunsuz ilişkiler oluşturabilmek için normal formlar tanımlanmıştır.</a:t>
            </a:r>
          </a:p>
          <a:p>
            <a:pPr>
              <a:buNone/>
            </a:pPr>
            <a:r>
              <a:rPr lang="tr-TR" dirty="0">
                <a:latin typeface="Verdana" pitchFamily="34" charset="0"/>
                <a:ea typeface="Verdana" pitchFamily="34" charset="0"/>
                <a:cs typeface="Verdana" pitchFamily="34" charset="0"/>
              </a:rPr>
              <a:t>Normal </a:t>
            </a:r>
            <a:r>
              <a:rPr lang="tr-TR" dirty="0" smtClean="0">
                <a:latin typeface="Verdana" pitchFamily="34" charset="0"/>
                <a:ea typeface="Verdana" pitchFamily="34" charset="0"/>
                <a:cs typeface="Verdana" pitchFamily="34" charset="0"/>
              </a:rPr>
              <a:t>formların, çoğu </a:t>
            </a:r>
            <a:r>
              <a:rPr lang="tr-TR" dirty="0">
                <a:latin typeface="Verdana" pitchFamily="34" charset="0"/>
                <a:ea typeface="Verdana" pitchFamily="34" charset="0"/>
                <a:cs typeface="Verdana" pitchFamily="34" charset="0"/>
              </a:rPr>
              <a:t>işlevsel bağımlılıklara göre, bir kısmı ise diğer bütünlük kısıtlamalarına (örneğin anahtarlara göre) tanımlanmıştır</a:t>
            </a:r>
            <a:r>
              <a:rPr lang="tr-TR"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En </a:t>
            </a:r>
            <a:r>
              <a:rPr lang="tr-TR" dirty="0">
                <a:latin typeface="Verdana" pitchFamily="34" charset="0"/>
                <a:ea typeface="Verdana" pitchFamily="34" charset="0"/>
                <a:cs typeface="Verdana" pitchFamily="34" charset="0"/>
              </a:rPr>
              <a:t>çok </a:t>
            </a:r>
            <a:r>
              <a:rPr lang="tr-TR" dirty="0" smtClean="0">
                <a:latin typeface="Verdana" pitchFamily="34" charset="0"/>
                <a:ea typeface="Verdana" pitchFamily="34" charset="0"/>
                <a:cs typeface="Verdana" pitchFamily="34" charset="0"/>
              </a:rPr>
              <a:t>kullanılanları:</a:t>
            </a:r>
          </a:p>
          <a:p>
            <a:pPr>
              <a:buNone/>
            </a:pPr>
            <a:r>
              <a:rPr lang="tr-TR" dirty="0" smtClean="0">
                <a:latin typeface="Verdana" pitchFamily="34" charset="0"/>
                <a:ea typeface="Verdana" pitchFamily="34" charset="0"/>
                <a:cs typeface="Verdana" pitchFamily="34" charset="0"/>
              </a:rPr>
              <a:t>1NF</a:t>
            </a:r>
            <a:r>
              <a:rPr lang="tr-TR" dirty="0">
                <a:latin typeface="Verdana" pitchFamily="34" charset="0"/>
                <a:ea typeface="Verdana" pitchFamily="34" charset="0"/>
                <a:cs typeface="Verdana" pitchFamily="34" charset="0"/>
              </a:rPr>
              <a:t>, 2NF, 3NF ve </a:t>
            </a:r>
            <a:r>
              <a:rPr lang="tr-TR" dirty="0" smtClean="0">
                <a:latin typeface="Verdana" pitchFamily="34" charset="0"/>
                <a:ea typeface="Verdana" pitchFamily="34" charset="0"/>
                <a:cs typeface="Verdana" pitchFamily="34" charset="0"/>
              </a:rPr>
              <a:t>BCNF</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864096"/>
          </a:xfrm>
        </p:spPr>
        <p:txBody>
          <a:bodyPr>
            <a:normAutofit fontScale="90000"/>
          </a:bodyPr>
          <a:lstStyle/>
          <a:p>
            <a:r>
              <a:rPr lang="tr-TR" b="1" dirty="0" smtClean="0">
                <a:latin typeface="Times New Roman"/>
                <a:ea typeface="Times New Roman"/>
                <a:cs typeface="Times New Roman"/>
              </a:rPr>
              <a:t>6.1. Birinci Normal Biçim (1NF)</a:t>
            </a:r>
            <a:endParaRPr lang="tr-TR" dirty="0"/>
          </a:p>
        </p:txBody>
      </p:sp>
      <p:sp>
        <p:nvSpPr>
          <p:cNvPr id="3" name="2 İçerik Yer Tutucusu"/>
          <p:cNvSpPr>
            <a:spLocks noGrp="1"/>
          </p:cNvSpPr>
          <p:nvPr>
            <p:ph idx="1"/>
          </p:nvPr>
        </p:nvSpPr>
        <p:spPr>
          <a:xfrm>
            <a:off x="457200" y="1196752"/>
            <a:ext cx="8229600" cy="5127848"/>
          </a:xfrm>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1NF İlişki Tanımı: </a:t>
            </a:r>
          </a:p>
          <a:p>
            <a:pPr>
              <a:buNone/>
            </a:pPr>
            <a:r>
              <a:rPr lang="tr-TR" dirty="0" smtClean="0">
                <a:latin typeface="Verdana" pitchFamily="34" charset="0"/>
                <a:ea typeface="Verdana" pitchFamily="34" charset="0"/>
                <a:cs typeface="Verdana" pitchFamily="34" charset="0"/>
              </a:rPr>
              <a:t>Değer alanları yalın ise ilişki Birinci Normal Biçimdedir. </a:t>
            </a:r>
          </a:p>
          <a:p>
            <a:pPr>
              <a:buNone/>
            </a:pPr>
            <a:r>
              <a:rPr lang="tr-TR" dirty="0" smtClean="0">
                <a:latin typeface="Verdana" pitchFamily="34" charset="0"/>
                <a:ea typeface="Verdana" pitchFamily="34" charset="0"/>
                <a:cs typeface="Verdana" pitchFamily="34" charset="0"/>
              </a:rPr>
              <a:t>Dizi, Matris (bir başka ilişki) veya karmaşık bir değer (mahalle, cadde,  sokak, kapı numarası, …değerlerinden oluşan  adres gibi) </a:t>
            </a:r>
            <a:r>
              <a:rPr lang="tr-TR" dirty="0">
                <a:latin typeface="Verdana" pitchFamily="34" charset="0"/>
                <a:ea typeface="Verdana" pitchFamily="34" charset="0"/>
                <a:cs typeface="Verdana" pitchFamily="34" charset="0"/>
              </a:rPr>
              <a:t>olmamalıdır. </a:t>
            </a: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Birinci </a:t>
            </a:r>
            <a:r>
              <a:rPr lang="tr-TR" dirty="0">
                <a:latin typeface="Verdana" pitchFamily="34" charset="0"/>
                <a:ea typeface="Verdana" pitchFamily="34" charset="0"/>
                <a:cs typeface="Verdana" pitchFamily="34" charset="0"/>
              </a:rPr>
              <a:t>Normal Biçimde </a:t>
            </a:r>
            <a:r>
              <a:rPr lang="tr-TR" dirty="0" smtClean="0">
                <a:latin typeface="Verdana" pitchFamily="34" charset="0"/>
                <a:ea typeface="Verdana" pitchFamily="34" charset="0"/>
                <a:cs typeface="Verdana" pitchFamily="34" charset="0"/>
              </a:rPr>
              <a:t>değilse, </a:t>
            </a:r>
            <a:r>
              <a:rPr lang="tr-TR" dirty="0">
                <a:latin typeface="Verdana" pitchFamily="34" charset="0"/>
                <a:ea typeface="Verdana" pitchFamily="34" charset="0"/>
                <a:cs typeface="Verdana" pitchFamily="34" charset="0"/>
              </a:rPr>
              <a:t>N1NF (</a:t>
            </a:r>
            <a:r>
              <a:rPr lang="tr-TR" i="1" dirty="0" err="1">
                <a:latin typeface="Verdana" pitchFamily="34" charset="0"/>
                <a:ea typeface="Verdana" pitchFamily="34" charset="0"/>
                <a:cs typeface="Verdana" pitchFamily="34" charset="0"/>
              </a:rPr>
              <a:t>Non</a:t>
            </a:r>
            <a:r>
              <a:rPr lang="tr-TR" i="1" spc="100" dirty="0">
                <a:latin typeface="Verdana" pitchFamily="34" charset="0"/>
                <a:ea typeface="Verdana" pitchFamily="34" charset="0"/>
                <a:cs typeface="Verdana" pitchFamily="34" charset="0"/>
              </a:rPr>
              <a:t> 1NF)</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a:t>
            </a:r>
            <a:r>
              <a:rPr lang="tr-TR" dirty="0">
                <a:latin typeface="Verdana" pitchFamily="34" charset="0"/>
                <a:ea typeface="Verdana" pitchFamily="34" charset="0"/>
                <a:cs typeface="Verdana" pitchFamily="34" charset="0"/>
              </a:rPr>
              <a:t>denir. </a:t>
            </a: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760640"/>
          </a:xfrm>
        </p:spPr>
        <p:txBody>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Örnek:</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 (ÖNO, ÖADI, DERS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dirty="0" smtClean="0">
                <a:latin typeface="Verdana" pitchFamily="34" charset="0"/>
                <a:ea typeface="Verdana" pitchFamily="34" charset="0"/>
                <a:cs typeface="Verdana" pitchFamily="34" charset="0"/>
              </a:rPr>
              <a:t> niteliği tek değerli yalın bir nitelik olmadığı için N1NF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ÖĞRDERS (ÖNO, ÖADI,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Olursa 1NF olur.</a:t>
            </a:r>
          </a:p>
          <a:p>
            <a:pPr>
              <a:lnSpc>
                <a:spcPct val="115000"/>
              </a:lnSpc>
              <a:spcAft>
                <a:spcPts val="300"/>
              </a:spcAft>
              <a:buNone/>
              <a:tabLst>
                <a:tab pos="207645" algn="l"/>
              </a:tabLst>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2500</TotalTime>
  <Words>3473</Words>
  <Application>Microsoft Office PowerPoint</Application>
  <PresentationFormat>Ekran Gösterisi (4:3)</PresentationFormat>
  <Paragraphs>549</Paragraphs>
  <Slides>48</Slides>
  <Notes>0</Notes>
  <HiddenSlides>0</HiddenSlides>
  <MMClips>0</MMClips>
  <ScaleCrop>false</ScaleCrop>
  <HeadingPairs>
    <vt:vector size="4" baseType="variant">
      <vt:variant>
        <vt:lpstr>Tema</vt:lpstr>
      </vt:variant>
      <vt:variant>
        <vt:i4>1</vt:i4>
      </vt:variant>
      <vt:variant>
        <vt:lpstr>Slayt Başlıkları</vt:lpstr>
      </vt:variant>
      <vt:variant>
        <vt:i4>48</vt:i4>
      </vt:variant>
    </vt:vector>
  </HeadingPairs>
  <TitlesOfParts>
    <vt:vector size="49" baseType="lpstr">
      <vt:lpstr>Akış</vt:lpstr>
      <vt:lpstr>Veri Tabanı Yönetim Sistemleri</vt:lpstr>
      <vt:lpstr>F. Bir Nitelik Kümesinin Kapanışı</vt:lpstr>
      <vt:lpstr>PowerPoint Sunusu</vt:lpstr>
      <vt:lpstr>5. İlişki Anahtarları</vt:lpstr>
      <vt:lpstr>PowerPoint Sunusu</vt:lpstr>
      <vt:lpstr>PowerPoint Sunusu</vt:lpstr>
      <vt:lpstr>6. İlişkiler İçin Normal Biçimler </vt:lpstr>
      <vt:lpstr>6.1. Birinci Normal Biçim (1NF)</vt:lpstr>
      <vt:lpstr>PowerPoint Sunusu</vt:lpstr>
      <vt:lpstr>Çizim 4.5 Normal Biçimde Olmayan (N1NF) Bir İlişkinin Normal Biçime(1NF) Dönüştürülmesi</vt:lpstr>
      <vt:lpstr>6.2. İkinci Normal Biçim (2NF) </vt:lpstr>
      <vt:lpstr>PowerPoint Sunusu</vt:lpstr>
      <vt:lpstr>6.3. Üçüncü Normal Biçim (3NF) </vt:lpstr>
      <vt:lpstr>PowerPoint Sunusu</vt:lpstr>
      <vt:lpstr>6.4. Boyce Codd Normal Biçimi (BCNF) </vt:lpstr>
      <vt:lpstr>PowerPoint Sunusu</vt:lpstr>
      <vt:lpstr>PowerPoint Sunusu</vt:lpstr>
      <vt:lpstr>PowerPoint Sunusu</vt:lpstr>
      <vt:lpstr>PowerPoint Sunusu</vt:lpstr>
      <vt:lpstr>PowerPoint Sunusu</vt:lpstr>
      <vt:lpstr>PowerPoint Sunusu</vt:lpstr>
      <vt:lpstr>7. İlişkilerin Ayrıştırılması </vt:lpstr>
      <vt:lpstr>PowerPoint Sunusu</vt:lpstr>
      <vt:lpstr>7.1. Yitimsiz-Birleştirme Ayrıştırması </vt:lpstr>
      <vt:lpstr>PowerPoint Sunusu</vt:lpstr>
      <vt:lpstr>PowerPoint Sunusu</vt:lpstr>
      <vt:lpstr>  İkili Bir Ayrıştırma İçin Yitimsizlik Koşulu</vt:lpstr>
      <vt:lpstr>PowerPoint Sunusu</vt:lpstr>
      <vt:lpstr>Ayrıştırmaların Yitimsizlik Sınaması</vt:lpstr>
      <vt:lpstr>PowerPoint Sunusu</vt:lpstr>
      <vt:lpstr>PowerPoint Sunusu</vt:lpstr>
      <vt:lpstr>7.2. Ayrıştırmanın İşlevsel Bağımlılıkları Koruması</vt:lpstr>
      <vt:lpstr>PowerPoint Sunusu</vt:lpstr>
      <vt:lpstr>PowerPoint Sunusu</vt:lpstr>
      <vt:lpstr>PowerPoint Sunusu</vt:lpstr>
      <vt:lpstr>PowerPoint Sunusu</vt:lpstr>
      <vt:lpstr>7.3. BCNF Ayrıştırma Algoritması</vt:lpstr>
      <vt:lpstr>PowerPoint Sunusu</vt:lpstr>
      <vt:lpstr>PowerPoint Sunusu</vt:lpstr>
      <vt:lpstr>7.4. 3NF Ayrıştırma Algoritması</vt:lpstr>
      <vt:lpstr>PowerPoint Sunusu</vt:lpstr>
      <vt:lpstr>PowerPoint Sunusu</vt:lpstr>
      <vt:lpstr>PowerPoint Sunusu</vt:lpstr>
      <vt:lpstr>PowerPoint Sunusu</vt:lpstr>
      <vt:lpstr>PowerPoint Sunusu</vt:lpstr>
      <vt:lpstr>7.5 BCNF ve 3NF Normal Biçimlerinin Karşılaştırılması</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 Sistemleri</dc:title>
  <dc:creator>REYHAN</dc:creator>
  <cp:lastModifiedBy>ergenburhan@hotmail.com</cp:lastModifiedBy>
  <cp:revision>366</cp:revision>
  <dcterms:created xsi:type="dcterms:W3CDTF">2010-03-24T18:22:40Z</dcterms:created>
  <dcterms:modified xsi:type="dcterms:W3CDTF">2017-11-30T13:39:07Z</dcterms:modified>
</cp:coreProperties>
</file>