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8"/>
  </p:notesMasterIdLst>
  <p:sldIdLst>
    <p:sldId id="256" r:id="rId2"/>
    <p:sldId id="347" r:id="rId3"/>
    <p:sldId id="348" r:id="rId4"/>
    <p:sldId id="349" r:id="rId5"/>
    <p:sldId id="350" r:id="rId6"/>
    <p:sldId id="351" r:id="rId7"/>
    <p:sldId id="352" r:id="rId8"/>
    <p:sldId id="353" r:id="rId9"/>
    <p:sldId id="354" r:id="rId10"/>
    <p:sldId id="357" r:id="rId11"/>
    <p:sldId id="358" r:id="rId12"/>
    <p:sldId id="359" r:id="rId13"/>
    <p:sldId id="360" r:id="rId14"/>
    <p:sldId id="361" r:id="rId15"/>
    <p:sldId id="355" r:id="rId16"/>
    <p:sldId id="356" r:id="rId17"/>
    <p:sldId id="362" r:id="rId18"/>
    <p:sldId id="448" r:id="rId19"/>
    <p:sldId id="365" r:id="rId20"/>
    <p:sldId id="366" r:id="rId21"/>
    <p:sldId id="367" r:id="rId22"/>
    <p:sldId id="368" r:id="rId23"/>
    <p:sldId id="369" r:id="rId24"/>
    <p:sldId id="370" r:id="rId25"/>
    <p:sldId id="371" r:id="rId26"/>
    <p:sldId id="372" r:id="rId27"/>
    <p:sldId id="373" r:id="rId28"/>
    <p:sldId id="449" r:id="rId29"/>
    <p:sldId id="375" r:id="rId30"/>
    <p:sldId id="376" r:id="rId31"/>
    <p:sldId id="377" r:id="rId32"/>
    <p:sldId id="378" r:id="rId33"/>
    <p:sldId id="379" r:id="rId34"/>
    <p:sldId id="45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6" r:id="rId49"/>
    <p:sldId id="397" r:id="rId50"/>
    <p:sldId id="398" r:id="rId51"/>
    <p:sldId id="399" r:id="rId52"/>
    <p:sldId id="400" r:id="rId53"/>
    <p:sldId id="401" r:id="rId54"/>
    <p:sldId id="402" r:id="rId55"/>
    <p:sldId id="403" r:id="rId56"/>
    <p:sldId id="404" r:id="rId57"/>
    <p:sldId id="405" r:id="rId58"/>
    <p:sldId id="406" r:id="rId59"/>
    <p:sldId id="407" r:id="rId60"/>
    <p:sldId id="408" r:id="rId61"/>
    <p:sldId id="409" r:id="rId62"/>
    <p:sldId id="410" r:id="rId63"/>
    <p:sldId id="411" r:id="rId64"/>
    <p:sldId id="412" r:id="rId65"/>
    <p:sldId id="413" r:id="rId66"/>
    <p:sldId id="414" r:id="rId67"/>
    <p:sldId id="415" r:id="rId68"/>
    <p:sldId id="416" r:id="rId69"/>
    <p:sldId id="417" r:id="rId70"/>
    <p:sldId id="418" r:id="rId71"/>
    <p:sldId id="419" r:id="rId72"/>
    <p:sldId id="420" r:id="rId73"/>
    <p:sldId id="421" r:id="rId74"/>
    <p:sldId id="422" r:id="rId75"/>
    <p:sldId id="423" r:id="rId76"/>
    <p:sldId id="426" r:id="rId77"/>
    <p:sldId id="427" r:id="rId78"/>
    <p:sldId id="428" r:id="rId79"/>
    <p:sldId id="429" r:id="rId80"/>
    <p:sldId id="430" r:id="rId81"/>
    <p:sldId id="431" r:id="rId82"/>
    <p:sldId id="432" r:id="rId83"/>
    <p:sldId id="433" r:id="rId84"/>
    <p:sldId id="434" r:id="rId85"/>
    <p:sldId id="435" r:id="rId86"/>
    <p:sldId id="436" r:id="rId8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94624" autoAdjust="0"/>
  </p:normalViewPr>
  <p:slideViewPr>
    <p:cSldViewPr>
      <p:cViewPr varScale="1">
        <p:scale>
          <a:sx n="70" d="100"/>
          <a:sy n="70" d="100"/>
        </p:scale>
        <p:origin x="-15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522800-EAFF-41B3-9A7F-16482FA9E8DB}" type="datetimeFigureOut">
              <a:rPr lang="tr-TR" smtClean="0"/>
              <a:pPr/>
              <a:t>7.12.2017</a:t>
            </a:fld>
            <a:endParaRPr lang="tr-TR" dirty="0"/>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6E70F4-D3E2-4239-889B-4033C24DDC46}" type="slidenum">
              <a:rPr lang="tr-TR" smtClean="0"/>
              <a:pPr/>
              <a:t>‹#›</a:t>
            </a:fld>
            <a:endParaRPr lang="tr-TR" dirty="0"/>
          </a:p>
        </p:txBody>
      </p:sp>
    </p:spTree>
    <p:extLst>
      <p:ext uri="{BB962C8B-B14F-4D97-AF65-F5344CB8AC3E}">
        <p14:creationId xmlns:p14="http://schemas.microsoft.com/office/powerpoint/2010/main" val="1932192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a:t>
            </a:fld>
            <a:endParaRPr lang="tr-T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a:t>
            </a:fld>
            <a:endParaRPr lang="tr-T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a:t>
            </a:fld>
            <a:endParaRPr lang="tr-T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a:t>
            </a:fld>
            <a:endParaRPr lang="tr-T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a:t>
            </a:fld>
            <a:endParaRPr lang="tr-T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a:t>
            </a:fld>
            <a:endParaRPr lang="tr-T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a:t>
            </a:fld>
            <a:endParaRPr lang="tr-T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a:t>
            </a:fld>
            <a:endParaRPr lang="tr-T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a:t>
            </a:fld>
            <a:endParaRPr lang="tr-T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18</a:t>
            </a:fld>
            <a:endParaRPr lang="tr-T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19</a:t>
            </a:fld>
            <a:endParaRPr lang="tr-T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a:t>
            </a:fld>
            <a:endParaRPr lang="tr-T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20</a:t>
            </a:fld>
            <a:endParaRPr lang="tr-T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21</a:t>
            </a:fld>
            <a:endParaRPr lang="tr-T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22</a:t>
            </a:fld>
            <a:endParaRPr lang="tr-T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23</a:t>
            </a:fld>
            <a:endParaRPr lang="tr-T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24</a:t>
            </a:fld>
            <a:endParaRPr lang="tr-T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25</a:t>
            </a:fld>
            <a:endParaRPr lang="tr-T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26</a:t>
            </a:fld>
            <a:endParaRPr lang="tr-T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27</a:t>
            </a:fld>
            <a:endParaRPr lang="tr-T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28</a:t>
            </a:fld>
            <a:endParaRPr lang="tr-T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29</a:t>
            </a:fld>
            <a:endParaRPr lang="tr-T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a:t>
            </a:fld>
            <a:endParaRPr lang="tr-T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30</a:t>
            </a:fld>
            <a:endParaRPr lang="tr-T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31</a:t>
            </a:fld>
            <a:endParaRPr lang="tr-T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32</a:t>
            </a:fld>
            <a:endParaRPr lang="tr-T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33</a:t>
            </a:fld>
            <a:endParaRPr lang="tr-T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34</a:t>
            </a:fld>
            <a:endParaRPr lang="tr-T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35</a:t>
            </a:fld>
            <a:endParaRPr lang="tr-T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36</a:t>
            </a:fld>
            <a:endParaRPr lang="tr-T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37</a:t>
            </a:fld>
            <a:endParaRPr lang="tr-T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38</a:t>
            </a:fld>
            <a:endParaRPr lang="tr-T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39</a:t>
            </a:fld>
            <a:endParaRPr lang="tr-T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a:t>
            </a:fld>
            <a:endParaRPr lang="tr-T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40</a:t>
            </a:fld>
            <a:endParaRPr lang="tr-T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41</a:t>
            </a:fld>
            <a:endParaRPr lang="tr-T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42</a:t>
            </a:fld>
            <a:endParaRPr lang="tr-T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43</a:t>
            </a:fld>
            <a:endParaRPr lang="tr-T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44</a:t>
            </a:fld>
            <a:endParaRPr lang="tr-T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45</a:t>
            </a:fld>
            <a:endParaRPr lang="tr-T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46</a:t>
            </a:fld>
            <a:endParaRPr lang="tr-T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47</a:t>
            </a:fld>
            <a:endParaRPr lang="tr-T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48</a:t>
            </a:fld>
            <a:endParaRPr lang="tr-T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49</a:t>
            </a:fld>
            <a:endParaRPr lang="tr-T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a:t>
            </a:fld>
            <a:endParaRPr lang="tr-T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50</a:t>
            </a:fld>
            <a:endParaRPr lang="tr-T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51</a:t>
            </a:fld>
            <a:endParaRPr lang="tr-T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52</a:t>
            </a:fld>
            <a:endParaRPr lang="tr-T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53</a:t>
            </a:fld>
            <a:endParaRPr lang="tr-T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54</a:t>
            </a:fld>
            <a:endParaRPr lang="tr-T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55</a:t>
            </a:fld>
            <a:endParaRPr lang="tr-T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56</a:t>
            </a:fld>
            <a:endParaRPr lang="tr-T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57</a:t>
            </a:fld>
            <a:endParaRPr lang="tr-T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58</a:t>
            </a:fld>
            <a:endParaRPr lang="tr-T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59</a:t>
            </a:fld>
            <a:endParaRPr lang="tr-T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a:t>
            </a:fld>
            <a:endParaRPr lang="tr-T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60</a:t>
            </a:fld>
            <a:endParaRPr lang="tr-T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61</a:t>
            </a:fld>
            <a:endParaRPr lang="tr-T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62</a:t>
            </a:fld>
            <a:endParaRPr lang="tr-T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63</a:t>
            </a:fld>
            <a:endParaRPr lang="tr-T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64</a:t>
            </a:fld>
            <a:endParaRPr lang="tr-T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65</a:t>
            </a:fld>
            <a:endParaRPr lang="tr-T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66</a:t>
            </a:fld>
            <a:endParaRPr lang="tr-T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67</a:t>
            </a:fld>
            <a:endParaRPr lang="tr-T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68</a:t>
            </a:fld>
            <a:endParaRPr lang="tr-T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69</a:t>
            </a:fld>
            <a:endParaRPr lang="tr-T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a:t>
            </a:fld>
            <a:endParaRPr lang="tr-T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70</a:t>
            </a:fld>
            <a:endParaRPr lang="tr-T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71</a:t>
            </a:fld>
            <a:endParaRPr lang="tr-T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72</a:t>
            </a:fld>
            <a:endParaRPr lang="tr-T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73</a:t>
            </a:fld>
            <a:endParaRPr lang="tr-T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74</a:t>
            </a:fld>
            <a:endParaRPr lang="tr-T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75</a:t>
            </a:fld>
            <a:endParaRPr lang="tr-T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76</a:t>
            </a:fld>
            <a:endParaRPr lang="tr-T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77</a:t>
            </a:fld>
            <a:endParaRPr lang="tr-T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78</a:t>
            </a:fld>
            <a:endParaRPr lang="tr-T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79</a:t>
            </a:fld>
            <a:endParaRPr lang="tr-T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a:t>
            </a:fld>
            <a:endParaRPr lang="tr-T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80</a:t>
            </a:fld>
            <a:endParaRPr lang="tr-T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81</a:t>
            </a:fld>
            <a:endParaRPr lang="tr-T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82</a:t>
            </a:fld>
            <a:endParaRPr lang="tr-T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83</a:t>
            </a:fld>
            <a:endParaRPr lang="tr-T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84</a:t>
            </a:fld>
            <a:endParaRPr lang="tr-T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85</a:t>
            </a:fld>
            <a:endParaRPr lang="tr-TR"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86</a:t>
            </a:fld>
            <a:endParaRPr lang="tr-T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a:t>
            </a:fld>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19" name="18 Altbilgi Yer Tutucusu"/>
          <p:cNvSpPr>
            <a:spLocks noGrp="1"/>
          </p:cNvSpPr>
          <p:nvPr>
            <p:ph type="ftr" sz="quarter" idx="11"/>
          </p:nvPr>
        </p:nvSpPr>
        <p:spPr/>
        <p:txBody>
          <a:bodyPr/>
          <a:lstStyle/>
          <a:p>
            <a:endParaRPr lang="tr-TR" dirty="0"/>
          </a:p>
        </p:txBody>
      </p:sp>
      <p:sp>
        <p:nvSpPr>
          <p:cNvPr id="27" name="2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8" name="7 Altbilgi Yer Tutucusu"/>
          <p:cNvSpPr>
            <a:spLocks noGrp="1"/>
          </p:cNvSpPr>
          <p:nvPr>
            <p:ph type="ftr" sz="quarter" idx="11"/>
          </p:nvPr>
        </p:nvSpPr>
        <p:spPr/>
        <p:txBody>
          <a:bodyPr/>
          <a:lstStyle/>
          <a:p>
            <a:endParaRPr lang="tr-TR" dirty="0"/>
          </a:p>
        </p:txBody>
      </p:sp>
      <p:sp>
        <p:nvSpPr>
          <p:cNvPr id="9" name="8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4" name="3 Altbilgi Yer Tutucusu"/>
          <p:cNvSpPr>
            <a:spLocks noGrp="1"/>
          </p:cNvSpPr>
          <p:nvPr>
            <p:ph type="ftr" sz="quarter" idx="11"/>
          </p:nvPr>
        </p:nvSpPr>
        <p:spPr/>
        <p:txBody>
          <a:bodyPr/>
          <a:lstStyle/>
          <a:p>
            <a:endParaRPr lang="tr-TR" dirty="0"/>
          </a:p>
        </p:txBody>
      </p:sp>
      <p:sp>
        <p:nvSpPr>
          <p:cNvPr id="5" name="4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3" name="2 Altbilgi Yer Tutucusu"/>
          <p:cNvSpPr>
            <a:spLocks noGrp="1"/>
          </p:cNvSpPr>
          <p:nvPr>
            <p:ph type="ftr" sz="quarter" idx="11"/>
          </p:nvPr>
        </p:nvSpPr>
        <p:spPr/>
        <p:txBody>
          <a:bodyPr/>
          <a:lstStyle/>
          <a:p>
            <a:endParaRPr lang="tr-TR" dirty="0"/>
          </a:p>
        </p:txBody>
      </p:sp>
      <p:sp>
        <p:nvSpPr>
          <p:cNvPr id="4" name="3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C54D68EE-E3A6-4C24-A2A4-AE8B39487082}" type="datetimeFigureOut">
              <a:rPr lang="tr-TR" smtClean="0"/>
              <a:pPr/>
              <a:t>7.12.2017</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a:xfrm>
            <a:off x="8077200" y="6356350"/>
            <a:ext cx="609600" cy="365125"/>
          </a:xfrm>
        </p:spPr>
        <p:txBody>
          <a:bodyPr/>
          <a:lstStyle/>
          <a:p>
            <a:fld id="{EA8BC489-F3F3-40F7-A58B-B20DCA83791B}" type="slidenum">
              <a:rPr lang="tr-TR" smtClean="0"/>
              <a:pPr/>
              <a:t>‹#›</a:t>
            </a:fld>
            <a:endParaRPr lang="tr-TR" dirty="0"/>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dirty="0"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54D68EE-E3A6-4C24-A2A4-AE8B39487082}" type="datetimeFigureOut">
              <a:rPr lang="tr-TR" smtClean="0"/>
              <a:pPr/>
              <a:t>7.12.2017</a:t>
            </a:fld>
            <a:endParaRPr lang="tr-TR" dirty="0"/>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dirty="0"/>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A8BC489-F3F3-40F7-A58B-B20DCA83791B}" type="slidenum">
              <a:rPr lang="tr-TR" smtClean="0"/>
              <a:pPr/>
              <a:t>‹#›</a:t>
            </a:fld>
            <a:endParaRPr lang="tr-TR" dirty="0"/>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533400" y="1371600"/>
            <a:ext cx="7851648" cy="2771780"/>
          </a:xfrm>
        </p:spPr>
        <p:txBody>
          <a:bodyPr>
            <a:normAutofit/>
          </a:bodyPr>
          <a:lstStyle/>
          <a:p>
            <a:pPr algn="ctr"/>
            <a:r>
              <a:rPr lang="tr-TR" dirty="0" err="1" smtClean="0"/>
              <a:t>areket</a:t>
            </a:r>
            <a:r>
              <a:rPr lang="tr-TR" dirty="0" smtClean="0"/>
              <a:t> Kavramı</a:t>
            </a:r>
            <a:endParaRPr lang="tr-TR" dirty="0"/>
          </a:p>
        </p:txBody>
      </p:sp>
      <p:sp>
        <p:nvSpPr>
          <p:cNvPr id="3" name="2 Alt Başlık"/>
          <p:cNvSpPr>
            <a:spLocks noGrp="1"/>
          </p:cNvSpPr>
          <p:nvPr>
            <p:ph type="subTitle" idx="1"/>
          </p:nvPr>
        </p:nvSpPr>
        <p:spPr/>
        <p:txBody>
          <a:bodyPr/>
          <a:lstStyle/>
          <a:p>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Veri Tabanı Yönetim Sisteminin bileşenleri arasında bir kilitleme yöneticisinin (locking manager) bulunduğu ve kilitleme yöneticisi tarafından kilitleme bilgilerinin uygun çizelgelerde tutulduğu düşünülebilir. Bir veri öğesi üzerinde okuma ya da yazma işlemi yapmak isteyen hareket, kilitleme yöneticisinden istemde bulunur. </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Kilitleme yöneticisi, veri öğesinin durumunu inceleyerek, uygunsa istenilen kilidi hemen karşılar. Veri öğesinin o andaki durumu istenilen kilidi hemen karşılamak için uygun değilse, kilitleme istemini bekleme kuyruğuna gönderir.</a:t>
            </a:r>
          </a:p>
          <a:p>
            <a:pPr>
              <a:buNone/>
            </a:pPr>
            <a:r>
              <a:rPr lang="tr-TR" dirty="0" smtClean="0"/>
              <a:t>	Kilitleme tekniği açısından, 3 temel kilitleme işlemi vardır.</a:t>
            </a:r>
          </a:p>
          <a:p>
            <a:pPr>
              <a:buNone/>
            </a:pPr>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b="1" dirty="0" smtClean="0">
                <a:solidFill>
                  <a:schemeClr val="accent1">
                    <a:lumMod val="75000"/>
                  </a:schemeClr>
                </a:solidFill>
              </a:rPr>
              <a:t>1. LockS(A)</a:t>
            </a:r>
            <a:r>
              <a:rPr lang="tr-TR" dirty="0" smtClean="0">
                <a:solidFill>
                  <a:schemeClr val="accent1">
                    <a:lumMod val="75000"/>
                  </a:schemeClr>
                </a:solidFill>
              </a:rPr>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veri öğesinin paylaşımlı türde kilitlenmesi.</a:t>
            </a:r>
          </a:p>
          <a:p>
            <a:pPr>
              <a:buNone/>
            </a:pPr>
            <a:r>
              <a:rPr lang="tr-TR" b="1" dirty="0" smtClean="0">
                <a:solidFill>
                  <a:schemeClr val="accent1">
                    <a:lumMod val="75000"/>
                  </a:schemeClr>
                </a:solidFill>
              </a:rPr>
              <a:t>2. LockX(A)</a:t>
            </a:r>
            <a:r>
              <a:rPr lang="tr-TR" dirty="0" smtClean="0">
                <a:solidFill>
                  <a:schemeClr val="accent1">
                    <a:lumMod val="75000"/>
                  </a:schemeClr>
                </a:solidFill>
              </a:rPr>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veri öğesinin dışlayan türde kilitlenmesi.</a:t>
            </a:r>
            <a:endParaRPr lang="tr-TR" dirty="0" smtClean="0">
              <a:solidFill>
                <a:schemeClr val="accent1">
                  <a:lumMod val="75000"/>
                </a:schemeClr>
              </a:solidFill>
            </a:endParaRPr>
          </a:p>
          <a:p>
            <a:pPr>
              <a:buNone/>
            </a:pPr>
            <a:r>
              <a:rPr lang="tr-TR" b="1" dirty="0" smtClean="0">
                <a:solidFill>
                  <a:schemeClr val="accent1">
                    <a:lumMod val="75000"/>
                  </a:schemeClr>
                </a:solidFill>
              </a:rPr>
              <a:t>3. Unlock(A): A</a:t>
            </a:r>
            <a:r>
              <a:rPr lang="tr-TR" dirty="0" smtClean="0">
                <a:solidFill>
                  <a:schemeClr val="accent1">
                    <a:lumMod val="75000"/>
                  </a:schemeClr>
                </a:solidFill>
              </a:rPr>
              <a:t> </a:t>
            </a:r>
            <a:r>
              <a:rPr lang="tr-TR" dirty="0" smtClean="0"/>
              <a:t>veri öğesi üzerindeki kilidin çözülmesi. </a:t>
            </a:r>
          </a:p>
          <a:p>
            <a:pPr>
              <a:buNone/>
            </a:pP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Aslında bu işlemlerden her biri için önce hareket tarafından istemde bulunulur, daha sonra da istemin karşılandığı (hemen ya da belirli bir bekleme süresi sonunda) harekete bildirilir. Ancak basitlik açısından, örneklerde bu ayırım yapılmayacak ve her işlem için tek bir gösterim kullanılacaktır.</a:t>
            </a:r>
          </a:p>
          <a:p>
            <a:pPr>
              <a:buNone/>
            </a:pP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Bir işletim planında yer alan hareketlerde kilitleme tekniğinin kullanılması işletim planının serileştirilebilir olmasını güvencelemez. Eğer veri öğeleri üzerine vurulan kilitler, okuma ve yazma işlemleri tamamlandıktan hemen sonra çözülürse tutarsızlıklar oluşabilir. Örnek olarak çizim 9.14’deki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dirty="0" smtClean="0"/>
              <a:t> işletim planını inceleyelim. </a:t>
            </a:r>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işletim planında yer alan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b="1" dirty="0" smtClean="0"/>
              <a:t> </a:t>
            </a:r>
            <a:r>
              <a:rPr lang="tr-TR" dirty="0" smtClean="0"/>
              <a:t>ve </a:t>
            </a:r>
            <a:r>
              <a:rPr lang="tr-TR" b="1" dirty="0" smtClean="0">
                <a:solidFill>
                  <a:schemeClr val="accent1">
                    <a:lumMod val="75000"/>
                  </a:schemeClr>
                </a:solidFill>
              </a:rPr>
              <a:t>H</a:t>
            </a:r>
            <a:r>
              <a:rPr lang="tr-TR" b="1" baseline="-25000" dirty="0" smtClean="0">
                <a:solidFill>
                  <a:schemeClr val="accent1">
                    <a:lumMod val="75000"/>
                  </a:schemeClr>
                </a:solidFill>
              </a:rPr>
              <a:t>16</a:t>
            </a:r>
            <a:r>
              <a:rPr lang="tr-TR" dirty="0" smtClean="0">
                <a:solidFill>
                  <a:schemeClr val="accent1">
                    <a:lumMod val="75000"/>
                  </a:schemeClr>
                </a:solidFill>
              </a:rPr>
              <a:t> </a:t>
            </a:r>
            <a:r>
              <a:rPr lang="tr-TR" dirty="0" smtClean="0"/>
              <a:t>hareketlerinde birbiriyle uyumlu biçimde kilitleme yapılmaktadır. Başlangıçta </a:t>
            </a:r>
            <a:r>
              <a:rPr lang="tr-TR" b="1" dirty="0" smtClean="0">
                <a:solidFill>
                  <a:schemeClr val="accent1">
                    <a:lumMod val="75000"/>
                  </a:schemeClr>
                </a:solidFill>
              </a:rPr>
              <a:t>A= 1000</a:t>
            </a:r>
            <a:r>
              <a:rPr lang="tr-TR" b="1" dirty="0" smtClean="0"/>
              <a:t>, </a:t>
            </a:r>
            <a:r>
              <a:rPr lang="tr-TR" b="1" dirty="0" smtClean="0">
                <a:solidFill>
                  <a:schemeClr val="accent1">
                    <a:lumMod val="75000"/>
                  </a:schemeClr>
                </a:solidFill>
              </a:rPr>
              <a:t>B= 2000</a:t>
            </a:r>
            <a:r>
              <a:rPr lang="tr-TR" dirty="0" smtClean="0">
                <a:solidFill>
                  <a:schemeClr val="accent1">
                    <a:lumMod val="75000"/>
                  </a:schemeClr>
                </a:solidFill>
              </a:rPr>
              <a:t> </a:t>
            </a:r>
            <a:r>
              <a:rPr lang="tr-TR" dirty="0" smtClean="0"/>
              <a:t>olduğunu varsayalım. Seri işletim planları sonunda:</a:t>
            </a:r>
          </a:p>
          <a:p>
            <a:pPr>
              <a:buClrTx/>
              <a:buFont typeface="Wingdings" pitchFamily="2" charset="2"/>
              <a:buChar char="Ø"/>
            </a:pPr>
            <a:r>
              <a:rPr lang="tr-TR" dirty="0" smtClean="0">
                <a:solidFill>
                  <a:schemeClr val="accent1">
                    <a:lumMod val="75000"/>
                  </a:schemeClr>
                </a:solidFill>
              </a:rPr>
              <a:t> </a:t>
            </a:r>
            <a:r>
              <a:rPr lang="tr-TR" dirty="0" smtClean="0"/>
              <a:t>önce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b="1" baseline="-25000" dirty="0" smtClean="0"/>
              <a:t> </a:t>
            </a:r>
            <a:r>
              <a:rPr lang="tr-TR" dirty="0" smtClean="0"/>
              <a:t> sonra </a:t>
            </a:r>
            <a:r>
              <a:rPr lang="tr-TR" dirty="0" smtClean="0">
                <a:solidFill>
                  <a:schemeClr val="accent1">
                    <a:lumMod val="75000"/>
                  </a:schemeClr>
                </a:solidFill>
              </a:rPr>
              <a:t>da</a:t>
            </a:r>
            <a:r>
              <a:rPr lang="tr-TR" b="1" dirty="0" smtClean="0">
                <a:solidFill>
                  <a:schemeClr val="accent1">
                    <a:lumMod val="75000"/>
                  </a:schemeClr>
                </a:solidFill>
              </a:rPr>
              <a:t> H</a:t>
            </a:r>
            <a:r>
              <a:rPr lang="tr-TR" b="1" baseline="-25000" dirty="0" smtClean="0">
                <a:solidFill>
                  <a:schemeClr val="accent1">
                    <a:lumMod val="75000"/>
                  </a:schemeClr>
                </a:solidFill>
              </a:rPr>
              <a:t>16</a:t>
            </a:r>
            <a:r>
              <a:rPr lang="tr-TR" dirty="0" smtClean="0">
                <a:solidFill>
                  <a:schemeClr val="accent1">
                    <a:lumMod val="75000"/>
                  </a:schemeClr>
                </a:solidFill>
              </a:rPr>
              <a:t> </a:t>
            </a:r>
            <a:r>
              <a:rPr lang="tr-TR" dirty="0" smtClean="0"/>
              <a:t>işletilirse </a:t>
            </a:r>
            <a:r>
              <a:rPr lang="tr-TR" b="1" dirty="0" smtClean="0">
                <a:solidFill>
                  <a:schemeClr val="accent1">
                    <a:lumMod val="75000"/>
                  </a:schemeClr>
                </a:solidFill>
              </a:rPr>
              <a:t>A=3000</a:t>
            </a:r>
            <a:r>
              <a:rPr lang="tr-TR" b="1" dirty="0" smtClean="0"/>
              <a:t>, </a:t>
            </a:r>
            <a:r>
              <a:rPr lang="tr-TR" b="1" dirty="0" smtClean="0">
                <a:solidFill>
                  <a:schemeClr val="accent1">
                    <a:lumMod val="75000"/>
                  </a:schemeClr>
                </a:solidFill>
              </a:rPr>
              <a:t>B=5000</a:t>
            </a:r>
            <a:endParaRPr lang="tr-TR" dirty="0" smtClean="0">
              <a:solidFill>
                <a:schemeClr val="accent1">
                  <a:lumMod val="75000"/>
                </a:schemeClr>
              </a:solidFill>
            </a:endParaRPr>
          </a:p>
          <a:p>
            <a:pPr>
              <a:buClrTx/>
              <a:buFont typeface="Wingdings" pitchFamily="2" charset="2"/>
              <a:buChar char="Ø"/>
            </a:pPr>
            <a:r>
              <a:rPr lang="tr-TR" dirty="0" smtClean="0">
                <a:solidFill>
                  <a:schemeClr val="accent1">
                    <a:lumMod val="75000"/>
                  </a:schemeClr>
                </a:solidFill>
              </a:rPr>
              <a:t> </a:t>
            </a:r>
            <a:r>
              <a:rPr lang="tr-TR" dirty="0" smtClean="0"/>
              <a:t>önce </a:t>
            </a:r>
            <a:r>
              <a:rPr lang="tr-TR" b="1" dirty="0" smtClean="0">
                <a:solidFill>
                  <a:schemeClr val="accent1">
                    <a:lumMod val="75000"/>
                  </a:schemeClr>
                </a:solidFill>
              </a:rPr>
              <a:t>H</a:t>
            </a:r>
            <a:r>
              <a:rPr lang="tr-TR" b="1" baseline="-25000" dirty="0" smtClean="0">
                <a:solidFill>
                  <a:schemeClr val="accent1">
                    <a:lumMod val="75000"/>
                  </a:schemeClr>
                </a:solidFill>
              </a:rPr>
              <a:t>16 </a:t>
            </a:r>
            <a:r>
              <a:rPr lang="tr-TR" dirty="0" smtClean="0"/>
              <a:t> sonra da</a:t>
            </a:r>
            <a:r>
              <a:rPr lang="tr-TR" b="1"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dirty="0" smtClean="0"/>
              <a:t> işletilirse </a:t>
            </a:r>
            <a:r>
              <a:rPr lang="tr-TR" b="1" dirty="0" smtClean="0">
                <a:solidFill>
                  <a:schemeClr val="accent1">
                    <a:lumMod val="75000"/>
                  </a:schemeClr>
                </a:solidFill>
              </a:rPr>
              <a:t>A=4000</a:t>
            </a:r>
            <a:r>
              <a:rPr lang="tr-TR" b="1" dirty="0" smtClean="0"/>
              <a:t>, </a:t>
            </a:r>
            <a:r>
              <a:rPr lang="tr-TR" b="1" dirty="0" smtClean="0">
                <a:solidFill>
                  <a:schemeClr val="accent1">
                    <a:lumMod val="75000"/>
                  </a:schemeClr>
                </a:solidFill>
              </a:rPr>
              <a:t>B=3000</a:t>
            </a:r>
            <a:endParaRPr lang="tr-TR" dirty="0" smtClean="0">
              <a:solidFill>
                <a:schemeClr val="accent1">
                  <a:lumMod val="75000"/>
                </a:schemeClr>
              </a:solidFill>
            </a:endParaRPr>
          </a:p>
          <a:p>
            <a:pPr>
              <a:buNone/>
            </a:pPr>
            <a:r>
              <a:rPr lang="tr-TR" dirty="0" smtClean="0"/>
              <a:t>olur.</a:t>
            </a: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Çizim 9.14’deki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dirty="0" smtClean="0">
                <a:solidFill>
                  <a:schemeClr val="accent1">
                    <a:lumMod val="75000"/>
                  </a:schemeClr>
                </a:solidFill>
              </a:rPr>
              <a:t> </a:t>
            </a:r>
            <a:r>
              <a:rPr lang="tr-TR" dirty="0" smtClean="0"/>
              <a:t>işletim planının sonunda ise </a:t>
            </a:r>
            <a:r>
              <a:rPr lang="tr-TR" b="1" dirty="0" smtClean="0">
                <a:solidFill>
                  <a:schemeClr val="accent1">
                    <a:lumMod val="75000"/>
                  </a:schemeClr>
                </a:solidFill>
              </a:rPr>
              <a:t>A=3000</a:t>
            </a:r>
            <a:r>
              <a:rPr lang="tr-TR" b="1" dirty="0" smtClean="0"/>
              <a:t>, </a:t>
            </a:r>
            <a:r>
              <a:rPr lang="tr-TR" b="1" dirty="0" smtClean="0">
                <a:solidFill>
                  <a:schemeClr val="accent1">
                    <a:lumMod val="75000"/>
                  </a:schemeClr>
                </a:solidFill>
              </a:rPr>
              <a:t>B=3000</a:t>
            </a:r>
            <a:r>
              <a:rPr lang="tr-TR" dirty="0" smtClean="0"/>
              <a:t> değerleri elde edilir. Buna göre </a:t>
            </a:r>
            <a:r>
              <a:rPr lang="tr-TR" b="1" dirty="0" smtClean="0">
                <a:solidFill>
                  <a:schemeClr val="accent1">
                    <a:lumMod val="75000"/>
                  </a:schemeClr>
                </a:solidFill>
              </a:rPr>
              <a:t>P</a:t>
            </a:r>
            <a:r>
              <a:rPr lang="tr-TR" b="1" baseline="-25000" dirty="0" smtClean="0">
                <a:solidFill>
                  <a:schemeClr val="accent1">
                    <a:lumMod val="75000"/>
                  </a:schemeClr>
                </a:solidFill>
              </a:rPr>
              <a:t>13 </a:t>
            </a:r>
            <a:r>
              <a:rPr lang="tr-TR" dirty="0" smtClean="0"/>
              <a:t>işletim planı seri işletim planlarından hiçbirine eşdeğer değil, dolayısıyla da serileştirilebilir değildir.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b="1" dirty="0" smtClean="0"/>
              <a:t>’</a:t>
            </a:r>
            <a:r>
              <a:rPr lang="tr-TR" dirty="0" smtClean="0"/>
              <a:t>ün serileştirilebilir olmamasının nedeni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b="1" baseline="-25000" dirty="0" smtClean="0"/>
              <a:t> </a:t>
            </a:r>
            <a:r>
              <a:rPr lang="tr-TR" dirty="0" smtClean="0"/>
              <a:t>hareketinde </a:t>
            </a:r>
            <a:r>
              <a:rPr lang="tr-TR" b="1" dirty="0" smtClean="0">
                <a:solidFill>
                  <a:schemeClr val="accent1">
                    <a:lumMod val="75000"/>
                  </a:schemeClr>
                </a:solidFill>
              </a:rPr>
              <a:t>B</a:t>
            </a:r>
            <a:r>
              <a:rPr lang="tr-TR" dirty="0" smtClean="0">
                <a:solidFill>
                  <a:schemeClr val="accent1">
                    <a:lumMod val="75000"/>
                  </a:schemeClr>
                </a:solidFill>
              </a:rPr>
              <a:t> </a:t>
            </a:r>
            <a:r>
              <a:rPr lang="tr-TR" dirty="0" smtClean="0"/>
              <a:t>kilidinin erken çözülmesidir.</a:t>
            </a:r>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baseline="-25000" dirty="0" smtClean="0"/>
              <a:t> </a:t>
            </a:r>
            <a:r>
              <a:rPr lang="tr-TR" dirty="0" smtClean="0"/>
              <a:t>tarafından erişilen veri öğesi</a:t>
            </a:r>
            <a:r>
              <a:rPr lang="tr-TR" dirty="0" smtClean="0">
                <a:solidFill>
                  <a:schemeClr val="accent1">
                    <a:lumMod val="75000"/>
                  </a:schemeClr>
                </a:solidFill>
              </a:rPr>
              <a:t> </a:t>
            </a:r>
            <a:r>
              <a:rPr lang="tr-TR" b="1" dirty="0" smtClean="0">
                <a:solidFill>
                  <a:schemeClr val="accent1">
                    <a:lumMod val="75000"/>
                  </a:schemeClr>
                </a:solidFill>
              </a:rPr>
              <a:t>B</a:t>
            </a:r>
            <a:r>
              <a:rPr lang="tr-TR" dirty="0" smtClean="0">
                <a:solidFill>
                  <a:schemeClr val="accent1">
                    <a:lumMod val="75000"/>
                  </a:schemeClr>
                </a:solidFill>
              </a:rPr>
              <a:t> </a:t>
            </a:r>
            <a:r>
              <a:rPr lang="tr-TR" dirty="0" smtClean="0"/>
              <a:t>üzerindeki kilidin erken çözülmesi ve bu veri öğesinin </a:t>
            </a:r>
            <a:r>
              <a:rPr lang="tr-TR" b="1" dirty="0" smtClean="0">
                <a:solidFill>
                  <a:schemeClr val="accent1">
                    <a:lumMod val="75000"/>
                  </a:schemeClr>
                </a:solidFill>
              </a:rPr>
              <a:t>H</a:t>
            </a:r>
            <a:r>
              <a:rPr lang="tr-TR" b="1" baseline="-25000" dirty="0" smtClean="0">
                <a:solidFill>
                  <a:schemeClr val="accent1">
                    <a:lumMod val="75000"/>
                  </a:schemeClr>
                </a:solidFill>
              </a:rPr>
              <a:t>16</a:t>
            </a:r>
            <a:r>
              <a:rPr lang="tr-TR" b="1" baseline="-25000" dirty="0" smtClean="0"/>
              <a:t> </a:t>
            </a:r>
            <a:r>
              <a:rPr lang="tr-TR" dirty="0" smtClean="0"/>
              <a:t>tarafından kilitlenerek değerinin değiştirilmesi tutarsızlığa neden olmaktadır. İşletim planının serileştirilebilir olmasını güvence altına almak için, kilitlemeye ek olarak, hareketlerin iki evreli kilitleme protokolü(kurallar kümesi) olarak bilinen protokolü sağlaması gerekir.</a:t>
            </a:r>
          </a:p>
          <a:p>
            <a:pPr>
              <a:buNone/>
            </a:pPr>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85728"/>
            <a:ext cx="8229600" cy="6357982"/>
          </a:xfrm>
        </p:spPr>
        <p:txBody>
          <a:bodyPr>
            <a:normAutofit/>
          </a:bodyPr>
          <a:lstStyle/>
          <a:p>
            <a:pPr algn="ctr">
              <a:buNone/>
            </a:pPr>
            <a:r>
              <a:rPr lang="tr-TR" dirty="0" smtClean="0">
                <a:solidFill>
                  <a:schemeClr val="accent1">
                    <a:lumMod val="75000"/>
                  </a:schemeClr>
                </a:solidFill>
              </a:rPr>
              <a:t>P</a:t>
            </a:r>
            <a:r>
              <a:rPr lang="tr-TR" b="1" baseline="-25000" dirty="0" smtClean="0">
                <a:solidFill>
                  <a:schemeClr val="accent1">
                    <a:lumMod val="75000"/>
                  </a:schemeClr>
                </a:solidFill>
              </a:rPr>
              <a:t>13</a:t>
            </a: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r>
              <a:rPr lang="tr-TR" dirty="0" smtClean="0">
                <a:solidFill>
                  <a:schemeClr val="accent1">
                    <a:lumMod val="75000"/>
                  </a:schemeClr>
                </a:solidFill>
              </a:rPr>
              <a:t>Çizim 9.14 Kilitleme Yapılmasına Rağmen Serileştirilebilir Olmayan İşletim Planı</a:t>
            </a:r>
          </a:p>
        </p:txBody>
      </p:sp>
      <p:graphicFrame>
        <p:nvGraphicFramePr>
          <p:cNvPr id="4" name="3 Tablo"/>
          <p:cNvGraphicFramePr>
            <a:graphicFrameLocks noGrp="1"/>
          </p:cNvGraphicFramePr>
          <p:nvPr/>
        </p:nvGraphicFramePr>
        <p:xfrm>
          <a:off x="1524000" y="797258"/>
          <a:ext cx="6096000" cy="4846320"/>
        </p:xfrm>
        <a:graphic>
          <a:graphicData uri="http://schemas.openxmlformats.org/drawingml/2006/table">
            <a:tbl>
              <a:tblPr firstRow="1" bandRow="1">
                <a:tableStyleId>{5C22544A-7EE6-4342-B048-85BDC9FD1C3A}</a:tableStyleId>
              </a:tblPr>
              <a:tblGrid>
                <a:gridCol w="3048000"/>
                <a:gridCol w="3048000"/>
              </a:tblGrid>
              <a:tr h="354613">
                <a:tc>
                  <a:txBody>
                    <a:bodyPr/>
                    <a:lstStyle/>
                    <a:p>
                      <a:pPr algn="ctr"/>
                      <a:r>
                        <a:rPr lang="tr-TR" dirty="0" smtClean="0"/>
                        <a:t>H</a:t>
                      </a:r>
                      <a:r>
                        <a:rPr lang="tr-TR" baseline="-25000" dirty="0" smtClean="0">
                          <a:solidFill>
                            <a:schemeClr val="bg1"/>
                          </a:solidFill>
                        </a:rPr>
                        <a:t>15</a:t>
                      </a:r>
                      <a:endParaRPr lang="tr-TR" dirty="0">
                        <a:solidFill>
                          <a:schemeClr val="bg1"/>
                        </a:solidFill>
                      </a:endParaRPr>
                    </a:p>
                  </a:txBody>
                  <a:tcPr/>
                </a:tc>
                <a:tc>
                  <a:txBody>
                    <a:bodyPr/>
                    <a:lstStyle/>
                    <a:p>
                      <a:pPr algn="ctr"/>
                      <a:r>
                        <a:rPr lang="tr-TR" dirty="0" smtClean="0"/>
                        <a:t>H</a:t>
                      </a:r>
                      <a:r>
                        <a:rPr lang="tr-TR" baseline="-25000" dirty="0" smtClean="0">
                          <a:solidFill>
                            <a:schemeClr val="bg1"/>
                          </a:solidFill>
                        </a:rPr>
                        <a:t>16</a:t>
                      </a:r>
                      <a:endParaRPr lang="tr-TR" dirty="0"/>
                    </a:p>
                  </a:txBody>
                  <a:tcPr/>
                </a:tc>
              </a:tr>
              <a:tr h="4040337">
                <a:tc>
                  <a:txBody>
                    <a:bodyPr/>
                    <a:lstStyle/>
                    <a:p>
                      <a:r>
                        <a:rPr lang="tr-TR" dirty="0" smtClean="0"/>
                        <a:t>LockS(B);</a:t>
                      </a:r>
                    </a:p>
                    <a:p>
                      <a:r>
                        <a:rPr lang="tr-TR" dirty="0" smtClean="0"/>
                        <a:t>Read(B);</a:t>
                      </a:r>
                    </a:p>
                    <a:p>
                      <a:r>
                        <a:rPr lang="tr-TR" dirty="0" smtClean="0"/>
                        <a:t>Unlock(B);</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dirty="0" smtClean="0"/>
                        <a:t>LockX(A);</a:t>
                      </a:r>
                    </a:p>
                    <a:p>
                      <a:r>
                        <a:rPr lang="tr-TR" dirty="0" smtClean="0"/>
                        <a:t>Read(A);</a:t>
                      </a:r>
                    </a:p>
                    <a:p>
                      <a:r>
                        <a:rPr lang="tr-TR" dirty="0" smtClean="0"/>
                        <a:t>A</a:t>
                      </a:r>
                      <a:r>
                        <a:rPr lang="tr-TR" baseline="0" dirty="0" smtClean="0"/>
                        <a:t> </a:t>
                      </a:r>
                      <a:r>
                        <a:rPr lang="tr-TR" baseline="0" dirty="0" smtClean="0">
                          <a:sym typeface="Wingdings" pitchFamily="2" charset="2"/>
                        </a:rPr>
                        <a:t> A+B;</a:t>
                      </a:r>
                    </a:p>
                    <a:p>
                      <a:r>
                        <a:rPr lang="tr-TR" baseline="0" dirty="0" smtClean="0">
                          <a:sym typeface="Wingdings" pitchFamily="2" charset="2"/>
                        </a:rPr>
                        <a:t>Write(A);</a:t>
                      </a:r>
                    </a:p>
                    <a:p>
                      <a:r>
                        <a:rPr lang="tr-TR" baseline="0" dirty="0" smtClean="0">
                          <a:sym typeface="Wingdings" pitchFamily="2" charset="2"/>
                        </a:rPr>
                        <a:t>Unlock(A);</a:t>
                      </a:r>
                      <a:endParaRPr lang="tr-TR" dirty="0"/>
                    </a:p>
                  </a:txBody>
                  <a:tcPr/>
                </a:tc>
                <a:tc>
                  <a:txBody>
                    <a:bodyPr/>
                    <a:lstStyle/>
                    <a:p>
                      <a:endParaRPr lang="tr-TR" dirty="0" smtClean="0"/>
                    </a:p>
                    <a:p>
                      <a:endParaRPr lang="tr-TR" dirty="0" smtClean="0"/>
                    </a:p>
                    <a:p>
                      <a:endParaRPr lang="tr-TR" dirty="0" smtClean="0"/>
                    </a:p>
                    <a:p>
                      <a:r>
                        <a:rPr lang="tr-TR" dirty="0" smtClean="0"/>
                        <a:t>LockS(A);</a:t>
                      </a:r>
                    </a:p>
                    <a:p>
                      <a:r>
                        <a:rPr lang="tr-TR" dirty="0" smtClean="0"/>
                        <a:t>Read(A);</a:t>
                      </a:r>
                    </a:p>
                    <a:p>
                      <a:r>
                        <a:rPr lang="tr-TR" dirty="0" smtClean="0"/>
                        <a:t>Unlock(A);</a:t>
                      </a:r>
                    </a:p>
                    <a:p>
                      <a:r>
                        <a:rPr lang="tr-TR" dirty="0" smtClean="0"/>
                        <a:t>LockX(B);</a:t>
                      </a:r>
                    </a:p>
                    <a:p>
                      <a:r>
                        <a:rPr lang="tr-TR" dirty="0" smtClean="0"/>
                        <a:t>Read(B);</a:t>
                      </a:r>
                    </a:p>
                    <a:p>
                      <a:r>
                        <a:rPr lang="tr-TR" dirty="0" smtClean="0"/>
                        <a:t>B</a:t>
                      </a:r>
                      <a:r>
                        <a:rPr lang="tr-TR" dirty="0" smtClean="0">
                          <a:sym typeface="Wingdings" pitchFamily="2" charset="2"/>
                        </a:rPr>
                        <a:t> B+A;</a:t>
                      </a:r>
                    </a:p>
                    <a:p>
                      <a:r>
                        <a:rPr lang="tr-TR" dirty="0" smtClean="0">
                          <a:sym typeface="Wingdings" pitchFamily="2" charset="2"/>
                        </a:rPr>
                        <a:t>Write(B);</a:t>
                      </a:r>
                    </a:p>
                    <a:p>
                      <a:r>
                        <a:rPr lang="tr-TR" dirty="0" smtClean="0">
                          <a:sym typeface="Wingdings" pitchFamily="2" charset="2"/>
                        </a:rPr>
                        <a:t>Unlock(B);</a:t>
                      </a:r>
                      <a:endParaRPr lang="tr-TR"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Calibri" pitchFamily="34" charset="0"/>
                <a:cs typeface="Calibri" pitchFamily="34" charset="0"/>
              </a:rPr>
              <a:t>9.4.1. İki-Evreli Kilitleme Protokolü</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İşletim planlarının serileştirilebilir olmasını sağlayan protokoller arasında en çok bilineni iki-evreli kilitleme protokolüdür. Bu protokolde her hareket iki evreye ayrılır.</a:t>
            </a:r>
          </a:p>
          <a:p>
            <a:pPr>
              <a:buNone/>
            </a:pPr>
            <a:endParaRPr lang="tr-T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cs typeface="Calibri" pitchFamily="34" charset="0"/>
              </a:rPr>
              <a:t>9.4. Birliktelik Denetimi</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Birden çok hareketin, bir işletim planı kapsamında birlikte işletilmesinde, tutarlılık açısından işletim planının serileştirilebilir olmasının son derece önemli olduğunu gördük. Ancak uygulamada bir işletim planının serileştirilebilir olup olmadığının test edilmesi son derece güçtür. Çünkü hem işletim planında yer alacak hareketlerin hangileri olacağı, hem de komutların hangi sırada işletileceği önceden belli değildir. </a:t>
            </a:r>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solidFill>
                  <a:schemeClr val="accent1">
                    <a:lumMod val="75000"/>
                  </a:schemeClr>
                </a:solidFill>
              </a:rPr>
              <a:t>	</a:t>
            </a:r>
            <a:r>
              <a:rPr lang="tr-TR" sz="2800" b="1" dirty="0" smtClean="0">
                <a:solidFill>
                  <a:schemeClr val="accent1">
                    <a:lumMod val="75000"/>
                  </a:schemeClr>
                </a:solidFill>
              </a:rPr>
              <a:t>1.</a:t>
            </a:r>
            <a:r>
              <a:rPr lang="tr-TR" b="1" dirty="0" smtClean="0">
                <a:solidFill>
                  <a:schemeClr val="accent1">
                    <a:lumMod val="75000"/>
                  </a:schemeClr>
                </a:solidFill>
              </a:rPr>
              <a:t>Birinci evre ya da genişleme evresi</a:t>
            </a:r>
            <a:r>
              <a:rPr lang="tr-TR" dirty="0" smtClean="0">
                <a:solidFill>
                  <a:schemeClr val="accent1">
                    <a:lumMod val="75000"/>
                  </a:schemeClr>
                </a:solidFill>
              </a:rPr>
              <a:t> </a:t>
            </a:r>
            <a:r>
              <a:rPr lang="tr-TR" dirty="0" smtClean="0"/>
              <a:t>(first/expanding phase). Bu evre hareketin kilitleme isteminde bulunduğu, ancak kurduğu kilitlerden hiçbirini çözmediği evredir. Başka bir deyişle, bu evrede </a:t>
            </a:r>
            <a:r>
              <a:rPr lang="tr-TR" b="1" dirty="0" smtClean="0">
                <a:solidFill>
                  <a:schemeClr val="accent1">
                    <a:lumMod val="75000"/>
                  </a:schemeClr>
                </a:solidFill>
              </a:rPr>
              <a:t>LockS</a:t>
            </a:r>
            <a:r>
              <a:rPr lang="tr-TR" dirty="0" smtClean="0"/>
              <a:t> ve</a:t>
            </a:r>
            <a:r>
              <a:rPr lang="tr-TR" dirty="0" smtClean="0">
                <a:solidFill>
                  <a:schemeClr val="accent1">
                    <a:lumMod val="75000"/>
                  </a:schemeClr>
                </a:solidFill>
              </a:rPr>
              <a:t> </a:t>
            </a:r>
            <a:r>
              <a:rPr lang="tr-TR" b="1" dirty="0" smtClean="0">
                <a:solidFill>
                  <a:schemeClr val="accent1">
                    <a:lumMod val="75000"/>
                  </a:schemeClr>
                </a:solidFill>
              </a:rPr>
              <a:t>LockX </a:t>
            </a:r>
            <a:r>
              <a:rPr lang="tr-TR" dirty="0" smtClean="0"/>
              <a:t>komutları bulunabilir, ancak hiçbir </a:t>
            </a:r>
            <a:r>
              <a:rPr lang="tr-TR" b="1" dirty="0" smtClean="0">
                <a:solidFill>
                  <a:schemeClr val="accent1">
                    <a:lumMod val="75000"/>
                  </a:schemeClr>
                </a:solidFill>
              </a:rPr>
              <a:t>Unlock</a:t>
            </a:r>
            <a:r>
              <a:rPr lang="tr-TR" dirty="0" smtClean="0">
                <a:solidFill>
                  <a:schemeClr val="accent1">
                    <a:lumMod val="75000"/>
                  </a:schemeClr>
                </a:solidFill>
              </a:rPr>
              <a:t> </a:t>
            </a:r>
            <a:r>
              <a:rPr lang="tr-TR" dirty="0" smtClean="0"/>
              <a:t>komutu bulunamaz.</a:t>
            </a:r>
          </a:p>
          <a:p>
            <a:pPr>
              <a:buNone/>
            </a:pPr>
            <a:endParaRPr lang="tr-T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smtClean="0">
                <a:solidFill>
                  <a:schemeClr val="accent1">
                    <a:lumMod val="75000"/>
                  </a:schemeClr>
                </a:solidFill>
              </a:rPr>
              <a:t>	</a:t>
            </a:r>
            <a:r>
              <a:rPr lang="tr-TR" sz="2800" b="1" dirty="0" smtClean="0">
                <a:solidFill>
                  <a:schemeClr val="accent1">
                    <a:lumMod val="75000"/>
                  </a:schemeClr>
                </a:solidFill>
              </a:rPr>
              <a:t>2.</a:t>
            </a:r>
            <a:r>
              <a:rPr lang="tr-TR" b="1" dirty="0" smtClean="0">
                <a:solidFill>
                  <a:schemeClr val="accent1">
                    <a:lumMod val="75000"/>
                  </a:schemeClr>
                </a:solidFill>
              </a:rPr>
              <a:t>İkinci evre ya da küçülme evresi</a:t>
            </a:r>
            <a:r>
              <a:rPr lang="tr-TR" dirty="0" smtClean="0"/>
              <a:t> (shrinking phase). Bu evre hareketin mevcut kilitleri çözdüğü, ancak yeni kilitleme isteminde bulunmadığı bir evredir. Başka bir deyişle, bu evrede </a:t>
            </a:r>
            <a:r>
              <a:rPr lang="tr-TR" b="1" dirty="0" smtClean="0">
                <a:solidFill>
                  <a:schemeClr val="accent1">
                    <a:lumMod val="75000"/>
                  </a:schemeClr>
                </a:solidFill>
              </a:rPr>
              <a:t>Unlock</a:t>
            </a:r>
            <a:r>
              <a:rPr lang="tr-TR" dirty="0" smtClean="0"/>
              <a:t> komutları bulunabilir. Ancak hiçbir </a:t>
            </a:r>
            <a:r>
              <a:rPr lang="tr-TR" b="1" dirty="0" smtClean="0">
                <a:solidFill>
                  <a:schemeClr val="accent1">
                    <a:lumMod val="75000"/>
                  </a:schemeClr>
                </a:solidFill>
              </a:rPr>
              <a:t>LockS</a:t>
            </a:r>
            <a:r>
              <a:rPr lang="tr-TR" dirty="0" smtClean="0"/>
              <a:t> ya da </a:t>
            </a:r>
            <a:r>
              <a:rPr lang="tr-TR" b="1" dirty="0" smtClean="0">
                <a:solidFill>
                  <a:schemeClr val="accent1">
                    <a:lumMod val="75000"/>
                  </a:schemeClr>
                </a:solidFill>
              </a:rPr>
              <a:t>LockX</a:t>
            </a:r>
            <a:r>
              <a:rPr lang="tr-TR" dirty="0" smtClean="0">
                <a:solidFill>
                  <a:schemeClr val="accent1">
                    <a:lumMod val="75000"/>
                  </a:schemeClr>
                </a:solidFill>
              </a:rPr>
              <a:t> </a:t>
            </a:r>
            <a:r>
              <a:rPr lang="tr-TR" dirty="0" smtClean="0"/>
              <a:t>komutu bulunamaz.</a:t>
            </a:r>
          </a:p>
          <a:p>
            <a:pPr>
              <a:buNone/>
            </a:pPr>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İki-evreli kilitleme protokolüne göre her hareket genişleme evresinde başlar ve okunacak ya da yazılacak tüm veri öğelerinin kilitlenmesi bu evrede gerçekleştirilir. İlk </a:t>
            </a:r>
            <a:r>
              <a:rPr lang="tr-TR" b="1" dirty="0" smtClean="0">
                <a:solidFill>
                  <a:schemeClr val="accent1">
                    <a:lumMod val="75000"/>
                  </a:schemeClr>
                </a:solidFill>
              </a:rPr>
              <a:t>Unlock</a:t>
            </a:r>
            <a:r>
              <a:rPr lang="tr-TR" dirty="0" smtClean="0"/>
              <a:t> komutu hareketin küçülme evresine geçmesine neden olur. Genişleme evresinde vurulan kilitler bu evrede çözülür. </a:t>
            </a:r>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Eğer bir işletim planındaki hareketlerin tümü iki-evreli kilitleme protokolünü sağlarsa bu işletim planı serileştirilebilir bir işletim planıdır. iki-evreli kilitleme protokolü, işletim planının serileştirilebilir olmasını sağlarken birliktelik oranının azalmasına yol açar.</a:t>
            </a:r>
          </a:p>
          <a:p>
            <a:pPr>
              <a:buNone/>
            </a:pPr>
            <a:endParaRPr lang="tr-T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Çizim 9.14'deki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dirty="0" smtClean="0">
                <a:solidFill>
                  <a:schemeClr val="accent1">
                    <a:lumMod val="75000"/>
                  </a:schemeClr>
                </a:solidFill>
              </a:rPr>
              <a:t> </a:t>
            </a:r>
            <a:r>
              <a:rPr lang="tr-TR" dirty="0" smtClean="0"/>
              <a:t>işletim planında yer alan her iki hareket de iki-evreli kilitleme protokolünü sağlamamaktadır. Dolayısıyla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dirty="0" smtClean="0"/>
              <a:t> işletim planı serileştirilebilir değildir. Çizim 9,15'deki </a:t>
            </a:r>
            <a:r>
              <a:rPr lang="tr-TR" b="1" dirty="0" smtClean="0">
                <a:solidFill>
                  <a:schemeClr val="accent1">
                    <a:lumMod val="75000"/>
                  </a:schemeClr>
                </a:solidFill>
              </a:rPr>
              <a:t>P</a:t>
            </a:r>
            <a:r>
              <a:rPr lang="tr-TR" b="1" baseline="-25000" dirty="0" smtClean="0">
                <a:solidFill>
                  <a:schemeClr val="accent1">
                    <a:lumMod val="75000"/>
                  </a:schemeClr>
                </a:solidFill>
              </a:rPr>
              <a:t>14</a:t>
            </a:r>
            <a:r>
              <a:rPr lang="tr-TR" dirty="0" smtClean="0"/>
              <a:t> işletim planında yer alan hareketlerin her ikisi de iki evreli-kilitleme protokolünü sağlamaktadır. Dolayısıyla </a:t>
            </a:r>
            <a:r>
              <a:rPr lang="tr-TR" b="1" dirty="0" smtClean="0">
                <a:solidFill>
                  <a:schemeClr val="accent1">
                    <a:lumMod val="75000"/>
                  </a:schemeClr>
                </a:solidFill>
              </a:rPr>
              <a:t>P</a:t>
            </a:r>
            <a:r>
              <a:rPr lang="tr-TR" b="1" baseline="-25000" dirty="0" smtClean="0">
                <a:solidFill>
                  <a:schemeClr val="accent1">
                    <a:lumMod val="75000"/>
                  </a:schemeClr>
                </a:solidFill>
              </a:rPr>
              <a:t>14</a:t>
            </a:r>
            <a:r>
              <a:rPr lang="tr-TR" dirty="0" smtClean="0">
                <a:solidFill>
                  <a:schemeClr val="accent1">
                    <a:lumMod val="75000"/>
                  </a:schemeClr>
                </a:solidFill>
              </a:rPr>
              <a:t> </a:t>
            </a:r>
            <a:r>
              <a:rPr lang="tr-TR" dirty="0" smtClean="0"/>
              <a:t>serileştirilebilir bir işletim planıdır.</a:t>
            </a:r>
          </a:p>
          <a:p>
            <a:pPr>
              <a:buNone/>
            </a:pPr>
            <a:endParaRPr lang="tr-T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İki-evreli kilitleme protokolünün de birçok farklı biçimi vardır. Yukarıda verilen tanım iki-evreli kilitleme protokolünün temel biçimidir. Aşağıda iki-evreli kilitlemenin diğer biçimlerinden ikisi tanımlanmaktadır.</a:t>
            </a:r>
          </a:p>
          <a:p>
            <a:pPr>
              <a:buNone/>
            </a:pPr>
            <a:endParaRPr lang="tr-T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solidFill>
                  <a:schemeClr val="accent1">
                    <a:lumMod val="75000"/>
                  </a:schemeClr>
                </a:solidFill>
              </a:rPr>
              <a:t>	</a:t>
            </a:r>
            <a:r>
              <a:rPr lang="tr-TR" b="1" dirty="0" smtClean="0">
                <a:solidFill>
                  <a:schemeClr val="accent1">
                    <a:lumMod val="75000"/>
                  </a:schemeClr>
                </a:solidFill>
              </a:rPr>
              <a:t>Tutucu iki-evreli kilitleme</a:t>
            </a:r>
            <a:r>
              <a:rPr lang="tr-TR" dirty="0" smtClean="0"/>
              <a:t> (conservative two-phase commit). Bunun için, temel kurallara ek olarak, hareketteki işlemler başlamadan önce, gerekli tüm kilitlerin vurulması gereklidir.</a:t>
            </a:r>
          </a:p>
          <a:p>
            <a:pPr>
              <a:buNone/>
            </a:pPr>
            <a:endParaRPr lang="tr-T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b="1" dirty="0" smtClean="0">
                <a:solidFill>
                  <a:schemeClr val="accent1">
                    <a:lumMod val="75000"/>
                  </a:schemeClr>
                </a:solidFill>
              </a:rPr>
              <a:t>Sıkı İki-evreli kilitleme</a:t>
            </a:r>
            <a:r>
              <a:rPr lang="tr-TR" dirty="0" smtClean="0">
                <a:solidFill>
                  <a:schemeClr val="accent1">
                    <a:lumMod val="75000"/>
                  </a:schemeClr>
                </a:solidFill>
              </a:rPr>
              <a:t> </a:t>
            </a:r>
            <a:r>
              <a:rPr lang="tr-TR" dirty="0" smtClean="0"/>
              <a:t>(strict two-phase locking), Bunun için de, temel kurallara ek olarak, hareket başarılı ya da başarısız olarak tamamlanıncaya dek dışlayan kilitlerden hiçbirinin çözülmemesi gerekir. Eğer bir işletim planındaki hareketler iki-evreli kilitleme protokolünün bu biçimini sağlıyorsa, bu işletim planı hem serileştirilebilir hem de sıkı bir işletim planıdır.</a:t>
            </a:r>
          </a:p>
          <a:p>
            <a:pPr>
              <a:buNone/>
            </a:pPr>
            <a:endParaRPr lang="tr-T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0"/>
            <a:ext cx="8229600" cy="6643710"/>
          </a:xfrm>
        </p:spPr>
        <p:txBody>
          <a:bodyPr>
            <a:normAutofit/>
          </a:bodyPr>
          <a:lstStyle/>
          <a:p>
            <a:pPr algn="ctr">
              <a:buNone/>
            </a:pPr>
            <a:r>
              <a:rPr lang="tr-TR" dirty="0" smtClean="0">
                <a:solidFill>
                  <a:schemeClr val="accent1">
                    <a:lumMod val="75000"/>
                  </a:schemeClr>
                </a:solidFill>
              </a:rPr>
              <a:t>P</a:t>
            </a:r>
            <a:r>
              <a:rPr lang="tr-TR" sz="2800" baseline="-25000" dirty="0" smtClean="0">
                <a:solidFill>
                  <a:schemeClr val="accent1">
                    <a:lumMod val="75000"/>
                  </a:schemeClr>
                </a:solidFill>
              </a:rPr>
              <a:t>14</a:t>
            </a:r>
            <a:endParaRPr lang="tr-TR" dirty="0" smtClean="0">
              <a:solidFill>
                <a:schemeClr val="accent1">
                  <a:lumMod val="75000"/>
                </a:schemeClr>
              </a:solidFill>
            </a:endParaRPr>
          </a:p>
          <a:p>
            <a:pPr>
              <a:buNone/>
            </a:pPr>
            <a:endParaRPr lang="tr-TR" dirty="0" smtClean="0"/>
          </a:p>
          <a:p>
            <a:pPr>
              <a:buNone/>
            </a:pPr>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pPr>
              <a:buNone/>
            </a:pPr>
            <a:r>
              <a:rPr lang="tr-TR" dirty="0" smtClean="0">
                <a:solidFill>
                  <a:schemeClr val="accent1">
                    <a:lumMod val="75000"/>
                  </a:schemeClr>
                </a:solidFill>
              </a:rPr>
              <a:t>	</a:t>
            </a: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r>
              <a:rPr lang="tr-TR" dirty="0" smtClean="0">
                <a:solidFill>
                  <a:schemeClr val="accent1">
                    <a:lumMod val="75000"/>
                  </a:schemeClr>
                </a:solidFill>
              </a:rPr>
              <a:t>Çizim 9.15. </a:t>
            </a:r>
            <a:r>
              <a:rPr lang="tr-TR" dirty="0" smtClean="0"/>
              <a:t>İki-evreli Kilitleme Protokolünü Sağlayan İşletim Planı</a:t>
            </a:r>
            <a:endParaRPr lang="tr-TR" dirty="0">
              <a:solidFill>
                <a:schemeClr val="accent1">
                  <a:lumMod val="75000"/>
                </a:schemeClr>
              </a:solidFill>
            </a:endParaRPr>
          </a:p>
        </p:txBody>
      </p:sp>
      <p:graphicFrame>
        <p:nvGraphicFramePr>
          <p:cNvPr id="4" name="3 Tablo"/>
          <p:cNvGraphicFramePr>
            <a:graphicFrameLocks noGrp="1"/>
          </p:cNvGraphicFramePr>
          <p:nvPr/>
        </p:nvGraphicFramePr>
        <p:xfrm>
          <a:off x="1524000" y="571480"/>
          <a:ext cx="6096000" cy="48514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tr-TR" dirty="0" smtClean="0"/>
                        <a:t>H</a:t>
                      </a:r>
                      <a:r>
                        <a:rPr lang="tr-TR" sz="1800" baseline="-25000" dirty="0" smtClean="0"/>
                        <a:t>15</a:t>
                      </a:r>
                      <a:endParaRPr lang="tr-TR" dirty="0"/>
                    </a:p>
                  </a:txBody>
                  <a:tcPr/>
                </a:tc>
                <a:tc>
                  <a:txBody>
                    <a:bodyPr/>
                    <a:lstStyle/>
                    <a:p>
                      <a:pPr algn="ctr"/>
                      <a:r>
                        <a:rPr lang="tr-TR" dirty="0" smtClean="0"/>
                        <a:t>H</a:t>
                      </a:r>
                      <a:r>
                        <a:rPr lang="tr-TR" sz="1800" baseline="-25000" dirty="0" smtClean="0"/>
                        <a:t>16</a:t>
                      </a:r>
                      <a:endParaRPr lang="tr-TR" dirty="0"/>
                    </a:p>
                  </a:txBody>
                  <a:tcPr/>
                </a:tc>
              </a:tr>
              <a:tr h="370840">
                <a:tc>
                  <a:txBody>
                    <a:bodyPr/>
                    <a:lstStyle/>
                    <a:p>
                      <a:pPr>
                        <a:buNone/>
                      </a:pPr>
                      <a:r>
                        <a:rPr lang="tr-TR" sz="1800" dirty="0" smtClean="0"/>
                        <a:t>LockS(B);</a:t>
                      </a:r>
                    </a:p>
                    <a:p>
                      <a:pPr>
                        <a:buNone/>
                      </a:pPr>
                      <a:r>
                        <a:rPr lang="tr-TR" sz="1800" dirty="0" smtClean="0"/>
                        <a:t>Read(B);</a:t>
                      </a:r>
                    </a:p>
                    <a:p>
                      <a:pPr>
                        <a:buNone/>
                      </a:pPr>
                      <a:r>
                        <a:rPr lang="tr-TR" sz="1800" dirty="0" err="1" smtClean="0"/>
                        <a:t>LockX</a:t>
                      </a:r>
                      <a:r>
                        <a:rPr lang="tr-TR" sz="1800" dirty="0" smtClean="0"/>
                        <a:t>(A);</a:t>
                      </a:r>
                    </a:p>
                    <a:p>
                      <a:pPr>
                        <a:buNone/>
                      </a:pPr>
                      <a:r>
                        <a:rPr lang="tr-TR" sz="1800" dirty="0" err="1" smtClean="0"/>
                        <a:t>Unlock</a:t>
                      </a:r>
                      <a:r>
                        <a:rPr lang="tr-TR" sz="1800" smtClean="0"/>
                        <a:t>(B);</a:t>
                      </a:r>
                      <a:endParaRPr lang="tr-TR" sz="1800" dirty="0" smtClean="0"/>
                    </a:p>
                    <a:p>
                      <a:pPr>
                        <a:buNone/>
                      </a:pPr>
                      <a:endParaRPr lang="tr-TR" sz="1800" dirty="0" smtClean="0"/>
                    </a:p>
                    <a:p>
                      <a:pPr>
                        <a:buNone/>
                      </a:pPr>
                      <a:endParaRPr lang="tr-TR" sz="1800" dirty="0" smtClean="0"/>
                    </a:p>
                    <a:p>
                      <a:pPr>
                        <a:buNone/>
                      </a:pPr>
                      <a:r>
                        <a:rPr lang="tr-TR" sz="1800" dirty="0" smtClean="0"/>
                        <a:t>Read(A);</a:t>
                      </a:r>
                    </a:p>
                    <a:p>
                      <a:pPr>
                        <a:buNone/>
                      </a:pPr>
                      <a:r>
                        <a:rPr lang="tr-TR" sz="1800" dirty="0" smtClean="0"/>
                        <a:t>A</a:t>
                      </a:r>
                      <a:r>
                        <a:rPr lang="tr-TR" sz="1800" dirty="0" smtClean="0">
                          <a:sym typeface="Wingdings" pitchFamily="2" charset="2"/>
                        </a:rPr>
                        <a:t> A+B;</a:t>
                      </a:r>
                    </a:p>
                    <a:p>
                      <a:pPr>
                        <a:buNone/>
                      </a:pPr>
                      <a:r>
                        <a:rPr lang="tr-TR" sz="1800" dirty="0" smtClean="0">
                          <a:sym typeface="Wingdings" pitchFamily="2" charset="2"/>
                        </a:rPr>
                        <a:t>Write(A);</a:t>
                      </a:r>
                    </a:p>
                    <a:p>
                      <a:pPr>
                        <a:buNone/>
                      </a:pPr>
                      <a:r>
                        <a:rPr lang="tr-TR" sz="1800" dirty="0" smtClean="0">
                          <a:sym typeface="Wingdings" pitchFamily="2" charset="2"/>
                        </a:rPr>
                        <a:t>Unlock(A);</a:t>
                      </a:r>
                      <a:endParaRPr lang="tr-TR" sz="1800" dirty="0" smtClean="0"/>
                    </a:p>
                  </a:txBody>
                  <a:tcPr/>
                </a:tc>
                <a:tc>
                  <a:txBody>
                    <a:bodyPr/>
                    <a:lstStyle/>
                    <a:p>
                      <a:endParaRPr lang="tr-TR" dirty="0" smtClean="0"/>
                    </a:p>
                    <a:p>
                      <a:endParaRPr lang="tr-TR" dirty="0" smtClean="0"/>
                    </a:p>
                    <a:p>
                      <a:endParaRPr lang="tr-TR" dirty="0" smtClean="0"/>
                    </a:p>
                    <a:p>
                      <a:endParaRPr lang="tr-TR" dirty="0" smtClean="0"/>
                    </a:p>
                    <a:p>
                      <a:r>
                        <a:rPr lang="tr-TR" dirty="0" smtClean="0"/>
                        <a:t>LockX(B);</a:t>
                      </a:r>
                    </a:p>
                    <a:p>
                      <a:r>
                        <a:rPr lang="tr-TR" dirty="0" smtClean="0"/>
                        <a:t>Read(B);</a:t>
                      </a:r>
                    </a:p>
                    <a:p>
                      <a:endParaRPr lang="tr-TR" dirty="0" smtClean="0"/>
                    </a:p>
                    <a:p>
                      <a:endParaRPr lang="tr-TR" dirty="0" smtClean="0"/>
                    </a:p>
                    <a:p>
                      <a:endParaRPr lang="tr-TR" dirty="0" smtClean="0"/>
                    </a:p>
                    <a:p>
                      <a:endParaRPr lang="tr-TR" dirty="0" smtClean="0"/>
                    </a:p>
                    <a:p>
                      <a:r>
                        <a:rPr lang="tr-TR" dirty="0" smtClean="0"/>
                        <a:t>LockS(A);</a:t>
                      </a:r>
                    </a:p>
                    <a:p>
                      <a:r>
                        <a:rPr lang="tr-TR" dirty="0" smtClean="0"/>
                        <a:t>Read(A);</a:t>
                      </a:r>
                    </a:p>
                    <a:p>
                      <a:r>
                        <a:rPr lang="tr-TR" dirty="0" smtClean="0"/>
                        <a:t>B </a:t>
                      </a:r>
                      <a:r>
                        <a:rPr lang="tr-TR" dirty="0" smtClean="0">
                          <a:sym typeface="Wingdings" pitchFamily="2" charset="2"/>
                        </a:rPr>
                        <a:t> B+A;</a:t>
                      </a:r>
                    </a:p>
                    <a:p>
                      <a:r>
                        <a:rPr lang="tr-TR" dirty="0" smtClean="0">
                          <a:sym typeface="Wingdings" pitchFamily="2" charset="2"/>
                        </a:rPr>
                        <a:t>Write(B);</a:t>
                      </a:r>
                    </a:p>
                    <a:p>
                      <a:r>
                        <a:rPr lang="tr-TR" dirty="0" smtClean="0">
                          <a:sym typeface="Wingdings" pitchFamily="2" charset="2"/>
                        </a:rPr>
                        <a:t>Unlock(B);</a:t>
                      </a:r>
                    </a:p>
                    <a:p>
                      <a:r>
                        <a:rPr lang="tr-TR" dirty="0" smtClean="0">
                          <a:sym typeface="Wingdings" pitchFamily="2" charset="2"/>
                        </a:rPr>
                        <a:t>Unlock(A);</a:t>
                      </a:r>
                      <a:endParaRPr lang="tr-TR"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cs typeface="Calibri" pitchFamily="34" charset="0"/>
              </a:rPr>
              <a:t>9.4.2. Kilitlenmeler</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Eğer hareketler tarafından vurulan kilitler okuma/yazma işleminden hemen sonra çözülürse tutarsız durumların oluşabildiğini gördük. Tutarsızlıkları önlemek için, iki evreli kilitleme protokolünde olduğu gibi, kilitlerin çözülmesi geciktirilir. Ancak bu durumda kilitlenmeler (deadlockds) oluşabilir. </a:t>
            </a:r>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Sisteme sürekli olarak yeni hareketler katılabilir. Komutların işletim sırası ise, tüm süreçlere kaynakları atayan işletim sistemi tarafından belirlenmektedir. İşletim planında hangi hareketlerin yer alacağı ve komutların işletim sırasının nasıl olacağı önceden bilinmediği için, işletim planının serileştirilebilir olup olmadığını önceden belirlemek de mümkün değildir. </a:t>
            </a:r>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Örnek olarak, başlangıç kesimi Çizim 9.16'da görülen </a:t>
            </a:r>
            <a:r>
              <a:rPr lang="tr-TR" b="1" dirty="0" smtClean="0">
                <a:solidFill>
                  <a:schemeClr val="accent1">
                    <a:lumMod val="75000"/>
                  </a:schemeClr>
                </a:solidFill>
              </a:rPr>
              <a:t>P</a:t>
            </a:r>
            <a:r>
              <a:rPr lang="tr-TR" b="1" baseline="-25000" dirty="0" smtClean="0">
                <a:solidFill>
                  <a:schemeClr val="accent1">
                    <a:lumMod val="75000"/>
                  </a:schemeClr>
                </a:solidFill>
              </a:rPr>
              <a:t>15</a:t>
            </a:r>
            <a:r>
              <a:rPr lang="tr-TR" dirty="0" smtClean="0"/>
              <a:t> işletim planını İnceleyelim. Bu işletim planına göre, </a:t>
            </a:r>
            <a:r>
              <a:rPr lang="tr-TR" b="1" dirty="0" smtClean="0">
                <a:solidFill>
                  <a:schemeClr val="accent1">
                    <a:lumMod val="75000"/>
                  </a:schemeClr>
                </a:solidFill>
              </a:rPr>
              <a:t>H</a:t>
            </a:r>
            <a:r>
              <a:rPr lang="tr-TR" b="1" baseline="-25000" dirty="0" smtClean="0">
                <a:solidFill>
                  <a:schemeClr val="accent1">
                    <a:lumMod val="75000"/>
                  </a:schemeClr>
                </a:solidFill>
              </a:rPr>
              <a:t>17</a:t>
            </a:r>
            <a:r>
              <a:rPr lang="tr-TR" dirty="0" smtClean="0"/>
              <a:t> hareketi </a:t>
            </a:r>
            <a:r>
              <a:rPr lang="tr-TR" b="1" dirty="0" smtClean="0">
                <a:solidFill>
                  <a:schemeClr val="accent1">
                    <a:lumMod val="75000"/>
                  </a:schemeClr>
                </a:solidFill>
              </a:rPr>
              <a:t>LockX(A)</a:t>
            </a:r>
            <a:r>
              <a:rPr lang="tr-TR" dirty="0" smtClean="0">
                <a:solidFill>
                  <a:schemeClr val="accent1">
                    <a:lumMod val="75000"/>
                  </a:schemeClr>
                </a:solidFill>
              </a:rPr>
              <a:t> </a:t>
            </a:r>
            <a:r>
              <a:rPr lang="tr-TR" dirty="0" smtClean="0"/>
              <a:t>komutuna geldiğinde beklemeye başlar. Çünkü kilitlenmek istenilen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veri öğesi daha önce </a:t>
            </a:r>
            <a:r>
              <a:rPr lang="tr-TR" b="1" dirty="0" smtClean="0">
                <a:solidFill>
                  <a:schemeClr val="accent1">
                    <a:lumMod val="75000"/>
                  </a:schemeClr>
                </a:solidFill>
              </a:rPr>
              <a:t>H</a:t>
            </a:r>
            <a:r>
              <a:rPr lang="tr-TR" b="1" baseline="-25000" dirty="0" smtClean="0">
                <a:solidFill>
                  <a:schemeClr val="accent1">
                    <a:lumMod val="75000"/>
                  </a:schemeClr>
                </a:solidFill>
              </a:rPr>
              <a:t>18</a:t>
            </a:r>
            <a:r>
              <a:rPr lang="tr-TR" dirty="0" smtClean="0"/>
              <a:t> tarafından kilitlenmiştir. Benzer biçimde, </a:t>
            </a:r>
            <a:r>
              <a:rPr lang="tr-TR" b="1" dirty="0" smtClean="0">
                <a:solidFill>
                  <a:schemeClr val="accent1">
                    <a:lumMod val="75000"/>
                  </a:schemeClr>
                </a:solidFill>
              </a:rPr>
              <a:t>H</a:t>
            </a:r>
            <a:r>
              <a:rPr lang="tr-TR" b="1" baseline="-25000" dirty="0" smtClean="0">
                <a:solidFill>
                  <a:schemeClr val="accent1">
                    <a:lumMod val="75000"/>
                  </a:schemeClr>
                </a:solidFill>
              </a:rPr>
              <a:t>18</a:t>
            </a:r>
            <a:r>
              <a:rPr lang="tr-TR" dirty="0" smtClean="0">
                <a:solidFill>
                  <a:schemeClr val="accent1">
                    <a:lumMod val="75000"/>
                  </a:schemeClr>
                </a:solidFill>
              </a:rPr>
              <a:t> </a:t>
            </a:r>
            <a:r>
              <a:rPr lang="tr-TR" dirty="0" smtClean="0"/>
              <a:t>hareketi de </a:t>
            </a:r>
            <a:r>
              <a:rPr lang="tr-TR" b="1" dirty="0" smtClean="0">
                <a:solidFill>
                  <a:schemeClr val="accent1">
                    <a:lumMod val="75000"/>
                  </a:schemeClr>
                </a:solidFill>
              </a:rPr>
              <a:t>LockX(B)</a:t>
            </a:r>
            <a:r>
              <a:rPr lang="tr-TR" dirty="0" smtClean="0">
                <a:solidFill>
                  <a:schemeClr val="accent1">
                    <a:lumMod val="75000"/>
                  </a:schemeClr>
                </a:solidFill>
              </a:rPr>
              <a:t> </a:t>
            </a:r>
            <a:r>
              <a:rPr lang="tr-TR" dirty="0" smtClean="0"/>
              <a:t>komutuna geldiğinde beklemeye başlar. </a:t>
            </a:r>
            <a:endParaRPr lang="tr-T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Çünkü kilitlenmek istenilen </a:t>
            </a:r>
            <a:r>
              <a:rPr lang="tr-TR" b="1" dirty="0" smtClean="0">
                <a:solidFill>
                  <a:schemeClr val="accent1">
                    <a:lumMod val="75000"/>
                  </a:schemeClr>
                </a:solidFill>
              </a:rPr>
              <a:t>B</a:t>
            </a:r>
            <a:r>
              <a:rPr lang="tr-TR" dirty="0" smtClean="0"/>
              <a:t> veri öğesi daha önce </a:t>
            </a:r>
            <a:r>
              <a:rPr lang="tr-TR" b="1" dirty="0" smtClean="0">
                <a:solidFill>
                  <a:schemeClr val="accent1">
                    <a:lumMod val="75000"/>
                  </a:schemeClr>
                </a:solidFill>
              </a:rPr>
              <a:t>H</a:t>
            </a:r>
            <a:r>
              <a:rPr lang="tr-TR" b="1" baseline="-25000" dirty="0" smtClean="0">
                <a:solidFill>
                  <a:schemeClr val="accent1">
                    <a:lumMod val="75000"/>
                  </a:schemeClr>
                </a:solidFill>
              </a:rPr>
              <a:t>17</a:t>
            </a:r>
            <a:r>
              <a:rPr lang="tr-TR" dirty="0" smtClean="0"/>
              <a:t> tarafından kilitlenmiştir. Böylece </a:t>
            </a:r>
            <a:r>
              <a:rPr lang="tr-TR" b="1" dirty="0" smtClean="0">
                <a:solidFill>
                  <a:schemeClr val="accent1">
                    <a:lumMod val="75000"/>
                  </a:schemeClr>
                </a:solidFill>
              </a:rPr>
              <a:t>H</a:t>
            </a:r>
            <a:r>
              <a:rPr lang="tr-TR" b="1" baseline="-25000" dirty="0" smtClean="0">
                <a:solidFill>
                  <a:schemeClr val="accent1">
                    <a:lumMod val="75000"/>
                  </a:schemeClr>
                </a:solidFill>
              </a:rPr>
              <a:t>17</a:t>
            </a:r>
            <a:r>
              <a:rPr lang="tr-TR" dirty="0" smtClean="0"/>
              <a:t> ve </a:t>
            </a:r>
            <a:r>
              <a:rPr lang="tr-TR" b="1" dirty="0" smtClean="0">
                <a:solidFill>
                  <a:schemeClr val="accent1">
                    <a:lumMod val="75000"/>
                  </a:schemeClr>
                </a:solidFill>
              </a:rPr>
              <a:t>H</a:t>
            </a:r>
            <a:r>
              <a:rPr lang="tr-TR" b="1" baseline="-25000" dirty="0" smtClean="0">
                <a:solidFill>
                  <a:schemeClr val="accent1">
                    <a:lumMod val="75000"/>
                  </a:schemeClr>
                </a:solidFill>
              </a:rPr>
              <a:t>18</a:t>
            </a:r>
            <a:r>
              <a:rPr lang="tr-TR" dirty="0" smtClean="0"/>
              <a:t> karşılıklı olarak birbirini beklediğinden bir kilitlenme oluşmuştur.</a:t>
            </a:r>
          </a:p>
          <a:p>
            <a:pPr>
              <a:buNone/>
            </a:pPr>
            <a:endParaRPr lang="tr-T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Genel olarak, bir işletim planında yer alan hareketlerden en az ikisinin yer aldığı bir altkümedeki her hareket, altkümedeki diğer bir hareket tarafından kilitlenmiş bir veri öğesini kilitlemeye çalışıyorsa ve bu ilişkiler bir döngü oluşturuyorsa bir kilitlenme oluştu denir. </a:t>
            </a:r>
            <a:endParaRPr lang="tr-T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Kilitlenme oluştuğunda, hareketler karşılıklı olarak birbirini bekleyeceğinden, hiçbir işletim yapılamayacaktır. Kilitlenmeyi çözmek için kilitlenmeye neden olan hareketlerden birisi kurban olarak seçilmeli ve bu hareket geriye alınmalıdır.</a:t>
            </a:r>
          </a:p>
          <a:p>
            <a:pPr>
              <a:buNone/>
            </a:pPr>
            <a:endParaRPr lang="tr-T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pPr>
              <a:buNone/>
            </a:pPr>
            <a:r>
              <a:rPr lang="tr-TR" sz="2800" b="1" dirty="0" smtClean="0">
                <a:solidFill>
                  <a:schemeClr val="accent1">
                    <a:lumMod val="75000"/>
                  </a:schemeClr>
                </a:solidFill>
              </a:rPr>
              <a:t>	Çizim 9.16.</a:t>
            </a:r>
            <a:r>
              <a:rPr lang="tr-TR" sz="2800" dirty="0" smtClean="0">
                <a:solidFill>
                  <a:schemeClr val="accent1">
                    <a:lumMod val="75000"/>
                  </a:schemeClr>
                </a:solidFill>
              </a:rPr>
              <a:t> </a:t>
            </a:r>
            <a:r>
              <a:rPr lang="tr-TR" sz="2800" dirty="0" smtClean="0"/>
              <a:t>Kilitlenme örneği</a:t>
            </a:r>
          </a:p>
          <a:p>
            <a:endParaRPr lang="tr-TR" dirty="0"/>
          </a:p>
        </p:txBody>
      </p:sp>
      <p:graphicFrame>
        <p:nvGraphicFramePr>
          <p:cNvPr id="4" name="3 Tablo"/>
          <p:cNvGraphicFramePr>
            <a:graphicFrameLocks noGrp="1"/>
          </p:cNvGraphicFramePr>
          <p:nvPr/>
        </p:nvGraphicFramePr>
        <p:xfrm>
          <a:off x="1524000" y="1830064"/>
          <a:ext cx="6096000" cy="320548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tr-TR" dirty="0" smtClean="0"/>
                        <a:t>H</a:t>
                      </a:r>
                      <a:r>
                        <a:rPr lang="tr-TR" b="1" baseline="-25000" dirty="0" smtClean="0">
                          <a:solidFill>
                            <a:schemeClr val="bg1"/>
                          </a:solidFill>
                        </a:rPr>
                        <a:t>17</a:t>
                      </a:r>
                      <a:endParaRPr lang="tr-TR"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H</a:t>
                      </a:r>
                      <a:r>
                        <a:rPr lang="tr-TR" b="1" baseline="-25000" dirty="0" smtClean="0">
                          <a:solidFill>
                            <a:schemeClr val="bg1"/>
                          </a:solidFill>
                        </a:rPr>
                        <a:t>17</a:t>
                      </a:r>
                      <a:endParaRPr lang="tr-TR" dirty="0" smtClean="0">
                        <a:solidFill>
                          <a:schemeClr val="bg1"/>
                        </a:solidFill>
                      </a:endParaRPr>
                    </a:p>
                  </a:txBody>
                  <a:tcPr/>
                </a:tc>
              </a:tr>
              <a:tr h="370840">
                <a:tc>
                  <a:txBody>
                    <a:bodyPr/>
                    <a:lstStyle/>
                    <a:p>
                      <a:r>
                        <a:rPr lang="tr-TR" dirty="0" smtClean="0"/>
                        <a:t>LockS(B);</a:t>
                      </a:r>
                    </a:p>
                    <a:p>
                      <a:r>
                        <a:rPr lang="tr-TR" dirty="0" smtClean="0"/>
                        <a:t>Read(B);</a:t>
                      </a:r>
                    </a:p>
                    <a:p>
                      <a:endParaRPr lang="tr-TR" dirty="0" smtClean="0"/>
                    </a:p>
                    <a:p>
                      <a:endParaRPr lang="tr-TR" dirty="0" smtClean="0"/>
                    </a:p>
                    <a:p>
                      <a:r>
                        <a:rPr lang="tr-TR" dirty="0" smtClean="0"/>
                        <a:t>LockX(A);</a:t>
                      </a:r>
                    </a:p>
                    <a:p>
                      <a:pPr algn="ctr"/>
                      <a:endParaRPr lang="tr-TR" dirty="0" smtClean="0"/>
                    </a:p>
                    <a:p>
                      <a:pPr algn="ctr"/>
                      <a:r>
                        <a:rPr lang="tr-TR" dirty="0" smtClean="0"/>
                        <a:t>.</a:t>
                      </a:r>
                    </a:p>
                    <a:p>
                      <a:pPr algn="ctr"/>
                      <a:r>
                        <a:rPr lang="tr-TR" dirty="0" smtClean="0"/>
                        <a:t>.</a:t>
                      </a:r>
                    </a:p>
                    <a:p>
                      <a:pPr algn="ctr"/>
                      <a:r>
                        <a:rPr lang="tr-TR" dirty="0" smtClean="0"/>
                        <a:t>.</a:t>
                      </a:r>
                    </a:p>
                    <a:p>
                      <a:endParaRPr lang="tr-TR" dirty="0"/>
                    </a:p>
                  </a:txBody>
                  <a:tcPr/>
                </a:tc>
                <a:tc>
                  <a:txBody>
                    <a:bodyPr/>
                    <a:lstStyle/>
                    <a:p>
                      <a:endParaRPr lang="tr-TR" dirty="0" smtClean="0"/>
                    </a:p>
                    <a:p>
                      <a:endParaRPr lang="tr-TR" dirty="0" smtClean="0"/>
                    </a:p>
                    <a:p>
                      <a:r>
                        <a:rPr lang="tr-TR" dirty="0" smtClean="0"/>
                        <a:t>LockS(A);</a:t>
                      </a:r>
                    </a:p>
                    <a:p>
                      <a:r>
                        <a:rPr lang="tr-TR" dirty="0" smtClean="0"/>
                        <a:t>Read(A);</a:t>
                      </a:r>
                    </a:p>
                    <a:p>
                      <a:endParaRPr lang="tr-TR" dirty="0" smtClean="0"/>
                    </a:p>
                    <a:p>
                      <a:r>
                        <a:rPr lang="tr-TR" dirty="0" smtClean="0"/>
                        <a:t>LockX(B);</a:t>
                      </a:r>
                    </a:p>
                    <a:p>
                      <a:pPr algn="ctr"/>
                      <a:r>
                        <a:rPr lang="tr-TR" dirty="0" smtClean="0"/>
                        <a:t>.</a:t>
                      </a:r>
                    </a:p>
                    <a:p>
                      <a:pPr algn="ctr"/>
                      <a:r>
                        <a:rPr lang="tr-TR" dirty="0" smtClean="0"/>
                        <a:t>.</a:t>
                      </a:r>
                    </a:p>
                    <a:p>
                      <a:pPr algn="ctr"/>
                      <a:r>
                        <a:rPr lang="tr-TR" dirty="0" smtClean="0"/>
                        <a:t>.</a:t>
                      </a:r>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Çok kullanıcılı bir ortamda, birden çok hareket birlikte işletildiğinde, eğer kilitleme yapılmazsa, ya da vurulan kilitler okuma/yazma işleminden hemen sonra çözülürse tutarsız bir durumla karşılaşılabilindiğini; tutarsız durumları önlemek için, iki-evreli kilitleme protokolünde olduğu gibi, kilitlerin çözülmesi bir miktar geciktirilirse de kilitlenmeler olabileceğini gördük.</a:t>
            </a:r>
            <a:endParaRPr lang="tr-T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Kilitleme tekniklerinin kullanılmaması ve tutarsızlıkların oluşabilmesi ile kilitleme tekniklerinin kullanılması ve kilitlenmelerin oluşabilmesi arasında bir tercih yapmak gerektiğinde genellikle kilitleme tekniklerinin kullanılması tercih edilir. </a:t>
            </a:r>
            <a:endParaRPr lang="tr-T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Çünkü tutarsız durumların yol açacağı sorunlar, teknik düzeyde çözülemeyen, işletme ortamına yansıyan ve VTYS tarafından onarılamayan sorunlar olabilir. Kilitlenmeler ise kurtarma işlemi ile VTYS  bünyesinde çözülebilen sorunlardır. Üstelik uygun protokoller  kullanarak kilitlenmeleri önlemek de mümkündür.</a:t>
            </a:r>
          </a:p>
          <a:p>
            <a:pPr>
              <a:buNone/>
            </a:pPr>
            <a:endParaRPr lang="tr-T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cs typeface="Calibri" pitchFamily="34" charset="0"/>
              </a:rPr>
              <a:t>Kilitlenmenin Bulunması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Kilitlenmelere karşı uygulanabilecek iki temel yaklaşım vardır. Birinci yaklaşım, uygun protokoller kullanarak kilitlenmeleri önlemektir. Kilitlenmeleri önleyen protokoller, birlikteliği de önleyen son derece katı protokoller olduğundan, genellikle uygulamada kullanılmazlar.</a:t>
            </a:r>
            <a:endParaRPr lang="tr-T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Kilitlenmelere karşı ikinci yaklaşım ise, kilitlenmenin oluştuğunun anlaşılması ve kilitlenmeye neden olan hareketlerden birine kurtarma işlemi uygulayarak kilitlenmeyi çözmektir. Uygulamada genellikle bu yaklaşım kullanılır.</a:t>
            </a:r>
          </a:p>
          <a:p>
            <a:pPr>
              <a:buNone/>
            </a:pP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İşletim planı tamamlandıktan sonra serileştirilebilirlik testinin yapılması; işletim planının serileştirilebilir olmadığı anlaşıldığında da  kurtarma işlemi ile tüm hareketlerin geriye alınması ise uygulama acısından çok verimsiz bir çözümdür. Bu nedenle, serileştirilebilir olmasını, serileştirilebilirlik testi yapmaya gerek kalmadan sağlayan yöntemler önem kazanmaktadır. </a:t>
            </a:r>
            <a:endParaRPr lang="tr-T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Kuramsal olarak, bir işletim planının kilitlenmeye yol açıp açmayacağı </a:t>
            </a:r>
            <a:r>
              <a:rPr lang="tr-TR" b="1" dirty="0" smtClean="0">
                <a:solidFill>
                  <a:schemeClr val="accent1">
                    <a:lumMod val="75000"/>
                  </a:schemeClr>
                </a:solidFill>
              </a:rPr>
              <a:t>bekleme çizgesi</a:t>
            </a:r>
            <a:r>
              <a:rPr lang="tr-TR" dirty="0" smtClean="0"/>
              <a:t> (wait-for graph) yöntemiyle bulunabilir. Yönlü bir çizge olan bekleme çizgesinde her harekete karşı gelen bir düğüm bulunur. </a:t>
            </a:r>
            <a:endParaRPr lang="tr-T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Eğer işletim planında </a:t>
            </a:r>
            <a:r>
              <a:rPr lang="tr-TR" b="1" dirty="0" smtClean="0">
                <a:solidFill>
                  <a:schemeClr val="accent1">
                    <a:lumMod val="75000"/>
                  </a:schemeClr>
                </a:solidFill>
              </a:rPr>
              <a:t>H</a:t>
            </a:r>
            <a:r>
              <a:rPr lang="tr-TR" b="1" baseline="-25000" dirty="0" smtClean="0">
                <a:solidFill>
                  <a:schemeClr val="accent1">
                    <a:lumMod val="75000"/>
                  </a:schemeClr>
                </a:solidFill>
              </a:rPr>
              <a:t>j</a:t>
            </a:r>
            <a:r>
              <a:rPr lang="tr-TR" dirty="0" smtClean="0"/>
              <a:t> hareketi tarafından kilitlenen bir veri öğesi</a:t>
            </a:r>
            <a:r>
              <a:rPr lang="tr-TR" dirty="0" smtClean="0">
                <a:solidFill>
                  <a:schemeClr val="accent1">
                    <a:lumMod val="75000"/>
                  </a:schemeClr>
                </a:solidFill>
              </a:rPr>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bu kilit çözülmeden,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t> tarafından da kilitlenmek isteniyorsa, ve bu iki kilit birbiriyle uyumsuz ise (bu iki kilitten en az biri dışlayan kilit ise) bekleme çizgesinde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t> düğümünden </a:t>
            </a:r>
            <a:r>
              <a:rPr lang="tr-TR" b="1" dirty="0" smtClean="0">
                <a:solidFill>
                  <a:schemeClr val="accent1">
                    <a:lumMod val="75000"/>
                  </a:schemeClr>
                </a:solidFill>
              </a:rPr>
              <a:t>H</a:t>
            </a:r>
            <a:r>
              <a:rPr lang="tr-TR" b="1" baseline="-25000" dirty="0" smtClean="0">
                <a:solidFill>
                  <a:schemeClr val="accent1">
                    <a:lumMod val="75000"/>
                  </a:schemeClr>
                </a:solidFill>
              </a:rPr>
              <a:t>j</a:t>
            </a:r>
            <a:r>
              <a:rPr lang="tr-TR" dirty="0" smtClean="0">
                <a:solidFill>
                  <a:schemeClr val="accent1">
                    <a:lumMod val="75000"/>
                  </a:schemeClr>
                </a:solidFill>
              </a:rPr>
              <a:t> </a:t>
            </a:r>
            <a:r>
              <a:rPr lang="tr-TR" dirty="0" smtClean="0"/>
              <a:t>düğümüne yönlü bir yay çizilir ve yayın üzerine veri öğesinin adı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yazılır. </a:t>
            </a:r>
            <a:endParaRPr lang="tr-T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Çizgedeki </a:t>
            </a:r>
            <a:r>
              <a:rPr lang="tr-TR" b="1" dirty="0" smtClean="0">
                <a:solidFill>
                  <a:schemeClr val="accent1">
                    <a:lumMod val="75000"/>
                  </a:schemeClr>
                </a:solidFill>
              </a:rPr>
              <a:t>H</a:t>
            </a:r>
            <a:r>
              <a:rPr lang="tr-TR" b="1" baseline="-25000" dirty="0" smtClean="0">
                <a:solidFill>
                  <a:schemeClr val="accent1">
                    <a:lumMod val="75000"/>
                  </a:schemeClr>
                </a:solidFill>
              </a:rPr>
              <a:t>i </a:t>
            </a:r>
            <a:r>
              <a:rPr lang="tr-TR" dirty="0" smtClean="0">
                <a:solidFill>
                  <a:schemeClr val="accent1">
                    <a:lumMod val="75000"/>
                  </a:schemeClr>
                </a:solidFill>
                <a:sym typeface="Wingdings"/>
              </a:rPr>
              <a:t></a:t>
            </a:r>
            <a:r>
              <a:rPr lang="tr-TR" b="1" dirty="0" smtClean="0">
                <a:solidFill>
                  <a:schemeClr val="accent1">
                    <a:lumMod val="75000"/>
                  </a:schemeClr>
                </a:solidFill>
              </a:rPr>
              <a:t> H</a:t>
            </a:r>
            <a:r>
              <a:rPr lang="tr-TR" b="1" baseline="-25000" dirty="0" smtClean="0">
                <a:solidFill>
                  <a:schemeClr val="accent1">
                    <a:lumMod val="75000"/>
                  </a:schemeClr>
                </a:solidFill>
              </a:rPr>
              <a:t>j</a:t>
            </a:r>
            <a:r>
              <a:rPr lang="tr-TR" dirty="0" smtClean="0">
                <a:solidFill>
                  <a:schemeClr val="accent1">
                    <a:lumMod val="75000"/>
                  </a:schemeClr>
                </a:solidFill>
              </a:rPr>
              <a:t> </a:t>
            </a:r>
            <a:r>
              <a:rPr lang="tr-TR" dirty="0" smtClean="0"/>
              <a:t>yayı, kilitleme yapabilmek için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a:t>
            </a:r>
            <a:r>
              <a:rPr lang="tr-TR" b="1"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j</a:t>
            </a:r>
            <a:r>
              <a:rPr lang="tr-TR" dirty="0" smtClean="0"/>
              <a:t> 'yi beklediğini göstermektedir. Eğer bir işletim planı için oluşturulan bekleme çizgesi döngülü ise, bu işletim planının kilitlenmeye yol açacağı anlaşılır. Çizim 9.17’de</a:t>
            </a:r>
            <a:r>
              <a:rPr lang="tr-TR" b="1" dirty="0" smtClean="0"/>
              <a:t> </a:t>
            </a:r>
            <a:r>
              <a:rPr lang="tr-TR" b="1" dirty="0" smtClean="0">
                <a:solidFill>
                  <a:schemeClr val="accent1">
                    <a:lumMod val="75000"/>
                  </a:schemeClr>
                </a:solidFill>
              </a:rPr>
              <a:t>P</a:t>
            </a:r>
            <a:r>
              <a:rPr lang="tr-TR" b="1" baseline="-25000" dirty="0" smtClean="0">
                <a:solidFill>
                  <a:schemeClr val="accent1">
                    <a:lumMod val="75000"/>
                  </a:schemeClr>
                </a:solidFill>
              </a:rPr>
              <a:t>16</a:t>
            </a:r>
            <a:r>
              <a:rPr lang="tr-TR" dirty="0" smtClean="0">
                <a:solidFill>
                  <a:schemeClr val="accent1">
                    <a:lumMod val="75000"/>
                  </a:schemeClr>
                </a:solidFill>
              </a:rPr>
              <a:t> </a:t>
            </a:r>
            <a:r>
              <a:rPr lang="tr-TR" dirty="0" smtClean="0"/>
              <a:t>işletim planı ve bu işletim planının çizgesi görülmektedir. </a:t>
            </a:r>
            <a:endParaRPr lang="tr-T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Bekleme çizgisi döngülü olduğu için </a:t>
            </a:r>
            <a:r>
              <a:rPr lang="tr-TR" b="1" dirty="0" smtClean="0">
                <a:solidFill>
                  <a:schemeClr val="accent1">
                    <a:lumMod val="75000"/>
                  </a:schemeClr>
                </a:solidFill>
              </a:rPr>
              <a:t>P</a:t>
            </a:r>
            <a:r>
              <a:rPr lang="tr-TR" b="1" baseline="-25000" dirty="0" smtClean="0">
                <a:solidFill>
                  <a:schemeClr val="accent1">
                    <a:lumMod val="75000"/>
                  </a:schemeClr>
                </a:solidFill>
              </a:rPr>
              <a:t>16</a:t>
            </a:r>
            <a:r>
              <a:rPr lang="tr-TR" b="1" baseline="-25000" dirty="0" smtClean="0"/>
              <a:t> </a:t>
            </a:r>
            <a:r>
              <a:rPr lang="tr-TR" dirty="0" smtClean="0"/>
              <a:t>işletim planının kilitlenmeye yol açacağı anlaşılmaktadır. Çizim 9.18’ de yer alan </a:t>
            </a:r>
            <a:r>
              <a:rPr lang="tr-TR" b="1" dirty="0" smtClean="0">
                <a:solidFill>
                  <a:schemeClr val="accent1">
                    <a:lumMod val="75000"/>
                  </a:schemeClr>
                </a:solidFill>
              </a:rPr>
              <a:t>P</a:t>
            </a:r>
            <a:r>
              <a:rPr lang="tr-TR" b="1" baseline="-25000" dirty="0" smtClean="0">
                <a:solidFill>
                  <a:schemeClr val="accent1">
                    <a:lumMod val="75000"/>
                  </a:schemeClr>
                </a:solidFill>
              </a:rPr>
              <a:t>17</a:t>
            </a:r>
            <a:r>
              <a:rPr lang="tr-TR" b="1" baseline="-25000" dirty="0" smtClean="0"/>
              <a:t> </a:t>
            </a:r>
            <a:r>
              <a:rPr lang="tr-TR" dirty="0" smtClean="0"/>
              <a:t>işletim planını bekleme çizgesi döngüsüz olduğu için de, </a:t>
            </a:r>
            <a:r>
              <a:rPr lang="tr-TR" b="1" dirty="0" smtClean="0">
                <a:solidFill>
                  <a:schemeClr val="accent1">
                    <a:lumMod val="75000"/>
                  </a:schemeClr>
                </a:solidFill>
              </a:rPr>
              <a:t>P</a:t>
            </a:r>
            <a:r>
              <a:rPr lang="tr-TR" b="1" baseline="-25000" dirty="0" smtClean="0">
                <a:solidFill>
                  <a:schemeClr val="accent1">
                    <a:lumMod val="75000"/>
                  </a:schemeClr>
                </a:solidFill>
              </a:rPr>
              <a:t>17</a:t>
            </a:r>
            <a:r>
              <a:rPr lang="tr-TR" dirty="0" smtClean="0"/>
              <a:t>’nin kilitlenmeye yol açmayacak bir işletim planı olduğu anlaşılmaktadır.</a:t>
            </a:r>
          </a:p>
          <a:p>
            <a:pPr>
              <a:buNone/>
            </a:pPr>
            <a:endParaRPr lang="tr-T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Eğer bir işletim planı önceden belli ise, bekleme çizgesi oluşturularak bu planın uygulanması sırasında kilitlenme oluşup oluşmayacağı bulunabilir. Ancak, işletim planlarının önceden belli olmadığı; hem işletim planında yer alan hareketlerin, hem de komutların işletim sırasının dinamik biçimde oluştuğu daha öncede belirtilmişti.</a:t>
            </a:r>
            <a:endParaRPr lang="tr-T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nedenle kilitlenmeler ancak işletim aşamasında bulunabilir. Kilitlenmeyi bulmak amacıyla, işletimi gerçekleştiren komutlar için işletim planı ve işletim planının oluşan kesimi, bekleme çizgesi tabanlı bir algoritmayla incelenerek oluşan kilitlenmeler bulmaya çalışılır. Bir diğer yaklaşım ise kilitlenmelerin zaman aşımı (time-out) yöntemi ile çözülmesidir. </a:t>
            </a:r>
            <a:endParaRPr lang="tr-T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yaklaşımda bir hareketin bir veri öğesini kilitlemek için beklediği süre, önceden belirlenmiş zaman aşımı süresini geçerse, beklemeye kilitlenmenin neden olduğu varsayılarak bu hareketin işletilen kısmı geriye alınır ve hareket otomatik olarak yeniden başlar.</a:t>
            </a:r>
          </a:p>
          <a:p>
            <a:pPr>
              <a:buNone/>
            </a:pPr>
            <a:endParaRPr lang="tr-T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İşletim aşamasında kilitlenme olduğu anlaşıldığında, kilitlenmeyi çözmek için bekleme çizgesindeki döngüleri yok etmek gerekir. Bekleme çizgesindeki her döngüyü yok etmek için de, döngüde yer alan hareketlerden biri kurban olarak seçilir ve seçilen hareketin işletimi kesilerek kurtarma işlemi uygulanır. Böylece kurban edilen hareketi bekleyen hareket ya da hareketlerin işletimi başlar ve kilitlenme çözülür.</a:t>
            </a:r>
          </a:p>
          <a:p>
            <a:pPr>
              <a:buNone/>
            </a:pPr>
            <a:endParaRPr lang="tr-T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Kilitlenmeyi çözmek için kurban edilecek hareketin seçiminde akılcı çözüm, o ana kadar işletilen kesiminin işletim bedeli en küçük olan hareketi seçmektir. Ancak en küçük bedel kavramı tam belirgin olmayan ve değişik sistemlerde değişik biçimde yorumlanan bir kavramdır.</a:t>
            </a:r>
            <a:endParaRPr lang="tr-T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lnSpcReduction="10000"/>
          </a:bodyPr>
          <a:lstStyle/>
          <a:p>
            <a:pPr>
              <a:buNone/>
            </a:pPr>
            <a:r>
              <a:rPr lang="tr-TR" dirty="0" smtClean="0"/>
              <a:t>	Diğer taraftan, kurban edilecek hareketi seçen algoritma tarafından sadece işletim bedeli esas alınırsa, peş peşe oluşan kilitlenmelerde, algoritmanın kurban olarak hep aynı hareketi seçmesi ve bu hareketin uzunca süre işletilememesi tehlikesi vardır. </a:t>
            </a:r>
            <a:r>
              <a:rPr lang="tr-TR" i="1" dirty="0" smtClean="0"/>
              <a:t>Starvation</a:t>
            </a:r>
            <a:r>
              <a:rPr lang="tr-TR" dirty="0" smtClean="0"/>
              <a:t> olarak adlandırılan bu olayın oluşmaması için kurban edilecek hareketi seçen algoritmanın, işletim bedeli yanında, örneğin hareketin sisteme giriş zamanı gibi parametreleri de gözetmesi gerekir.</a:t>
            </a:r>
          </a:p>
          <a:p>
            <a:pPr>
              <a:buNone/>
            </a:pP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amaçla, ticari Veri Tabanı Yönetim Sistemlerinin tümü tarafından benimsenen yöntem, işletim planının serileştirilebilir olması güvencesini veren protokollerin kullanılmasıdır. Bu amaçla kullanılan protokoller arasında, en çok bilinen ve kullanılanı </a:t>
            </a:r>
            <a:r>
              <a:rPr lang="tr-TR" b="1" dirty="0" smtClean="0">
                <a:solidFill>
                  <a:schemeClr val="accent1">
                    <a:lumMod val="75000"/>
                  </a:schemeClr>
                </a:solidFill>
              </a:rPr>
              <a:t>iki-evreli kilitleme</a:t>
            </a:r>
            <a:r>
              <a:rPr lang="tr-TR" dirty="0" smtClean="0">
                <a:solidFill>
                  <a:schemeClr val="accent1">
                    <a:lumMod val="75000"/>
                  </a:schemeClr>
                </a:solidFill>
              </a:rPr>
              <a:t> </a:t>
            </a:r>
            <a:r>
              <a:rPr lang="tr-TR" dirty="0" smtClean="0"/>
              <a:t>(two-phase locking).protokolüdür (komutlar kümesidir).</a:t>
            </a:r>
          </a:p>
          <a:p>
            <a:pPr>
              <a:buNone/>
            </a:pPr>
            <a:endParaRPr lang="tr-T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ea typeface="Calibri"/>
                <a:cs typeface="Calibri" pitchFamily="34" charset="0"/>
              </a:rPr>
              <a:t>Kilitlenen Veri Miktarı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Yukarıdaki kesimlerde, kilitlenen veri biriminin veri öğesi olduğu ve sistemin her veri öğesi İçin ayrı bir kilit tuttuğu varsayıldı. Kilitlenen birimin veri öğesi olması, birliktelik oranının büyük olmasına yol açar. </a:t>
            </a:r>
            <a:endParaRPr lang="tr-T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ea typeface="Calibri"/>
                <a:cs typeface="Times New Roman"/>
              </a:rPr>
              <a:t>	Çünkü aynı veri öğesinin, aynı anda birden çok hareket tarafından okunmak ya da yazılmak istenmesinin olasılığı çok düşüktür. Buna karşılık kilitlenen birim veri öğesi olduğunda, vurulan ve çözülen kilit sayısı çok büyük olacağından kilitleme yönetimi için çok zaman harcanır.</a:t>
            </a:r>
          </a:p>
          <a:p>
            <a:endParaRPr lang="tr-T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Kilitlenen veri birimi (</a:t>
            </a:r>
            <a:r>
              <a:rPr lang="tr-TR" i="1" dirty="0" smtClean="0"/>
              <a:t>granularity of lock</a:t>
            </a:r>
            <a:r>
              <a:rPr lang="tr-TR" dirty="0" smtClean="0"/>
              <a:t>), veri öğesi yerine daha büyük bir veri birimi olabilir, örneğin ilişkisel modelde bir satır (ya da çoklu), bir çizelge, hatta bir şema kilitleme birimi olarak seçilebilir. Kilitlenen birim büyüdükçe kilitleme yönetimi kolaylaşır ve kilitleme için harcanan süre azalır. </a:t>
            </a:r>
            <a:endParaRPr lang="tr-T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Buna göre, gerçekleştirilen işlemlerin türüne göre, kilitleme biriminin bazen küçük bazen de büyük olmasında yarar vardır. Bunun içinde kilitleme sisteminin, kilitlemenin birden çok düzeyde (multiple granularity) yapabilmesine izin vermesi gerekir.</a:t>
            </a:r>
          </a:p>
          <a:p>
            <a:pPr>
              <a:buNone/>
            </a:pPr>
            <a:endParaRPr lang="tr-T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smtClean="0">
                <a:latin typeface="Calibri" pitchFamily="34" charset="0"/>
                <a:cs typeface="Calibri" pitchFamily="34" charset="0"/>
              </a:rPr>
              <a:t>Diğer Birliktelik Denetimi Protokolleri</a:t>
            </a:r>
            <a:endParaRPr lang="tr-TR" sz="40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Birliktelik denetimi ile ilgili olarak bu kesimde daha çok kilitleme tekniği ve iki evreli kilitleme protokolü üzerinde duruldu. Ancak, tutarsız durumlara yol açmadan hareketlerin birlikte işletilmesini sağlamak için kullanılabilecek daha başka teknikler ve protokoller de vardır. Bunlardan bir kaçı aşağıda örnek olarak sıralanmaktadır.</a:t>
            </a:r>
          </a:p>
          <a:p>
            <a:pPr>
              <a:buNone/>
            </a:pPr>
            <a:endParaRPr lang="tr-T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b="1" dirty="0" smtClean="0">
                <a:solidFill>
                  <a:schemeClr val="accent1">
                    <a:lumMod val="75000"/>
                  </a:schemeClr>
                </a:solidFill>
              </a:rPr>
              <a:t>Çizge-tabanlı protokoller</a:t>
            </a:r>
            <a:r>
              <a:rPr lang="tr-TR" dirty="0" smtClean="0">
                <a:solidFill>
                  <a:schemeClr val="accent1">
                    <a:lumMod val="75000"/>
                  </a:schemeClr>
                </a:solidFill>
              </a:rPr>
              <a:t> </a:t>
            </a:r>
            <a:r>
              <a:rPr lang="tr-TR" dirty="0" smtClean="0"/>
              <a:t>(graph-based protocols). Kilitleme tabanlı, iki-evreli kilitleme protokolü yerine kullanılan protokoller.</a:t>
            </a:r>
          </a:p>
          <a:p>
            <a:pPr>
              <a:buNone/>
            </a:pPr>
            <a:r>
              <a:rPr lang="tr-TR" b="1" dirty="0" smtClean="0"/>
              <a:t>	</a:t>
            </a:r>
            <a:r>
              <a:rPr lang="tr-TR" b="1" dirty="0" smtClean="0">
                <a:solidFill>
                  <a:schemeClr val="accent1">
                    <a:lumMod val="75000"/>
                  </a:schemeClr>
                </a:solidFill>
              </a:rPr>
              <a:t>Zaman damgası-tabanlı protokoller </a:t>
            </a:r>
            <a:r>
              <a:rPr lang="tr-TR" dirty="0" smtClean="0"/>
              <a:t>(timestamp-based protocols). Hareketlere biricik bir zaman damgası atayan ve hareketlerin işletim sırasını zaman damgasına göre belirleyen protokoller.</a:t>
            </a:r>
          </a:p>
          <a:p>
            <a:pPr>
              <a:buNone/>
            </a:pPr>
            <a:endParaRPr lang="tr-T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lnSpcReduction="10000"/>
          </a:bodyPr>
          <a:lstStyle/>
          <a:p>
            <a:pPr>
              <a:buNone/>
            </a:pPr>
            <a:r>
              <a:rPr lang="tr-TR" dirty="0" smtClean="0"/>
              <a:t>	</a:t>
            </a:r>
            <a:r>
              <a:rPr lang="tr-TR" b="1" dirty="0" smtClean="0">
                <a:solidFill>
                  <a:schemeClr val="accent1">
                    <a:lumMod val="75000"/>
                  </a:schemeClr>
                </a:solidFill>
              </a:rPr>
              <a:t>Geçerlik-tabanlı protokoller </a:t>
            </a:r>
            <a:r>
              <a:rPr lang="tr-TR" dirty="0" smtClean="0"/>
              <a:t>(validation-based protocols). Birliktelik denetimini hareketlerin işletimi sırasında yapan, kilitleme ve zaman damgası tabanlı protokollerden farklı olarak işletim sırasında herhangi bir denetim yapmayan, hareketin işletiminin sonunda geçerlilik denetimi yapan protokoller. Okuma işleminin çok olduğu ortamlarda sistem başarımının artmasına neden olan bu protokoller iyimser protokoller olarak da adlandırılır.</a:t>
            </a:r>
          </a:p>
          <a:p>
            <a:pPr>
              <a:buNone/>
            </a:pPr>
            <a:endParaRPr lang="tr-T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cs typeface="Calibri" pitchFamily="34" charset="0"/>
              </a:rPr>
              <a:t>9.5.Kurtarma Teknikleri</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Bir hareket işletilmek üzere VTYS’ye aktarıldığında, VTYS:</a:t>
            </a:r>
            <a:endParaRPr lang="tr-TR" dirty="0" smtClean="0">
              <a:solidFill>
                <a:schemeClr val="accent1">
                  <a:lumMod val="75000"/>
                </a:schemeClr>
              </a:solidFill>
            </a:endParaRPr>
          </a:p>
          <a:p>
            <a:pPr lvl="0">
              <a:buClrTx/>
              <a:buFont typeface="Wingdings" pitchFamily="2" charset="2"/>
              <a:buChar char="Ø"/>
            </a:pPr>
            <a:r>
              <a:rPr lang="tr-TR" dirty="0" smtClean="0">
                <a:solidFill>
                  <a:schemeClr val="accent1">
                    <a:lumMod val="75000"/>
                  </a:schemeClr>
                </a:solidFill>
              </a:rPr>
              <a:t> </a:t>
            </a:r>
            <a:r>
              <a:rPr lang="tr-TR" dirty="0" smtClean="0"/>
              <a:t>hareketteki tüm komutların işletiminin başarıyla tamamlanmasını ve sonuçların kalıcılığını,</a:t>
            </a:r>
          </a:p>
          <a:p>
            <a:pPr lvl="0">
              <a:buClrTx/>
              <a:buFont typeface="Wingdings" pitchFamily="2" charset="2"/>
              <a:buChar char="Ø"/>
            </a:pPr>
            <a:r>
              <a:rPr lang="tr-TR" dirty="0" smtClean="0">
                <a:solidFill>
                  <a:schemeClr val="accent1">
                    <a:lumMod val="75000"/>
                  </a:schemeClr>
                </a:solidFill>
              </a:rPr>
              <a:t> </a:t>
            </a:r>
            <a:r>
              <a:rPr lang="tr-TR" dirty="0" smtClean="0"/>
              <a:t>ya da hareketin veri tabanı ve diğer hareketler üzerinde hiçbir etkisinin olmamasını </a:t>
            </a:r>
          </a:p>
          <a:p>
            <a:pPr>
              <a:buNone/>
            </a:pPr>
            <a:r>
              <a:rPr lang="tr-TR" dirty="0" smtClean="0"/>
              <a:t> sağlamak zorundadır. </a:t>
            </a:r>
            <a:endParaRPr lang="tr-TR"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Oysa çok çeşitli bozukluklar(failures) hareketin işletiminin başarısız olmasına yol açabilir. Bu durumda, </a:t>
            </a:r>
            <a:r>
              <a:rPr lang="tr-TR" b="1" dirty="0" smtClean="0">
                <a:solidFill>
                  <a:schemeClr val="accent1">
                    <a:lumMod val="75000"/>
                  </a:schemeClr>
                </a:solidFill>
              </a:rPr>
              <a:t>kurtarma</a:t>
            </a:r>
            <a:r>
              <a:rPr lang="tr-TR" dirty="0" smtClean="0"/>
              <a:t> (recovery) işlemleri uygulanarak, o ana kadar işletilen komutların etkisinin yok edilmesi, veri tabanının tutarlı bir noktaya dönüştürülmesi gerekir. hareketlerin yarım kalmasına neden olan bozuklukların başlıcaları aşağıdaki gibi sıralanabilir.</a:t>
            </a:r>
          </a:p>
          <a:p>
            <a:pPr>
              <a:buNone/>
            </a:pPr>
            <a:endParaRPr lang="tr-T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None/>
            </a:pPr>
            <a:r>
              <a:rPr lang="tr-TR" dirty="0" smtClean="0"/>
              <a:t>	</a:t>
            </a:r>
            <a:r>
              <a:rPr lang="tr-TR" sz="2800" b="1" dirty="0" smtClean="0">
                <a:solidFill>
                  <a:schemeClr val="accent1">
                    <a:lumMod val="75000"/>
                  </a:schemeClr>
                </a:solidFill>
              </a:rPr>
              <a:t>1.</a:t>
            </a:r>
            <a:r>
              <a:rPr lang="tr-TR" sz="1600" b="1" dirty="0" smtClean="0">
                <a:solidFill>
                  <a:schemeClr val="accent1">
                    <a:lumMod val="75000"/>
                  </a:schemeClr>
                </a:solidFill>
              </a:rPr>
              <a:t> </a:t>
            </a:r>
            <a:r>
              <a:rPr lang="tr-TR" b="1" dirty="0" smtClean="0">
                <a:solidFill>
                  <a:schemeClr val="accent1">
                    <a:lumMod val="75000"/>
                  </a:schemeClr>
                </a:solidFill>
              </a:rPr>
              <a:t>Hareket bozukluğu</a:t>
            </a:r>
            <a:r>
              <a:rPr lang="tr-TR" dirty="0" smtClean="0"/>
              <a:t>(transaction failure). Hareketteki herhangi bir komutun işletiminin başarısız olması, bir veri değeri yetersizliği gibi hareketin tamamlanmasını engelleyen mantıksal yanlışlar, hareketin işletiminin durdurulması, .. vb.</a:t>
            </a:r>
          </a:p>
          <a:p>
            <a:pPr>
              <a:buNone/>
            </a:pPr>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algn="ctr"/>
            <a:r>
              <a:rPr lang="tr-TR" sz="4000" b="1" dirty="0" smtClean="0">
                <a:latin typeface="Calibri" pitchFamily="34" charset="0"/>
                <a:cs typeface="Calibri" pitchFamily="34" charset="0"/>
              </a:rPr>
              <a:t>9.4.Birliktelik Denetimi İçin Kilitleme Teknikleri</a:t>
            </a:r>
            <a:endParaRPr lang="tr-TR" sz="40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Hareketlerin birlikte işletimini denetlemek için en çok kullanılan teknik veri öğelerinin kilitlenmesidir. Kilit, bir veri öğesine atanan ve veri öğesinin durumunu gösteren bir değişkendir. Kuramsal olarak, veri tabanındaki her veri öğesine ilişkin bir kilidin bulunduğu ve bu kilidin veri öğesi üzerinde yapılan işlemlerin neler olduğunu gösterdiğini düşünebiliriz. Temel olarak iki tür kilit vardır.</a:t>
            </a:r>
          </a:p>
          <a:p>
            <a:endParaRPr lang="tr-T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None/>
            </a:pPr>
            <a:r>
              <a:rPr lang="tr-TR" dirty="0" smtClean="0"/>
              <a:t>	</a:t>
            </a:r>
            <a:r>
              <a:rPr lang="tr-TR" sz="2800" b="1" dirty="0" smtClean="0">
                <a:solidFill>
                  <a:schemeClr val="accent1">
                    <a:lumMod val="75000"/>
                  </a:schemeClr>
                </a:solidFill>
              </a:rPr>
              <a:t>2.</a:t>
            </a:r>
            <a:r>
              <a:rPr lang="tr-TR" b="1" dirty="0" smtClean="0">
                <a:solidFill>
                  <a:schemeClr val="accent1">
                    <a:lumMod val="75000"/>
                  </a:schemeClr>
                </a:solidFill>
              </a:rPr>
              <a:t>Birliktelik denetimi zorlaması. </a:t>
            </a:r>
            <a:r>
              <a:rPr lang="tr-TR" dirty="0" smtClean="0"/>
              <a:t>Herhangi bir bozukluk olmasına rağmen kilitleme gibi bir nedenle hareketin işletiminin sürdürülememesi.</a:t>
            </a:r>
          </a:p>
          <a:p>
            <a:pPr lvl="0">
              <a:buNone/>
            </a:pPr>
            <a:r>
              <a:rPr lang="tr-TR" dirty="0" smtClean="0"/>
              <a:t>	</a:t>
            </a:r>
            <a:r>
              <a:rPr lang="tr-TR" sz="2800" b="1" dirty="0" smtClean="0">
                <a:solidFill>
                  <a:schemeClr val="accent1">
                    <a:lumMod val="75000"/>
                  </a:schemeClr>
                </a:solidFill>
              </a:rPr>
              <a:t>3.</a:t>
            </a:r>
            <a:r>
              <a:rPr lang="tr-TR" sz="2400" b="1" dirty="0" smtClean="0">
                <a:solidFill>
                  <a:schemeClr val="accent1">
                    <a:lumMod val="75000"/>
                  </a:schemeClr>
                </a:solidFill>
              </a:rPr>
              <a:t> </a:t>
            </a:r>
            <a:r>
              <a:rPr lang="tr-TR" b="1" dirty="0" smtClean="0">
                <a:solidFill>
                  <a:schemeClr val="accent1">
                    <a:lumMod val="75000"/>
                  </a:schemeClr>
                </a:solidFill>
              </a:rPr>
              <a:t>Sistem bozukluluğu</a:t>
            </a:r>
            <a:r>
              <a:rPr lang="tr-TR" dirty="0" smtClean="0"/>
              <a:t>(computer failure). Hareketin işletimi sırasında bilgisayar sisteminde oluşan bir donanım, yazılım ya da ağ yanlışı.</a:t>
            </a:r>
          </a:p>
          <a:p>
            <a:pPr>
              <a:buNone/>
            </a:pPr>
            <a:endParaRPr lang="tr-TR"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None/>
            </a:pPr>
            <a:r>
              <a:rPr lang="tr-TR" dirty="0" smtClean="0"/>
              <a:t>	</a:t>
            </a:r>
            <a:r>
              <a:rPr lang="tr-TR" sz="2800" b="1" dirty="0" smtClean="0">
                <a:solidFill>
                  <a:schemeClr val="accent1">
                    <a:lumMod val="75000"/>
                  </a:schemeClr>
                </a:solidFill>
              </a:rPr>
              <a:t>4. </a:t>
            </a:r>
            <a:r>
              <a:rPr lang="tr-TR" b="1" dirty="0" smtClean="0">
                <a:solidFill>
                  <a:schemeClr val="accent1">
                    <a:lumMod val="75000"/>
                  </a:schemeClr>
                </a:solidFill>
              </a:rPr>
              <a:t>Disk bozuklukları. </a:t>
            </a:r>
            <a:r>
              <a:rPr lang="tr-TR" dirty="0" smtClean="0"/>
              <a:t>Çeşitli nedenlerle disk alt sisteminde oluşan ve diskin belirli bloklarının okunmasını/yazılmasını engelleyen bozukluklar.</a:t>
            </a:r>
          </a:p>
          <a:p>
            <a:pPr lvl="0">
              <a:buNone/>
            </a:pPr>
            <a:r>
              <a:rPr lang="tr-TR" b="1" dirty="0" smtClean="0"/>
              <a:t>	</a:t>
            </a:r>
            <a:r>
              <a:rPr lang="tr-TR" sz="2800" b="1" dirty="0" smtClean="0">
                <a:solidFill>
                  <a:schemeClr val="accent1">
                    <a:lumMod val="75000"/>
                  </a:schemeClr>
                </a:solidFill>
              </a:rPr>
              <a:t>5</a:t>
            </a:r>
            <a:r>
              <a:rPr lang="tr-TR" sz="2400" b="1" dirty="0" smtClean="0">
                <a:solidFill>
                  <a:schemeClr val="accent1">
                    <a:lumMod val="75000"/>
                  </a:schemeClr>
                </a:solidFill>
              </a:rPr>
              <a:t>.</a:t>
            </a:r>
            <a:r>
              <a:rPr lang="tr-TR" b="1" dirty="0" smtClean="0">
                <a:solidFill>
                  <a:schemeClr val="accent1">
                    <a:lumMod val="75000"/>
                  </a:schemeClr>
                </a:solidFill>
              </a:rPr>
              <a:t>Diğer sorunlar.</a:t>
            </a:r>
            <a:r>
              <a:rPr lang="tr-TR" dirty="0" smtClean="0">
                <a:solidFill>
                  <a:schemeClr val="accent1">
                    <a:lumMod val="75000"/>
                  </a:schemeClr>
                </a:solidFill>
              </a:rPr>
              <a:t> </a:t>
            </a:r>
            <a:r>
              <a:rPr lang="tr-TR" dirty="0" smtClean="0"/>
              <a:t>Güç kaynağı bozukluğu, yangın, sabotaj, .. vb.</a:t>
            </a:r>
          </a:p>
          <a:p>
            <a:pPr>
              <a:buNone/>
            </a:pPr>
            <a:endParaRPr lang="tr-T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Yukarıdaki sayılan bozukluk türlerinden ilk üçü daha sık karşılaşılan bozukluklardır. Bu bozukluklardan biri oluştuğunda VTYS'nin kurtarma işlemini başlatması ve gerekli onarımları yaparak veri tabanını bozukluktan önceki en yakın tutarlı duruma döndürülmesi gerekir.</a:t>
            </a:r>
            <a:endParaRPr lang="tr-T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Kurtarma stratejilerini aşağıdaki gibi özetlemek mümkündür.</a:t>
            </a:r>
          </a:p>
          <a:p>
            <a:pPr>
              <a:buNone/>
            </a:pPr>
            <a:endParaRPr lang="tr-T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sz="2800" b="1" dirty="0" smtClean="0">
                <a:solidFill>
                  <a:schemeClr val="accent1">
                    <a:lumMod val="75000"/>
                  </a:schemeClr>
                </a:solidFill>
              </a:rPr>
              <a:t>1.</a:t>
            </a:r>
            <a:r>
              <a:rPr lang="tr-TR" sz="2400" dirty="0" smtClean="0">
                <a:solidFill>
                  <a:schemeClr val="accent1">
                    <a:lumMod val="75000"/>
                  </a:schemeClr>
                </a:solidFill>
              </a:rPr>
              <a:t> </a:t>
            </a:r>
            <a:r>
              <a:rPr lang="tr-TR" dirty="0" smtClean="0"/>
              <a:t>Eğer 1-3. tür bozukluklardan biri oluştuysa, veri tabanında </a:t>
            </a:r>
            <a:r>
              <a:rPr lang="tr-TR" smtClean="0"/>
              <a:t>Önemli bir </a:t>
            </a:r>
            <a:r>
              <a:rPr lang="tr-TR" dirty="0" smtClean="0"/>
              <a:t>bozulma olmamıştır. Bu durumda kurtarma stratejisi, tutarsızlığa neden olan işlemleri geri almaya (undo) dayanır. Bu arada, veri tabanını tutarlı bir duruma getirmek için işlemlerden bir kısmını yeniden işletmek (redo) de gerekebilir.</a:t>
            </a:r>
            <a:endParaRPr lang="tr-T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Undo ve redo işlemleri için günlük kütüğündeki (log file) bilgiler kullanılır. Bu bölümdeki kurtarma teknikleri iki grupta toplanabilir. Birinci gruptaki teknikler </a:t>
            </a:r>
            <a:r>
              <a:rPr lang="tr-TR" b="1" dirty="0" smtClean="0">
                <a:solidFill>
                  <a:schemeClr val="accent1">
                    <a:lumMod val="75000"/>
                  </a:schemeClr>
                </a:solidFill>
              </a:rPr>
              <a:t>ertelemeli günleme</a:t>
            </a:r>
            <a:r>
              <a:rPr lang="tr-TR" dirty="0" smtClean="0"/>
              <a:t>, ikinci gruptaki teknikler ise </a:t>
            </a:r>
            <a:r>
              <a:rPr lang="tr-TR" b="1" dirty="0" smtClean="0">
                <a:solidFill>
                  <a:schemeClr val="accent1">
                    <a:lumMod val="75000"/>
                  </a:schemeClr>
                </a:solidFill>
              </a:rPr>
              <a:t>anında günleme tabanlı</a:t>
            </a:r>
            <a:r>
              <a:rPr lang="tr-TR" dirty="0" smtClean="0">
                <a:solidFill>
                  <a:schemeClr val="accent1">
                    <a:lumMod val="75000"/>
                  </a:schemeClr>
                </a:solidFill>
              </a:rPr>
              <a:t> </a:t>
            </a:r>
            <a:r>
              <a:rPr lang="tr-TR" dirty="0" smtClean="0"/>
              <a:t>tekniklerdir.</a:t>
            </a:r>
          </a:p>
          <a:p>
            <a:pPr>
              <a:buNone/>
            </a:pPr>
            <a:endParaRPr lang="tr-T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sz="2800" b="1" dirty="0" smtClean="0">
                <a:solidFill>
                  <a:schemeClr val="accent1">
                    <a:lumMod val="75000"/>
                  </a:schemeClr>
                </a:solidFill>
              </a:rPr>
              <a:t>2.</a:t>
            </a:r>
            <a:r>
              <a:rPr lang="tr-TR" sz="2400" dirty="0" smtClean="0">
                <a:solidFill>
                  <a:schemeClr val="accent1">
                    <a:lumMod val="75000"/>
                  </a:schemeClr>
                </a:solidFill>
              </a:rPr>
              <a:t> </a:t>
            </a:r>
            <a:r>
              <a:rPr lang="tr-TR" dirty="0" smtClean="0"/>
              <a:t>Eğer 4-5. tür bozukluklardan biri oluştuysa ve veri tabanında önemli bozulmalar olduysa, kurtarma stratejisi veri tabanının eski bir kopyasını kullanmaya dayanır. Günlük kütüğü (log fite) kullanılarak, Veri tabanı kopyasının alındığı tarih ile bozukluğun oluştuğu tarih arasında işletilen ve başarıyla tamamlanan hareketlere ilişkin komutlar işletilerek veri tabanı en yakın tutarlı duruma taşınır.</a:t>
            </a:r>
          </a:p>
          <a:p>
            <a:pPr>
              <a:buNone/>
            </a:pPr>
            <a:endParaRPr lang="tr-T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800" b="1" dirty="0" smtClean="0">
                <a:latin typeface="Calibri" pitchFamily="34" charset="0"/>
                <a:cs typeface="Calibri" pitchFamily="34" charset="0"/>
              </a:rPr>
              <a:t>Günlük Kütüğü </a:t>
            </a:r>
            <a:r>
              <a:rPr lang="tr-TR" sz="4800" dirty="0" smtClean="0">
                <a:latin typeface="Calibri" pitchFamily="34" charset="0"/>
                <a:cs typeface="Calibri" pitchFamily="34" charset="0"/>
              </a:rPr>
              <a:t>(Log File)</a:t>
            </a:r>
            <a:endParaRPr lang="tr-TR" sz="48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Herhangi bir bozukluk durumunda kurtarma işlemlerini gerçekleştirebilmek İçin,  VTYS tarafından bir günlük kütüğü tutulur ve bu kütükte kurtarma için gerekli bilgiler biriktirilir. Günlük kütüğü kullanılarak gerçekleştirilen kurtarma İşlemine günlük kütüğü tabanlı kurtarma denir. </a:t>
            </a:r>
            <a:endParaRPr lang="tr-T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Günlük kütüğü disk ortamında tutularak bu kütükteki bilgilerin hareketin yarım kalmasına neden olan bozukluktan etkilenmemesi sağlanır. Ayrıca belirli aralıklarla günlük kütüğü disk ortamından mıknatıslı şerit ortamına kopyalanarak arşivlenir.</a:t>
            </a:r>
          </a:p>
          <a:p>
            <a:pPr>
              <a:buNone/>
            </a:pPr>
            <a:endParaRPr lang="tr-T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Günlük kütüğünde tutulan bilgileri aşağıdaki gibi özetlemek mümkündür. </a:t>
            </a:r>
          </a:p>
          <a:p>
            <a:pPr>
              <a:buNone/>
            </a:pPr>
            <a:r>
              <a:rPr lang="tr-TR" dirty="0" smtClean="0"/>
              <a: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baseline="-25000" dirty="0" smtClean="0"/>
              <a:t> </a:t>
            </a:r>
            <a:r>
              <a:rPr lang="tr-TR" dirty="0" smtClean="0"/>
              <a:t>ve </a:t>
            </a:r>
            <a:r>
              <a:rPr lang="tr-TR" b="1" dirty="0" smtClean="0">
                <a:solidFill>
                  <a:schemeClr val="accent1">
                    <a:lumMod val="75000"/>
                  </a:schemeClr>
                </a:solidFill>
              </a:rPr>
              <a:t>T</a:t>
            </a:r>
            <a:r>
              <a:rPr lang="tr-TR" b="1" baseline="-25000" dirty="0" smtClean="0">
                <a:solidFill>
                  <a:schemeClr val="accent1">
                    <a:lumMod val="75000"/>
                  </a:schemeClr>
                </a:solidFill>
              </a:rPr>
              <a:t>j</a:t>
            </a:r>
            <a:r>
              <a:rPr lang="tr-TR" dirty="0" smtClean="0"/>
              <a:t> ile hareketleri, </a:t>
            </a:r>
            <a:r>
              <a:rPr lang="tr-TR" b="1" dirty="0" smtClean="0">
                <a:solidFill>
                  <a:schemeClr val="accent1">
                    <a:lumMod val="75000"/>
                  </a:schemeClr>
                </a:solidFill>
              </a:rPr>
              <a:t>X</a:t>
            </a:r>
            <a:r>
              <a:rPr lang="tr-TR" dirty="0" smtClean="0"/>
              <a:t> ve </a:t>
            </a:r>
            <a:r>
              <a:rPr lang="tr-TR" b="1" dirty="0" smtClean="0">
                <a:solidFill>
                  <a:schemeClr val="accent1">
                    <a:lumMod val="75000"/>
                  </a:schemeClr>
                </a:solidFill>
              </a:rPr>
              <a:t>Y</a:t>
            </a:r>
            <a:r>
              <a:rPr lang="tr-TR" dirty="0" smtClean="0"/>
              <a:t> ile Veri Öğelerini, </a:t>
            </a:r>
            <a:r>
              <a:rPr lang="tr-TR" b="1" dirty="0" smtClean="0">
                <a:solidFill>
                  <a:schemeClr val="accent1">
                    <a:lumMod val="75000"/>
                  </a:schemeClr>
                </a:solidFill>
              </a:rPr>
              <a:t>D</a:t>
            </a:r>
            <a:r>
              <a:rPr lang="tr-TR" b="1" baseline="-25000" dirty="0" smtClean="0">
                <a:solidFill>
                  <a:schemeClr val="accent1">
                    <a:lumMod val="75000"/>
                  </a:schemeClr>
                </a:solidFill>
              </a:rPr>
              <a:t>e</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D</a:t>
            </a:r>
            <a:r>
              <a:rPr lang="tr-TR" b="1" baseline="-25000" dirty="0" smtClean="0">
                <a:solidFill>
                  <a:schemeClr val="accent1">
                    <a:lumMod val="75000"/>
                  </a:schemeClr>
                </a:solidFill>
              </a:rPr>
              <a:t>y</a:t>
            </a:r>
            <a:r>
              <a:rPr lang="tr-TR" dirty="0" smtClean="0"/>
              <a:t> ile de veri öğesinin eski ve yeni değerlerini gösterirsek)</a:t>
            </a:r>
          </a:p>
          <a:p>
            <a:pPr>
              <a:buNone/>
            </a:pPr>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indent="-514350">
              <a:buNone/>
            </a:pPr>
            <a:endParaRPr lang="tr-TR" b="1" dirty="0" smtClean="0"/>
          </a:p>
          <a:p>
            <a:pPr marL="514350" indent="-514350">
              <a:buClrTx/>
              <a:buNone/>
            </a:pPr>
            <a:r>
              <a:rPr lang="tr-TR" sz="2800" b="1" dirty="0" smtClean="0">
                <a:solidFill>
                  <a:schemeClr val="accent1">
                    <a:lumMod val="75000"/>
                  </a:schemeClr>
                </a:solidFill>
              </a:rPr>
              <a:t>1.</a:t>
            </a:r>
            <a:r>
              <a:rPr lang="tr-TR" b="1" dirty="0" smtClean="0">
                <a:solidFill>
                  <a:schemeClr val="accent1">
                    <a:lumMod val="75000"/>
                  </a:schemeClr>
                </a:solidFill>
              </a:rPr>
              <a:t>Paylaşımlı kilit</a:t>
            </a:r>
            <a:r>
              <a:rPr lang="tr-TR" dirty="0" smtClean="0">
                <a:solidFill>
                  <a:schemeClr val="accent1">
                    <a:lumMod val="75000"/>
                  </a:schemeClr>
                </a:solidFill>
              </a:rPr>
              <a:t> </a:t>
            </a:r>
            <a:r>
              <a:rPr lang="tr-TR" dirty="0" smtClean="0"/>
              <a:t>(shared lock) ya da </a:t>
            </a:r>
            <a:r>
              <a:rPr lang="tr-TR" b="1" dirty="0" smtClean="0">
                <a:solidFill>
                  <a:schemeClr val="accent1">
                    <a:lumMod val="75000"/>
                  </a:schemeClr>
                </a:solidFill>
              </a:rPr>
              <a:t>okuma kilidi</a:t>
            </a:r>
            <a:r>
              <a:rPr lang="tr-TR" dirty="0" smtClean="0">
                <a:solidFill>
                  <a:schemeClr val="accent1">
                    <a:lumMod val="75000"/>
                  </a:schemeClr>
                </a:solidFill>
              </a:rPr>
              <a:t> </a:t>
            </a:r>
            <a:r>
              <a:rPr lang="tr-TR" dirty="0" smtClean="0"/>
              <a:t>(read lock)</a:t>
            </a:r>
          </a:p>
          <a:p>
            <a:pPr marL="514350" indent="-514350">
              <a:buClrTx/>
              <a:buNone/>
            </a:pPr>
            <a:r>
              <a:rPr lang="tr-TR" sz="2400" b="1" dirty="0" smtClean="0">
                <a:solidFill>
                  <a:schemeClr val="accent1">
                    <a:lumMod val="75000"/>
                  </a:schemeClr>
                </a:solidFill>
              </a:rPr>
              <a:t>2.Dışlayan</a:t>
            </a:r>
            <a:r>
              <a:rPr lang="tr-TR" b="1" dirty="0" smtClean="0">
                <a:solidFill>
                  <a:schemeClr val="accent1">
                    <a:lumMod val="75000"/>
                  </a:schemeClr>
                </a:solidFill>
              </a:rPr>
              <a:t> kilit</a:t>
            </a:r>
            <a:r>
              <a:rPr lang="tr-TR" dirty="0" smtClean="0">
                <a:solidFill>
                  <a:schemeClr val="accent1">
                    <a:lumMod val="75000"/>
                  </a:schemeClr>
                </a:solidFill>
              </a:rPr>
              <a:t> </a:t>
            </a:r>
            <a:r>
              <a:rPr lang="tr-TR" dirty="0" smtClean="0"/>
              <a:t>(exclusive lock) ya da </a:t>
            </a:r>
            <a:r>
              <a:rPr lang="tr-TR" b="1" dirty="0" smtClean="0">
                <a:solidFill>
                  <a:schemeClr val="accent1">
                    <a:lumMod val="75000"/>
                  </a:schemeClr>
                </a:solidFill>
              </a:rPr>
              <a:t>yazma kilidi</a:t>
            </a:r>
            <a:r>
              <a:rPr lang="tr-TR" dirty="0" smtClean="0">
                <a:solidFill>
                  <a:schemeClr val="accent1">
                    <a:lumMod val="75000"/>
                  </a:schemeClr>
                </a:solidFill>
              </a:rPr>
              <a:t> </a:t>
            </a:r>
            <a:r>
              <a:rPr lang="tr-TR" dirty="0" smtClean="0"/>
              <a:t>(write lock)</a:t>
            </a:r>
          </a:p>
          <a:p>
            <a:pPr marL="514350" indent="-514350">
              <a:buFont typeface="+mj-lt"/>
              <a:buAutoNum type="arabicPeriod"/>
            </a:pPr>
            <a:endParaRPr lang="tr-T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ClrTx/>
              <a:buFont typeface="Wingdings" pitchFamily="2" charset="2"/>
              <a:buChar char="Ø"/>
            </a:pPr>
            <a:r>
              <a:rPr lang="tr-TR" dirty="0" smtClean="0">
                <a:solidFill>
                  <a:schemeClr val="accent1">
                    <a:lumMod val="75000"/>
                  </a:schemeClr>
                </a:solidFill>
              </a:rPr>
              <a:t>&lt;</a:t>
            </a:r>
            <a:r>
              <a:rPr lang="tr-TR" b="1" dirty="0" smtClean="0">
                <a:solidFill>
                  <a:schemeClr val="accent1">
                    <a:lumMod val="75000"/>
                  </a:schemeClr>
                </a:solidFill>
              </a:rPr>
              <a:t> T</a:t>
            </a:r>
            <a:r>
              <a:rPr lang="tr-TR" b="1" baseline="-25000" dirty="0" smtClean="0">
                <a:solidFill>
                  <a:schemeClr val="accent1">
                    <a:lumMod val="75000"/>
                  </a:schemeClr>
                </a:solidFill>
              </a:rPr>
              <a:t>i, </a:t>
            </a:r>
            <a:r>
              <a:rPr lang="tr-TR" b="1" dirty="0" smtClean="0">
                <a:solidFill>
                  <a:schemeClr val="accent1">
                    <a:lumMod val="75000"/>
                  </a:schemeClr>
                </a:solidFill>
              </a:rPr>
              <a:t>begin</a:t>
            </a:r>
            <a:r>
              <a:rPr lang="tr-TR" dirty="0" smtClean="0">
                <a:solidFill>
                  <a:schemeClr val="accent1">
                    <a:lumMod val="75000"/>
                  </a:schemeClr>
                </a:solidFill>
              </a:rPr>
              <a:t> &gt; :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başladığını gösterir.</a:t>
            </a:r>
          </a:p>
          <a:p>
            <a:pPr lvl="0">
              <a:buClrTx/>
              <a:buFont typeface="Wingdings" pitchFamily="2" charset="2"/>
              <a:buChar char="Ø"/>
            </a:pPr>
            <a:r>
              <a:rPr lang="tr-TR" dirty="0" smtClean="0">
                <a:solidFill>
                  <a:schemeClr val="accent1">
                    <a:lumMod val="75000"/>
                  </a:schemeClr>
                </a:solidFill>
              </a:rPr>
              <a:t>&lt;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b="1" dirty="0" smtClean="0">
                <a:solidFill>
                  <a:schemeClr val="accent1">
                    <a:lumMod val="75000"/>
                  </a:schemeClr>
                </a:solidFill>
              </a:rPr>
              <a:t>, read,X,D</a:t>
            </a:r>
            <a:r>
              <a:rPr lang="tr-TR" dirty="0" smtClean="0">
                <a:solidFill>
                  <a:schemeClr val="accent1">
                    <a:lumMod val="75000"/>
                  </a:schemeClr>
                </a:solidFill>
              </a:rPr>
              <a:t>&gt; :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bir okuma işlemi İle X'in değerini okuduğunu gösterir (</a:t>
            </a:r>
            <a:r>
              <a:rPr lang="tr-TR" b="1" dirty="0" smtClean="0">
                <a:solidFill>
                  <a:schemeClr val="accent1">
                    <a:lumMod val="75000"/>
                  </a:schemeClr>
                </a:solidFill>
              </a:rPr>
              <a:t>D:X</a:t>
            </a:r>
            <a:r>
              <a:rPr lang="tr-TR" b="1" dirty="0" smtClean="0"/>
              <a:t> </a:t>
            </a:r>
            <a:r>
              <a:rPr lang="tr-TR" dirty="0" smtClean="0"/>
              <a:t>‘ in okunan değeri).</a:t>
            </a:r>
          </a:p>
          <a:p>
            <a:pPr>
              <a:buClrTx/>
              <a:buFont typeface="Wingdings" pitchFamily="2" charset="2"/>
              <a:buChar char="Ø"/>
            </a:pPr>
            <a:r>
              <a:rPr lang="tr-TR" dirty="0" smtClean="0">
                <a:solidFill>
                  <a:schemeClr val="accent1">
                    <a:lumMod val="75000"/>
                  </a:schemeClr>
                </a:solidFill>
              </a:rPr>
              <a:t>&lt;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b="1" dirty="0" smtClean="0">
                <a:solidFill>
                  <a:schemeClr val="accent1">
                    <a:lumMod val="75000"/>
                  </a:schemeClr>
                </a:solidFill>
              </a:rPr>
              <a:t>, write,X,D</a:t>
            </a:r>
            <a:r>
              <a:rPr lang="tr-TR" b="1" baseline="-25000" dirty="0" smtClean="0">
                <a:solidFill>
                  <a:schemeClr val="accent1">
                    <a:lumMod val="75000"/>
                  </a:schemeClr>
                </a:solidFill>
              </a:rPr>
              <a:t>e</a:t>
            </a:r>
            <a:r>
              <a:rPr lang="tr-TR" b="1" dirty="0" smtClean="0">
                <a:solidFill>
                  <a:schemeClr val="accent1">
                    <a:lumMod val="75000"/>
                  </a:schemeClr>
                </a:solidFill>
              </a:rPr>
              <a:t>, D</a:t>
            </a:r>
            <a:r>
              <a:rPr lang="tr-TR" b="1" baseline="-25000" dirty="0" smtClean="0">
                <a:solidFill>
                  <a:schemeClr val="accent1">
                    <a:lumMod val="75000"/>
                  </a:schemeClr>
                </a:solidFill>
              </a:rPr>
              <a:t>y</a:t>
            </a:r>
            <a:r>
              <a:rPr lang="tr-TR" dirty="0" smtClean="0">
                <a:solidFill>
                  <a:schemeClr val="accent1">
                    <a:lumMod val="75000"/>
                  </a:schemeClr>
                </a:solidFill>
              </a:rPr>
              <a:t> &gt;: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bir yazma işlemi ile X in değerini günlediğini gösterir.(</a:t>
            </a:r>
            <a:r>
              <a:rPr lang="tr-TR" b="1" dirty="0" smtClean="0">
                <a:solidFill>
                  <a:schemeClr val="accent1">
                    <a:lumMod val="75000"/>
                  </a:schemeClr>
                </a:solidFill>
              </a:rPr>
              <a:t>D</a:t>
            </a:r>
            <a:r>
              <a:rPr lang="tr-TR" b="1" baseline="-25000" dirty="0" smtClean="0">
                <a:solidFill>
                  <a:schemeClr val="accent1">
                    <a:lumMod val="75000"/>
                  </a:schemeClr>
                </a:solidFill>
              </a:rPr>
              <a:t>e</a:t>
            </a:r>
            <a:r>
              <a:rPr lang="tr-TR" b="1" dirty="0" smtClean="0"/>
              <a:t> </a:t>
            </a:r>
            <a:r>
              <a:rPr lang="tr-TR" dirty="0" smtClean="0"/>
              <a:t>ve </a:t>
            </a:r>
            <a:r>
              <a:rPr lang="tr-TR" b="1" dirty="0" smtClean="0">
                <a:solidFill>
                  <a:schemeClr val="accent1">
                    <a:lumMod val="75000"/>
                  </a:schemeClr>
                </a:solidFill>
              </a:rPr>
              <a:t>D</a:t>
            </a:r>
            <a:r>
              <a:rPr lang="tr-TR" b="1" baseline="-25000" dirty="0" smtClean="0">
                <a:solidFill>
                  <a:schemeClr val="accent1">
                    <a:lumMod val="75000"/>
                  </a:schemeClr>
                </a:solidFill>
              </a:rPr>
              <a:t>e </a:t>
            </a:r>
            <a:r>
              <a:rPr lang="tr-TR" b="1" dirty="0" smtClean="0">
                <a:solidFill>
                  <a:schemeClr val="accent1">
                    <a:lumMod val="75000"/>
                  </a:schemeClr>
                </a:solidFill>
              </a:rPr>
              <a:t>: X </a:t>
            </a:r>
            <a:r>
              <a:rPr lang="tr-TR" dirty="0" smtClean="0"/>
              <a:t>‘in eski ve yeni değerleri ).</a:t>
            </a:r>
          </a:p>
          <a:p>
            <a:pPr lvl="0">
              <a:buClrTx/>
              <a:buFont typeface="Wingdings" pitchFamily="2" charset="2"/>
              <a:buChar char="Ø"/>
            </a:pPr>
            <a:endParaRPr lang="tr-TR"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ClrTx/>
              <a:buFont typeface="Wingdings" pitchFamily="2" charset="2"/>
              <a:buChar char="Ø"/>
            </a:pPr>
            <a:r>
              <a:rPr lang="tr-TR" dirty="0" smtClean="0">
                <a:solidFill>
                  <a:schemeClr val="accent1">
                    <a:lumMod val="75000"/>
                  </a:schemeClr>
                </a:solidFill>
              </a:rPr>
              <a:t>&lt;</a:t>
            </a:r>
            <a:r>
              <a:rPr lang="tr-TR" b="1" dirty="0" smtClean="0">
                <a:solidFill>
                  <a:schemeClr val="accent1">
                    <a:lumMod val="75000"/>
                  </a:schemeClr>
                </a:solidFill>
              </a:rPr>
              <a:t> T</a:t>
            </a:r>
            <a:r>
              <a:rPr lang="tr-TR" b="1" baseline="-25000" dirty="0" smtClean="0">
                <a:solidFill>
                  <a:schemeClr val="accent1">
                    <a:lumMod val="75000"/>
                  </a:schemeClr>
                </a:solidFill>
              </a:rPr>
              <a:t>i</a:t>
            </a:r>
            <a:r>
              <a:rPr lang="tr-TR" dirty="0" smtClean="0">
                <a:solidFill>
                  <a:schemeClr val="accent1">
                    <a:lumMod val="75000"/>
                  </a:schemeClr>
                </a:solidFill>
              </a:rPr>
              <a:t> , </a:t>
            </a:r>
            <a:r>
              <a:rPr lang="tr-TR" b="1" dirty="0" smtClean="0">
                <a:solidFill>
                  <a:schemeClr val="accent1">
                    <a:lumMod val="75000"/>
                  </a:schemeClr>
                </a:solidFill>
              </a:rPr>
              <a:t>commit</a:t>
            </a:r>
            <a:r>
              <a:rPr lang="tr-TR" dirty="0" smtClean="0">
                <a:solidFill>
                  <a:schemeClr val="accent1">
                    <a:lumMod val="75000"/>
                  </a:schemeClr>
                </a:solidFill>
              </a:rPr>
              <a:t>&gt;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işletiminin başarıyla tamamlandığını gösterir.</a:t>
            </a:r>
          </a:p>
          <a:p>
            <a:pPr lvl="0">
              <a:buClrTx/>
              <a:buFont typeface="Wingdings" pitchFamily="2" charset="2"/>
              <a:buChar char="Ø"/>
            </a:pPr>
            <a:r>
              <a:rPr lang="tr-TR" b="1" dirty="0" smtClean="0">
                <a:solidFill>
                  <a:schemeClr val="accent1">
                    <a:lumMod val="75000"/>
                  </a:schemeClr>
                </a:solidFill>
              </a:rPr>
              <a:t>&lt;T</a:t>
            </a:r>
            <a:r>
              <a:rPr lang="tr-TR" b="1" baseline="-25000" dirty="0" smtClean="0">
                <a:solidFill>
                  <a:schemeClr val="accent1">
                    <a:lumMod val="75000"/>
                  </a:schemeClr>
                </a:solidFill>
              </a:rPr>
              <a:t>i </a:t>
            </a:r>
            <a:r>
              <a:rPr lang="tr-TR" b="1" dirty="0" smtClean="0">
                <a:solidFill>
                  <a:schemeClr val="accent1">
                    <a:lumMod val="75000"/>
                  </a:schemeClr>
                </a:solidFill>
              </a:rPr>
              <a:t>, abort&gt; : T</a:t>
            </a:r>
            <a:r>
              <a:rPr lang="tr-TR" b="1" baseline="-25000" dirty="0" smtClean="0">
                <a:solidFill>
                  <a:schemeClr val="accent1">
                    <a:lumMod val="75000"/>
                  </a:schemeClr>
                </a:solidFill>
              </a:rPr>
              <a:t>i </a:t>
            </a:r>
            <a:r>
              <a:rPr lang="tr-TR" dirty="0" smtClean="0"/>
              <a:t>‘nin işletiminin başarısız olduğunu gösterir.</a:t>
            </a:r>
          </a:p>
          <a:p>
            <a:pPr lvl="0">
              <a:buClrTx/>
              <a:buFont typeface="Wingdings" pitchFamily="2" charset="2"/>
              <a:buChar char="Ø"/>
            </a:pPr>
            <a:r>
              <a:rPr lang="tr-TR" b="1" dirty="0" smtClean="0">
                <a:solidFill>
                  <a:schemeClr val="accent1">
                    <a:lumMod val="75000"/>
                  </a:schemeClr>
                </a:solidFill>
              </a:rPr>
              <a:t>&lt;Checkpoint&gt;:</a:t>
            </a:r>
            <a:r>
              <a:rPr lang="tr-TR" b="1" dirty="0" smtClean="0"/>
              <a:t> </a:t>
            </a:r>
            <a:r>
              <a:rPr lang="tr-TR" dirty="0" smtClean="0"/>
              <a:t>Denetim-noktası.</a:t>
            </a:r>
          </a:p>
          <a:p>
            <a:pPr>
              <a:buClrTx/>
              <a:buFont typeface="Wingdings" pitchFamily="2" charset="2"/>
              <a:buChar char="Ø"/>
            </a:pPr>
            <a:endParaRPr lang="tr-TR"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Günlük kütüğündeki bilgilerin birincil amacı kurtarma işlemleri, ikincil amacı ise izlemedir(audit). Günlük kütüğünde hareketin başladığını, hareketin başarıyla tamamlandığını, ya da hareketin yarım kaldığını gösteren kayıtlara her zaman gereksinim duyulur. </a:t>
            </a:r>
            <a:endParaRPr lang="tr-T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Okuma işlemleri ile ilgili kayıtlar, kurtarmadan çok izleme amacı ile kullanılır. Kurtarma için hangi tekniğin kullanıldığına bağlı olarak da, yazma işlemleri ile ilgili kayıtlarda yazılan veri öğesinin eski değerine (</a:t>
            </a:r>
            <a:r>
              <a:rPr lang="tr-TR" b="1" dirty="0" smtClean="0">
                <a:solidFill>
                  <a:schemeClr val="accent1">
                    <a:lumMod val="75000"/>
                  </a:schemeClr>
                </a:solidFill>
              </a:rPr>
              <a:t>D</a:t>
            </a:r>
            <a:r>
              <a:rPr lang="tr-TR" b="1" baseline="-25000" dirty="0" smtClean="0">
                <a:solidFill>
                  <a:schemeClr val="accent1">
                    <a:lumMod val="75000"/>
                  </a:schemeClr>
                </a:solidFill>
              </a:rPr>
              <a:t>e</a:t>
            </a:r>
            <a:r>
              <a:rPr lang="tr-TR" dirty="0" smtClean="0"/>
              <a:t>) gerek duyulmayabilir.</a:t>
            </a:r>
          </a:p>
          <a:p>
            <a:pPr>
              <a:buNone/>
            </a:pPr>
            <a:endParaRPr lang="tr-T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Günlük kütüğünde yer alan bir diğer kayıt türü </a:t>
            </a:r>
            <a:r>
              <a:rPr lang="tr-TR" b="1" dirty="0" smtClean="0">
                <a:solidFill>
                  <a:schemeClr val="accent1">
                    <a:lumMod val="75000"/>
                  </a:schemeClr>
                </a:solidFill>
              </a:rPr>
              <a:t>denetim-noktası</a:t>
            </a:r>
            <a:r>
              <a:rPr lang="tr-TR" b="1" dirty="0" smtClean="0"/>
              <a:t> </a:t>
            </a:r>
            <a:r>
              <a:rPr lang="tr-TR" dirty="0" smtClean="0"/>
              <a:t>(checkpoint) kaydıdır. Bilindiği gibi veri tabanından okunan bilgiler blok ya da sayfa düzeninde VTYS’nin yastık alanında (</a:t>
            </a:r>
            <a:r>
              <a:rPr lang="tr-TR" i="1" dirty="0" smtClean="0"/>
              <a:t>buffer</a:t>
            </a:r>
            <a:r>
              <a:rPr lang="tr-TR" dirty="0" smtClean="0"/>
              <a:t>) tutulur. Günlenecek bilgilerin yer aldığı disk bloklarının da önce yastık alana taşınması gerekir. Günleme işlemleri önce yastık alanda yapılır, daha sonra da yastık alanda değişikliğe uğrayan blok ya da sayfalar diske yazılır.</a:t>
            </a:r>
          </a:p>
          <a:p>
            <a:pPr>
              <a:buNone/>
            </a:pPr>
            <a:endParaRPr lang="tr-T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Uygulama programı düzeyindeki her yazma komutu, yastık alanının günlenmesine neden olur. Yastık alanda yapılan değişikliğin veri tabanına (diske) ne zaman aktarılacağı yastık alan yönetimi (</a:t>
            </a:r>
            <a:r>
              <a:rPr lang="tr-TR" i="1" dirty="0" smtClean="0"/>
              <a:t>buffer management</a:t>
            </a:r>
            <a:r>
              <a:rPr lang="tr-TR" dirty="0" smtClean="0"/>
              <a:t>) ve kurtarma yönetimi (</a:t>
            </a:r>
            <a:r>
              <a:rPr lang="tr-TR" i="1" dirty="0" smtClean="0"/>
              <a:t>recovery management</a:t>
            </a:r>
            <a:r>
              <a:rPr lang="tr-TR" dirty="0" smtClean="0"/>
              <a:t>) için kullanılan tekniklere göre değişir. </a:t>
            </a:r>
            <a:endParaRPr lang="tr-T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söylenenler günlük kütüğü için de geçerlidir. Günlük kütüğüne yeni tutanak yazıldığında, bu tutanak günlük kütüğünün yastık alanına yazılır. Yastık alandaki bilgilerin diske yazılması için birçok yazma işlemi yapılıp yatık alanın dolması gerekir. Özetle, gerek veri tabanı yastık alnındaki, gerekse günlük kütüğü yastık alanındaki ekleme ve günlemeler gecikmeli olarak diske yazılmaktadır.</a:t>
            </a:r>
            <a:endParaRPr lang="tr-TR"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Kurtarma işlemlerinin güvenliği açısından, yastık alan dolmadan ya da yastık alan yönetimi için kullanılan algoritma gerektirmeden yastık alandaki bilgilerin diske yazılmasına </a:t>
            </a:r>
            <a:r>
              <a:rPr lang="tr-TR" b="1" dirty="0" smtClean="0">
                <a:solidFill>
                  <a:schemeClr val="accent1">
                    <a:lumMod val="75000"/>
                  </a:schemeClr>
                </a:solidFill>
              </a:rPr>
              <a:t>zorlamalı-yazma</a:t>
            </a:r>
            <a:r>
              <a:rPr lang="tr-TR" b="1" dirty="0" smtClean="0"/>
              <a:t> </a:t>
            </a:r>
            <a:r>
              <a:rPr lang="tr-TR" dirty="0" smtClean="0"/>
              <a:t>(</a:t>
            </a:r>
            <a:r>
              <a:rPr lang="tr-TR" i="1" dirty="0" smtClean="0"/>
              <a:t>forcewrite</a:t>
            </a:r>
            <a:r>
              <a:rPr lang="tr-TR" dirty="0" smtClean="0"/>
              <a:t>) adı verilir. Günlük kütüğüne yazılan </a:t>
            </a:r>
            <a:r>
              <a:rPr lang="tr-TR" i="1" dirty="0" smtClean="0"/>
              <a:t>checkpoint</a:t>
            </a:r>
            <a:r>
              <a:rPr lang="tr-TR" dirty="0" smtClean="0"/>
              <a:t> tutanağı bu tür zorlamalı-yazmanın bir göstergesidir. Bu amaçla VTYS , belirli aralıklarla aşağıdaki eylemeleri gerçekleştirir. </a:t>
            </a:r>
          </a:p>
          <a:p>
            <a:pPr>
              <a:buNone/>
            </a:pPr>
            <a:endParaRPr lang="tr-TR"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lvl="0" indent="-514350">
              <a:buClrTx/>
              <a:buFont typeface="+mj-lt"/>
              <a:buAutoNum type="arabicPeriod"/>
            </a:pPr>
            <a:r>
              <a:rPr lang="tr-TR" dirty="0" smtClean="0"/>
              <a:t>Tüm hareketlerin işletimi geçici olarak durdurulur. </a:t>
            </a:r>
          </a:p>
          <a:p>
            <a:pPr marL="514350" lvl="0" indent="-514350">
              <a:buClrTx/>
              <a:buFont typeface="+mj-lt"/>
              <a:buAutoNum type="arabicPeriod"/>
            </a:pPr>
            <a:r>
              <a:rPr lang="tr-TR" dirty="0" smtClean="0"/>
              <a:t>Veri tabanı yastık alanında yer alan ve değişikliğe uğramış tüm sayfala ya da bloklar zorlamalı olarak diske yazılır.</a:t>
            </a:r>
          </a:p>
          <a:p>
            <a:pPr marL="514350" lvl="0" indent="-514350">
              <a:buClrTx/>
              <a:buFont typeface="+mj-lt"/>
              <a:buAutoNum type="arabicPeriod"/>
            </a:pPr>
            <a:r>
              <a:rPr lang="tr-TR" dirty="0" smtClean="0"/>
              <a:t>Günlük kütüğüne bir &lt;</a:t>
            </a:r>
            <a:r>
              <a:rPr lang="tr-TR" i="1" dirty="0" smtClean="0"/>
              <a:t>Checkpoint&gt; </a:t>
            </a:r>
            <a:r>
              <a:rPr lang="tr-TR" dirty="0" smtClean="0"/>
              <a:t>tutanağı yazılır ve günlük kütüğü yastık alanının zorlamalı olarak diske yazılması sağlanır. </a:t>
            </a:r>
          </a:p>
          <a:p>
            <a:pPr marL="514350" lvl="0" indent="-514350">
              <a:buClrTx/>
              <a:buFont typeface="+mj-lt"/>
              <a:buAutoNum type="arabicPeriod"/>
            </a:pPr>
            <a:r>
              <a:rPr lang="tr-TR" dirty="0" smtClean="0"/>
              <a:t>İşletimi geçici olarak durdurulan hareketler canlandırılır.</a:t>
            </a:r>
          </a:p>
          <a:p>
            <a:pPr marL="514350" lvl="0" indent="-514350">
              <a:buClrTx/>
              <a:buFont typeface="+mj-lt"/>
              <a:buAutoNum type="arabicPeriod"/>
            </a:pPr>
            <a:endParaRPr lang="tr-TR" dirty="0" smtClean="0"/>
          </a:p>
          <a:p>
            <a:pPr>
              <a:buNone/>
            </a:pPr>
            <a:endParaRPr lang="tr-T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Denetim-noktası kavramı kurtarma işlemleri açısından oldukça önemlidir. Her denetim-noktası, işletimi tamamlanmış hareketlerin kurtarma kapsamından çıkmasına neden olur. Herhangi bir bozukluk durumunda da, kurtarılması gereken işlemler, günlük kütüğündeki son denetim-noktası tutanağından sonraki işlemlerle sınırlanır.</a:t>
            </a:r>
          </a:p>
          <a:p>
            <a:pPr>
              <a:buNone/>
            </a:pP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Aynı veri öğesi üzerinde, birden çok hareket aynı anda okuma işlemi yapabilir. Ancak bir veri öğesi üzerinde bir hareket yazma işlemi yapıyorsa, bu veri öğesinin diğer hareketler tarafından okunmaması ve yazılmaması gerekir. Buna göre aynı veri öğesi üzerindeki paylaşımlı kilitler birbiriyle uyumludur. Ancak bir veri öğesi üzerindeki dışlayan kilit, bu veri öğesi üzerindeki hem paylaşımlı hem de dışlayan kilit ile uyumsuzdur. </a:t>
            </a:r>
            <a:endParaRPr lang="tr-T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800" b="1" dirty="0" smtClean="0">
                <a:latin typeface="Calibri" pitchFamily="34" charset="0"/>
                <a:cs typeface="Calibri" pitchFamily="34" charset="0"/>
              </a:rPr>
              <a:t>Hareketin Geri Alınması</a:t>
            </a:r>
            <a:endParaRPr lang="tr-TR" sz="48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Veri tabanını günleyen bir hareket herhangi bir nedenle yarım kalırsa hareketin işletilmiş kesiminin geri alınması gerekir. işletimi geri alınan hareket tarafından yazılmış kirli veriler, eğer başka hareketler tarafından okunmuşsa, bu hareketlerin de geri alınması gerekir.</a:t>
            </a:r>
            <a:endParaRPr lang="tr-T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Böylece geri alınan her hareket başka hareketlerin de geri alınmasını gerektirebilir ve geri alma işlemi zincirleme devam edebilir. Eğer işletim planı zincirleme kurtarma gerektirmeyen bir işletim planı ise, geri alma işlemi yalnız yarım kalan hareket için uygulanır ve diğer hiçbir hareketin geri alınması gerekmez.</a:t>
            </a:r>
          </a:p>
          <a:p>
            <a:pPr>
              <a:buNone/>
            </a:pPr>
            <a:endParaRPr lang="tr-T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Örnek olarak Çizim 9.19’daki </a:t>
            </a:r>
            <a:r>
              <a:rPr lang="tr-TR" b="1" dirty="0" smtClean="0">
                <a:solidFill>
                  <a:schemeClr val="accent1">
                    <a:lumMod val="75000"/>
                  </a:schemeClr>
                </a:solidFill>
              </a:rPr>
              <a:t>P</a:t>
            </a:r>
            <a:r>
              <a:rPr lang="tr-TR" b="1" baseline="-25000" dirty="0" smtClean="0">
                <a:solidFill>
                  <a:schemeClr val="accent1">
                    <a:lumMod val="75000"/>
                  </a:schemeClr>
                </a:solidFill>
              </a:rPr>
              <a:t>18</a:t>
            </a:r>
            <a:r>
              <a:rPr lang="tr-TR" b="1" baseline="-25000" dirty="0" smtClean="0"/>
              <a:t> </a:t>
            </a:r>
            <a:r>
              <a:rPr lang="tr-TR" dirty="0" smtClean="0"/>
              <a:t>işletim planını ele alalım. Üç hareketin birlikte işletildiği bu işletim planı uygulanırken, </a:t>
            </a:r>
            <a:r>
              <a:rPr lang="tr-TR" b="1" dirty="0" smtClean="0">
                <a:solidFill>
                  <a:schemeClr val="accent1">
                    <a:lumMod val="75000"/>
                  </a:schemeClr>
                </a:solidFill>
              </a:rPr>
              <a:t>H</a:t>
            </a:r>
            <a:r>
              <a:rPr lang="tr-TR" b="1" baseline="-25000" dirty="0" smtClean="0">
                <a:solidFill>
                  <a:schemeClr val="accent1">
                    <a:lumMod val="75000"/>
                  </a:schemeClr>
                </a:solidFill>
              </a:rPr>
              <a:t>25</a:t>
            </a:r>
            <a:r>
              <a:rPr lang="tr-TR" dirty="0" smtClean="0">
                <a:solidFill>
                  <a:schemeClr val="accent1">
                    <a:lumMod val="75000"/>
                  </a:schemeClr>
                </a:solidFill>
              </a:rPr>
              <a:t> </a:t>
            </a:r>
            <a:r>
              <a:rPr lang="tr-TR" dirty="0" smtClean="0"/>
              <a:t>‘deki </a:t>
            </a:r>
            <a:r>
              <a:rPr lang="tr-TR" b="1" dirty="0" smtClean="0">
                <a:solidFill>
                  <a:schemeClr val="accent1">
                    <a:lumMod val="75000"/>
                  </a:schemeClr>
                </a:solidFill>
              </a:rPr>
              <a:t>Read(A) </a:t>
            </a:r>
            <a:r>
              <a:rPr lang="tr-TR" dirty="0" smtClean="0"/>
              <a:t>komutu işletildikten sonra bu harekette mantıksal bir yanlışın oluştuğunu ve hareketin yarım kaldığını düşünelim. </a:t>
            </a:r>
            <a:endParaRPr lang="tr-TR"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Yarım kalan hareket veri tabanında günleme yaptığı için, bu hareketteki yazma işleminin(</a:t>
            </a:r>
            <a:r>
              <a:rPr lang="tr-TR" b="1" dirty="0" smtClean="0">
                <a:solidFill>
                  <a:schemeClr val="accent1">
                    <a:lumMod val="75000"/>
                  </a:schemeClr>
                </a:solidFill>
              </a:rPr>
              <a:t>Write(B)</a:t>
            </a:r>
            <a:r>
              <a:rPr lang="tr-TR" b="1" dirty="0" smtClean="0"/>
              <a:t> </a:t>
            </a:r>
            <a:r>
              <a:rPr lang="tr-TR" dirty="0" smtClean="0"/>
              <a:t>)etkisin geri alınması gerekir. Bir inceleme yapıldığında, geri alınan yazma işlemi tarafından yazılan kirli verinin </a:t>
            </a:r>
            <a:r>
              <a:rPr lang="tr-TR" b="1" dirty="0" smtClean="0">
                <a:solidFill>
                  <a:schemeClr val="accent1">
                    <a:lumMod val="75000"/>
                  </a:schemeClr>
                </a:solidFill>
              </a:rPr>
              <a:t>H</a:t>
            </a:r>
            <a:r>
              <a:rPr lang="tr-TR" b="1" baseline="-25000" dirty="0" smtClean="0">
                <a:solidFill>
                  <a:schemeClr val="accent1">
                    <a:lumMod val="75000"/>
                  </a:schemeClr>
                </a:solidFill>
              </a:rPr>
              <a:t>26</a:t>
            </a:r>
            <a:r>
              <a:rPr lang="tr-TR" b="1" baseline="-25000" dirty="0" smtClean="0"/>
              <a:t> </a:t>
            </a:r>
            <a:r>
              <a:rPr lang="tr-TR" dirty="0" smtClean="0"/>
              <a:t>tarafından okunduğu görülür. Bu nedenle bu hareketteki yazma işlemlerinin </a:t>
            </a:r>
            <a:r>
              <a:rPr lang="tr-TR" b="1" dirty="0" smtClean="0">
                <a:solidFill>
                  <a:schemeClr val="accent1">
                    <a:lumMod val="75000"/>
                  </a:schemeClr>
                </a:solidFill>
              </a:rPr>
              <a:t>(Write(B)</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Write(D))</a:t>
            </a:r>
            <a:r>
              <a:rPr lang="tr-TR" dirty="0" smtClean="0">
                <a:solidFill>
                  <a:schemeClr val="accent1">
                    <a:lumMod val="75000"/>
                  </a:schemeClr>
                </a:solidFill>
              </a:rPr>
              <a:t>  </a:t>
            </a:r>
            <a:r>
              <a:rPr lang="tr-TR" dirty="0" smtClean="0"/>
              <a:t>etkilerinin de geri alınması gerekir. </a:t>
            </a:r>
            <a:endParaRPr lang="tr-TR"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Başka bir deyişle,  bu işletim planında </a:t>
            </a:r>
            <a:r>
              <a:rPr lang="tr-TR" b="1" dirty="0" smtClean="0">
                <a:solidFill>
                  <a:schemeClr val="accent1">
                    <a:lumMod val="75000"/>
                  </a:schemeClr>
                </a:solidFill>
              </a:rPr>
              <a:t>H</a:t>
            </a:r>
            <a:r>
              <a:rPr lang="tr-TR" b="1" baseline="-25000" dirty="0" smtClean="0">
                <a:solidFill>
                  <a:schemeClr val="accent1">
                    <a:lumMod val="75000"/>
                  </a:schemeClr>
                </a:solidFill>
              </a:rPr>
              <a:t>25</a:t>
            </a:r>
            <a:r>
              <a:rPr lang="tr-TR" dirty="0" smtClean="0"/>
              <a:t>’in geri alınması </a:t>
            </a:r>
            <a:r>
              <a:rPr lang="tr-TR" b="1" dirty="0" smtClean="0">
                <a:solidFill>
                  <a:schemeClr val="accent1">
                    <a:lumMod val="75000"/>
                  </a:schemeClr>
                </a:solidFill>
              </a:rPr>
              <a:t>H</a:t>
            </a:r>
            <a:r>
              <a:rPr lang="tr-TR" b="1" baseline="-25000" dirty="0" smtClean="0">
                <a:solidFill>
                  <a:schemeClr val="accent1">
                    <a:lumMod val="75000"/>
                  </a:schemeClr>
                </a:solidFill>
              </a:rPr>
              <a:t>26</a:t>
            </a:r>
            <a:r>
              <a:rPr lang="tr-TR" dirty="0" smtClean="0"/>
              <a:t>’nın da geri alınmasına neden olmaktadır. Çünkü bu işletim planı zincirleme kurtarma gerektiren bir işletim planıdır. Dikkat edilirse geri alma işlemleri yalnız yazma komutları için gerçekleştirilmemiştir. </a:t>
            </a:r>
            <a:endParaRPr lang="tr-TR"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Okuma komutları ise, geri alınan yazma komutları tarafından yazılan kirli verilerin hangi hareketler tarafından okunduğunu bulmaya, dolayıyla zincirleme olarak hangi hareketlerin geri alınacağını belirlemeye yaramaktadır. </a:t>
            </a:r>
            <a:endParaRPr lang="tr-TR"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durumda, eğer işletim planının zincirleme geri alma gerektirmediği biliniyorsa, başka bir deyişle işletim aşamasında komutların işletim sırası belirlenirken, zincirleme kurtarmaya gerek duyulmaması gözetilmemişse, günlük kütüğünde okuma komutları ile ilgili kayıtların yer alması da zorunlu değildir.</a:t>
            </a:r>
          </a:p>
          <a:p>
            <a:pPr>
              <a:buNone/>
            </a:pP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28670"/>
            <a:ext cx="8229600" cy="5395930"/>
          </a:xfrm>
        </p:spPr>
        <p:txBody>
          <a:bodyPr>
            <a:normAutofit/>
          </a:bodyPr>
          <a:lstStyle/>
          <a:p>
            <a:pPr>
              <a:buNone/>
            </a:pPr>
            <a:r>
              <a:rPr lang="tr-TR" dirty="0" smtClean="0"/>
              <a:t>	Çizim 9.13'deki çizelgede kilit türlerinin birbirleriyle uyumluluğu görülmektedir.</a:t>
            </a:r>
          </a:p>
          <a:p>
            <a:pPr>
              <a:buNone/>
            </a:pPr>
            <a:r>
              <a:rPr lang="tr-TR" dirty="0" smtClean="0"/>
              <a:t>       </a:t>
            </a:r>
          </a:p>
          <a:p>
            <a:pPr>
              <a:buNone/>
            </a:pPr>
            <a:endParaRPr lang="tr-TR" b="1" dirty="0" smtClean="0">
              <a:solidFill>
                <a:schemeClr val="accent1">
                  <a:lumMod val="75000"/>
                </a:schemeClr>
              </a:solidFill>
            </a:endParaRPr>
          </a:p>
          <a:p>
            <a:pPr>
              <a:buNone/>
            </a:pPr>
            <a:endParaRPr lang="tr-TR" b="1" dirty="0" smtClean="0">
              <a:solidFill>
                <a:schemeClr val="accent1">
                  <a:lumMod val="75000"/>
                </a:schemeClr>
              </a:solidFill>
            </a:endParaRPr>
          </a:p>
          <a:p>
            <a:pPr>
              <a:buNone/>
            </a:pPr>
            <a:endParaRPr lang="tr-TR" b="1" dirty="0" smtClean="0"/>
          </a:p>
          <a:p>
            <a:pPr>
              <a:buNone/>
            </a:pPr>
            <a:endParaRPr lang="tr-TR" b="1" dirty="0" smtClean="0"/>
          </a:p>
          <a:p>
            <a:pPr>
              <a:buNone/>
            </a:pPr>
            <a:endParaRPr lang="tr-TR" b="1" dirty="0" smtClean="0"/>
          </a:p>
          <a:p>
            <a:pPr>
              <a:buNone/>
            </a:pPr>
            <a:r>
              <a:rPr lang="tr-TR" b="1" dirty="0" smtClean="0"/>
              <a:t>   </a:t>
            </a:r>
            <a:r>
              <a:rPr lang="tr-TR" b="1" dirty="0" smtClean="0">
                <a:solidFill>
                  <a:schemeClr val="accent1">
                    <a:lumMod val="75000"/>
                  </a:schemeClr>
                </a:solidFill>
              </a:rPr>
              <a:t>Çizim 9.13.</a:t>
            </a:r>
            <a:r>
              <a:rPr lang="tr-TR" dirty="0" smtClean="0">
                <a:solidFill>
                  <a:schemeClr val="accent1">
                    <a:lumMod val="75000"/>
                  </a:schemeClr>
                </a:solidFill>
              </a:rPr>
              <a:t> </a:t>
            </a:r>
            <a:r>
              <a:rPr lang="tr-TR" dirty="0" smtClean="0"/>
              <a:t>Kilit Türlerinin Birbiriyle Uyumluluğu  </a:t>
            </a:r>
            <a:endParaRPr lang="tr-TR" dirty="0"/>
          </a:p>
        </p:txBody>
      </p:sp>
      <p:graphicFrame>
        <p:nvGraphicFramePr>
          <p:cNvPr id="12" name="11 Tablo"/>
          <p:cNvGraphicFramePr>
            <a:graphicFrameLocks noGrp="1"/>
          </p:cNvGraphicFramePr>
          <p:nvPr/>
        </p:nvGraphicFramePr>
        <p:xfrm>
          <a:off x="1357290" y="2332992"/>
          <a:ext cx="6477024" cy="1381760"/>
        </p:xfrm>
        <a:graphic>
          <a:graphicData uri="http://schemas.openxmlformats.org/drawingml/2006/table">
            <a:tbl>
              <a:tblPr firstRow="1" bandRow="1">
                <a:tableStyleId>{5C22544A-7EE6-4342-B048-85BDC9FD1C3A}</a:tableStyleId>
              </a:tblPr>
              <a:tblGrid>
                <a:gridCol w="2175868"/>
                <a:gridCol w="2428901"/>
                <a:gridCol w="1872255"/>
              </a:tblGrid>
              <a:tr h="541016">
                <a:tc>
                  <a:txBody>
                    <a:bodyPr/>
                    <a:lstStyle/>
                    <a:p>
                      <a:endParaRPr lang="tr-TR"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solidFill>
                            <a:schemeClr val="bg1"/>
                          </a:solidFill>
                        </a:rPr>
                        <a:t>Paylaşımlı kilit </a:t>
                      </a:r>
                    </a:p>
                    <a:p>
                      <a:pPr>
                        <a:buNone/>
                      </a:pPr>
                      <a:endParaRPr lang="tr-TR" dirty="0" smtClean="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solidFill>
                            <a:schemeClr val="bg1"/>
                          </a:solidFill>
                        </a:rPr>
                        <a:t>Dışlayan kilit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solidFill>
                            <a:schemeClr val="tx1"/>
                          </a:solidFill>
                        </a:rPr>
                        <a:t>Paylaşımlı kilit </a:t>
                      </a:r>
                    </a:p>
                  </a:txBody>
                  <a:tcPr/>
                </a:tc>
                <a:tc>
                  <a:txBody>
                    <a:bodyPr/>
                    <a:lstStyle/>
                    <a:p>
                      <a:r>
                        <a:rPr lang="tr-TR" dirty="0" smtClean="0">
                          <a:solidFill>
                            <a:schemeClr val="tx1"/>
                          </a:solidFill>
                        </a:rPr>
                        <a:t>      Uyumlu</a:t>
                      </a:r>
                      <a:endParaRPr lang="tr-TR" dirty="0">
                        <a:solidFill>
                          <a:schemeClr val="tx1"/>
                        </a:solidFill>
                      </a:endParaRPr>
                    </a:p>
                  </a:txBody>
                  <a:tcPr/>
                </a:tc>
                <a:tc>
                  <a:txBody>
                    <a:bodyPr/>
                    <a:lstStyle/>
                    <a:p>
                      <a:pPr algn="ctr"/>
                      <a:r>
                        <a:rPr lang="tr-TR" dirty="0" smtClean="0">
                          <a:solidFill>
                            <a:schemeClr val="tx1"/>
                          </a:solidFill>
                        </a:rPr>
                        <a:t>--</a:t>
                      </a:r>
                      <a:endParaRPr lang="tr-TR"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solidFill>
                            <a:schemeClr val="tx1"/>
                          </a:solidFill>
                        </a:rPr>
                        <a:t>Paylaşımlı kilit </a:t>
                      </a:r>
                    </a:p>
                  </a:txBody>
                  <a:tcPr/>
                </a:tc>
                <a:tc>
                  <a:txBody>
                    <a:bodyPr/>
                    <a:lstStyle/>
                    <a:p>
                      <a:pPr algn="ctr"/>
                      <a:r>
                        <a:rPr lang="tr-TR" dirty="0" smtClean="0">
                          <a:solidFill>
                            <a:schemeClr val="tx1"/>
                          </a:solidFill>
                        </a:rPr>
                        <a:t>--</a:t>
                      </a:r>
                      <a:endParaRPr lang="tr-TR" dirty="0">
                        <a:solidFill>
                          <a:schemeClr val="bg1"/>
                        </a:solidFill>
                      </a:endParaRPr>
                    </a:p>
                  </a:txBody>
                  <a:tcPr/>
                </a:tc>
                <a:tc>
                  <a:txBody>
                    <a:bodyPr/>
                    <a:lstStyle/>
                    <a:p>
                      <a:pPr algn="ctr"/>
                      <a:r>
                        <a:rPr lang="tr-TR" dirty="0" smtClean="0">
                          <a:solidFill>
                            <a:schemeClr val="tx1"/>
                          </a:solidFill>
                        </a:rPr>
                        <a:t>--</a:t>
                      </a:r>
                      <a:endParaRPr lang="tr-TR" dirty="0">
                        <a:solidFill>
                          <a:schemeClr val="bg1"/>
                        </a:solidFill>
                      </a:endParaRP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1453</TotalTime>
  <Words>426</Words>
  <Application>Microsoft Office PowerPoint</Application>
  <PresentationFormat>Ekran Gösterisi (4:3)</PresentationFormat>
  <Paragraphs>338</Paragraphs>
  <Slides>86</Slides>
  <Notes>86</Notes>
  <HiddenSlides>0</HiddenSlides>
  <MMClips>0</MMClips>
  <ScaleCrop>false</ScaleCrop>
  <HeadingPairs>
    <vt:vector size="4" baseType="variant">
      <vt:variant>
        <vt:lpstr>Tema</vt:lpstr>
      </vt:variant>
      <vt:variant>
        <vt:i4>1</vt:i4>
      </vt:variant>
      <vt:variant>
        <vt:lpstr>Slayt Başlıkları</vt:lpstr>
      </vt:variant>
      <vt:variant>
        <vt:i4>86</vt:i4>
      </vt:variant>
    </vt:vector>
  </HeadingPairs>
  <TitlesOfParts>
    <vt:vector size="87" baseType="lpstr">
      <vt:lpstr>Akış</vt:lpstr>
      <vt:lpstr>areket Kavramı</vt:lpstr>
      <vt:lpstr>9.4. Birliktelik Denetimi</vt:lpstr>
      <vt:lpstr>PowerPoint Sunusu</vt:lpstr>
      <vt:lpstr>PowerPoint Sunusu</vt:lpstr>
      <vt:lpstr>PowerPoint Sunusu</vt:lpstr>
      <vt:lpstr>9.4.Birliktelik Denetimi İçin Kilitleme Teknikleri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9.4.1. İki-Evreli Kilitleme Protokolü</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9.4.2. Kilitlenmeler</vt:lpstr>
      <vt:lpstr>PowerPoint Sunusu</vt:lpstr>
      <vt:lpstr>PowerPoint Sunusu</vt:lpstr>
      <vt:lpstr>PowerPoint Sunusu</vt:lpstr>
      <vt:lpstr>PowerPoint Sunusu</vt:lpstr>
      <vt:lpstr>PowerPoint Sunusu</vt:lpstr>
      <vt:lpstr>PowerPoint Sunusu</vt:lpstr>
      <vt:lpstr>PowerPoint Sunusu</vt:lpstr>
      <vt:lpstr>PowerPoint Sunusu</vt:lpstr>
      <vt:lpstr>Kilitlenmenin Bulunması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Kilitlenen Veri Miktarı</vt:lpstr>
      <vt:lpstr>PowerPoint Sunusu</vt:lpstr>
      <vt:lpstr>PowerPoint Sunusu</vt:lpstr>
      <vt:lpstr>PowerPoint Sunusu</vt:lpstr>
      <vt:lpstr>Diğer Birliktelik Denetimi Protokolleri</vt:lpstr>
      <vt:lpstr>PowerPoint Sunusu</vt:lpstr>
      <vt:lpstr>PowerPoint Sunusu</vt:lpstr>
      <vt:lpstr>9.5.Kurtarma Teknikleri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Günlük Kütüğü (Log File)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Hareketin Geri Alınması</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 Hareket kavramı</dc:title>
  <dc:creator>ACEHAN</dc:creator>
  <cp:lastModifiedBy>ergenburhan@hotmail.com</cp:lastModifiedBy>
  <cp:revision>204</cp:revision>
  <dcterms:created xsi:type="dcterms:W3CDTF">2010-04-20T22:09:06Z</dcterms:created>
  <dcterms:modified xsi:type="dcterms:W3CDTF">2017-12-07T09:39:17Z</dcterms:modified>
</cp:coreProperties>
</file>