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653" r:id="rId3"/>
    <p:sldId id="403" r:id="rId4"/>
    <p:sldId id="411" r:id="rId5"/>
    <p:sldId id="406" r:id="rId6"/>
    <p:sldId id="408" r:id="rId7"/>
    <p:sldId id="414" r:id="rId8"/>
    <p:sldId id="416" r:id="rId9"/>
    <p:sldId id="418" r:id="rId10"/>
    <p:sldId id="419" r:id="rId11"/>
    <p:sldId id="268" r:id="rId12"/>
    <p:sldId id="421" r:id="rId13"/>
    <p:sldId id="422" r:id="rId14"/>
    <p:sldId id="423" r:id="rId15"/>
    <p:sldId id="426" r:id="rId16"/>
    <p:sldId id="429" r:id="rId17"/>
    <p:sldId id="430" r:id="rId18"/>
    <p:sldId id="434" r:id="rId19"/>
    <p:sldId id="436" r:id="rId20"/>
    <p:sldId id="438" r:id="rId21"/>
    <p:sldId id="443" r:id="rId22"/>
    <p:sldId id="285" r:id="rId23"/>
    <p:sldId id="286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2.11.2017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niteliği,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SÜKODU: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yabancı anahtardır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niteliği,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SMNO: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yabancı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anahtardır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3.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PERSONEL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ÇALMNO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niteliği,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(MNO)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göstermektedir.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ÇALMNO:  PERSONEL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yabancı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anahtardır.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615989"/>
              </p:ext>
            </p:extLst>
          </p:nvPr>
        </p:nvGraphicFramePr>
        <p:xfrm>
          <a:off x="683568" y="19168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 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ADI SOYADI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GÖREVİ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ÇALMNO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41864"/>
              </p:ext>
            </p:extLst>
          </p:nvPr>
        </p:nvGraphicFramePr>
        <p:xfrm>
          <a:off x="611560" y="1473820"/>
          <a:ext cx="1785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PERSONEL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785786" y="2700970"/>
          <a:ext cx="1666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4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MAĞAZA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771556" y="3085460"/>
          <a:ext cx="814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KENT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ADRES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TELNO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771556" y="4286256"/>
          <a:ext cx="1643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771556" y="4643446"/>
          <a:ext cx="814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ÜKODU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ÜADI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ÜTÜRÜ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BİRİMİ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FİYATI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842994" y="5929330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SATIŞ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842994" y="6286520"/>
          <a:ext cx="8072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3"/>
                <a:gridCol w="2018123"/>
                <a:gridCol w="2018123"/>
                <a:gridCol w="2018123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SÜKODU</a:t>
                      </a:r>
                      <a:endParaRPr kumimoji="0" lang="tr-T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SMNO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SMİKTARI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SFİYATI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 flipH="1">
            <a:off x="2200316" y="2204864"/>
            <a:ext cx="5467358" cy="10234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16200000" flipV="1">
            <a:off x="1247030" y="3761597"/>
            <a:ext cx="3073417" cy="22621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rot="5400000" flipH="1" flipV="1">
            <a:off x="1026363" y="5603087"/>
            <a:ext cx="1500197" cy="1524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" name="Dikdörtgen 1"/>
          <p:cNvSpPr/>
          <p:nvPr/>
        </p:nvSpPr>
        <p:spPr>
          <a:xfrm>
            <a:off x="827584" y="332656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Referanslar Çizimi:</a:t>
            </a:r>
            <a:endParaRPr lang="tr-T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714776"/>
          </a:xfrm>
        </p:spPr>
        <p:txBody>
          <a:bodyPr/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Referans kısıtlamasının biçimsel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tanımı: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İlişki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şemaları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olan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ilişkilerini düşünelim.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anahtarlarından biri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olsun (birincil anahtar olması zorunlu değildir).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ilişkisinin niteliklerinin bir altkümesini gösterelim.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8576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çoklusunun varlığı,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anahtar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'deki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değerine eşit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çoklusunun varlığına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Ǝ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[A] 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 ise,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için bir yabancı anahtardır 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anahtarını referans gösterir denir.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durumda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üzerinde yapılacak her ekleme, silme ve günleme işleminde referans kısıtlamasının sağlanması gerekir.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smtClean="0"/>
              <a:t>Nitelikler </a:t>
            </a:r>
            <a:r>
              <a:rPr lang="tr-TR" sz="4400" b="1" dirty="0" smtClean="0"/>
              <a:t>Arası Bağımlılıklar</a:t>
            </a:r>
            <a:endParaRPr lang="tr-TR" sz="4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Bazı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niteliklerin birbirinden bağımsız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olmayabilir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Niteliklerin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değerlerinin birbirinden bağımsız olarak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belirlenemeyebilir.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SATICI (ÜKODU, FNO, FADI, FADRESİ, SFİYATI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ÜKODU: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Ürün Kodu,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FNO: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No</a:t>
            </a: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FADI: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Adı,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FADRESİ: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Adresi,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SFİYATI: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Satış fiyatı.</a:t>
            </a:r>
            <a:endParaRPr lang="tr-T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yinelemesi: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ürün için yinelenmektedir.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Gereksiz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bellek kullanımına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tutarsızlığa  yol açabilir.</a:t>
            </a:r>
          </a:p>
          <a:p>
            <a:pPr marL="514350" indent="-514350">
              <a:buFont typeface="Wingdings 2"/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Günleme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aykırılığı: </a:t>
            </a:r>
            <a:r>
              <a:rPr lang="tr-TR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değişikliği bir her çoklu (kayıt) için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yapılmalı ve aynı olmalıdır. Tutarsızlık oluşturabilir. (Her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firmanın bir adı, bir adresi vardır ilkesi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bozulabilir.) </a:t>
            </a:r>
          </a:p>
          <a:p>
            <a:pPr marL="514350" indent="-514350">
              <a:buFont typeface="Wingdings 2"/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Ekleme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Aykırılığı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için </a:t>
            </a:r>
            <a:r>
              <a:rPr lang="tr-TR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bilgilerinin saklanabilmesi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için, firmanın pazarladığı bir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ürünün (ÜKODU) bulunmalıdır.</a:t>
            </a:r>
          </a:p>
          <a:p>
            <a:pPr marL="514350" indent="-514350">
              <a:buFont typeface="Wingdings 2"/>
              <a:buAutoNum type="alphaLcPeriod"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AutoNum type="alphaLcPeriod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000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sz="28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SATICI</a:t>
            </a:r>
            <a:r>
              <a:rPr lang="tr-T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‘ya ekleme;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 ekleniyorsa, veri tabanındaki firmalar arasına bir yenisinin eklenmesi.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Firmanın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pazarladığı ürünlere bir yenisinin eklenmesi.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bilgisi ekleme ve firmanın pazarladığı ürün bilgisi ekleme olarak adlandırılabilecek bu iki işlemin tek bir ekleme işlemiyle gerçekleştirilmesi bir aykırılıktır.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iki işlemin değişik zamanlarda değişik kişiler tarafından yapılması daha uygun olabilir. </a:t>
            </a:r>
          </a:p>
          <a:p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d.Silme aykırılığı: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tabanında bir firmaya ilişkin tek bir çoklu varsa, bu çoklunun silinmesi de iki işleme (firma bilgisi silme ve firmanın pazarladığı ürün bilgisi silme) karşı gelir.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işlemlerin de değişik zamanlarda, değişik kişiler tarafından yapılması daha uygun olabilir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Çözüm: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4.3:</a:t>
            </a: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FİRMA (FNO, FADI, FADRESİ)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SÜRÜN (FNO, ÜKODU, SFİYAT)</a:t>
            </a:r>
            <a:endParaRPr lang="tr-TR" i="1" dirty="0"/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</a:t>
            </a:r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Bağımlılık: Temel Kavramlar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=(A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3,…,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;  R: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 şeması,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⊆ R ,  Y ⊆  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;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İki nitelik altkümesi.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 değerleri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aynı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olan tüm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çoklularda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nitelik değerlerinin de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aynı olması gerekiyorsa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Y’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belirler.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işlevsel bağımlıdır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Y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olgusunda: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[X] =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[X]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[Y]=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[Y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Kavramsal ve Olgu düzeyi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Kavramsal düzeyde: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Gerçek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dünyanın bir yansıması olarak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,.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FADI, FADRESİ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ÜKODU, 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SFİYATI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Ayrıca  eğer gerçek dünyada, veri tabanının kullanıldığı ortamda, firma adları tek ise (firma adlarının birbirlerinden farklı olması gerekiyorsa; bunu zorlayan bir kural varsa), ilişki şemasında tanımlı işlevsel bağımlılıklar arasında aşağıdaki de bulunur.</a:t>
            </a: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FADI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FNO, FADRESİ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1.Bütünlük Kısıtlamaları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tabanı,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"tutarlı bir bütün"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olmalı;	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anlış veri olmamalı, 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Eksik veri olmamalı,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irbiriyle çelişen veri olmamalı, 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utarsız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içermemeli.</a:t>
            </a:r>
          </a:p>
          <a:p>
            <a:pPr marL="0" indent="0">
              <a:buNone/>
            </a:pP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Kısıtlaması: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Yukarıdakileri sa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ğlamak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için tanımlanan her türlü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kısıtlamadır.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Ekleme, Günleme ve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Silme;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kısıtlamalarına uymalı,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Bütünlüğü ve tutarlılığını bozmamalı.</a:t>
            </a:r>
            <a:endParaRPr lang="tr-TR" dirty="0"/>
          </a:p>
          <a:p>
            <a:pPr marL="0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Olgu (örnek)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düzeyinde: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olgusu, ilişkide o anda mevcut çoklulara göre, belirli işlevsel bağımlılıkları sağlar.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4.2’de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olgusunda,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sağlanabilir.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FADI,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FADRESİ 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FADI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FNO, FADRESİ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ÜKODU, 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SFİYATI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FADRESİ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FNO,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FADI 	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Olgu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886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olgusunun sağladığı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bağımlılıktan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söz edilirse de bu mutlaka belirtilecektir.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4.4.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TAŞIT(PLAKANO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MARKA, MODEL, YIL, AĞIRLIK, RENK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Bu örnekteki işlevsel bağımlılıklar şunlardır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PLAKANO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MARKA, MODEL, YIL,      AĞIRLIK,RENK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MARKA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MODEL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AĞIRLIK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842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Anlaşılırlığı arttırmak için işlevsel bağımlılıklar bir çizimle gösterilebilir.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4.2.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4.4’deki İlişki Şeması için İşlevsel Bağımlılık Çizeneği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3571868" y="242886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PLKNO</a:t>
            </a:r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1071538" y="3714752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RENK</a:t>
            </a:r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857224" y="1535893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YIL </a:t>
            </a:r>
            <a:endParaRPr lang="tr-TR" dirty="0"/>
          </a:p>
        </p:txBody>
      </p:sp>
      <p:sp>
        <p:nvSpPr>
          <p:cNvPr id="8" name="7 Yuvarlatılmış Dikdörtgen"/>
          <p:cNvSpPr/>
          <p:nvPr/>
        </p:nvSpPr>
        <p:spPr>
          <a:xfrm>
            <a:off x="5857884" y="4286256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AĞIRLIK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6572264" y="2857496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6572264" y="100010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MARKA</a:t>
            </a:r>
            <a:endParaRPr lang="tr-TR" dirty="0"/>
          </a:p>
        </p:txBody>
      </p:sp>
      <p:cxnSp>
        <p:nvCxnSpPr>
          <p:cNvPr id="12" name="11 Düz Ok Bağlayıcısı"/>
          <p:cNvCxnSpPr/>
          <p:nvPr/>
        </p:nvCxnSpPr>
        <p:spPr>
          <a:xfrm flipV="1">
            <a:off x="4932040" y="1383514"/>
            <a:ext cx="2229867" cy="1208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>
            <a:off x="5227857" y="2857496"/>
            <a:ext cx="1500198" cy="428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4572000" y="3071810"/>
            <a:ext cx="1785951" cy="13573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 flipH="1" flipV="1">
            <a:off x="2051720" y="1964521"/>
            <a:ext cx="1872208" cy="627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 flipH="1">
            <a:off x="2500299" y="3071810"/>
            <a:ext cx="1567645" cy="12144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642910" y="1785926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42910" y="747714"/>
            <a:ext cx="8072494" cy="56102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4.5.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R(A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B, C, D)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şemasına göre oluşturulmuş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aşağıdaki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veriliyor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  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 :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   C    D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  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  x    e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   a    y    b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   b    x    c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    c    x    c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    a    x    e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707904" y="1785926"/>
            <a:ext cx="4968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bağımlılıklar:.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C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A,B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C,D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A,C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B,D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A,D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B,C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B,C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Kısaca: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A,B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C,D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0914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ütünlük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kısıtlaması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çeşitleri: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Veri tabanının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yapısında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alanlar.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Kural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olarak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tanımlanıp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denetimleri işletim aşamasında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yapılanlar.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V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tabanı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yapısında ve kurallarda olmayanlar.</a:t>
            </a:r>
          </a:p>
          <a:p>
            <a:pPr marL="880110" lvl="1" indent="-514350">
              <a:buAutoNum type="alphaLcParenR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 programları içinde yer alır;</a:t>
            </a:r>
          </a:p>
          <a:p>
            <a:pPr marL="880110" lvl="1" indent="-514350">
              <a:buAutoNum type="alphaLcParenR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Kullanıcılar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tarafından bilindiği varsayılır ve kullanıcıların bu kurallara uyması beklenir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Tamamen uyum beklenemez.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 programına bağlı olarak kısıtlamalar değişebilir. Kullanıcılar bu kısıtlamalara uymayabilir.</a:t>
            </a:r>
          </a:p>
          <a:p>
            <a:pPr marL="365760" lvl="1" indent="0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kısıtlamaları;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Olabildiğince veri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tanımında yer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almalı,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Yönetim Sistemi tarafından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uygulanmalı.</a:t>
            </a:r>
          </a:p>
          <a:p>
            <a:pPr marL="365760" lvl="1" indent="0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kısıtlamalarının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tümünün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tabanı tanımında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yer alması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mümkün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tabanı bütünlüğünün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sağlanması, tasarımı ve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ilgilendirir.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ve tutarlılık için veri tabanı iyi tasarlanmalıdır.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 yeterli değildir.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çeşitli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 olabilir.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Temel bütünlük kısıtlamaları: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Kurallar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nitelikler arası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bağımlılıklar,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smtClean="0"/>
              <a:t> </a:t>
            </a:r>
            <a:r>
              <a:rPr lang="tr-TR" b="1" dirty="0" smtClean="0"/>
              <a:t>Alan Kısıtlamaları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 her niteliğe bir alan eşlenmesi ve niteliğin alabileceği değerlerin bu alandaki değerlerle sınırlanması ile ilgilidir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Yönetim Sistemleri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genellikle kullanıcıların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alan tanımlamasına izin vermezler.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kısıtlaması tür tanımı ve değerlerle ilgili kimi kısıtlamalarla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gerçekleştirilir.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Alan türleri: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Tamsayı, kesirli sayı, karakter, değişken uzunluklu karakter, tarih, parasal değer, …vb.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Değer sınırları: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Alt sınır değeri, üst sınır değeri, … vb.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Boş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değer: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 değerinin eksik olup olamayacağı.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b="1" dirty="0" smtClean="0">
                <a:ea typeface="Verdana" pitchFamily="34" charset="0"/>
                <a:cs typeface="Verdana" pitchFamily="34" charset="0"/>
              </a:rPr>
              <a:t>Referans </a:t>
            </a:r>
            <a:r>
              <a:rPr lang="tr-TR" sz="4400" b="1" dirty="0" smtClean="0">
                <a:ea typeface="Verdana" pitchFamily="34" charset="0"/>
                <a:cs typeface="Verdana" pitchFamily="34" charset="0"/>
              </a:rPr>
              <a:t>Kısıtlaması </a:t>
            </a:r>
            <a:endParaRPr lang="tr-TR" sz="4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İlişkisinin bazı niteliklerin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alabileceği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değerlerin,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B)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ilişkisindeki niteliklerin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 olan değerleri ile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sınırlanmasıdır.</a:t>
            </a:r>
          </a:p>
          <a:p>
            <a:pPr marL="0" indent="0" algn="just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ilişkideki çokluların varlığının, bir başka ilişkideki belirli çokluların varlığına bağımlı olmasıdır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gösteren ilişki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gösterilen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ilişki.</a:t>
            </a:r>
          </a:p>
          <a:p>
            <a:pPr marL="0" indent="0" algn="just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ilişkileri aynı ilişki de olabilir.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734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4.1.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ÜRÜN (ÜKODU, ÜADI, ÜTÜRÜ, BİRİMİ, FİYATI)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MAĞAZA (MNO, MADI, KENT, ADRES, TELNO)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SATIŞ (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 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STARİHİ, SMİKTARI) 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PERSONEL (PERNO, ADISOYADI, GÖREVİ, 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ÇALMNO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tr-TR" sz="2000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Dört ilişki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birbirinden bağımsız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değildir.</a:t>
            </a:r>
          </a:p>
          <a:p>
            <a:pPr>
              <a:buNone/>
            </a:pP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ilişkisine </a:t>
            </a:r>
            <a:r>
              <a:rPr lang="tr-T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birçoklu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ekleme,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ilişkilerinden bağımsız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değildir.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satışı yapılan ürünün kodu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(SÜKODU)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ve satışı yapan mağazanın numarası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(SMNO)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nitelikleri yer almaktadır. </a:t>
            </a:r>
            <a:endParaRPr lang="tr-TR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 olan bir mağaza var olan bir ürünü satabilir.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Bütünlüğünün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korunabilmesi için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ilişkisine bir çoklu eklenirken: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Eklenecek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çokludaki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değerinin, var olan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çoklusundaki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değerine eşit olması (deyişle böyle bir ürünün var olması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Eklenecek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çokludaki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değerinin, var olan bir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çoklusundaki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MNO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değerine eşit olması (başka bir deyişle satışı yapan mağazanın var olması) gerekir.</a:t>
            </a:r>
          </a:p>
          <a:p>
            <a:pPr lvl="1"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Bütünlük kısıtlaması ;</a:t>
            </a: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“Ancak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var olan bir ürün, var olan bir mağaza tarafından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satılabilir.”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801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PERSONEL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personelin çalıştığı mağazayı gösteren bir nitelik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(ÇALMNO)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yer almaktadır.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personel çoklusunda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(ÇALMNO)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niteliğinin değerinin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var olan bir çokludaki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MNO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değerine eşit olması gerekir.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B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ütünlük kısıtlaması:</a:t>
            </a: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“Her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personel ancak var olan bir mağazada çalışabilir”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1870</TotalTime>
  <Words>1277</Words>
  <Application>Microsoft Office PowerPoint</Application>
  <PresentationFormat>Ekran Gösterisi (4:3)</PresentationFormat>
  <Paragraphs>212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Akış</vt:lpstr>
      <vt:lpstr>Veri Tabanı Yönetim Sistemleri</vt:lpstr>
      <vt:lpstr>1.Bütünlük Kısıtlamaları</vt:lpstr>
      <vt:lpstr>PowerPoint Sunusu</vt:lpstr>
      <vt:lpstr>PowerPoint Sunusu</vt:lpstr>
      <vt:lpstr> Alan Kısıtlamaları</vt:lpstr>
      <vt:lpstr>Referans Kısıtlaması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Nitelikler Arası Bağımlılıklar</vt:lpstr>
      <vt:lpstr>PowerPoint Sunusu</vt:lpstr>
      <vt:lpstr>PowerPoint Sunusu</vt:lpstr>
      <vt:lpstr>PowerPoint Sunusu</vt:lpstr>
      <vt:lpstr>İşlevsel Bağımlılık: Temel Kavramlar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254</cp:revision>
  <dcterms:created xsi:type="dcterms:W3CDTF">2010-03-24T18:22:40Z</dcterms:created>
  <dcterms:modified xsi:type="dcterms:W3CDTF">2017-11-02T14:08:33Z</dcterms:modified>
</cp:coreProperties>
</file>