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w="0"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6016" y="215"/>
            <a:ext cx="1195339" cy="907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74178" y="5850130"/>
            <a:ext cx="1284287" cy="792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6453" y="213740"/>
            <a:ext cx="8091093" cy="49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2660" y="1193736"/>
            <a:ext cx="7218679" cy="415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542" y="6670671"/>
            <a:ext cx="2473960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84771" y="6642090"/>
            <a:ext cx="232155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44670" y="6667490"/>
            <a:ext cx="2838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362" y="1671129"/>
            <a:ext cx="7726680" cy="131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97455" marR="5080" indent="-2485390">
              <a:lnSpc>
                <a:spcPct val="100000"/>
              </a:lnSpc>
              <a:tabLst>
                <a:tab pos="3014980" algn="l"/>
              </a:tabLst>
            </a:pP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h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p</a:t>
            </a:r>
            <a:r>
              <a:rPr dirty="0" sz="4300" spc="-10" b="1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dirty="0" sz="4300" spc="-15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2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:</a:t>
            </a:r>
            <a:r>
              <a:rPr dirty="0" sz="4300" b="1">
                <a:solidFill>
                  <a:srgbClr val="006699"/>
                </a:solidFill>
                <a:latin typeface="Arial"/>
                <a:cs typeface="Arial"/>
              </a:rPr>
              <a:t>	</a:t>
            </a:r>
            <a:r>
              <a:rPr dirty="0" sz="4300" spc="-15" b="1">
                <a:solidFill>
                  <a:srgbClr val="006699"/>
                </a:solidFill>
                <a:latin typeface="Arial"/>
                <a:cs typeface="Arial"/>
              </a:rPr>
              <a:t>O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p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4300" spc="-10" b="1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dirty="0" sz="4300" spc="-10" b="1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dirty="0" sz="4300" spc="-15" b="1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n</a:t>
            </a:r>
            <a:r>
              <a:rPr dirty="0" sz="4300" spc="0" b="1">
                <a:solidFill>
                  <a:srgbClr val="006699"/>
                </a:solidFill>
                <a:latin typeface="Arial"/>
                <a:cs typeface="Arial"/>
              </a:rPr>
              <a:t>g</a:t>
            </a:r>
            <a:r>
              <a:rPr dirty="0" sz="4300" spc="-10" b="1">
                <a:solidFill>
                  <a:srgbClr val="006699"/>
                </a:solidFill>
                <a:latin typeface="Arial"/>
                <a:cs typeface="Arial"/>
              </a:rPr>
              <a:t>-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S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ys</a:t>
            </a:r>
            <a:r>
              <a:rPr dirty="0" sz="4300" spc="-10" b="1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em  </a:t>
            </a:r>
            <a:r>
              <a:rPr dirty="0" sz="4300" spc="-5" b="1">
                <a:solidFill>
                  <a:srgbClr val="006699"/>
                </a:solidFill>
                <a:latin typeface="Arial"/>
                <a:cs typeface="Arial"/>
              </a:rPr>
              <a:t>Structures</a:t>
            </a:r>
            <a:endParaRPr sz="4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65860">
              <a:lnSpc>
                <a:spcPct val="100000"/>
              </a:lnSpc>
            </a:pPr>
            <a:r>
              <a:rPr dirty="0" sz="3000"/>
              <a:t>User </a:t>
            </a:r>
            <a:r>
              <a:rPr dirty="0" sz="3000" spc="-5"/>
              <a:t>Operating System Interface </a:t>
            </a:r>
            <a:r>
              <a:rPr dirty="0" sz="3000"/>
              <a:t>-</a:t>
            </a:r>
            <a:r>
              <a:rPr dirty="0" sz="3000" spc="-50"/>
              <a:t> </a:t>
            </a:r>
            <a:r>
              <a:rPr dirty="0" sz="3000" spc="-5"/>
              <a:t>GUI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193736"/>
            <a:ext cx="7087870" cy="4344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User-friendly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desktop </a:t>
            </a:r>
            <a:r>
              <a:rPr dirty="0" sz="1800" spc="-10">
                <a:latin typeface="Arial"/>
                <a:cs typeface="Arial"/>
              </a:rPr>
              <a:t>metaphor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Usually </a:t>
            </a:r>
            <a:r>
              <a:rPr dirty="0" sz="1800" spc="-5">
                <a:latin typeface="Arial"/>
                <a:cs typeface="Arial"/>
              </a:rPr>
              <a:t>mouse, </a:t>
            </a:r>
            <a:r>
              <a:rPr dirty="0" sz="1800" spc="-10">
                <a:latin typeface="Arial"/>
                <a:cs typeface="Arial"/>
              </a:rPr>
              <a:t>keyboard, and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monitor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Icons </a:t>
            </a:r>
            <a:r>
              <a:rPr dirty="0" sz="1800" spc="-10">
                <a:latin typeface="Arial"/>
                <a:cs typeface="Arial"/>
              </a:rPr>
              <a:t>represent </a:t>
            </a:r>
            <a:r>
              <a:rPr dirty="0" sz="1800" spc="-5">
                <a:latin typeface="Arial"/>
                <a:cs typeface="Arial"/>
              </a:rPr>
              <a:t>files, programs, actions,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Various </a:t>
            </a:r>
            <a:r>
              <a:rPr dirty="0" sz="1800" spc="-5">
                <a:latin typeface="Arial"/>
                <a:cs typeface="Arial"/>
              </a:rPr>
              <a:t>mouse </a:t>
            </a:r>
            <a:r>
              <a:rPr dirty="0" sz="1800" spc="-10">
                <a:latin typeface="Arial"/>
                <a:cs typeface="Arial"/>
              </a:rPr>
              <a:t>buttons over objects </a:t>
            </a:r>
            <a:r>
              <a:rPr dirty="0" sz="1800" spc="-5">
                <a:latin typeface="Arial"/>
                <a:cs typeface="Arial"/>
              </a:rPr>
              <a:t>in the interface cause  </a:t>
            </a:r>
            <a:r>
              <a:rPr dirty="0" sz="1800" spc="-10">
                <a:latin typeface="Arial"/>
                <a:cs typeface="Arial"/>
              </a:rPr>
              <a:t>various actions </a:t>
            </a:r>
            <a:r>
              <a:rPr dirty="0" sz="1800" spc="-5">
                <a:latin typeface="Arial"/>
                <a:cs typeface="Arial"/>
              </a:rPr>
              <a:t>(provide information, </a:t>
            </a:r>
            <a:r>
              <a:rPr dirty="0" sz="1800" spc="-10">
                <a:latin typeface="Arial"/>
                <a:cs typeface="Arial"/>
              </a:rPr>
              <a:t>options, execute function,  open </a:t>
            </a:r>
            <a:r>
              <a:rPr dirty="0" sz="1800" spc="-5">
                <a:latin typeface="Arial"/>
                <a:cs typeface="Arial"/>
              </a:rPr>
              <a:t>directory </a:t>
            </a:r>
            <a:r>
              <a:rPr dirty="0" sz="1800" spc="-15">
                <a:latin typeface="Arial"/>
                <a:cs typeface="Arial"/>
              </a:rPr>
              <a:t>(known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folder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Invented </a:t>
            </a:r>
            <a:r>
              <a:rPr dirty="0" sz="1800" spc="-5">
                <a:latin typeface="Arial"/>
                <a:cs typeface="Arial"/>
              </a:rPr>
              <a:t>at </a:t>
            </a:r>
            <a:r>
              <a:rPr dirty="0" sz="1800" spc="-10">
                <a:latin typeface="Arial"/>
                <a:cs typeface="Arial"/>
              </a:rPr>
              <a:t>Xerox</a:t>
            </a:r>
            <a:r>
              <a:rPr dirty="0" sz="1800" spc="-5">
                <a:latin typeface="Arial"/>
                <a:cs typeface="Arial"/>
              </a:rPr>
              <a:t> PARC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Many </a:t>
            </a:r>
            <a:r>
              <a:rPr dirty="0" sz="1800" spc="-5">
                <a:latin typeface="Arial"/>
                <a:cs typeface="Arial"/>
              </a:rPr>
              <a:t>systems </a:t>
            </a:r>
            <a:r>
              <a:rPr dirty="0" sz="1800" spc="-10">
                <a:latin typeface="Arial"/>
                <a:cs typeface="Arial"/>
              </a:rPr>
              <a:t>now include </a:t>
            </a:r>
            <a:r>
              <a:rPr dirty="0" sz="1800" spc="-5">
                <a:latin typeface="Arial"/>
                <a:cs typeface="Arial"/>
              </a:rPr>
              <a:t>both CLI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GUI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6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Microsoft </a:t>
            </a: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 spc="-5">
                <a:latin typeface="Arial"/>
                <a:cs typeface="Arial"/>
              </a:rPr>
              <a:t>is GUI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CLI </a:t>
            </a:r>
            <a:r>
              <a:rPr dirty="0" sz="1800" spc="-5">
                <a:latin typeface="MS PGothic"/>
                <a:cs typeface="MS PGothic"/>
              </a:rPr>
              <a:t>“</a:t>
            </a:r>
            <a:r>
              <a:rPr dirty="0" sz="1800" spc="-5">
                <a:latin typeface="Arial"/>
                <a:cs typeface="Arial"/>
              </a:rPr>
              <a:t>command</a:t>
            </a:r>
            <a:r>
              <a:rPr dirty="0" sz="1800" spc="-5">
                <a:latin typeface="MS PGothic"/>
                <a:cs typeface="MS PGothic"/>
              </a:rPr>
              <a:t>”</a:t>
            </a:r>
            <a:r>
              <a:rPr dirty="0" sz="1800" spc="125">
                <a:latin typeface="MS PGothic"/>
                <a:cs typeface="MS PGothic"/>
              </a:rPr>
              <a:t> </a:t>
            </a:r>
            <a:r>
              <a:rPr dirty="0" sz="1800" spc="-10">
                <a:latin typeface="Arial"/>
                <a:cs typeface="Arial"/>
              </a:rPr>
              <a:t>shell</a:t>
            </a:r>
            <a:endParaRPr sz="1800">
              <a:latin typeface="Arial"/>
              <a:cs typeface="Arial"/>
            </a:endParaRPr>
          </a:p>
          <a:p>
            <a:pPr lvl="1" marL="756285" marR="409575" indent="-286385">
              <a:lnSpc>
                <a:spcPts val="2150"/>
              </a:lnSpc>
              <a:spcBef>
                <a:spcPts val="83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Apple </a:t>
            </a:r>
            <a:r>
              <a:rPr dirty="0" sz="1800" spc="-5">
                <a:latin typeface="Arial"/>
                <a:cs typeface="Arial"/>
              </a:rPr>
              <a:t>Mac </a:t>
            </a:r>
            <a:r>
              <a:rPr dirty="0" sz="1800">
                <a:latin typeface="Arial"/>
                <a:cs typeface="Arial"/>
              </a:rPr>
              <a:t>OS X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MS PGothic"/>
                <a:cs typeface="MS PGothic"/>
              </a:rPr>
              <a:t>“</a:t>
            </a:r>
            <a:r>
              <a:rPr dirty="0" sz="1800" spc="-10">
                <a:latin typeface="Arial"/>
                <a:cs typeface="Arial"/>
              </a:rPr>
              <a:t>Aqua</a:t>
            </a:r>
            <a:r>
              <a:rPr dirty="0" sz="1800" spc="-10">
                <a:latin typeface="MS PGothic"/>
                <a:cs typeface="MS PGothic"/>
              </a:rPr>
              <a:t>” </a:t>
            </a:r>
            <a:r>
              <a:rPr dirty="0" sz="1800" spc="-5">
                <a:latin typeface="Arial"/>
                <a:cs typeface="Arial"/>
              </a:rPr>
              <a:t>GUI interface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UNIX </a:t>
            </a:r>
            <a:r>
              <a:rPr dirty="0" sz="1800" spc="-10">
                <a:latin typeface="Arial"/>
                <a:cs typeface="Arial"/>
              </a:rPr>
              <a:t>kernel  underneath and shells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lvl="1" marL="756285" marR="294640" indent="-286385">
              <a:lnSpc>
                <a:spcPct val="100000"/>
              </a:lnSpc>
              <a:spcBef>
                <a:spcPts val="6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Unix and Linux have </a:t>
            </a:r>
            <a:r>
              <a:rPr dirty="0" sz="1800" spc="-5">
                <a:latin typeface="Arial"/>
                <a:cs typeface="Arial"/>
              </a:rPr>
              <a:t>CLI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optional </a:t>
            </a:r>
            <a:r>
              <a:rPr dirty="0" sz="1800" spc="-5">
                <a:latin typeface="Arial"/>
                <a:cs typeface="Arial"/>
              </a:rPr>
              <a:t>GUI interfaces (CDE,  KDE,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GNOME)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72665">
              <a:lnSpc>
                <a:spcPct val="100000"/>
              </a:lnSpc>
            </a:pPr>
            <a:r>
              <a:rPr dirty="0" sz="3000" spc="-5"/>
              <a:t>Touchscreen</a:t>
            </a:r>
            <a:r>
              <a:rPr dirty="0" sz="3000" spc="-60"/>
              <a:t> </a:t>
            </a:r>
            <a:r>
              <a:rPr dirty="0" sz="3000" spc="-5"/>
              <a:t>Interfaces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818890" cy="2120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254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Touchscreen </a:t>
            </a:r>
            <a:r>
              <a:rPr dirty="0" sz="1800" spc="-10">
                <a:latin typeface="Arial"/>
                <a:cs typeface="Arial"/>
              </a:rPr>
              <a:t>devices require </a:t>
            </a:r>
            <a:r>
              <a:rPr dirty="0" sz="1800" spc="-15">
                <a:latin typeface="Arial"/>
                <a:cs typeface="Arial"/>
              </a:rPr>
              <a:t>new  </a:t>
            </a:r>
            <a:r>
              <a:rPr dirty="0" sz="1800" spc="-10"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>
                <a:latin typeface="Arial"/>
                <a:cs typeface="Arial"/>
              </a:rPr>
              <a:t>Mouse not possible or not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desired</a:t>
            </a:r>
            <a:endParaRPr sz="1600">
              <a:latin typeface="Arial"/>
              <a:cs typeface="Arial"/>
            </a:endParaRPr>
          </a:p>
          <a:p>
            <a:pPr lvl="1" marL="756285" marR="246379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>
                <a:latin typeface="Arial"/>
                <a:cs typeface="Arial"/>
              </a:rPr>
              <a:t>Actions and </a:t>
            </a:r>
            <a:r>
              <a:rPr dirty="0" sz="1600">
                <a:latin typeface="Arial"/>
                <a:cs typeface="Arial"/>
              </a:rPr>
              <a:t>selection </a:t>
            </a:r>
            <a:r>
              <a:rPr dirty="0" sz="1600" spc="-5">
                <a:latin typeface="Arial"/>
                <a:cs typeface="Arial"/>
              </a:rPr>
              <a:t>based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on  gestures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>
                <a:latin typeface="Arial"/>
                <a:cs typeface="Arial"/>
              </a:rPr>
              <a:t>Virtual keyboard for text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entry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Voice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commands.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6982" y="1344146"/>
            <a:ext cx="3441547" cy="4589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73300">
              <a:lnSpc>
                <a:spcPct val="100000"/>
              </a:lnSpc>
            </a:pPr>
            <a:r>
              <a:rPr dirty="0" spc="-5"/>
              <a:t>The Mac </a:t>
            </a:r>
            <a:r>
              <a:rPr dirty="0"/>
              <a:t>OS X</a:t>
            </a:r>
            <a:r>
              <a:rPr dirty="0" spc="-125"/>
              <a:t> </a:t>
            </a:r>
            <a:r>
              <a:rPr dirty="0"/>
              <a:t>GUI</a:t>
            </a:r>
          </a:p>
        </p:txBody>
      </p:sp>
      <p:sp>
        <p:nvSpPr>
          <p:cNvPr id="3" name="object 3"/>
          <p:cNvSpPr/>
          <p:nvPr/>
        </p:nvSpPr>
        <p:spPr>
          <a:xfrm>
            <a:off x="1325054" y="1276263"/>
            <a:ext cx="6410312" cy="494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80665">
              <a:lnSpc>
                <a:spcPct val="100000"/>
              </a:lnSpc>
            </a:pPr>
            <a:r>
              <a:rPr dirty="0" spc="-5"/>
              <a:t>System</a:t>
            </a:r>
            <a:r>
              <a:rPr dirty="0" spc="-95"/>
              <a:t> </a:t>
            </a:r>
            <a:r>
              <a:rPr dirty="0" spc="-5"/>
              <a:t>Calls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8064" y="1118679"/>
            <a:ext cx="6306820" cy="3285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Programming interface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services </a:t>
            </a:r>
            <a:r>
              <a:rPr dirty="0" sz="1800" spc="-10">
                <a:latin typeface="Arial"/>
                <a:cs typeface="Arial"/>
              </a:rPr>
              <a:t>provided by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Typically written </a:t>
            </a:r>
            <a:r>
              <a:rPr dirty="0" sz="1800" spc="-5">
                <a:latin typeface="Arial"/>
                <a:cs typeface="Arial"/>
              </a:rPr>
              <a:t>in a </a:t>
            </a:r>
            <a:r>
              <a:rPr dirty="0" sz="1800" spc="-10">
                <a:latin typeface="Arial"/>
                <a:cs typeface="Arial"/>
              </a:rPr>
              <a:t>high-level language </a:t>
            </a:r>
            <a:r>
              <a:rPr dirty="0" sz="1800" spc="-5">
                <a:latin typeface="Arial"/>
                <a:cs typeface="Arial"/>
              </a:rPr>
              <a:t>(C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C++)</a:t>
            </a:r>
            <a:endParaRPr sz="1800">
              <a:latin typeface="Arial"/>
              <a:cs typeface="Arial"/>
            </a:endParaRPr>
          </a:p>
          <a:p>
            <a:pPr marL="354965" marR="371475" indent="-342265">
              <a:lnSpc>
                <a:spcPts val="1939"/>
              </a:lnSpc>
              <a:spcBef>
                <a:spcPts val="7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Mostly accessed </a:t>
            </a:r>
            <a:r>
              <a:rPr dirty="0" sz="1800" spc="-10">
                <a:latin typeface="Arial"/>
                <a:cs typeface="Arial"/>
              </a:rPr>
              <a:t>by programs </a:t>
            </a:r>
            <a:r>
              <a:rPr dirty="0" sz="1800" spc="-5">
                <a:latin typeface="Arial"/>
                <a:cs typeface="Arial"/>
              </a:rPr>
              <a:t>via a </a:t>
            </a:r>
            <a:r>
              <a:rPr dirty="0" sz="1800" spc="-10">
                <a:latin typeface="Arial"/>
                <a:cs typeface="Arial"/>
              </a:rPr>
              <a:t>high-level 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Application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Programming Interface </a:t>
            </a:r>
            <a:r>
              <a:rPr dirty="0" sz="1800" spc="-15" b="1">
                <a:latin typeface="Arial"/>
                <a:cs typeface="Arial"/>
              </a:rPr>
              <a:t>(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API</a:t>
            </a:r>
            <a:r>
              <a:rPr dirty="0" sz="1800" spc="-15" b="1">
                <a:latin typeface="Arial"/>
                <a:cs typeface="Arial"/>
              </a:rPr>
              <a:t>) </a:t>
            </a:r>
            <a:r>
              <a:rPr dirty="0" sz="1800" spc="-10">
                <a:latin typeface="Arial"/>
                <a:cs typeface="Arial"/>
              </a:rPr>
              <a:t>rather than  </a:t>
            </a:r>
            <a:r>
              <a:rPr dirty="0" sz="1800" spc="-5">
                <a:latin typeface="Arial"/>
                <a:cs typeface="Arial"/>
              </a:rPr>
              <a:t>direct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355600" marR="91440" indent="-342900">
              <a:lnSpc>
                <a:spcPts val="1939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Three most common </a:t>
            </a:r>
            <a:r>
              <a:rPr dirty="0" sz="1800">
                <a:latin typeface="Arial"/>
                <a:cs typeface="Arial"/>
              </a:rPr>
              <a:t>APIs </a:t>
            </a:r>
            <a:r>
              <a:rPr dirty="0" sz="1800" spc="-5">
                <a:latin typeface="Arial"/>
                <a:cs typeface="Arial"/>
              </a:rPr>
              <a:t>are Win32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Windows,  </a:t>
            </a:r>
            <a:r>
              <a:rPr dirty="0" sz="1800">
                <a:latin typeface="Arial"/>
                <a:cs typeface="Arial"/>
              </a:rPr>
              <a:t>POSIX API </a:t>
            </a:r>
            <a:r>
              <a:rPr dirty="0" sz="1800" spc="-5">
                <a:latin typeface="Arial"/>
                <a:cs typeface="Arial"/>
              </a:rPr>
              <a:t>for POSIX-based systems </a:t>
            </a:r>
            <a:r>
              <a:rPr dirty="0" sz="1800" spc="-10">
                <a:latin typeface="Arial"/>
                <a:cs typeface="Arial"/>
              </a:rPr>
              <a:t>(including </a:t>
            </a:r>
            <a:r>
              <a:rPr dirty="0" sz="1800" spc="-5">
                <a:latin typeface="Arial"/>
                <a:cs typeface="Arial"/>
              </a:rPr>
              <a:t>virtually 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versions of UNIX, </a:t>
            </a:r>
            <a:r>
              <a:rPr dirty="0" sz="1800" spc="-10">
                <a:latin typeface="Arial"/>
                <a:cs typeface="Arial"/>
              </a:rPr>
              <a:t>Linux, and </a:t>
            </a:r>
            <a:r>
              <a:rPr dirty="0" sz="1800" spc="-5">
                <a:latin typeface="Arial"/>
                <a:cs typeface="Arial"/>
              </a:rPr>
              <a:t>Mac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5">
                <a:latin typeface="Arial"/>
                <a:cs typeface="Arial"/>
              </a:rPr>
              <a:t>X),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Java </a:t>
            </a:r>
            <a:r>
              <a:rPr dirty="0" sz="1800">
                <a:latin typeface="Arial"/>
                <a:cs typeface="Arial"/>
              </a:rPr>
              <a:t>API  </a:t>
            </a:r>
            <a:r>
              <a:rPr dirty="0" sz="1800" spc="-5">
                <a:latin typeface="Arial"/>
                <a:cs typeface="Arial"/>
              </a:rPr>
              <a:t>for the Java virtual </a:t>
            </a:r>
            <a:r>
              <a:rPr dirty="0" sz="1800" spc="-10">
                <a:latin typeface="Arial"/>
                <a:cs typeface="Arial"/>
              </a:rPr>
              <a:t>machine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(JVM)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56515" marR="5080">
              <a:lnSpc>
                <a:spcPts val="1939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Note that the system-call names used throughout </a:t>
            </a:r>
            <a:r>
              <a:rPr dirty="0" sz="1800">
                <a:latin typeface="Verdana"/>
                <a:cs typeface="Verdana"/>
              </a:rPr>
              <a:t>this  </a:t>
            </a:r>
            <a:r>
              <a:rPr dirty="0" sz="1800" spc="-5">
                <a:latin typeface="Verdana"/>
                <a:cs typeface="Verdana"/>
              </a:rPr>
              <a:t>text are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generic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42745">
              <a:lnSpc>
                <a:spcPct val="100000"/>
              </a:lnSpc>
            </a:pPr>
            <a:r>
              <a:rPr dirty="0" spc="-5"/>
              <a:t>Example of System</a:t>
            </a:r>
            <a:r>
              <a:rPr dirty="0" spc="-85"/>
              <a:t> </a:t>
            </a:r>
            <a:r>
              <a:rPr dirty="0" spc="-5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719772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 </a:t>
            </a:r>
            <a:r>
              <a:rPr dirty="0" sz="1800" spc="-10">
                <a:latin typeface="Arial"/>
                <a:cs typeface="Arial"/>
              </a:rPr>
              <a:t>sequence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copy </a:t>
            </a:r>
            <a:r>
              <a:rPr dirty="0" sz="1800" spc="-5">
                <a:latin typeface="Arial"/>
                <a:cs typeface="Arial"/>
              </a:rPr>
              <a:t>the contents of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file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another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1808" y="1968245"/>
            <a:ext cx="5937249" cy="4017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58062" y="2022475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5">
                <a:moveTo>
                  <a:pt x="0" y="0"/>
                </a:moveTo>
                <a:lnTo>
                  <a:pt x="0" y="4206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3362" y="2012950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30">
                <a:moveTo>
                  <a:pt x="0" y="0"/>
                </a:moveTo>
                <a:lnTo>
                  <a:pt x="0" y="4302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31950">
              <a:lnSpc>
                <a:spcPct val="100000"/>
              </a:lnSpc>
            </a:pPr>
            <a:r>
              <a:rPr dirty="0" spc="-5"/>
              <a:t>Example of Standard</a:t>
            </a:r>
            <a:r>
              <a:rPr dirty="0" spc="-105"/>
              <a:t> </a:t>
            </a:r>
            <a:r>
              <a:rPr dirty="0"/>
              <a:t>API</a:t>
            </a:r>
          </a:p>
        </p:txBody>
      </p:sp>
      <p:sp>
        <p:nvSpPr>
          <p:cNvPr id="3" name="object 3"/>
          <p:cNvSpPr/>
          <p:nvPr/>
        </p:nvSpPr>
        <p:spPr>
          <a:xfrm>
            <a:off x="2095639" y="1071699"/>
            <a:ext cx="5094262" cy="519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53820">
              <a:lnSpc>
                <a:spcPct val="100000"/>
              </a:lnSpc>
            </a:pPr>
            <a:r>
              <a:rPr dirty="0" spc="-5"/>
              <a:t>System Call</a:t>
            </a:r>
            <a:r>
              <a:rPr dirty="0" spc="-85"/>
              <a:t> </a:t>
            </a:r>
            <a:r>
              <a:rPr dirty="0" spc="-5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7014845" cy="3878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Typically,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associated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each system</a:t>
            </a:r>
            <a:r>
              <a:rPr dirty="0" sz="1800" spc="1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System-call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interface </a:t>
            </a:r>
            <a:r>
              <a:rPr dirty="0" sz="1800" spc="-10">
                <a:latin typeface="Arial"/>
                <a:cs typeface="Arial"/>
              </a:rPr>
              <a:t>maintains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table indexed according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these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 marL="355600" marR="5334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3846195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interface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invokes	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intended system </a:t>
            </a:r>
            <a:r>
              <a:rPr dirty="0" sz="1800" spc="-5">
                <a:latin typeface="Arial"/>
                <a:cs typeface="Arial"/>
              </a:rPr>
              <a:t>call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kernel and </a:t>
            </a:r>
            <a:r>
              <a:rPr dirty="0" sz="1800" spc="-5">
                <a:latin typeface="Arial"/>
                <a:cs typeface="Arial"/>
              </a:rPr>
              <a:t>returns status of 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 </a:t>
            </a:r>
            <a:r>
              <a:rPr dirty="0" sz="1800" spc="-10">
                <a:latin typeface="Arial"/>
                <a:cs typeface="Arial"/>
              </a:rPr>
              <a:t>and any </a:t>
            </a:r>
            <a:r>
              <a:rPr dirty="0" sz="1800" spc="-5">
                <a:latin typeface="Arial"/>
                <a:cs typeface="Arial"/>
              </a:rPr>
              <a:t>return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355600" marR="7486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caller need know nothing about how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 is  </a:t>
            </a:r>
            <a:r>
              <a:rPr dirty="0" sz="1800" spc="-10">
                <a:latin typeface="Arial"/>
                <a:cs typeface="Arial"/>
              </a:rPr>
              <a:t>implemented</a:t>
            </a:r>
            <a:endParaRPr sz="1800">
              <a:latin typeface="Arial"/>
              <a:cs typeface="Arial"/>
            </a:endParaRPr>
          </a:p>
          <a:p>
            <a:pPr lvl="1" marL="756285" marR="11874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Just </a:t>
            </a:r>
            <a:r>
              <a:rPr dirty="0" sz="1800" spc="-10">
                <a:latin typeface="Arial"/>
                <a:cs typeface="Arial"/>
              </a:rPr>
              <a:t>needs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obey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10">
                <a:latin typeface="Arial"/>
                <a:cs typeface="Arial"/>
              </a:rPr>
              <a:t>and understand </a:t>
            </a:r>
            <a:r>
              <a:rPr dirty="0" sz="1800" spc="-20">
                <a:latin typeface="Arial"/>
                <a:cs typeface="Arial"/>
              </a:rPr>
              <a:t>what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do as </a:t>
            </a:r>
            <a:r>
              <a:rPr dirty="0" sz="1800" spc="-5">
                <a:latin typeface="Arial"/>
                <a:cs typeface="Arial"/>
              </a:rPr>
              <a:t>a  result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details </a:t>
            </a:r>
            <a:r>
              <a:rPr dirty="0" sz="1800" spc="-5">
                <a:latin typeface="Arial"/>
                <a:cs typeface="Arial"/>
              </a:rPr>
              <a:t>of 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5">
                <a:latin typeface="Arial"/>
                <a:cs typeface="Arial"/>
              </a:rPr>
              <a:t>interface </a:t>
            </a:r>
            <a:r>
              <a:rPr dirty="0" sz="1800" spc="-10">
                <a:latin typeface="Arial"/>
                <a:cs typeface="Arial"/>
              </a:rPr>
              <a:t>hidden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 spc="-10">
                <a:latin typeface="Arial"/>
                <a:cs typeface="Arial"/>
              </a:rPr>
              <a:t>programmer by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1099185" marR="83820" indent="-2286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Managed by </a:t>
            </a:r>
            <a:r>
              <a:rPr dirty="0" sz="1800" spc="-5">
                <a:latin typeface="Arial"/>
                <a:cs typeface="Arial"/>
              </a:rPr>
              <a:t>run-time </a:t>
            </a:r>
            <a:r>
              <a:rPr dirty="0" sz="1800" spc="-10">
                <a:latin typeface="Arial"/>
                <a:cs typeface="Arial"/>
              </a:rPr>
              <a:t>support </a:t>
            </a:r>
            <a:r>
              <a:rPr dirty="0" sz="1800" spc="-5">
                <a:latin typeface="Arial"/>
                <a:cs typeface="Arial"/>
              </a:rPr>
              <a:t>library (set of functions </a:t>
            </a:r>
            <a:r>
              <a:rPr dirty="0" sz="1800" spc="-10">
                <a:latin typeface="Arial"/>
                <a:cs typeface="Arial"/>
              </a:rPr>
              <a:t>built  </a:t>
            </a:r>
            <a:r>
              <a:rPr dirty="0" sz="1800" spc="-5">
                <a:latin typeface="Arial"/>
                <a:cs typeface="Arial"/>
              </a:rPr>
              <a:t>into </a:t>
            </a:r>
            <a:r>
              <a:rPr dirty="0" sz="1800" spc="-10">
                <a:latin typeface="Arial"/>
                <a:cs typeface="Arial"/>
              </a:rPr>
              <a:t>libraries included </a:t>
            </a:r>
            <a:r>
              <a:rPr dirty="0" sz="1800" spc="-15">
                <a:latin typeface="Arial"/>
                <a:cs typeface="Arial"/>
              </a:rPr>
              <a:t>with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compiler)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9490">
              <a:lnSpc>
                <a:spcPct val="100000"/>
              </a:lnSpc>
            </a:pPr>
            <a:r>
              <a:rPr dirty="0"/>
              <a:t>API – </a:t>
            </a:r>
            <a:r>
              <a:rPr dirty="0" spc="-5"/>
              <a:t>System Call </a:t>
            </a:r>
            <a:r>
              <a:rPr dirty="0"/>
              <a:t>– OS</a:t>
            </a:r>
            <a:r>
              <a:rPr dirty="0" spc="-100"/>
              <a:t> </a:t>
            </a:r>
            <a:r>
              <a:rPr dirty="0" spc="-5"/>
              <a:t>Relationship</a:t>
            </a:r>
          </a:p>
        </p:txBody>
      </p:sp>
      <p:sp>
        <p:nvSpPr>
          <p:cNvPr id="3" name="object 3"/>
          <p:cNvSpPr/>
          <p:nvPr/>
        </p:nvSpPr>
        <p:spPr>
          <a:xfrm>
            <a:off x="972121" y="1429385"/>
            <a:ext cx="7153266" cy="4381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1905">
              <a:lnSpc>
                <a:spcPct val="100000"/>
              </a:lnSpc>
            </a:pPr>
            <a:r>
              <a:rPr dirty="0" spc="-5"/>
              <a:t>System Call Parameter</a:t>
            </a:r>
            <a:r>
              <a:rPr dirty="0" spc="-70"/>
              <a:t> </a:t>
            </a:r>
            <a:r>
              <a:rPr dirty="0" spc="-5"/>
              <a:t>Passing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7175"/>
            <a:ext cx="7089775" cy="423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27635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Often, more information is </a:t>
            </a:r>
            <a:r>
              <a:rPr dirty="0" sz="1800" spc="-10">
                <a:latin typeface="Arial"/>
                <a:cs typeface="Arial"/>
              </a:rPr>
              <a:t>required than </a:t>
            </a:r>
            <a:r>
              <a:rPr dirty="0" sz="1800" spc="-5">
                <a:latin typeface="Arial"/>
                <a:cs typeface="Arial"/>
              </a:rPr>
              <a:t>simply </a:t>
            </a:r>
            <a:r>
              <a:rPr dirty="0" sz="1800" spc="-10">
                <a:latin typeface="Arial"/>
                <a:cs typeface="Arial"/>
              </a:rPr>
              <a:t>identity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desired  system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lvl="1" marL="756285" marR="346710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Exact </a:t>
            </a:r>
            <a:r>
              <a:rPr dirty="0" sz="1800" spc="-10">
                <a:latin typeface="Arial"/>
                <a:cs typeface="Arial"/>
              </a:rPr>
              <a:t>type and amount </a:t>
            </a:r>
            <a:r>
              <a:rPr dirty="0" sz="1800" spc="-5">
                <a:latin typeface="Arial"/>
                <a:cs typeface="Arial"/>
              </a:rPr>
              <a:t>of information vary </a:t>
            </a:r>
            <a:r>
              <a:rPr dirty="0" sz="1800" spc="-10">
                <a:latin typeface="Arial"/>
                <a:cs typeface="Arial"/>
              </a:rPr>
              <a:t>according </a:t>
            </a:r>
            <a:r>
              <a:rPr dirty="0" sz="1800">
                <a:latin typeface="Arial"/>
                <a:cs typeface="Arial"/>
              </a:rPr>
              <a:t>to OS 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Three </a:t>
            </a:r>
            <a:r>
              <a:rPr dirty="0" sz="1800" spc="-10">
                <a:latin typeface="Arial"/>
                <a:cs typeface="Arial"/>
              </a:rPr>
              <a:t>general methods 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pass parameters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Simplest:  </a:t>
            </a:r>
            <a:r>
              <a:rPr dirty="0" sz="1800" spc="-10">
                <a:latin typeface="Arial"/>
                <a:cs typeface="Arial"/>
              </a:rPr>
              <a:t>pass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parameters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some cases, may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parameters than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lvl="1" marL="756285" marR="829944" indent="-286385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Parameters stored in a block</a:t>
            </a:r>
            <a:r>
              <a:rPr dirty="0" sz="1800" spc="-5" i="1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or table,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memory,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address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block passed as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parameter </a:t>
            </a:r>
            <a:r>
              <a:rPr dirty="0" sz="1800" spc="-5">
                <a:latin typeface="Arial"/>
                <a:cs typeface="Arial"/>
              </a:rPr>
              <a:t>in a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09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10">
                <a:latin typeface="Arial"/>
                <a:cs typeface="Arial"/>
              </a:rPr>
              <a:t>approach </a:t>
            </a:r>
            <a:r>
              <a:rPr dirty="0" sz="1800" spc="-5">
                <a:latin typeface="Arial"/>
                <a:cs typeface="Arial"/>
              </a:rPr>
              <a:t>taken </a:t>
            </a:r>
            <a:r>
              <a:rPr dirty="0" sz="1800" spc="-10">
                <a:latin typeface="Arial"/>
                <a:cs typeface="Arial"/>
              </a:rPr>
              <a:t>by Linux and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Solaris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Parameters </a:t>
            </a:r>
            <a:r>
              <a:rPr dirty="0" sz="1800" spc="-10">
                <a:latin typeface="Arial"/>
                <a:cs typeface="Arial"/>
              </a:rPr>
              <a:t>placed, or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pushed</a:t>
            </a:r>
            <a:r>
              <a:rPr dirty="0" sz="1800" spc="-5" i="1">
                <a:latin typeface="Arial"/>
                <a:cs typeface="Arial"/>
              </a:rPr>
              <a:t>, </a:t>
            </a:r>
            <a:r>
              <a:rPr dirty="0" sz="1800" spc="-5">
                <a:latin typeface="Arial"/>
                <a:cs typeface="Arial"/>
              </a:rPr>
              <a:t>onto the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stack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program  and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popped </a:t>
            </a:r>
            <a:r>
              <a:rPr dirty="0" sz="1800" spc="-5">
                <a:latin typeface="Arial"/>
                <a:cs typeface="Arial"/>
              </a:rPr>
              <a:t>off the stack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operating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marR="195580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Block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stack </a:t>
            </a:r>
            <a:r>
              <a:rPr dirty="0" sz="1800" spc="-10">
                <a:latin typeface="Arial"/>
                <a:cs typeface="Arial"/>
              </a:rPr>
              <a:t>methods do not </a:t>
            </a:r>
            <a:r>
              <a:rPr dirty="0" sz="1800" spc="-5">
                <a:latin typeface="Arial"/>
                <a:cs typeface="Arial"/>
              </a:rPr>
              <a:t>limit the </a:t>
            </a:r>
            <a:r>
              <a:rPr dirty="0" sz="1800" spc="-10">
                <a:latin typeface="Arial"/>
                <a:cs typeface="Arial"/>
              </a:rPr>
              <a:t>number or length of  parameters being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passed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225">
              <a:lnSpc>
                <a:spcPct val="100000"/>
              </a:lnSpc>
            </a:pPr>
            <a:r>
              <a:rPr dirty="0" spc="-5"/>
              <a:t>Parameter Passing via</a:t>
            </a:r>
            <a:r>
              <a:rPr dirty="0" spc="-95"/>
              <a:t> </a:t>
            </a:r>
            <a:r>
              <a:rPr dirty="0" spc="-5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1688147" y="1869160"/>
            <a:ext cx="6573761" cy="3451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227" y="189674"/>
            <a:ext cx="7411084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06295" algn="l"/>
              </a:tabLst>
            </a:pPr>
            <a:r>
              <a:rPr dirty="0" sz="3000" spc="-5"/>
              <a:t>Chapter</a:t>
            </a:r>
            <a:r>
              <a:rPr dirty="0" sz="3000" spc="-15"/>
              <a:t> </a:t>
            </a:r>
            <a:r>
              <a:rPr dirty="0" sz="3000" spc="-5"/>
              <a:t>2:	Operating-System</a:t>
            </a:r>
            <a:r>
              <a:rPr dirty="0" sz="3000" spc="-35"/>
              <a:t> </a:t>
            </a:r>
            <a:r>
              <a:rPr dirty="0" sz="3000" spc="-5"/>
              <a:t>Structures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2814" y="1177861"/>
            <a:ext cx="5036820" cy="3618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Operating System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User </a:t>
            </a:r>
            <a:r>
              <a:rPr dirty="0" sz="1800" spc="-10">
                <a:latin typeface="Arial"/>
                <a:cs typeface="Arial"/>
              </a:rPr>
              <a:t>Operating System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Types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Operating System Design and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Operating System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Operating System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Debugging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Operating System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Generation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Boot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06905">
              <a:lnSpc>
                <a:spcPct val="100000"/>
              </a:lnSpc>
            </a:pPr>
            <a:r>
              <a:rPr dirty="0" spc="-5"/>
              <a:t>Types of System</a:t>
            </a:r>
            <a:r>
              <a:rPr dirty="0" spc="-105"/>
              <a:t> </a:t>
            </a:r>
            <a:r>
              <a:rPr dirty="0" spc="-5"/>
              <a:t>Calls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2814" y="1177861"/>
            <a:ext cx="7150734" cy="398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create process, terminate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end,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abort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load,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get </a:t>
            </a:r>
            <a:r>
              <a:rPr dirty="0" sz="1800" spc="-5">
                <a:latin typeface="Arial"/>
                <a:cs typeface="Arial"/>
              </a:rPr>
              <a:t>process attributes, set process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event, </a:t>
            </a:r>
            <a:r>
              <a:rPr dirty="0" sz="1800" spc="-10">
                <a:latin typeface="Arial"/>
                <a:cs typeface="Arial"/>
              </a:rPr>
              <a:t>signal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event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allocate and </a:t>
            </a:r>
            <a:r>
              <a:rPr dirty="0" sz="1800" spc="-5">
                <a:latin typeface="Arial"/>
                <a:cs typeface="Arial"/>
              </a:rPr>
              <a:t>free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Dump memory if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Debugger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determining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bugs, single step</a:t>
            </a:r>
            <a:r>
              <a:rPr dirty="0" sz="1800" spc="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Locks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managing </a:t>
            </a:r>
            <a:r>
              <a:rPr dirty="0" sz="1800" spc="-5">
                <a:latin typeface="Arial"/>
                <a:cs typeface="Arial"/>
              </a:rPr>
              <a:t>access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shared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between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91030">
              <a:lnSpc>
                <a:spcPct val="100000"/>
              </a:lnSpc>
            </a:pPr>
            <a:r>
              <a:rPr dirty="0" spc="-5"/>
              <a:t>Types of System</a:t>
            </a:r>
            <a:r>
              <a:rPr dirty="0" spc="-105"/>
              <a:t> </a:t>
            </a:r>
            <a:r>
              <a:rPr dirty="0" spc="-5"/>
              <a:t>Calls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4968875" cy="3618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File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create file, </a:t>
            </a:r>
            <a:r>
              <a:rPr dirty="0" sz="1800" spc="-10">
                <a:latin typeface="Arial"/>
                <a:cs typeface="Arial"/>
              </a:rPr>
              <a:t>delete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open, </a:t>
            </a:r>
            <a:r>
              <a:rPr dirty="0" sz="1800" spc="-5">
                <a:latin typeface="Arial"/>
                <a:cs typeface="Arial"/>
              </a:rPr>
              <a:t>close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read, write,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reposition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get and </a:t>
            </a:r>
            <a:r>
              <a:rPr dirty="0" sz="1800" spc="-5">
                <a:latin typeface="Arial"/>
                <a:cs typeface="Arial"/>
              </a:rPr>
              <a:t>set file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Device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request device, release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read, write,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reposition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get </a:t>
            </a:r>
            <a:r>
              <a:rPr dirty="0" sz="1800" spc="-5">
                <a:latin typeface="Arial"/>
                <a:cs typeface="Arial"/>
              </a:rPr>
              <a:t>device attributes, set device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logically </a:t>
            </a:r>
            <a:r>
              <a:rPr dirty="0" sz="1800" spc="-5">
                <a:latin typeface="Arial"/>
                <a:cs typeface="Arial"/>
              </a:rPr>
              <a:t>attach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detach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59840">
              <a:lnSpc>
                <a:spcPct val="100000"/>
              </a:lnSpc>
            </a:pPr>
            <a:r>
              <a:rPr dirty="0" spc="-5"/>
              <a:t>Types of System Calls</a:t>
            </a:r>
            <a:r>
              <a:rPr dirty="0" spc="-9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915150" cy="4537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Information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maintenance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get </a:t>
            </a:r>
            <a:r>
              <a:rPr dirty="0" sz="1800" spc="-5">
                <a:latin typeface="Arial"/>
                <a:cs typeface="Arial"/>
              </a:rPr>
              <a:t>time </a:t>
            </a:r>
            <a:r>
              <a:rPr dirty="0" sz="1800" spc="-10">
                <a:latin typeface="Arial"/>
                <a:cs typeface="Arial"/>
              </a:rPr>
              <a:t>or date, </a:t>
            </a:r>
            <a:r>
              <a:rPr dirty="0" sz="1800" spc="-5">
                <a:latin typeface="Arial"/>
                <a:cs typeface="Arial"/>
              </a:rPr>
              <a:t>set time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get system data, </a:t>
            </a:r>
            <a:r>
              <a:rPr dirty="0" sz="1800" spc="-5">
                <a:latin typeface="Arial"/>
                <a:cs typeface="Arial"/>
              </a:rPr>
              <a:t>set </a:t>
            </a: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get and </a:t>
            </a:r>
            <a:r>
              <a:rPr dirty="0" sz="1800" spc="-5">
                <a:latin typeface="Arial"/>
                <a:cs typeface="Arial"/>
              </a:rPr>
              <a:t>set process, file,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device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create, </a:t>
            </a:r>
            <a:r>
              <a:rPr dirty="0" sz="1800" spc="-10">
                <a:latin typeface="Arial"/>
                <a:cs typeface="Arial"/>
              </a:rPr>
              <a:t>delete </a:t>
            </a:r>
            <a:r>
              <a:rPr dirty="0" sz="1800" spc="-5">
                <a:latin typeface="Arial"/>
                <a:cs typeface="Arial"/>
              </a:rPr>
              <a:t>communication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send, </a:t>
            </a:r>
            <a:r>
              <a:rPr dirty="0" sz="1800" spc="-5">
                <a:latin typeface="Arial"/>
                <a:cs typeface="Arial"/>
              </a:rPr>
              <a:t>receive </a:t>
            </a:r>
            <a:r>
              <a:rPr dirty="0" sz="1800" spc="-10">
                <a:latin typeface="Arial"/>
                <a:cs typeface="Arial"/>
              </a:rPr>
              <a:t>messages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message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passing model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host  name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client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lvl="1" marL="756285" marR="121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Shared-memory model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 spc="-10">
                <a:latin typeface="Arial"/>
                <a:cs typeface="Arial"/>
              </a:rPr>
              <a:t>and gain </a:t>
            </a:r>
            <a:r>
              <a:rPr dirty="0" sz="1800" spc="-5">
                <a:latin typeface="Arial"/>
                <a:cs typeface="Arial"/>
              </a:rPr>
              <a:t>access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memory  </a:t>
            </a:r>
            <a:r>
              <a:rPr dirty="0" sz="1800" spc="-10">
                <a:latin typeface="Arial"/>
                <a:cs typeface="Arial"/>
              </a:rPr>
              <a:t>regions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transfer status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attach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detach remote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8090">
              <a:lnSpc>
                <a:spcPct val="100000"/>
              </a:lnSpc>
            </a:pPr>
            <a:r>
              <a:rPr dirty="0" spc="-5"/>
              <a:t>Types of System Calls</a:t>
            </a:r>
            <a:r>
              <a:rPr dirty="0" spc="-9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598545" cy="139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Protection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Control </a:t>
            </a:r>
            <a:r>
              <a:rPr dirty="0" sz="1800" spc="-5">
                <a:latin typeface="Arial"/>
                <a:cs typeface="Arial"/>
              </a:rPr>
              <a:t>access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resources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Get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permissions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Allow </a:t>
            </a:r>
            <a:r>
              <a:rPr dirty="0" sz="1800" spc="-10">
                <a:latin typeface="Arial"/>
                <a:cs typeface="Arial"/>
              </a:rPr>
              <a:t>and deny user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5795" y="263525"/>
            <a:ext cx="66751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20185" algn="l"/>
              </a:tabLst>
            </a:pPr>
            <a:r>
              <a:rPr dirty="0" sz="2400" spc="-5"/>
              <a:t>Examples of</a:t>
            </a:r>
            <a:r>
              <a:rPr dirty="0" sz="2400"/>
              <a:t> Windows</a:t>
            </a:r>
            <a:r>
              <a:rPr dirty="0" sz="2400" spc="-45"/>
              <a:t> </a:t>
            </a:r>
            <a:r>
              <a:rPr dirty="0" sz="2400" spc="-5"/>
              <a:t>and	Unix </a:t>
            </a:r>
            <a:r>
              <a:rPr dirty="0" sz="2400" spc="-10"/>
              <a:t>System</a:t>
            </a:r>
            <a:r>
              <a:rPr dirty="0" sz="2400" spc="-40"/>
              <a:t> </a:t>
            </a:r>
            <a:r>
              <a:rPr dirty="0" sz="2400" spc="-5"/>
              <a:t>Calls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31504" y="1205962"/>
            <a:ext cx="5395887" cy="481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7150">
              <a:lnSpc>
                <a:spcPct val="100000"/>
              </a:lnSpc>
            </a:pPr>
            <a:r>
              <a:rPr dirty="0" spc="-5"/>
              <a:t>Standard </a:t>
            </a:r>
            <a:r>
              <a:rPr dirty="0"/>
              <a:t>C </a:t>
            </a:r>
            <a:r>
              <a:rPr dirty="0" spc="-5"/>
              <a:t>Library</a:t>
            </a:r>
            <a:r>
              <a:rPr dirty="0" spc="-95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089" y="1212786"/>
            <a:ext cx="72859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 </a:t>
            </a:r>
            <a:r>
              <a:rPr dirty="0" sz="1800" spc="-10">
                <a:latin typeface="Arial"/>
                <a:cs typeface="Arial"/>
              </a:rPr>
              <a:t>program invoking </a:t>
            </a:r>
            <a:r>
              <a:rPr dirty="0" sz="1800" spc="-5">
                <a:latin typeface="Arial"/>
                <a:cs typeface="Arial"/>
              </a:rPr>
              <a:t>printf() library call,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calls </a:t>
            </a:r>
            <a:r>
              <a:rPr dirty="0" sz="1800" spc="-10">
                <a:latin typeface="Arial"/>
                <a:cs typeface="Arial"/>
              </a:rPr>
              <a:t>write() system</a:t>
            </a:r>
            <a:r>
              <a:rPr dirty="0" sz="1800" spc="2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2215" y="1858338"/>
            <a:ext cx="4168724" cy="4214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523" y="172465"/>
            <a:ext cx="356933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Example:</a:t>
            </a:r>
            <a:r>
              <a:rPr dirty="0" spc="-110"/>
              <a:t> </a:t>
            </a:r>
            <a:r>
              <a:rPr dirty="0"/>
              <a:t>MS-DOS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282315" cy="3604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Single-tasking</a:t>
            </a:r>
            <a:endParaRPr sz="1800">
              <a:latin typeface="Arial"/>
              <a:cs typeface="Arial"/>
            </a:endParaRPr>
          </a:p>
          <a:p>
            <a:pPr marL="355600" marR="16891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Shell invoked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system  booted</a:t>
            </a:r>
            <a:endParaRPr sz="1800">
              <a:latin typeface="Arial"/>
              <a:cs typeface="Arial"/>
            </a:endParaRPr>
          </a:p>
          <a:p>
            <a:pPr marL="355600" marR="75057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Simple </a:t>
            </a:r>
            <a:r>
              <a:rPr dirty="0" sz="1800" spc="-10">
                <a:latin typeface="Arial"/>
                <a:cs typeface="Arial"/>
              </a:rPr>
              <a:t>method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run  program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No process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Single </a:t>
            </a:r>
            <a:r>
              <a:rPr dirty="0" sz="1800" spc="-5">
                <a:latin typeface="Arial"/>
                <a:cs typeface="Arial"/>
              </a:rPr>
              <a:t>memory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Loads program </a:t>
            </a:r>
            <a:r>
              <a:rPr dirty="0" sz="1800" spc="-5">
                <a:latin typeface="Arial"/>
                <a:cs typeface="Arial"/>
              </a:rPr>
              <a:t>into </a:t>
            </a:r>
            <a:r>
              <a:rPr dirty="0" sz="1800" spc="-10">
                <a:latin typeface="Arial"/>
                <a:cs typeface="Arial"/>
              </a:rPr>
              <a:t>memory,  overwriting all but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355600" marR="81978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Program </a:t>
            </a:r>
            <a:r>
              <a:rPr dirty="0" sz="1800" spc="-10">
                <a:latin typeface="Arial"/>
                <a:cs typeface="Arial"/>
              </a:rPr>
              <a:t>exit </a:t>
            </a:r>
            <a:r>
              <a:rPr dirty="0" sz="1800">
                <a:latin typeface="Arial"/>
                <a:cs typeface="Arial"/>
              </a:rPr>
              <a:t>-&gt; </a:t>
            </a:r>
            <a:r>
              <a:rPr dirty="0" sz="1800" spc="-10">
                <a:latin typeface="Arial"/>
                <a:cs typeface="Arial"/>
              </a:rPr>
              <a:t>shell  reloaded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8317" y="1708454"/>
            <a:ext cx="4127461" cy="3490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76115" y="5346636"/>
            <a:ext cx="178879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At </a:t>
            </a: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startup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874357" y="5346636"/>
            <a:ext cx="188912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running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841" y="172465"/>
            <a:ext cx="365823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Example:</a:t>
            </a:r>
            <a:r>
              <a:rPr dirty="0" spc="-90"/>
              <a:t> </a:t>
            </a:r>
            <a:r>
              <a:rPr dirty="0" spc="-5"/>
              <a:t>FreeBSD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689" y="1084198"/>
            <a:ext cx="4593590" cy="4344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Unix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Multitasking</a:t>
            </a:r>
            <a:endParaRPr sz="1800">
              <a:latin typeface="Arial"/>
              <a:cs typeface="Arial"/>
            </a:endParaRPr>
          </a:p>
          <a:p>
            <a:pPr marL="355600" marR="492759" indent="-342900">
              <a:lnSpc>
                <a:spcPts val="2150"/>
              </a:lnSpc>
              <a:spcBef>
                <a:spcPts val="844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User </a:t>
            </a:r>
            <a:r>
              <a:rPr dirty="0" sz="1800" spc="-10">
                <a:latin typeface="Arial"/>
                <a:cs typeface="Arial"/>
              </a:rPr>
              <a:t>login </a:t>
            </a:r>
            <a:r>
              <a:rPr dirty="0" sz="1800">
                <a:latin typeface="Arial"/>
                <a:cs typeface="Arial"/>
              </a:rPr>
              <a:t>-&gt; </a:t>
            </a:r>
            <a:r>
              <a:rPr dirty="0" sz="1800" spc="-5">
                <a:latin typeface="Arial"/>
                <a:cs typeface="Arial"/>
              </a:rPr>
              <a:t>invoke user</a:t>
            </a:r>
            <a:r>
              <a:rPr dirty="0" sz="1800" spc="-5">
                <a:latin typeface="MS PGothic"/>
                <a:cs typeface="MS PGothic"/>
              </a:rPr>
              <a:t>’</a:t>
            </a:r>
            <a:r>
              <a:rPr dirty="0" sz="1800" spc="-5">
                <a:latin typeface="Arial"/>
                <a:cs typeface="Arial"/>
              </a:rPr>
              <a:t>s choice </a:t>
            </a:r>
            <a:r>
              <a:rPr dirty="0" sz="1800" spc="-10">
                <a:latin typeface="Arial"/>
                <a:cs typeface="Arial"/>
              </a:rPr>
              <a:t>of  shell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Shell executes </a:t>
            </a:r>
            <a:r>
              <a:rPr dirty="0" sz="1800" spc="-5">
                <a:latin typeface="Arial"/>
                <a:cs typeface="Arial"/>
              </a:rPr>
              <a:t>fork()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create  process</a:t>
            </a:r>
            <a:endParaRPr sz="1800">
              <a:latin typeface="Arial"/>
              <a:cs typeface="Arial"/>
            </a:endParaRPr>
          </a:p>
          <a:p>
            <a:pPr lvl="1" marL="756285" marR="9906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Executes exec()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load program </a:t>
            </a:r>
            <a:r>
              <a:rPr dirty="0" sz="1800" spc="-5">
                <a:latin typeface="Arial"/>
                <a:cs typeface="Arial"/>
              </a:rPr>
              <a:t>into  process</a:t>
            </a:r>
            <a:endParaRPr sz="1800">
              <a:latin typeface="Arial"/>
              <a:cs typeface="Arial"/>
            </a:endParaRPr>
          </a:p>
          <a:p>
            <a:pPr lvl="1" marL="756285" marR="1016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Shell </a:t>
            </a:r>
            <a:r>
              <a:rPr dirty="0" sz="1800" spc="-15">
                <a:latin typeface="Arial"/>
                <a:cs typeface="Arial"/>
              </a:rPr>
              <a:t>waits </a:t>
            </a:r>
            <a:r>
              <a:rPr dirty="0" sz="1800" spc="-5">
                <a:latin typeface="Arial"/>
                <a:cs typeface="Arial"/>
              </a:rPr>
              <a:t>for process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terminate </a:t>
            </a:r>
            <a:r>
              <a:rPr dirty="0" sz="1800" spc="-15">
                <a:latin typeface="Arial"/>
                <a:cs typeface="Arial"/>
              </a:rPr>
              <a:t>or  </a:t>
            </a:r>
            <a:r>
              <a:rPr dirty="0" sz="1800" spc="-10">
                <a:latin typeface="Arial"/>
                <a:cs typeface="Arial"/>
              </a:rPr>
              <a:t>continues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user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commands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exits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with:</a:t>
            </a:r>
            <a:endParaRPr sz="1800">
              <a:latin typeface="Arial"/>
              <a:cs typeface="Arial"/>
            </a:endParaRPr>
          </a:p>
          <a:p>
            <a:pPr lvl="1" marL="818515" indent="-3486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818515" algn="l"/>
                <a:tab pos="819150" algn="l"/>
              </a:tabLst>
            </a:pP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0 –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  <a:p>
            <a:pPr lvl="1" marL="818515" indent="-3486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8515" algn="l"/>
                <a:tab pos="819150" algn="l"/>
              </a:tabLst>
            </a:pP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>
                <a:latin typeface="Arial"/>
                <a:cs typeface="Arial"/>
              </a:rPr>
              <a:t>&gt; </a:t>
            </a:r>
            <a:r>
              <a:rPr dirty="0" sz="1800" spc="-5">
                <a:latin typeface="Arial"/>
                <a:cs typeface="Arial"/>
              </a:rPr>
              <a:t>0 – error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6800" y="1163713"/>
            <a:ext cx="2305215" cy="4680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08700" y="5872479"/>
            <a:ext cx="2381250" cy="0"/>
          </a:xfrm>
          <a:custGeom>
            <a:avLst/>
            <a:gdLst/>
            <a:ahLst/>
            <a:cxnLst/>
            <a:rect l="l" t="t" r="r" b="b"/>
            <a:pathLst>
              <a:path w="2381250" h="0">
                <a:moveTo>
                  <a:pt x="0" y="0"/>
                </a:moveTo>
                <a:lnTo>
                  <a:pt x="23812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83600" y="1137919"/>
            <a:ext cx="0" cy="4728210"/>
          </a:xfrm>
          <a:custGeom>
            <a:avLst/>
            <a:gdLst/>
            <a:ahLst/>
            <a:cxnLst/>
            <a:rect l="l" t="t" r="r" b="b"/>
            <a:pathLst>
              <a:path w="0" h="4728210">
                <a:moveTo>
                  <a:pt x="0" y="0"/>
                </a:moveTo>
                <a:lnTo>
                  <a:pt x="0" y="472821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34100" y="5847079"/>
            <a:ext cx="2330450" cy="0"/>
          </a:xfrm>
          <a:custGeom>
            <a:avLst/>
            <a:gdLst/>
            <a:ahLst/>
            <a:cxnLst/>
            <a:rect l="l" t="t" r="r" b="b"/>
            <a:pathLst>
              <a:path w="2330450" h="0">
                <a:moveTo>
                  <a:pt x="0" y="0"/>
                </a:moveTo>
                <a:lnTo>
                  <a:pt x="23304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17750">
              <a:lnSpc>
                <a:spcPct val="100000"/>
              </a:lnSpc>
            </a:pPr>
            <a:r>
              <a:rPr dirty="0" spc="-5"/>
              <a:t>System</a:t>
            </a:r>
            <a:r>
              <a:rPr dirty="0" spc="-80"/>
              <a:t> </a:t>
            </a:r>
            <a:r>
              <a:rPr dirty="0" spc="-5"/>
              <a:t>Programs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59802" y="1161986"/>
            <a:ext cx="6889750" cy="3796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3336290" algn="l"/>
              </a:tabLst>
            </a:pPr>
            <a:r>
              <a:rPr dirty="0" sz="1800" spc="-10">
                <a:latin typeface="Arial"/>
                <a:cs typeface="Arial"/>
              </a:rPr>
              <a:t>System programs provide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convenient environment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program  development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execution.	</a:t>
            </a:r>
            <a:r>
              <a:rPr dirty="0" sz="1800" spc="-5">
                <a:latin typeface="Arial"/>
                <a:cs typeface="Arial"/>
              </a:rPr>
              <a:t>They can </a:t>
            </a:r>
            <a:r>
              <a:rPr dirty="0" sz="1800" spc="-10">
                <a:latin typeface="Arial"/>
                <a:cs typeface="Arial"/>
              </a:rPr>
              <a:t>be divided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into: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File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manipulation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Status information sometimes stored in a File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modification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Programming </a:t>
            </a:r>
            <a:r>
              <a:rPr dirty="0" sz="1800" spc="-10">
                <a:latin typeface="Arial"/>
                <a:cs typeface="Arial"/>
              </a:rPr>
              <a:t>language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Program </a:t>
            </a:r>
            <a:r>
              <a:rPr dirty="0" sz="1800" spc="-10">
                <a:latin typeface="Arial"/>
                <a:cs typeface="Arial"/>
              </a:rPr>
              <a:t>loading 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Background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Application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marL="355600" marR="208279" indent="-342900">
              <a:lnSpc>
                <a:spcPts val="2150"/>
              </a:lnSpc>
              <a:spcBef>
                <a:spcPts val="844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Most users</a:t>
            </a:r>
            <a:r>
              <a:rPr dirty="0" sz="1800" spc="-5">
                <a:latin typeface="MS PGothic"/>
                <a:cs typeface="MS PGothic"/>
              </a:rPr>
              <a:t>’ </a:t>
            </a:r>
            <a:r>
              <a:rPr dirty="0" sz="1800" spc="-5">
                <a:latin typeface="Arial"/>
                <a:cs typeface="Arial"/>
              </a:rPr>
              <a:t>view of the </a:t>
            </a:r>
            <a:r>
              <a:rPr dirty="0" sz="1800" spc="-10">
                <a:latin typeface="Arial"/>
                <a:cs typeface="Arial"/>
              </a:rPr>
              <a:t>operation system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defined by system  </a:t>
            </a:r>
            <a:r>
              <a:rPr dirty="0" sz="1800" spc="-5">
                <a:latin typeface="Arial"/>
                <a:cs typeface="Arial"/>
              </a:rPr>
              <a:t>programs, </a:t>
            </a:r>
            <a:r>
              <a:rPr dirty="0" sz="1800" spc="-10">
                <a:latin typeface="Arial"/>
                <a:cs typeface="Arial"/>
              </a:rPr>
              <a:t>not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actual system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17750">
              <a:lnSpc>
                <a:spcPct val="100000"/>
              </a:lnSpc>
            </a:pPr>
            <a:r>
              <a:rPr dirty="0" spc="-5"/>
              <a:t>System</a:t>
            </a:r>
            <a:r>
              <a:rPr dirty="0" spc="-80"/>
              <a:t> </a:t>
            </a:r>
            <a:r>
              <a:rPr dirty="0" spc="-5"/>
              <a:t>Programs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135887"/>
            <a:ext cx="7179309" cy="4686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06070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Provide a </a:t>
            </a:r>
            <a:r>
              <a:rPr dirty="0" sz="1800" spc="-10">
                <a:latin typeface="Arial"/>
                <a:cs typeface="Arial"/>
              </a:rPr>
              <a:t>convenient environment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program development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Some of them are simply </a:t>
            </a:r>
            <a:r>
              <a:rPr dirty="0" sz="1800" spc="-10">
                <a:latin typeface="Arial"/>
                <a:cs typeface="Arial"/>
              </a:rPr>
              <a:t>user </a:t>
            </a:r>
            <a:r>
              <a:rPr dirty="0" sz="1800" spc="-5">
                <a:latin typeface="Arial"/>
                <a:cs typeface="Arial"/>
              </a:rPr>
              <a:t>interfaces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calls; others  are </a:t>
            </a:r>
            <a:r>
              <a:rPr dirty="0" sz="1800" spc="-10">
                <a:latin typeface="Arial"/>
                <a:cs typeface="Arial"/>
              </a:rPr>
              <a:t>considerably </a:t>
            </a:r>
            <a:r>
              <a:rPr dirty="0" sz="1800" spc="-5">
                <a:latin typeface="Arial"/>
                <a:cs typeface="Arial"/>
              </a:rPr>
              <a:t>more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complex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"/>
            </a:pPr>
            <a:endParaRPr sz="1700">
              <a:latin typeface="Times New Roman"/>
              <a:cs typeface="Times New Roman"/>
            </a:endParaRPr>
          </a:p>
          <a:p>
            <a:pPr marL="355600" marR="62865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latin typeface="Arial"/>
                <a:cs typeface="Arial"/>
              </a:rPr>
              <a:t>File </a:t>
            </a:r>
            <a:r>
              <a:rPr dirty="0" sz="1800" spc="-5" b="1">
                <a:latin typeface="Arial"/>
                <a:cs typeface="Arial"/>
              </a:rPr>
              <a:t>management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5">
                <a:latin typeface="Arial"/>
                <a:cs typeface="Arial"/>
              </a:rPr>
              <a:t>Create, </a:t>
            </a:r>
            <a:r>
              <a:rPr dirty="0" sz="1800" spc="-10">
                <a:latin typeface="Arial"/>
                <a:cs typeface="Arial"/>
              </a:rPr>
              <a:t>delete, copy, rename, </a:t>
            </a:r>
            <a:r>
              <a:rPr dirty="0" sz="1800" spc="-5">
                <a:latin typeface="Arial"/>
                <a:cs typeface="Arial"/>
              </a:rPr>
              <a:t>print, </a:t>
            </a:r>
            <a:r>
              <a:rPr dirty="0" sz="1800" spc="-10">
                <a:latin typeface="Arial"/>
                <a:cs typeface="Arial"/>
              </a:rPr>
              <a:t>dump, </a:t>
            </a:r>
            <a:r>
              <a:rPr dirty="0" sz="1800" spc="-5">
                <a:latin typeface="Arial"/>
                <a:cs typeface="Arial"/>
              </a:rPr>
              <a:t>list,  </a:t>
            </a:r>
            <a:r>
              <a:rPr dirty="0" sz="1800" spc="-10">
                <a:latin typeface="Arial"/>
                <a:cs typeface="Arial"/>
              </a:rPr>
              <a:t>and generally manipulate </a:t>
            </a:r>
            <a:r>
              <a:rPr dirty="0" sz="1800" spc="-5">
                <a:latin typeface="Arial"/>
                <a:cs typeface="Arial"/>
              </a:rPr>
              <a:t>files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directories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Status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lvl="1" marL="756285" marR="159385" indent="-286385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Some ask 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for info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10">
                <a:latin typeface="Arial"/>
                <a:cs typeface="Arial"/>
              </a:rPr>
              <a:t>date, </a:t>
            </a:r>
            <a:r>
              <a:rPr dirty="0" sz="1800" spc="-5">
                <a:latin typeface="Arial"/>
                <a:cs typeface="Arial"/>
              </a:rPr>
              <a:t>time,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available  memory, </a:t>
            </a:r>
            <a:r>
              <a:rPr dirty="0" sz="1800" spc="-5">
                <a:latin typeface="Arial"/>
                <a:cs typeface="Arial"/>
              </a:rPr>
              <a:t>disk space,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lvl="1" marL="756285" marR="212725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Others </a:t>
            </a:r>
            <a:r>
              <a:rPr dirty="0" sz="1800" spc="-10">
                <a:latin typeface="Arial"/>
                <a:cs typeface="Arial"/>
              </a:rPr>
              <a:t>provide detailed </a:t>
            </a:r>
            <a:r>
              <a:rPr dirty="0" sz="1800" spc="-5">
                <a:latin typeface="Arial"/>
                <a:cs typeface="Arial"/>
              </a:rPr>
              <a:t>performance, </a:t>
            </a:r>
            <a:r>
              <a:rPr dirty="0" sz="1800" spc="-10">
                <a:latin typeface="Arial"/>
                <a:cs typeface="Arial"/>
              </a:rPr>
              <a:t>logging, and debugging  information</a:t>
            </a:r>
            <a:endParaRPr sz="1800">
              <a:latin typeface="Arial"/>
              <a:cs typeface="Arial"/>
            </a:endParaRPr>
          </a:p>
          <a:p>
            <a:pPr lvl="1" marL="756285" marR="436245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Typically, </a:t>
            </a:r>
            <a:r>
              <a:rPr dirty="0" sz="1800" spc="-5">
                <a:latin typeface="Arial"/>
                <a:cs typeface="Arial"/>
              </a:rPr>
              <a:t>these </a:t>
            </a:r>
            <a:r>
              <a:rPr dirty="0" sz="1800" spc="-10">
                <a:latin typeface="Arial"/>
                <a:cs typeface="Arial"/>
              </a:rPr>
              <a:t>programs </a:t>
            </a:r>
            <a:r>
              <a:rPr dirty="0" sz="1800" spc="-5">
                <a:latin typeface="Arial"/>
                <a:cs typeface="Arial"/>
              </a:rPr>
              <a:t>format </a:t>
            </a:r>
            <a:r>
              <a:rPr dirty="0" sz="1800" spc="-10">
                <a:latin typeface="Arial"/>
                <a:cs typeface="Arial"/>
              </a:rPr>
              <a:t>and print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output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terminal </a:t>
            </a:r>
            <a:r>
              <a:rPr dirty="0" sz="1800" spc="-10">
                <a:latin typeface="Arial"/>
                <a:cs typeface="Arial"/>
              </a:rPr>
              <a:t>or other output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lvl="1" marL="756285" marR="677545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3496945" algn="l"/>
              </a:tabLst>
            </a:pPr>
            <a:r>
              <a:rPr dirty="0" sz="1800" spc="-5">
                <a:latin typeface="Arial"/>
                <a:cs typeface="Arial"/>
              </a:rPr>
              <a:t>Some systems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implement	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registry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10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">
                <a:latin typeface="Arial"/>
                <a:cs typeface="Arial"/>
              </a:rPr>
              <a:t> store</a:t>
            </a:r>
            <a:r>
              <a:rPr dirty="0" sz="1800" spc="-15">
                <a:latin typeface="Arial"/>
                <a:cs typeface="Arial"/>
              </a:rPr>
              <a:t> and 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retrieve </a:t>
            </a:r>
            <a:r>
              <a:rPr dirty="0" sz="1800" spc="-10">
                <a:latin typeface="Arial"/>
                <a:cs typeface="Arial"/>
              </a:rPr>
              <a:t>configuration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234" y="308990"/>
            <a:ext cx="2078989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dirty="0" spc="-5"/>
              <a:t>b</a:t>
            </a:r>
            <a:r>
              <a:rPr dirty="0" spc="-5"/>
              <a:t>j</a:t>
            </a:r>
            <a:r>
              <a:rPr dirty="0" spc="-10"/>
              <a:t>ec</a:t>
            </a:r>
            <a:r>
              <a:rPr dirty="0"/>
              <a:t>t</a:t>
            </a:r>
            <a:r>
              <a:rPr dirty="0" spc="-5"/>
              <a:t>i</a:t>
            </a:r>
            <a:r>
              <a:rPr dirty="0" spc="-10"/>
              <a:t>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144895" cy="184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describe the services </a:t>
            </a:r>
            <a:r>
              <a:rPr dirty="0" sz="1800" spc="-10">
                <a:latin typeface="Arial"/>
                <a:cs typeface="Arial"/>
              </a:rPr>
              <a:t>an operating system provides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users, processes, </a:t>
            </a:r>
            <a:r>
              <a:rPr dirty="0" sz="1800" spc="-10">
                <a:latin typeface="Arial"/>
                <a:cs typeface="Arial"/>
              </a:rPr>
              <a:t>and other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marR="21272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discuss the </a:t>
            </a:r>
            <a:r>
              <a:rPr dirty="0" sz="1800" spc="-10">
                <a:latin typeface="Arial"/>
                <a:cs typeface="Arial"/>
              </a:rPr>
              <a:t>various </a:t>
            </a:r>
            <a:r>
              <a:rPr dirty="0" sz="1800" spc="-15">
                <a:latin typeface="Arial"/>
                <a:cs typeface="Arial"/>
              </a:rPr>
              <a:t>ways </a:t>
            </a:r>
            <a:r>
              <a:rPr dirty="0" sz="1800" spc="-5">
                <a:latin typeface="Arial"/>
                <a:cs typeface="Arial"/>
              </a:rPr>
              <a:t>of structuring </a:t>
            </a:r>
            <a:r>
              <a:rPr dirty="0" sz="1800" spc="-10">
                <a:latin typeface="Arial"/>
                <a:cs typeface="Arial"/>
              </a:rPr>
              <a:t>an operating  system</a:t>
            </a:r>
            <a:endParaRPr sz="1800">
              <a:latin typeface="Arial"/>
              <a:cs typeface="Arial"/>
            </a:endParaRPr>
          </a:p>
          <a:p>
            <a:pPr marL="355600" marR="59182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explain how operating </a:t>
            </a:r>
            <a:r>
              <a:rPr dirty="0" sz="1800" spc="-5">
                <a:latin typeface="Arial"/>
                <a:cs typeface="Arial"/>
              </a:rPr>
              <a:t>systems are </a:t>
            </a:r>
            <a:r>
              <a:rPr dirty="0" sz="1800" spc="-10">
                <a:latin typeface="Arial"/>
                <a:cs typeface="Arial"/>
              </a:rPr>
              <a:t>installed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5">
                <a:latin typeface="Arial"/>
                <a:cs typeface="Arial"/>
              </a:rPr>
              <a:t>customized </a:t>
            </a:r>
            <a:r>
              <a:rPr dirty="0" sz="1800" spc="-10">
                <a:latin typeface="Arial"/>
                <a:cs typeface="Arial"/>
              </a:rPr>
              <a:t>and how </a:t>
            </a:r>
            <a:r>
              <a:rPr dirty="0" sz="1800" spc="-5">
                <a:latin typeface="Arial"/>
                <a:cs typeface="Arial"/>
              </a:rPr>
              <a:t>they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boot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87220">
              <a:lnSpc>
                <a:spcPct val="100000"/>
              </a:lnSpc>
            </a:pPr>
            <a:r>
              <a:rPr dirty="0" spc="-5"/>
              <a:t>System Programs</a:t>
            </a:r>
            <a:r>
              <a:rPr dirty="0" spc="-5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2814" y="1134554"/>
            <a:ext cx="6941820" cy="407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latin typeface="Arial"/>
                <a:cs typeface="Arial"/>
              </a:rPr>
              <a:t>File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modification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Text </a:t>
            </a:r>
            <a:r>
              <a:rPr dirty="0" sz="1800" spc="-10">
                <a:latin typeface="Arial"/>
                <a:cs typeface="Arial"/>
              </a:rPr>
              <a:t>editors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modify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lvl="1" marL="756285" marR="479425" indent="-286385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Special commands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search contents of files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perform  transformations of the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  <a:p>
            <a:pPr marL="354965" marR="512445" indent="-342265">
              <a:lnSpc>
                <a:spcPts val="1939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Programming-language support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5">
                <a:latin typeface="Arial"/>
                <a:cs typeface="Arial"/>
              </a:rPr>
              <a:t>Compilers, assemblers,  </a:t>
            </a:r>
            <a:r>
              <a:rPr dirty="0" sz="1800" spc="-10">
                <a:latin typeface="Arial"/>
                <a:cs typeface="Arial"/>
              </a:rPr>
              <a:t>debuggers and </a:t>
            </a:r>
            <a:r>
              <a:rPr dirty="0" sz="1800" spc="-5">
                <a:latin typeface="Arial"/>
                <a:cs typeface="Arial"/>
              </a:rPr>
              <a:t>interpreters sometimes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provided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1939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Program loading and execution</a:t>
            </a:r>
            <a:r>
              <a:rPr dirty="0" sz="1800" spc="-5">
                <a:latin typeface="Arial"/>
                <a:cs typeface="Arial"/>
              </a:rPr>
              <a:t>- Absolute </a:t>
            </a:r>
            <a:r>
              <a:rPr dirty="0" sz="1800" spc="-10">
                <a:latin typeface="Arial"/>
                <a:cs typeface="Arial"/>
              </a:rPr>
              <a:t>loaders, relocatable  loaders, linkage </a:t>
            </a:r>
            <a:r>
              <a:rPr dirty="0" sz="1800" spc="-5">
                <a:latin typeface="Arial"/>
                <a:cs typeface="Arial"/>
              </a:rPr>
              <a:t>editors, </a:t>
            </a:r>
            <a:r>
              <a:rPr dirty="0" sz="1800" spc="-10">
                <a:latin typeface="Arial"/>
                <a:cs typeface="Arial"/>
              </a:rPr>
              <a:t>and overlay-loaders, debugging </a:t>
            </a:r>
            <a:r>
              <a:rPr dirty="0" sz="1800" spc="-5">
                <a:latin typeface="Arial"/>
                <a:cs typeface="Arial"/>
              </a:rPr>
              <a:t>systems  for </a:t>
            </a:r>
            <a:r>
              <a:rPr dirty="0" sz="1800" spc="-10">
                <a:latin typeface="Arial"/>
                <a:cs typeface="Arial"/>
              </a:rPr>
              <a:t>higher-level and machine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 marL="355600" marR="258445" indent="-342900">
              <a:lnSpc>
                <a:spcPts val="1939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Communications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5">
                <a:latin typeface="Arial"/>
                <a:cs typeface="Arial"/>
              </a:rPr>
              <a:t>Provide the </a:t>
            </a:r>
            <a:r>
              <a:rPr dirty="0" sz="1800" spc="-10">
                <a:latin typeface="Arial"/>
                <a:cs typeface="Arial"/>
              </a:rPr>
              <a:t>mechanism </a:t>
            </a:r>
            <a:r>
              <a:rPr dirty="0" sz="1800" spc="-5">
                <a:latin typeface="Arial"/>
                <a:cs typeface="Arial"/>
              </a:rPr>
              <a:t>for creating </a:t>
            </a:r>
            <a:r>
              <a:rPr dirty="0" sz="1800" spc="-10">
                <a:latin typeface="Arial"/>
                <a:cs typeface="Arial"/>
              </a:rPr>
              <a:t>virtual  connections among </a:t>
            </a:r>
            <a:r>
              <a:rPr dirty="0" sz="1800" spc="-5">
                <a:latin typeface="Arial"/>
                <a:cs typeface="Arial"/>
              </a:rPr>
              <a:t>processes, users,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computer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algn="just" lvl="1" marL="756285" marR="337820" indent="-286385">
              <a:lnSpc>
                <a:spcPct val="89700"/>
              </a:lnSpc>
              <a:spcBef>
                <a:spcPts val="74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Allow users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send messages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another</a:t>
            </a:r>
            <a:r>
              <a:rPr dirty="0" sz="1800" spc="-5">
                <a:latin typeface="MS PGothic"/>
                <a:cs typeface="MS PGothic"/>
              </a:rPr>
              <a:t>’</a:t>
            </a:r>
            <a:r>
              <a:rPr dirty="0" sz="1800" spc="-5">
                <a:latin typeface="Arial"/>
                <a:cs typeface="Arial"/>
              </a:rPr>
              <a:t>s screens,  </a:t>
            </a:r>
            <a:r>
              <a:rPr dirty="0" sz="1800" spc="-15">
                <a:latin typeface="Arial"/>
                <a:cs typeface="Arial"/>
              </a:rPr>
              <a:t>browse </a:t>
            </a:r>
            <a:r>
              <a:rPr dirty="0" sz="1800" spc="-20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pages, send </a:t>
            </a:r>
            <a:r>
              <a:rPr dirty="0" sz="1800" spc="-5">
                <a:latin typeface="Arial"/>
                <a:cs typeface="Arial"/>
              </a:rPr>
              <a:t>electronic-mail messages, </a:t>
            </a:r>
            <a:r>
              <a:rPr dirty="0" sz="1800" spc="-10">
                <a:latin typeface="Arial"/>
                <a:cs typeface="Arial"/>
              </a:rPr>
              <a:t>log </a:t>
            </a:r>
            <a:r>
              <a:rPr dirty="0" sz="1800" spc="-5">
                <a:latin typeface="Arial"/>
                <a:cs typeface="Arial"/>
              </a:rPr>
              <a:t>in  </a:t>
            </a:r>
            <a:r>
              <a:rPr dirty="0" sz="1800" spc="-10">
                <a:latin typeface="Arial"/>
                <a:cs typeface="Arial"/>
              </a:rPr>
              <a:t>remotely, </a:t>
            </a:r>
            <a:r>
              <a:rPr dirty="0" sz="1800" spc="-5">
                <a:latin typeface="Arial"/>
                <a:cs typeface="Arial"/>
              </a:rPr>
              <a:t>transfer files from </a:t>
            </a:r>
            <a:r>
              <a:rPr dirty="0" sz="1800" spc="-10">
                <a:latin typeface="Arial"/>
                <a:cs typeface="Arial"/>
              </a:rPr>
              <a:t>one machine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another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87220">
              <a:lnSpc>
                <a:spcPct val="100000"/>
              </a:lnSpc>
            </a:pPr>
            <a:r>
              <a:rPr dirty="0" spc="-5"/>
              <a:t>System Programs</a:t>
            </a:r>
            <a:r>
              <a:rPr dirty="0" spc="-5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120266"/>
            <a:ext cx="6950075" cy="4456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Background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Launch </a:t>
            </a:r>
            <a:r>
              <a:rPr dirty="0" sz="1800" spc="-5">
                <a:latin typeface="Arial"/>
                <a:cs typeface="Arial"/>
              </a:rPr>
              <a:t>at </a:t>
            </a:r>
            <a:r>
              <a:rPr dirty="0" sz="1800" spc="-10">
                <a:latin typeface="Arial"/>
                <a:cs typeface="Arial"/>
              </a:rPr>
              <a:t>boot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Some for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startup, </a:t>
            </a:r>
            <a:r>
              <a:rPr dirty="0" sz="1800" spc="-10">
                <a:latin typeface="Arial"/>
                <a:cs typeface="Arial"/>
              </a:rPr>
              <a:t>then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terminate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Some from </a:t>
            </a:r>
            <a:r>
              <a:rPr dirty="0" sz="1800" spc="-10">
                <a:latin typeface="Arial"/>
                <a:cs typeface="Arial"/>
              </a:rPr>
              <a:t>system boot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shutdown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Provide facilities like disk </a:t>
            </a:r>
            <a:r>
              <a:rPr dirty="0" sz="1800" spc="-10">
                <a:latin typeface="Arial"/>
                <a:cs typeface="Arial"/>
              </a:rPr>
              <a:t>checking,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scheduling, error  logging,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printing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09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Run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user context not kernel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context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Known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services</a:t>
            </a:r>
            <a:r>
              <a:rPr dirty="0" sz="1800" spc="-10">
                <a:latin typeface="Arial"/>
                <a:cs typeface="Arial"/>
              </a:rPr>
              <a:t>,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subsystems</a:t>
            </a:r>
            <a:r>
              <a:rPr dirty="0" sz="1800" spc="-10">
                <a:latin typeface="Arial"/>
                <a:cs typeface="Arial"/>
              </a:rPr>
              <a:t>,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daemons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"/>
            </a:pP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latin typeface="Arial"/>
                <a:cs typeface="Arial"/>
              </a:rPr>
              <a:t>Application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Don’t pertain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Run by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Not </a:t>
            </a:r>
            <a:r>
              <a:rPr dirty="0" sz="1800" spc="-10">
                <a:latin typeface="Arial"/>
                <a:cs typeface="Arial"/>
              </a:rPr>
              <a:t>typically considered </a:t>
            </a:r>
            <a:r>
              <a:rPr dirty="0" sz="1800" spc="-5">
                <a:latin typeface="Arial"/>
                <a:cs typeface="Arial"/>
              </a:rPr>
              <a:t>part of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Launched by </a:t>
            </a:r>
            <a:r>
              <a:rPr dirty="0" sz="1800" spc="-5">
                <a:latin typeface="Arial"/>
                <a:cs typeface="Arial"/>
              </a:rPr>
              <a:t>command </a:t>
            </a:r>
            <a:r>
              <a:rPr dirty="0" sz="1800" spc="-10">
                <a:latin typeface="Arial"/>
                <a:cs typeface="Arial"/>
              </a:rPr>
              <a:t>line, </a:t>
            </a:r>
            <a:r>
              <a:rPr dirty="0" sz="1800" spc="-5">
                <a:latin typeface="Arial"/>
                <a:cs typeface="Arial"/>
              </a:rPr>
              <a:t>mouse click, </a:t>
            </a:r>
            <a:r>
              <a:rPr dirty="0" sz="1800" spc="-10">
                <a:latin typeface="Arial"/>
                <a:cs typeface="Arial"/>
              </a:rPr>
              <a:t>finger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poke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3150">
              <a:lnSpc>
                <a:spcPct val="100000"/>
              </a:lnSpc>
            </a:pPr>
            <a:r>
              <a:rPr dirty="0" sz="2400" spc="-5"/>
              <a:t>Operating </a:t>
            </a:r>
            <a:r>
              <a:rPr dirty="0" sz="2400" spc="-10"/>
              <a:t>System </a:t>
            </a:r>
            <a:r>
              <a:rPr dirty="0" sz="2400" spc="-5"/>
              <a:t>Design and</a:t>
            </a:r>
            <a:r>
              <a:rPr dirty="0" sz="2400" spc="5"/>
              <a:t> </a:t>
            </a:r>
            <a:r>
              <a:rPr dirty="0" sz="2400" spc="-5"/>
              <a:t>Implementation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159382"/>
            <a:ext cx="7165340" cy="4250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798830" indent="-342900">
              <a:lnSpc>
                <a:spcPts val="215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Design and Implementation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10">
                <a:latin typeface="Arial"/>
                <a:cs typeface="Arial"/>
              </a:rPr>
              <a:t>not </a:t>
            </a:r>
            <a:r>
              <a:rPr dirty="0" sz="1800" spc="-5">
                <a:latin typeface="MS PGothic"/>
                <a:cs typeface="MS PGothic"/>
              </a:rPr>
              <a:t>“</a:t>
            </a:r>
            <a:r>
              <a:rPr dirty="0" sz="1800" spc="-5">
                <a:latin typeface="Arial"/>
                <a:cs typeface="Arial"/>
              </a:rPr>
              <a:t>solvable</a:t>
            </a:r>
            <a:r>
              <a:rPr dirty="0" sz="1800" spc="-5">
                <a:latin typeface="MS PGothic"/>
                <a:cs typeface="MS PGothic"/>
              </a:rPr>
              <a:t>”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but </a:t>
            </a:r>
            <a:r>
              <a:rPr dirty="0" sz="1800" spc="-5">
                <a:latin typeface="Arial"/>
                <a:cs typeface="Arial"/>
              </a:rPr>
              <a:t>some  </a:t>
            </a:r>
            <a:r>
              <a:rPr dirty="0" sz="1800" spc="-10">
                <a:latin typeface="Arial"/>
                <a:cs typeface="Arial"/>
              </a:rPr>
              <a:t>approaches have proven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successful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3300"/>
              </a:buClr>
              <a:buFont typeface="Wingdings"/>
              <a:buChar char=""/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5343525" algn="l"/>
              </a:tabLst>
            </a:pPr>
            <a:r>
              <a:rPr dirty="0" sz="1800" spc="-10">
                <a:latin typeface="Arial"/>
                <a:cs typeface="Arial"/>
              </a:rPr>
              <a:t>Internal </a:t>
            </a:r>
            <a:r>
              <a:rPr dirty="0" sz="1800" spc="-5">
                <a:latin typeface="Arial"/>
                <a:cs typeface="Arial"/>
              </a:rPr>
              <a:t>structure of different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	can vary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widely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Start the </a:t>
            </a:r>
            <a:r>
              <a:rPr dirty="0" sz="1800" spc="-10">
                <a:latin typeface="Arial"/>
                <a:cs typeface="Arial"/>
              </a:rPr>
              <a:t>design by defining goals and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specifications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Affected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choice of </a:t>
            </a:r>
            <a:r>
              <a:rPr dirty="0" sz="1800" spc="-10">
                <a:latin typeface="Arial"/>
                <a:cs typeface="Arial"/>
              </a:rPr>
              <a:t>hardware, type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User </a:t>
            </a:r>
            <a:r>
              <a:rPr dirty="0" sz="1800" spc="-10">
                <a:latin typeface="Arial"/>
                <a:cs typeface="Arial"/>
              </a:rPr>
              <a:t>goals and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System</a:t>
            </a:r>
            <a:r>
              <a:rPr dirty="0" sz="1800" spc="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goals</a:t>
            </a:r>
            <a:endParaRPr sz="1800">
              <a:latin typeface="Arial"/>
              <a:cs typeface="Arial"/>
            </a:endParaRPr>
          </a:p>
          <a:p>
            <a:pPr lvl="1" marL="756285" marR="34861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User </a:t>
            </a:r>
            <a:r>
              <a:rPr dirty="0" sz="1800" spc="-10">
                <a:latin typeface="Arial"/>
                <a:cs typeface="Arial"/>
              </a:rPr>
              <a:t>goals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operating system should be convenient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use,  easy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learn, reliable, </a:t>
            </a:r>
            <a:r>
              <a:rPr dirty="0" sz="1800" spc="-5">
                <a:latin typeface="Arial"/>
                <a:cs typeface="Arial"/>
              </a:rPr>
              <a:t>safe,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System goals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operating system should be easy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design,  implement, and maintain, as </a:t>
            </a:r>
            <a:r>
              <a:rPr dirty="0" sz="1800" spc="-15">
                <a:latin typeface="Arial"/>
                <a:cs typeface="Arial"/>
              </a:rPr>
              <a:t>well </a:t>
            </a:r>
            <a:r>
              <a:rPr dirty="0" sz="1800" spc="-10">
                <a:latin typeface="Arial"/>
                <a:cs typeface="Arial"/>
              </a:rPr>
              <a:t>as flexible, reliable, </a:t>
            </a:r>
            <a:r>
              <a:rPr dirty="0" sz="1800" spc="-5">
                <a:latin typeface="Arial"/>
                <a:cs typeface="Arial"/>
              </a:rPr>
              <a:t>error-free, 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efficient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797" y="263525"/>
            <a:ext cx="77597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/>
              <a:t>Operating </a:t>
            </a:r>
            <a:r>
              <a:rPr dirty="0" sz="2400" spc="-10"/>
              <a:t>System </a:t>
            </a:r>
            <a:r>
              <a:rPr dirty="0" sz="2400" spc="-5"/>
              <a:t>Design and Implementation</a:t>
            </a:r>
            <a:r>
              <a:rPr dirty="0" sz="2400"/>
              <a:t> </a:t>
            </a:r>
            <a:r>
              <a:rPr dirty="0" sz="2400" spc="-5"/>
              <a:t>(Cont.)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6314" y="1115948"/>
            <a:ext cx="6626859" cy="3138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Important </a:t>
            </a:r>
            <a:r>
              <a:rPr dirty="0" sz="1800" spc="-10">
                <a:latin typeface="Arial"/>
                <a:cs typeface="Arial"/>
              </a:rPr>
              <a:t>principle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separate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55"/>
              </a:spcBef>
              <a:tabLst>
                <a:tab pos="129413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Policy</a:t>
            </a:r>
            <a:r>
              <a:rPr dirty="0" sz="1800" spc="-5" b="1">
                <a:latin typeface="Arial"/>
                <a:cs typeface="Arial"/>
              </a:rPr>
              <a:t>:	</a:t>
            </a:r>
            <a:r>
              <a:rPr dirty="0" sz="1800" spc="-5" b="1" i="1">
                <a:latin typeface="Arial"/>
                <a:cs typeface="Arial"/>
              </a:rPr>
              <a:t>What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done?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Mechanism</a:t>
            </a:r>
            <a:r>
              <a:rPr dirty="0" sz="1800" spc="-5" b="1">
                <a:latin typeface="Arial"/>
                <a:cs typeface="Arial"/>
              </a:rPr>
              <a:t>:  </a:t>
            </a:r>
            <a:r>
              <a:rPr dirty="0" sz="1800" spc="-5" b="1" i="1">
                <a:latin typeface="Arial"/>
                <a:cs typeface="Arial"/>
              </a:rPr>
              <a:t>How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do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  <a:p>
            <a:pPr marL="355600" marR="10985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Mechanisms </a:t>
            </a:r>
            <a:r>
              <a:rPr dirty="0" sz="1800" spc="-10">
                <a:latin typeface="Arial"/>
                <a:cs typeface="Arial"/>
              </a:rPr>
              <a:t>determine how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do something, policies decide  </a:t>
            </a:r>
            <a:r>
              <a:rPr dirty="0" sz="1800" spc="-20">
                <a:latin typeface="Arial"/>
                <a:cs typeface="Arial"/>
              </a:rPr>
              <a:t>what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done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separation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policy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 spc="-10">
                <a:latin typeface="Arial"/>
                <a:cs typeface="Arial"/>
              </a:rPr>
              <a:t>mechanism </a:t>
            </a:r>
            <a:r>
              <a:rPr dirty="0" sz="1800" spc="-5">
                <a:latin typeface="Arial"/>
                <a:cs typeface="Arial"/>
              </a:rPr>
              <a:t>is a very </a:t>
            </a:r>
            <a:r>
              <a:rPr dirty="0" sz="1800" spc="-10">
                <a:latin typeface="Arial"/>
                <a:cs typeface="Arial"/>
              </a:rPr>
              <a:t>important  principle, </a:t>
            </a:r>
            <a:r>
              <a:rPr dirty="0" sz="1800" spc="-5">
                <a:latin typeface="Arial"/>
                <a:cs typeface="Arial"/>
              </a:rPr>
              <a:t>it </a:t>
            </a:r>
            <a:r>
              <a:rPr dirty="0" sz="1800" spc="-10">
                <a:latin typeface="Arial"/>
                <a:cs typeface="Arial"/>
              </a:rPr>
              <a:t>allows maximum </a:t>
            </a:r>
            <a:r>
              <a:rPr dirty="0" sz="1800" spc="-5">
                <a:latin typeface="Arial"/>
                <a:cs typeface="Arial"/>
              </a:rPr>
              <a:t>flexibility if </a:t>
            </a:r>
            <a:r>
              <a:rPr dirty="0" sz="1800" spc="-10">
                <a:latin typeface="Arial"/>
                <a:cs typeface="Arial"/>
              </a:rPr>
              <a:t>policy decisions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0">
                <a:latin typeface="Arial"/>
                <a:cs typeface="Arial"/>
              </a:rPr>
              <a:t>be changed later (example </a:t>
            </a:r>
            <a:r>
              <a:rPr dirty="0" sz="1800" spc="-5">
                <a:latin typeface="Arial"/>
                <a:cs typeface="Arial"/>
              </a:rPr>
              <a:t>–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timer)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Specifying and designing an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highly </a:t>
            </a:r>
            <a:r>
              <a:rPr dirty="0" sz="1800" spc="-5">
                <a:latin typeface="Arial"/>
                <a:cs typeface="Arial"/>
              </a:rPr>
              <a:t>creative task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software</a:t>
            </a:r>
            <a:r>
              <a:rPr dirty="0" sz="1800" spc="-1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879" rIns="0" bIns="0" rtlCol="0" vert="horz">
            <a:spAutoFit/>
          </a:bodyPr>
          <a:lstStyle/>
          <a:p>
            <a:pPr marL="3113405">
              <a:lnSpc>
                <a:spcPct val="100000"/>
              </a:lnSpc>
            </a:pPr>
            <a:r>
              <a:rPr dirty="0" sz="2800" spc="-5"/>
              <a:t>Implementation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2814" y="1131823"/>
            <a:ext cx="6924040" cy="426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Much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Early OSes in assembly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Then </a:t>
            </a:r>
            <a:r>
              <a:rPr dirty="0" sz="1800" spc="-10">
                <a:latin typeface="Arial"/>
                <a:cs typeface="Arial"/>
              </a:rPr>
              <a:t>system programming languages </a:t>
            </a:r>
            <a:r>
              <a:rPr dirty="0" sz="1800" spc="-5">
                <a:latin typeface="Arial"/>
                <a:cs typeface="Arial"/>
              </a:rPr>
              <a:t>like </a:t>
            </a:r>
            <a:r>
              <a:rPr dirty="0" sz="1800" spc="-10">
                <a:latin typeface="Arial"/>
                <a:cs typeface="Arial"/>
              </a:rPr>
              <a:t>Algol,</a:t>
            </a:r>
            <a:r>
              <a:rPr dirty="0" sz="1800" spc="1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PL/1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Now </a:t>
            </a:r>
            <a:r>
              <a:rPr dirty="0" sz="1800" spc="-5">
                <a:latin typeface="Arial"/>
                <a:cs typeface="Arial"/>
              </a:rPr>
              <a:t>C,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C++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Actually </a:t>
            </a:r>
            <a:r>
              <a:rPr dirty="0" sz="1800" spc="-10">
                <a:latin typeface="Arial"/>
                <a:cs typeface="Arial"/>
              </a:rPr>
              <a:t>usually </a:t>
            </a:r>
            <a:r>
              <a:rPr dirty="0" sz="1800" spc="-5">
                <a:latin typeface="Arial"/>
                <a:cs typeface="Arial"/>
              </a:rPr>
              <a:t>a mix of </a:t>
            </a:r>
            <a:r>
              <a:rPr dirty="0" sz="1800" spc="-10">
                <a:latin typeface="Arial"/>
                <a:cs typeface="Arial"/>
              </a:rPr>
              <a:t>languages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Lowest </a:t>
            </a:r>
            <a:r>
              <a:rPr dirty="0" sz="1800" spc="-10">
                <a:latin typeface="Arial"/>
                <a:cs typeface="Arial"/>
              </a:rPr>
              <a:t>levels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assembly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Main </a:t>
            </a:r>
            <a:r>
              <a:rPr dirty="0" sz="1800" spc="-10">
                <a:latin typeface="Arial"/>
                <a:cs typeface="Arial"/>
              </a:rPr>
              <a:t>body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Systems </a:t>
            </a:r>
            <a:r>
              <a:rPr dirty="0" sz="1800" spc="-10">
                <a:latin typeface="Arial"/>
                <a:cs typeface="Arial"/>
              </a:rPr>
              <a:t>programs </a:t>
            </a:r>
            <a:r>
              <a:rPr dirty="0" sz="1800" spc="-5">
                <a:latin typeface="Arial"/>
                <a:cs typeface="Arial"/>
              </a:rPr>
              <a:t>in C, </a:t>
            </a:r>
            <a:r>
              <a:rPr dirty="0" sz="1800">
                <a:latin typeface="Arial"/>
                <a:cs typeface="Arial"/>
              </a:rPr>
              <a:t>C++, </a:t>
            </a:r>
            <a:r>
              <a:rPr dirty="0" sz="1800" spc="-5">
                <a:latin typeface="Arial"/>
                <a:cs typeface="Arial"/>
              </a:rPr>
              <a:t>scripting </a:t>
            </a:r>
            <a:r>
              <a:rPr dirty="0" sz="1800" spc="-10">
                <a:latin typeface="Arial"/>
                <a:cs typeface="Arial"/>
              </a:rPr>
              <a:t>languages </a:t>
            </a:r>
            <a:r>
              <a:rPr dirty="0" sz="1800" spc="-5">
                <a:latin typeface="Arial"/>
                <a:cs typeface="Arial"/>
              </a:rPr>
              <a:t>like PERL,  </a:t>
            </a:r>
            <a:r>
              <a:rPr dirty="0" sz="1800" spc="-10">
                <a:latin typeface="Arial"/>
                <a:cs typeface="Arial"/>
              </a:rPr>
              <a:t>Python, shell</a:t>
            </a:r>
            <a:r>
              <a:rPr dirty="0" sz="1800" spc="-5">
                <a:latin typeface="Arial"/>
                <a:cs typeface="Arial"/>
              </a:rPr>
              <a:t> scripts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high-level language easier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port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other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But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slower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Emulation </a:t>
            </a:r>
            <a:r>
              <a:rPr dirty="0" sz="1800" spc="-5">
                <a:latin typeface="Arial"/>
                <a:cs typeface="Arial"/>
              </a:rPr>
              <a:t>can allow </a:t>
            </a:r>
            <a:r>
              <a:rPr dirty="0" sz="1800" spc="-10">
                <a:latin typeface="Arial"/>
                <a:cs typeface="Arial"/>
              </a:rPr>
              <a:t>an </a:t>
            </a:r>
            <a:r>
              <a:rPr dirty="0" sz="1800">
                <a:latin typeface="Arial"/>
                <a:cs typeface="Arial"/>
              </a:rPr>
              <a:t>OS to </a:t>
            </a:r>
            <a:r>
              <a:rPr dirty="0" sz="1800" spc="-5">
                <a:latin typeface="Arial"/>
                <a:cs typeface="Arial"/>
              </a:rPr>
              <a:t>run </a:t>
            </a:r>
            <a:r>
              <a:rPr dirty="0" sz="1800" spc="-10">
                <a:latin typeface="Arial"/>
                <a:cs typeface="Arial"/>
              </a:rPr>
              <a:t>on non-native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48105">
              <a:lnSpc>
                <a:spcPct val="100000"/>
              </a:lnSpc>
            </a:pPr>
            <a:r>
              <a:rPr dirty="0" spc="-5"/>
              <a:t>Operating System</a:t>
            </a:r>
            <a:r>
              <a:rPr dirty="0" spc="-75"/>
              <a:t> </a:t>
            </a:r>
            <a:r>
              <a:rPr dirty="0" spc="-5"/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131823"/>
            <a:ext cx="4681220" cy="2136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General-purpose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5">
                <a:latin typeface="Arial"/>
                <a:cs typeface="Arial"/>
              </a:rPr>
              <a:t>is very </a:t>
            </a:r>
            <a:r>
              <a:rPr dirty="0" sz="1800" spc="-10">
                <a:latin typeface="Arial"/>
                <a:cs typeface="Arial"/>
              </a:rPr>
              <a:t>large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Various </a:t>
            </a:r>
            <a:r>
              <a:rPr dirty="0" sz="1800" spc="-15">
                <a:latin typeface="Arial"/>
                <a:cs typeface="Arial"/>
              </a:rPr>
              <a:t>ways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structure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ones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Simple structure –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MS-DOS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complex </a:t>
            </a:r>
            <a:r>
              <a:rPr dirty="0" sz="1800">
                <a:latin typeface="Arial"/>
                <a:cs typeface="Arial"/>
              </a:rPr>
              <a:t>--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UNIX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Layered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abstrcation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Microkernel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-Mach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735" y="213740"/>
            <a:ext cx="550989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85515" algn="l"/>
              </a:tabLst>
            </a:pPr>
            <a:r>
              <a:rPr dirty="0" spc="-5"/>
              <a:t>Simple Structure	</a:t>
            </a:r>
            <a:r>
              <a:rPr dirty="0"/>
              <a:t>--</a:t>
            </a:r>
            <a:r>
              <a:rPr dirty="0" spc="-110"/>
              <a:t> </a:t>
            </a:r>
            <a:r>
              <a:rPr dirty="0"/>
              <a:t>MS-DOS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700145" cy="2397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50165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MS-DOS – </a:t>
            </a:r>
            <a:r>
              <a:rPr dirty="0" sz="1800" spc="-10">
                <a:latin typeface="Arial"/>
                <a:cs typeface="Arial"/>
              </a:rPr>
              <a:t>written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provide the  </a:t>
            </a:r>
            <a:r>
              <a:rPr dirty="0" sz="1800" spc="-5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functionality </a:t>
            </a:r>
            <a:r>
              <a:rPr dirty="0" sz="1800" spc="-5">
                <a:latin typeface="Arial"/>
                <a:cs typeface="Arial"/>
              </a:rPr>
              <a:t>in the </a:t>
            </a:r>
            <a:r>
              <a:rPr dirty="0" sz="1800" spc="-10">
                <a:latin typeface="Arial"/>
                <a:cs typeface="Arial"/>
              </a:rPr>
              <a:t>least 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Not </a:t>
            </a:r>
            <a:r>
              <a:rPr dirty="0" sz="1800" spc="-10">
                <a:latin typeface="Arial"/>
                <a:cs typeface="Arial"/>
              </a:rPr>
              <a:t>divided </a:t>
            </a:r>
            <a:r>
              <a:rPr dirty="0" sz="1800" spc="-5">
                <a:latin typeface="Arial"/>
                <a:cs typeface="Arial"/>
              </a:rPr>
              <a:t>into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modules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Although </a:t>
            </a:r>
            <a:r>
              <a:rPr dirty="0" sz="1800" spc="-5">
                <a:latin typeface="Arial"/>
                <a:cs typeface="Arial"/>
              </a:rPr>
              <a:t>MS-DOS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5">
                <a:latin typeface="Arial"/>
                <a:cs typeface="Arial"/>
              </a:rPr>
              <a:t>some  structure, its interfaces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levels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functionality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not  </a:t>
            </a:r>
            <a:r>
              <a:rPr dirty="0" sz="1800" spc="-15">
                <a:latin typeface="Arial"/>
                <a:cs typeface="Arial"/>
              </a:rPr>
              <a:t>well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separated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9743" y="1716481"/>
            <a:ext cx="3570262" cy="3433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653" y="167703"/>
            <a:ext cx="575627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87850" algn="l"/>
              </a:tabLst>
            </a:pPr>
            <a:r>
              <a:rPr dirty="0"/>
              <a:t>Non</a:t>
            </a:r>
            <a:r>
              <a:rPr dirty="0" spc="-15"/>
              <a:t> </a:t>
            </a:r>
            <a:r>
              <a:rPr dirty="0" spc="-5"/>
              <a:t>Simple</a:t>
            </a:r>
            <a:r>
              <a:rPr dirty="0" spc="5"/>
              <a:t> </a:t>
            </a:r>
            <a:r>
              <a:rPr dirty="0" spc="-5"/>
              <a:t>Structure	</a:t>
            </a:r>
            <a:r>
              <a:rPr dirty="0"/>
              <a:t>--</a:t>
            </a:r>
            <a:r>
              <a:rPr dirty="0" spc="-110"/>
              <a:t> </a:t>
            </a:r>
            <a:r>
              <a:rPr dirty="0"/>
              <a:t>UNIX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20139" y="1195323"/>
            <a:ext cx="6238875" cy="3138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77495" indent="36195">
              <a:lnSpc>
                <a:spcPct val="100000"/>
              </a:lnSpc>
              <a:tabLst>
                <a:tab pos="4238625" algn="l"/>
              </a:tabLst>
            </a:pPr>
            <a:r>
              <a:rPr dirty="0" sz="1800" spc="-5">
                <a:latin typeface="Arial"/>
                <a:cs typeface="Arial"/>
              </a:rPr>
              <a:t>UNIX – limited </a:t>
            </a:r>
            <a:r>
              <a:rPr dirty="0" sz="1800" spc="-10">
                <a:latin typeface="Arial"/>
                <a:cs typeface="Arial"/>
              </a:rPr>
              <a:t>by hardware functionality,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original </a:t>
            </a:r>
            <a:r>
              <a:rPr dirty="0" sz="1800" spc="-5">
                <a:latin typeface="Arial"/>
                <a:cs typeface="Arial"/>
              </a:rPr>
              <a:t>UNIX  </a:t>
            </a:r>
            <a:r>
              <a:rPr dirty="0" sz="1800" spc="-10">
                <a:latin typeface="Arial"/>
                <a:cs typeface="Arial"/>
              </a:rPr>
              <a:t>operating system had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limited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structuring.	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UNIX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consists of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10">
                <a:latin typeface="Arial"/>
                <a:cs typeface="Arial"/>
              </a:rPr>
              <a:t>separable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parts</a:t>
            </a:r>
            <a:endParaRPr sz="18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414020" algn="l"/>
              </a:tabLst>
            </a:pPr>
            <a:r>
              <a:rPr dirty="0" sz="1800" spc="-5">
                <a:latin typeface="Arial"/>
                <a:cs typeface="Arial"/>
              </a:rPr>
              <a:t>Systems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4140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756285" marR="41275" indent="-2286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Consists of </a:t>
            </a:r>
            <a:r>
              <a:rPr dirty="0" sz="1800" spc="-10">
                <a:latin typeface="Arial"/>
                <a:cs typeface="Arial"/>
              </a:rPr>
              <a:t>everything below </a:t>
            </a:r>
            <a:r>
              <a:rPr dirty="0" sz="1800" spc="-5">
                <a:latin typeface="Arial"/>
                <a:cs typeface="Arial"/>
              </a:rPr>
              <a:t>the system-call interface  </a:t>
            </a:r>
            <a:r>
              <a:rPr dirty="0" sz="1800" spc="-10">
                <a:latin typeface="Arial"/>
                <a:cs typeface="Arial"/>
              </a:rPr>
              <a:t>and above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physical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756285" marR="5080" indent="-2286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Provides the file system, CPU </a:t>
            </a:r>
            <a:r>
              <a:rPr dirty="0" sz="1800" spc="-10">
                <a:latin typeface="Arial"/>
                <a:cs typeface="Arial"/>
              </a:rPr>
              <a:t>scheduling, </a:t>
            </a:r>
            <a:r>
              <a:rPr dirty="0" sz="1800" spc="-5">
                <a:latin typeface="Arial"/>
                <a:cs typeface="Arial"/>
              </a:rPr>
              <a:t>memory  </a:t>
            </a:r>
            <a:r>
              <a:rPr dirty="0" sz="1800" spc="-10">
                <a:latin typeface="Arial"/>
                <a:cs typeface="Arial"/>
              </a:rPr>
              <a:t>management, and other operating-system </a:t>
            </a:r>
            <a:r>
              <a:rPr dirty="0" sz="1800" spc="-5">
                <a:latin typeface="Arial"/>
                <a:cs typeface="Arial"/>
              </a:rPr>
              <a:t>functions; a  </a:t>
            </a:r>
            <a:r>
              <a:rPr dirty="0" sz="1800" spc="-10">
                <a:latin typeface="Arial"/>
                <a:cs typeface="Arial"/>
              </a:rPr>
              <a:t>large number </a:t>
            </a:r>
            <a:r>
              <a:rPr dirty="0" sz="1800" spc="-5">
                <a:latin typeface="Arial"/>
                <a:cs typeface="Arial"/>
              </a:rPr>
              <a:t>of functions for </a:t>
            </a:r>
            <a:r>
              <a:rPr dirty="0" sz="1800" spc="-10">
                <a:latin typeface="Arial"/>
                <a:cs typeface="Arial"/>
              </a:rPr>
              <a:t>one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34745">
              <a:lnSpc>
                <a:spcPct val="100000"/>
              </a:lnSpc>
            </a:pPr>
            <a:r>
              <a:rPr dirty="0" spc="-5"/>
              <a:t>Traditional </a:t>
            </a:r>
            <a:r>
              <a:rPr dirty="0"/>
              <a:t>UNIX </a:t>
            </a:r>
            <a:r>
              <a:rPr dirty="0" spc="-5"/>
              <a:t>System</a:t>
            </a:r>
            <a:r>
              <a:rPr dirty="0" spc="-75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946119" y="1638269"/>
            <a:ext cx="6923067" cy="4206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4289" y="1141158"/>
            <a:ext cx="411162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Beyond </a:t>
            </a:r>
            <a:r>
              <a:rPr dirty="0" sz="1800">
                <a:latin typeface="Verdana"/>
                <a:cs typeface="Verdana"/>
              </a:rPr>
              <a:t>simple </a:t>
            </a:r>
            <a:r>
              <a:rPr dirty="0" sz="1800" spc="-5">
                <a:latin typeface="Verdana"/>
                <a:cs typeface="Verdana"/>
              </a:rPr>
              <a:t>but </a:t>
            </a:r>
            <a:r>
              <a:rPr dirty="0" sz="1800">
                <a:latin typeface="Verdana"/>
                <a:cs typeface="Verdana"/>
              </a:rPr>
              <a:t>not fully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layered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62505">
              <a:lnSpc>
                <a:spcPct val="100000"/>
              </a:lnSpc>
            </a:pPr>
            <a:r>
              <a:rPr dirty="0" spc="-5"/>
              <a:t>Layered</a:t>
            </a:r>
            <a:r>
              <a:rPr dirty="0" spc="-105"/>
              <a:t> </a:t>
            </a:r>
            <a:r>
              <a:rPr dirty="0" spc="-5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575685" cy="3124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153795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operating system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divided  </a:t>
            </a:r>
            <a:r>
              <a:rPr dirty="0" sz="1800" spc="-5">
                <a:latin typeface="Arial"/>
                <a:cs typeface="Arial"/>
              </a:rPr>
              <a:t>into a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layers </a:t>
            </a:r>
            <a:r>
              <a:rPr dirty="0" sz="1800" spc="-5">
                <a:latin typeface="Arial"/>
                <a:cs typeface="Arial"/>
              </a:rPr>
              <a:t>(levels),  </a:t>
            </a:r>
            <a:r>
              <a:rPr dirty="0" sz="1800" spc="-10">
                <a:latin typeface="Arial"/>
                <a:cs typeface="Arial"/>
              </a:rPr>
              <a:t>each built on </a:t>
            </a:r>
            <a:r>
              <a:rPr dirty="0" sz="1800" spc="-5">
                <a:latin typeface="Arial"/>
                <a:cs typeface="Arial"/>
              </a:rPr>
              <a:t>top of </a:t>
            </a:r>
            <a:r>
              <a:rPr dirty="0" sz="1800" spc="-15">
                <a:latin typeface="Arial"/>
                <a:cs typeface="Arial"/>
              </a:rPr>
              <a:t>lower  </a:t>
            </a:r>
            <a:r>
              <a:rPr dirty="0" sz="1800" spc="-10">
                <a:latin typeface="Arial"/>
                <a:cs typeface="Arial"/>
              </a:rPr>
              <a:t>layers.	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bottom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layer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(layer 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0), is the </a:t>
            </a:r>
            <a:r>
              <a:rPr dirty="0" sz="1800" spc="-10">
                <a:latin typeface="Arial"/>
                <a:cs typeface="Arial"/>
              </a:rPr>
              <a:t>hardware;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highest  (layer </a:t>
            </a:r>
            <a:r>
              <a:rPr dirty="0" sz="1800" spc="-5">
                <a:latin typeface="Arial"/>
                <a:cs typeface="Arial"/>
              </a:rPr>
              <a:t>N) is the </a:t>
            </a:r>
            <a:r>
              <a:rPr dirty="0" sz="1800" spc="-10">
                <a:latin typeface="Arial"/>
                <a:cs typeface="Arial"/>
              </a:rPr>
              <a:t>user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interface.</a:t>
            </a:r>
            <a:endParaRPr sz="1800">
              <a:latin typeface="Arial"/>
              <a:cs typeface="Arial"/>
            </a:endParaRPr>
          </a:p>
          <a:p>
            <a:pPr marL="355600" marR="26924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modularity, layers </a:t>
            </a:r>
            <a:r>
              <a:rPr dirty="0" sz="1800" spc="-5">
                <a:latin typeface="Arial"/>
                <a:cs typeface="Arial"/>
              </a:rPr>
              <a:t>are  selected such that </a:t>
            </a:r>
            <a:r>
              <a:rPr dirty="0" sz="1800" spc="-10">
                <a:latin typeface="Arial"/>
                <a:cs typeface="Arial"/>
              </a:rPr>
              <a:t>each uses  </a:t>
            </a:r>
            <a:r>
              <a:rPr dirty="0" sz="1800" spc="-5">
                <a:latin typeface="Arial"/>
                <a:cs typeface="Arial"/>
              </a:rPr>
              <a:t>functions </a:t>
            </a:r>
            <a:r>
              <a:rPr dirty="0" sz="1800" spc="-10">
                <a:latin typeface="Arial"/>
                <a:cs typeface="Arial"/>
              </a:rPr>
              <a:t>(operations)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5">
                <a:latin typeface="Arial"/>
                <a:cs typeface="Arial"/>
              </a:rPr>
              <a:t>services of </a:t>
            </a:r>
            <a:r>
              <a:rPr dirty="0" sz="1800" spc="-10">
                <a:latin typeface="Arial"/>
                <a:cs typeface="Arial"/>
              </a:rPr>
              <a:t>only lower-level  layers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5382" y="1395958"/>
            <a:ext cx="3628898" cy="3609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15135">
              <a:lnSpc>
                <a:spcPct val="100000"/>
              </a:lnSpc>
            </a:pPr>
            <a:r>
              <a:rPr dirty="0" spc="-5"/>
              <a:t>Operating System</a:t>
            </a:r>
            <a:r>
              <a:rPr dirty="0" spc="-75"/>
              <a:t> </a:t>
            </a:r>
            <a:r>
              <a:rPr dirty="0" spc="-10"/>
              <a:t>Services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4877" y="1183640"/>
            <a:ext cx="6600825" cy="360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Operating systems provide an environment for execution of programs  and services to programs and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marL="355600" marR="440055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>
                <a:latin typeface="Arial"/>
                <a:cs typeface="Arial"/>
              </a:rPr>
              <a:t>One </a:t>
            </a:r>
            <a:r>
              <a:rPr dirty="0" sz="1600" spc="-5">
                <a:latin typeface="Arial"/>
                <a:cs typeface="Arial"/>
              </a:rPr>
              <a:t>set of operating-system </a:t>
            </a:r>
            <a:r>
              <a:rPr dirty="0" sz="1600">
                <a:latin typeface="Arial"/>
                <a:cs typeface="Arial"/>
              </a:rPr>
              <a:t>services </a:t>
            </a:r>
            <a:r>
              <a:rPr dirty="0" sz="1600" spc="-5">
                <a:latin typeface="Arial"/>
                <a:cs typeface="Arial"/>
              </a:rPr>
              <a:t>provides functions that are  helpful to 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user:</a:t>
            </a:r>
            <a:endParaRPr sz="1600">
              <a:latin typeface="Arial"/>
              <a:cs typeface="Arial"/>
            </a:endParaRPr>
          </a:p>
          <a:p>
            <a:pPr lvl="1" marL="756285" marR="595630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 b="1">
                <a:latin typeface="Arial"/>
                <a:cs typeface="Arial"/>
              </a:rPr>
              <a:t>User interface </a:t>
            </a:r>
            <a:r>
              <a:rPr dirty="0" sz="1600" spc="-5">
                <a:latin typeface="Arial"/>
                <a:cs typeface="Arial"/>
              </a:rPr>
              <a:t>- Almost all operating systems have a user  interface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UI</a:t>
            </a:r>
            <a:r>
              <a:rPr dirty="0" sz="1600" spc="-5">
                <a:latin typeface="Arial"/>
                <a:cs typeface="Arial"/>
              </a:rPr>
              <a:t>).</a:t>
            </a:r>
            <a:endParaRPr sz="1600">
              <a:latin typeface="Arial"/>
              <a:cs typeface="Arial"/>
            </a:endParaRPr>
          </a:p>
          <a:p>
            <a:pPr marL="1099185" marR="537845" indent="-228600">
              <a:lnSpc>
                <a:spcPct val="100000"/>
              </a:lnSpc>
              <a:spcBef>
                <a:spcPts val="670"/>
              </a:spcBef>
              <a:tabLst>
                <a:tab pos="2729865" algn="l"/>
              </a:tabLst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Varies between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Command-Line </a:t>
            </a:r>
            <a:r>
              <a:rPr dirty="0" sz="1600" spc="-5" b="1">
                <a:latin typeface="Arial"/>
                <a:cs typeface="Arial"/>
              </a:rPr>
              <a:t>(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CLI</a:t>
            </a:r>
            <a:r>
              <a:rPr dirty="0" sz="1600" spc="-5" b="1">
                <a:latin typeface="Arial"/>
                <a:cs typeface="Arial"/>
              </a:rPr>
              <a:t>)</a:t>
            </a:r>
            <a:r>
              <a:rPr dirty="0" sz="1600" spc="-5">
                <a:latin typeface="Arial"/>
                <a:cs typeface="Arial"/>
              </a:rPr>
              <a:t>,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Graphics User  Interface</a:t>
            </a:r>
            <a:r>
              <a:rPr dirty="0" sz="1600" spc="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(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GUI</a:t>
            </a:r>
            <a:r>
              <a:rPr dirty="0" sz="1600" spc="-5" b="1">
                <a:latin typeface="Arial"/>
                <a:cs typeface="Arial"/>
              </a:rPr>
              <a:t>)</a:t>
            </a:r>
            <a:r>
              <a:rPr dirty="0" sz="1600" spc="-5">
                <a:latin typeface="Arial"/>
                <a:cs typeface="Arial"/>
              </a:rPr>
              <a:t>,	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Batch</a:t>
            </a:r>
            <a:endParaRPr sz="1600">
              <a:latin typeface="Arial"/>
              <a:cs typeface="Arial"/>
            </a:endParaRPr>
          </a:p>
          <a:p>
            <a:pPr lvl="1" marL="756285" marR="287655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 b="1">
                <a:latin typeface="Arial"/>
                <a:cs typeface="Arial"/>
              </a:rPr>
              <a:t>Program execution </a:t>
            </a:r>
            <a:r>
              <a:rPr dirty="0" sz="1600" spc="-5">
                <a:latin typeface="Arial"/>
                <a:cs typeface="Arial"/>
              </a:rPr>
              <a:t>- The system must be able to load a  program into memory and to run that program, end execution,  either normally or abnormally (indicating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error)</a:t>
            </a:r>
            <a:endParaRPr sz="1600">
              <a:latin typeface="Arial"/>
              <a:cs typeface="Arial"/>
            </a:endParaRPr>
          </a:p>
          <a:p>
            <a:pPr lvl="1" marL="755650" marR="15240" indent="-28575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 b="1">
                <a:latin typeface="Arial"/>
                <a:cs typeface="Arial"/>
              </a:rPr>
              <a:t>I/O operations </a:t>
            </a:r>
            <a:r>
              <a:rPr dirty="0" sz="1600" spc="-5">
                <a:latin typeface="Arial"/>
                <a:cs typeface="Arial"/>
              </a:rPr>
              <a:t>- A running program may require I/O, which may  </a:t>
            </a:r>
            <a:r>
              <a:rPr dirty="0" sz="1600">
                <a:latin typeface="Arial"/>
                <a:cs typeface="Arial"/>
              </a:rPr>
              <a:t>involve </a:t>
            </a:r>
            <a:r>
              <a:rPr dirty="0" sz="1600" spc="-5">
                <a:latin typeface="Arial"/>
                <a:cs typeface="Arial"/>
              </a:rPr>
              <a:t>a </a:t>
            </a:r>
            <a:r>
              <a:rPr dirty="0" sz="1600">
                <a:latin typeface="Arial"/>
                <a:cs typeface="Arial"/>
              </a:rPr>
              <a:t>file </a:t>
            </a:r>
            <a:r>
              <a:rPr dirty="0" sz="1600" spc="-5">
                <a:latin typeface="Arial"/>
                <a:cs typeface="Arial"/>
              </a:rPr>
              <a:t>or an I/O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device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6850">
              <a:lnSpc>
                <a:spcPct val="100000"/>
              </a:lnSpc>
            </a:pPr>
            <a:r>
              <a:rPr dirty="0" spc="-5"/>
              <a:t>Microkernel System</a:t>
            </a:r>
            <a:r>
              <a:rPr dirty="0" spc="-65"/>
              <a:t> </a:t>
            </a:r>
            <a:r>
              <a:rPr dirty="0" spc="-5"/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2814" y="1147698"/>
            <a:ext cx="6414770" cy="4537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Moves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much from the </a:t>
            </a: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 spc="-5">
                <a:latin typeface="Arial"/>
                <a:cs typeface="Arial"/>
              </a:rPr>
              <a:t>into </a:t>
            </a:r>
            <a:r>
              <a:rPr dirty="0" sz="1800" spc="-10">
                <a:latin typeface="Arial"/>
                <a:cs typeface="Arial"/>
              </a:rPr>
              <a:t>user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Mach </a:t>
            </a:r>
            <a:r>
              <a:rPr dirty="0" sz="1800" spc="-10">
                <a:latin typeface="Arial"/>
                <a:cs typeface="Arial"/>
              </a:rPr>
              <a:t>example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microkernel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Mac </a:t>
            </a:r>
            <a:r>
              <a:rPr dirty="0" sz="1800">
                <a:latin typeface="Arial"/>
                <a:cs typeface="Arial"/>
              </a:rPr>
              <a:t>OS X </a:t>
            </a: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Darwin</a:t>
            </a:r>
            <a:r>
              <a:rPr dirty="0" sz="1800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partly </a:t>
            </a:r>
            <a:r>
              <a:rPr dirty="0" sz="1800" spc="-10">
                <a:latin typeface="Arial"/>
                <a:cs typeface="Arial"/>
              </a:rPr>
              <a:t>based on </a:t>
            </a:r>
            <a:r>
              <a:rPr dirty="0" sz="1800" spc="-5">
                <a:latin typeface="Arial"/>
                <a:cs typeface="Arial"/>
              </a:rPr>
              <a:t>Mach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Communication </a:t>
            </a:r>
            <a:r>
              <a:rPr dirty="0" sz="1800" spc="-5">
                <a:latin typeface="Arial"/>
                <a:cs typeface="Arial"/>
              </a:rPr>
              <a:t>takes </a:t>
            </a:r>
            <a:r>
              <a:rPr dirty="0" sz="1800" spc="-10">
                <a:latin typeface="Arial"/>
                <a:cs typeface="Arial"/>
              </a:rPr>
              <a:t>place between user modules</a:t>
            </a:r>
            <a:r>
              <a:rPr dirty="0" sz="1800" spc="1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using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message</a:t>
            </a:r>
            <a:r>
              <a:rPr dirty="0" sz="1800" spc="-8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passing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Benefits: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Easier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extend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microkernel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Easier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port the </a:t>
            </a:r>
            <a:r>
              <a:rPr dirty="0" sz="1800" spc="-10">
                <a:latin typeface="Arial"/>
                <a:cs typeface="Arial"/>
              </a:rPr>
              <a:t>operating system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new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reliable </a:t>
            </a:r>
            <a:r>
              <a:rPr dirty="0" sz="1800" spc="-5">
                <a:latin typeface="Arial"/>
                <a:cs typeface="Arial"/>
              </a:rPr>
              <a:t>(less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running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More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secure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Detriments:</a:t>
            </a:r>
            <a:endParaRPr sz="1800">
              <a:latin typeface="Arial"/>
              <a:cs typeface="Arial"/>
            </a:endParaRPr>
          </a:p>
          <a:p>
            <a:pPr lvl="1" marL="756285" marR="28257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Performance </a:t>
            </a:r>
            <a:r>
              <a:rPr dirty="0" sz="1800" spc="-10">
                <a:latin typeface="Arial"/>
                <a:cs typeface="Arial"/>
              </a:rPr>
              <a:t>overhead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user </a:t>
            </a:r>
            <a:r>
              <a:rPr dirty="0" sz="1800" spc="-5">
                <a:latin typeface="Arial"/>
                <a:cs typeface="Arial"/>
              </a:rPr>
              <a:t>space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 spc="-5">
                <a:latin typeface="Arial"/>
                <a:cs typeface="Arial"/>
              </a:rPr>
              <a:t>space  </a:t>
            </a:r>
            <a:r>
              <a:rPr dirty="0" sz="1800" spc="-1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14755">
              <a:lnSpc>
                <a:spcPct val="100000"/>
              </a:lnSpc>
            </a:pPr>
            <a:r>
              <a:rPr dirty="0" spc="-5"/>
              <a:t>Microkernel System</a:t>
            </a:r>
            <a:r>
              <a:rPr dirty="0" spc="-65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166812" y="1282700"/>
            <a:ext cx="7427709" cy="3594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451" y="308990"/>
            <a:ext cx="1672589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</a:t>
            </a:r>
            <a:r>
              <a:rPr dirty="0" spc="-5"/>
              <a:t>odu</a:t>
            </a:r>
            <a:r>
              <a:rPr dirty="0" spc="-5"/>
              <a:t>l</a:t>
            </a:r>
            <a:r>
              <a:rPr dirty="0" spc="-1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523990" cy="278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Many modern operating </a:t>
            </a:r>
            <a:r>
              <a:rPr dirty="0" sz="1800" spc="-5">
                <a:latin typeface="Arial"/>
                <a:cs typeface="Arial"/>
              </a:rPr>
              <a:t>systems </a:t>
            </a:r>
            <a:r>
              <a:rPr dirty="0" sz="1800" spc="-10">
                <a:latin typeface="Arial"/>
                <a:cs typeface="Arial"/>
              </a:rPr>
              <a:t>implement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loadable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kernel 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modules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Uses </a:t>
            </a:r>
            <a:r>
              <a:rPr dirty="0" sz="1800" spc="-10">
                <a:latin typeface="Arial"/>
                <a:cs typeface="Arial"/>
              </a:rPr>
              <a:t>object-oriented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Each core </a:t>
            </a:r>
            <a:r>
              <a:rPr dirty="0" sz="1800" spc="-10">
                <a:latin typeface="Arial"/>
                <a:cs typeface="Arial"/>
              </a:rPr>
              <a:t>component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separate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Each talks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others </a:t>
            </a:r>
            <a:r>
              <a:rPr dirty="0" sz="1800" spc="-10">
                <a:latin typeface="Arial"/>
                <a:cs typeface="Arial"/>
              </a:rPr>
              <a:t>over </a:t>
            </a:r>
            <a:r>
              <a:rPr dirty="0" sz="1800" spc="-15">
                <a:latin typeface="Arial"/>
                <a:cs typeface="Arial"/>
              </a:rPr>
              <a:t>known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Each is </a:t>
            </a:r>
            <a:r>
              <a:rPr dirty="0" sz="1800" spc="-10">
                <a:latin typeface="Arial"/>
                <a:cs typeface="Arial"/>
              </a:rPr>
              <a:t>loadable as needed within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Overall, similar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layers but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more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flexible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Linux, </a:t>
            </a:r>
            <a:r>
              <a:rPr dirty="0" sz="1800" spc="-5">
                <a:latin typeface="Arial"/>
                <a:cs typeface="Arial"/>
              </a:rPr>
              <a:t>Solaris,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1619" y="308990"/>
            <a:ext cx="507682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Solaris Modular</a:t>
            </a:r>
            <a:r>
              <a:rPr dirty="0" spc="-90"/>
              <a:t> </a:t>
            </a:r>
            <a:r>
              <a:rPr dirty="0" spc="-5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1263878" y="1305178"/>
            <a:ext cx="6956411" cy="374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11425">
              <a:lnSpc>
                <a:spcPct val="100000"/>
              </a:lnSpc>
            </a:pPr>
            <a:r>
              <a:rPr dirty="0" spc="-5"/>
              <a:t>Hybrid</a:t>
            </a:r>
            <a:r>
              <a:rPr dirty="0" spc="-95"/>
              <a:t> </a:t>
            </a:r>
            <a:r>
              <a:rPr dirty="0" spc="-5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7000875" cy="3782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modern operating </a:t>
            </a:r>
            <a:r>
              <a:rPr dirty="0" sz="1800" spc="-5">
                <a:latin typeface="Arial"/>
                <a:cs typeface="Arial"/>
              </a:rPr>
              <a:t>systems are </a:t>
            </a:r>
            <a:r>
              <a:rPr dirty="0" sz="1800" spc="-10">
                <a:latin typeface="Arial"/>
                <a:cs typeface="Arial"/>
              </a:rPr>
              <a:t>actually not one pure</a:t>
            </a:r>
            <a:r>
              <a:rPr dirty="0" sz="1800" spc="2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lvl="1" marL="756285" marR="13023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Hybrid combines </a:t>
            </a: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10">
                <a:latin typeface="Arial"/>
                <a:cs typeface="Arial"/>
              </a:rPr>
              <a:t>approaches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address  </a:t>
            </a:r>
            <a:r>
              <a:rPr dirty="0" sz="1800" spc="-5">
                <a:latin typeface="Arial"/>
                <a:cs typeface="Arial"/>
              </a:rPr>
              <a:t>performance, </a:t>
            </a:r>
            <a:r>
              <a:rPr dirty="0" sz="1800" spc="-10">
                <a:latin typeface="Arial"/>
                <a:cs typeface="Arial"/>
              </a:rPr>
              <a:t>security, usability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needs</a:t>
            </a:r>
            <a:endParaRPr sz="1800">
              <a:latin typeface="Arial"/>
              <a:cs typeface="Arial"/>
            </a:endParaRPr>
          </a:p>
          <a:p>
            <a:pPr lvl="1" marL="756285" marR="20955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Linux and </a:t>
            </a:r>
            <a:r>
              <a:rPr dirty="0" sz="1800" spc="-5">
                <a:latin typeface="Arial"/>
                <a:cs typeface="Arial"/>
              </a:rPr>
              <a:t>Solaris </a:t>
            </a:r>
            <a:r>
              <a:rPr dirty="0" sz="1800" spc="-10">
                <a:latin typeface="Arial"/>
                <a:cs typeface="Arial"/>
              </a:rPr>
              <a:t>kernels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kernel address </a:t>
            </a:r>
            <a:r>
              <a:rPr dirty="0" sz="1800" spc="-5">
                <a:latin typeface="Arial"/>
                <a:cs typeface="Arial"/>
              </a:rPr>
              <a:t>space, so  </a:t>
            </a:r>
            <a:r>
              <a:rPr dirty="0" sz="1800" spc="-10">
                <a:latin typeface="Arial"/>
                <a:cs typeface="Arial"/>
              </a:rPr>
              <a:t>monolithic, plus modular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dynamic loading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2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functionality</a:t>
            </a:r>
            <a:endParaRPr sz="1800">
              <a:latin typeface="Arial"/>
              <a:cs typeface="Arial"/>
            </a:endParaRPr>
          </a:p>
          <a:p>
            <a:pPr lvl="1" marL="756285" marR="489584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 spc="-5">
                <a:latin typeface="Arial"/>
                <a:cs typeface="Arial"/>
              </a:rPr>
              <a:t>mostly </a:t>
            </a:r>
            <a:r>
              <a:rPr dirty="0" sz="1800" spc="-10">
                <a:latin typeface="Arial"/>
                <a:cs typeface="Arial"/>
              </a:rPr>
              <a:t>monolithic, plus </a:t>
            </a:r>
            <a:r>
              <a:rPr dirty="0" sz="1800" spc="-5">
                <a:latin typeface="Arial"/>
                <a:cs typeface="Arial"/>
              </a:rPr>
              <a:t>microkernel for </a:t>
            </a:r>
            <a:r>
              <a:rPr dirty="0" sz="1800" spc="-10">
                <a:latin typeface="Arial"/>
                <a:cs typeface="Arial"/>
              </a:rPr>
              <a:t>different  subsystem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personalities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Apple </a:t>
            </a:r>
            <a:r>
              <a:rPr dirty="0" sz="1800" spc="-5">
                <a:latin typeface="Arial"/>
                <a:cs typeface="Arial"/>
              </a:rPr>
              <a:t>Mac </a:t>
            </a:r>
            <a:r>
              <a:rPr dirty="0" sz="1800">
                <a:latin typeface="Arial"/>
                <a:cs typeface="Arial"/>
              </a:rPr>
              <a:t>OS X </a:t>
            </a:r>
            <a:r>
              <a:rPr dirty="0" sz="1800" spc="-10">
                <a:latin typeface="Arial"/>
                <a:cs typeface="Arial"/>
              </a:rPr>
              <a:t>hybrid, layered, 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Aqua </a:t>
            </a:r>
            <a:r>
              <a:rPr dirty="0" sz="1800" spc="-5">
                <a:latin typeface="Arial"/>
                <a:cs typeface="Arial"/>
              </a:rPr>
              <a:t>UI </a:t>
            </a:r>
            <a:r>
              <a:rPr dirty="0" sz="1800" spc="-10">
                <a:latin typeface="Arial"/>
                <a:cs typeface="Arial"/>
              </a:rPr>
              <a:t>plus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Cocoa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programming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environment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Below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 spc="-5">
                <a:latin typeface="Arial"/>
                <a:cs typeface="Arial"/>
              </a:rPr>
              <a:t>consisting of Mach microkernel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BSD </a:t>
            </a:r>
            <a:r>
              <a:rPr dirty="0" sz="1800" spc="-10">
                <a:latin typeface="Arial"/>
                <a:cs typeface="Arial"/>
              </a:rPr>
              <a:t>Unix  </a:t>
            </a:r>
            <a:r>
              <a:rPr dirty="0" sz="1800" spc="-5">
                <a:latin typeface="Arial"/>
                <a:cs typeface="Arial"/>
              </a:rPr>
              <a:t>parts, </a:t>
            </a:r>
            <a:r>
              <a:rPr dirty="0" sz="1800" spc="-10">
                <a:latin typeface="Arial"/>
                <a:cs typeface="Arial"/>
              </a:rPr>
              <a:t>plus </a:t>
            </a:r>
            <a:r>
              <a:rPr dirty="0" sz="1800">
                <a:latin typeface="Arial"/>
                <a:cs typeface="Arial"/>
              </a:rPr>
              <a:t>I/O </a:t>
            </a:r>
            <a:r>
              <a:rPr dirty="0" sz="1800" spc="-5">
                <a:latin typeface="Arial"/>
                <a:cs typeface="Arial"/>
              </a:rPr>
              <a:t>kit </a:t>
            </a:r>
            <a:r>
              <a:rPr dirty="0" sz="1800" spc="-10">
                <a:latin typeface="Arial"/>
                <a:cs typeface="Arial"/>
              </a:rPr>
              <a:t>and dynamically loadable modules (called 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kernel</a:t>
            </a:r>
            <a:r>
              <a:rPr dirty="0" sz="1800" spc="-8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extensions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554" y="308990"/>
            <a:ext cx="381635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Mac </a:t>
            </a:r>
            <a:r>
              <a:rPr dirty="0"/>
              <a:t>OS X</a:t>
            </a:r>
            <a:r>
              <a:rPr dirty="0" spc="-90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928700" y="1459090"/>
            <a:ext cx="7410437" cy="4079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916" y="197865"/>
            <a:ext cx="727075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 b="1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3200" b="1">
                <a:solidFill>
                  <a:srgbClr val="006699"/>
                </a:solidFill>
                <a:latin typeface="Arial"/>
                <a:cs typeface="Arial"/>
              </a:rPr>
              <a:t>O</a:t>
            </a:r>
            <a:r>
              <a:rPr dirty="0" sz="3200" b="1">
                <a:solidFill>
                  <a:srgbClr val="006699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189" y="1273111"/>
            <a:ext cx="3846829" cy="2851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0">
                <a:solidFill>
                  <a:srgbClr val="000000"/>
                </a:solidFill>
                <a:latin typeface="Arial"/>
                <a:cs typeface="Arial"/>
              </a:rPr>
              <a:t>Apple mobile </a:t>
            </a:r>
            <a:r>
              <a:rPr dirty="0" sz="1800" b="0">
                <a:solidFill>
                  <a:srgbClr val="000000"/>
                </a:solidFill>
                <a:latin typeface="Arial"/>
                <a:cs typeface="Arial"/>
              </a:rPr>
              <a:t>OS </a:t>
            </a:r>
            <a:r>
              <a:rPr dirty="0" sz="1800" spc="-5" b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dirty="0" sz="1800" spc="-5" i="1">
                <a:solidFill>
                  <a:srgbClr val="000000"/>
                </a:solidFill>
                <a:latin typeface="Arial"/>
                <a:cs typeface="Arial"/>
              </a:rPr>
              <a:t>iPhone</a:t>
            </a:r>
            <a:r>
              <a:rPr dirty="0" sz="1800" spc="-5" b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dirty="0" sz="1800" spc="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00"/>
                </a:solidFill>
                <a:latin typeface="Arial"/>
                <a:cs typeface="Arial"/>
              </a:rPr>
              <a:t>iPad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2389" y="1643443"/>
            <a:ext cx="4815840" cy="3878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CC6600"/>
              </a:buClr>
              <a:buSzPct val="77777"/>
              <a:buFont typeface="Wingdings"/>
              <a:buChar char=""/>
              <a:tabLst>
                <a:tab pos="299720" algn="l"/>
              </a:tabLst>
            </a:pPr>
            <a:r>
              <a:rPr dirty="0" sz="1800" spc="-5">
                <a:latin typeface="Arial"/>
                <a:cs typeface="Arial"/>
              </a:rPr>
              <a:t>Structured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Mac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10">
                <a:latin typeface="Arial"/>
                <a:cs typeface="Arial"/>
              </a:rPr>
              <a:t>X, added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functionality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720" algn="l"/>
              </a:tabLst>
            </a:pPr>
            <a:r>
              <a:rPr dirty="0" sz="1800" spc="-10">
                <a:latin typeface="Arial"/>
                <a:cs typeface="Arial"/>
              </a:rPr>
              <a:t>Does not </a:t>
            </a:r>
            <a:r>
              <a:rPr dirty="0" sz="1800" spc="-5">
                <a:latin typeface="Arial"/>
                <a:cs typeface="Arial"/>
              </a:rPr>
              <a:t>run </a:t>
            </a:r>
            <a:r>
              <a:rPr dirty="0" sz="1800">
                <a:latin typeface="Arial"/>
                <a:cs typeface="Arial"/>
              </a:rPr>
              <a:t>OS X </a:t>
            </a:r>
            <a:r>
              <a:rPr dirty="0" sz="1800" spc="-10">
                <a:latin typeface="Arial"/>
                <a:cs typeface="Arial"/>
              </a:rPr>
              <a:t>applications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natively</a:t>
            </a:r>
            <a:endParaRPr sz="1800">
              <a:latin typeface="Arial"/>
              <a:cs typeface="Arial"/>
            </a:endParaRPr>
          </a:p>
          <a:p>
            <a:pPr marL="641985" marR="206375" indent="-2286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Also </a:t>
            </a:r>
            <a:r>
              <a:rPr dirty="0" sz="1800" spc="-10">
                <a:latin typeface="Arial"/>
                <a:cs typeface="Arial"/>
              </a:rPr>
              <a:t>runs on </a:t>
            </a:r>
            <a:r>
              <a:rPr dirty="0" sz="1800" spc="-5">
                <a:latin typeface="Arial"/>
                <a:cs typeface="Arial"/>
              </a:rPr>
              <a:t>different CPU architecture  (ARM </a:t>
            </a:r>
            <a:r>
              <a:rPr dirty="0" sz="1800">
                <a:latin typeface="Arial"/>
                <a:cs typeface="Arial"/>
              </a:rPr>
              <a:t>vs.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Intel)</a:t>
            </a:r>
            <a:endParaRPr sz="1800">
              <a:latin typeface="Arial"/>
              <a:cs typeface="Arial"/>
            </a:endParaRPr>
          </a:p>
          <a:p>
            <a:pPr marL="299085" marR="1042669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2997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Cocoa Touch </a:t>
            </a:r>
            <a:r>
              <a:rPr dirty="0" sz="1800" spc="-5">
                <a:latin typeface="Arial"/>
                <a:cs typeface="Arial"/>
              </a:rPr>
              <a:t>Objective-C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5">
                <a:latin typeface="Arial"/>
                <a:cs typeface="Arial"/>
              </a:rPr>
              <a:t>for  </a:t>
            </a:r>
            <a:r>
              <a:rPr dirty="0" sz="1800" spc="-10">
                <a:latin typeface="Arial"/>
                <a:cs typeface="Arial"/>
              </a:rPr>
              <a:t>developing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  <a:p>
            <a:pPr marL="299085" marR="3225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2997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Media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services </a:t>
            </a:r>
            <a:r>
              <a:rPr dirty="0" sz="1800" spc="-15">
                <a:latin typeface="Arial"/>
                <a:cs typeface="Arial"/>
              </a:rPr>
              <a:t>layer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graphics, audio,  video</a:t>
            </a:r>
            <a:endParaRPr sz="1800">
              <a:latin typeface="Arial"/>
              <a:cs typeface="Arial"/>
            </a:endParaRPr>
          </a:p>
          <a:p>
            <a:pPr marL="299085" marR="29781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7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Core 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services </a:t>
            </a:r>
            <a:r>
              <a:rPr dirty="0" sz="1800" spc="-10">
                <a:latin typeface="Arial"/>
                <a:cs typeface="Arial"/>
              </a:rPr>
              <a:t>provides cloud computing,  databases</a:t>
            </a:r>
            <a:endParaRPr sz="1800">
              <a:latin typeface="Arial"/>
              <a:cs typeface="Arial"/>
            </a:endParaRPr>
          </a:p>
          <a:p>
            <a:pPr marL="299085" marR="4127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299720" algn="l"/>
              </a:tabLst>
            </a:pPr>
            <a:r>
              <a:rPr dirty="0" sz="1800" spc="-5">
                <a:latin typeface="Arial"/>
                <a:cs typeface="Arial"/>
              </a:rPr>
              <a:t>Core </a:t>
            </a:r>
            <a:r>
              <a:rPr dirty="0" sz="1800" spc="-10">
                <a:latin typeface="Arial"/>
                <a:cs typeface="Arial"/>
              </a:rPr>
              <a:t>operating </a:t>
            </a:r>
            <a:r>
              <a:rPr dirty="0" sz="1800" spc="-5">
                <a:latin typeface="Arial"/>
                <a:cs typeface="Arial"/>
              </a:rPr>
              <a:t>system, </a:t>
            </a:r>
            <a:r>
              <a:rPr dirty="0" sz="1800" spc="-10">
                <a:latin typeface="Arial"/>
                <a:cs typeface="Arial"/>
              </a:rPr>
              <a:t>based on </a:t>
            </a:r>
            <a:r>
              <a:rPr dirty="0" sz="1800" spc="-5">
                <a:latin typeface="Arial"/>
                <a:cs typeface="Arial"/>
              </a:rPr>
              <a:t>Mac </a:t>
            </a:r>
            <a:r>
              <a:rPr dirty="0" sz="1800">
                <a:latin typeface="Arial"/>
                <a:cs typeface="Arial"/>
              </a:rPr>
              <a:t>OS X  </a:t>
            </a:r>
            <a:r>
              <a:rPr dirty="0" sz="1800" spc="-1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6305" y="2430586"/>
            <a:ext cx="1942464" cy="346710"/>
          </a:xfrm>
          <a:custGeom>
            <a:avLst/>
            <a:gdLst/>
            <a:ahLst/>
            <a:cxnLst/>
            <a:rect l="l" t="t" r="r" b="b"/>
            <a:pathLst>
              <a:path w="1942465" h="346710">
                <a:moveTo>
                  <a:pt x="0" y="0"/>
                </a:moveTo>
                <a:lnTo>
                  <a:pt x="1942453" y="0"/>
                </a:lnTo>
                <a:lnTo>
                  <a:pt x="1942453" y="346334"/>
                </a:lnTo>
                <a:lnTo>
                  <a:pt x="0" y="346334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96305" y="2430462"/>
            <a:ext cx="1942464" cy="346710"/>
          </a:xfrm>
          <a:custGeom>
            <a:avLst/>
            <a:gdLst/>
            <a:ahLst/>
            <a:cxnLst/>
            <a:rect l="l" t="t" r="r" b="b"/>
            <a:pathLst>
              <a:path w="1942465" h="346710">
                <a:moveTo>
                  <a:pt x="1942453" y="346457"/>
                </a:moveTo>
                <a:lnTo>
                  <a:pt x="0" y="346457"/>
                </a:lnTo>
                <a:lnTo>
                  <a:pt x="0" y="0"/>
                </a:lnTo>
              </a:path>
            </a:pathLst>
          </a:custGeom>
          <a:ln w="103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38758" y="2430462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457"/>
                </a:lnTo>
              </a:path>
            </a:pathLst>
          </a:custGeom>
          <a:ln w="10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96305" y="2984720"/>
            <a:ext cx="1942464" cy="356870"/>
          </a:xfrm>
          <a:custGeom>
            <a:avLst/>
            <a:gdLst/>
            <a:ahLst/>
            <a:cxnLst/>
            <a:rect l="l" t="t" r="r" b="b"/>
            <a:pathLst>
              <a:path w="1942465" h="356870">
                <a:moveTo>
                  <a:pt x="0" y="0"/>
                </a:moveTo>
                <a:lnTo>
                  <a:pt x="1942453" y="0"/>
                </a:lnTo>
                <a:lnTo>
                  <a:pt x="1942453" y="356724"/>
                </a:lnTo>
                <a:lnTo>
                  <a:pt x="0" y="356724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96305" y="2984720"/>
            <a:ext cx="1942464" cy="356870"/>
          </a:xfrm>
          <a:custGeom>
            <a:avLst/>
            <a:gdLst/>
            <a:ahLst/>
            <a:cxnLst/>
            <a:rect l="l" t="t" r="r" b="b"/>
            <a:pathLst>
              <a:path w="1942465" h="356870">
                <a:moveTo>
                  <a:pt x="1942453" y="356724"/>
                </a:moveTo>
                <a:lnTo>
                  <a:pt x="0" y="356724"/>
                </a:lnTo>
                <a:lnTo>
                  <a:pt x="0" y="0"/>
                </a:lnTo>
                <a:lnTo>
                  <a:pt x="1942453" y="0"/>
                </a:lnTo>
                <a:lnTo>
                  <a:pt x="1942453" y="356724"/>
                </a:lnTo>
                <a:close/>
              </a:path>
            </a:pathLst>
          </a:custGeom>
          <a:ln w="103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96305" y="3549245"/>
            <a:ext cx="1942464" cy="355600"/>
          </a:xfrm>
          <a:custGeom>
            <a:avLst/>
            <a:gdLst/>
            <a:ahLst/>
            <a:cxnLst/>
            <a:rect l="l" t="t" r="r" b="b"/>
            <a:pathLst>
              <a:path w="1942465" h="355600">
                <a:moveTo>
                  <a:pt x="0" y="0"/>
                </a:moveTo>
                <a:lnTo>
                  <a:pt x="1942453" y="0"/>
                </a:lnTo>
                <a:lnTo>
                  <a:pt x="1942453" y="354994"/>
                </a:lnTo>
                <a:lnTo>
                  <a:pt x="0" y="354994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96305" y="3549245"/>
            <a:ext cx="1942464" cy="355600"/>
          </a:xfrm>
          <a:custGeom>
            <a:avLst/>
            <a:gdLst/>
            <a:ahLst/>
            <a:cxnLst/>
            <a:rect l="l" t="t" r="r" b="b"/>
            <a:pathLst>
              <a:path w="1942465" h="355600">
                <a:moveTo>
                  <a:pt x="1942453" y="354992"/>
                </a:moveTo>
                <a:lnTo>
                  <a:pt x="0" y="354992"/>
                </a:lnTo>
                <a:lnTo>
                  <a:pt x="0" y="0"/>
                </a:lnTo>
                <a:lnTo>
                  <a:pt x="1942453" y="0"/>
                </a:lnTo>
                <a:lnTo>
                  <a:pt x="1942453" y="354992"/>
                </a:lnTo>
                <a:close/>
              </a:path>
            </a:pathLst>
          </a:custGeom>
          <a:ln w="103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96305" y="4112038"/>
            <a:ext cx="1942464" cy="355600"/>
          </a:xfrm>
          <a:custGeom>
            <a:avLst/>
            <a:gdLst/>
            <a:ahLst/>
            <a:cxnLst/>
            <a:rect l="l" t="t" r="r" b="b"/>
            <a:pathLst>
              <a:path w="1942465" h="355600">
                <a:moveTo>
                  <a:pt x="0" y="0"/>
                </a:moveTo>
                <a:lnTo>
                  <a:pt x="1942453" y="0"/>
                </a:lnTo>
                <a:lnTo>
                  <a:pt x="1942453" y="354990"/>
                </a:lnTo>
                <a:lnTo>
                  <a:pt x="0" y="354990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96305" y="4112038"/>
            <a:ext cx="1942464" cy="355600"/>
          </a:xfrm>
          <a:custGeom>
            <a:avLst/>
            <a:gdLst/>
            <a:ahLst/>
            <a:cxnLst/>
            <a:rect l="l" t="t" r="r" b="b"/>
            <a:pathLst>
              <a:path w="1942465" h="355600">
                <a:moveTo>
                  <a:pt x="1942453" y="354992"/>
                </a:moveTo>
                <a:lnTo>
                  <a:pt x="0" y="354992"/>
                </a:lnTo>
                <a:lnTo>
                  <a:pt x="0" y="0"/>
                </a:lnTo>
                <a:lnTo>
                  <a:pt x="1942453" y="0"/>
                </a:lnTo>
                <a:lnTo>
                  <a:pt x="1942453" y="354992"/>
                </a:lnTo>
                <a:close/>
              </a:path>
            </a:pathLst>
          </a:custGeom>
          <a:ln w="103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56849" y="2513706"/>
            <a:ext cx="131445" cy="156210"/>
          </a:xfrm>
          <a:custGeom>
            <a:avLst/>
            <a:gdLst/>
            <a:ahLst/>
            <a:cxnLst/>
            <a:rect l="l" t="t" r="r" b="b"/>
            <a:pathLst>
              <a:path w="131445" h="156210">
                <a:moveTo>
                  <a:pt x="67278" y="155850"/>
                </a:moveTo>
                <a:lnTo>
                  <a:pt x="42210" y="151467"/>
                </a:lnTo>
                <a:lnTo>
                  <a:pt x="20701" y="137667"/>
                </a:lnTo>
                <a:lnTo>
                  <a:pt x="5660" y="113478"/>
                </a:lnTo>
                <a:lnTo>
                  <a:pt x="0" y="77925"/>
                </a:lnTo>
                <a:lnTo>
                  <a:pt x="4717" y="46024"/>
                </a:lnTo>
                <a:lnTo>
                  <a:pt x="18329" y="21429"/>
                </a:lnTo>
                <a:lnTo>
                  <a:pt x="40027" y="5600"/>
                </a:lnTo>
                <a:lnTo>
                  <a:pt x="69003" y="0"/>
                </a:lnTo>
                <a:lnTo>
                  <a:pt x="94206" y="4166"/>
                </a:lnTo>
                <a:lnTo>
                  <a:pt x="112777" y="15152"/>
                </a:lnTo>
                <a:lnTo>
                  <a:pt x="114419" y="17316"/>
                </a:lnTo>
                <a:lnTo>
                  <a:pt x="69003" y="17316"/>
                </a:lnTo>
                <a:lnTo>
                  <a:pt x="50539" y="21158"/>
                </a:lnTo>
                <a:lnTo>
                  <a:pt x="35148" y="32468"/>
                </a:lnTo>
                <a:lnTo>
                  <a:pt x="24609" y="50921"/>
                </a:lnTo>
                <a:lnTo>
                  <a:pt x="20701" y="76193"/>
                </a:lnTo>
                <a:lnTo>
                  <a:pt x="23153" y="100545"/>
                </a:lnTo>
                <a:lnTo>
                  <a:pt x="31267" y="120351"/>
                </a:lnTo>
                <a:lnTo>
                  <a:pt x="46173" y="133663"/>
                </a:lnTo>
                <a:lnTo>
                  <a:pt x="69003" y="138533"/>
                </a:lnTo>
                <a:lnTo>
                  <a:pt x="109969" y="138533"/>
                </a:lnTo>
                <a:lnTo>
                  <a:pt x="99839" y="147841"/>
                </a:lnTo>
                <a:lnTo>
                  <a:pt x="80405" y="154686"/>
                </a:lnTo>
                <a:lnTo>
                  <a:pt x="67278" y="155850"/>
                </a:lnTo>
                <a:close/>
              </a:path>
              <a:path w="131445" h="156210">
                <a:moveTo>
                  <a:pt x="129381" y="48486"/>
                </a:moveTo>
                <a:lnTo>
                  <a:pt x="110405" y="48486"/>
                </a:lnTo>
                <a:lnTo>
                  <a:pt x="103694" y="32658"/>
                </a:lnTo>
                <a:lnTo>
                  <a:pt x="92939" y="23161"/>
                </a:lnTo>
                <a:lnTo>
                  <a:pt x="80567" y="18534"/>
                </a:lnTo>
                <a:lnTo>
                  <a:pt x="69003" y="17316"/>
                </a:lnTo>
                <a:lnTo>
                  <a:pt x="114419" y="17316"/>
                </a:lnTo>
                <a:lnTo>
                  <a:pt x="124557" y="30683"/>
                </a:lnTo>
                <a:lnTo>
                  <a:pt x="129381" y="48486"/>
                </a:lnTo>
                <a:close/>
              </a:path>
              <a:path w="131445" h="156210">
                <a:moveTo>
                  <a:pt x="109969" y="138533"/>
                </a:moveTo>
                <a:lnTo>
                  <a:pt x="69003" y="138533"/>
                </a:lnTo>
                <a:lnTo>
                  <a:pt x="80594" y="136910"/>
                </a:lnTo>
                <a:lnTo>
                  <a:pt x="93154" y="130741"/>
                </a:lnTo>
                <a:lnTo>
                  <a:pt x="104421" y="118078"/>
                </a:lnTo>
                <a:lnTo>
                  <a:pt x="112130" y="96973"/>
                </a:lnTo>
                <a:lnTo>
                  <a:pt x="131106" y="96973"/>
                </a:lnTo>
                <a:lnTo>
                  <a:pt x="118950" y="130281"/>
                </a:lnTo>
                <a:lnTo>
                  <a:pt x="109969" y="1385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05207" y="2555266"/>
            <a:ext cx="100330" cy="114300"/>
          </a:xfrm>
          <a:custGeom>
            <a:avLst/>
            <a:gdLst/>
            <a:ahLst/>
            <a:cxnLst/>
            <a:rect l="l" t="t" r="r" b="b"/>
            <a:pathLst>
              <a:path w="100329" h="114300">
                <a:moveTo>
                  <a:pt x="50027" y="114290"/>
                </a:moveTo>
                <a:lnTo>
                  <a:pt x="27655" y="109257"/>
                </a:lnTo>
                <a:lnTo>
                  <a:pt x="12075" y="96107"/>
                </a:lnTo>
                <a:lnTo>
                  <a:pt x="2965" y="77762"/>
                </a:lnTo>
                <a:lnTo>
                  <a:pt x="0" y="57145"/>
                </a:lnTo>
                <a:lnTo>
                  <a:pt x="2965" y="36527"/>
                </a:lnTo>
                <a:lnTo>
                  <a:pt x="12075" y="18182"/>
                </a:lnTo>
                <a:lnTo>
                  <a:pt x="27655" y="5032"/>
                </a:lnTo>
                <a:lnTo>
                  <a:pt x="50027" y="0"/>
                </a:lnTo>
                <a:lnTo>
                  <a:pt x="72399" y="5032"/>
                </a:lnTo>
                <a:lnTo>
                  <a:pt x="84902" y="15585"/>
                </a:lnTo>
                <a:lnTo>
                  <a:pt x="50027" y="15585"/>
                </a:lnTo>
                <a:lnTo>
                  <a:pt x="34259" y="19887"/>
                </a:lnTo>
                <a:lnTo>
                  <a:pt x="24798" y="30520"/>
                </a:lnTo>
                <a:lnTo>
                  <a:pt x="20188" y="44076"/>
                </a:lnTo>
                <a:lnTo>
                  <a:pt x="18976" y="57145"/>
                </a:lnTo>
                <a:lnTo>
                  <a:pt x="20188" y="69212"/>
                </a:lnTo>
                <a:lnTo>
                  <a:pt x="24798" y="82254"/>
                </a:lnTo>
                <a:lnTo>
                  <a:pt x="34259" y="92698"/>
                </a:lnTo>
                <a:lnTo>
                  <a:pt x="50027" y="96973"/>
                </a:lnTo>
                <a:lnTo>
                  <a:pt x="86953" y="96973"/>
                </a:lnTo>
                <a:lnTo>
                  <a:pt x="72399" y="109257"/>
                </a:lnTo>
                <a:lnTo>
                  <a:pt x="50027" y="114290"/>
                </a:lnTo>
                <a:close/>
              </a:path>
              <a:path w="100329" h="114300">
                <a:moveTo>
                  <a:pt x="86953" y="96973"/>
                </a:moveTo>
                <a:lnTo>
                  <a:pt x="50027" y="96973"/>
                </a:lnTo>
                <a:lnTo>
                  <a:pt x="65796" y="92698"/>
                </a:lnTo>
                <a:lnTo>
                  <a:pt x="75257" y="82254"/>
                </a:lnTo>
                <a:lnTo>
                  <a:pt x="79866" y="69212"/>
                </a:lnTo>
                <a:lnTo>
                  <a:pt x="81079" y="57145"/>
                </a:lnTo>
                <a:lnTo>
                  <a:pt x="79866" y="44076"/>
                </a:lnTo>
                <a:lnTo>
                  <a:pt x="75257" y="30520"/>
                </a:lnTo>
                <a:lnTo>
                  <a:pt x="65796" y="19887"/>
                </a:lnTo>
                <a:lnTo>
                  <a:pt x="50027" y="15585"/>
                </a:lnTo>
                <a:lnTo>
                  <a:pt x="84902" y="15585"/>
                </a:lnTo>
                <a:lnTo>
                  <a:pt x="87979" y="18182"/>
                </a:lnTo>
                <a:lnTo>
                  <a:pt x="97090" y="36527"/>
                </a:lnTo>
                <a:lnTo>
                  <a:pt x="100055" y="57145"/>
                </a:lnTo>
                <a:lnTo>
                  <a:pt x="97090" y="77762"/>
                </a:lnTo>
                <a:lnTo>
                  <a:pt x="87979" y="96107"/>
                </a:lnTo>
                <a:lnTo>
                  <a:pt x="86953" y="969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19063" y="2555266"/>
            <a:ext cx="91440" cy="114300"/>
          </a:xfrm>
          <a:custGeom>
            <a:avLst/>
            <a:gdLst/>
            <a:ahLst/>
            <a:cxnLst/>
            <a:rect l="l" t="t" r="r" b="b"/>
            <a:pathLst>
              <a:path w="91440" h="114300">
                <a:moveTo>
                  <a:pt x="48302" y="114290"/>
                </a:moveTo>
                <a:lnTo>
                  <a:pt x="27655" y="110015"/>
                </a:lnTo>
                <a:lnTo>
                  <a:pt x="12506" y="98272"/>
                </a:lnTo>
                <a:lnTo>
                  <a:pt x="3180" y="80685"/>
                </a:lnTo>
                <a:lnTo>
                  <a:pt x="0" y="58876"/>
                </a:lnTo>
                <a:lnTo>
                  <a:pt x="2991" y="35796"/>
                </a:lnTo>
                <a:lnTo>
                  <a:pt x="12291" y="17100"/>
                </a:lnTo>
                <a:lnTo>
                  <a:pt x="28383" y="4572"/>
                </a:lnTo>
                <a:lnTo>
                  <a:pt x="51752" y="0"/>
                </a:lnTo>
                <a:lnTo>
                  <a:pt x="69354" y="3544"/>
                </a:lnTo>
                <a:lnTo>
                  <a:pt x="81294" y="12771"/>
                </a:lnTo>
                <a:lnTo>
                  <a:pt x="82853" y="15585"/>
                </a:lnTo>
                <a:lnTo>
                  <a:pt x="48302" y="15585"/>
                </a:lnTo>
                <a:lnTo>
                  <a:pt x="34259" y="19400"/>
                </a:lnTo>
                <a:lnTo>
                  <a:pt x="25229" y="29221"/>
                </a:lnTo>
                <a:lnTo>
                  <a:pt x="20404" y="42615"/>
                </a:lnTo>
                <a:lnTo>
                  <a:pt x="18976" y="57145"/>
                </a:lnTo>
                <a:lnTo>
                  <a:pt x="20162" y="70944"/>
                </a:lnTo>
                <a:lnTo>
                  <a:pt x="24582" y="84418"/>
                </a:lnTo>
                <a:lnTo>
                  <a:pt x="33531" y="94646"/>
                </a:lnTo>
                <a:lnTo>
                  <a:pt x="48302" y="98705"/>
                </a:lnTo>
                <a:lnTo>
                  <a:pt x="81583" y="98705"/>
                </a:lnTo>
                <a:lnTo>
                  <a:pt x="80863" y="100003"/>
                </a:lnTo>
                <a:lnTo>
                  <a:pt x="67898" y="110231"/>
                </a:lnTo>
                <a:lnTo>
                  <a:pt x="48302" y="114290"/>
                </a:lnTo>
                <a:close/>
              </a:path>
              <a:path w="91440" h="114300">
                <a:moveTo>
                  <a:pt x="91429" y="39828"/>
                </a:moveTo>
                <a:lnTo>
                  <a:pt x="74178" y="39828"/>
                </a:lnTo>
                <a:lnTo>
                  <a:pt x="71591" y="29465"/>
                </a:lnTo>
                <a:lnTo>
                  <a:pt x="66416" y="21862"/>
                </a:lnTo>
                <a:lnTo>
                  <a:pt x="58653" y="17181"/>
                </a:lnTo>
                <a:lnTo>
                  <a:pt x="48302" y="15585"/>
                </a:lnTo>
                <a:lnTo>
                  <a:pt x="82853" y="15585"/>
                </a:lnTo>
                <a:lnTo>
                  <a:pt x="88383" y="25569"/>
                </a:lnTo>
                <a:lnTo>
                  <a:pt x="91429" y="39828"/>
                </a:lnTo>
                <a:close/>
              </a:path>
              <a:path w="91440" h="114300">
                <a:moveTo>
                  <a:pt x="81583" y="98705"/>
                </a:moveTo>
                <a:lnTo>
                  <a:pt x="48302" y="98705"/>
                </a:lnTo>
                <a:lnTo>
                  <a:pt x="56954" y="96838"/>
                </a:lnTo>
                <a:lnTo>
                  <a:pt x="64475" y="91562"/>
                </a:lnTo>
                <a:lnTo>
                  <a:pt x="70378" y="83363"/>
                </a:lnTo>
                <a:lnTo>
                  <a:pt x="74178" y="72730"/>
                </a:lnTo>
                <a:lnTo>
                  <a:pt x="91429" y="72730"/>
                </a:lnTo>
                <a:lnTo>
                  <a:pt x="88330" y="86529"/>
                </a:lnTo>
                <a:lnTo>
                  <a:pt x="81583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22568" y="2555266"/>
            <a:ext cx="100330" cy="114300"/>
          </a:xfrm>
          <a:custGeom>
            <a:avLst/>
            <a:gdLst/>
            <a:ahLst/>
            <a:cxnLst/>
            <a:rect l="l" t="t" r="r" b="b"/>
            <a:pathLst>
              <a:path w="100329" h="114300">
                <a:moveTo>
                  <a:pt x="50027" y="114290"/>
                </a:moveTo>
                <a:lnTo>
                  <a:pt x="28383" y="109257"/>
                </a:lnTo>
                <a:lnTo>
                  <a:pt x="12722" y="96107"/>
                </a:lnTo>
                <a:lnTo>
                  <a:pt x="3207" y="77762"/>
                </a:lnTo>
                <a:lnTo>
                  <a:pt x="0" y="57145"/>
                </a:lnTo>
                <a:lnTo>
                  <a:pt x="3207" y="36527"/>
                </a:lnTo>
                <a:lnTo>
                  <a:pt x="12722" y="18182"/>
                </a:lnTo>
                <a:lnTo>
                  <a:pt x="28383" y="5032"/>
                </a:lnTo>
                <a:lnTo>
                  <a:pt x="50027" y="0"/>
                </a:lnTo>
                <a:lnTo>
                  <a:pt x="72399" y="5032"/>
                </a:lnTo>
                <a:lnTo>
                  <a:pt x="84902" y="15585"/>
                </a:lnTo>
                <a:lnTo>
                  <a:pt x="50027" y="15585"/>
                </a:lnTo>
                <a:lnTo>
                  <a:pt x="34259" y="19887"/>
                </a:lnTo>
                <a:lnTo>
                  <a:pt x="24798" y="30520"/>
                </a:lnTo>
                <a:lnTo>
                  <a:pt x="20188" y="44076"/>
                </a:lnTo>
                <a:lnTo>
                  <a:pt x="18976" y="57145"/>
                </a:lnTo>
                <a:lnTo>
                  <a:pt x="20188" y="69212"/>
                </a:lnTo>
                <a:lnTo>
                  <a:pt x="24798" y="82254"/>
                </a:lnTo>
                <a:lnTo>
                  <a:pt x="34259" y="92698"/>
                </a:lnTo>
                <a:lnTo>
                  <a:pt x="50027" y="96973"/>
                </a:lnTo>
                <a:lnTo>
                  <a:pt x="86953" y="96973"/>
                </a:lnTo>
                <a:lnTo>
                  <a:pt x="72399" y="109257"/>
                </a:lnTo>
                <a:lnTo>
                  <a:pt x="50027" y="114290"/>
                </a:lnTo>
                <a:close/>
              </a:path>
              <a:path w="100329" h="114300">
                <a:moveTo>
                  <a:pt x="86953" y="96973"/>
                </a:moveTo>
                <a:lnTo>
                  <a:pt x="50027" y="96973"/>
                </a:lnTo>
                <a:lnTo>
                  <a:pt x="65796" y="92698"/>
                </a:lnTo>
                <a:lnTo>
                  <a:pt x="75257" y="82254"/>
                </a:lnTo>
                <a:lnTo>
                  <a:pt x="79866" y="69212"/>
                </a:lnTo>
                <a:lnTo>
                  <a:pt x="81079" y="57145"/>
                </a:lnTo>
                <a:lnTo>
                  <a:pt x="79866" y="44076"/>
                </a:lnTo>
                <a:lnTo>
                  <a:pt x="75257" y="30520"/>
                </a:lnTo>
                <a:lnTo>
                  <a:pt x="65796" y="19887"/>
                </a:lnTo>
                <a:lnTo>
                  <a:pt x="50027" y="15585"/>
                </a:lnTo>
                <a:lnTo>
                  <a:pt x="84902" y="15585"/>
                </a:lnTo>
                <a:lnTo>
                  <a:pt x="87979" y="18182"/>
                </a:lnTo>
                <a:lnTo>
                  <a:pt x="97090" y="36527"/>
                </a:lnTo>
                <a:lnTo>
                  <a:pt x="100055" y="57145"/>
                </a:lnTo>
                <a:lnTo>
                  <a:pt x="97090" y="77762"/>
                </a:lnTo>
                <a:lnTo>
                  <a:pt x="87979" y="96107"/>
                </a:lnTo>
                <a:lnTo>
                  <a:pt x="86953" y="969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38149" y="2555266"/>
            <a:ext cx="102235" cy="114300"/>
          </a:xfrm>
          <a:custGeom>
            <a:avLst/>
            <a:gdLst/>
            <a:ahLst/>
            <a:cxnLst/>
            <a:rect l="l" t="t" r="r" b="b"/>
            <a:pathLst>
              <a:path w="102234" h="114300">
                <a:moveTo>
                  <a:pt x="22426" y="36365"/>
                </a:moveTo>
                <a:lnTo>
                  <a:pt x="5175" y="36365"/>
                </a:lnTo>
                <a:lnTo>
                  <a:pt x="9272" y="19724"/>
                </a:lnTo>
                <a:lnTo>
                  <a:pt x="18544" y="8441"/>
                </a:lnTo>
                <a:lnTo>
                  <a:pt x="32345" y="2029"/>
                </a:lnTo>
                <a:lnTo>
                  <a:pt x="50027" y="0"/>
                </a:lnTo>
                <a:lnTo>
                  <a:pt x="59866" y="703"/>
                </a:lnTo>
                <a:lnTo>
                  <a:pt x="73100" y="4329"/>
                </a:lnTo>
                <a:lnTo>
                  <a:pt x="84718" y="13149"/>
                </a:lnTo>
                <a:lnTo>
                  <a:pt x="85463" y="15585"/>
                </a:lnTo>
                <a:lnTo>
                  <a:pt x="46577" y="15585"/>
                </a:lnTo>
                <a:lnTo>
                  <a:pt x="34313" y="17614"/>
                </a:lnTo>
                <a:lnTo>
                  <a:pt x="27385" y="22728"/>
                </a:lnTo>
                <a:lnTo>
                  <a:pt x="24016" y="29465"/>
                </a:lnTo>
                <a:lnTo>
                  <a:pt x="22426" y="36365"/>
                </a:lnTo>
                <a:close/>
              </a:path>
              <a:path w="102234" h="114300">
                <a:moveTo>
                  <a:pt x="34501" y="114290"/>
                </a:moveTo>
                <a:lnTo>
                  <a:pt x="20377" y="111855"/>
                </a:lnTo>
                <a:lnTo>
                  <a:pt x="9488" y="105198"/>
                </a:lnTo>
                <a:lnTo>
                  <a:pt x="2479" y="95295"/>
                </a:lnTo>
                <a:lnTo>
                  <a:pt x="0" y="83120"/>
                </a:lnTo>
                <a:lnTo>
                  <a:pt x="997" y="73812"/>
                </a:lnTo>
                <a:lnTo>
                  <a:pt x="5390" y="63205"/>
                </a:lnTo>
                <a:lnTo>
                  <a:pt x="15283" y="53898"/>
                </a:lnTo>
                <a:lnTo>
                  <a:pt x="32776" y="48486"/>
                </a:lnTo>
                <a:lnTo>
                  <a:pt x="62103" y="45023"/>
                </a:lnTo>
                <a:lnTo>
                  <a:pt x="67278" y="45023"/>
                </a:lnTo>
                <a:lnTo>
                  <a:pt x="72453" y="43291"/>
                </a:lnTo>
                <a:lnTo>
                  <a:pt x="72453" y="32901"/>
                </a:lnTo>
                <a:lnTo>
                  <a:pt x="70836" y="25082"/>
                </a:lnTo>
                <a:lnTo>
                  <a:pt x="65984" y="19697"/>
                </a:lnTo>
                <a:lnTo>
                  <a:pt x="57898" y="16586"/>
                </a:lnTo>
                <a:lnTo>
                  <a:pt x="46577" y="15585"/>
                </a:lnTo>
                <a:lnTo>
                  <a:pt x="85463" y="15585"/>
                </a:lnTo>
                <a:lnTo>
                  <a:pt x="89704" y="29438"/>
                </a:lnTo>
                <a:lnTo>
                  <a:pt x="89704" y="55413"/>
                </a:lnTo>
                <a:lnTo>
                  <a:pt x="72453" y="55413"/>
                </a:lnTo>
                <a:lnTo>
                  <a:pt x="69300" y="56739"/>
                </a:lnTo>
                <a:lnTo>
                  <a:pt x="64044" y="58227"/>
                </a:lnTo>
                <a:lnTo>
                  <a:pt x="55229" y="60040"/>
                </a:lnTo>
                <a:lnTo>
                  <a:pt x="41402" y="62340"/>
                </a:lnTo>
                <a:lnTo>
                  <a:pt x="34259" y="63828"/>
                </a:lnTo>
                <a:lnTo>
                  <a:pt x="26954" y="66452"/>
                </a:lnTo>
                <a:lnTo>
                  <a:pt x="21267" y="71350"/>
                </a:lnTo>
                <a:lnTo>
                  <a:pt x="18976" y="79656"/>
                </a:lnTo>
                <a:lnTo>
                  <a:pt x="20242" y="87746"/>
                </a:lnTo>
                <a:lnTo>
                  <a:pt x="23935" y="93726"/>
                </a:lnTo>
                <a:lnTo>
                  <a:pt x="29892" y="97433"/>
                </a:lnTo>
                <a:lnTo>
                  <a:pt x="37952" y="98705"/>
                </a:lnTo>
                <a:lnTo>
                  <a:pt x="70629" y="98705"/>
                </a:lnTo>
                <a:lnTo>
                  <a:pt x="66523" y="102601"/>
                </a:lnTo>
                <a:lnTo>
                  <a:pt x="58653" y="108229"/>
                </a:lnTo>
                <a:lnTo>
                  <a:pt x="48194" y="112558"/>
                </a:lnTo>
                <a:lnTo>
                  <a:pt x="34501" y="114290"/>
                </a:lnTo>
                <a:close/>
              </a:path>
              <a:path w="102234" h="114300">
                <a:moveTo>
                  <a:pt x="70629" y="98705"/>
                </a:moveTo>
                <a:lnTo>
                  <a:pt x="37952" y="98705"/>
                </a:lnTo>
                <a:lnTo>
                  <a:pt x="50620" y="96838"/>
                </a:lnTo>
                <a:lnTo>
                  <a:pt x="61672" y="91562"/>
                </a:lnTo>
                <a:lnTo>
                  <a:pt x="69488" y="83363"/>
                </a:lnTo>
                <a:lnTo>
                  <a:pt x="72453" y="72730"/>
                </a:lnTo>
                <a:lnTo>
                  <a:pt x="72453" y="55413"/>
                </a:lnTo>
                <a:lnTo>
                  <a:pt x="89704" y="55413"/>
                </a:lnTo>
                <a:lnTo>
                  <a:pt x="89704" y="96973"/>
                </a:lnTo>
                <a:lnTo>
                  <a:pt x="72453" y="96973"/>
                </a:lnTo>
                <a:lnTo>
                  <a:pt x="70629" y="98705"/>
                </a:lnTo>
                <a:close/>
              </a:path>
              <a:path w="102234" h="114300">
                <a:moveTo>
                  <a:pt x="96605" y="112558"/>
                </a:moveTo>
                <a:lnTo>
                  <a:pt x="75904" y="112558"/>
                </a:lnTo>
                <a:lnTo>
                  <a:pt x="74178" y="103900"/>
                </a:lnTo>
                <a:lnTo>
                  <a:pt x="72453" y="96973"/>
                </a:lnTo>
                <a:lnTo>
                  <a:pt x="89704" y="96973"/>
                </a:lnTo>
                <a:lnTo>
                  <a:pt x="91429" y="98705"/>
                </a:lnTo>
                <a:lnTo>
                  <a:pt x="101780" y="98705"/>
                </a:lnTo>
                <a:lnTo>
                  <a:pt x="101780" y="110826"/>
                </a:lnTo>
                <a:lnTo>
                  <a:pt x="98330" y="110826"/>
                </a:lnTo>
                <a:lnTo>
                  <a:pt x="96605" y="112558"/>
                </a:lnTo>
                <a:close/>
              </a:path>
              <a:path w="102234" h="114300">
                <a:moveTo>
                  <a:pt x="101780" y="98705"/>
                </a:moveTo>
                <a:lnTo>
                  <a:pt x="98330" y="98705"/>
                </a:lnTo>
                <a:lnTo>
                  <a:pt x="100055" y="96973"/>
                </a:lnTo>
                <a:lnTo>
                  <a:pt x="101780" y="96973"/>
                </a:lnTo>
                <a:lnTo>
                  <a:pt x="101780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07209" y="2526694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 h="0">
                <a:moveTo>
                  <a:pt x="0" y="0"/>
                </a:moveTo>
                <a:lnTo>
                  <a:pt x="119031" y="0"/>
                </a:lnTo>
              </a:path>
            </a:pathLst>
          </a:custGeom>
          <a:ln w="1904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66725" y="2536218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0"/>
                </a:moveTo>
                <a:lnTo>
                  <a:pt x="0" y="129875"/>
                </a:lnTo>
              </a:path>
            </a:pathLst>
          </a:custGeom>
          <a:ln w="1897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36590" y="2555266"/>
            <a:ext cx="100330" cy="114300"/>
          </a:xfrm>
          <a:custGeom>
            <a:avLst/>
            <a:gdLst/>
            <a:ahLst/>
            <a:cxnLst/>
            <a:rect l="l" t="t" r="r" b="b"/>
            <a:pathLst>
              <a:path w="100329" h="114300">
                <a:moveTo>
                  <a:pt x="50027" y="114290"/>
                </a:moveTo>
                <a:lnTo>
                  <a:pt x="28383" y="109257"/>
                </a:lnTo>
                <a:lnTo>
                  <a:pt x="12722" y="96107"/>
                </a:lnTo>
                <a:lnTo>
                  <a:pt x="3207" y="77762"/>
                </a:lnTo>
                <a:lnTo>
                  <a:pt x="0" y="57145"/>
                </a:lnTo>
                <a:lnTo>
                  <a:pt x="3207" y="36527"/>
                </a:lnTo>
                <a:lnTo>
                  <a:pt x="12722" y="18182"/>
                </a:lnTo>
                <a:lnTo>
                  <a:pt x="28383" y="5032"/>
                </a:lnTo>
                <a:lnTo>
                  <a:pt x="50027" y="0"/>
                </a:lnTo>
                <a:lnTo>
                  <a:pt x="72399" y="5032"/>
                </a:lnTo>
                <a:lnTo>
                  <a:pt x="84902" y="15585"/>
                </a:lnTo>
                <a:lnTo>
                  <a:pt x="50027" y="15585"/>
                </a:lnTo>
                <a:lnTo>
                  <a:pt x="34259" y="19887"/>
                </a:lnTo>
                <a:lnTo>
                  <a:pt x="24798" y="30520"/>
                </a:lnTo>
                <a:lnTo>
                  <a:pt x="20188" y="44076"/>
                </a:lnTo>
                <a:lnTo>
                  <a:pt x="18976" y="57145"/>
                </a:lnTo>
                <a:lnTo>
                  <a:pt x="20188" y="69212"/>
                </a:lnTo>
                <a:lnTo>
                  <a:pt x="24798" y="82254"/>
                </a:lnTo>
                <a:lnTo>
                  <a:pt x="34259" y="92698"/>
                </a:lnTo>
                <a:lnTo>
                  <a:pt x="50027" y="96973"/>
                </a:lnTo>
                <a:lnTo>
                  <a:pt x="86953" y="96973"/>
                </a:lnTo>
                <a:lnTo>
                  <a:pt x="72399" y="109257"/>
                </a:lnTo>
                <a:lnTo>
                  <a:pt x="50027" y="114290"/>
                </a:lnTo>
                <a:close/>
              </a:path>
              <a:path w="100329" h="114300">
                <a:moveTo>
                  <a:pt x="86953" y="96973"/>
                </a:moveTo>
                <a:lnTo>
                  <a:pt x="50027" y="96973"/>
                </a:lnTo>
                <a:lnTo>
                  <a:pt x="65796" y="92698"/>
                </a:lnTo>
                <a:lnTo>
                  <a:pt x="75257" y="82254"/>
                </a:lnTo>
                <a:lnTo>
                  <a:pt x="79866" y="69212"/>
                </a:lnTo>
                <a:lnTo>
                  <a:pt x="81079" y="57145"/>
                </a:lnTo>
                <a:lnTo>
                  <a:pt x="79866" y="44076"/>
                </a:lnTo>
                <a:lnTo>
                  <a:pt x="75257" y="30520"/>
                </a:lnTo>
                <a:lnTo>
                  <a:pt x="65796" y="19887"/>
                </a:lnTo>
                <a:lnTo>
                  <a:pt x="50027" y="15585"/>
                </a:lnTo>
                <a:lnTo>
                  <a:pt x="84902" y="15585"/>
                </a:lnTo>
                <a:lnTo>
                  <a:pt x="87979" y="18182"/>
                </a:lnTo>
                <a:lnTo>
                  <a:pt x="97090" y="36527"/>
                </a:lnTo>
                <a:lnTo>
                  <a:pt x="100055" y="57145"/>
                </a:lnTo>
                <a:lnTo>
                  <a:pt x="97090" y="77762"/>
                </a:lnTo>
                <a:lnTo>
                  <a:pt x="87979" y="96107"/>
                </a:lnTo>
                <a:lnTo>
                  <a:pt x="86953" y="969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59072" y="2558729"/>
            <a:ext cx="86360" cy="111125"/>
          </a:xfrm>
          <a:custGeom>
            <a:avLst/>
            <a:gdLst/>
            <a:ahLst/>
            <a:cxnLst/>
            <a:rect l="l" t="t" r="r" b="b"/>
            <a:pathLst>
              <a:path w="86359" h="111125">
                <a:moveTo>
                  <a:pt x="34501" y="110826"/>
                </a:moveTo>
                <a:lnTo>
                  <a:pt x="22560" y="109068"/>
                </a:lnTo>
                <a:lnTo>
                  <a:pt x="11428" y="103250"/>
                </a:lnTo>
                <a:lnTo>
                  <a:pt x="3207" y="92563"/>
                </a:lnTo>
                <a:lnTo>
                  <a:pt x="0" y="76193"/>
                </a:lnTo>
                <a:lnTo>
                  <a:pt x="0" y="0"/>
                </a:lnTo>
                <a:lnTo>
                  <a:pt x="18976" y="0"/>
                </a:lnTo>
                <a:lnTo>
                  <a:pt x="18976" y="70998"/>
                </a:lnTo>
                <a:lnTo>
                  <a:pt x="20512" y="82092"/>
                </a:lnTo>
                <a:lnTo>
                  <a:pt x="24798" y="89613"/>
                </a:lnTo>
                <a:lnTo>
                  <a:pt x="31348" y="93889"/>
                </a:lnTo>
                <a:lnTo>
                  <a:pt x="39677" y="95241"/>
                </a:lnTo>
                <a:lnTo>
                  <a:pt x="66488" y="95241"/>
                </a:lnTo>
                <a:lnTo>
                  <a:pt x="63127" y="99868"/>
                </a:lnTo>
                <a:lnTo>
                  <a:pt x="55634" y="105848"/>
                </a:lnTo>
                <a:lnTo>
                  <a:pt x="46200" y="109555"/>
                </a:lnTo>
                <a:lnTo>
                  <a:pt x="34501" y="110826"/>
                </a:lnTo>
                <a:close/>
              </a:path>
              <a:path w="86359" h="111125">
                <a:moveTo>
                  <a:pt x="66488" y="95241"/>
                </a:moveTo>
                <a:lnTo>
                  <a:pt x="39677" y="95241"/>
                </a:lnTo>
                <a:lnTo>
                  <a:pt x="53720" y="91751"/>
                </a:lnTo>
                <a:lnTo>
                  <a:pt x="62750" y="82903"/>
                </a:lnTo>
                <a:lnTo>
                  <a:pt x="67575" y="71133"/>
                </a:lnTo>
                <a:lnTo>
                  <a:pt x="69003" y="58876"/>
                </a:lnTo>
                <a:lnTo>
                  <a:pt x="69003" y="0"/>
                </a:lnTo>
                <a:lnTo>
                  <a:pt x="86254" y="0"/>
                </a:lnTo>
                <a:lnTo>
                  <a:pt x="86254" y="91778"/>
                </a:lnTo>
                <a:lnTo>
                  <a:pt x="69003" y="91778"/>
                </a:lnTo>
                <a:lnTo>
                  <a:pt x="66488" y="95241"/>
                </a:lnTo>
                <a:close/>
              </a:path>
              <a:path w="86359" h="111125">
                <a:moveTo>
                  <a:pt x="86254" y="107363"/>
                </a:moveTo>
                <a:lnTo>
                  <a:pt x="69003" y="107363"/>
                </a:lnTo>
                <a:lnTo>
                  <a:pt x="69003" y="91778"/>
                </a:lnTo>
                <a:lnTo>
                  <a:pt x="86254" y="91778"/>
                </a:lnTo>
                <a:lnTo>
                  <a:pt x="86254" y="1073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66028" y="2555266"/>
            <a:ext cx="91440" cy="114300"/>
          </a:xfrm>
          <a:custGeom>
            <a:avLst/>
            <a:gdLst/>
            <a:ahLst/>
            <a:cxnLst/>
            <a:rect l="l" t="t" r="r" b="b"/>
            <a:pathLst>
              <a:path w="91440" h="114300">
                <a:moveTo>
                  <a:pt x="48302" y="114290"/>
                </a:moveTo>
                <a:lnTo>
                  <a:pt x="28383" y="110015"/>
                </a:lnTo>
                <a:lnTo>
                  <a:pt x="13153" y="98272"/>
                </a:lnTo>
                <a:lnTo>
                  <a:pt x="3423" y="80685"/>
                </a:lnTo>
                <a:lnTo>
                  <a:pt x="0" y="58876"/>
                </a:lnTo>
                <a:lnTo>
                  <a:pt x="3234" y="35796"/>
                </a:lnTo>
                <a:lnTo>
                  <a:pt x="12938" y="17100"/>
                </a:lnTo>
                <a:lnTo>
                  <a:pt x="29110" y="4572"/>
                </a:lnTo>
                <a:lnTo>
                  <a:pt x="51752" y="0"/>
                </a:lnTo>
                <a:lnTo>
                  <a:pt x="69596" y="3544"/>
                </a:lnTo>
                <a:lnTo>
                  <a:pt x="81941" y="12771"/>
                </a:lnTo>
                <a:lnTo>
                  <a:pt x="83518" y="15585"/>
                </a:lnTo>
                <a:lnTo>
                  <a:pt x="50027" y="15585"/>
                </a:lnTo>
                <a:lnTo>
                  <a:pt x="35714" y="19400"/>
                </a:lnTo>
                <a:lnTo>
                  <a:pt x="26092" y="29221"/>
                </a:lnTo>
                <a:lnTo>
                  <a:pt x="20674" y="42615"/>
                </a:lnTo>
                <a:lnTo>
                  <a:pt x="18976" y="57145"/>
                </a:lnTo>
                <a:lnTo>
                  <a:pt x="20162" y="70944"/>
                </a:lnTo>
                <a:lnTo>
                  <a:pt x="24582" y="84418"/>
                </a:lnTo>
                <a:lnTo>
                  <a:pt x="33531" y="94646"/>
                </a:lnTo>
                <a:lnTo>
                  <a:pt x="48302" y="98705"/>
                </a:lnTo>
                <a:lnTo>
                  <a:pt x="81583" y="98705"/>
                </a:lnTo>
                <a:lnTo>
                  <a:pt x="80863" y="100003"/>
                </a:lnTo>
                <a:lnTo>
                  <a:pt x="67898" y="110231"/>
                </a:lnTo>
                <a:lnTo>
                  <a:pt x="48302" y="114290"/>
                </a:lnTo>
                <a:close/>
              </a:path>
              <a:path w="91440" h="114300">
                <a:moveTo>
                  <a:pt x="91429" y="39828"/>
                </a:moveTo>
                <a:lnTo>
                  <a:pt x="74178" y="39828"/>
                </a:lnTo>
                <a:lnTo>
                  <a:pt x="71618" y="29465"/>
                </a:lnTo>
                <a:lnTo>
                  <a:pt x="66631" y="21862"/>
                </a:lnTo>
                <a:lnTo>
                  <a:pt x="59380" y="17181"/>
                </a:lnTo>
                <a:lnTo>
                  <a:pt x="50027" y="15585"/>
                </a:lnTo>
                <a:lnTo>
                  <a:pt x="83518" y="15585"/>
                </a:lnTo>
                <a:lnTo>
                  <a:pt x="89111" y="25569"/>
                </a:lnTo>
                <a:lnTo>
                  <a:pt x="91429" y="39828"/>
                </a:lnTo>
                <a:close/>
              </a:path>
              <a:path w="91440" h="114300">
                <a:moveTo>
                  <a:pt x="81583" y="98705"/>
                </a:moveTo>
                <a:lnTo>
                  <a:pt x="48302" y="98705"/>
                </a:lnTo>
                <a:lnTo>
                  <a:pt x="57197" y="96838"/>
                </a:lnTo>
                <a:lnTo>
                  <a:pt x="65122" y="91562"/>
                </a:lnTo>
                <a:lnTo>
                  <a:pt x="71106" y="83363"/>
                </a:lnTo>
                <a:lnTo>
                  <a:pt x="74178" y="72730"/>
                </a:lnTo>
                <a:lnTo>
                  <a:pt x="91429" y="72730"/>
                </a:lnTo>
                <a:lnTo>
                  <a:pt x="88330" y="86529"/>
                </a:lnTo>
                <a:lnTo>
                  <a:pt x="81583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76434" y="2517169"/>
            <a:ext cx="88265" cy="149225"/>
          </a:xfrm>
          <a:custGeom>
            <a:avLst/>
            <a:gdLst/>
            <a:ahLst/>
            <a:cxnLst/>
            <a:rect l="l" t="t" r="r" b="b"/>
            <a:pathLst>
              <a:path w="88265" h="149225">
                <a:moveTo>
                  <a:pt x="18976" y="148923"/>
                </a:moveTo>
                <a:lnTo>
                  <a:pt x="0" y="148923"/>
                </a:lnTo>
                <a:lnTo>
                  <a:pt x="0" y="0"/>
                </a:lnTo>
                <a:lnTo>
                  <a:pt x="18976" y="0"/>
                </a:lnTo>
                <a:lnTo>
                  <a:pt x="18976" y="55413"/>
                </a:lnTo>
                <a:lnTo>
                  <a:pt x="38213" y="55413"/>
                </a:lnTo>
                <a:lnTo>
                  <a:pt x="37898" y="55467"/>
                </a:lnTo>
                <a:lnTo>
                  <a:pt x="28464" y="61474"/>
                </a:lnTo>
                <a:lnTo>
                  <a:pt x="21617" y="72676"/>
                </a:lnTo>
                <a:lnTo>
                  <a:pt x="18976" y="90046"/>
                </a:lnTo>
                <a:lnTo>
                  <a:pt x="18976" y="148923"/>
                </a:lnTo>
                <a:close/>
              </a:path>
              <a:path w="88265" h="149225">
                <a:moveTo>
                  <a:pt x="38213" y="55413"/>
                </a:moveTo>
                <a:lnTo>
                  <a:pt x="18976" y="55413"/>
                </a:lnTo>
                <a:lnTo>
                  <a:pt x="23585" y="49785"/>
                </a:lnTo>
                <a:lnTo>
                  <a:pt x="29973" y="44157"/>
                </a:lnTo>
                <a:lnTo>
                  <a:pt x="38625" y="39828"/>
                </a:lnTo>
                <a:lnTo>
                  <a:pt x="50027" y="38096"/>
                </a:lnTo>
                <a:lnTo>
                  <a:pt x="63235" y="39639"/>
                </a:lnTo>
                <a:lnTo>
                  <a:pt x="75472" y="45239"/>
                </a:lnTo>
                <a:lnTo>
                  <a:pt x="82307" y="53681"/>
                </a:lnTo>
                <a:lnTo>
                  <a:pt x="48302" y="53681"/>
                </a:lnTo>
                <a:lnTo>
                  <a:pt x="38213" y="55413"/>
                </a:lnTo>
                <a:close/>
              </a:path>
              <a:path w="88265" h="149225">
                <a:moveTo>
                  <a:pt x="87979" y="148923"/>
                </a:moveTo>
                <a:lnTo>
                  <a:pt x="70728" y="148923"/>
                </a:lnTo>
                <a:lnTo>
                  <a:pt x="70728" y="77925"/>
                </a:lnTo>
                <a:lnTo>
                  <a:pt x="69650" y="68292"/>
                </a:lnTo>
                <a:lnTo>
                  <a:pt x="65984" y="60608"/>
                </a:lnTo>
                <a:lnTo>
                  <a:pt x="59084" y="55521"/>
                </a:lnTo>
                <a:lnTo>
                  <a:pt x="48302" y="53681"/>
                </a:lnTo>
                <a:lnTo>
                  <a:pt x="82307" y="53681"/>
                </a:lnTo>
                <a:lnTo>
                  <a:pt x="84475" y="56360"/>
                </a:lnTo>
                <a:lnTo>
                  <a:pt x="87979" y="74461"/>
                </a:lnTo>
                <a:lnTo>
                  <a:pt x="87979" y="1489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70594" y="3081694"/>
            <a:ext cx="141605" cy="147320"/>
          </a:xfrm>
          <a:custGeom>
            <a:avLst/>
            <a:gdLst/>
            <a:ahLst/>
            <a:cxnLst/>
            <a:rect l="l" t="t" r="r" b="b"/>
            <a:pathLst>
              <a:path w="141604" h="147319">
                <a:moveTo>
                  <a:pt x="20701" y="147191"/>
                </a:moveTo>
                <a:lnTo>
                  <a:pt x="0" y="147191"/>
                </a:lnTo>
                <a:lnTo>
                  <a:pt x="0" y="0"/>
                </a:lnTo>
                <a:lnTo>
                  <a:pt x="29326" y="0"/>
                </a:lnTo>
                <a:lnTo>
                  <a:pt x="36801" y="22511"/>
                </a:lnTo>
                <a:lnTo>
                  <a:pt x="18976" y="22511"/>
                </a:lnTo>
                <a:lnTo>
                  <a:pt x="19245" y="33578"/>
                </a:lnTo>
                <a:lnTo>
                  <a:pt x="19838" y="44806"/>
                </a:lnTo>
                <a:lnTo>
                  <a:pt x="20431" y="54412"/>
                </a:lnTo>
                <a:lnTo>
                  <a:pt x="20701" y="60608"/>
                </a:lnTo>
                <a:lnTo>
                  <a:pt x="20701" y="147191"/>
                </a:lnTo>
                <a:close/>
              </a:path>
              <a:path w="141604" h="147319">
                <a:moveTo>
                  <a:pt x="88554" y="124680"/>
                </a:moveTo>
                <a:lnTo>
                  <a:pt x="72453" y="124680"/>
                </a:lnTo>
                <a:lnTo>
                  <a:pt x="113856" y="0"/>
                </a:lnTo>
                <a:lnTo>
                  <a:pt x="141457" y="0"/>
                </a:lnTo>
                <a:lnTo>
                  <a:pt x="141457" y="22511"/>
                </a:lnTo>
                <a:lnTo>
                  <a:pt x="122481" y="22511"/>
                </a:lnTo>
                <a:lnTo>
                  <a:pt x="88554" y="124680"/>
                </a:lnTo>
                <a:close/>
              </a:path>
              <a:path w="141604" h="147319">
                <a:moveTo>
                  <a:pt x="81079" y="147191"/>
                </a:moveTo>
                <a:lnTo>
                  <a:pt x="62103" y="147191"/>
                </a:lnTo>
                <a:lnTo>
                  <a:pt x="20701" y="22511"/>
                </a:lnTo>
                <a:lnTo>
                  <a:pt x="36801" y="22511"/>
                </a:lnTo>
                <a:lnTo>
                  <a:pt x="70728" y="124680"/>
                </a:lnTo>
                <a:lnTo>
                  <a:pt x="88554" y="124680"/>
                </a:lnTo>
                <a:lnTo>
                  <a:pt x="81079" y="147191"/>
                </a:lnTo>
                <a:close/>
              </a:path>
              <a:path w="141604" h="147319">
                <a:moveTo>
                  <a:pt x="141457" y="147191"/>
                </a:moveTo>
                <a:lnTo>
                  <a:pt x="122481" y="147191"/>
                </a:lnTo>
                <a:lnTo>
                  <a:pt x="122481" y="22511"/>
                </a:lnTo>
                <a:lnTo>
                  <a:pt x="141457" y="22511"/>
                </a:lnTo>
                <a:lnTo>
                  <a:pt x="141457" y="1471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36203" y="3118059"/>
            <a:ext cx="98425" cy="114300"/>
          </a:xfrm>
          <a:custGeom>
            <a:avLst/>
            <a:gdLst/>
            <a:ahLst/>
            <a:cxnLst/>
            <a:rect l="l" t="t" r="r" b="b"/>
            <a:pathLst>
              <a:path w="98425" h="114300">
                <a:moveTo>
                  <a:pt x="48302" y="114290"/>
                </a:moveTo>
                <a:lnTo>
                  <a:pt x="28383" y="110285"/>
                </a:lnTo>
                <a:lnTo>
                  <a:pt x="13153" y="99138"/>
                </a:lnTo>
                <a:lnTo>
                  <a:pt x="3423" y="82146"/>
                </a:lnTo>
                <a:lnTo>
                  <a:pt x="0" y="60608"/>
                </a:lnTo>
                <a:lnTo>
                  <a:pt x="3234" y="36527"/>
                </a:lnTo>
                <a:lnTo>
                  <a:pt x="12938" y="17316"/>
                </a:lnTo>
                <a:lnTo>
                  <a:pt x="29110" y="4599"/>
                </a:lnTo>
                <a:lnTo>
                  <a:pt x="51752" y="0"/>
                </a:lnTo>
                <a:lnTo>
                  <a:pt x="72130" y="4383"/>
                </a:lnTo>
                <a:lnTo>
                  <a:pt x="85173" y="15585"/>
                </a:lnTo>
                <a:lnTo>
                  <a:pt x="50027" y="15585"/>
                </a:lnTo>
                <a:lnTo>
                  <a:pt x="38167" y="18290"/>
                </a:lnTo>
                <a:lnTo>
                  <a:pt x="28895" y="25542"/>
                </a:lnTo>
                <a:lnTo>
                  <a:pt x="22857" y="36040"/>
                </a:lnTo>
                <a:lnTo>
                  <a:pt x="20701" y="48486"/>
                </a:lnTo>
                <a:lnTo>
                  <a:pt x="96767" y="48486"/>
                </a:lnTo>
                <a:lnTo>
                  <a:pt x="98330" y="62340"/>
                </a:lnTo>
                <a:lnTo>
                  <a:pt x="20701" y="62340"/>
                </a:lnTo>
                <a:lnTo>
                  <a:pt x="22641" y="77519"/>
                </a:lnTo>
                <a:lnTo>
                  <a:pt x="28464" y="88964"/>
                </a:lnTo>
                <a:lnTo>
                  <a:pt x="38167" y="96188"/>
                </a:lnTo>
                <a:lnTo>
                  <a:pt x="51752" y="98705"/>
                </a:lnTo>
                <a:lnTo>
                  <a:pt x="86699" y="98705"/>
                </a:lnTo>
                <a:lnTo>
                  <a:pt x="86416" y="99111"/>
                </a:lnTo>
                <a:lnTo>
                  <a:pt x="77629" y="107363"/>
                </a:lnTo>
                <a:lnTo>
                  <a:pt x="73289" y="109176"/>
                </a:lnTo>
                <a:lnTo>
                  <a:pt x="67494" y="111476"/>
                </a:lnTo>
                <a:lnTo>
                  <a:pt x="59434" y="113451"/>
                </a:lnTo>
                <a:lnTo>
                  <a:pt x="48302" y="114290"/>
                </a:lnTo>
                <a:close/>
              </a:path>
              <a:path w="98425" h="114300">
                <a:moveTo>
                  <a:pt x="96767" y="48486"/>
                </a:moveTo>
                <a:lnTo>
                  <a:pt x="79354" y="48486"/>
                </a:lnTo>
                <a:lnTo>
                  <a:pt x="77925" y="36040"/>
                </a:lnTo>
                <a:lnTo>
                  <a:pt x="73100" y="25542"/>
                </a:lnTo>
                <a:lnTo>
                  <a:pt x="64070" y="18290"/>
                </a:lnTo>
                <a:lnTo>
                  <a:pt x="50027" y="15585"/>
                </a:lnTo>
                <a:lnTo>
                  <a:pt x="85173" y="15585"/>
                </a:lnTo>
                <a:lnTo>
                  <a:pt x="86685" y="16883"/>
                </a:lnTo>
                <a:lnTo>
                  <a:pt x="95419" y="36527"/>
                </a:lnTo>
                <a:lnTo>
                  <a:pt x="96767" y="48486"/>
                </a:lnTo>
                <a:close/>
              </a:path>
              <a:path w="98425" h="114300">
                <a:moveTo>
                  <a:pt x="86699" y="98705"/>
                </a:moveTo>
                <a:lnTo>
                  <a:pt x="51752" y="98705"/>
                </a:lnTo>
                <a:lnTo>
                  <a:pt x="63100" y="96432"/>
                </a:lnTo>
                <a:lnTo>
                  <a:pt x="71375" y="90912"/>
                </a:lnTo>
                <a:lnTo>
                  <a:pt x="76739" y="84094"/>
                </a:lnTo>
                <a:lnTo>
                  <a:pt x="79354" y="77925"/>
                </a:lnTo>
                <a:lnTo>
                  <a:pt x="96605" y="77925"/>
                </a:lnTo>
                <a:lnTo>
                  <a:pt x="95580" y="83255"/>
                </a:lnTo>
                <a:lnTo>
                  <a:pt x="92292" y="90696"/>
                </a:lnTo>
                <a:lnTo>
                  <a:pt x="86699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51785" y="3081694"/>
            <a:ext cx="95250" cy="151130"/>
          </a:xfrm>
          <a:custGeom>
            <a:avLst/>
            <a:gdLst/>
            <a:ahLst/>
            <a:cxnLst/>
            <a:rect l="l" t="t" r="r" b="b"/>
            <a:pathLst>
              <a:path w="95250" h="151130">
                <a:moveTo>
                  <a:pt x="94880" y="55413"/>
                </a:moveTo>
                <a:lnTo>
                  <a:pt x="75904" y="55413"/>
                </a:lnTo>
                <a:lnTo>
                  <a:pt x="75904" y="0"/>
                </a:lnTo>
                <a:lnTo>
                  <a:pt x="94880" y="0"/>
                </a:lnTo>
                <a:lnTo>
                  <a:pt x="94880" y="55413"/>
                </a:lnTo>
                <a:close/>
              </a:path>
              <a:path w="95250" h="151130">
                <a:moveTo>
                  <a:pt x="46577" y="150655"/>
                </a:moveTo>
                <a:lnTo>
                  <a:pt x="24016" y="144837"/>
                </a:lnTo>
                <a:lnTo>
                  <a:pt x="9703" y="130091"/>
                </a:lnTo>
                <a:lnTo>
                  <a:pt x="2183" y="110475"/>
                </a:lnTo>
                <a:lnTo>
                  <a:pt x="0" y="90046"/>
                </a:lnTo>
                <a:lnTo>
                  <a:pt x="2857" y="69239"/>
                </a:lnTo>
                <a:lnTo>
                  <a:pt x="11213" y="52166"/>
                </a:lnTo>
                <a:lnTo>
                  <a:pt x="24744" y="40613"/>
                </a:lnTo>
                <a:lnTo>
                  <a:pt x="43127" y="36365"/>
                </a:lnTo>
                <a:lnTo>
                  <a:pt x="56496" y="38367"/>
                </a:lnTo>
                <a:lnTo>
                  <a:pt x="65984" y="43291"/>
                </a:lnTo>
                <a:lnTo>
                  <a:pt x="72238" y="49514"/>
                </a:lnTo>
                <a:lnTo>
                  <a:pt x="73751" y="51950"/>
                </a:lnTo>
                <a:lnTo>
                  <a:pt x="46577" y="51950"/>
                </a:lnTo>
                <a:lnTo>
                  <a:pt x="30350" y="56495"/>
                </a:lnTo>
                <a:lnTo>
                  <a:pt x="21563" y="67535"/>
                </a:lnTo>
                <a:lnTo>
                  <a:pt x="17951" y="81172"/>
                </a:lnTo>
                <a:lnTo>
                  <a:pt x="17250" y="93510"/>
                </a:lnTo>
                <a:lnTo>
                  <a:pt x="19164" y="109501"/>
                </a:lnTo>
                <a:lnTo>
                  <a:pt x="24798" y="122732"/>
                </a:lnTo>
                <a:lnTo>
                  <a:pt x="33989" y="131742"/>
                </a:lnTo>
                <a:lnTo>
                  <a:pt x="46577" y="135070"/>
                </a:lnTo>
                <a:lnTo>
                  <a:pt x="76204" y="135070"/>
                </a:lnTo>
                <a:lnTo>
                  <a:pt x="70593" y="141888"/>
                </a:lnTo>
                <a:lnTo>
                  <a:pt x="62750" y="147191"/>
                </a:lnTo>
                <a:lnTo>
                  <a:pt x="54582" y="149897"/>
                </a:lnTo>
                <a:lnTo>
                  <a:pt x="46577" y="150655"/>
                </a:lnTo>
                <a:close/>
              </a:path>
              <a:path w="95250" h="151130">
                <a:moveTo>
                  <a:pt x="76204" y="135070"/>
                </a:moveTo>
                <a:lnTo>
                  <a:pt x="46577" y="135070"/>
                </a:lnTo>
                <a:lnTo>
                  <a:pt x="56254" y="133284"/>
                </a:lnTo>
                <a:lnTo>
                  <a:pt x="65769" y="127277"/>
                </a:lnTo>
                <a:lnTo>
                  <a:pt x="73019" y="116076"/>
                </a:lnTo>
                <a:lnTo>
                  <a:pt x="75904" y="98705"/>
                </a:lnTo>
                <a:lnTo>
                  <a:pt x="75203" y="84094"/>
                </a:lnTo>
                <a:lnTo>
                  <a:pt x="71591" y="68833"/>
                </a:lnTo>
                <a:lnTo>
                  <a:pt x="62804" y="56820"/>
                </a:lnTo>
                <a:lnTo>
                  <a:pt x="46577" y="51950"/>
                </a:lnTo>
                <a:lnTo>
                  <a:pt x="73751" y="51950"/>
                </a:lnTo>
                <a:lnTo>
                  <a:pt x="75904" y="55413"/>
                </a:lnTo>
                <a:lnTo>
                  <a:pt x="94880" y="55413"/>
                </a:lnTo>
                <a:lnTo>
                  <a:pt x="94880" y="133338"/>
                </a:lnTo>
                <a:lnTo>
                  <a:pt x="77629" y="133338"/>
                </a:lnTo>
                <a:lnTo>
                  <a:pt x="76204" y="135070"/>
                </a:lnTo>
                <a:close/>
              </a:path>
              <a:path w="95250" h="151130">
                <a:moveTo>
                  <a:pt x="94880" y="147191"/>
                </a:moveTo>
                <a:lnTo>
                  <a:pt x="77629" y="147191"/>
                </a:lnTo>
                <a:lnTo>
                  <a:pt x="77629" y="133338"/>
                </a:lnTo>
                <a:lnTo>
                  <a:pt x="94880" y="133338"/>
                </a:lnTo>
                <a:lnTo>
                  <a:pt x="94880" y="1471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82029" y="3121522"/>
            <a:ext cx="0" cy="107950"/>
          </a:xfrm>
          <a:custGeom>
            <a:avLst/>
            <a:gdLst/>
            <a:ahLst/>
            <a:cxnLst/>
            <a:rect l="l" t="t" r="r" b="b"/>
            <a:pathLst>
              <a:path w="0" h="107950">
                <a:moveTo>
                  <a:pt x="0" y="0"/>
                </a:moveTo>
                <a:lnTo>
                  <a:pt x="0" y="107363"/>
                </a:lnTo>
              </a:path>
            </a:pathLst>
          </a:custGeom>
          <a:ln w="1897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72541" y="3092084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8976" y="0"/>
                </a:lnTo>
              </a:path>
            </a:pathLst>
          </a:custGeom>
          <a:ln w="207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12218" y="3118059"/>
            <a:ext cx="102235" cy="114300"/>
          </a:xfrm>
          <a:custGeom>
            <a:avLst/>
            <a:gdLst/>
            <a:ahLst/>
            <a:cxnLst/>
            <a:rect l="l" t="t" r="r" b="b"/>
            <a:pathLst>
              <a:path w="102234" h="114300">
                <a:moveTo>
                  <a:pt x="22426" y="36365"/>
                </a:moveTo>
                <a:lnTo>
                  <a:pt x="5175" y="36365"/>
                </a:lnTo>
                <a:lnTo>
                  <a:pt x="9029" y="19724"/>
                </a:lnTo>
                <a:lnTo>
                  <a:pt x="17897" y="8441"/>
                </a:lnTo>
                <a:lnTo>
                  <a:pt x="31617" y="2029"/>
                </a:lnTo>
                <a:lnTo>
                  <a:pt x="50027" y="0"/>
                </a:lnTo>
                <a:lnTo>
                  <a:pt x="59866" y="703"/>
                </a:lnTo>
                <a:lnTo>
                  <a:pt x="73100" y="4329"/>
                </a:lnTo>
                <a:lnTo>
                  <a:pt x="84718" y="13149"/>
                </a:lnTo>
                <a:lnTo>
                  <a:pt x="85463" y="15585"/>
                </a:lnTo>
                <a:lnTo>
                  <a:pt x="46577" y="15585"/>
                </a:lnTo>
                <a:lnTo>
                  <a:pt x="34070" y="17614"/>
                </a:lnTo>
                <a:lnTo>
                  <a:pt x="26738" y="22728"/>
                </a:lnTo>
                <a:lnTo>
                  <a:pt x="23288" y="29465"/>
                </a:lnTo>
                <a:lnTo>
                  <a:pt x="22426" y="36365"/>
                </a:lnTo>
                <a:close/>
              </a:path>
              <a:path w="102234" h="114300">
                <a:moveTo>
                  <a:pt x="34501" y="114290"/>
                </a:moveTo>
                <a:lnTo>
                  <a:pt x="20377" y="112098"/>
                </a:lnTo>
                <a:lnTo>
                  <a:pt x="9488" y="105848"/>
                </a:lnTo>
                <a:lnTo>
                  <a:pt x="2479" y="96026"/>
                </a:lnTo>
                <a:lnTo>
                  <a:pt x="0" y="83120"/>
                </a:lnTo>
                <a:lnTo>
                  <a:pt x="997" y="74786"/>
                </a:lnTo>
                <a:lnTo>
                  <a:pt x="5390" y="64504"/>
                </a:lnTo>
                <a:lnTo>
                  <a:pt x="15283" y="54872"/>
                </a:lnTo>
                <a:lnTo>
                  <a:pt x="32776" y="48486"/>
                </a:lnTo>
                <a:lnTo>
                  <a:pt x="62103" y="45023"/>
                </a:lnTo>
                <a:lnTo>
                  <a:pt x="67278" y="45023"/>
                </a:lnTo>
                <a:lnTo>
                  <a:pt x="72453" y="43291"/>
                </a:lnTo>
                <a:lnTo>
                  <a:pt x="72453" y="32901"/>
                </a:lnTo>
                <a:lnTo>
                  <a:pt x="70836" y="25082"/>
                </a:lnTo>
                <a:lnTo>
                  <a:pt x="65984" y="19697"/>
                </a:lnTo>
                <a:lnTo>
                  <a:pt x="57898" y="16586"/>
                </a:lnTo>
                <a:lnTo>
                  <a:pt x="46577" y="15585"/>
                </a:lnTo>
                <a:lnTo>
                  <a:pt x="85463" y="15585"/>
                </a:lnTo>
                <a:lnTo>
                  <a:pt x="89704" y="29438"/>
                </a:lnTo>
                <a:lnTo>
                  <a:pt x="89704" y="55413"/>
                </a:lnTo>
                <a:lnTo>
                  <a:pt x="70728" y="55413"/>
                </a:lnTo>
                <a:lnTo>
                  <a:pt x="68572" y="57713"/>
                </a:lnTo>
                <a:lnTo>
                  <a:pt x="63828" y="59526"/>
                </a:lnTo>
                <a:lnTo>
                  <a:pt x="55202" y="61014"/>
                </a:lnTo>
                <a:lnTo>
                  <a:pt x="41402" y="62340"/>
                </a:lnTo>
                <a:lnTo>
                  <a:pt x="34259" y="64071"/>
                </a:lnTo>
                <a:lnTo>
                  <a:pt x="26954" y="67102"/>
                </a:lnTo>
                <a:lnTo>
                  <a:pt x="21267" y="72080"/>
                </a:lnTo>
                <a:lnTo>
                  <a:pt x="18976" y="79656"/>
                </a:lnTo>
                <a:lnTo>
                  <a:pt x="20000" y="87746"/>
                </a:lnTo>
                <a:lnTo>
                  <a:pt x="23288" y="93726"/>
                </a:lnTo>
                <a:lnTo>
                  <a:pt x="29164" y="97433"/>
                </a:lnTo>
                <a:lnTo>
                  <a:pt x="37952" y="98705"/>
                </a:lnTo>
                <a:lnTo>
                  <a:pt x="70629" y="98705"/>
                </a:lnTo>
                <a:lnTo>
                  <a:pt x="66523" y="102601"/>
                </a:lnTo>
                <a:lnTo>
                  <a:pt x="58653" y="108229"/>
                </a:lnTo>
                <a:lnTo>
                  <a:pt x="48194" y="112558"/>
                </a:lnTo>
                <a:lnTo>
                  <a:pt x="34501" y="114290"/>
                </a:lnTo>
                <a:close/>
              </a:path>
              <a:path w="102234" h="114300">
                <a:moveTo>
                  <a:pt x="70629" y="98705"/>
                </a:moveTo>
                <a:lnTo>
                  <a:pt x="37952" y="98705"/>
                </a:lnTo>
                <a:lnTo>
                  <a:pt x="50351" y="96865"/>
                </a:lnTo>
                <a:lnTo>
                  <a:pt x="60809" y="91778"/>
                </a:lnTo>
                <a:lnTo>
                  <a:pt x="68033" y="84094"/>
                </a:lnTo>
                <a:lnTo>
                  <a:pt x="70728" y="74461"/>
                </a:lnTo>
                <a:lnTo>
                  <a:pt x="70728" y="55413"/>
                </a:lnTo>
                <a:lnTo>
                  <a:pt x="89704" y="55413"/>
                </a:lnTo>
                <a:lnTo>
                  <a:pt x="89704" y="96973"/>
                </a:lnTo>
                <a:lnTo>
                  <a:pt x="72453" y="96973"/>
                </a:lnTo>
                <a:lnTo>
                  <a:pt x="70629" y="98705"/>
                </a:lnTo>
                <a:close/>
              </a:path>
              <a:path w="102234" h="114300">
                <a:moveTo>
                  <a:pt x="98330" y="112558"/>
                </a:moveTo>
                <a:lnTo>
                  <a:pt x="75904" y="112558"/>
                </a:lnTo>
                <a:lnTo>
                  <a:pt x="72453" y="105631"/>
                </a:lnTo>
                <a:lnTo>
                  <a:pt x="72453" y="96973"/>
                </a:lnTo>
                <a:lnTo>
                  <a:pt x="89704" y="96973"/>
                </a:lnTo>
                <a:lnTo>
                  <a:pt x="91429" y="98705"/>
                </a:lnTo>
                <a:lnTo>
                  <a:pt x="101780" y="98705"/>
                </a:lnTo>
                <a:lnTo>
                  <a:pt x="101780" y="110826"/>
                </a:lnTo>
                <a:lnTo>
                  <a:pt x="98330" y="112558"/>
                </a:lnTo>
                <a:close/>
              </a:path>
              <a:path w="102234" h="114300">
                <a:moveTo>
                  <a:pt x="101780" y="98705"/>
                </a:moveTo>
                <a:lnTo>
                  <a:pt x="100055" y="98705"/>
                </a:lnTo>
                <a:lnTo>
                  <a:pt x="101780" y="96973"/>
                </a:lnTo>
                <a:lnTo>
                  <a:pt x="101780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88177" y="3076499"/>
            <a:ext cx="117475" cy="156210"/>
          </a:xfrm>
          <a:custGeom>
            <a:avLst/>
            <a:gdLst/>
            <a:ahLst/>
            <a:cxnLst/>
            <a:rect l="l" t="t" r="r" b="b"/>
            <a:pathLst>
              <a:path w="117475" h="156210">
                <a:moveTo>
                  <a:pt x="106889" y="138533"/>
                </a:moveTo>
                <a:lnTo>
                  <a:pt x="58653" y="138533"/>
                </a:lnTo>
                <a:lnTo>
                  <a:pt x="70405" y="137667"/>
                </a:lnTo>
                <a:lnTo>
                  <a:pt x="82804" y="134204"/>
                </a:lnTo>
                <a:lnTo>
                  <a:pt x="92615" y="126844"/>
                </a:lnTo>
                <a:lnTo>
                  <a:pt x="96605" y="114290"/>
                </a:lnTo>
                <a:lnTo>
                  <a:pt x="95149" y="104387"/>
                </a:lnTo>
                <a:lnTo>
                  <a:pt x="90136" y="97406"/>
                </a:lnTo>
                <a:lnTo>
                  <a:pt x="80594" y="92373"/>
                </a:lnTo>
                <a:lnTo>
                  <a:pt x="65553" y="88315"/>
                </a:lnTo>
                <a:lnTo>
                  <a:pt x="36226" y="81388"/>
                </a:lnTo>
                <a:lnTo>
                  <a:pt x="26738" y="78899"/>
                </a:lnTo>
                <a:lnTo>
                  <a:pt x="15957" y="73163"/>
                </a:lnTo>
                <a:lnTo>
                  <a:pt x="7116" y="62881"/>
                </a:lnTo>
                <a:lnTo>
                  <a:pt x="3450" y="46755"/>
                </a:lnTo>
                <a:lnTo>
                  <a:pt x="6442" y="29221"/>
                </a:lnTo>
                <a:lnTo>
                  <a:pt x="15741" y="14286"/>
                </a:lnTo>
                <a:lnTo>
                  <a:pt x="31833" y="3896"/>
                </a:lnTo>
                <a:lnTo>
                  <a:pt x="55202" y="0"/>
                </a:lnTo>
                <a:lnTo>
                  <a:pt x="85931" y="5140"/>
                </a:lnTo>
                <a:lnTo>
                  <a:pt x="102485" y="17316"/>
                </a:lnTo>
                <a:lnTo>
                  <a:pt x="56928" y="17316"/>
                </a:lnTo>
                <a:lnTo>
                  <a:pt x="46712" y="18209"/>
                </a:lnTo>
                <a:lnTo>
                  <a:pt x="36011" y="21862"/>
                </a:lnTo>
                <a:lnTo>
                  <a:pt x="27574" y="29736"/>
                </a:lnTo>
                <a:lnTo>
                  <a:pt x="24151" y="43291"/>
                </a:lnTo>
                <a:lnTo>
                  <a:pt x="25633" y="51868"/>
                </a:lnTo>
                <a:lnTo>
                  <a:pt x="29542" y="57361"/>
                </a:lnTo>
                <a:lnTo>
                  <a:pt x="35067" y="60581"/>
                </a:lnTo>
                <a:lnTo>
                  <a:pt x="41402" y="62340"/>
                </a:lnTo>
                <a:lnTo>
                  <a:pt x="82804" y="72730"/>
                </a:lnTo>
                <a:lnTo>
                  <a:pt x="96200" y="77005"/>
                </a:lnTo>
                <a:lnTo>
                  <a:pt x="107171" y="84851"/>
                </a:lnTo>
                <a:lnTo>
                  <a:pt x="114583" y="96594"/>
                </a:lnTo>
                <a:lnTo>
                  <a:pt x="117306" y="112558"/>
                </a:lnTo>
                <a:lnTo>
                  <a:pt x="111780" y="133933"/>
                </a:lnTo>
                <a:lnTo>
                  <a:pt x="106889" y="138533"/>
                </a:lnTo>
                <a:close/>
              </a:path>
              <a:path w="117475" h="156210">
                <a:moveTo>
                  <a:pt x="112130" y="48486"/>
                </a:moveTo>
                <a:lnTo>
                  <a:pt x="93154" y="48486"/>
                </a:lnTo>
                <a:lnTo>
                  <a:pt x="89920" y="33388"/>
                </a:lnTo>
                <a:lnTo>
                  <a:pt x="81510" y="23810"/>
                </a:lnTo>
                <a:lnTo>
                  <a:pt x="69866" y="18777"/>
                </a:lnTo>
                <a:lnTo>
                  <a:pt x="56928" y="17316"/>
                </a:lnTo>
                <a:lnTo>
                  <a:pt x="102485" y="17316"/>
                </a:lnTo>
                <a:lnTo>
                  <a:pt x="103074" y="17749"/>
                </a:lnTo>
                <a:lnTo>
                  <a:pt x="110513" y="33605"/>
                </a:lnTo>
                <a:lnTo>
                  <a:pt x="112130" y="48486"/>
                </a:lnTo>
                <a:close/>
              </a:path>
              <a:path w="117475" h="156210">
                <a:moveTo>
                  <a:pt x="58653" y="155850"/>
                </a:moveTo>
                <a:lnTo>
                  <a:pt x="19838" y="147083"/>
                </a:lnTo>
                <a:lnTo>
                  <a:pt x="458" y="114236"/>
                </a:lnTo>
                <a:lnTo>
                  <a:pt x="0" y="103900"/>
                </a:lnTo>
                <a:lnTo>
                  <a:pt x="17250" y="103900"/>
                </a:lnTo>
                <a:lnTo>
                  <a:pt x="21051" y="121000"/>
                </a:lnTo>
                <a:lnTo>
                  <a:pt x="30836" y="131606"/>
                </a:lnTo>
                <a:lnTo>
                  <a:pt x="44178" y="137018"/>
                </a:lnTo>
                <a:lnTo>
                  <a:pt x="58653" y="138533"/>
                </a:lnTo>
                <a:lnTo>
                  <a:pt x="106889" y="138533"/>
                </a:lnTo>
                <a:lnTo>
                  <a:pt x="97683" y="147191"/>
                </a:lnTo>
                <a:lnTo>
                  <a:pt x="78734" y="153956"/>
                </a:lnTo>
                <a:lnTo>
                  <a:pt x="58653" y="1558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24460" y="3118059"/>
            <a:ext cx="97155" cy="114300"/>
          </a:xfrm>
          <a:custGeom>
            <a:avLst/>
            <a:gdLst/>
            <a:ahLst/>
            <a:cxnLst/>
            <a:rect l="l" t="t" r="r" b="b"/>
            <a:pathLst>
              <a:path w="97154" h="114300">
                <a:moveTo>
                  <a:pt x="46577" y="114290"/>
                </a:moveTo>
                <a:lnTo>
                  <a:pt x="26927" y="110285"/>
                </a:lnTo>
                <a:lnTo>
                  <a:pt x="12291" y="99138"/>
                </a:lnTo>
                <a:lnTo>
                  <a:pt x="3153" y="82146"/>
                </a:lnTo>
                <a:lnTo>
                  <a:pt x="0" y="60608"/>
                </a:lnTo>
                <a:lnTo>
                  <a:pt x="2965" y="36527"/>
                </a:lnTo>
                <a:lnTo>
                  <a:pt x="12075" y="17316"/>
                </a:lnTo>
                <a:lnTo>
                  <a:pt x="27655" y="4599"/>
                </a:lnTo>
                <a:lnTo>
                  <a:pt x="50027" y="0"/>
                </a:lnTo>
                <a:lnTo>
                  <a:pt x="70405" y="4383"/>
                </a:lnTo>
                <a:lnTo>
                  <a:pt x="83448" y="15585"/>
                </a:lnTo>
                <a:lnTo>
                  <a:pt x="48302" y="15585"/>
                </a:lnTo>
                <a:lnTo>
                  <a:pt x="36442" y="18290"/>
                </a:lnTo>
                <a:lnTo>
                  <a:pt x="27170" y="25542"/>
                </a:lnTo>
                <a:lnTo>
                  <a:pt x="21132" y="36040"/>
                </a:lnTo>
                <a:lnTo>
                  <a:pt x="18976" y="48486"/>
                </a:lnTo>
                <a:lnTo>
                  <a:pt x="95042" y="48486"/>
                </a:lnTo>
                <a:lnTo>
                  <a:pt x="96605" y="62340"/>
                </a:lnTo>
                <a:lnTo>
                  <a:pt x="18976" y="62340"/>
                </a:lnTo>
                <a:lnTo>
                  <a:pt x="20916" y="77519"/>
                </a:lnTo>
                <a:lnTo>
                  <a:pt x="26738" y="88964"/>
                </a:lnTo>
                <a:lnTo>
                  <a:pt x="36442" y="96188"/>
                </a:lnTo>
                <a:lnTo>
                  <a:pt x="50027" y="98705"/>
                </a:lnTo>
                <a:lnTo>
                  <a:pt x="84974" y="98705"/>
                </a:lnTo>
                <a:lnTo>
                  <a:pt x="84691" y="99111"/>
                </a:lnTo>
                <a:lnTo>
                  <a:pt x="75904" y="107363"/>
                </a:lnTo>
                <a:lnTo>
                  <a:pt x="71564" y="109176"/>
                </a:lnTo>
                <a:lnTo>
                  <a:pt x="65769" y="111476"/>
                </a:lnTo>
                <a:lnTo>
                  <a:pt x="57709" y="113451"/>
                </a:lnTo>
                <a:lnTo>
                  <a:pt x="46577" y="114290"/>
                </a:lnTo>
                <a:close/>
              </a:path>
              <a:path w="97154" h="114300">
                <a:moveTo>
                  <a:pt x="95042" y="48486"/>
                </a:moveTo>
                <a:lnTo>
                  <a:pt x="77629" y="48486"/>
                </a:lnTo>
                <a:lnTo>
                  <a:pt x="76200" y="36040"/>
                </a:lnTo>
                <a:lnTo>
                  <a:pt x="71375" y="25542"/>
                </a:lnTo>
                <a:lnTo>
                  <a:pt x="62345" y="18290"/>
                </a:lnTo>
                <a:lnTo>
                  <a:pt x="48302" y="15585"/>
                </a:lnTo>
                <a:lnTo>
                  <a:pt x="83448" y="15585"/>
                </a:lnTo>
                <a:lnTo>
                  <a:pt x="84960" y="16883"/>
                </a:lnTo>
                <a:lnTo>
                  <a:pt x="93694" y="36527"/>
                </a:lnTo>
                <a:lnTo>
                  <a:pt x="95042" y="48486"/>
                </a:lnTo>
                <a:close/>
              </a:path>
              <a:path w="97154" h="114300">
                <a:moveTo>
                  <a:pt x="84974" y="98705"/>
                </a:moveTo>
                <a:lnTo>
                  <a:pt x="50027" y="98705"/>
                </a:lnTo>
                <a:lnTo>
                  <a:pt x="61375" y="96432"/>
                </a:lnTo>
                <a:lnTo>
                  <a:pt x="69650" y="90912"/>
                </a:lnTo>
                <a:lnTo>
                  <a:pt x="75014" y="84094"/>
                </a:lnTo>
                <a:lnTo>
                  <a:pt x="77629" y="77925"/>
                </a:lnTo>
                <a:lnTo>
                  <a:pt x="94880" y="77925"/>
                </a:lnTo>
                <a:lnTo>
                  <a:pt x="93855" y="83255"/>
                </a:lnTo>
                <a:lnTo>
                  <a:pt x="90567" y="90696"/>
                </a:lnTo>
                <a:lnTo>
                  <a:pt x="84974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46941" y="3118059"/>
            <a:ext cx="52069" cy="111125"/>
          </a:xfrm>
          <a:custGeom>
            <a:avLst/>
            <a:gdLst/>
            <a:ahLst/>
            <a:cxnLst/>
            <a:rect l="l" t="t" r="r" b="b"/>
            <a:pathLst>
              <a:path w="52070" h="111125">
                <a:moveTo>
                  <a:pt x="36517" y="20780"/>
                </a:moveTo>
                <a:lnTo>
                  <a:pt x="17250" y="20780"/>
                </a:lnTo>
                <a:lnTo>
                  <a:pt x="22803" y="12419"/>
                </a:lnTo>
                <a:lnTo>
                  <a:pt x="29326" y="5844"/>
                </a:lnTo>
                <a:lnTo>
                  <a:pt x="37143" y="1542"/>
                </a:lnTo>
                <a:lnTo>
                  <a:pt x="46577" y="0"/>
                </a:lnTo>
                <a:lnTo>
                  <a:pt x="51752" y="0"/>
                </a:lnTo>
                <a:lnTo>
                  <a:pt x="51752" y="19048"/>
                </a:lnTo>
                <a:lnTo>
                  <a:pt x="44852" y="19048"/>
                </a:lnTo>
                <a:lnTo>
                  <a:pt x="36517" y="20780"/>
                </a:lnTo>
                <a:close/>
              </a:path>
              <a:path w="52070" h="111125">
                <a:moveTo>
                  <a:pt x="17250" y="110826"/>
                </a:moveTo>
                <a:lnTo>
                  <a:pt x="0" y="110826"/>
                </a:lnTo>
                <a:lnTo>
                  <a:pt x="0" y="3463"/>
                </a:lnTo>
                <a:lnTo>
                  <a:pt x="15525" y="3463"/>
                </a:lnTo>
                <a:lnTo>
                  <a:pt x="15525" y="20780"/>
                </a:lnTo>
                <a:lnTo>
                  <a:pt x="36517" y="20780"/>
                </a:lnTo>
                <a:lnTo>
                  <a:pt x="33261" y="21456"/>
                </a:lnTo>
                <a:lnTo>
                  <a:pt x="24582" y="27923"/>
                </a:lnTo>
                <a:lnTo>
                  <a:pt x="19137" y="37312"/>
                </a:lnTo>
                <a:lnTo>
                  <a:pt x="17250" y="48486"/>
                </a:lnTo>
                <a:lnTo>
                  <a:pt x="17250" y="1108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00419" y="3121522"/>
            <a:ext cx="100330" cy="107950"/>
          </a:xfrm>
          <a:custGeom>
            <a:avLst/>
            <a:gdLst/>
            <a:ahLst/>
            <a:cxnLst/>
            <a:rect l="l" t="t" r="r" b="b"/>
            <a:pathLst>
              <a:path w="100329" h="107950">
                <a:moveTo>
                  <a:pt x="58653" y="107363"/>
                </a:moveTo>
                <a:lnTo>
                  <a:pt x="39677" y="107363"/>
                </a:lnTo>
                <a:lnTo>
                  <a:pt x="0" y="0"/>
                </a:lnTo>
                <a:lnTo>
                  <a:pt x="20701" y="0"/>
                </a:lnTo>
                <a:lnTo>
                  <a:pt x="50027" y="88315"/>
                </a:lnTo>
                <a:lnTo>
                  <a:pt x="65998" y="88315"/>
                </a:lnTo>
                <a:lnTo>
                  <a:pt x="58653" y="107363"/>
                </a:lnTo>
                <a:close/>
              </a:path>
              <a:path w="100329" h="107950">
                <a:moveTo>
                  <a:pt x="65998" y="88315"/>
                </a:moveTo>
                <a:lnTo>
                  <a:pt x="50027" y="88315"/>
                </a:lnTo>
                <a:lnTo>
                  <a:pt x="81079" y="0"/>
                </a:lnTo>
                <a:lnTo>
                  <a:pt x="100055" y="0"/>
                </a:lnTo>
                <a:lnTo>
                  <a:pt x="65998" y="883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25488" y="3121522"/>
            <a:ext cx="0" cy="107950"/>
          </a:xfrm>
          <a:custGeom>
            <a:avLst/>
            <a:gdLst/>
            <a:ahLst/>
            <a:cxnLst/>
            <a:rect l="l" t="t" r="r" b="b"/>
            <a:pathLst>
              <a:path w="0" h="107950">
                <a:moveTo>
                  <a:pt x="0" y="0"/>
                </a:moveTo>
                <a:lnTo>
                  <a:pt x="0" y="107363"/>
                </a:lnTo>
              </a:path>
            </a:pathLst>
          </a:custGeom>
          <a:ln w="1897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16000" y="3092084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8976" y="0"/>
                </a:lnTo>
              </a:path>
            </a:pathLst>
          </a:custGeom>
          <a:ln w="207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55677" y="3118059"/>
            <a:ext cx="91440" cy="114300"/>
          </a:xfrm>
          <a:custGeom>
            <a:avLst/>
            <a:gdLst/>
            <a:ahLst/>
            <a:cxnLst/>
            <a:rect l="l" t="t" r="r" b="b"/>
            <a:pathLst>
              <a:path w="91440" h="114300">
                <a:moveTo>
                  <a:pt x="46577" y="114290"/>
                </a:moveTo>
                <a:lnTo>
                  <a:pt x="26927" y="110285"/>
                </a:lnTo>
                <a:lnTo>
                  <a:pt x="12291" y="99138"/>
                </a:lnTo>
                <a:lnTo>
                  <a:pt x="3153" y="82146"/>
                </a:lnTo>
                <a:lnTo>
                  <a:pt x="0" y="60608"/>
                </a:lnTo>
                <a:lnTo>
                  <a:pt x="2965" y="36527"/>
                </a:lnTo>
                <a:lnTo>
                  <a:pt x="12075" y="17316"/>
                </a:lnTo>
                <a:lnTo>
                  <a:pt x="27655" y="4599"/>
                </a:lnTo>
                <a:lnTo>
                  <a:pt x="50027" y="0"/>
                </a:lnTo>
                <a:lnTo>
                  <a:pt x="68626" y="3544"/>
                </a:lnTo>
                <a:lnTo>
                  <a:pt x="81079" y="12771"/>
                </a:lnTo>
                <a:lnTo>
                  <a:pt x="82679" y="15585"/>
                </a:lnTo>
                <a:lnTo>
                  <a:pt x="48302" y="15585"/>
                </a:lnTo>
                <a:lnTo>
                  <a:pt x="34259" y="19400"/>
                </a:lnTo>
                <a:lnTo>
                  <a:pt x="25229" y="29221"/>
                </a:lnTo>
                <a:lnTo>
                  <a:pt x="20404" y="42615"/>
                </a:lnTo>
                <a:lnTo>
                  <a:pt x="18976" y="57145"/>
                </a:lnTo>
                <a:lnTo>
                  <a:pt x="19919" y="71674"/>
                </a:lnTo>
                <a:lnTo>
                  <a:pt x="23935" y="85068"/>
                </a:lnTo>
                <a:lnTo>
                  <a:pt x="32803" y="94890"/>
                </a:lnTo>
                <a:lnTo>
                  <a:pt x="48302" y="98705"/>
                </a:lnTo>
                <a:lnTo>
                  <a:pt x="81385" y="98705"/>
                </a:lnTo>
                <a:lnTo>
                  <a:pt x="80648" y="100003"/>
                </a:lnTo>
                <a:lnTo>
                  <a:pt x="67170" y="110231"/>
                </a:lnTo>
                <a:lnTo>
                  <a:pt x="46577" y="114290"/>
                </a:lnTo>
                <a:close/>
              </a:path>
              <a:path w="91440" h="114300">
                <a:moveTo>
                  <a:pt x="91429" y="39828"/>
                </a:moveTo>
                <a:lnTo>
                  <a:pt x="74178" y="39828"/>
                </a:lnTo>
                <a:lnTo>
                  <a:pt x="70863" y="29465"/>
                </a:lnTo>
                <a:lnTo>
                  <a:pt x="65769" y="21862"/>
                </a:lnTo>
                <a:lnTo>
                  <a:pt x="58410" y="17181"/>
                </a:lnTo>
                <a:lnTo>
                  <a:pt x="48302" y="15585"/>
                </a:lnTo>
                <a:lnTo>
                  <a:pt x="82679" y="15585"/>
                </a:lnTo>
                <a:lnTo>
                  <a:pt x="88357" y="25569"/>
                </a:lnTo>
                <a:lnTo>
                  <a:pt x="91429" y="39828"/>
                </a:lnTo>
                <a:close/>
              </a:path>
              <a:path w="91440" h="114300">
                <a:moveTo>
                  <a:pt x="81385" y="98705"/>
                </a:moveTo>
                <a:lnTo>
                  <a:pt x="48302" y="98705"/>
                </a:lnTo>
                <a:lnTo>
                  <a:pt x="56954" y="97081"/>
                </a:lnTo>
                <a:lnTo>
                  <a:pt x="64475" y="92211"/>
                </a:lnTo>
                <a:lnTo>
                  <a:pt x="70378" y="84094"/>
                </a:lnTo>
                <a:lnTo>
                  <a:pt x="74178" y="72730"/>
                </a:lnTo>
                <a:lnTo>
                  <a:pt x="91429" y="72730"/>
                </a:lnTo>
                <a:lnTo>
                  <a:pt x="88303" y="86529"/>
                </a:lnTo>
                <a:lnTo>
                  <a:pt x="81385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60908" y="3118059"/>
            <a:ext cx="97155" cy="114300"/>
          </a:xfrm>
          <a:custGeom>
            <a:avLst/>
            <a:gdLst/>
            <a:ahLst/>
            <a:cxnLst/>
            <a:rect l="l" t="t" r="r" b="b"/>
            <a:pathLst>
              <a:path w="97154" h="114300">
                <a:moveTo>
                  <a:pt x="48302" y="114290"/>
                </a:moveTo>
                <a:lnTo>
                  <a:pt x="27655" y="110285"/>
                </a:lnTo>
                <a:lnTo>
                  <a:pt x="12506" y="99138"/>
                </a:lnTo>
                <a:lnTo>
                  <a:pt x="3180" y="82146"/>
                </a:lnTo>
                <a:lnTo>
                  <a:pt x="0" y="60608"/>
                </a:lnTo>
                <a:lnTo>
                  <a:pt x="2991" y="36527"/>
                </a:lnTo>
                <a:lnTo>
                  <a:pt x="12291" y="17316"/>
                </a:lnTo>
                <a:lnTo>
                  <a:pt x="28383" y="4599"/>
                </a:lnTo>
                <a:lnTo>
                  <a:pt x="51752" y="0"/>
                </a:lnTo>
                <a:lnTo>
                  <a:pt x="71860" y="4383"/>
                </a:lnTo>
                <a:lnTo>
                  <a:pt x="84372" y="15585"/>
                </a:lnTo>
                <a:lnTo>
                  <a:pt x="48302" y="15585"/>
                </a:lnTo>
                <a:lnTo>
                  <a:pt x="37170" y="18290"/>
                </a:lnTo>
                <a:lnTo>
                  <a:pt x="27817" y="25542"/>
                </a:lnTo>
                <a:lnTo>
                  <a:pt x="21374" y="36040"/>
                </a:lnTo>
                <a:lnTo>
                  <a:pt x="18976" y="48486"/>
                </a:lnTo>
                <a:lnTo>
                  <a:pt x="95187" y="48486"/>
                </a:lnTo>
                <a:lnTo>
                  <a:pt x="96605" y="62340"/>
                </a:lnTo>
                <a:lnTo>
                  <a:pt x="18976" y="62340"/>
                </a:lnTo>
                <a:lnTo>
                  <a:pt x="20916" y="77519"/>
                </a:lnTo>
                <a:lnTo>
                  <a:pt x="26738" y="88964"/>
                </a:lnTo>
                <a:lnTo>
                  <a:pt x="36442" y="96188"/>
                </a:lnTo>
                <a:lnTo>
                  <a:pt x="50027" y="98705"/>
                </a:lnTo>
                <a:lnTo>
                  <a:pt x="85010" y="98705"/>
                </a:lnTo>
                <a:lnTo>
                  <a:pt x="84718" y="99111"/>
                </a:lnTo>
                <a:lnTo>
                  <a:pt x="75904" y="107363"/>
                </a:lnTo>
                <a:lnTo>
                  <a:pt x="72561" y="109176"/>
                </a:lnTo>
                <a:lnTo>
                  <a:pt x="67278" y="111476"/>
                </a:lnTo>
                <a:lnTo>
                  <a:pt x="59407" y="113451"/>
                </a:lnTo>
                <a:lnTo>
                  <a:pt x="48302" y="114290"/>
                </a:lnTo>
                <a:close/>
              </a:path>
              <a:path w="97154" h="114300">
                <a:moveTo>
                  <a:pt x="95187" y="48486"/>
                </a:moveTo>
                <a:lnTo>
                  <a:pt x="79354" y="48486"/>
                </a:lnTo>
                <a:lnTo>
                  <a:pt x="76928" y="36040"/>
                </a:lnTo>
                <a:lnTo>
                  <a:pt x="71591" y="25542"/>
                </a:lnTo>
                <a:lnTo>
                  <a:pt x="62372" y="18290"/>
                </a:lnTo>
                <a:lnTo>
                  <a:pt x="48302" y="15585"/>
                </a:lnTo>
                <a:lnTo>
                  <a:pt x="84372" y="15585"/>
                </a:lnTo>
                <a:lnTo>
                  <a:pt x="85823" y="16883"/>
                </a:lnTo>
                <a:lnTo>
                  <a:pt x="93963" y="36527"/>
                </a:lnTo>
                <a:lnTo>
                  <a:pt x="95187" y="48486"/>
                </a:lnTo>
                <a:close/>
              </a:path>
              <a:path w="97154" h="114300">
                <a:moveTo>
                  <a:pt x="85010" y="98705"/>
                </a:moveTo>
                <a:lnTo>
                  <a:pt x="50027" y="98705"/>
                </a:lnTo>
                <a:lnTo>
                  <a:pt x="61618" y="96432"/>
                </a:lnTo>
                <a:lnTo>
                  <a:pt x="70297" y="90912"/>
                </a:lnTo>
                <a:lnTo>
                  <a:pt x="75742" y="84094"/>
                </a:lnTo>
                <a:lnTo>
                  <a:pt x="77629" y="77925"/>
                </a:lnTo>
                <a:lnTo>
                  <a:pt x="96605" y="77925"/>
                </a:lnTo>
                <a:lnTo>
                  <a:pt x="94583" y="83255"/>
                </a:lnTo>
                <a:lnTo>
                  <a:pt x="90782" y="90696"/>
                </a:lnTo>
                <a:lnTo>
                  <a:pt x="85010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73039" y="3118059"/>
            <a:ext cx="90170" cy="114300"/>
          </a:xfrm>
          <a:custGeom>
            <a:avLst/>
            <a:gdLst/>
            <a:ahLst/>
            <a:cxnLst/>
            <a:rect l="l" t="t" r="r" b="b"/>
            <a:pathLst>
              <a:path w="90170" h="114300">
                <a:moveTo>
                  <a:pt x="81877" y="98705"/>
                </a:moveTo>
                <a:lnTo>
                  <a:pt x="46577" y="98705"/>
                </a:lnTo>
                <a:lnTo>
                  <a:pt x="56173" y="97704"/>
                </a:lnTo>
                <a:lnTo>
                  <a:pt x="63828" y="94592"/>
                </a:lnTo>
                <a:lnTo>
                  <a:pt x="68895" y="89208"/>
                </a:lnTo>
                <a:lnTo>
                  <a:pt x="70728" y="81388"/>
                </a:lnTo>
                <a:lnTo>
                  <a:pt x="69677" y="75787"/>
                </a:lnTo>
                <a:lnTo>
                  <a:pt x="66200" y="71647"/>
                </a:lnTo>
                <a:lnTo>
                  <a:pt x="59812" y="68482"/>
                </a:lnTo>
                <a:lnTo>
                  <a:pt x="50027" y="65803"/>
                </a:lnTo>
                <a:lnTo>
                  <a:pt x="29326" y="60608"/>
                </a:lnTo>
                <a:lnTo>
                  <a:pt x="18733" y="57280"/>
                </a:lnTo>
                <a:lnTo>
                  <a:pt x="10566" y="52166"/>
                </a:lnTo>
                <a:lnTo>
                  <a:pt x="5310" y="44779"/>
                </a:lnTo>
                <a:lnTo>
                  <a:pt x="3450" y="34633"/>
                </a:lnTo>
                <a:lnTo>
                  <a:pt x="7008" y="18994"/>
                </a:lnTo>
                <a:lnTo>
                  <a:pt x="16388" y="8225"/>
                </a:lnTo>
                <a:lnTo>
                  <a:pt x="29650" y="2002"/>
                </a:lnTo>
                <a:lnTo>
                  <a:pt x="44852" y="0"/>
                </a:lnTo>
                <a:lnTo>
                  <a:pt x="67332" y="4437"/>
                </a:lnTo>
                <a:lnTo>
                  <a:pt x="79785" y="14719"/>
                </a:lnTo>
                <a:lnTo>
                  <a:pt x="80184" y="15585"/>
                </a:lnTo>
                <a:lnTo>
                  <a:pt x="43127" y="15585"/>
                </a:lnTo>
                <a:lnTo>
                  <a:pt x="37709" y="16072"/>
                </a:lnTo>
                <a:lnTo>
                  <a:pt x="30836" y="18182"/>
                </a:lnTo>
                <a:lnTo>
                  <a:pt x="24932" y="22890"/>
                </a:lnTo>
                <a:lnTo>
                  <a:pt x="22426" y="31170"/>
                </a:lnTo>
                <a:lnTo>
                  <a:pt x="22426" y="39828"/>
                </a:lnTo>
                <a:lnTo>
                  <a:pt x="27601" y="41560"/>
                </a:lnTo>
                <a:lnTo>
                  <a:pt x="41402" y="45023"/>
                </a:lnTo>
                <a:lnTo>
                  <a:pt x="58653" y="50218"/>
                </a:lnTo>
                <a:lnTo>
                  <a:pt x="72965" y="54791"/>
                </a:lnTo>
                <a:lnTo>
                  <a:pt x="82588" y="60824"/>
                </a:lnTo>
                <a:lnTo>
                  <a:pt x="88006" y="68482"/>
                </a:lnTo>
                <a:lnTo>
                  <a:pt x="89704" y="77925"/>
                </a:lnTo>
                <a:lnTo>
                  <a:pt x="86362" y="93104"/>
                </a:lnTo>
                <a:lnTo>
                  <a:pt x="81877" y="98705"/>
                </a:lnTo>
                <a:close/>
              </a:path>
              <a:path w="90170" h="114300">
                <a:moveTo>
                  <a:pt x="86254" y="34633"/>
                </a:moveTo>
                <a:lnTo>
                  <a:pt x="69003" y="34633"/>
                </a:lnTo>
                <a:lnTo>
                  <a:pt x="68114" y="28734"/>
                </a:lnTo>
                <a:lnTo>
                  <a:pt x="64475" y="22511"/>
                </a:lnTo>
                <a:lnTo>
                  <a:pt x="56631" y="17587"/>
                </a:lnTo>
                <a:lnTo>
                  <a:pt x="43127" y="15585"/>
                </a:lnTo>
                <a:lnTo>
                  <a:pt x="80184" y="15585"/>
                </a:lnTo>
                <a:lnTo>
                  <a:pt x="85122" y="26299"/>
                </a:lnTo>
                <a:lnTo>
                  <a:pt x="86254" y="34633"/>
                </a:lnTo>
                <a:close/>
              </a:path>
              <a:path w="90170" h="114300">
                <a:moveTo>
                  <a:pt x="46577" y="114290"/>
                </a:moveTo>
                <a:lnTo>
                  <a:pt x="22075" y="110285"/>
                </a:lnTo>
                <a:lnTo>
                  <a:pt x="8409" y="100436"/>
                </a:lnTo>
                <a:lnTo>
                  <a:pt x="2183" y="87990"/>
                </a:lnTo>
                <a:lnTo>
                  <a:pt x="0" y="76193"/>
                </a:lnTo>
                <a:lnTo>
                  <a:pt x="18976" y="76193"/>
                </a:lnTo>
                <a:lnTo>
                  <a:pt x="19649" y="83363"/>
                </a:lnTo>
                <a:lnTo>
                  <a:pt x="23073" y="90696"/>
                </a:lnTo>
                <a:lnTo>
                  <a:pt x="31348" y="96405"/>
                </a:lnTo>
                <a:lnTo>
                  <a:pt x="46577" y="98705"/>
                </a:lnTo>
                <a:lnTo>
                  <a:pt x="81877" y="98705"/>
                </a:lnTo>
                <a:lnTo>
                  <a:pt x="77197" y="104549"/>
                </a:lnTo>
                <a:lnTo>
                  <a:pt x="63504" y="111773"/>
                </a:lnTo>
                <a:lnTo>
                  <a:pt x="46577" y="1142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22347" y="3641023"/>
            <a:ext cx="131445" cy="156210"/>
          </a:xfrm>
          <a:custGeom>
            <a:avLst/>
            <a:gdLst/>
            <a:ahLst/>
            <a:cxnLst/>
            <a:rect l="l" t="t" r="r" b="b"/>
            <a:pathLst>
              <a:path w="131445" h="156210">
                <a:moveTo>
                  <a:pt x="67278" y="155850"/>
                </a:moveTo>
                <a:lnTo>
                  <a:pt x="42210" y="151439"/>
                </a:lnTo>
                <a:lnTo>
                  <a:pt x="20701" y="137451"/>
                </a:lnTo>
                <a:lnTo>
                  <a:pt x="5660" y="112747"/>
                </a:lnTo>
                <a:lnTo>
                  <a:pt x="0" y="76193"/>
                </a:lnTo>
                <a:lnTo>
                  <a:pt x="4717" y="45294"/>
                </a:lnTo>
                <a:lnTo>
                  <a:pt x="18329" y="21212"/>
                </a:lnTo>
                <a:lnTo>
                  <a:pt x="40027" y="5573"/>
                </a:lnTo>
                <a:lnTo>
                  <a:pt x="69003" y="0"/>
                </a:lnTo>
                <a:lnTo>
                  <a:pt x="94206" y="3923"/>
                </a:lnTo>
                <a:lnTo>
                  <a:pt x="112777" y="14502"/>
                </a:lnTo>
                <a:lnTo>
                  <a:pt x="114923" y="17316"/>
                </a:lnTo>
                <a:lnTo>
                  <a:pt x="69003" y="17316"/>
                </a:lnTo>
                <a:lnTo>
                  <a:pt x="50539" y="20915"/>
                </a:lnTo>
                <a:lnTo>
                  <a:pt x="35148" y="31819"/>
                </a:lnTo>
                <a:lnTo>
                  <a:pt x="24609" y="50191"/>
                </a:lnTo>
                <a:lnTo>
                  <a:pt x="20701" y="76193"/>
                </a:lnTo>
                <a:lnTo>
                  <a:pt x="23180" y="100274"/>
                </a:lnTo>
                <a:lnTo>
                  <a:pt x="31482" y="119485"/>
                </a:lnTo>
                <a:lnTo>
                  <a:pt x="46900" y="132202"/>
                </a:lnTo>
                <a:lnTo>
                  <a:pt x="70728" y="136801"/>
                </a:lnTo>
                <a:lnTo>
                  <a:pt x="111095" y="136801"/>
                </a:lnTo>
                <a:lnTo>
                  <a:pt x="99839" y="147191"/>
                </a:lnTo>
                <a:lnTo>
                  <a:pt x="80405" y="154443"/>
                </a:lnTo>
                <a:lnTo>
                  <a:pt x="67278" y="155850"/>
                </a:lnTo>
                <a:close/>
              </a:path>
              <a:path w="131445" h="156210">
                <a:moveTo>
                  <a:pt x="129381" y="48486"/>
                </a:moveTo>
                <a:lnTo>
                  <a:pt x="110405" y="48486"/>
                </a:lnTo>
                <a:lnTo>
                  <a:pt x="103694" y="32658"/>
                </a:lnTo>
                <a:lnTo>
                  <a:pt x="92939" y="23161"/>
                </a:lnTo>
                <a:lnTo>
                  <a:pt x="80567" y="18534"/>
                </a:lnTo>
                <a:lnTo>
                  <a:pt x="69003" y="17316"/>
                </a:lnTo>
                <a:lnTo>
                  <a:pt x="114923" y="17316"/>
                </a:lnTo>
                <a:lnTo>
                  <a:pt x="124557" y="29952"/>
                </a:lnTo>
                <a:lnTo>
                  <a:pt x="129381" y="48486"/>
                </a:lnTo>
                <a:close/>
              </a:path>
              <a:path w="131445" h="156210">
                <a:moveTo>
                  <a:pt x="111095" y="136801"/>
                </a:moveTo>
                <a:lnTo>
                  <a:pt x="70728" y="136801"/>
                </a:lnTo>
                <a:lnTo>
                  <a:pt x="81321" y="135449"/>
                </a:lnTo>
                <a:lnTo>
                  <a:pt x="93370" y="129875"/>
                </a:lnTo>
                <a:lnTo>
                  <a:pt x="104448" y="117807"/>
                </a:lnTo>
                <a:lnTo>
                  <a:pt x="112130" y="96973"/>
                </a:lnTo>
                <a:lnTo>
                  <a:pt x="131106" y="96973"/>
                </a:lnTo>
                <a:lnTo>
                  <a:pt x="118950" y="129550"/>
                </a:lnTo>
                <a:lnTo>
                  <a:pt x="111095" y="1368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70705" y="3680852"/>
            <a:ext cx="100330" cy="114300"/>
          </a:xfrm>
          <a:custGeom>
            <a:avLst/>
            <a:gdLst/>
            <a:ahLst/>
            <a:cxnLst/>
            <a:rect l="l" t="t" r="r" b="b"/>
            <a:pathLst>
              <a:path w="100329" h="114300">
                <a:moveTo>
                  <a:pt x="50027" y="114290"/>
                </a:moveTo>
                <a:lnTo>
                  <a:pt x="27655" y="109257"/>
                </a:lnTo>
                <a:lnTo>
                  <a:pt x="12075" y="96107"/>
                </a:lnTo>
                <a:lnTo>
                  <a:pt x="2965" y="77762"/>
                </a:lnTo>
                <a:lnTo>
                  <a:pt x="0" y="57145"/>
                </a:lnTo>
                <a:lnTo>
                  <a:pt x="2965" y="36527"/>
                </a:lnTo>
                <a:lnTo>
                  <a:pt x="12075" y="18182"/>
                </a:lnTo>
                <a:lnTo>
                  <a:pt x="27655" y="5032"/>
                </a:lnTo>
                <a:lnTo>
                  <a:pt x="50027" y="0"/>
                </a:lnTo>
                <a:lnTo>
                  <a:pt x="72399" y="5032"/>
                </a:lnTo>
                <a:lnTo>
                  <a:pt x="84902" y="15585"/>
                </a:lnTo>
                <a:lnTo>
                  <a:pt x="50027" y="15585"/>
                </a:lnTo>
                <a:lnTo>
                  <a:pt x="34259" y="20130"/>
                </a:lnTo>
                <a:lnTo>
                  <a:pt x="24798" y="31170"/>
                </a:lnTo>
                <a:lnTo>
                  <a:pt x="20188" y="44806"/>
                </a:lnTo>
                <a:lnTo>
                  <a:pt x="18976" y="57145"/>
                </a:lnTo>
                <a:lnTo>
                  <a:pt x="20188" y="69483"/>
                </a:lnTo>
                <a:lnTo>
                  <a:pt x="24798" y="83120"/>
                </a:lnTo>
                <a:lnTo>
                  <a:pt x="34259" y="94159"/>
                </a:lnTo>
                <a:lnTo>
                  <a:pt x="50027" y="98705"/>
                </a:lnTo>
                <a:lnTo>
                  <a:pt x="84902" y="98705"/>
                </a:lnTo>
                <a:lnTo>
                  <a:pt x="72399" y="109257"/>
                </a:lnTo>
                <a:lnTo>
                  <a:pt x="50027" y="114290"/>
                </a:lnTo>
                <a:close/>
              </a:path>
              <a:path w="100329" h="114300">
                <a:moveTo>
                  <a:pt x="84902" y="98705"/>
                </a:moveTo>
                <a:lnTo>
                  <a:pt x="50027" y="98705"/>
                </a:lnTo>
                <a:lnTo>
                  <a:pt x="65796" y="94159"/>
                </a:lnTo>
                <a:lnTo>
                  <a:pt x="75257" y="83120"/>
                </a:lnTo>
                <a:lnTo>
                  <a:pt x="79866" y="69483"/>
                </a:lnTo>
                <a:lnTo>
                  <a:pt x="81079" y="57145"/>
                </a:lnTo>
                <a:lnTo>
                  <a:pt x="79866" y="44806"/>
                </a:lnTo>
                <a:lnTo>
                  <a:pt x="75257" y="31170"/>
                </a:lnTo>
                <a:lnTo>
                  <a:pt x="65796" y="20130"/>
                </a:lnTo>
                <a:lnTo>
                  <a:pt x="50027" y="15585"/>
                </a:lnTo>
                <a:lnTo>
                  <a:pt x="84902" y="15585"/>
                </a:lnTo>
                <a:lnTo>
                  <a:pt x="87979" y="18182"/>
                </a:lnTo>
                <a:lnTo>
                  <a:pt x="97090" y="36527"/>
                </a:lnTo>
                <a:lnTo>
                  <a:pt x="100055" y="57145"/>
                </a:lnTo>
                <a:lnTo>
                  <a:pt x="97090" y="77762"/>
                </a:lnTo>
                <a:lnTo>
                  <a:pt x="87979" y="96107"/>
                </a:lnTo>
                <a:lnTo>
                  <a:pt x="84902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94912" y="3680852"/>
            <a:ext cx="52069" cy="111125"/>
          </a:xfrm>
          <a:custGeom>
            <a:avLst/>
            <a:gdLst/>
            <a:ahLst/>
            <a:cxnLst/>
            <a:rect l="l" t="t" r="r" b="b"/>
            <a:pathLst>
              <a:path w="52070" h="111125">
                <a:moveTo>
                  <a:pt x="36517" y="20780"/>
                </a:moveTo>
                <a:lnTo>
                  <a:pt x="17250" y="20780"/>
                </a:lnTo>
                <a:lnTo>
                  <a:pt x="22803" y="12419"/>
                </a:lnTo>
                <a:lnTo>
                  <a:pt x="29326" y="5844"/>
                </a:lnTo>
                <a:lnTo>
                  <a:pt x="37143" y="1542"/>
                </a:lnTo>
                <a:lnTo>
                  <a:pt x="46577" y="0"/>
                </a:lnTo>
                <a:lnTo>
                  <a:pt x="50027" y="0"/>
                </a:lnTo>
                <a:lnTo>
                  <a:pt x="51752" y="1731"/>
                </a:lnTo>
                <a:lnTo>
                  <a:pt x="51752" y="19048"/>
                </a:lnTo>
                <a:lnTo>
                  <a:pt x="44852" y="19048"/>
                </a:lnTo>
                <a:lnTo>
                  <a:pt x="36517" y="20780"/>
                </a:lnTo>
                <a:close/>
              </a:path>
              <a:path w="52070" h="111125">
                <a:moveTo>
                  <a:pt x="17250" y="110826"/>
                </a:moveTo>
                <a:lnTo>
                  <a:pt x="0" y="110826"/>
                </a:lnTo>
                <a:lnTo>
                  <a:pt x="0" y="3463"/>
                </a:lnTo>
                <a:lnTo>
                  <a:pt x="15525" y="3463"/>
                </a:lnTo>
                <a:lnTo>
                  <a:pt x="15525" y="20780"/>
                </a:lnTo>
                <a:lnTo>
                  <a:pt x="36517" y="20780"/>
                </a:lnTo>
                <a:lnTo>
                  <a:pt x="33261" y="21456"/>
                </a:lnTo>
                <a:lnTo>
                  <a:pt x="24582" y="27923"/>
                </a:lnTo>
                <a:lnTo>
                  <a:pt x="19137" y="37312"/>
                </a:lnTo>
                <a:lnTo>
                  <a:pt x="17250" y="48486"/>
                </a:lnTo>
                <a:lnTo>
                  <a:pt x="17250" y="1108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55290" y="3680852"/>
            <a:ext cx="98425" cy="114300"/>
          </a:xfrm>
          <a:custGeom>
            <a:avLst/>
            <a:gdLst/>
            <a:ahLst/>
            <a:cxnLst/>
            <a:rect l="l" t="t" r="r" b="b"/>
            <a:pathLst>
              <a:path w="98425" h="114300">
                <a:moveTo>
                  <a:pt x="48302" y="114290"/>
                </a:moveTo>
                <a:lnTo>
                  <a:pt x="27655" y="110285"/>
                </a:lnTo>
                <a:lnTo>
                  <a:pt x="12506" y="99138"/>
                </a:lnTo>
                <a:lnTo>
                  <a:pt x="3180" y="82146"/>
                </a:lnTo>
                <a:lnTo>
                  <a:pt x="0" y="60608"/>
                </a:lnTo>
                <a:lnTo>
                  <a:pt x="2991" y="37257"/>
                </a:lnTo>
                <a:lnTo>
                  <a:pt x="12291" y="17966"/>
                </a:lnTo>
                <a:lnTo>
                  <a:pt x="28383" y="4843"/>
                </a:lnTo>
                <a:lnTo>
                  <a:pt x="51752" y="0"/>
                </a:lnTo>
                <a:lnTo>
                  <a:pt x="72130" y="4653"/>
                </a:lnTo>
                <a:lnTo>
                  <a:pt x="86204" y="17316"/>
                </a:lnTo>
                <a:lnTo>
                  <a:pt x="50027" y="17316"/>
                </a:lnTo>
                <a:lnTo>
                  <a:pt x="37898" y="19995"/>
                </a:lnTo>
                <a:lnTo>
                  <a:pt x="28032" y="27057"/>
                </a:lnTo>
                <a:lnTo>
                  <a:pt x="21401" y="37041"/>
                </a:lnTo>
                <a:lnTo>
                  <a:pt x="18976" y="48486"/>
                </a:lnTo>
                <a:lnTo>
                  <a:pt x="96590" y="48486"/>
                </a:lnTo>
                <a:lnTo>
                  <a:pt x="98330" y="64071"/>
                </a:lnTo>
                <a:lnTo>
                  <a:pt x="18976" y="64071"/>
                </a:lnTo>
                <a:lnTo>
                  <a:pt x="20916" y="78980"/>
                </a:lnTo>
                <a:lnTo>
                  <a:pt x="26738" y="89830"/>
                </a:lnTo>
                <a:lnTo>
                  <a:pt x="36442" y="96459"/>
                </a:lnTo>
                <a:lnTo>
                  <a:pt x="50027" y="98705"/>
                </a:lnTo>
                <a:lnTo>
                  <a:pt x="87202" y="98705"/>
                </a:lnTo>
                <a:lnTo>
                  <a:pt x="86416" y="99841"/>
                </a:lnTo>
                <a:lnTo>
                  <a:pt x="77629" y="107363"/>
                </a:lnTo>
                <a:lnTo>
                  <a:pt x="73289" y="109906"/>
                </a:lnTo>
                <a:lnTo>
                  <a:pt x="67494" y="112125"/>
                </a:lnTo>
                <a:lnTo>
                  <a:pt x="59434" y="113694"/>
                </a:lnTo>
                <a:lnTo>
                  <a:pt x="48302" y="114290"/>
                </a:lnTo>
                <a:close/>
              </a:path>
              <a:path w="98425" h="114300">
                <a:moveTo>
                  <a:pt x="96590" y="48486"/>
                </a:moveTo>
                <a:lnTo>
                  <a:pt x="79354" y="48486"/>
                </a:lnTo>
                <a:lnTo>
                  <a:pt x="76955" y="37041"/>
                </a:lnTo>
                <a:lnTo>
                  <a:pt x="71806" y="27057"/>
                </a:lnTo>
                <a:lnTo>
                  <a:pt x="63100" y="19995"/>
                </a:lnTo>
                <a:lnTo>
                  <a:pt x="50027" y="17316"/>
                </a:lnTo>
                <a:lnTo>
                  <a:pt x="86204" y="17316"/>
                </a:lnTo>
                <a:lnTo>
                  <a:pt x="86685" y="17749"/>
                </a:lnTo>
                <a:lnTo>
                  <a:pt x="95419" y="37988"/>
                </a:lnTo>
                <a:lnTo>
                  <a:pt x="96590" y="48486"/>
                </a:lnTo>
                <a:close/>
              </a:path>
              <a:path w="98425" h="114300">
                <a:moveTo>
                  <a:pt x="87202" y="98705"/>
                </a:moveTo>
                <a:lnTo>
                  <a:pt x="50027" y="98705"/>
                </a:lnTo>
                <a:lnTo>
                  <a:pt x="61618" y="96432"/>
                </a:lnTo>
                <a:lnTo>
                  <a:pt x="70297" y="90912"/>
                </a:lnTo>
                <a:lnTo>
                  <a:pt x="75742" y="84094"/>
                </a:lnTo>
                <a:lnTo>
                  <a:pt x="77629" y="77925"/>
                </a:lnTo>
                <a:lnTo>
                  <a:pt x="96605" y="77925"/>
                </a:lnTo>
                <a:lnTo>
                  <a:pt x="95580" y="83498"/>
                </a:lnTo>
                <a:lnTo>
                  <a:pt x="92292" y="91345"/>
                </a:lnTo>
                <a:lnTo>
                  <a:pt x="87202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29524" y="3641023"/>
            <a:ext cx="117475" cy="156210"/>
          </a:xfrm>
          <a:custGeom>
            <a:avLst/>
            <a:gdLst/>
            <a:ahLst/>
            <a:cxnLst/>
            <a:rect l="l" t="t" r="r" b="b"/>
            <a:pathLst>
              <a:path w="117475" h="156210">
                <a:moveTo>
                  <a:pt x="105722" y="138533"/>
                </a:moveTo>
                <a:lnTo>
                  <a:pt x="60378" y="138533"/>
                </a:lnTo>
                <a:lnTo>
                  <a:pt x="72130" y="137640"/>
                </a:lnTo>
                <a:lnTo>
                  <a:pt x="84529" y="133987"/>
                </a:lnTo>
                <a:lnTo>
                  <a:pt x="94340" y="126114"/>
                </a:lnTo>
                <a:lnTo>
                  <a:pt x="98330" y="112558"/>
                </a:lnTo>
                <a:lnTo>
                  <a:pt x="96874" y="102899"/>
                </a:lnTo>
                <a:lnTo>
                  <a:pt x="91861" y="96324"/>
                </a:lnTo>
                <a:lnTo>
                  <a:pt x="82319" y="91372"/>
                </a:lnTo>
                <a:lnTo>
                  <a:pt x="67278" y="86583"/>
                </a:lnTo>
                <a:lnTo>
                  <a:pt x="36226" y="79656"/>
                </a:lnTo>
                <a:lnTo>
                  <a:pt x="27736" y="77167"/>
                </a:lnTo>
                <a:lnTo>
                  <a:pt x="17466" y="71431"/>
                </a:lnTo>
                <a:lnTo>
                  <a:pt x="8814" y="61149"/>
                </a:lnTo>
                <a:lnTo>
                  <a:pt x="5175" y="45023"/>
                </a:lnTo>
                <a:lnTo>
                  <a:pt x="8140" y="28491"/>
                </a:lnTo>
                <a:lnTo>
                  <a:pt x="17250" y="14069"/>
                </a:lnTo>
                <a:lnTo>
                  <a:pt x="32830" y="3869"/>
                </a:lnTo>
                <a:lnTo>
                  <a:pt x="55202" y="0"/>
                </a:lnTo>
                <a:lnTo>
                  <a:pt x="85958" y="4870"/>
                </a:lnTo>
                <a:lnTo>
                  <a:pt x="101416" y="15585"/>
                </a:lnTo>
                <a:lnTo>
                  <a:pt x="58653" y="15585"/>
                </a:lnTo>
                <a:lnTo>
                  <a:pt x="48167" y="16721"/>
                </a:lnTo>
                <a:lnTo>
                  <a:pt x="36873" y="20780"/>
                </a:lnTo>
                <a:lnTo>
                  <a:pt x="27844" y="28734"/>
                </a:lnTo>
                <a:lnTo>
                  <a:pt x="24151" y="41560"/>
                </a:lnTo>
                <a:lnTo>
                  <a:pt x="25633" y="50137"/>
                </a:lnTo>
                <a:lnTo>
                  <a:pt x="29542" y="55629"/>
                </a:lnTo>
                <a:lnTo>
                  <a:pt x="35067" y="58849"/>
                </a:lnTo>
                <a:lnTo>
                  <a:pt x="41402" y="60608"/>
                </a:lnTo>
                <a:lnTo>
                  <a:pt x="84529" y="70998"/>
                </a:lnTo>
                <a:lnTo>
                  <a:pt x="97656" y="76004"/>
                </a:lnTo>
                <a:lnTo>
                  <a:pt x="108033" y="83769"/>
                </a:lnTo>
                <a:lnTo>
                  <a:pt x="114853" y="95106"/>
                </a:lnTo>
                <a:lnTo>
                  <a:pt x="117306" y="110826"/>
                </a:lnTo>
                <a:lnTo>
                  <a:pt x="111807" y="132472"/>
                </a:lnTo>
                <a:lnTo>
                  <a:pt x="105722" y="138533"/>
                </a:lnTo>
                <a:close/>
              </a:path>
              <a:path w="117475" h="156210">
                <a:moveTo>
                  <a:pt x="113856" y="46755"/>
                </a:moveTo>
                <a:lnTo>
                  <a:pt x="94880" y="46755"/>
                </a:lnTo>
                <a:lnTo>
                  <a:pt x="90675" y="32387"/>
                </a:lnTo>
                <a:lnTo>
                  <a:pt x="81941" y="22728"/>
                </a:lnTo>
                <a:lnTo>
                  <a:pt x="70620" y="17289"/>
                </a:lnTo>
                <a:lnTo>
                  <a:pt x="58653" y="15585"/>
                </a:lnTo>
                <a:lnTo>
                  <a:pt x="101416" y="15585"/>
                </a:lnTo>
                <a:lnTo>
                  <a:pt x="103289" y="16883"/>
                </a:lnTo>
                <a:lnTo>
                  <a:pt x="111241" y="32144"/>
                </a:lnTo>
                <a:lnTo>
                  <a:pt x="113856" y="46755"/>
                </a:lnTo>
                <a:close/>
              </a:path>
              <a:path w="117475" h="156210">
                <a:moveTo>
                  <a:pt x="60378" y="155850"/>
                </a:moveTo>
                <a:lnTo>
                  <a:pt x="21563" y="145622"/>
                </a:lnTo>
                <a:lnTo>
                  <a:pt x="0" y="103900"/>
                </a:lnTo>
                <a:lnTo>
                  <a:pt x="18976" y="103900"/>
                </a:lnTo>
                <a:lnTo>
                  <a:pt x="22776" y="120269"/>
                </a:lnTo>
                <a:lnTo>
                  <a:pt x="32561" y="130957"/>
                </a:lnTo>
                <a:lnTo>
                  <a:pt x="45903" y="136774"/>
                </a:lnTo>
                <a:lnTo>
                  <a:pt x="60378" y="138533"/>
                </a:lnTo>
                <a:lnTo>
                  <a:pt x="105722" y="138533"/>
                </a:lnTo>
                <a:lnTo>
                  <a:pt x="97898" y="146326"/>
                </a:lnTo>
                <a:lnTo>
                  <a:pt x="79462" y="153685"/>
                </a:lnTo>
                <a:lnTo>
                  <a:pt x="60378" y="1558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65807" y="3680852"/>
            <a:ext cx="98425" cy="114300"/>
          </a:xfrm>
          <a:custGeom>
            <a:avLst/>
            <a:gdLst/>
            <a:ahLst/>
            <a:cxnLst/>
            <a:rect l="l" t="t" r="r" b="b"/>
            <a:pathLst>
              <a:path w="98425" h="114300">
                <a:moveTo>
                  <a:pt x="48302" y="114290"/>
                </a:moveTo>
                <a:lnTo>
                  <a:pt x="28383" y="110285"/>
                </a:lnTo>
                <a:lnTo>
                  <a:pt x="13153" y="99138"/>
                </a:lnTo>
                <a:lnTo>
                  <a:pt x="3423" y="82146"/>
                </a:lnTo>
                <a:lnTo>
                  <a:pt x="0" y="60608"/>
                </a:lnTo>
                <a:lnTo>
                  <a:pt x="2991" y="37257"/>
                </a:lnTo>
                <a:lnTo>
                  <a:pt x="12291" y="17966"/>
                </a:lnTo>
                <a:lnTo>
                  <a:pt x="28383" y="4843"/>
                </a:lnTo>
                <a:lnTo>
                  <a:pt x="51752" y="0"/>
                </a:lnTo>
                <a:lnTo>
                  <a:pt x="72130" y="4653"/>
                </a:lnTo>
                <a:lnTo>
                  <a:pt x="86204" y="17316"/>
                </a:lnTo>
                <a:lnTo>
                  <a:pt x="50027" y="17316"/>
                </a:lnTo>
                <a:lnTo>
                  <a:pt x="37898" y="19995"/>
                </a:lnTo>
                <a:lnTo>
                  <a:pt x="28032" y="27057"/>
                </a:lnTo>
                <a:lnTo>
                  <a:pt x="21401" y="37041"/>
                </a:lnTo>
                <a:lnTo>
                  <a:pt x="18976" y="48486"/>
                </a:lnTo>
                <a:lnTo>
                  <a:pt x="96590" y="48486"/>
                </a:lnTo>
                <a:lnTo>
                  <a:pt x="98330" y="64071"/>
                </a:lnTo>
                <a:lnTo>
                  <a:pt x="18976" y="64071"/>
                </a:lnTo>
                <a:lnTo>
                  <a:pt x="20916" y="78980"/>
                </a:lnTo>
                <a:lnTo>
                  <a:pt x="26738" y="89830"/>
                </a:lnTo>
                <a:lnTo>
                  <a:pt x="36442" y="96459"/>
                </a:lnTo>
                <a:lnTo>
                  <a:pt x="50027" y="98705"/>
                </a:lnTo>
                <a:lnTo>
                  <a:pt x="87202" y="98705"/>
                </a:lnTo>
                <a:lnTo>
                  <a:pt x="86416" y="99841"/>
                </a:lnTo>
                <a:lnTo>
                  <a:pt x="77629" y="107363"/>
                </a:lnTo>
                <a:lnTo>
                  <a:pt x="73289" y="109906"/>
                </a:lnTo>
                <a:lnTo>
                  <a:pt x="67494" y="112125"/>
                </a:lnTo>
                <a:lnTo>
                  <a:pt x="59434" y="113694"/>
                </a:lnTo>
                <a:lnTo>
                  <a:pt x="48302" y="114290"/>
                </a:lnTo>
                <a:close/>
              </a:path>
              <a:path w="98425" h="114300">
                <a:moveTo>
                  <a:pt x="96590" y="48486"/>
                </a:moveTo>
                <a:lnTo>
                  <a:pt x="79354" y="48486"/>
                </a:lnTo>
                <a:lnTo>
                  <a:pt x="76955" y="37041"/>
                </a:lnTo>
                <a:lnTo>
                  <a:pt x="71806" y="27057"/>
                </a:lnTo>
                <a:lnTo>
                  <a:pt x="63100" y="19995"/>
                </a:lnTo>
                <a:lnTo>
                  <a:pt x="50027" y="17316"/>
                </a:lnTo>
                <a:lnTo>
                  <a:pt x="86204" y="17316"/>
                </a:lnTo>
                <a:lnTo>
                  <a:pt x="86685" y="17749"/>
                </a:lnTo>
                <a:lnTo>
                  <a:pt x="95419" y="37988"/>
                </a:lnTo>
                <a:lnTo>
                  <a:pt x="96590" y="48486"/>
                </a:lnTo>
                <a:close/>
              </a:path>
              <a:path w="98425" h="114300">
                <a:moveTo>
                  <a:pt x="87202" y="98705"/>
                </a:moveTo>
                <a:lnTo>
                  <a:pt x="50027" y="98705"/>
                </a:lnTo>
                <a:lnTo>
                  <a:pt x="61645" y="96432"/>
                </a:lnTo>
                <a:lnTo>
                  <a:pt x="70513" y="90912"/>
                </a:lnTo>
                <a:lnTo>
                  <a:pt x="76470" y="84094"/>
                </a:lnTo>
                <a:lnTo>
                  <a:pt x="79354" y="77925"/>
                </a:lnTo>
                <a:lnTo>
                  <a:pt x="96605" y="77925"/>
                </a:lnTo>
                <a:lnTo>
                  <a:pt x="95580" y="83498"/>
                </a:lnTo>
                <a:lnTo>
                  <a:pt x="92292" y="91345"/>
                </a:lnTo>
                <a:lnTo>
                  <a:pt x="87202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88288" y="3680852"/>
            <a:ext cx="53975" cy="111125"/>
          </a:xfrm>
          <a:custGeom>
            <a:avLst/>
            <a:gdLst/>
            <a:ahLst/>
            <a:cxnLst/>
            <a:rect l="l" t="t" r="r" b="b"/>
            <a:pathLst>
              <a:path w="53975" h="111125">
                <a:moveTo>
                  <a:pt x="38242" y="20780"/>
                </a:moveTo>
                <a:lnTo>
                  <a:pt x="17250" y="20780"/>
                </a:lnTo>
                <a:lnTo>
                  <a:pt x="23800" y="12419"/>
                </a:lnTo>
                <a:lnTo>
                  <a:pt x="30836" y="5844"/>
                </a:lnTo>
                <a:lnTo>
                  <a:pt x="38841" y="1542"/>
                </a:lnTo>
                <a:lnTo>
                  <a:pt x="48302" y="0"/>
                </a:lnTo>
                <a:lnTo>
                  <a:pt x="51752" y="0"/>
                </a:lnTo>
                <a:lnTo>
                  <a:pt x="53477" y="1731"/>
                </a:lnTo>
                <a:lnTo>
                  <a:pt x="53477" y="19048"/>
                </a:lnTo>
                <a:lnTo>
                  <a:pt x="46577" y="19048"/>
                </a:lnTo>
                <a:lnTo>
                  <a:pt x="38242" y="20780"/>
                </a:lnTo>
                <a:close/>
              </a:path>
              <a:path w="53975" h="111125">
                <a:moveTo>
                  <a:pt x="18976" y="110826"/>
                </a:moveTo>
                <a:lnTo>
                  <a:pt x="0" y="110826"/>
                </a:lnTo>
                <a:lnTo>
                  <a:pt x="0" y="3463"/>
                </a:lnTo>
                <a:lnTo>
                  <a:pt x="17250" y="3463"/>
                </a:lnTo>
                <a:lnTo>
                  <a:pt x="17250" y="20780"/>
                </a:lnTo>
                <a:lnTo>
                  <a:pt x="38242" y="20780"/>
                </a:lnTo>
                <a:lnTo>
                  <a:pt x="34987" y="21456"/>
                </a:lnTo>
                <a:lnTo>
                  <a:pt x="26307" y="27923"/>
                </a:lnTo>
                <a:lnTo>
                  <a:pt x="20862" y="37312"/>
                </a:lnTo>
                <a:lnTo>
                  <a:pt x="18976" y="48486"/>
                </a:lnTo>
                <a:lnTo>
                  <a:pt x="18976" y="1108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43491" y="3684315"/>
            <a:ext cx="100330" cy="107950"/>
          </a:xfrm>
          <a:custGeom>
            <a:avLst/>
            <a:gdLst/>
            <a:ahLst/>
            <a:cxnLst/>
            <a:rect l="l" t="t" r="r" b="b"/>
            <a:pathLst>
              <a:path w="100329" h="107950">
                <a:moveTo>
                  <a:pt x="58653" y="107363"/>
                </a:moveTo>
                <a:lnTo>
                  <a:pt x="39677" y="107363"/>
                </a:lnTo>
                <a:lnTo>
                  <a:pt x="0" y="0"/>
                </a:lnTo>
                <a:lnTo>
                  <a:pt x="20701" y="0"/>
                </a:lnTo>
                <a:lnTo>
                  <a:pt x="48302" y="88315"/>
                </a:lnTo>
                <a:lnTo>
                  <a:pt x="65998" y="88315"/>
                </a:lnTo>
                <a:lnTo>
                  <a:pt x="58653" y="107363"/>
                </a:lnTo>
                <a:close/>
              </a:path>
              <a:path w="100329" h="107950">
                <a:moveTo>
                  <a:pt x="65998" y="88315"/>
                </a:moveTo>
                <a:lnTo>
                  <a:pt x="50027" y="88315"/>
                </a:lnTo>
                <a:lnTo>
                  <a:pt x="79354" y="0"/>
                </a:lnTo>
                <a:lnTo>
                  <a:pt x="100055" y="0"/>
                </a:lnTo>
                <a:lnTo>
                  <a:pt x="65998" y="883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67698" y="3684315"/>
            <a:ext cx="0" cy="107950"/>
          </a:xfrm>
          <a:custGeom>
            <a:avLst/>
            <a:gdLst/>
            <a:ahLst/>
            <a:cxnLst/>
            <a:rect l="l" t="t" r="r" b="b"/>
            <a:pathLst>
              <a:path w="0" h="107950">
                <a:moveTo>
                  <a:pt x="0" y="0"/>
                </a:moveTo>
                <a:lnTo>
                  <a:pt x="0" y="107363"/>
                </a:lnTo>
              </a:path>
            </a:pathLst>
          </a:custGeom>
          <a:ln w="172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59072" y="365487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250" y="0"/>
                </a:lnTo>
              </a:path>
            </a:pathLst>
          </a:custGeom>
          <a:ln w="207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97024" y="3680852"/>
            <a:ext cx="91440" cy="114300"/>
          </a:xfrm>
          <a:custGeom>
            <a:avLst/>
            <a:gdLst/>
            <a:ahLst/>
            <a:cxnLst/>
            <a:rect l="l" t="t" r="r" b="b"/>
            <a:pathLst>
              <a:path w="91440" h="114300">
                <a:moveTo>
                  <a:pt x="48302" y="114290"/>
                </a:moveTo>
                <a:lnTo>
                  <a:pt x="28383" y="110285"/>
                </a:lnTo>
                <a:lnTo>
                  <a:pt x="13153" y="99138"/>
                </a:lnTo>
                <a:lnTo>
                  <a:pt x="3423" y="82146"/>
                </a:lnTo>
                <a:lnTo>
                  <a:pt x="0" y="60608"/>
                </a:lnTo>
                <a:lnTo>
                  <a:pt x="3234" y="37257"/>
                </a:lnTo>
                <a:lnTo>
                  <a:pt x="12938" y="17966"/>
                </a:lnTo>
                <a:lnTo>
                  <a:pt x="29110" y="4843"/>
                </a:lnTo>
                <a:lnTo>
                  <a:pt x="51752" y="0"/>
                </a:lnTo>
                <a:lnTo>
                  <a:pt x="69596" y="3544"/>
                </a:lnTo>
                <a:lnTo>
                  <a:pt x="81941" y="12771"/>
                </a:lnTo>
                <a:lnTo>
                  <a:pt x="84488" y="17316"/>
                </a:lnTo>
                <a:lnTo>
                  <a:pt x="50027" y="17316"/>
                </a:lnTo>
                <a:lnTo>
                  <a:pt x="35714" y="20861"/>
                </a:lnTo>
                <a:lnTo>
                  <a:pt x="26092" y="30087"/>
                </a:lnTo>
                <a:lnTo>
                  <a:pt x="20674" y="42885"/>
                </a:lnTo>
                <a:lnTo>
                  <a:pt x="18976" y="57145"/>
                </a:lnTo>
                <a:lnTo>
                  <a:pt x="20162" y="71674"/>
                </a:lnTo>
                <a:lnTo>
                  <a:pt x="24582" y="85068"/>
                </a:lnTo>
                <a:lnTo>
                  <a:pt x="33531" y="94890"/>
                </a:lnTo>
                <a:lnTo>
                  <a:pt x="48302" y="98705"/>
                </a:lnTo>
                <a:lnTo>
                  <a:pt x="81583" y="98705"/>
                </a:lnTo>
                <a:lnTo>
                  <a:pt x="80863" y="100003"/>
                </a:lnTo>
                <a:lnTo>
                  <a:pt x="67898" y="110231"/>
                </a:lnTo>
                <a:lnTo>
                  <a:pt x="48302" y="114290"/>
                </a:lnTo>
                <a:close/>
              </a:path>
              <a:path w="91440" h="114300">
                <a:moveTo>
                  <a:pt x="91429" y="39828"/>
                </a:moveTo>
                <a:lnTo>
                  <a:pt x="74178" y="39828"/>
                </a:lnTo>
                <a:lnTo>
                  <a:pt x="71618" y="30466"/>
                </a:lnTo>
                <a:lnTo>
                  <a:pt x="66631" y="23377"/>
                </a:lnTo>
                <a:lnTo>
                  <a:pt x="59380" y="18886"/>
                </a:lnTo>
                <a:lnTo>
                  <a:pt x="50027" y="17316"/>
                </a:lnTo>
                <a:lnTo>
                  <a:pt x="84488" y="17316"/>
                </a:lnTo>
                <a:lnTo>
                  <a:pt x="89111" y="25569"/>
                </a:lnTo>
                <a:lnTo>
                  <a:pt x="91429" y="39828"/>
                </a:lnTo>
                <a:close/>
              </a:path>
              <a:path w="91440" h="114300">
                <a:moveTo>
                  <a:pt x="81583" y="98705"/>
                </a:moveTo>
                <a:lnTo>
                  <a:pt x="48302" y="98705"/>
                </a:lnTo>
                <a:lnTo>
                  <a:pt x="57197" y="97081"/>
                </a:lnTo>
                <a:lnTo>
                  <a:pt x="65122" y="92211"/>
                </a:lnTo>
                <a:lnTo>
                  <a:pt x="71106" y="84094"/>
                </a:lnTo>
                <a:lnTo>
                  <a:pt x="74178" y="72730"/>
                </a:lnTo>
                <a:lnTo>
                  <a:pt x="91429" y="72730"/>
                </a:lnTo>
                <a:lnTo>
                  <a:pt x="88330" y="86529"/>
                </a:lnTo>
                <a:lnTo>
                  <a:pt x="81583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102255" y="3680852"/>
            <a:ext cx="98425" cy="114300"/>
          </a:xfrm>
          <a:custGeom>
            <a:avLst/>
            <a:gdLst/>
            <a:ahLst/>
            <a:cxnLst/>
            <a:rect l="l" t="t" r="r" b="b"/>
            <a:pathLst>
              <a:path w="98425" h="114300">
                <a:moveTo>
                  <a:pt x="48302" y="114290"/>
                </a:moveTo>
                <a:lnTo>
                  <a:pt x="28383" y="110285"/>
                </a:lnTo>
                <a:lnTo>
                  <a:pt x="13153" y="99138"/>
                </a:lnTo>
                <a:lnTo>
                  <a:pt x="3423" y="82146"/>
                </a:lnTo>
                <a:lnTo>
                  <a:pt x="0" y="60608"/>
                </a:lnTo>
                <a:lnTo>
                  <a:pt x="3234" y="37257"/>
                </a:lnTo>
                <a:lnTo>
                  <a:pt x="12938" y="17966"/>
                </a:lnTo>
                <a:lnTo>
                  <a:pt x="29110" y="4843"/>
                </a:lnTo>
                <a:lnTo>
                  <a:pt x="51752" y="0"/>
                </a:lnTo>
                <a:lnTo>
                  <a:pt x="72130" y="4653"/>
                </a:lnTo>
                <a:lnTo>
                  <a:pt x="86204" y="17316"/>
                </a:lnTo>
                <a:lnTo>
                  <a:pt x="50027" y="17316"/>
                </a:lnTo>
                <a:lnTo>
                  <a:pt x="38167" y="19995"/>
                </a:lnTo>
                <a:lnTo>
                  <a:pt x="28895" y="27057"/>
                </a:lnTo>
                <a:lnTo>
                  <a:pt x="22857" y="37041"/>
                </a:lnTo>
                <a:lnTo>
                  <a:pt x="20701" y="48486"/>
                </a:lnTo>
                <a:lnTo>
                  <a:pt x="96590" y="48486"/>
                </a:lnTo>
                <a:lnTo>
                  <a:pt x="98330" y="64071"/>
                </a:lnTo>
                <a:lnTo>
                  <a:pt x="20701" y="64071"/>
                </a:lnTo>
                <a:lnTo>
                  <a:pt x="22641" y="78980"/>
                </a:lnTo>
                <a:lnTo>
                  <a:pt x="28464" y="89830"/>
                </a:lnTo>
                <a:lnTo>
                  <a:pt x="38167" y="96459"/>
                </a:lnTo>
                <a:lnTo>
                  <a:pt x="51752" y="98705"/>
                </a:lnTo>
                <a:lnTo>
                  <a:pt x="87202" y="98705"/>
                </a:lnTo>
                <a:lnTo>
                  <a:pt x="86416" y="99841"/>
                </a:lnTo>
                <a:lnTo>
                  <a:pt x="77629" y="107363"/>
                </a:lnTo>
                <a:lnTo>
                  <a:pt x="73289" y="109906"/>
                </a:lnTo>
                <a:lnTo>
                  <a:pt x="67494" y="112125"/>
                </a:lnTo>
                <a:lnTo>
                  <a:pt x="59434" y="113694"/>
                </a:lnTo>
                <a:lnTo>
                  <a:pt x="48302" y="114290"/>
                </a:lnTo>
                <a:close/>
              </a:path>
              <a:path w="98425" h="114300">
                <a:moveTo>
                  <a:pt x="96590" y="48486"/>
                </a:moveTo>
                <a:lnTo>
                  <a:pt x="79354" y="48486"/>
                </a:lnTo>
                <a:lnTo>
                  <a:pt x="77925" y="37041"/>
                </a:lnTo>
                <a:lnTo>
                  <a:pt x="73100" y="27057"/>
                </a:lnTo>
                <a:lnTo>
                  <a:pt x="64070" y="19995"/>
                </a:lnTo>
                <a:lnTo>
                  <a:pt x="50027" y="17316"/>
                </a:lnTo>
                <a:lnTo>
                  <a:pt x="86204" y="17316"/>
                </a:lnTo>
                <a:lnTo>
                  <a:pt x="86685" y="17749"/>
                </a:lnTo>
                <a:lnTo>
                  <a:pt x="95419" y="37988"/>
                </a:lnTo>
                <a:lnTo>
                  <a:pt x="96590" y="48486"/>
                </a:lnTo>
                <a:close/>
              </a:path>
              <a:path w="98425" h="114300">
                <a:moveTo>
                  <a:pt x="87202" y="98705"/>
                </a:moveTo>
                <a:lnTo>
                  <a:pt x="51752" y="98705"/>
                </a:lnTo>
                <a:lnTo>
                  <a:pt x="63100" y="96432"/>
                </a:lnTo>
                <a:lnTo>
                  <a:pt x="71375" y="90912"/>
                </a:lnTo>
                <a:lnTo>
                  <a:pt x="76739" y="84094"/>
                </a:lnTo>
                <a:lnTo>
                  <a:pt x="79354" y="77925"/>
                </a:lnTo>
                <a:lnTo>
                  <a:pt x="96605" y="77925"/>
                </a:lnTo>
                <a:lnTo>
                  <a:pt x="95580" y="83498"/>
                </a:lnTo>
                <a:lnTo>
                  <a:pt x="92292" y="91345"/>
                </a:lnTo>
                <a:lnTo>
                  <a:pt x="87202" y="987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216110" y="3680852"/>
            <a:ext cx="90170" cy="114300"/>
          </a:xfrm>
          <a:custGeom>
            <a:avLst/>
            <a:gdLst/>
            <a:ahLst/>
            <a:cxnLst/>
            <a:rect l="l" t="t" r="r" b="b"/>
            <a:pathLst>
              <a:path w="90170" h="114300">
                <a:moveTo>
                  <a:pt x="82279" y="98705"/>
                </a:moveTo>
                <a:lnTo>
                  <a:pt x="46577" y="98705"/>
                </a:lnTo>
                <a:lnTo>
                  <a:pt x="55445" y="97704"/>
                </a:lnTo>
                <a:lnTo>
                  <a:pt x="63181" y="94592"/>
                </a:lnTo>
                <a:lnTo>
                  <a:pt x="68653" y="89208"/>
                </a:lnTo>
                <a:lnTo>
                  <a:pt x="70728" y="81388"/>
                </a:lnTo>
                <a:lnTo>
                  <a:pt x="69677" y="76031"/>
                </a:lnTo>
                <a:lnTo>
                  <a:pt x="66200" y="72297"/>
                </a:lnTo>
                <a:lnTo>
                  <a:pt x="59812" y="69212"/>
                </a:lnTo>
                <a:lnTo>
                  <a:pt x="50027" y="65803"/>
                </a:lnTo>
                <a:lnTo>
                  <a:pt x="29326" y="60608"/>
                </a:lnTo>
                <a:lnTo>
                  <a:pt x="18733" y="57280"/>
                </a:lnTo>
                <a:lnTo>
                  <a:pt x="10566" y="52166"/>
                </a:lnTo>
                <a:lnTo>
                  <a:pt x="5310" y="44779"/>
                </a:lnTo>
                <a:lnTo>
                  <a:pt x="3450" y="34633"/>
                </a:lnTo>
                <a:lnTo>
                  <a:pt x="6765" y="18994"/>
                </a:lnTo>
                <a:lnTo>
                  <a:pt x="15741" y="8225"/>
                </a:lnTo>
                <a:lnTo>
                  <a:pt x="28922" y="2002"/>
                </a:lnTo>
                <a:lnTo>
                  <a:pt x="44852" y="0"/>
                </a:lnTo>
                <a:lnTo>
                  <a:pt x="67062" y="4680"/>
                </a:lnTo>
                <a:lnTo>
                  <a:pt x="78922" y="15368"/>
                </a:lnTo>
                <a:lnTo>
                  <a:pt x="79011" y="15585"/>
                </a:lnTo>
                <a:lnTo>
                  <a:pt x="43127" y="15585"/>
                </a:lnTo>
                <a:lnTo>
                  <a:pt x="36712" y="16072"/>
                </a:lnTo>
                <a:lnTo>
                  <a:pt x="29326" y="18182"/>
                </a:lnTo>
                <a:lnTo>
                  <a:pt x="23234" y="22890"/>
                </a:lnTo>
                <a:lnTo>
                  <a:pt x="20701" y="31170"/>
                </a:lnTo>
                <a:lnTo>
                  <a:pt x="20701" y="39828"/>
                </a:lnTo>
                <a:lnTo>
                  <a:pt x="25876" y="41560"/>
                </a:lnTo>
                <a:lnTo>
                  <a:pt x="41402" y="45023"/>
                </a:lnTo>
                <a:lnTo>
                  <a:pt x="58653" y="50218"/>
                </a:lnTo>
                <a:lnTo>
                  <a:pt x="72965" y="54818"/>
                </a:lnTo>
                <a:lnTo>
                  <a:pt x="82588" y="61041"/>
                </a:lnTo>
                <a:lnTo>
                  <a:pt x="88006" y="69212"/>
                </a:lnTo>
                <a:lnTo>
                  <a:pt x="89704" y="79656"/>
                </a:lnTo>
                <a:lnTo>
                  <a:pt x="86362" y="93834"/>
                </a:lnTo>
                <a:lnTo>
                  <a:pt x="82279" y="98705"/>
                </a:lnTo>
                <a:close/>
              </a:path>
              <a:path w="90170" h="114300">
                <a:moveTo>
                  <a:pt x="84529" y="34633"/>
                </a:moveTo>
                <a:lnTo>
                  <a:pt x="67278" y="34633"/>
                </a:lnTo>
                <a:lnTo>
                  <a:pt x="66658" y="28734"/>
                </a:lnTo>
                <a:lnTo>
                  <a:pt x="63612" y="22511"/>
                </a:lnTo>
                <a:lnTo>
                  <a:pt x="56361" y="17587"/>
                </a:lnTo>
                <a:lnTo>
                  <a:pt x="43127" y="15585"/>
                </a:lnTo>
                <a:lnTo>
                  <a:pt x="79011" y="15585"/>
                </a:lnTo>
                <a:lnTo>
                  <a:pt x="83666" y="27030"/>
                </a:lnTo>
                <a:lnTo>
                  <a:pt x="84529" y="34633"/>
                </a:lnTo>
                <a:close/>
              </a:path>
              <a:path w="90170" h="114300">
                <a:moveTo>
                  <a:pt x="46577" y="114290"/>
                </a:moveTo>
                <a:lnTo>
                  <a:pt x="21105" y="110285"/>
                </a:lnTo>
                <a:lnTo>
                  <a:pt x="7116" y="100436"/>
                </a:lnTo>
                <a:lnTo>
                  <a:pt x="1212" y="87990"/>
                </a:lnTo>
                <a:lnTo>
                  <a:pt x="0" y="76193"/>
                </a:lnTo>
                <a:lnTo>
                  <a:pt x="17250" y="76193"/>
                </a:lnTo>
                <a:lnTo>
                  <a:pt x="18922" y="83363"/>
                </a:lnTo>
                <a:lnTo>
                  <a:pt x="22857" y="90696"/>
                </a:lnTo>
                <a:lnTo>
                  <a:pt x="31321" y="96405"/>
                </a:lnTo>
                <a:lnTo>
                  <a:pt x="46577" y="98705"/>
                </a:lnTo>
                <a:lnTo>
                  <a:pt x="82279" y="98705"/>
                </a:lnTo>
                <a:lnTo>
                  <a:pt x="77197" y="104766"/>
                </a:lnTo>
                <a:lnTo>
                  <a:pt x="63504" y="111800"/>
                </a:lnTo>
                <a:lnTo>
                  <a:pt x="46577" y="1142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70760" y="4203816"/>
            <a:ext cx="129539" cy="156210"/>
          </a:xfrm>
          <a:custGeom>
            <a:avLst/>
            <a:gdLst/>
            <a:ahLst/>
            <a:cxnLst/>
            <a:rect l="l" t="t" r="r" b="b"/>
            <a:pathLst>
              <a:path w="129540" h="156210">
                <a:moveTo>
                  <a:pt x="65553" y="155850"/>
                </a:moveTo>
                <a:lnTo>
                  <a:pt x="41483" y="151439"/>
                </a:lnTo>
                <a:lnTo>
                  <a:pt x="20485" y="137451"/>
                </a:lnTo>
                <a:lnTo>
                  <a:pt x="5633" y="112747"/>
                </a:lnTo>
                <a:lnTo>
                  <a:pt x="0" y="76193"/>
                </a:lnTo>
                <a:lnTo>
                  <a:pt x="4690" y="45294"/>
                </a:lnTo>
                <a:lnTo>
                  <a:pt x="18113" y="21212"/>
                </a:lnTo>
                <a:lnTo>
                  <a:pt x="39299" y="5573"/>
                </a:lnTo>
                <a:lnTo>
                  <a:pt x="67278" y="0"/>
                </a:lnTo>
                <a:lnTo>
                  <a:pt x="93235" y="4166"/>
                </a:lnTo>
                <a:lnTo>
                  <a:pt x="111915" y="15152"/>
                </a:lnTo>
                <a:lnTo>
                  <a:pt x="113572" y="17316"/>
                </a:lnTo>
                <a:lnTo>
                  <a:pt x="67278" y="17316"/>
                </a:lnTo>
                <a:lnTo>
                  <a:pt x="49084" y="21158"/>
                </a:lnTo>
                <a:lnTo>
                  <a:pt x="34286" y="32468"/>
                </a:lnTo>
                <a:lnTo>
                  <a:pt x="24339" y="50921"/>
                </a:lnTo>
                <a:lnTo>
                  <a:pt x="20701" y="76193"/>
                </a:lnTo>
                <a:lnTo>
                  <a:pt x="23153" y="100545"/>
                </a:lnTo>
                <a:lnTo>
                  <a:pt x="31267" y="120351"/>
                </a:lnTo>
                <a:lnTo>
                  <a:pt x="46173" y="133663"/>
                </a:lnTo>
                <a:lnTo>
                  <a:pt x="69003" y="138533"/>
                </a:lnTo>
                <a:lnTo>
                  <a:pt x="108180" y="138533"/>
                </a:lnTo>
                <a:lnTo>
                  <a:pt x="98761" y="147191"/>
                </a:lnTo>
                <a:lnTo>
                  <a:pt x="78922" y="154443"/>
                </a:lnTo>
                <a:lnTo>
                  <a:pt x="65553" y="155850"/>
                </a:lnTo>
                <a:close/>
              </a:path>
              <a:path w="129540" h="156210">
                <a:moveTo>
                  <a:pt x="129381" y="48486"/>
                </a:moveTo>
                <a:lnTo>
                  <a:pt x="108680" y="48486"/>
                </a:lnTo>
                <a:lnTo>
                  <a:pt x="102211" y="32658"/>
                </a:lnTo>
                <a:lnTo>
                  <a:pt x="91861" y="23161"/>
                </a:lnTo>
                <a:lnTo>
                  <a:pt x="79569" y="18534"/>
                </a:lnTo>
                <a:lnTo>
                  <a:pt x="67278" y="17316"/>
                </a:lnTo>
                <a:lnTo>
                  <a:pt x="113572" y="17316"/>
                </a:lnTo>
                <a:lnTo>
                  <a:pt x="123802" y="30683"/>
                </a:lnTo>
                <a:lnTo>
                  <a:pt x="129381" y="48486"/>
                </a:lnTo>
                <a:close/>
              </a:path>
              <a:path w="129540" h="156210">
                <a:moveTo>
                  <a:pt x="108180" y="138533"/>
                </a:moveTo>
                <a:lnTo>
                  <a:pt x="69003" y="138533"/>
                </a:lnTo>
                <a:lnTo>
                  <a:pt x="79596" y="136910"/>
                </a:lnTo>
                <a:lnTo>
                  <a:pt x="91645" y="130741"/>
                </a:lnTo>
                <a:lnTo>
                  <a:pt x="102723" y="118078"/>
                </a:lnTo>
                <a:lnTo>
                  <a:pt x="110405" y="96973"/>
                </a:lnTo>
                <a:lnTo>
                  <a:pt x="129381" y="96973"/>
                </a:lnTo>
                <a:lnTo>
                  <a:pt x="117953" y="129550"/>
                </a:lnTo>
                <a:lnTo>
                  <a:pt x="108180" y="1385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17393" y="4245376"/>
            <a:ext cx="100330" cy="113030"/>
          </a:xfrm>
          <a:custGeom>
            <a:avLst/>
            <a:gdLst/>
            <a:ahLst/>
            <a:cxnLst/>
            <a:rect l="l" t="t" r="r" b="b"/>
            <a:pathLst>
              <a:path w="100329" h="113029">
                <a:moveTo>
                  <a:pt x="50027" y="112558"/>
                </a:moveTo>
                <a:lnTo>
                  <a:pt x="27655" y="107525"/>
                </a:lnTo>
                <a:lnTo>
                  <a:pt x="12075" y="94376"/>
                </a:lnTo>
                <a:lnTo>
                  <a:pt x="2965" y="76031"/>
                </a:lnTo>
                <a:lnTo>
                  <a:pt x="0" y="55413"/>
                </a:lnTo>
                <a:lnTo>
                  <a:pt x="2965" y="35066"/>
                </a:lnTo>
                <a:lnTo>
                  <a:pt x="12075" y="17316"/>
                </a:lnTo>
                <a:lnTo>
                  <a:pt x="27655" y="4762"/>
                </a:lnTo>
                <a:lnTo>
                  <a:pt x="50027" y="0"/>
                </a:lnTo>
                <a:lnTo>
                  <a:pt x="72399" y="4762"/>
                </a:lnTo>
                <a:lnTo>
                  <a:pt x="85830" y="15585"/>
                </a:lnTo>
                <a:lnTo>
                  <a:pt x="50027" y="15585"/>
                </a:lnTo>
                <a:lnTo>
                  <a:pt x="34259" y="19860"/>
                </a:lnTo>
                <a:lnTo>
                  <a:pt x="24798" y="30304"/>
                </a:lnTo>
                <a:lnTo>
                  <a:pt x="20188" y="43345"/>
                </a:lnTo>
                <a:lnTo>
                  <a:pt x="18976" y="55413"/>
                </a:lnTo>
                <a:lnTo>
                  <a:pt x="20188" y="68482"/>
                </a:lnTo>
                <a:lnTo>
                  <a:pt x="24798" y="82037"/>
                </a:lnTo>
                <a:lnTo>
                  <a:pt x="34259" y="92671"/>
                </a:lnTo>
                <a:lnTo>
                  <a:pt x="50027" y="96973"/>
                </a:lnTo>
                <a:lnTo>
                  <a:pt x="84902" y="96973"/>
                </a:lnTo>
                <a:lnTo>
                  <a:pt x="72399" y="107525"/>
                </a:lnTo>
                <a:lnTo>
                  <a:pt x="50027" y="112558"/>
                </a:lnTo>
                <a:close/>
              </a:path>
              <a:path w="100329" h="113029">
                <a:moveTo>
                  <a:pt x="84902" y="96973"/>
                </a:moveTo>
                <a:lnTo>
                  <a:pt x="50027" y="96973"/>
                </a:lnTo>
                <a:lnTo>
                  <a:pt x="65796" y="92671"/>
                </a:lnTo>
                <a:lnTo>
                  <a:pt x="75257" y="82037"/>
                </a:lnTo>
                <a:lnTo>
                  <a:pt x="79866" y="68482"/>
                </a:lnTo>
                <a:lnTo>
                  <a:pt x="81079" y="55413"/>
                </a:lnTo>
                <a:lnTo>
                  <a:pt x="79866" y="43345"/>
                </a:lnTo>
                <a:lnTo>
                  <a:pt x="75257" y="30304"/>
                </a:lnTo>
                <a:lnTo>
                  <a:pt x="65796" y="19860"/>
                </a:lnTo>
                <a:lnTo>
                  <a:pt x="50027" y="15585"/>
                </a:lnTo>
                <a:lnTo>
                  <a:pt x="85830" y="15585"/>
                </a:lnTo>
                <a:lnTo>
                  <a:pt x="87979" y="17316"/>
                </a:lnTo>
                <a:lnTo>
                  <a:pt x="97090" y="35066"/>
                </a:lnTo>
                <a:lnTo>
                  <a:pt x="100055" y="55413"/>
                </a:lnTo>
                <a:lnTo>
                  <a:pt x="97090" y="76031"/>
                </a:lnTo>
                <a:lnTo>
                  <a:pt x="87979" y="94376"/>
                </a:lnTo>
                <a:lnTo>
                  <a:pt x="84902" y="969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41600" y="4245376"/>
            <a:ext cx="52069" cy="111125"/>
          </a:xfrm>
          <a:custGeom>
            <a:avLst/>
            <a:gdLst/>
            <a:ahLst/>
            <a:cxnLst/>
            <a:rect l="l" t="t" r="r" b="b"/>
            <a:pathLst>
              <a:path w="52070" h="111125">
                <a:moveTo>
                  <a:pt x="36052" y="20780"/>
                </a:moveTo>
                <a:lnTo>
                  <a:pt x="17250" y="20780"/>
                </a:lnTo>
                <a:lnTo>
                  <a:pt x="23046" y="11688"/>
                </a:lnTo>
                <a:lnTo>
                  <a:pt x="29973" y="5195"/>
                </a:lnTo>
                <a:lnTo>
                  <a:pt x="37871" y="1298"/>
                </a:lnTo>
                <a:lnTo>
                  <a:pt x="46577" y="0"/>
                </a:lnTo>
                <a:lnTo>
                  <a:pt x="51752" y="0"/>
                </a:lnTo>
                <a:lnTo>
                  <a:pt x="51752" y="19048"/>
                </a:lnTo>
                <a:lnTo>
                  <a:pt x="44852" y="19048"/>
                </a:lnTo>
                <a:lnTo>
                  <a:pt x="36052" y="20780"/>
                </a:lnTo>
                <a:close/>
              </a:path>
              <a:path w="52070" h="111125">
                <a:moveTo>
                  <a:pt x="17250" y="110826"/>
                </a:moveTo>
                <a:lnTo>
                  <a:pt x="0" y="110826"/>
                </a:lnTo>
                <a:lnTo>
                  <a:pt x="0" y="1731"/>
                </a:lnTo>
                <a:lnTo>
                  <a:pt x="17250" y="1731"/>
                </a:lnTo>
                <a:lnTo>
                  <a:pt x="17250" y="20780"/>
                </a:lnTo>
                <a:lnTo>
                  <a:pt x="36052" y="20780"/>
                </a:lnTo>
                <a:lnTo>
                  <a:pt x="33989" y="21185"/>
                </a:lnTo>
                <a:lnTo>
                  <a:pt x="25229" y="27057"/>
                </a:lnTo>
                <a:lnTo>
                  <a:pt x="19380" y="35850"/>
                </a:lnTo>
                <a:lnTo>
                  <a:pt x="17250" y="46755"/>
                </a:lnTo>
                <a:lnTo>
                  <a:pt x="17250" y="1108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01978" y="4245376"/>
            <a:ext cx="98425" cy="113030"/>
          </a:xfrm>
          <a:custGeom>
            <a:avLst/>
            <a:gdLst/>
            <a:ahLst/>
            <a:cxnLst/>
            <a:rect l="l" t="t" r="r" b="b"/>
            <a:pathLst>
              <a:path w="98425" h="113029">
                <a:moveTo>
                  <a:pt x="48302" y="112558"/>
                </a:moveTo>
                <a:lnTo>
                  <a:pt x="28383" y="108554"/>
                </a:lnTo>
                <a:lnTo>
                  <a:pt x="13153" y="97406"/>
                </a:lnTo>
                <a:lnTo>
                  <a:pt x="3423" y="80414"/>
                </a:lnTo>
                <a:lnTo>
                  <a:pt x="0" y="58876"/>
                </a:lnTo>
                <a:lnTo>
                  <a:pt x="3234" y="35796"/>
                </a:lnTo>
                <a:lnTo>
                  <a:pt x="12938" y="17100"/>
                </a:lnTo>
                <a:lnTo>
                  <a:pt x="29110" y="4572"/>
                </a:lnTo>
                <a:lnTo>
                  <a:pt x="51752" y="0"/>
                </a:lnTo>
                <a:lnTo>
                  <a:pt x="72130" y="4383"/>
                </a:lnTo>
                <a:lnTo>
                  <a:pt x="85173" y="15585"/>
                </a:lnTo>
                <a:lnTo>
                  <a:pt x="50027" y="15585"/>
                </a:lnTo>
                <a:lnTo>
                  <a:pt x="38167" y="18263"/>
                </a:lnTo>
                <a:lnTo>
                  <a:pt x="28895" y="25325"/>
                </a:lnTo>
                <a:lnTo>
                  <a:pt x="22857" y="35309"/>
                </a:lnTo>
                <a:lnTo>
                  <a:pt x="20701" y="46755"/>
                </a:lnTo>
                <a:lnTo>
                  <a:pt x="96572" y="46755"/>
                </a:lnTo>
                <a:lnTo>
                  <a:pt x="98330" y="62340"/>
                </a:lnTo>
                <a:lnTo>
                  <a:pt x="20701" y="62340"/>
                </a:lnTo>
                <a:lnTo>
                  <a:pt x="22641" y="77248"/>
                </a:lnTo>
                <a:lnTo>
                  <a:pt x="28464" y="88098"/>
                </a:lnTo>
                <a:lnTo>
                  <a:pt x="38167" y="94727"/>
                </a:lnTo>
                <a:lnTo>
                  <a:pt x="51752" y="96973"/>
                </a:lnTo>
                <a:lnTo>
                  <a:pt x="87202" y="96973"/>
                </a:lnTo>
                <a:lnTo>
                  <a:pt x="86416" y="98109"/>
                </a:lnTo>
                <a:lnTo>
                  <a:pt x="77629" y="105631"/>
                </a:lnTo>
                <a:lnTo>
                  <a:pt x="73289" y="108175"/>
                </a:lnTo>
                <a:lnTo>
                  <a:pt x="67494" y="110393"/>
                </a:lnTo>
                <a:lnTo>
                  <a:pt x="59434" y="111963"/>
                </a:lnTo>
                <a:lnTo>
                  <a:pt x="48302" y="112558"/>
                </a:lnTo>
                <a:close/>
              </a:path>
              <a:path w="98425" h="113029">
                <a:moveTo>
                  <a:pt x="96572" y="46755"/>
                </a:moveTo>
                <a:lnTo>
                  <a:pt x="79354" y="46755"/>
                </a:lnTo>
                <a:lnTo>
                  <a:pt x="77925" y="35309"/>
                </a:lnTo>
                <a:lnTo>
                  <a:pt x="73100" y="25325"/>
                </a:lnTo>
                <a:lnTo>
                  <a:pt x="64070" y="18263"/>
                </a:lnTo>
                <a:lnTo>
                  <a:pt x="50027" y="15585"/>
                </a:lnTo>
                <a:lnTo>
                  <a:pt x="85173" y="15585"/>
                </a:lnTo>
                <a:lnTo>
                  <a:pt x="86685" y="16883"/>
                </a:lnTo>
                <a:lnTo>
                  <a:pt x="95419" y="36527"/>
                </a:lnTo>
                <a:lnTo>
                  <a:pt x="96572" y="46755"/>
                </a:lnTo>
                <a:close/>
              </a:path>
              <a:path w="98425" h="113029">
                <a:moveTo>
                  <a:pt x="87202" y="96973"/>
                </a:moveTo>
                <a:lnTo>
                  <a:pt x="51752" y="96973"/>
                </a:lnTo>
                <a:lnTo>
                  <a:pt x="63100" y="94944"/>
                </a:lnTo>
                <a:lnTo>
                  <a:pt x="71375" y="89830"/>
                </a:lnTo>
                <a:lnTo>
                  <a:pt x="76739" y="83093"/>
                </a:lnTo>
                <a:lnTo>
                  <a:pt x="79354" y="76193"/>
                </a:lnTo>
                <a:lnTo>
                  <a:pt x="96605" y="76193"/>
                </a:lnTo>
                <a:lnTo>
                  <a:pt x="95580" y="81767"/>
                </a:lnTo>
                <a:lnTo>
                  <a:pt x="92292" y="89613"/>
                </a:lnTo>
                <a:lnTo>
                  <a:pt x="87202" y="969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74487" y="4203816"/>
            <a:ext cx="145415" cy="156210"/>
          </a:xfrm>
          <a:custGeom>
            <a:avLst/>
            <a:gdLst/>
            <a:ahLst/>
            <a:cxnLst/>
            <a:rect l="l" t="t" r="r" b="b"/>
            <a:pathLst>
              <a:path w="145415" h="156210">
                <a:moveTo>
                  <a:pt x="72453" y="155850"/>
                </a:moveTo>
                <a:lnTo>
                  <a:pt x="37844" y="148057"/>
                </a:lnTo>
                <a:lnTo>
                  <a:pt x="15525" y="128576"/>
                </a:lnTo>
                <a:lnTo>
                  <a:pt x="3558" y="103250"/>
                </a:lnTo>
                <a:lnTo>
                  <a:pt x="0" y="77925"/>
                </a:lnTo>
                <a:lnTo>
                  <a:pt x="3558" y="51868"/>
                </a:lnTo>
                <a:lnTo>
                  <a:pt x="15525" y="26624"/>
                </a:lnTo>
                <a:lnTo>
                  <a:pt x="37844" y="7549"/>
                </a:lnTo>
                <a:lnTo>
                  <a:pt x="72453" y="0"/>
                </a:lnTo>
                <a:lnTo>
                  <a:pt x="107063" y="7549"/>
                </a:lnTo>
                <a:lnTo>
                  <a:pt x="118491" y="17316"/>
                </a:lnTo>
                <a:lnTo>
                  <a:pt x="72453" y="17316"/>
                </a:lnTo>
                <a:lnTo>
                  <a:pt x="50539" y="21916"/>
                </a:lnTo>
                <a:lnTo>
                  <a:pt x="34286" y="34633"/>
                </a:lnTo>
                <a:lnTo>
                  <a:pt x="24178" y="53844"/>
                </a:lnTo>
                <a:lnTo>
                  <a:pt x="20701" y="77925"/>
                </a:lnTo>
                <a:lnTo>
                  <a:pt x="24178" y="102006"/>
                </a:lnTo>
                <a:lnTo>
                  <a:pt x="34286" y="121216"/>
                </a:lnTo>
                <a:lnTo>
                  <a:pt x="50539" y="133933"/>
                </a:lnTo>
                <a:lnTo>
                  <a:pt x="72453" y="138533"/>
                </a:lnTo>
                <a:lnTo>
                  <a:pt x="117974" y="138533"/>
                </a:lnTo>
                <a:lnTo>
                  <a:pt x="107063" y="148057"/>
                </a:lnTo>
                <a:lnTo>
                  <a:pt x="72453" y="155850"/>
                </a:lnTo>
                <a:close/>
              </a:path>
              <a:path w="145415" h="156210">
                <a:moveTo>
                  <a:pt x="117974" y="138533"/>
                </a:moveTo>
                <a:lnTo>
                  <a:pt x="72453" y="138533"/>
                </a:lnTo>
                <a:lnTo>
                  <a:pt x="94367" y="133933"/>
                </a:lnTo>
                <a:lnTo>
                  <a:pt x="110621" y="121216"/>
                </a:lnTo>
                <a:lnTo>
                  <a:pt x="120729" y="102006"/>
                </a:lnTo>
                <a:lnTo>
                  <a:pt x="124206" y="77925"/>
                </a:lnTo>
                <a:lnTo>
                  <a:pt x="120729" y="53844"/>
                </a:lnTo>
                <a:lnTo>
                  <a:pt x="110621" y="34633"/>
                </a:lnTo>
                <a:lnTo>
                  <a:pt x="94367" y="21916"/>
                </a:lnTo>
                <a:lnTo>
                  <a:pt x="72453" y="17316"/>
                </a:lnTo>
                <a:lnTo>
                  <a:pt x="118491" y="17316"/>
                </a:lnTo>
                <a:lnTo>
                  <a:pt x="129381" y="26624"/>
                </a:lnTo>
                <a:lnTo>
                  <a:pt x="141349" y="51868"/>
                </a:lnTo>
                <a:lnTo>
                  <a:pt x="144907" y="77925"/>
                </a:lnTo>
                <a:lnTo>
                  <a:pt x="141349" y="103250"/>
                </a:lnTo>
                <a:lnTo>
                  <a:pt x="129381" y="128576"/>
                </a:lnTo>
                <a:lnTo>
                  <a:pt x="117974" y="1385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938371" y="4203816"/>
            <a:ext cx="117475" cy="156210"/>
          </a:xfrm>
          <a:custGeom>
            <a:avLst/>
            <a:gdLst/>
            <a:ahLst/>
            <a:cxnLst/>
            <a:rect l="l" t="t" r="r" b="b"/>
            <a:pathLst>
              <a:path w="117475" h="156210">
                <a:moveTo>
                  <a:pt x="105613" y="138533"/>
                </a:moveTo>
                <a:lnTo>
                  <a:pt x="58653" y="138533"/>
                </a:lnTo>
                <a:lnTo>
                  <a:pt x="71402" y="137667"/>
                </a:lnTo>
                <a:lnTo>
                  <a:pt x="84313" y="134204"/>
                </a:lnTo>
                <a:lnTo>
                  <a:pt x="94313" y="126844"/>
                </a:lnTo>
                <a:lnTo>
                  <a:pt x="98330" y="114290"/>
                </a:lnTo>
                <a:lnTo>
                  <a:pt x="96605" y="104360"/>
                </a:lnTo>
                <a:lnTo>
                  <a:pt x="90998" y="97190"/>
                </a:lnTo>
                <a:lnTo>
                  <a:pt x="80863" y="91643"/>
                </a:lnTo>
                <a:lnTo>
                  <a:pt x="65553" y="86583"/>
                </a:lnTo>
                <a:lnTo>
                  <a:pt x="36226" y="79656"/>
                </a:lnTo>
                <a:lnTo>
                  <a:pt x="27008" y="77167"/>
                </a:lnTo>
                <a:lnTo>
                  <a:pt x="16819" y="71431"/>
                </a:lnTo>
                <a:lnTo>
                  <a:pt x="8571" y="61149"/>
                </a:lnTo>
                <a:lnTo>
                  <a:pt x="5175" y="45023"/>
                </a:lnTo>
                <a:lnTo>
                  <a:pt x="7897" y="28491"/>
                </a:lnTo>
                <a:lnTo>
                  <a:pt x="16604" y="14069"/>
                </a:lnTo>
                <a:lnTo>
                  <a:pt x="32102" y="3869"/>
                </a:lnTo>
                <a:lnTo>
                  <a:pt x="55202" y="0"/>
                </a:lnTo>
                <a:lnTo>
                  <a:pt x="85931" y="5113"/>
                </a:lnTo>
                <a:lnTo>
                  <a:pt x="102775" y="17316"/>
                </a:lnTo>
                <a:lnTo>
                  <a:pt x="56928" y="17316"/>
                </a:lnTo>
                <a:lnTo>
                  <a:pt x="46712" y="18209"/>
                </a:lnTo>
                <a:lnTo>
                  <a:pt x="36011" y="21862"/>
                </a:lnTo>
                <a:lnTo>
                  <a:pt x="27574" y="29736"/>
                </a:lnTo>
                <a:lnTo>
                  <a:pt x="24151" y="43291"/>
                </a:lnTo>
                <a:lnTo>
                  <a:pt x="25633" y="50894"/>
                </a:lnTo>
                <a:lnTo>
                  <a:pt x="29542" y="56062"/>
                </a:lnTo>
                <a:lnTo>
                  <a:pt x="35067" y="59607"/>
                </a:lnTo>
                <a:lnTo>
                  <a:pt x="41402" y="62340"/>
                </a:lnTo>
                <a:lnTo>
                  <a:pt x="82804" y="70998"/>
                </a:lnTo>
                <a:lnTo>
                  <a:pt x="96200" y="76004"/>
                </a:lnTo>
                <a:lnTo>
                  <a:pt x="107171" y="83769"/>
                </a:lnTo>
                <a:lnTo>
                  <a:pt x="114583" y="95106"/>
                </a:lnTo>
                <a:lnTo>
                  <a:pt x="117306" y="110826"/>
                </a:lnTo>
                <a:lnTo>
                  <a:pt x="111780" y="132472"/>
                </a:lnTo>
                <a:lnTo>
                  <a:pt x="105613" y="138533"/>
                </a:lnTo>
                <a:close/>
              </a:path>
              <a:path w="117475" h="156210">
                <a:moveTo>
                  <a:pt x="112130" y="46755"/>
                </a:moveTo>
                <a:lnTo>
                  <a:pt x="94880" y="46755"/>
                </a:lnTo>
                <a:lnTo>
                  <a:pt x="90648" y="32658"/>
                </a:lnTo>
                <a:lnTo>
                  <a:pt x="81726" y="23594"/>
                </a:lnTo>
                <a:lnTo>
                  <a:pt x="69893" y="18750"/>
                </a:lnTo>
                <a:lnTo>
                  <a:pt x="56928" y="17316"/>
                </a:lnTo>
                <a:lnTo>
                  <a:pt x="102775" y="17316"/>
                </a:lnTo>
                <a:lnTo>
                  <a:pt x="103074" y="17533"/>
                </a:lnTo>
                <a:lnTo>
                  <a:pt x="110513" y="32874"/>
                </a:lnTo>
                <a:lnTo>
                  <a:pt x="112130" y="46755"/>
                </a:lnTo>
                <a:close/>
              </a:path>
              <a:path w="117475" h="156210">
                <a:moveTo>
                  <a:pt x="58653" y="155850"/>
                </a:moveTo>
                <a:lnTo>
                  <a:pt x="20808" y="146353"/>
                </a:lnTo>
                <a:lnTo>
                  <a:pt x="485" y="113992"/>
                </a:lnTo>
                <a:lnTo>
                  <a:pt x="0" y="103900"/>
                </a:lnTo>
                <a:lnTo>
                  <a:pt x="18976" y="103900"/>
                </a:lnTo>
                <a:lnTo>
                  <a:pt x="22507" y="120269"/>
                </a:lnTo>
                <a:lnTo>
                  <a:pt x="31698" y="130957"/>
                </a:lnTo>
                <a:lnTo>
                  <a:pt x="44448" y="136774"/>
                </a:lnTo>
                <a:lnTo>
                  <a:pt x="58653" y="138533"/>
                </a:lnTo>
                <a:lnTo>
                  <a:pt x="105613" y="138533"/>
                </a:lnTo>
                <a:lnTo>
                  <a:pt x="97683" y="146326"/>
                </a:lnTo>
                <a:lnTo>
                  <a:pt x="78734" y="153685"/>
                </a:lnTo>
                <a:lnTo>
                  <a:pt x="58653" y="1558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65804">
              <a:lnSpc>
                <a:spcPct val="100000"/>
              </a:lnSpc>
            </a:pPr>
            <a:r>
              <a:rPr dirty="0" spc="-5"/>
              <a:t>Android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084198"/>
            <a:ext cx="6986905" cy="4441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Developed by Open Handset </a:t>
            </a:r>
            <a:r>
              <a:rPr dirty="0" sz="1800" spc="-5">
                <a:latin typeface="Arial"/>
                <a:cs typeface="Arial"/>
              </a:rPr>
              <a:t>Alliance (mostly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Google)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Open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Similar stack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IOS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Based </a:t>
            </a:r>
            <a:r>
              <a:rPr dirty="0" sz="1800" spc="-10">
                <a:latin typeface="Arial"/>
                <a:cs typeface="Arial"/>
              </a:rPr>
              <a:t>on Linux kernel but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modified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Provides process, </a:t>
            </a:r>
            <a:r>
              <a:rPr dirty="0" sz="1800" spc="-10">
                <a:latin typeface="Arial"/>
                <a:cs typeface="Arial"/>
              </a:rPr>
              <a:t>memory, </a:t>
            </a:r>
            <a:r>
              <a:rPr dirty="0" sz="1800" spc="-5">
                <a:latin typeface="Arial"/>
                <a:cs typeface="Arial"/>
              </a:rPr>
              <a:t>device-driver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Adds </a:t>
            </a:r>
            <a:r>
              <a:rPr dirty="0" sz="1800" spc="-15">
                <a:latin typeface="Arial"/>
                <a:cs typeface="Arial"/>
              </a:rPr>
              <a:t>power</a:t>
            </a:r>
            <a:r>
              <a:rPr dirty="0" sz="1800" spc="-10">
                <a:latin typeface="Arial"/>
                <a:cs typeface="Arial"/>
              </a:rPr>
              <a:t> management</a:t>
            </a:r>
            <a:endParaRPr sz="1800">
              <a:latin typeface="Arial"/>
              <a:cs typeface="Arial"/>
            </a:endParaRPr>
          </a:p>
          <a:p>
            <a:pPr marL="355600" marR="4318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Runtime </a:t>
            </a:r>
            <a:r>
              <a:rPr dirty="0" sz="1800" spc="-10">
                <a:latin typeface="Arial"/>
                <a:cs typeface="Arial"/>
              </a:rPr>
              <a:t>environment includes </a:t>
            </a:r>
            <a:r>
              <a:rPr dirty="0" sz="1800" spc="-5">
                <a:latin typeface="Arial"/>
                <a:cs typeface="Arial"/>
              </a:rPr>
              <a:t>core set of </a:t>
            </a:r>
            <a:r>
              <a:rPr dirty="0" sz="1800" spc="-10">
                <a:latin typeface="Arial"/>
                <a:cs typeface="Arial"/>
              </a:rPr>
              <a:t>libraries and </a:t>
            </a:r>
            <a:r>
              <a:rPr dirty="0" sz="1800" spc="-5">
                <a:latin typeface="Arial"/>
                <a:cs typeface="Arial"/>
              </a:rPr>
              <a:t>Dalvik  virtual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machine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Apps developed </a:t>
            </a:r>
            <a:r>
              <a:rPr dirty="0" sz="1800" spc="-5">
                <a:latin typeface="Arial"/>
                <a:cs typeface="Arial"/>
              </a:rPr>
              <a:t>in Java </a:t>
            </a:r>
            <a:r>
              <a:rPr dirty="0" sz="1800" spc="-10">
                <a:latin typeface="Arial"/>
                <a:cs typeface="Arial"/>
              </a:rPr>
              <a:t>plus Android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1099185" marR="5080" indent="-2286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Java class files </a:t>
            </a:r>
            <a:r>
              <a:rPr dirty="0" sz="1800" spc="-10">
                <a:latin typeface="Arial"/>
                <a:cs typeface="Arial"/>
              </a:rPr>
              <a:t>compiled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Java </a:t>
            </a:r>
            <a:r>
              <a:rPr dirty="0" sz="1800" spc="-10">
                <a:latin typeface="Arial"/>
                <a:cs typeface="Arial"/>
              </a:rPr>
              <a:t>bytecode then translated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executable than runs </a:t>
            </a:r>
            <a:r>
              <a:rPr dirty="0" sz="1800" spc="-5">
                <a:latin typeface="Arial"/>
                <a:cs typeface="Arial"/>
              </a:rPr>
              <a:t>in Dalvik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VM</a:t>
            </a:r>
            <a:endParaRPr sz="1800">
              <a:latin typeface="Arial"/>
              <a:cs typeface="Arial"/>
            </a:endParaRPr>
          </a:p>
          <a:p>
            <a:pPr marL="355600" marR="10033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Libraries include frameworks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20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browser (webkit), database  </a:t>
            </a:r>
            <a:r>
              <a:rPr dirty="0" sz="1800" spc="-5">
                <a:latin typeface="Arial"/>
                <a:cs typeface="Arial"/>
              </a:rPr>
              <a:t>(SQLite), </a:t>
            </a:r>
            <a:r>
              <a:rPr dirty="0" sz="1800" spc="-10">
                <a:latin typeface="Arial"/>
                <a:cs typeface="Arial"/>
              </a:rPr>
              <a:t>multimedia, </a:t>
            </a:r>
            <a:r>
              <a:rPr dirty="0" sz="1800" spc="-5">
                <a:latin typeface="Arial"/>
                <a:cs typeface="Arial"/>
              </a:rPr>
              <a:t>smaller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libc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14220">
              <a:lnSpc>
                <a:spcPct val="100000"/>
              </a:lnSpc>
            </a:pPr>
            <a:r>
              <a:rPr dirty="0" spc="-5"/>
              <a:t>Android</a:t>
            </a:r>
            <a:r>
              <a:rPr dirty="0" spc="-7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182687" y="1181138"/>
            <a:ext cx="7254748" cy="399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7330">
              <a:lnSpc>
                <a:spcPct val="100000"/>
              </a:lnSpc>
            </a:pPr>
            <a:r>
              <a:rPr dirty="0" spc="-5"/>
              <a:t>Operating-System</a:t>
            </a:r>
            <a:r>
              <a:rPr dirty="0" spc="-70"/>
              <a:t> </a:t>
            </a:r>
            <a:r>
              <a:rPr dirty="0" spc="-5"/>
              <a:t>Debugging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037" y="1273111"/>
            <a:ext cx="7576820" cy="4250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Debugging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finding and fixing </a:t>
            </a:r>
            <a:r>
              <a:rPr dirty="0" sz="1800" spc="-5">
                <a:latin typeface="Arial"/>
                <a:cs typeface="Arial"/>
              </a:rPr>
              <a:t>errors,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bugs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10">
                <a:latin typeface="Arial"/>
                <a:cs typeface="Arial"/>
              </a:rPr>
              <a:t>generate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log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files </a:t>
            </a:r>
            <a:r>
              <a:rPr dirty="0" sz="1800" spc="-10">
                <a:latin typeface="Arial"/>
                <a:cs typeface="Arial"/>
              </a:rPr>
              <a:t>containing </a:t>
            </a:r>
            <a:r>
              <a:rPr dirty="0" sz="1800" spc="-5">
                <a:latin typeface="Arial"/>
                <a:cs typeface="Arial"/>
              </a:rPr>
              <a:t>error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marL="354965" marR="80327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Arial"/>
                <a:cs typeface="Arial"/>
              </a:rPr>
              <a:t>Failure of </a:t>
            </a:r>
            <a:r>
              <a:rPr dirty="0" sz="1800" spc="-10">
                <a:latin typeface="Arial"/>
                <a:cs typeface="Arial"/>
              </a:rPr>
              <a:t>an application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generate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core dump </a:t>
            </a:r>
            <a:r>
              <a:rPr dirty="0" sz="1800" spc="-5">
                <a:latin typeface="Arial"/>
                <a:cs typeface="Arial"/>
              </a:rPr>
              <a:t>file </a:t>
            </a:r>
            <a:r>
              <a:rPr dirty="0" sz="1800" spc="-10">
                <a:latin typeface="Arial"/>
                <a:cs typeface="Arial"/>
              </a:rPr>
              <a:t>capturing  </a:t>
            </a:r>
            <a:r>
              <a:rPr dirty="0" sz="1800" spc="-5">
                <a:latin typeface="Arial"/>
                <a:cs typeface="Arial"/>
              </a:rPr>
              <a:t>memory of the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54965" marR="52641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10">
                <a:latin typeface="Arial"/>
                <a:cs typeface="Arial"/>
              </a:rPr>
              <a:t>Operating system </a:t>
            </a:r>
            <a:r>
              <a:rPr dirty="0" sz="1800" spc="-5">
                <a:latin typeface="Arial"/>
                <a:cs typeface="Arial"/>
              </a:rPr>
              <a:t>failure can </a:t>
            </a:r>
            <a:r>
              <a:rPr dirty="0" sz="1800" spc="-10">
                <a:latin typeface="Arial"/>
                <a:cs typeface="Arial"/>
              </a:rPr>
              <a:t>generate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crash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dump </a:t>
            </a:r>
            <a:r>
              <a:rPr dirty="0" sz="1800" spc="-5">
                <a:latin typeface="Arial"/>
                <a:cs typeface="Arial"/>
              </a:rPr>
              <a:t>file </a:t>
            </a:r>
            <a:r>
              <a:rPr dirty="0" sz="1800" spc="-10">
                <a:latin typeface="Arial"/>
                <a:cs typeface="Arial"/>
              </a:rPr>
              <a:t>containing  kernel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10">
                <a:latin typeface="Arial"/>
                <a:cs typeface="Arial"/>
              </a:rPr>
              <a:t>Beyond </a:t>
            </a:r>
            <a:r>
              <a:rPr dirty="0" sz="1800" spc="-5">
                <a:latin typeface="Arial"/>
                <a:cs typeface="Arial"/>
              </a:rPr>
              <a:t>crashes, performance </a:t>
            </a:r>
            <a:r>
              <a:rPr dirty="0" sz="1800" spc="-10">
                <a:latin typeface="Arial"/>
                <a:cs typeface="Arial"/>
              </a:rPr>
              <a:t>tuning </a:t>
            </a:r>
            <a:r>
              <a:rPr dirty="0" sz="1800" spc="-5">
                <a:latin typeface="Arial"/>
                <a:cs typeface="Arial"/>
              </a:rPr>
              <a:t>can optimize </a:t>
            </a: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Sometimes </a:t>
            </a:r>
            <a:r>
              <a:rPr dirty="0" sz="1800" spc="-10">
                <a:latin typeface="Arial"/>
                <a:cs typeface="Arial"/>
              </a:rPr>
              <a:t>using </a:t>
            </a:r>
            <a:r>
              <a:rPr dirty="0" sz="1800" spc="-10" b="1" i="1">
                <a:latin typeface="Arial"/>
                <a:cs typeface="Arial"/>
              </a:rPr>
              <a:t>trace </a:t>
            </a:r>
            <a:r>
              <a:rPr dirty="0" sz="1800" spc="-5" b="1" i="1">
                <a:latin typeface="Arial"/>
                <a:cs typeface="Arial"/>
              </a:rPr>
              <a:t>listings </a:t>
            </a:r>
            <a:r>
              <a:rPr dirty="0" sz="1800" spc="-5">
                <a:latin typeface="Arial"/>
                <a:cs typeface="Arial"/>
              </a:rPr>
              <a:t>of activities, </a:t>
            </a:r>
            <a:r>
              <a:rPr dirty="0" sz="1800" spc="-10">
                <a:latin typeface="Arial"/>
                <a:cs typeface="Arial"/>
              </a:rPr>
              <a:t>recorded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lvl="1" marL="756285" marR="63182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Profiling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periodic sampling </a:t>
            </a:r>
            <a:r>
              <a:rPr dirty="0" sz="1800" spc="-5">
                <a:latin typeface="Arial"/>
                <a:cs typeface="Arial"/>
              </a:rPr>
              <a:t>of instruction </a:t>
            </a:r>
            <a:r>
              <a:rPr dirty="0" sz="1800" spc="-10">
                <a:latin typeface="Arial"/>
                <a:cs typeface="Arial"/>
              </a:rPr>
              <a:t>pointer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look for  </a:t>
            </a:r>
            <a:r>
              <a:rPr dirty="0" sz="1800" spc="-5">
                <a:latin typeface="Arial"/>
                <a:cs typeface="Arial"/>
              </a:rPr>
              <a:t>statistical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trends</a:t>
            </a:r>
            <a:endParaRPr sz="1800">
              <a:latin typeface="Arial"/>
              <a:cs typeface="Arial"/>
            </a:endParaRPr>
          </a:p>
          <a:p>
            <a:pPr marL="355600" marR="120650" indent="-342900">
              <a:lnSpc>
                <a:spcPct val="100000"/>
              </a:lnSpc>
              <a:spcBef>
                <a:spcPts val="765"/>
              </a:spcBef>
            </a:pPr>
            <a:r>
              <a:rPr dirty="0" sz="1800" spc="-10">
                <a:latin typeface="Arial"/>
                <a:cs typeface="Arial"/>
              </a:rPr>
              <a:t>Kernighan</a:t>
            </a:r>
            <a:r>
              <a:rPr dirty="0" sz="1800" spc="-10">
                <a:latin typeface="MS PGothic"/>
                <a:cs typeface="MS PGothic"/>
              </a:rPr>
              <a:t>’</a:t>
            </a:r>
            <a:r>
              <a:rPr dirty="0" sz="1800" spc="-10">
                <a:latin typeface="Arial"/>
                <a:cs typeface="Arial"/>
              </a:rPr>
              <a:t>s </a:t>
            </a:r>
            <a:r>
              <a:rPr dirty="0" sz="1800" spc="-20">
                <a:latin typeface="Arial"/>
                <a:cs typeface="Arial"/>
              </a:rPr>
              <a:t>Law: </a:t>
            </a:r>
            <a:r>
              <a:rPr dirty="0" sz="1800" spc="-10">
                <a:latin typeface="MS PGothic"/>
                <a:cs typeface="MS PGothic"/>
              </a:rPr>
              <a:t>“</a:t>
            </a:r>
            <a:r>
              <a:rPr dirty="0" sz="1800" spc="-10">
                <a:latin typeface="Arial"/>
                <a:cs typeface="Arial"/>
              </a:rPr>
              <a:t>Debugging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twice as hard as writing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first </a:t>
            </a:r>
            <a:r>
              <a:rPr dirty="0" sz="1800" spc="-10">
                <a:latin typeface="Arial"/>
                <a:cs typeface="Arial"/>
              </a:rPr>
              <a:t>place. </a:t>
            </a:r>
            <a:r>
              <a:rPr dirty="0" sz="1800" spc="-5">
                <a:latin typeface="Arial"/>
                <a:cs typeface="Arial"/>
              </a:rPr>
              <a:t>Therefore, if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10">
                <a:latin typeface="Arial"/>
                <a:cs typeface="Arial"/>
              </a:rPr>
              <a:t>write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code as </a:t>
            </a:r>
            <a:r>
              <a:rPr dirty="0" sz="1800" spc="-5">
                <a:latin typeface="Arial"/>
                <a:cs typeface="Arial"/>
              </a:rPr>
              <a:t>cleverly </a:t>
            </a:r>
            <a:r>
              <a:rPr dirty="0" sz="1800" spc="-10">
                <a:latin typeface="Arial"/>
                <a:cs typeface="Arial"/>
              </a:rPr>
              <a:t>as possible, </a:t>
            </a:r>
            <a:r>
              <a:rPr dirty="0" sz="1800" spc="-20">
                <a:latin typeface="Arial"/>
                <a:cs typeface="Arial"/>
              </a:rPr>
              <a:t>you  </a:t>
            </a:r>
            <a:r>
              <a:rPr dirty="0" sz="1800" spc="-5">
                <a:latin typeface="Arial"/>
                <a:cs typeface="Arial"/>
              </a:rPr>
              <a:t>are, </a:t>
            </a:r>
            <a:r>
              <a:rPr dirty="0" sz="1800" spc="-10">
                <a:latin typeface="Arial"/>
                <a:cs typeface="Arial"/>
              </a:rPr>
              <a:t>by definition, not </a:t>
            </a:r>
            <a:r>
              <a:rPr dirty="0" sz="1800" spc="-5">
                <a:latin typeface="Arial"/>
                <a:cs typeface="Arial"/>
              </a:rPr>
              <a:t>smart </a:t>
            </a:r>
            <a:r>
              <a:rPr dirty="0" sz="1800" spc="-10">
                <a:latin typeface="Arial"/>
                <a:cs typeface="Arial"/>
              </a:rPr>
              <a:t>enough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debug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it.</a:t>
            </a:r>
            <a:r>
              <a:rPr dirty="0" sz="1800">
                <a:latin typeface="MS PGothic"/>
                <a:cs typeface="MS PGothic"/>
              </a:rPr>
              <a:t>”</a:t>
            </a:r>
            <a:endParaRPr sz="18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4094">
              <a:lnSpc>
                <a:spcPct val="100000"/>
              </a:lnSpc>
            </a:pPr>
            <a:r>
              <a:rPr dirty="0" spc="-5"/>
              <a:t>Operating System Services</a:t>
            </a:r>
            <a:r>
              <a:rPr dirty="0" spc="-75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61377" y="1261998"/>
            <a:ext cx="7261859" cy="451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20979" indent="-342900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>
                <a:latin typeface="Arial"/>
                <a:cs typeface="Arial"/>
              </a:rPr>
              <a:t>One </a:t>
            </a:r>
            <a:r>
              <a:rPr dirty="0" sz="1600" spc="-5">
                <a:latin typeface="Arial"/>
                <a:cs typeface="Arial"/>
              </a:rPr>
              <a:t>set of operating-system </a:t>
            </a:r>
            <a:r>
              <a:rPr dirty="0" sz="1600">
                <a:latin typeface="Arial"/>
                <a:cs typeface="Arial"/>
              </a:rPr>
              <a:t>services </a:t>
            </a:r>
            <a:r>
              <a:rPr dirty="0" sz="1600" spc="-5">
                <a:latin typeface="Arial"/>
                <a:cs typeface="Arial"/>
              </a:rPr>
              <a:t>provides functions that are helpful to  the user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(Cont.):</a:t>
            </a:r>
            <a:endParaRPr sz="1600">
              <a:latin typeface="Arial"/>
              <a:cs typeface="Arial"/>
            </a:endParaRPr>
          </a:p>
          <a:p>
            <a:pPr lvl="1" marL="756285" marR="48260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10" b="1">
                <a:latin typeface="Arial"/>
                <a:cs typeface="Arial"/>
              </a:rPr>
              <a:t>File-system </a:t>
            </a:r>
            <a:r>
              <a:rPr dirty="0" sz="1600" spc="-5" b="1">
                <a:latin typeface="Arial"/>
                <a:cs typeface="Arial"/>
              </a:rPr>
              <a:t>manipulation </a:t>
            </a:r>
            <a:r>
              <a:rPr dirty="0" sz="1600" spc="-5">
                <a:latin typeface="Arial"/>
                <a:cs typeface="Arial"/>
              </a:rPr>
              <a:t>- The file system is of particular interest.  Programs need to read and write files and directories, create and delete  them, search them, </a:t>
            </a:r>
            <a:r>
              <a:rPr dirty="0" sz="1600">
                <a:latin typeface="Arial"/>
                <a:cs typeface="Arial"/>
              </a:rPr>
              <a:t>list file </a:t>
            </a:r>
            <a:r>
              <a:rPr dirty="0" sz="1600" spc="-5">
                <a:latin typeface="Arial"/>
                <a:cs typeface="Arial"/>
              </a:rPr>
              <a:t>Information, permission</a:t>
            </a:r>
            <a:r>
              <a:rPr dirty="0" sz="1600" spc="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management.</a:t>
            </a:r>
            <a:endParaRPr sz="16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10" b="1">
                <a:latin typeface="Arial"/>
                <a:cs typeface="Arial"/>
              </a:rPr>
              <a:t>Communications </a:t>
            </a:r>
            <a:r>
              <a:rPr dirty="0" sz="1600" spc="-5">
                <a:latin typeface="Arial"/>
                <a:cs typeface="Arial"/>
              </a:rPr>
              <a:t>– Processes may exchange information, on the same  computer or between computers over a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1099185" marR="269875" indent="-228600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Communications may be </a:t>
            </a:r>
            <a:r>
              <a:rPr dirty="0" sz="1600">
                <a:latin typeface="Arial"/>
                <a:cs typeface="Arial"/>
              </a:rPr>
              <a:t>via </a:t>
            </a:r>
            <a:r>
              <a:rPr dirty="0" sz="1600" spc="-5">
                <a:latin typeface="Arial"/>
                <a:cs typeface="Arial"/>
              </a:rPr>
              <a:t>shared memory or through message  </a:t>
            </a:r>
            <a:r>
              <a:rPr dirty="0" sz="1600">
                <a:latin typeface="Arial"/>
                <a:cs typeface="Arial"/>
              </a:rPr>
              <a:t>passing </a:t>
            </a:r>
            <a:r>
              <a:rPr dirty="0" sz="1600" spc="-5">
                <a:latin typeface="Arial"/>
                <a:cs typeface="Arial"/>
              </a:rPr>
              <a:t>(packets moved by 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OS)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 b="1">
                <a:latin typeface="Arial"/>
                <a:cs typeface="Arial"/>
              </a:rPr>
              <a:t>Error detection </a:t>
            </a:r>
            <a:r>
              <a:rPr dirty="0" sz="1600" spc="-5">
                <a:latin typeface="Arial"/>
                <a:cs typeface="Arial"/>
              </a:rPr>
              <a:t>– </a:t>
            </a:r>
            <a:r>
              <a:rPr dirty="0" sz="1600" spc="-10">
                <a:latin typeface="Arial"/>
                <a:cs typeface="Arial"/>
              </a:rPr>
              <a:t>OS </a:t>
            </a:r>
            <a:r>
              <a:rPr dirty="0" sz="1600" spc="-5">
                <a:latin typeface="Arial"/>
                <a:cs typeface="Arial"/>
              </a:rPr>
              <a:t>needs to be constantly </a:t>
            </a:r>
            <a:r>
              <a:rPr dirty="0" sz="1600" spc="-10">
                <a:latin typeface="Arial"/>
                <a:cs typeface="Arial"/>
              </a:rPr>
              <a:t>aware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>
                <a:latin typeface="Arial"/>
                <a:cs typeface="Arial"/>
              </a:rPr>
              <a:t>possible</a:t>
            </a:r>
            <a:r>
              <a:rPr dirty="0" sz="1600" spc="1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errors</a:t>
            </a:r>
            <a:endParaRPr sz="1600">
              <a:latin typeface="Arial"/>
              <a:cs typeface="Arial"/>
            </a:endParaRPr>
          </a:p>
          <a:p>
            <a:pPr marL="1099185" marR="19685" indent="-228600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May </a:t>
            </a:r>
            <a:r>
              <a:rPr dirty="0" sz="1600">
                <a:latin typeface="Arial"/>
                <a:cs typeface="Arial"/>
              </a:rPr>
              <a:t>occur </a:t>
            </a:r>
            <a:r>
              <a:rPr dirty="0" sz="1600" spc="-5">
                <a:latin typeface="Arial"/>
                <a:cs typeface="Arial"/>
              </a:rPr>
              <a:t>in the CPU and memory hardware, in I/O </a:t>
            </a:r>
            <a:r>
              <a:rPr dirty="0" sz="1600">
                <a:latin typeface="Arial"/>
                <a:cs typeface="Arial"/>
              </a:rPr>
              <a:t>devices, in </a:t>
            </a:r>
            <a:r>
              <a:rPr dirty="0" sz="1600" spc="-5">
                <a:latin typeface="Arial"/>
                <a:cs typeface="Arial"/>
              </a:rPr>
              <a:t>user  program</a:t>
            </a:r>
            <a:endParaRPr sz="1600">
              <a:latin typeface="Arial"/>
              <a:cs typeface="Arial"/>
            </a:endParaRPr>
          </a:p>
          <a:p>
            <a:pPr marL="1099185" marR="448945" indent="-228600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For each </a:t>
            </a:r>
            <a:r>
              <a:rPr dirty="0" sz="1600" spc="-10">
                <a:latin typeface="Arial"/>
                <a:cs typeface="Arial"/>
              </a:rPr>
              <a:t>type </a:t>
            </a:r>
            <a:r>
              <a:rPr dirty="0" sz="1600" spc="-5">
                <a:latin typeface="Arial"/>
                <a:cs typeface="Arial"/>
              </a:rPr>
              <a:t>of error, </a:t>
            </a:r>
            <a:r>
              <a:rPr dirty="0" sz="1600" spc="-10">
                <a:latin typeface="Arial"/>
                <a:cs typeface="Arial"/>
              </a:rPr>
              <a:t>OS </a:t>
            </a:r>
            <a:r>
              <a:rPr dirty="0" sz="1600" spc="-5">
                <a:latin typeface="Arial"/>
                <a:cs typeface="Arial"/>
              </a:rPr>
              <a:t>should take the appropriate action to  ensure correct and </a:t>
            </a:r>
            <a:r>
              <a:rPr dirty="0" sz="1600">
                <a:latin typeface="Arial"/>
                <a:cs typeface="Arial"/>
              </a:rPr>
              <a:t>consistent </a:t>
            </a:r>
            <a:r>
              <a:rPr dirty="0" sz="1600" spc="-5">
                <a:latin typeface="Arial"/>
                <a:cs typeface="Arial"/>
              </a:rPr>
              <a:t>computing</a:t>
            </a:r>
            <a:endParaRPr sz="1600">
              <a:latin typeface="Arial"/>
              <a:cs typeface="Arial"/>
            </a:endParaRPr>
          </a:p>
          <a:p>
            <a:pPr marL="1099185" marR="1122045" indent="-228600">
              <a:lnSpc>
                <a:spcPct val="100000"/>
              </a:lnSpc>
              <a:spcBef>
                <a:spcPts val="685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Debugging </a:t>
            </a:r>
            <a:r>
              <a:rPr dirty="0" sz="1600">
                <a:latin typeface="Arial"/>
                <a:cs typeface="Arial"/>
              </a:rPr>
              <a:t>facilities </a:t>
            </a:r>
            <a:r>
              <a:rPr dirty="0" sz="1600" spc="-5">
                <a:latin typeface="Arial"/>
                <a:cs typeface="Arial"/>
              </a:rPr>
              <a:t>can greatly enhance the </a:t>
            </a:r>
            <a:r>
              <a:rPr dirty="0" sz="1600">
                <a:latin typeface="Arial"/>
                <a:cs typeface="Arial"/>
              </a:rPr>
              <a:t>user</a:t>
            </a:r>
            <a:r>
              <a:rPr dirty="0" sz="1600">
                <a:latin typeface="MS PGothic"/>
                <a:cs typeface="MS PGothic"/>
              </a:rPr>
              <a:t>’</a:t>
            </a:r>
            <a:r>
              <a:rPr dirty="0" sz="1600">
                <a:latin typeface="Arial"/>
                <a:cs typeface="Arial"/>
              </a:rPr>
              <a:t>s </a:t>
            </a:r>
            <a:r>
              <a:rPr dirty="0" sz="1600" spc="-5">
                <a:latin typeface="Arial"/>
                <a:cs typeface="Arial"/>
              </a:rPr>
              <a:t>and  programmer</a:t>
            </a:r>
            <a:r>
              <a:rPr dirty="0" sz="1600" spc="-5">
                <a:latin typeface="MS PGothic"/>
                <a:cs typeface="MS PGothic"/>
              </a:rPr>
              <a:t>’</a:t>
            </a:r>
            <a:r>
              <a:rPr dirty="0" sz="1600" spc="-5">
                <a:latin typeface="Arial"/>
                <a:cs typeface="Arial"/>
              </a:rPr>
              <a:t>s abilities to efficiently use the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086" y="167703"/>
            <a:ext cx="397256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Performance</a:t>
            </a:r>
            <a:r>
              <a:rPr dirty="0" spc="-85"/>
              <a:t> </a:t>
            </a:r>
            <a:r>
              <a:rPr dirty="0" spc="-5"/>
              <a:t>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145790" cy="2397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0861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Improve performance </a:t>
            </a:r>
            <a:r>
              <a:rPr dirty="0" sz="1800" spc="-15">
                <a:latin typeface="Arial"/>
                <a:cs typeface="Arial"/>
              </a:rPr>
              <a:t>by  </a:t>
            </a:r>
            <a:r>
              <a:rPr dirty="0" sz="1800" spc="-5">
                <a:latin typeface="Arial"/>
                <a:cs typeface="Arial"/>
              </a:rPr>
              <a:t>removing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bottlenecks</a:t>
            </a:r>
            <a:endParaRPr sz="1800">
              <a:latin typeface="Arial"/>
              <a:cs typeface="Arial"/>
            </a:endParaRPr>
          </a:p>
          <a:p>
            <a:pPr marL="355600" marR="8001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provide means of  computing and displaying  measures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system  behavior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example, </a:t>
            </a:r>
            <a:r>
              <a:rPr dirty="0" sz="1800" spc="-5">
                <a:latin typeface="Arial"/>
                <a:cs typeface="Arial"/>
              </a:rPr>
              <a:t>“top” </a:t>
            </a:r>
            <a:r>
              <a:rPr dirty="0" sz="1800" spc="-10">
                <a:latin typeface="Arial"/>
                <a:cs typeface="Arial"/>
              </a:rPr>
              <a:t>program  or </a:t>
            </a: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>
                <a:latin typeface="Arial"/>
                <a:cs typeface="Arial"/>
              </a:rPr>
              <a:t>Task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Manager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2723" y="1277848"/>
            <a:ext cx="3732136" cy="425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0785">
              <a:lnSpc>
                <a:spcPct val="100000"/>
              </a:lnSpc>
            </a:pPr>
            <a:r>
              <a:rPr dirty="0" sz="3000" spc="-5"/>
              <a:t>DTrace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354525" y="1014437"/>
            <a:ext cx="4298569" cy="503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16412" y="6080759"/>
            <a:ext cx="4370705" cy="0"/>
          </a:xfrm>
          <a:custGeom>
            <a:avLst/>
            <a:gdLst/>
            <a:ahLst/>
            <a:cxnLst/>
            <a:rect l="l" t="t" r="r" b="b"/>
            <a:pathLst>
              <a:path w="4370705" h="0">
                <a:moveTo>
                  <a:pt x="0" y="0"/>
                </a:moveTo>
                <a:lnTo>
                  <a:pt x="437038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80450" y="989330"/>
            <a:ext cx="0" cy="5085080"/>
          </a:xfrm>
          <a:custGeom>
            <a:avLst/>
            <a:gdLst/>
            <a:ahLst/>
            <a:cxnLst/>
            <a:rect l="l" t="t" r="r" b="b"/>
            <a:pathLst>
              <a:path w="0" h="5085080">
                <a:moveTo>
                  <a:pt x="0" y="0"/>
                </a:moveTo>
                <a:lnTo>
                  <a:pt x="0" y="50850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812" y="6055359"/>
            <a:ext cx="4319905" cy="0"/>
          </a:xfrm>
          <a:custGeom>
            <a:avLst/>
            <a:gdLst/>
            <a:ahLst/>
            <a:cxnLst/>
            <a:rect l="l" t="t" r="r" b="b"/>
            <a:pathLst>
              <a:path w="4319905" h="0">
                <a:moveTo>
                  <a:pt x="0" y="0"/>
                </a:moveTo>
                <a:lnTo>
                  <a:pt x="431958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55050" y="1014412"/>
            <a:ext cx="0" cy="5034280"/>
          </a:xfrm>
          <a:custGeom>
            <a:avLst/>
            <a:gdLst/>
            <a:ahLst/>
            <a:cxnLst/>
            <a:rect l="l" t="t" r="r" b="b"/>
            <a:pathLst>
              <a:path w="0" h="5034280">
                <a:moveTo>
                  <a:pt x="0" y="0"/>
                </a:moveTo>
                <a:lnTo>
                  <a:pt x="0" y="503396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5189" y="1273111"/>
            <a:ext cx="3222625" cy="404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969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DTrace </a:t>
            </a:r>
            <a:r>
              <a:rPr dirty="0" sz="1800" spc="-10">
                <a:latin typeface="Arial"/>
                <a:cs typeface="Arial"/>
              </a:rPr>
              <a:t>tool </a:t>
            </a:r>
            <a:r>
              <a:rPr dirty="0" sz="1800" spc="-5">
                <a:latin typeface="Arial"/>
                <a:cs typeface="Arial"/>
              </a:rPr>
              <a:t>in Solaris,  FreeBSD, Mac </a:t>
            </a:r>
            <a:r>
              <a:rPr dirty="0" sz="1800">
                <a:latin typeface="Arial"/>
                <a:cs typeface="Arial"/>
              </a:rPr>
              <a:t>OS X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allows  </a:t>
            </a:r>
            <a:r>
              <a:rPr dirty="0" sz="1800" spc="-5">
                <a:latin typeface="Arial"/>
                <a:cs typeface="Arial"/>
              </a:rPr>
              <a:t>live instrumentation </a:t>
            </a:r>
            <a:r>
              <a:rPr dirty="0" sz="1800" spc="-15">
                <a:latin typeface="Arial"/>
                <a:cs typeface="Arial"/>
              </a:rPr>
              <a:t>on  </a:t>
            </a:r>
            <a:r>
              <a:rPr dirty="0" sz="1800" spc="-10">
                <a:latin typeface="Arial"/>
                <a:cs typeface="Arial"/>
              </a:rPr>
              <a:t>production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marR="58419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Probes </a:t>
            </a:r>
            <a:r>
              <a:rPr dirty="0" sz="1800" spc="-5">
                <a:latin typeface="Arial"/>
                <a:cs typeface="Arial"/>
              </a:rPr>
              <a:t>fire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 spc="-5">
                <a:latin typeface="Arial"/>
                <a:cs typeface="Arial"/>
              </a:rPr>
              <a:t>is  </a:t>
            </a:r>
            <a:r>
              <a:rPr dirty="0" sz="1800" spc="-10">
                <a:latin typeface="Arial"/>
                <a:cs typeface="Arial"/>
              </a:rPr>
              <a:t>executed </a:t>
            </a:r>
            <a:r>
              <a:rPr dirty="0" sz="1800" spc="-15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provider</a:t>
            </a:r>
            <a:r>
              <a:rPr dirty="0" sz="1800" spc="-10">
                <a:latin typeface="Arial"/>
                <a:cs typeface="Arial"/>
              </a:rPr>
              <a:t>,  capturing </a:t>
            </a:r>
            <a:r>
              <a:rPr dirty="0" sz="1800" spc="-5">
                <a:latin typeface="Arial"/>
                <a:cs typeface="Arial"/>
              </a:rPr>
              <a:t>state data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sending </a:t>
            </a:r>
            <a:r>
              <a:rPr dirty="0" sz="1800" spc="-5">
                <a:latin typeface="Arial"/>
                <a:cs typeface="Arial"/>
              </a:rPr>
              <a:t>it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consumers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those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Example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following  XEventsQueued system </a:t>
            </a:r>
            <a:r>
              <a:rPr dirty="0" sz="1800" spc="-5">
                <a:latin typeface="Arial"/>
                <a:cs typeface="Arial"/>
              </a:rPr>
              <a:t>call  move from </a:t>
            </a:r>
            <a:r>
              <a:rPr dirty="0" sz="1800" spc="-10">
                <a:latin typeface="Arial"/>
                <a:cs typeface="Arial"/>
              </a:rPr>
              <a:t>libc </a:t>
            </a:r>
            <a:r>
              <a:rPr dirty="0" sz="1800" spc="-5">
                <a:latin typeface="Arial"/>
                <a:cs typeface="Arial"/>
              </a:rPr>
              <a:t>library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0">
                <a:latin typeface="Arial"/>
                <a:cs typeface="Arial"/>
              </a:rPr>
              <a:t>kernel 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29915">
              <a:lnSpc>
                <a:spcPct val="100000"/>
              </a:lnSpc>
            </a:pPr>
            <a:r>
              <a:rPr dirty="0" sz="3000" spc="-5"/>
              <a:t>Dtrace</a:t>
            </a:r>
            <a:r>
              <a:rPr dirty="0" sz="3000" spc="-90"/>
              <a:t> </a:t>
            </a:r>
            <a:r>
              <a:rPr dirty="0" sz="3000" spc="-5"/>
              <a:t>(Cont.)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083560" cy="138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DTrace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record 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 time </a:t>
            </a:r>
            <a:r>
              <a:rPr dirty="0" sz="1800" spc="-10">
                <a:latin typeface="Arial"/>
                <a:cs typeface="Arial"/>
              </a:rPr>
              <a:t>each 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UserID </a:t>
            </a:r>
            <a:r>
              <a:rPr dirty="0" sz="1800" spc="-10">
                <a:latin typeface="Arial"/>
                <a:cs typeface="Arial"/>
              </a:rPr>
              <a:t>101 </a:t>
            </a:r>
            <a:r>
              <a:rPr dirty="0" sz="1800" spc="-5">
                <a:latin typeface="Arial"/>
                <a:cs typeface="Arial"/>
              </a:rPr>
              <a:t>is  in </a:t>
            </a:r>
            <a:r>
              <a:rPr dirty="0" sz="1800" spc="-10">
                <a:latin typeface="Arial"/>
                <a:cs typeface="Arial"/>
              </a:rPr>
              <a:t>running mode </a:t>
            </a:r>
            <a:r>
              <a:rPr dirty="0" sz="1800" spc="-5">
                <a:latin typeface="Arial"/>
                <a:cs typeface="Arial"/>
              </a:rPr>
              <a:t>(on CPU)  in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nanoseconds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4359" y="1518221"/>
            <a:ext cx="4049674" cy="376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1392" y="3045002"/>
            <a:ext cx="4745009" cy="2403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05585">
              <a:lnSpc>
                <a:spcPct val="100000"/>
              </a:lnSpc>
            </a:pPr>
            <a:r>
              <a:rPr dirty="0" spc="-5"/>
              <a:t>Operating System</a:t>
            </a:r>
            <a:r>
              <a:rPr dirty="0" spc="-90"/>
              <a:t> </a:t>
            </a:r>
            <a:r>
              <a:rPr dirty="0" spc="-5"/>
              <a:t>Generation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611620" cy="2493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28321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Operating </a:t>
            </a:r>
            <a:r>
              <a:rPr dirty="0" sz="1800" spc="-5">
                <a:latin typeface="Arial"/>
                <a:cs typeface="Arial"/>
              </a:rPr>
              <a:t>systems are </a:t>
            </a:r>
            <a:r>
              <a:rPr dirty="0" sz="1800" spc="-10">
                <a:latin typeface="Arial"/>
                <a:cs typeface="Arial"/>
              </a:rPr>
              <a:t>designed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run </a:t>
            </a:r>
            <a:r>
              <a:rPr dirty="0" sz="1800" spc="-10">
                <a:latin typeface="Arial"/>
                <a:cs typeface="Arial"/>
              </a:rPr>
              <a:t>on any </a:t>
            </a:r>
            <a:r>
              <a:rPr dirty="0" sz="1800" spc="-5">
                <a:latin typeface="Arial"/>
                <a:cs typeface="Arial"/>
              </a:rPr>
              <a:t>of a class </a:t>
            </a:r>
            <a:r>
              <a:rPr dirty="0" sz="1800" spc="-10">
                <a:latin typeface="Arial"/>
                <a:cs typeface="Arial"/>
              </a:rPr>
              <a:t>of  machines;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be configured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specific  computer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site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SYSGEN </a:t>
            </a:r>
            <a:r>
              <a:rPr dirty="0" sz="1800" spc="-10">
                <a:latin typeface="Arial"/>
                <a:cs typeface="Arial"/>
              </a:rPr>
              <a:t>program obtains </a:t>
            </a:r>
            <a:r>
              <a:rPr dirty="0" sz="1800" spc="-5">
                <a:latin typeface="Arial"/>
                <a:cs typeface="Arial"/>
              </a:rPr>
              <a:t>information </a:t>
            </a:r>
            <a:r>
              <a:rPr dirty="0" sz="1800" spc="-10">
                <a:latin typeface="Arial"/>
                <a:cs typeface="Arial"/>
              </a:rPr>
              <a:t>concerning </a:t>
            </a:r>
            <a:r>
              <a:rPr dirty="0" sz="1800" spc="-5">
                <a:latin typeface="Arial"/>
                <a:cs typeface="Arial"/>
              </a:rPr>
              <a:t>the specific  </a:t>
            </a:r>
            <a:r>
              <a:rPr dirty="0" sz="1800" spc="-10">
                <a:latin typeface="Arial"/>
                <a:cs typeface="Arial"/>
              </a:rPr>
              <a:t>configuration </a:t>
            </a:r>
            <a:r>
              <a:rPr dirty="0" sz="1800" spc="-5">
                <a:latin typeface="Arial"/>
                <a:cs typeface="Arial"/>
              </a:rPr>
              <a:t>of the </a:t>
            </a:r>
            <a:r>
              <a:rPr dirty="0" sz="1800" spc="-10">
                <a:latin typeface="Arial"/>
                <a:cs typeface="Arial"/>
              </a:rPr>
              <a:t>hardware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marR="9906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build </a:t>
            </a:r>
            <a:r>
              <a:rPr dirty="0" sz="1800" spc="-5">
                <a:latin typeface="Arial"/>
                <a:cs typeface="Arial"/>
              </a:rPr>
              <a:t>system-specific </a:t>
            </a:r>
            <a:r>
              <a:rPr dirty="0" sz="1800" spc="-10">
                <a:latin typeface="Arial"/>
                <a:cs typeface="Arial"/>
              </a:rPr>
              <a:t>compiled kernel or </a:t>
            </a:r>
            <a:r>
              <a:rPr dirty="0" sz="1800" spc="-5">
                <a:latin typeface="Arial"/>
                <a:cs typeface="Arial"/>
              </a:rPr>
              <a:t>system-  </a:t>
            </a:r>
            <a:r>
              <a:rPr dirty="0" sz="1800" spc="-10">
                <a:latin typeface="Arial"/>
                <a:cs typeface="Arial"/>
              </a:rPr>
              <a:t>tuned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Can general </a:t>
            </a:r>
            <a:r>
              <a:rPr dirty="0" sz="1800" spc="-5">
                <a:latin typeface="Arial"/>
                <a:cs typeface="Arial"/>
              </a:rPr>
              <a:t>more efficient </a:t>
            </a:r>
            <a:r>
              <a:rPr dirty="0" sz="1800" spc="-10">
                <a:latin typeface="Arial"/>
                <a:cs typeface="Arial"/>
              </a:rPr>
              <a:t>code than one general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04160">
              <a:lnSpc>
                <a:spcPct val="100000"/>
              </a:lnSpc>
            </a:pPr>
            <a:r>
              <a:rPr dirty="0" spc="-5"/>
              <a:t>System</a:t>
            </a:r>
            <a:r>
              <a:rPr dirty="0" spc="-90"/>
              <a:t> </a:t>
            </a:r>
            <a:r>
              <a:rPr dirty="0" spc="-5"/>
              <a:t>Boot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7505" marR="74993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pc="-5"/>
              <a:t>When </a:t>
            </a:r>
            <a:r>
              <a:rPr dirty="0" spc="-15"/>
              <a:t>power </a:t>
            </a:r>
            <a:r>
              <a:rPr dirty="0" spc="-10"/>
              <a:t>initialized on </a:t>
            </a:r>
            <a:r>
              <a:rPr dirty="0" spc="-5"/>
              <a:t>system, </a:t>
            </a:r>
            <a:r>
              <a:rPr dirty="0" spc="-10"/>
              <a:t>execution </a:t>
            </a:r>
            <a:r>
              <a:rPr dirty="0" spc="-5"/>
              <a:t>starts at a </a:t>
            </a:r>
            <a:r>
              <a:rPr dirty="0" spc="-10"/>
              <a:t>fixed  </a:t>
            </a:r>
            <a:r>
              <a:rPr dirty="0" spc="-5"/>
              <a:t>memory</a:t>
            </a:r>
            <a:r>
              <a:rPr dirty="0" spc="-75"/>
              <a:t> </a:t>
            </a:r>
            <a:r>
              <a:rPr dirty="0" spc="-10"/>
              <a:t>location</a:t>
            </a:r>
          </a:p>
          <a:p>
            <a:pPr lvl="1" marL="75819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8825" algn="l"/>
              </a:tabLst>
            </a:pPr>
            <a:r>
              <a:rPr dirty="0" sz="1800" spc="-10">
                <a:latin typeface="Arial"/>
                <a:cs typeface="Arial"/>
              </a:rPr>
              <a:t>Firmware </a:t>
            </a:r>
            <a:r>
              <a:rPr dirty="0" sz="1800" spc="-5">
                <a:latin typeface="Arial"/>
                <a:cs typeface="Arial"/>
              </a:rPr>
              <a:t>ROM </a:t>
            </a:r>
            <a:r>
              <a:rPr dirty="0" sz="1800" spc="-10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hold initial boot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357505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pc="-10"/>
              <a:t>Operating system </a:t>
            </a:r>
            <a:r>
              <a:rPr dirty="0" spc="-5"/>
              <a:t>must </a:t>
            </a:r>
            <a:r>
              <a:rPr dirty="0" spc="-10"/>
              <a:t>be made available </a:t>
            </a:r>
            <a:r>
              <a:rPr dirty="0"/>
              <a:t>to </a:t>
            </a:r>
            <a:r>
              <a:rPr dirty="0" spc="-10"/>
              <a:t>hardware </a:t>
            </a:r>
            <a:r>
              <a:rPr dirty="0" spc="-5"/>
              <a:t>so </a:t>
            </a:r>
            <a:r>
              <a:rPr dirty="0" spc="-10"/>
              <a:t>hardware  </a:t>
            </a:r>
            <a:r>
              <a:rPr dirty="0" spc="-5"/>
              <a:t>can start</a:t>
            </a:r>
            <a:r>
              <a:rPr dirty="0" spc="-85"/>
              <a:t> </a:t>
            </a:r>
            <a:r>
              <a:rPr dirty="0" spc="-5"/>
              <a:t>it</a:t>
            </a:r>
          </a:p>
          <a:p>
            <a:pPr lvl="1" marL="75819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8825" algn="l"/>
              </a:tabLst>
            </a:pPr>
            <a:r>
              <a:rPr dirty="0" sz="1800" spc="-5">
                <a:latin typeface="Arial"/>
                <a:cs typeface="Arial"/>
              </a:rPr>
              <a:t>Small </a:t>
            </a:r>
            <a:r>
              <a:rPr dirty="0" sz="1800" spc="-10">
                <a:latin typeface="Arial"/>
                <a:cs typeface="Arial"/>
              </a:rPr>
              <a:t>piece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bootstrap loader</a:t>
            </a:r>
            <a:r>
              <a:rPr dirty="0" sz="1800" spc="-5">
                <a:latin typeface="Arial"/>
                <a:cs typeface="Arial"/>
              </a:rPr>
              <a:t>, stored in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ROM</a:t>
            </a:r>
            <a:r>
              <a:rPr dirty="0" sz="1800" spc="8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758190">
              <a:lnSpc>
                <a:spcPct val="100000"/>
              </a:lnSpc>
            </a:pPr>
            <a:r>
              <a:rPr dirty="0" spc="-5" b="1">
                <a:solidFill>
                  <a:srgbClr val="3366FF"/>
                </a:solidFill>
                <a:latin typeface="Arial"/>
                <a:cs typeface="Arial"/>
              </a:rPr>
              <a:t>EEPROM </a:t>
            </a:r>
            <a:r>
              <a:rPr dirty="0" spc="-10"/>
              <a:t>locates </a:t>
            </a:r>
            <a:r>
              <a:rPr dirty="0" spc="-5"/>
              <a:t>the </a:t>
            </a:r>
            <a:r>
              <a:rPr dirty="0" spc="-10"/>
              <a:t>kernel, loads </a:t>
            </a:r>
            <a:r>
              <a:rPr dirty="0" spc="-5"/>
              <a:t>it into </a:t>
            </a:r>
            <a:r>
              <a:rPr dirty="0" spc="-10"/>
              <a:t>memory, and </a:t>
            </a:r>
            <a:r>
              <a:rPr dirty="0" spc="-5"/>
              <a:t>starts</a:t>
            </a:r>
            <a:r>
              <a:rPr dirty="0" spc="200"/>
              <a:t> </a:t>
            </a:r>
            <a:r>
              <a:rPr dirty="0" spc="-5"/>
              <a:t>it</a:t>
            </a:r>
          </a:p>
          <a:p>
            <a:pPr lvl="1" marL="758190" marR="426084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8825" algn="l"/>
              </a:tabLst>
            </a:pPr>
            <a:r>
              <a:rPr dirty="0" sz="1800" spc="-5">
                <a:latin typeface="Arial"/>
                <a:cs typeface="Arial"/>
              </a:rPr>
              <a:t>Sometimes </a:t>
            </a:r>
            <a:r>
              <a:rPr dirty="0" sz="1800" spc="-10">
                <a:latin typeface="Arial"/>
                <a:cs typeface="Arial"/>
              </a:rPr>
              <a:t>two-step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5">
                <a:latin typeface="Arial"/>
                <a:cs typeface="Arial"/>
              </a:rPr>
              <a:t>where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boot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block </a:t>
            </a:r>
            <a:r>
              <a:rPr dirty="0" sz="1800" spc="-5">
                <a:latin typeface="Arial"/>
                <a:cs typeface="Arial"/>
              </a:rPr>
              <a:t>at </a:t>
            </a:r>
            <a:r>
              <a:rPr dirty="0" sz="1800" spc="-10">
                <a:latin typeface="Arial"/>
                <a:cs typeface="Arial"/>
              </a:rPr>
              <a:t>fixed  location loaded by </a:t>
            </a:r>
            <a:r>
              <a:rPr dirty="0" sz="1800" spc="-5">
                <a:latin typeface="Arial"/>
                <a:cs typeface="Arial"/>
              </a:rPr>
              <a:t>ROM </a:t>
            </a:r>
            <a:r>
              <a:rPr dirty="0" sz="1800" spc="-10">
                <a:latin typeface="Arial"/>
                <a:cs typeface="Arial"/>
              </a:rPr>
              <a:t>code,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loads </a:t>
            </a:r>
            <a:r>
              <a:rPr dirty="0" sz="1800" spc="-5">
                <a:latin typeface="Arial"/>
                <a:cs typeface="Arial"/>
              </a:rPr>
              <a:t>bootstrap </a:t>
            </a:r>
            <a:r>
              <a:rPr dirty="0" sz="1800" spc="-10">
                <a:latin typeface="Arial"/>
                <a:cs typeface="Arial"/>
              </a:rPr>
              <a:t>loader  </a:t>
            </a:r>
            <a:r>
              <a:rPr dirty="0" sz="1800" spc="-5">
                <a:latin typeface="Arial"/>
                <a:cs typeface="Arial"/>
              </a:rPr>
              <a:t>from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 marL="357505" marR="22669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pc="-5"/>
              <a:t>Common bootstrap </a:t>
            </a:r>
            <a:r>
              <a:rPr dirty="0" spc="-10"/>
              <a:t>loader, </a:t>
            </a:r>
            <a:r>
              <a:rPr dirty="0" spc="-5" b="1">
                <a:solidFill>
                  <a:srgbClr val="3366FF"/>
                </a:solidFill>
                <a:latin typeface="Arial"/>
                <a:cs typeface="Arial"/>
              </a:rPr>
              <a:t>GRUB</a:t>
            </a:r>
            <a:r>
              <a:rPr dirty="0" spc="-5"/>
              <a:t>, </a:t>
            </a:r>
            <a:r>
              <a:rPr dirty="0" spc="-15"/>
              <a:t>allows </a:t>
            </a:r>
            <a:r>
              <a:rPr dirty="0" spc="-5"/>
              <a:t>selection of </a:t>
            </a:r>
            <a:r>
              <a:rPr dirty="0" spc="-10"/>
              <a:t>kernel </a:t>
            </a:r>
            <a:r>
              <a:rPr dirty="0" spc="-5"/>
              <a:t>from  multiple disks, versions, </a:t>
            </a:r>
            <a:r>
              <a:rPr dirty="0" spc="-10"/>
              <a:t>kernel</a:t>
            </a:r>
            <a:r>
              <a:rPr dirty="0" spc="15"/>
              <a:t> </a:t>
            </a:r>
            <a:r>
              <a:rPr dirty="0" spc="-10"/>
              <a:t>options</a:t>
            </a:r>
          </a:p>
          <a:p>
            <a:pPr marL="35750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pc="-10"/>
              <a:t>Kernel loads and system </a:t>
            </a:r>
            <a:r>
              <a:rPr dirty="0" spc="-5"/>
              <a:t>is </a:t>
            </a:r>
            <a:r>
              <a:rPr dirty="0" spc="-10"/>
              <a:t>then</a:t>
            </a:r>
            <a:r>
              <a:rPr dirty="0" spc="125"/>
              <a:t> </a:t>
            </a:r>
            <a:r>
              <a:rPr dirty="0" spc="-5" b="1">
                <a:solidFill>
                  <a:srgbClr val="3366FF"/>
                </a:solidFill>
                <a:latin typeface="Arial"/>
                <a:cs typeface="Arial"/>
              </a:rPr>
              <a:t>running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w="0"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74519" y="2096261"/>
            <a:ext cx="4393565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00" spc="-5"/>
              <a:t>End of Chapter</a:t>
            </a:r>
            <a:r>
              <a:rPr dirty="0" sz="4300" spc="-70"/>
              <a:t> </a:t>
            </a:r>
            <a:r>
              <a:rPr dirty="0" sz="4300" spc="-5"/>
              <a:t>2</a:t>
            </a:r>
            <a:endParaRPr sz="4300"/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42669">
              <a:lnSpc>
                <a:spcPct val="100000"/>
              </a:lnSpc>
            </a:pPr>
            <a:r>
              <a:rPr dirty="0" spc="-5"/>
              <a:t>Operating System Services</a:t>
            </a:r>
            <a:r>
              <a:rPr dirty="0" spc="-75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21689" y="1212088"/>
            <a:ext cx="7180580" cy="4250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0325" indent="-342900">
              <a:lnSpc>
                <a:spcPts val="173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Another set of </a:t>
            </a:r>
            <a:r>
              <a:rPr dirty="0" sz="1600" spc="-10">
                <a:latin typeface="Arial"/>
                <a:cs typeface="Arial"/>
              </a:rPr>
              <a:t>OS </a:t>
            </a:r>
            <a:r>
              <a:rPr dirty="0" sz="1600" spc="-5">
                <a:latin typeface="Arial"/>
                <a:cs typeface="Arial"/>
              </a:rPr>
              <a:t>functions exists for ensuring the efficient operation of the  system </a:t>
            </a:r>
            <a:r>
              <a:rPr dirty="0" sz="1600">
                <a:latin typeface="Arial"/>
                <a:cs typeface="Arial"/>
              </a:rPr>
              <a:t>itself </a:t>
            </a:r>
            <a:r>
              <a:rPr dirty="0" sz="1600" spc="-5">
                <a:latin typeface="Arial"/>
                <a:cs typeface="Arial"/>
              </a:rPr>
              <a:t>via resource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sharing</a:t>
            </a:r>
            <a:endParaRPr sz="1600">
              <a:latin typeface="Arial"/>
              <a:cs typeface="Arial"/>
            </a:endParaRPr>
          </a:p>
          <a:p>
            <a:pPr lvl="1" marL="756285" marR="252729" indent="-286385">
              <a:lnSpc>
                <a:spcPts val="173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 b="1">
                <a:latin typeface="Arial"/>
                <a:cs typeface="Arial"/>
              </a:rPr>
              <a:t>Resource allocation - </a:t>
            </a:r>
            <a:r>
              <a:rPr dirty="0" sz="1600" spc="-5">
                <a:latin typeface="Arial"/>
                <a:cs typeface="Arial"/>
              </a:rPr>
              <a:t>When multiple users or multiple jobs running  concurrently, resources must be allocated to each of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them</a:t>
            </a:r>
            <a:endParaRPr sz="1600">
              <a:latin typeface="Arial"/>
              <a:cs typeface="Arial"/>
            </a:endParaRPr>
          </a:p>
          <a:p>
            <a:pPr marL="1099185" marR="5080" indent="-229235">
              <a:lnSpc>
                <a:spcPts val="1730"/>
              </a:lnSpc>
              <a:spcBef>
                <a:spcPts val="670"/>
              </a:spcBef>
              <a:tabLst>
                <a:tab pos="3610610" algn="l"/>
              </a:tabLst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dirty="0" sz="1600" spc="-5">
                <a:latin typeface="Arial"/>
                <a:cs typeface="Arial"/>
              </a:rPr>
              <a:t>Many </a:t>
            </a:r>
            <a:r>
              <a:rPr dirty="0" sz="1600" spc="-10">
                <a:latin typeface="Arial"/>
                <a:cs typeface="Arial"/>
              </a:rPr>
              <a:t>types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resources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-	CPU cycles, main </a:t>
            </a:r>
            <a:r>
              <a:rPr dirty="0" sz="1600" spc="-10">
                <a:latin typeface="Arial"/>
                <a:cs typeface="Arial"/>
              </a:rPr>
              <a:t>memory,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file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storage, 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I/O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devices.</a:t>
            </a:r>
            <a:endParaRPr sz="1600">
              <a:latin typeface="Arial"/>
              <a:cs typeface="Arial"/>
            </a:endParaRPr>
          </a:p>
          <a:p>
            <a:pPr lvl="1" marL="756285" marR="285750" indent="-286385">
              <a:lnSpc>
                <a:spcPts val="173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10" b="1">
                <a:latin typeface="Arial"/>
                <a:cs typeface="Arial"/>
              </a:rPr>
              <a:t>Accounting </a:t>
            </a:r>
            <a:r>
              <a:rPr dirty="0" sz="1600" spc="-5" b="1">
                <a:latin typeface="Arial"/>
                <a:cs typeface="Arial"/>
              </a:rPr>
              <a:t>- </a:t>
            </a:r>
            <a:r>
              <a:rPr dirty="0" sz="1600" spc="-5">
                <a:latin typeface="Arial"/>
                <a:cs typeface="Arial"/>
              </a:rPr>
              <a:t>To keep track of which users use how much and </a:t>
            </a:r>
            <a:r>
              <a:rPr dirty="0" sz="1600" spc="-10">
                <a:latin typeface="Arial"/>
                <a:cs typeface="Arial"/>
              </a:rPr>
              <a:t>what  </a:t>
            </a:r>
            <a:r>
              <a:rPr dirty="0" sz="1600" spc="-5">
                <a:latin typeface="Arial"/>
                <a:cs typeface="Arial"/>
              </a:rPr>
              <a:t>kinds of computer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resources</a:t>
            </a:r>
            <a:endParaRPr sz="1600">
              <a:latin typeface="Arial"/>
              <a:cs typeface="Arial"/>
            </a:endParaRPr>
          </a:p>
          <a:p>
            <a:pPr lvl="1" marL="756285" marR="248920" indent="-286385">
              <a:lnSpc>
                <a:spcPts val="173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 b="1">
                <a:latin typeface="Arial"/>
                <a:cs typeface="Arial"/>
              </a:rPr>
              <a:t>Protection and security -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10">
                <a:latin typeface="Arial"/>
                <a:cs typeface="Arial"/>
              </a:rPr>
              <a:t>owners </a:t>
            </a:r>
            <a:r>
              <a:rPr dirty="0" sz="1600" spc="-5">
                <a:latin typeface="Arial"/>
                <a:cs typeface="Arial"/>
              </a:rPr>
              <a:t>of information stored in a  multiuser or networked computer system may </a:t>
            </a:r>
            <a:r>
              <a:rPr dirty="0" sz="1600" spc="-10">
                <a:latin typeface="Arial"/>
                <a:cs typeface="Arial"/>
              </a:rPr>
              <a:t>want </a:t>
            </a:r>
            <a:r>
              <a:rPr dirty="0" sz="1600" spc="-5">
                <a:latin typeface="Arial"/>
                <a:cs typeface="Arial"/>
              </a:rPr>
              <a:t>to control use of  that information, concurrent processes should not interfere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each  other</a:t>
            </a:r>
            <a:endParaRPr sz="1600">
              <a:latin typeface="Arial"/>
              <a:cs typeface="Arial"/>
            </a:endParaRPr>
          </a:p>
          <a:p>
            <a:pPr marL="1099185" marR="19050" indent="-228600">
              <a:lnSpc>
                <a:spcPts val="1730"/>
              </a:lnSpc>
              <a:spcBef>
                <a:spcPts val="665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Arial"/>
                <a:cs typeface="Arial"/>
              </a:rPr>
              <a:t>Protection </a:t>
            </a:r>
            <a:r>
              <a:rPr dirty="0" sz="1600">
                <a:latin typeface="Arial"/>
                <a:cs typeface="Arial"/>
              </a:rPr>
              <a:t>involves </a:t>
            </a:r>
            <a:r>
              <a:rPr dirty="0" sz="1600" spc="-5">
                <a:latin typeface="Arial"/>
                <a:cs typeface="Arial"/>
              </a:rPr>
              <a:t>ensuring that </a:t>
            </a:r>
            <a:r>
              <a:rPr dirty="0" sz="1600">
                <a:latin typeface="Arial"/>
                <a:cs typeface="Arial"/>
              </a:rPr>
              <a:t>all access </a:t>
            </a:r>
            <a:r>
              <a:rPr dirty="0" sz="1600" spc="-5">
                <a:latin typeface="Arial"/>
                <a:cs typeface="Arial"/>
              </a:rPr>
              <a:t>to system resources </a:t>
            </a:r>
            <a:r>
              <a:rPr dirty="0" sz="1600">
                <a:latin typeface="Arial"/>
                <a:cs typeface="Arial"/>
              </a:rPr>
              <a:t>is  </a:t>
            </a:r>
            <a:r>
              <a:rPr dirty="0" sz="1600" spc="-5">
                <a:latin typeface="Arial"/>
                <a:cs typeface="Arial"/>
              </a:rPr>
              <a:t>controlled</a:t>
            </a:r>
            <a:endParaRPr sz="1600">
              <a:latin typeface="Arial"/>
              <a:cs typeface="Arial"/>
            </a:endParaRPr>
          </a:p>
          <a:p>
            <a:pPr marL="1099185" marR="38100" indent="-228600">
              <a:lnSpc>
                <a:spcPts val="1730"/>
              </a:lnSpc>
              <a:spcBef>
                <a:spcPts val="67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Arial"/>
                <a:cs typeface="Arial"/>
              </a:rPr>
              <a:t>Security </a:t>
            </a:r>
            <a:r>
              <a:rPr dirty="0" sz="1600" spc="-5">
                <a:latin typeface="Arial"/>
                <a:cs typeface="Arial"/>
              </a:rPr>
              <a:t>of the system from outsiders requires user authentication,  extends to defending external I/O devices from </a:t>
            </a:r>
            <a:r>
              <a:rPr dirty="0" sz="1600">
                <a:latin typeface="Arial"/>
                <a:cs typeface="Arial"/>
              </a:rPr>
              <a:t>invalid access  </a:t>
            </a:r>
            <a:r>
              <a:rPr dirty="0" sz="1600" spc="-5">
                <a:latin typeface="Arial"/>
                <a:cs typeface="Arial"/>
              </a:rPr>
              <a:t>attempts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783" y="172465"/>
            <a:ext cx="721868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dirty="0" spc="-5"/>
              <a:t>View of Operating System</a:t>
            </a:r>
            <a:r>
              <a:rPr dirty="0" spc="-100"/>
              <a:t> </a:t>
            </a:r>
            <a:r>
              <a:rPr dirty="0" spc="-5"/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920267" y="1604543"/>
            <a:ext cx="7218351" cy="360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1920">
              <a:lnSpc>
                <a:spcPct val="100000"/>
              </a:lnSpc>
            </a:pPr>
            <a:r>
              <a:rPr dirty="0" sz="2800" spc="-5"/>
              <a:t>User Operating </a:t>
            </a:r>
            <a:r>
              <a:rPr dirty="0" sz="2800" spc="-10"/>
              <a:t>System </a:t>
            </a:r>
            <a:r>
              <a:rPr dirty="0" sz="2800" spc="-5"/>
              <a:t>Interface -</a:t>
            </a:r>
            <a:r>
              <a:rPr dirty="0" sz="2800" spc="95"/>
              <a:t> </a:t>
            </a:r>
            <a:r>
              <a:rPr dirty="0" sz="2800" spc="-10"/>
              <a:t>CLI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40739" y="1263586"/>
            <a:ext cx="6642734" cy="295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CLI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command interpreter </a:t>
            </a: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direct command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entry</a:t>
            </a:r>
            <a:endParaRPr sz="1800">
              <a:latin typeface="Arial"/>
              <a:cs typeface="Arial"/>
            </a:endParaRPr>
          </a:p>
          <a:p>
            <a:pPr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Sometimes </a:t>
            </a:r>
            <a:r>
              <a:rPr dirty="0" sz="1800" spc="-10">
                <a:latin typeface="Arial"/>
                <a:cs typeface="Arial"/>
              </a:rPr>
              <a:t>implemented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kernel, </a:t>
            </a:r>
            <a:r>
              <a:rPr dirty="0" sz="1800" spc="-5">
                <a:latin typeface="Arial"/>
                <a:cs typeface="Arial"/>
              </a:rPr>
              <a:t>sometimes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systems 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Sometimes multiple flavors </a:t>
            </a:r>
            <a:r>
              <a:rPr dirty="0" sz="1800" spc="-10">
                <a:latin typeface="Arial"/>
                <a:cs typeface="Arial"/>
              </a:rPr>
              <a:t>implemented </a:t>
            </a:r>
            <a:r>
              <a:rPr dirty="0" sz="1800" spc="-5">
                <a:latin typeface="Arial"/>
                <a:cs typeface="Arial"/>
              </a:rPr>
              <a:t>–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shells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Primarily fetches a command from </a:t>
            </a:r>
            <a:r>
              <a:rPr dirty="0" sz="1800" spc="-10">
                <a:latin typeface="Arial"/>
                <a:cs typeface="Arial"/>
              </a:rPr>
              <a:t>user and executes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756285" marR="16637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Sometimes </a:t>
            </a:r>
            <a:r>
              <a:rPr dirty="0" sz="1800" spc="-10">
                <a:latin typeface="Arial"/>
                <a:cs typeface="Arial"/>
              </a:rPr>
              <a:t>commands </a:t>
            </a:r>
            <a:r>
              <a:rPr dirty="0" sz="1800" spc="-5">
                <a:latin typeface="Arial"/>
                <a:cs typeface="Arial"/>
              </a:rPr>
              <a:t>built-in, sometimes just </a:t>
            </a:r>
            <a:r>
              <a:rPr dirty="0" sz="1800" spc="-10">
                <a:latin typeface="Arial"/>
                <a:cs typeface="Arial"/>
              </a:rPr>
              <a:t>names of  programs</a:t>
            </a:r>
            <a:endParaRPr sz="1800">
              <a:latin typeface="Arial"/>
              <a:cs typeface="Arial"/>
            </a:endParaRPr>
          </a:p>
          <a:p>
            <a:pPr marL="1099185" marR="166370" indent="-2286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the latter, </a:t>
            </a:r>
            <a:r>
              <a:rPr dirty="0" sz="1800" spc="-10">
                <a:latin typeface="Arial"/>
                <a:cs typeface="Arial"/>
              </a:rPr>
              <a:t>adding new </a:t>
            </a:r>
            <a:r>
              <a:rPr dirty="0" sz="1800" spc="-5">
                <a:latin typeface="Arial"/>
                <a:cs typeface="Arial"/>
              </a:rPr>
              <a:t>features </a:t>
            </a:r>
            <a:r>
              <a:rPr dirty="0" sz="1800" spc="-10">
                <a:latin typeface="Arial"/>
                <a:cs typeface="Arial"/>
              </a:rPr>
              <a:t>doesn’t require shell  modification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3500">
              <a:lnSpc>
                <a:spcPct val="100000"/>
              </a:lnSpc>
            </a:pPr>
            <a:r>
              <a:rPr dirty="0" spc="-5"/>
              <a:t>Bourne Shell Command</a:t>
            </a:r>
            <a:r>
              <a:rPr dirty="0" spc="-65"/>
              <a:t> </a:t>
            </a:r>
            <a:r>
              <a:rPr dirty="0" spc="-5"/>
              <a:t>Interpreter</a:t>
            </a:r>
          </a:p>
        </p:txBody>
      </p:sp>
      <p:sp>
        <p:nvSpPr>
          <p:cNvPr id="3" name="object 3"/>
          <p:cNvSpPr/>
          <p:nvPr/>
        </p:nvSpPr>
        <p:spPr>
          <a:xfrm>
            <a:off x="1528394" y="1023570"/>
            <a:ext cx="6372148" cy="535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2.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Lucent End User</dc:creator>
  <dc:title>2.01</dc:title>
  <dcterms:created xsi:type="dcterms:W3CDTF">2017-02-28T10:34:19Z</dcterms:created>
  <dcterms:modified xsi:type="dcterms:W3CDTF">2017-02-28T10:34:19Z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2013-10-02T00:00:00Z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2017-02-28T00:00:00Z</vt:filetime>
  </property>
</Properties>
</file>