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Default Extension="png" ContentType="image/png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33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5"/>
              </a:lnSpc>
            </a:pPr>
            <a:r>
              <a:rPr dirty="0" spc="-5"/>
              <a:t>Silberschatz, Galvin and Gagne</a:t>
            </a:r>
            <a:r>
              <a:rPr dirty="0" spc="-95"/>
              <a:t> </a:t>
            </a:r>
            <a:r>
              <a:rPr dirty="0" spc="-10"/>
              <a:t>©2013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5"/>
              </a:lnSpc>
            </a:pPr>
            <a:r>
              <a:rPr dirty="0" spc="-5"/>
              <a:t>3.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33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5"/>
              </a:lnSpc>
            </a:pPr>
            <a:r>
              <a:rPr dirty="0" spc="-5"/>
              <a:t>Silberschatz, Galvin and Gagne</a:t>
            </a:r>
            <a:r>
              <a:rPr dirty="0" spc="-95"/>
              <a:t> </a:t>
            </a:r>
            <a:r>
              <a:rPr dirty="0" spc="-10"/>
              <a:t>©2013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5"/>
              </a:lnSpc>
            </a:pPr>
            <a:r>
              <a:rPr dirty="0" spc="-5"/>
              <a:t>3.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33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5"/>
              </a:lnSpc>
            </a:pPr>
            <a:r>
              <a:rPr dirty="0" spc="-5"/>
              <a:t>Silberschatz, Galvin and Gagne</a:t>
            </a:r>
            <a:r>
              <a:rPr dirty="0" spc="-95"/>
              <a:t> </a:t>
            </a:r>
            <a:r>
              <a:rPr dirty="0" spc="-10"/>
              <a:t>©2013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5"/>
              </a:lnSpc>
            </a:pPr>
            <a:r>
              <a:rPr dirty="0" spc="-5"/>
              <a:t>3.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33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5"/>
              </a:lnSpc>
            </a:pPr>
            <a:r>
              <a:rPr dirty="0" spc="-5"/>
              <a:t>Silberschatz, Galvin and Gagne</a:t>
            </a:r>
            <a:r>
              <a:rPr dirty="0" spc="-95"/>
              <a:t> </a:t>
            </a:r>
            <a:r>
              <a:rPr dirty="0" spc="-10"/>
              <a:t>©2013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5"/>
              </a:lnSpc>
            </a:pPr>
            <a:r>
              <a:rPr dirty="0" spc="-5"/>
              <a:t>3.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33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5"/>
              </a:lnSpc>
            </a:pPr>
            <a:r>
              <a:rPr dirty="0" spc="-5"/>
              <a:t>Silberschatz, Galvin and Gagne</a:t>
            </a:r>
            <a:r>
              <a:rPr dirty="0" spc="-95"/>
              <a:t> </a:t>
            </a:r>
            <a:r>
              <a:rPr dirty="0" spc="-10"/>
              <a:t>©2013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5"/>
              </a:lnSpc>
            </a:pPr>
            <a:r>
              <a:rPr dirty="0" spc="-5"/>
              <a:t>3.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85800" y="0"/>
            <a:ext cx="1195336" cy="9075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57200" y="860425"/>
            <a:ext cx="8077200" cy="0"/>
          </a:xfrm>
          <a:custGeom>
            <a:avLst/>
            <a:gdLst/>
            <a:ahLst/>
            <a:cxnLst/>
            <a:rect l="l" t="t" r="r" b="b"/>
            <a:pathLst>
              <a:path w="8077200" h="0">
                <a:moveTo>
                  <a:pt x="0" y="0"/>
                </a:moveTo>
                <a:lnTo>
                  <a:pt x="8077200" y="0"/>
                </a:lnTo>
              </a:path>
            </a:pathLst>
          </a:custGeom>
          <a:ln w="19050">
            <a:solidFill>
              <a:srgbClr val="3366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0" y="22860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0" y="45720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7773987" y="5849937"/>
            <a:ext cx="1284287" cy="79216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4687" y="193103"/>
            <a:ext cx="8294624" cy="4965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9485" y="1233932"/>
            <a:ext cx="7225029" cy="408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480" y="6670671"/>
            <a:ext cx="2473960" cy="156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684771" y="6642090"/>
            <a:ext cx="2321559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33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5"/>
              </a:lnSpc>
            </a:pPr>
            <a:r>
              <a:rPr dirty="0" spc="-5"/>
              <a:t>Silberschatz, Galvin and Gagne</a:t>
            </a:r>
            <a:r>
              <a:rPr dirty="0" spc="-95"/>
              <a:t> </a:t>
            </a:r>
            <a:r>
              <a:rPr dirty="0" spc="-10"/>
              <a:t>©2013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344606" y="6667490"/>
            <a:ext cx="283845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5"/>
              </a:lnSpc>
            </a:pPr>
            <a:r>
              <a:rPr dirty="0" spc="-5"/>
              <a:t>3.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437" y="2960687"/>
            <a:ext cx="2870200" cy="201930"/>
          </a:xfrm>
          <a:custGeom>
            <a:avLst/>
            <a:gdLst/>
            <a:ahLst/>
            <a:cxnLst/>
            <a:rect l="l" t="t" r="r" b="b"/>
            <a:pathLst>
              <a:path w="2870200" h="201930">
                <a:moveTo>
                  <a:pt x="0" y="0"/>
                </a:moveTo>
                <a:lnTo>
                  <a:pt x="2870200" y="0"/>
                </a:lnTo>
                <a:lnTo>
                  <a:pt x="2870200" y="201612"/>
                </a:lnTo>
                <a:lnTo>
                  <a:pt x="0" y="201612"/>
                </a:lnTo>
                <a:lnTo>
                  <a:pt x="0" y="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68637" y="2960687"/>
            <a:ext cx="2870200" cy="201930"/>
          </a:xfrm>
          <a:custGeom>
            <a:avLst/>
            <a:gdLst/>
            <a:ahLst/>
            <a:cxnLst/>
            <a:rect l="l" t="t" r="r" b="b"/>
            <a:pathLst>
              <a:path w="2870200" h="201930">
                <a:moveTo>
                  <a:pt x="0" y="0"/>
                </a:moveTo>
                <a:lnTo>
                  <a:pt x="2870200" y="0"/>
                </a:lnTo>
                <a:lnTo>
                  <a:pt x="2870200" y="201612"/>
                </a:lnTo>
                <a:lnTo>
                  <a:pt x="0" y="201612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938837" y="2960687"/>
            <a:ext cx="2870200" cy="201930"/>
          </a:xfrm>
          <a:custGeom>
            <a:avLst/>
            <a:gdLst/>
            <a:ahLst/>
            <a:cxnLst/>
            <a:rect l="l" t="t" r="r" b="b"/>
            <a:pathLst>
              <a:path w="2870200" h="201930">
                <a:moveTo>
                  <a:pt x="0" y="0"/>
                </a:moveTo>
                <a:lnTo>
                  <a:pt x="2870200" y="0"/>
                </a:lnTo>
                <a:lnTo>
                  <a:pt x="2870200" y="201612"/>
                </a:lnTo>
                <a:lnTo>
                  <a:pt x="0" y="201612"/>
                </a:lnTo>
                <a:lnTo>
                  <a:pt x="0" y="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360737" y="4157954"/>
            <a:ext cx="2061933" cy="15935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322637" y="4119562"/>
            <a:ext cx="2138680" cy="1670050"/>
          </a:xfrm>
          <a:custGeom>
            <a:avLst/>
            <a:gdLst/>
            <a:ahLst/>
            <a:cxnLst/>
            <a:rect l="l" t="t" r="r" b="b"/>
            <a:pathLst>
              <a:path w="2138679" h="1670050">
                <a:moveTo>
                  <a:pt x="0" y="0"/>
                </a:moveTo>
                <a:lnTo>
                  <a:pt x="2138362" y="0"/>
                </a:lnTo>
                <a:lnTo>
                  <a:pt x="2138362" y="1670050"/>
                </a:lnTo>
                <a:lnTo>
                  <a:pt x="0" y="167005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3366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95637" y="5917565"/>
            <a:ext cx="2393950" cy="0"/>
          </a:xfrm>
          <a:custGeom>
            <a:avLst/>
            <a:gdLst/>
            <a:ahLst/>
            <a:cxnLst/>
            <a:rect l="l" t="t" r="r" b="b"/>
            <a:pathLst>
              <a:path w="2393950" h="0">
                <a:moveTo>
                  <a:pt x="0" y="0"/>
                </a:moveTo>
                <a:lnTo>
                  <a:pt x="2393950" y="0"/>
                </a:lnTo>
              </a:path>
            </a:pathLst>
          </a:custGeom>
          <a:ln w="11430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201352" y="3990340"/>
            <a:ext cx="0" cy="1921510"/>
          </a:xfrm>
          <a:custGeom>
            <a:avLst/>
            <a:gdLst/>
            <a:ahLst/>
            <a:cxnLst/>
            <a:rect l="l" t="t" r="r" b="b"/>
            <a:pathLst>
              <a:path w="0" h="1921510">
                <a:moveTo>
                  <a:pt x="0" y="0"/>
                </a:moveTo>
                <a:lnTo>
                  <a:pt x="0" y="1921509"/>
                </a:lnTo>
              </a:path>
            </a:pathLst>
          </a:custGeom>
          <a:ln w="11430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95637" y="3984625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 h="0">
                <a:moveTo>
                  <a:pt x="0" y="0"/>
                </a:moveTo>
                <a:lnTo>
                  <a:pt x="28575" y="0"/>
                </a:lnTo>
              </a:path>
            </a:pathLst>
          </a:custGeom>
          <a:ln w="11430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583872" y="3990340"/>
            <a:ext cx="0" cy="1921510"/>
          </a:xfrm>
          <a:custGeom>
            <a:avLst/>
            <a:gdLst/>
            <a:ahLst/>
            <a:cxnLst/>
            <a:rect l="l" t="t" r="r" b="b"/>
            <a:pathLst>
              <a:path w="0" h="1921510">
                <a:moveTo>
                  <a:pt x="0" y="0"/>
                </a:moveTo>
                <a:lnTo>
                  <a:pt x="0" y="1921509"/>
                </a:lnTo>
              </a:path>
            </a:pathLst>
          </a:custGeom>
          <a:ln w="11429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24212" y="3984625"/>
            <a:ext cx="2365375" cy="0"/>
          </a:xfrm>
          <a:custGeom>
            <a:avLst/>
            <a:gdLst/>
            <a:ahLst/>
            <a:cxnLst/>
            <a:rect l="l" t="t" r="r" b="b"/>
            <a:pathLst>
              <a:path w="2365375" h="0">
                <a:moveTo>
                  <a:pt x="0" y="0"/>
                </a:moveTo>
                <a:lnTo>
                  <a:pt x="2365375" y="0"/>
                </a:lnTo>
              </a:path>
            </a:pathLst>
          </a:custGeom>
          <a:ln w="11430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18497" y="5891529"/>
            <a:ext cx="2348230" cy="0"/>
          </a:xfrm>
          <a:custGeom>
            <a:avLst/>
            <a:gdLst/>
            <a:ahLst/>
            <a:cxnLst/>
            <a:rect l="l" t="t" r="r" b="b"/>
            <a:pathLst>
              <a:path w="2348229" h="0">
                <a:moveTo>
                  <a:pt x="0" y="0"/>
                </a:moveTo>
                <a:lnTo>
                  <a:pt x="2348230" y="0"/>
                </a:lnTo>
              </a:path>
            </a:pathLst>
          </a:custGeom>
          <a:ln w="17780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218497" y="5874384"/>
            <a:ext cx="17145" cy="0"/>
          </a:xfrm>
          <a:custGeom>
            <a:avLst/>
            <a:gdLst/>
            <a:ahLst/>
            <a:cxnLst/>
            <a:rect l="l" t="t" r="r" b="b"/>
            <a:pathLst>
              <a:path w="17144" h="0">
                <a:moveTo>
                  <a:pt x="0" y="0"/>
                </a:moveTo>
                <a:lnTo>
                  <a:pt x="17144" y="0"/>
                </a:lnTo>
              </a:path>
            </a:pathLst>
          </a:custGeom>
          <a:ln w="16510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235642" y="4036059"/>
            <a:ext cx="0" cy="1830070"/>
          </a:xfrm>
          <a:custGeom>
            <a:avLst/>
            <a:gdLst/>
            <a:ahLst/>
            <a:cxnLst/>
            <a:rect l="l" t="t" r="r" b="b"/>
            <a:pathLst>
              <a:path w="0" h="1830070">
                <a:moveTo>
                  <a:pt x="0" y="0"/>
                </a:moveTo>
                <a:lnTo>
                  <a:pt x="0" y="1830070"/>
                </a:lnTo>
              </a:path>
            </a:pathLst>
          </a:custGeom>
          <a:ln w="34289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218497" y="4035425"/>
            <a:ext cx="17145" cy="0"/>
          </a:xfrm>
          <a:custGeom>
            <a:avLst/>
            <a:gdLst/>
            <a:ahLst/>
            <a:cxnLst/>
            <a:rect l="l" t="t" r="r" b="b"/>
            <a:pathLst>
              <a:path w="17144" h="0">
                <a:moveTo>
                  <a:pt x="0" y="0"/>
                </a:moveTo>
                <a:lnTo>
                  <a:pt x="17144" y="0"/>
                </a:lnTo>
              </a:path>
            </a:pathLst>
          </a:custGeom>
          <a:ln w="3175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218497" y="4026534"/>
            <a:ext cx="17145" cy="0"/>
          </a:xfrm>
          <a:custGeom>
            <a:avLst/>
            <a:gdLst/>
            <a:ahLst/>
            <a:cxnLst/>
            <a:rect l="l" t="t" r="r" b="b"/>
            <a:pathLst>
              <a:path w="17144" h="0">
                <a:moveTo>
                  <a:pt x="0" y="0"/>
                </a:moveTo>
                <a:lnTo>
                  <a:pt x="17144" y="0"/>
                </a:lnTo>
              </a:path>
            </a:pathLst>
          </a:custGeom>
          <a:ln w="16510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218497" y="4010025"/>
            <a:ext cx="2348230" cy="0"/>
          </a:xfrm>
          <a:custGeom>
            <a:avLst/>
            <a:gdLst/>
            <a:ahLst/>
            <a:cxnLst/>
            <a:rect l="l" t="t" r="r" b="b"/>
            <a:pathLst>
              <a:path w="2348229" h="0">
                <a:moveTo>
                  <a:pt x="0" y="0"/>
                </a:moveTo>
                <a:lnTo>
                  <a:pt x="2348230" y="0"/>
                </a:lnTo>
              </a:path>
            </a:pathLst>
          </a:custGeom>
          <a:ln w="16510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235642" y="5874384"/>
            <a:ext cx="17145" cy="0"/>
          </a:xfrm>
          <a:custGeom>
            <a:avLst/>
            <a:gdLst/>
            <a:ahLst/>
            <a:cxnLst/>
            <a:rect l="l" t="t" r="r" b="b"/>
            <a:pathLst>
              <a:path w="17145" h="0">
                <a:moveTo>
                  <a:pt x="0" y="0"/>
                </a:moveTo>
                <a:lnTo>
                  <a:pt x="17144" y="0"/>
                </a:lnTo>
              </a:path>
            </a:pathLst>
          </a:custGeom>
          <a:ln w="17144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252787" y="5874384"/>
            <a:ext cx="2279650" cy="0"/>
          </a:xfrm>
          <a:custGeom>
            <a:avLst/>
            <a:gdLst/>
            <a:ahLst/>
            <a:cxnLst/>
            <a:rect l="l" t="t" r="r" b="b"/>
            <a:pathLst>
              <a:path w="2279650" h="0">
                <a:moveTo>
                  <a:pt x="0" y="0"/>
                </a:moveTo>
                <a:lnTo>
                  <a:pt x="2279650" y="0"/>
                </a:lnTo>
              </a:path>
            </a:pathLst>
          </a:custGeom>
          <a:ln w="17144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532437" y="5874384"/>
            <a:ext cx="17145" cy="0"/>
          </a:xfrm>
          <a:custGeom>
            <a:avLst/>
            <a:gdLst/>
            <a:ahLst/>
            <a:cxnLst/>
            <a:rect l="l" t="t" r="r" b="b"/>
            <a:pathLst>
              <a:path w="17145" h="0">
                <a:moveTo>
                  <a:pt x="0" y="0"/>
                </a:moveTo>
                <a:lnTo>
                  <a:pt x="17145" y="0"/>
                </a:lnTo>
              </a:path>
            </a:pathLst>
          </a:custGeom>
          <a:ln w="16510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549582" y="4036059"/>
            <a:ext cx="0" cy="1830070"/>
          </a:xfrm>
          <a:custGeom>
            <a:avLst/>
            <a:gdLst/>
            <a:ahLst/>
            <a:cxnLst/>
            <a:rect l="l" t="t" r="r" b="b"/>
            <a:pathLst>
              <a:path w="0" h="1830070">
                <a:moveTo>
                  <a:pt x="0" y="0"/>
                </a:moveTo>
                <a:lnTo>
                  <a:pt x="0" y="1830070"/>
                </a:lnTo>
              </a:path>
            </a:pathLst>
          </a:custGeom>
          <a:ln w="34290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532437" y="4035425"/>
            <a:ext cx="17145" cy="0"/>
          </a:xfrm>
          <a:custGeom>
            <a:avLst/>
            <a:gdLst/>
            <a:ahLst/>
            <a:cxnLst/>
            <a:rect l="l" t="t" r="r" b="b"/>
            <a:pathLst>
              <a:path w="17145" h="0">
                <a:moveTo>
                  <a:pt x="0" y="0"/>
                </a:moveTo>
                <a:lnTo>
                  <a:pt x="17145" y="0"/>
                </a:lnTo>
              </a:path>
            </a:pathLst>
          </a:custGeom>
          <a:ln w="3175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532437" y="4026534"/>
            <a:ext cx="17145" cy="0"/>
          </a:xfrm>
          <a:custGeom>
            <a:avLst/>
            <a:gdLst/>
            <a:ahLst/>
            <a:cxnLst/>
            <a:rect l="l" t="t" r="r" b="b"/>
            <a:pathLst>
              <a:path w="17145" h="0">
                <a:moveTo>
                  <a:pt x="0" y="0"/>
                </a:moveTo>
                <a:lnTo>
                  <a:pt x="17145" y="0"/>
                </a:lnTo>
              </a:path>
            </a:pathLst>
          </a:custGeom>
          <a:ln w="16510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549582" y="5874384"/>
            <a:ext cx="17145" cy="0"/>
          </a:xfrm>
          <a:custGeom>
            <a:avLst/>
            <a:gdLst/>
            <a:ahLst/>
            <a:cxnLst/>
            <a:rect l="l" t="t" r="r" b="b"/>
            <a:pathLst>
              <a:path w="17145" h="0">
                <a:moveTo>
                  <a:pt x="0" y="0"/>
                </a:moveTo>
                <a:lnTo>
                  <a:pt x="17145" y="0"/>
                </a:lnTo>
              </a:path>
            </a:pathLst>
          </a:custGeom>
          <a:ln w="17144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235642" y="4026852"/>
            <a:ext cx="17145" cy="0"/>
          </a:xfrm>
          <a:custGeom>
            <a:avLst/>
            <a:gdLst/>
            <a:ahLst/>
            <a:cxnLst/>
            <a:rect l="l" t="t" r="r" b="b"/>
            <a:pathLst>
              <a:path w="17145" h="0">
                <a:moveTo>
                  <a:pt x="0" y="0"/>
                </a:moveTo>
                <a:lnTo>
                  <a:pt x="17144" y="0"/>
                </a:lnTo>
              </a:path>
            </a:pathLst>
          </a:custGeom>
          <a:ln w="17144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252787" y="4026852"/>
            <a:ext cx="2279650" cy="0"/>
          </a:xfrm>
          <a:custGeom>
            <a:avLst/>
            <a:gdLst/>
            <a:ahLst/>
            <a:cxnLst/>
            <a:rect l="l" t="t" r="r" b="b"/>
            <a:pathLst>
              <a:path w="2279650" h="0">
                <a:moveTo>
                  <a:pt x="0" y="0"/>
                </a:moveTo>
                <a:lnTo>
                  <a:pt x="2279650" y="0"/>
                </a:lnTo>
              </a:path>
            </a:pathLst>
          </a:custGeom>
          <a:ln w="17144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549582" y="4026852"/>
            <a:ext cx="17145" cy="0"/>
          </a:xfrm>
          <a:custGeom>
            <a:avLst/>
            <a:gdLst/>
            <a:ahLst/>
            <a:cxnLst/>
            <a:rect l="l" t="t" r="r" b="b"/>
            <a:pathLst>
              <a:path w="17145" h="0">
                <a:moveTo>
                  <a:pt x="0" y="0"/>
                </a:moveTo>
                <a:lnTo>
                  <a:pt x="17145" y="0"/>
                </a:lnTo>
              </a:path>
            </a:pathLst>
          </a:custGeom>
          <a:ln w="17144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1720342" y="2258186"/>
            <a:ext cx="5759450" cy="66230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015615" algn="l"/>
              </a:tabLst>
            </a:pPr>
            <a:r>
              <a:rPr dirty="0" sz="4300" spc="-5"/>
              <a:t>C</a:t>
            </a:r>
            <a:r>
              <a:rPr dirty="0" sz="4300" spc="-5"/>
              <a:t>h</a:t>
            </a:r>
            <a:r>
              <a:rPr dirty="0" sz="4300" spc="-5"/>
              <a:t>ap</a:t>
            </a:r>
            <a:r>
              <a:rPr dirty="0" sz="4300" spc="-10"/>
              <a:t>t</a:t>
            </a:r>
            <a:r>
              <a:rPr dirty="0" sz="4300" spc="-5"/>
              <a:t>er</a:t>
            </a:r>
            <a:r>
              <a:rPr dirty="0" sz="4300" spc="-10"/>
              <a:t> </a:t>
            </a:r>
            <a:r>
              <a:rPr dirty="0" sz="4300" spc="-5"/>
              <a:t>3:</a:t>
            </a:r>
            <a:r>
              <a:rPr dirty="0" sz="4300"/>
              <a:t>	</a:t>
            </a:r>
            <a:r>
              <a:rPr dirty="0" sz="4300" spc="-5"/>
              <a:t>P</a:t>
            </a:r>
            <a:r>
              <a:rPr dirty="0" sz="4300" spc="-10"/>
              <a:t>r</a:t>
            </a:r>
            <a:r>
              <a:rPr dirty="0" sz="4300" spc="-5"/>
              <a:t>o</a:t>
            </a:r>
            <a:r>
              <a:rPr dirty="0" sz="4300" spc="-5"/>
              <a:t>cesses</a:t>
            </a:r>
            <a:endParaRPr sz="4300"/>
          </a:p>
        </p:txBody>
      </p:sp>
      <p:sp>
        <p:nvSpPr>
          <p:cNvPr id="29" name="object 2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Silberschatz, Galvin and Gagne</a:t>
            </a:r>
            <a:r>
              <a:rPr dirty="0" spc="-95"/>
              <a:t> </a:t>
            </a:r>
            <a:r>
              <a:rPr dirty="0" spc="-10"/>
              <a:t>©2013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05670" y="6662733"/>
            <a:ext cx="2473960" cy="1568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z="1000" spc="-5" b="1">
                <a:solidFill>
                  <a:srgbClr val="336699"/>
                </a:solidFill>
                <a:latin typeface="Arial"/>
                <a:cs typeface="Arial"/>
              </a:rPr>
              <a:t>Operating </a:t>
            </a:r>
            <a:r>
              <a:rPr dirty="0" sz="1000" spc="-10" b="1">
                <a:solidFill>
                  <a:srgbClr val="336699"/>
                </a:solidFill>
                <a:latin typeface="Arial"/>
                <a:cs typeface="Arial"/>
              </a:rPr>
              <a:t>System </a:t>
            </a:r>
            <a:r>
              <a:rPr dirty="0" sz="1000" spc="-5" b="1">
                <a:solidFill>
                  <a:srgbClr val="336699"/>
                </a:solidFill>
                <a:latin typeface="Arial"/>
                <a:cs typeface="Arial"/>
              </a:rPr>
              <a:t>Concepts – </a:t>
            </a:r>
            <a:r>
              <a:rPr dirty="0" sz="1000" b="1">
                <a:solidFill>
                  <a:srgbClr val="336699"/>
                </a:solidFill>
                <a:latin typeface="Arial"/>
                <a:cs typeface="Arial"/>
              </a:rPr>
              <a:t>9</a:t>
            </a:r>
            <a:r>
              <a:rPr dirty="0" baseline="25641" sz="975" b="1">
                <a:solidFill>
                  <a:srgbClr val="336699"/>
                </a:solidFill>
                <a:latin typeface="Arial"/>
                <a:cs typeface="Arial"/>
              </a:rPr>
              <a:t>th</a:t>
            </a:r>
            <a:r>
              <a:rPr dirty="0" baseline="25641" sz="975" spc="-44" b="1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dirty="0" sz="1000" spc="-5" b="1">
                <a:solidFill>
                  <a:srgbClr val="336699"/>
                </a:solidFill>
                <a:latin typeface="Arial"/>
                <a:cs typeface="Arial"/>
              </a:rPr>
              <a:t>Edition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0027" y="213740"/>
            <a:ext cx="7311390" cy="4965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CPU </a:t>
            </a:r>
            <a:r>
              <a:rPr dirty="0" spc="-5"/>
              <a:t>Switch </a:t>
            </a:r>
            <a:r>
              <a:rPr dirty="0"/>
              <a:t>From </a:t>
            </a:r>
            <a:r>
              <a:rPr dirty="0" spc="-5"/>
              <a:t>Process </a:t>
            </a:r>
            <a:r>
              <a:rPr dirty="0"/>
              <a:t>to</a:t>
            </a:r>
            <a:r>
              <a:rPr dirty="0" spc="-120"/>
              <a:t> </a:t>
            </a:r>
            <a:r>
              <a:rPr dirty="0" spc="-5"/>
              <a:t>Process</a:t>
            </a:r>
          </a:p>
        </p:txBody>
      </p:sp>
      <p:sp>
        <p:nvSpPr>
          <p:cNvPr id="3" name="object 3"/>
          <p:cNvSpPr/>
          <p:nvPr/>
        </p:nvSpPr>
        <p:spPr>
          <a:xfrm>
            <a:off x="1384300" y="1104900"/>
            <a:ext cx="6968998" cy="4679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3.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648075">
              <a:lnSpc>
                <a:spcPct val="100000"/>
              </a:lnSpc>
            </a:pPr>
            <a:r>
              <a:rPr dirty="0" spc="-5"/>
              <a:t>Th</a:t>
            </a:r>
            <a:r>
              <a:rPr dirty="0"/>
              <a:t>r</a:t>
            </a:r>
            <a:r>
              <a:rPr dirty="0" spc="-10"/>
              <a:t>ea</a:t>
            </a:r>
            <a:r>
              <a:rPr dirty="0" spc="-5"/>
              <a:t>d</a:t>
            </a:r>
            <a:r>
              <a:rPr dirty="0"/>
              <a:t>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3.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066164" y="1133411"/>
            <a:ext cx="6344285" cy="2411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So far, process </a:t>
            </a:r>
            <a:r>
              <a:rPr dirty="0" sz="1800" spc="-10">
                <a:latin typeface="Arial"/>
                <a:cs typeface="Arial"/>
              </a:rPr>
              <a:t>has </a:t>
            </a:r>
            <a:r>
              <a:rPr dirty="0" sz="1800" spc="-5">
                <a:latin typeface="Arial"/>
                <a:cs typeface="Arial"/>
              </a:rPr>
              <a:t>a </a:t>
            </a:r>
            <a:r>
              <a:rPr dirty="0" sz="1800" spc="-10">
                <a:latin typeface="Arial"/>
                <a:cs typeface="Arial"/>
              </a:rPr>
              <a:t>single </a:t>
            </a:r>
            <a:r>
              <a:rPr dirty="0" sz="1800" spc="-5">
                <a:latin typeface="Arial"/>
                <a:cs typeface="Arial"/>
              </a:rPr>
              <a:t>thread of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execution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Consider having </a:t>
            </a:r>
            <a:r>
              <a:rPr dirty="0" sz="1800" spc="-5">
                <a:latin typeface="Arial"/>
                <a:cs typeface="Arial"/>
              </a:rPr>
              <a:t>multiple </a:t>
            </a:r>
            <a:r>
              <a:rPr dirty="0" sz="1800" spc="-10">
                <a:latin typeface="Arial"/>
                <a:cs typeface="Arial"/>
              </a:rPr>
              <a:t>program </a:t>
            </a:r>
            <a:r>
              <a:rPr dirty="0" sz="1800" spc="-5">
                <a:latin typeface="Arial"/>
                <a:cs typeface="Arial"/>
              </a:rPr>
              <a:t>counters </a:t>
            </a:r>
            <a:r>
              <a:rPr dirty="0" sz="1800" spc="-10">
                <a:latin typeface="Arial"/>
                <a:cs typeface="Arial"/>
              </a:rPr>
              <a:t>per</a:t>
            </a:r>
            <a:r>
              <a:rPr dirty="0" sz="1800" spc="1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Multiple </a:t>
            </a:r>
            <a:r>
              <a:rPr dirty="0" sz="1800" spc="-10">
                <a:latin typeface="Arial"/>
                <a:cs typeface="Arial"/>
              </a:rPr>
              <a:t>locations </a:t>
            </a:r>
            <a:r>
              <a:rPr dirty="0" sz="1800" spc="-5">
                <a:latin typeface="Arial"/>
                <a:cs typeface="Arial"/>
              </a:rPr>
              <a:t>can </a:t>
            </a:r>
            <a:r>
              <a:rPr dirty="0" sz="1800" spc="-10">
                <a:latin typeface="Arial"/>
                <a:cs typeface="Arial"/>
              </a:rPr>
              <a:t>execute </a:t>
            </a:r>
            <a:r>
              <a:rPr dirty="0" sz="1800" spc="-5">
                <a:latin typeface="Arial"/>
                <a:cs typeface="Arial"/>
              </a:rPr>
              <a:t>at</a:t>
            </a:r>
            <a:r>
              <a:rPr dirty="0" sz="1800" spc="5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once</a:t>
            </a:r>
            <a:endParaRPr sz="1800">
              <a:latin typeface="Arial"/>
              <a:cs typeface="Arial"/>
            </a:endParaRPr>
          </a:p>
          <a:p>
            <a:pPr marL="870585">
              <a:lnSpc>
                <a:spcPct val="100000"/>
              </a:lnSpc>
              <a:spcBef>
                <a:spcPts val="755"/>
              </a:spcBef>
            </a:pPr>
            <a:r>
              <a:rPr dirty="0" sz="1350" spc="5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dirty="0" sz="1350" spc="5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Arial"/>
                <a:cs typeface="Arial"/>
              </a:rPr>
              <a:t>Multiple </a:t>
            </a:r>
            <a:r>
              <a:rPr dirty="0" sz="1800" spc="-10">
                <a:latin typeface="Arial"/>
                <a:cs typeface="Arial"/>
              </a:rPr>
              <a:t>threads </a:t>
            </a:r>
            <a:r>
              <a:rPr dirty="0" sz="1800" spc="-5">
                <a:latin typeface="Arial"/>
                <a:cs typeface="Arial"/>
              </a:rPr>
              <a:t>of control </a:t>
            </a:r>
            <a:r>
              <a:rPr dirty="0" sz="1800">
                <a:latin typeface="Arial"/>
                <a:cs typeface="Arial"/>
              </a:rPr>
              <a:t>-&gt;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threads</a:t>
            </a:r>
            <a:endParaRPr sz="1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Must </a:t>
            </a:r>
            <a:r>
              <a:rPr dirty="0" sz="1800" spc="-10">
                <a:latin typeface="Arial"/>
                <a:cs typeface="Arial"/>
              </a:rPr>
              <a:t>then have </a:t>
            </a:r>
            <a:r>
              <a:rPr dirty="0" sz="1800" spc="-5">
                <a:latin typeface="Arial"/>
                <a:cs typeface="Arial"/>
              </a:rPr>
              <a:t>storage for thread details, multiple </a:t>
            </a:r>
            <a:r>
              <a:rPr dirty="0" sz="1800" spc="-10">
                <a:latin typeface="Arial"/>
                <a:cs typeface="Arial"/>
              </a:rPr>
              <a:t>program  </a:t>
            </a:r>
            <a:r>
              <a:rPr dirty="0" sz="1800" spc="-5">
                <a:latin typeface="Arial"/>
                <a:cs typeface="Arial"/>
              </a:rPr>
              <a:t>counters in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PCB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See </a:t>
            </a:r>
            <a:r>
              <a:rPr dirty="0" sz="1800" spc="-10">
                <a:latin typeface="Arial"/>
                <a:cs typeface="Arial"/>
              </a:rPr>
              <a:t>next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chapter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492885">
              <a:lnSpc>
                <a:spcPct val="100000"/>
              </a:lnSpc>
            </a:pPr>
            <a:r>
              <a:rPr dirty="0" spc="-5"/>
              <a:t>Process Representation in</a:t>
            </a:r>
            <a:r>
              <a:rPr dirty="0" spc="-120"/>
              <a:t> </a:t>
            </a:r>
            <a:r>
              <a:rPr dirty="0" spc="-5"/>
              <a:t>Linux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5189" y="1257871"/>
            <a:ext cx="6716395" cy="14001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">
                <a:latin typeface="Arial"/>
                <a:cs typeface="Arial"/>
              </a:rPr>
              <a:t>Represented by </a:t>
            </a:r>
            <a:r>
              <a:rPr dirty="0" sz="1800" spc="-5">
                <a:latin typeface="Arial"/>
                <a:cs typeface="Arial"/>
              </a:rPr>
              <a:t>the C structure</a:t>
            </a:r>
            <a:r>
              <a:rPr dirty="0" sz="1800" spc="70">
                <a:latin typeface="Arial"/>
                <a:cs typeface="Arial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task_struct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imes New Roman"/>
              <a:cs typeface="Times New Roman"/>
            </a:endParaRPr>
          </a:p>
          <a:p>
            <a:pPr marL="355600" marR="1713230">
              <a:lnSpc>
                <a:spcPct val="100000"/>
              </a:lnSpc>
            </a:pPr>
            <a:r>
              <a:rPr dirty="0" sz="1600" spc="-5">
                <a:latin typeface="Courier New"/>
                <a:cs typeface="Courier New"/>
              </a:rPr>
              <a:t>pid t_pid; </a:t>
            </a:r>
            <a:r>
              <a:rPr dirty="0" sz="1600">
                <a:latin typeface="Courier New"/>
                <a:cs typeface="Courier New"/>
              </a:rPr>
              <a:t>/* </a:t>
            </a:r>
            <a:r>
              <a:rPr dirty="0" sz="1600" spc="-5">
                <a:latin typeface="Courier New"/>
                <a:cs typeface="Courier New"/>
              </a:rPr>
              <a:t>process identifier */  long state; /* state of the process</a:t>
            </a:r>
            <a:r>
              <a:rPr dirty="0" sz="1600" spc="65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*/</a:t>
            </a:r>
            <a:endParaRPr sz="16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</a:pPr>
            <a:r>
              <a:rPr dirty="0" sz="1600" spc="-5">
                <a:latin typeface="Courier New"/>
                <a:cs typeface="Courier New"/>
              </a:rPr>
              <a:t>unsigned int time_slice /* scheduling information</a:t>
            </a:r>
            <a:r>
              <a:rPr dirty="0" sz="1600" spc="114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*/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8089" y="2640045"/>
            <a:ext cx="756920" cy="9931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99200"/>
              </a:lnSpc>
            </a:pPr>
            <a:r>
              <a:rPr dirty="0" sz="1600" spc="-5">
                <a:latin typeface="Courier New"/>
                <a:cs typeface="Courier New"/>
              </a:rPr>
              <a:t>struct  struct  struct  struct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80815" y="2640045"/>
            <a:ext cx="6130925" cy="9931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99200"/>
              </a:lnSpc>
            </a:pPr>
            <a:r>
              <a:rPr dirty="0" sz="1600" spc="-5">
                <a:latin typeface="Courier New"/>
                <a:cs typeface="Courier New"/>
              </a:rPr>
              <a:t>task_struct *parent; /* this </a:t>
            </a:r>
            <a:r>
              <a:rPr dirty="0" sz="1600">
                <a:latin typeface="Courier New"/>
                <a:cs typeface="Courier New"/>
              </a:rPr>
              <a:t>process</a:t>
            </a:r>
            <a:r>
              <a:rPr dirty="0" sz="1600">
                <a:latin typeface="MS PGothic"/>
                <a:cs typeface="MS PGothic"/>
              </a:rPr>
              <a:t>’</a:t>
            </a:r>
            <a:r>
              <a:rPr dirty="0" sz="1600">
                <a:latin typeface="Courier New"/>
                <a:cs typeface="Courier New"/>
              </a:rPr>
              <a:t>s </a:t>
            </a:r>
            <a:r>
              <a:rPr dirty="0" sz="1600" spc="-5">
                <a:latin typeface="Courier New"/>
                <a:cs typeface="Courier New"/>
              </a:rPr>
              <a:t>parent */  list_head children; /* this </a:t>
            </a:r>
            <a:r>
              <a:rPr dirty="0" sz="1600">
                <a:latin typeface="Courier New"/>
                <a:cs typeface="Courier New"/>
              </a:rPr>
              <a:t>process</a:t>
            </a:r>
            <a:r>
              <a:rPr dirty="0" sz="1600">
                <a:latin typeface="MS PGothic"/>
                <a:cs typeface="MS PGothic"/>
              </a:rPr>
              <a:t>’</a:t>
            </a:r>
            <a:r>
              <a:rPr dirty="0" sz="1600">
                <a:latin typeface="Courier New"/>
                <a:cs typeface="Courier New"/>
              </a:rPr>
              <a:t>s </a:t>
            </a:r>
            <a:r>
              <a:rPr dirty="0" sz="1600" spc="-5">
                <a:latin typeface="Courier New"/>
                <a:cs typeface="Courier New"/>
              </a:rPr>
              <a:t>children */  files_struct *files; /* list of open files */  mm_struct </a:t>
            </a:r>
            <a:r>
              <a:rPr dirty="0" sz="1600">
                <a:latin typeface="Courier New"/>
                <a:cs typeface="Courier New"/>
              </a:rPr>
              <a:t>*mm; </a:t>
            </a:r>
            <a:r>
              <a:rPr dirty="0" sz="1600" spc="-5">
                <a:latin typeface="Courier New"/>
                <a:cs typeface="Courier New"/>
              </a:rPr>
              <a:t>/* address space of </a:t>
            </a:r>
            <a:r>
              <a:rPr dirty="0" sz="1600">
                <a:latin typeface="Courier New"/>
                <a:cs typeface="Courier New"/>
              </a:rPr>
              <a:t>this </a:t>
            </a:r>
            <a:r>
              <a:rPr dirty="0" sz="1600" spc="-5">
                <a:latin typeface="Courier New"/>
                <a:cs typeface="Courier New"/>
              </a:rPr>
              <a:t>process</a:t>
            </a:r>
            <a:r>
              <a:rPr dirty="0" sz="1600" spc="65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*/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27187" y="4111625"/>
            <a:ext cx="5865812" cy="2019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3.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499360">
              <a:lnSpc>
                <a:spcPct val="100000"/>
              </a:lnSpc>
            </a:pPr>
            <a:r>
              <a:rPr dirty="0" spc="-5"/>
              <a:t>Process</a:t>
            </a:r>
            <a:r>
              <a:rPr dirty="0" spc="-100"/>
              <a:t> </a:t>
            </a:r>
            <a:r>
              <a:rPr dirty="0" spc="-5"/>
              <a:t>Scheduling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3.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66152" y="1208023"/>
            <a:ext cx="6797675" cy="3329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480695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Maximize CPU use, quickly </a:t>
            </a:r>
            <a:r>
              <a:rPr dirty="0" sz="1800" spc="-10">
                <a:latin typeface="Arial"/>
                <a:cs typeface="Arial"/>
              </a:rPr>
              <a:t>switch </a:t>
            </a:r>
            <a:r>
              <a:rPr dirty="0" sz="1800" spc="-5">
                <a:latin typeface="Arial"/>
                <a:cs typeface="Arial"/>
              </a:rPr>
              <a:t>processes </a:t>
            </a:r>
            <a:r>
              <a:rPr dirty="0" sz="1800" spc="-10">
                <a:latin typeface="Arial"/>
                <a:cs typeface="Arial"/>
              </a:rPr>
              <a:t>onto </a:t>
            </a:r>
            <a:r>
              <a:rPr dirty="0" sz="1800" spc="-5">
                <a:latin typeface="Arial"/>
                <a:cs typeface="Arial"/>
              </a:rPr>
              <a:t>CPU for  time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sharing</a:t>
            </a:r>
            <a:endParaRPr sz="1800">
              <a:latin typeface="Arial"/>
              <a:cs typeface="Arial"/>
            </a:endParaRPr>
          </a:p>
          <a:p>
            <a:pPr marL="355600" marR="46863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Process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scheduler </a:t>
            </a:r>
            <a:r>
              <a:rPr dirty="0" sz="1800" spc="-5">
                <a:latin typeface="Arial"/>
                <a:cs typeface="Arial"/>
              </a:rPr>
              <a:t>selects </a:t>
            </a:r>
            <a:r>
              <a:rPr dirty="0" sz="1800" spc="-10">
                <a:latin typeface="Arial"/>
                <a:cs typeface="Arial"/>
              </a:rPr>
              <a:t>among available </a:t>
            </a:r>
            <a:r>
              <a:rPr dirty="0" sz="1800" spc="-5">
                <a:latin typeface="Arial"/>
                <a:cs typeface="Arial"/>
              </a:rPr>
              <a:t>processes </a:t>
            </a:r>
            <a:r>
              <a:rPr dirty="0" sz="1800" spc="-10">
                <a:latin typeface="Arial"/>
                <a:cs typeface="Arial"/>
              </a:rPr>
              <a:t>for  next execution on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CPU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Maintains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scheduling queues </a:t>
            </a:r>
            <a:r>
              <a:rPr dirty="0" sz="1800" spc="-5">
                <a:latin typeface="Arial"/>
                <a:cs typeface="Arial"/>
              </a:rPr>
              <a:t>of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processes</a:t>
            </a:r>
            <a:endParaRPr sz="18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Job queue </a:t>
            </a:r>
            <a:r>
              <a:rPr dirty="0" sz="1800" spc="-5">
                <a:latin typeface="Arial"/>
                <a:cs typeface="Arial"/>
              </a:rPr>
              <a:t>– set of </a:t>
            </a:r>
            <a:r>
              <a:rPr dirty="0" sz="1800" spc="-10">
                <a:latin typeface="Arial"/>
                <a:cs typeface="Arial"/>
              </a:rPr>
              <a:t>all </a:t>
            </a:r>
            <a:r>
              <a:rPr dirty="0" sz="1800" spc="-5">
                <a:latin typeface="Arial"/>
                <a:cs typeface="Arial"/>
              </a:rPr>
              <a:t>processes in the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  <a:p>
            <a:pPr lvl="1" marL="755650" marR="741045" indent="-28575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Ready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queue </a:t>
            </a:r>
            <a:r>
              <a:rPr dirty="0" sz="1800" spc="-5">
                <a:latin typeface="Arial"/>
                <a:cs typeface="Arial"/>
              </a:rPr>
              <a:t>– set of </a:t>
            </a:r>
            <a:r>
              <a:rPr dirty="0" sz="1800" spc="-10">
                <a:latin typeface="Arial"/>
                <a:cs typeface="Arial"/>
              </a:rPr>
              <a:t>all </a:t>
            </a:r>
            <a:r>
              <a:rPr dirty="0" sz="1800" spc="-5">
                <a:latin typeface="Arial"/>
                <a:cs typeface="Arial"/>
              </a:rPr>
              <a:t>processes </a:t>
            </a:r>
            <a:r>
              <a:rPr dirty="0" sz="1800" spc="-10">
                <a:latin typeface="Arial"/>
                <a:cs typeface="Arial"/>
              </a:rPr>
              <a:t>residing </a:t>
            </a:r>
            <a:r>
              <a:rPr dirty="0" sz="1800" spc="-5">
                <a:latin typeface="Arial"/>
                <a:cs typeface="Arial"/>
              </a:rPr>
              <a:t>in main  </a:t>
            </a:r>
            <a:r>
              <a:rPr dirty="0" sz="1800" spc="-10">
                <a:latin typeface="Arial"/>
                <a:cs typeface="Arial"/>
              </a:rPr>
              <a:t>memory, ready and waiting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8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execute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15" b="1">
                <a:solidFill>
                  <a:srgbClr val="3366FF"/>
                </a:solidFill>
                <a:latin typeface="Arial"/>
                <a:cs typeface="Arial"/>
              </a:rPr>
              <a:t>Device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queues </a:t>
            </a:r>
            <a:r>
              <a:rPr dirty="0" sz="1800" spc="-5">
                <a:latin typeface="Arial"/>
                <a:cs typeface="Arial"/>
              </a:rPr>
              <a:t>– set of processes </a:t>
            </a:r>
            <a:r>
              <a:rPr dirty="0" sz="1800" spc="-10">
                <a:latin typeface="Arial"/>
                <a:cs typeface="Arial"/>
              </a:rPr>
              <a:t>waiting </a:t>
            </a:r>
            <a:r>
              <a:rPr dirty="0" sz="1800" spc="-5">
                <a:latin typeface="Arial"/>
                <a:cs typeface="Arial"/>
              </a:rPr>
              <a:t>for </a:t>
            </a:r>
            <a:r>
              <a:rPr dirty="0" sz="1800" spc="-10">
                <a:latin typeface="Arial"/>
                <a:cs typeface="Arial"/>
              </a:rPr>
              <a:t>an </a:t>
            </a:r>
            <a:r>
              <a:rPr dirty="0" sz="1800">
                <a:latin typeface="Arial"/>
                <a:cs typeface="Arial"/>
              </a:rPr>
              <a:t>I/O</a:t>
            </a:r>
            <a:r>
              <a:rPr dirty="0" sz="1800" spc="1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device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Processes migrate </a:t>
            </a:r>
            <a:r>
              <a:rPr dirty="0" sz="1800" spc="-10">
                <a:latin typeface="Arial"/>
                <a:cs typeface="Arial"/>
              </a:rPr>
              <a:t>among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various</a:t>
            </a:r>
            <a:r>
              <a:rPr dirty="0" sz="1800" spc="50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queues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1534" rIns="0" bIns="0" rtlCol="0" vert="horz">
            <a:spAutoFit/>
          </a:bodyPr>
          <a:lstStyle/>
          <a:p>
            <a:pPr marL="1249680">
              <a:lnSpc>
                <a:spcPct val="100000"/>
              </a:lnSpc>
            </a:pPr>
            <a:r>
              <a:rPr dirty="0" sz="2400" spc="-5"/>
              <a:t>Ready Queue And Various </a:t>
            </a:r>
            <a:r>
              <a:rPr dirty="0" sz="2400"/>
              <a:t>I/O </a:t>
            </a:r>
            <a:r>
              <a:rPr dirty="0" sz="2400" spc="-5"/>
              <a:t>Device</a:t>
            </a:r>
            <a:r>
              <a:rPr dirty="0" sz="2400" spc="-55"/>
              <a:t> </a:t>
            </a:r>
            <a:r>
              <a:rPr dirty="0" sz="2400" spc="-5"/>
              <a:t>Queues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1768475" y="1214437"/>
            <a:ext cx="5822937" cy="5021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3.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3467" rIns="0" bIns="0" rtlCol="0" vert="horz">
            <a:spAutoFit/>
          </a:bodyPr>
          <a:lstStyle/>
          <a:p>
            <a:pPr marL="1398905">
              <a:lnSpc>
                <a:spcPct val="100000"/>
              </a:lnSpc>
            </a:pPr>
            <a:r>
              <a:rPr dirty="0" sz="2800" spc="-5"/>
              <a:t>Representation </a:t>
            </a:r>
            <a:r>
              <a:rPr dirty="0" sz="2800" spc="-10"/>
              <a:t>of </a:t>
            </a:r>
            <a:r>
              <a:rPr dirty="0" sz="2800" spc="-5"/>
              <a:t>Process</a:t>
            </a:r>
            <a:r>
              <a:rPr dirty="0" sz="2800" spc="75"/>
              <a:t> </a:t>
            </a:r>
            <a:r>
              <a:rPr dirty="0" sz="2800" spc="-10"/>
              <a:t>Scheduling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487487" y="1966912"/>
            <a:ext cx="6546850" cy="3781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59345" y="1329245"/>
            <a:ext cx="624713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01650" indent="-48895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501650" algn="l"/>
                <a:tab pos="502284" algn="l"/>
              </a:tabLst>
            </a:pP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Queueing diagram </a:t>
            </a:r>
            <a:r>
              <a:rPr dirty="0" sz="1800" spc="-10">
                <a:latin typeface="Arial"/>
                <a:cs typeface="Arial"/>
              </a:rPr>
              <a:t>represents queues, </a:t>
            </a:r>
            <a:r>
              <a:rPr dirty="0" sz="1800" spc="-5">
                <a:latin typeface="Arial"/>
                <a:cs typeface="Arial"/>
              </a:rPr>
              <a:t>resources,</a:t>
            </a:r>
            <a:r>
              <a:rPr dirty="0" sz="1800" spc="85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flows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3.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051810">
              <a:lnSpc>
                <a:spcPct val="100000"/>
              </a:lnSpc>
            </a:pPr>
            <a:r>
              <a:rPr dirty="0" spc="-5"/>
              <a:t>Schedulers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3.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66152" y="1148715"/>
            <a:ext cx="7268845" cy="4680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61594" indent="-342900">
              <a:lnSpc>
                <a:spcPct val="100000"/>
              </a:lnSpc>
              <a:buClr>
                <a:srgbClr val="993300"/>
              </a:buClr>
              <a:buSzPct val="9062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600" spc="-5" b="1">
                <a:solidFill>
                  <a:srgbClr val="3366FF"/>
                </a:solidFill>
                <a:latin typeface="Arial"/>
                <a:cs typeface="Arial"/>
              </a:rPr>
              <a:t>Short-term scheduler </a:t>
            </a:r>
            <a:r>
              <a:rPr dirty="0" sz="1600" spc="-5">
                <a:latin typeface="Arial"/>
                <a:cs typeface="Arial"/>
              </a:rPr>
              <a:t>(or </a:t>
            </a:r>
            <a:r>
              <a:rPr dirty="0" sz="1600" spc="-5" b="1">
                <a:solidFill>
                  <a:srgbClr val="3366FF"/>
                </a:solidFill>
                <a:latin typeface="Arial"/>
                <a:cs typeface="Arial"/>
              </a:rPr>
              <a:t>CPU scheduler</a:t>
            </a:r>
            <a:r>
              <a:rPr dirty="0" sz="1600" spc="-5">
                <a:latin typeface="Arial"/>
                <a:cs typeface="Arial"/>
              </a:rPr>
              <a:t>) – selects which process should  be executed next and allocates</a:t>
            </a:r>
            <a:r>
              <a:rPr dirty="0" sz="160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CPU</a:t>
            </a:r>
            <a:endParaRPr sz="16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670"/>
              </a:spcBef>
              <a:buClr>
                <a:srgbClr val="CC6600"/>
              </a:buClr>
              <a:buSzPct val="7812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600" spc="-5">
                <a:latin typeface="Arial"/>
                <a:cs typeface="Arial"/>
              </a:rPr>
              <a:t>Sometimes the only scheduler </a:t>
            </a:r>
            <a:r>
              <a:rPr dirty="0" sz="1600">
                <a:latin typeface="Arial"/>
                <a:cs typeface="Arial"/>
              </a:rPr>
              <a:t>in </a:t>
            </a:r>
            <a:r>
              <a:rPr dirty="0" sz="1600" spc="-5">
                <a:latin typeface="Arial"/>
                <a:cs typeface="Arial"/>
              </a:rPr>
              <a:t>a system</a:t>
            </a:r>
            <a:endParaRPr sz="1600">
              <a:latin typeface="Arial"/>
              <a:cs typeface="Arial"/>
            </a:endParaRPr>
          </a:p>
          <a:p>
            <a:pPr lvl="1" marL="756285" marR="295275" indent="-286385">
              <a:lnSpc>
                <a:spcPct val="100000"/>
              </a:lnSpc>
              <a:spcBef>
                <a:spcPts val="670"/>
              </a:spcBef>
              <a:buClr>
                <a:srgbClr val="CC6600"/>
              </a:buClr>
              <a:buSzPct val="7812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600" spc="-5">
                <a:latin typeface="Arial"/>
                <a:cs typeface="Arial"/>
              </a:rPr>
              <a:t>Short-term scheduler </a:t>
            </a:r>
            <a:r>
              <a:rPr dirty="0" sz="1600">
                <a:latin typeface="Arial"/>
                <a:cs typeface="Arial"/>
              </a:rPr>
              <a:t>is invoked </a:t>
            </a:r>
            <a:r>
              <a:rPr dirty="0" sz="1600" spc="-5">
                <a:latin typeface="Arial"/>
                <a:cs typeface="Arial"/>
              </a:rPr>
              <a:t>frequently (milliseconds) </a:t>
            </a:r>
            <a:r>
              <a:rPr dirty="0" sz="1600" spc="-5">
                <a:latin typeface="Symbol"/>
                <a:cs typeface="Symbol"/>
              </a:rPr>
              <a:t>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Arial"/>
                <a:cs typeface="Arial"/>
              </a:rPr>
              <a:t>(must be  fast)</a:t>
            </a:r>
            <a:endParaRPr sz="1600">
              <a:latin typeface="Arial"/>
              <a:cs typeface="Arial"/>
            </a:endParaRPr>
          </a:p>
          <a:p>
            <a:pPr marL="354965" marR="5080" indent="-342265">
              <a:lnSpc>
                <a:spcPct val="100000"/>
              </a:lnSpc>
              <a:spcBef>
                <a:spcPts val="670"/>
              </a:spcBef>
              <a:buClr>
                <a:srgbClr val="993300"/>
              </a:buClr>
              <a:buSzPct val="875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600" spc="-10" b="1">
                <a:solidFill>
                  <a:srgbClr val="3366FF"/>
                </a:solidFill>
                <a:latin typeface="Arial"/>
                <a:cs typeface="Arial"/>
              </a:rPr>
              <a:t>Long-term </a:t>
            </a:r>
            <a:r>
              <a:rPr dirty="0" sz="1600" spc="-5" b="1">
                <a:solidFill>
                  <a:srgbClr val="3366FF"/>
                </a:solidFill>
                <a:latin typeface="Arial"/>
                <a:cs typeface="Arial"/>
              </a:rPr>
              <a:t>scheduler </a:t>
            </a:r>
            <a:r>
              <a:rPr dirty="0" sz="1600" spc="-5">
                <a:latin typeface="Arial"/>
                <a:cs typeface="Arial"/>
              </a:rPr>
              <a:t>(or </a:t>
            </a:r>
            <a:r>
              <a:rPr dirty="0" sz="1600" spc="-5" b="1">
                <a:solidFill>
                  <a:srgbClr val="3366FF"/>
                </a:solidFill>
                <a:latin typeface="Arial"/>
                <a:cs typeface="Arial"/>
              </a:rPr>
              <a:t>job scheduler</a:t>
            </a:r>
            <a:r>
              <a:rPr dirty="0" sz="1600" spc="-5">
                <a:latin typeface="Arial"/>
                <a:cs typeface="Arial"/>
              </a:rPr>
              <a:t>) – </a:t>
            </a:r>
            <a:r>
              <a:rPr dirty="0" sz="1600">
                <a:latin typeface="Arial"/>
                <a:cs typeface="Arial"/>
              </a:rPr>
              <a:t>selects </a:t>
            </a:r>
            <a:r>
              <a:rPr dirty="0" sz="1600" spc="-5">
                <a:latin typeface="Arial"/>
                <a:cs typeface="Arial"/>
              </a:rPr>
              <a:t>which processes should  be brought into the ready</a:t>
            </a:r>
            <a:r>
              <a:rPr dirty="0" sz="1600" spc="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queue</a:t>
            </a:r>
            <a:endParaRPr sz="16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670"/>
              </a:spcBef>
              <a:buClr>
                <a:srgbClr val="CC6600"/>
              </a:buClr>
              <a:buSzPct val="7812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600" spc="-5">
                <a:latin typeface="Arial"/>
                <a:cs typeface="Arial"/>
              </a:rPr>
              <a:t>Long-term scheduler is </a:t>
            </a:r>
            <a:r>
              <a:rPr dirty="0" sz="1600">
                <a:latin typeface="Arial"/>
                <a:cs typeface="Arial"/>
              </a:rPr>
              <a:t>invoked  </a:t>
            </a:r>
            <a:r>
              <a:rPr dirty="0" sz="1600" spc="-5">
                <a:latin typeface="Arial"/>
                <a:cs typeface="Arial"/>
              </a:rPr>
              <a:t>infrequently (seconds, minutes)</a:t>
            </a:r>
            <a:r>
              <a:rPr dirty="0" sz="1600" spc="120">
                <a:latin typeface="Arial"/>
                <a:cs typeface="Arial"/>
              </a:rPr>
              <a:t> </a:t>
            </a:r>
            <a:r>
              <a:rPr dirty="0" sz="1600" spc="-5">
                <a:latin typeface="Symbol"/>
                <a:cs typeface="Symbol"/>
              </a:rPr>
              <a:t></a:t>
            </a:r>
            <a:endParaRPr sz="1600">
              <a:latin typeface="Symbol"/>
              <a:cs typeface="Symbol"/>
            </a:endParaRPr>
          </a:p>
          <a:p>
            <a:pPr marL="756285">
              <a:lnSpc>
                <a:spcPct val="100000"/>
              </a:lnSpc>
            </a:pPr>
            <a:r>
              <a:rPr dirty="0" sz="1600" spc="-5">
                <a:latin typeface="Arial"/>
                <a:cs typeface="Arial"/>
              </a:rPr>
              <a:t>(may be</a:t>
            </a:r>
            <a:r>
              <a:rPr dirty="0" sz="1600" spc="-6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slow)</a:t>
            </a:r>
            <a:endParaRPr sz="16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670"/>
              </a:spcBef>
              <a:buClr>
                <a:srgbClr val="CC6600"/>
              </a:buClr>
              <a:buSzPct val="7812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600" spc="-5">
                <a:latin typeface="Arial"/>
                <a:cs typeface="Arial"/>
              </a:rPr>
              <a:t>The long-term scheduler controls the </a:t>
            </a:r>
            <a:r>
              <a:rPr dirty="0" sz="1600" spc="-5" b="1">
                <a:solidFill>
                  <a:srgbClr val="3366FF"/>
                </a:solidFill>
                <a:latin typeface="Arial"/>
                <a:cs typeface="Arial"/>
              </a:rPr>
              <a:t>degree of</a:t>
            </a:r>
            <a:r>
              <a:rPr dirty="0" sz="1600" spc="11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3366FF"/>
                </a:solidFill>
                <a:latin typeface="Arial"/>
                <a:cs typeface="Arial"/>
              </a:rPr>
              <a:t>multiprogramming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993300"/>
              </a:buClr>
              <a:buSzPct val="9062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600" spc="-5">
                <a:latin typeface="Arial"/>
                <a:cs typeface="Arial"/>
              </a:rPr>
              <a:t>Processes can be described as</a:t>
            </a:r>
            <a:r>
              <a:rPr dirty="0" sz="1600" spc="2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either:</a:t>
            </a:r>
            <a:endParaRPr sz="1600">
              <a:latin typeface="Arial"/>
              <a:cs typeface="Arial"/>
            </a:endParaRPr>
          </a:p>
          <a:p>
            <a:pPr lvl="1" marL="756285" marR="211454" indent="-286385">
              <a:lnSpc>
                <a:spcPct val="100000"/>
              </a:lnSpc>
              <a:spcBef>
                <a:spcPts val="670"/>
              </a:spcBef>
              <a:buClr>
                <a:srgbClr val="CC6600"/>
              </a:buClr>
              <a:buSzPct val="7812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600" spc="-10" b="1">
                <a:solidFill>
                  <a:srgbClr val="3366FF"/>
                </a:solidFill>
                <a:latin typeface="Arial"/>
                <a:cs typeface="Arial"/>
              </a:rPr>
              <a:t>I/O-bound </a:t>
            </a:r>
            <a:r>
              <a:rPr dirty="0" sz="1600" spc="-5" b="1">
                <a:solidFill>
                  <a:srgbClr val="3366FF"/>
                </a:solidFill>
                <a:latin typeface="Arial"/>
                <a:cs typeface="Arial"/>
              </a:rPr>
              <a:t>process </a:t>
            </a:r>
            <a:r>
              <a:rPr dirty="0" sz="1600" spc="-5">
                <a:latin typeface="Arial"/>
                <a:cs typeface="Arial"/>
              </a:rPr>
              <a:t>– spends more time doing I/O than computations,  many short CPU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bursts</a:t>
            </a:r>
            <a:endParaRPr sz="1600">
              <a:latin typeface="Arial"/>
              <a:cs typeface="Arial"/>
            </a:endParaRPr>
          </a:p>
          <a:p>
            <a:pPr lvl="1" marL="756285" marR="26670" indent="-286385">
              <a:lnSpc>
                <a:spcPct val="100000"/>
              </a:lnSpc>
              <a:spcBef>
                <a:spcPts val="670"/>
              </a:spcBef>
              <a:buClr>
                <a:srgbClr val="CC6600"/>
              </a:buClr>
              <a:buSzPct val="7812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600" spc="-10" b="1">
                <a:solidFill>
                  <a:srgbClr val="3366FF"/>
                </a:solidFill>
                <a:latin typeface="Arial"/>
                <a:cs typeface="Arial"/>
              </a:rPr>
              <a:t>CPU-bound </a:t>
            </a:r>
            <a:r>
              <a:rPr dirty="0" sz="1600" spc="-5" b="1">
                <a:solidFill>
                  <a:srgbClr val="3366FF"/>
                </a:solidFill>
                <a:latin typeface="Arial"/>
                <a:cs typeface="Arial"/>
              </a:rPr>
              <a:t>process </a:t>
            </a:r>
            <a:r>
              <a:rPr dirty="0" sz="1600" spc="-5">
                <a:latin typeface="Arial"/>
                <a:cs typeface="Arial"/>
              </a:rPr>
              <a:t>– spends more time doing computations; few very  long CPU</a:t>
            </a:r>
            <a:r>
              <a:rPr dirty="0" sz="1600" spc="-8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bursts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993300"/>
              </a:buClr>
              <a:buSzPct val="875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600" spc="-5">
                <a:latin typeface="Arial"/>
                <a:cs typeface="Arial"/>
              </a:rPr>
              <a:t>Long-term scheduler strives for good </a:t>
            </a:r>
            <a:r>
              <a:rPr dirty="0" sz="1600" spc="-5" b="1" i="1">
                <a:latin typeface="Arial"/>
                <a:cs typeface="Arial"/>
              </a:rPr>
              <a:t>process</a:t>
            </a:r>
            <a:r>
              <a:rPr dirty="0" sz="1600" spc="85" b="1" i="1">
                <a:latin typeface="Arial"/>
                <a:cs typeface="Arial"/>
              </a:rPr>
              <a:t> </a:t>
            </a:r>
            <a:r>
              <a:rPr dirty="0" sz="1600" spc="-5" b="1" i="1">
                <a:latin typeface="Arial"/>
                <a:cs typeface="Arial"/>
              </a:rPr>
              <a:t>mix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0421" y="213740"/>
            <a:ext cx="7215505" cy="4965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Addition of Medium Term</a:t>
            </a:r>
            <a:r>
              <a:rPr dirty="0" spc="-90"/>
              <a:t> </a:t>
            </a:r>
            <a:r>
              <a:rPr dirty="0" spc="-5"/>
              <a:t>Scheduling</a:t>
            </a:r>
          </a:p>
        </p:txBody>
      </p:sp>
      <p:sp>
        <p:nvSpPr>
          <p:cNvPr id="3" name="object 3"/>
          <p:cNvSpPr/>
          <p:nvPr/>
        </p:nvSpPr>
        <p:spPr>
          <a:xfrm>
            <a:off x="1031875" y="2827350"/>
            <a:ext cx="7327849" cy="2665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57758" y="1186370"/>
            <a:ext cx="7034530" cy="1203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01650" marR="381635" indent="-48895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501650" algn="l"/>
                <a:tab pos="502284" algn="l"/>
                <a:tab pos="3205480" algn="l"/>
              </a:tabLst>
            </a:pP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Medium-term</a:t>
            </a: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scheduler	</a:t>
            </a:r>
            <a:r>
              <a:rPr dirty="0" sz="1800" spc="-5">
                <a:latin typeface="Arial"/>
                <a:cs typeface="Arial"/>
              </a:rPr>
              <a:t>can </a:t>
            </a:r>
            <a:r>
              <a:rPr dirty="0" sz="1800" spc="-10">
                <a:latin typeface="Arial"/>
                <a:cs typeface="Arial"/>
              </a:rPr>
              <a:t>be added </a:t>
            </a:r>
            <a:r>
              <a:rPr dirty="0" sz="1800" spc="-5">
                <a:latin typeface="Arial"/>
                <a:cs typeface="Arial"/>
              </a:rPr>
              <a:t>if </a:t>
            </a:r>
            <a:r>
              <a:rPr dirty="0" sz="1800" spc="-10">
                <a:latin typeface="Arial"/>
                <a:cs typeface="Arial"/>
              </a:rPr>
              <a:t>degree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of multiple 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programming needs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decrease</a:t>
            </a:r>
            <a:endParaRPr sz="1800">
              <a:latin typeface="Arial"/>
              <a:cs typeface="Arial"/>
            </a:endParaRPr>
          </a:p>
          <a:p>
            <a:pPr lvl="1" marL="1073150" marR="5080" indent="-40830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1073150" algn="l"/>
                <a:tab pos="1073785" algn="l"/>
              </a:tabLst>
            </a:pPr>
            <a:r>
              <a:rPr dirty="0" sz="1800" spc="-5">
                <a:latin typeface="Arial"/>
                <a:cs typeface="Arial"/>
              </a:rPr>
              <a:t>Remove process from </a:t>
            </a:r>
            <a:r>
              <a:rPr dirty="0" sz="1800" spc="-30">
                <a:latin typeface="Arial"/>
                <a:cs typeface="Arial"/>
              </a:rPr>
              <a:t>memory, </a:t>
            </a:r>
            <a:r>
              <a:rPr dirty="0" sz="1800" spc="-5">
                <a:latin typeface="Arial"/>
                <a:cs typeface="Arial"/>
              </a:rPr>
              <a:t>store </a:t>
            </a:r>
            <a:r>
              <a:rPr dirty="0" sz="1800" spc="-10">
                <a:latin typeface="Arial"/>
                <a:cs typeface="Arial"/>
              </a:rPr>
              <a:t>on </a:t>
            </a:r>
            <a:r>
              <a:rPr dirty="0" sz="1800" spc="-5">
                <a:latin typeface="Arial"/>
                <a:cs typeface="Arial"/>
              </a:rPr>
              <a:t>disk, </a:t>
            </a:r>
            <a:r>
              <a:rPr dirty="0" sz="1800" spc="-10">
                <a:latin typeface="Arial"/>
                <a:cs typeface="Arial"/>
              </a:rPr>
              <a:t>bring back </a:t>
            </a:r>
            <a:r>
              <a:rPr dirty="0" sz="1800" spc="-5">
                <a:latin typeface="Arial"/>
                <a:cs typeface="Arial"/>
              </a:rPr>
              <a:t>in  from disk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continue execution:</a:t>
            </a:r>
            <a:r>
              <a:rPr dirty="0" sz="1800" spc="50"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swapping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3.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499870">
              <a:lnSpc>
                <a:spcPct val="100000"/>
              </a:lnSpc>
            </a:pPr>
            <a:r>
              <a:rPr dirty="0" spc="-5"/>
              <a:t>Multitasking in Mobile</a:t>
            </a:r>
            <a:r>
              <a:rPr dirty="0" spc="-135"/>
              <a:t> </a:t>
            </a:r>
            <a:r>
              <a:rPr dirty="0" spc="-5"/>
              <a:t>Systems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3.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16939" y="1161986"/>
            <a:ext cx="7178040" cy="4344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2921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Some </a:t>
            </a:r>
            <a:r>
              <a:rPr dirty="0" sz="1800" spc="-10">
                <a:latin typeface="Arial"/>
                <a:cs typeface="Arial"/>
              </a:rPr>
              <a:t>mobile </a:t>
            </a:r>
            <a:r>
              <a:rPr dirty="0" sz="1800" spc="-5">
                <a:latin typeface="Arial"/>
                <a:cs typeface="Arial"/>
              </a:rPr>
              <a:t>systems (e.g., </a:t>
            </a:r>
            <a:r>
              <a:rPr dirty="0" sz="1800" spc="-10">
                <a:latin typeface="Arial"/>
                <a:cs typeface="Arial"/>
              </a:rPr>
              <a:t>early </a:t>
            </a:r>
            <a:r>
              <a:rPr dirty="0" sz="1800" spc="-5">
                <a:latin typeface="Arial"/>
                <a:cs typeface="Arial"/>
              </a:rPr>
              <a:t>version of iOS) allow </a:t>
            </a:r>
            <a:r>
              <a:rPr dirty="0" sz="1800" spc="-10">
                <a:latin typeface="Arial"/>
                <a:cs typeface="Arial"/>
              </a:rPr>
              <a:t>only </a:t>
            </a:r>
            <a:r>
              <a:rPr dirty="0" sz="1800" spc="-15">
                <a:latin typeface="Arial"/>
                <a:cs typeface="Arial"/>
              </a:rPr>
              <a:t>one  </a:t>
            </a:r>
            <a:r>
              <a:rPr dirty="0" sz="1800" spc="-5">
                <a:latin typeface="Arial"/>
                <a:cs typeface="Arial"/>
              </a:rPr>
              <a:t>process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run, others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suspended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Due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screen </a:t>
            </a:r>
            <a:r>
              <a:rPr dirty="0" sz="1800" spc="-10">
                <a:latin typeface="Arial"/>
                <a:cs typeface="Arial"/>
              </a:rPr>
              <a:t>real </a:t>
            </a:r>
            <a:r>
              <a:rPr dirty="0" sz="1800" spc="-5">
                <a:latin typeface="Arial"/>
                <a:cs typeface="Arial"/>
              </a:rPr>
              <a:t>estate, </a:t>
            </a:r>
            <a:r>
              <a:rPr dirty="0" sz="1800" spc="-10">
                <a:latin typeface="Arial"/>
                <a:cs typeface="Arial"/>
              </a:rPr>
              <a:t>user </a:t>
            </a:r>
            <a:r>
              <a:rPr dirty="0" sz="1800" spc="-5">
                <a:latin typeface="Arial"/>
                <a:cs typeface="Arial"/>
              </a:rPr>
              <a:t>interface limits iOS </a:t>
            </a:r>
            <a:r>
              <a:rPr dirty="0" sz="1800" spc="-10">
                <a:latin typeface="Arial"/>
                <a:cs typeface="Arial"/>
              </a:rPr>
              <a:t>provides </a:t>
            </a:r>
            <a:r>
              <a:rPr dirty="0" sz="1800" spc="-5">
                <a:latin typeface="Arial"/>
                <a:cs typeface="Arial"/>
              </a:rPr>
              <a:t>for</a:t>
            </a:r>
            <a:r>
              <a:rPr dirty="0" sz="1800" spc="13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Single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foreground </a:t>
            </a:r>
            <a:r>
              <a:rPr dirty="0" sz="1800" spc="-5">
                <a:latin typeface="Arial"/>
                <a:cs typeface="Arial"/>
              </a:rPr>
              <a:t>process- </a:t>
            </a:r>
            <a:r>
              <a:rPr dirty="0" sz="1800" spc="-10">
                <a:latin typeface="Arial"/>
                <a:cs typeface="Arial"/>
              </a:rPr>
              <a:t>controlled </a:t>
            </a:r>
            <a:r>
              <a:rPr dirty="0" sz="1800" spc="-5">
                <a:latin typeface="Arial"/>
                <a:cs typeface="Arial"/>
              </a:rPr>
              <a:t>via </a:t>
            </a:r>
            <a:r>
              <a:rPr dirty="0" sz="1800" spc="-10">
                <a:latin typeface="Arial"/>
                <a:cs typeface="Arial"/>
              </a:rPr>
              <a:t>user</a:t>
            </a:r>
            <a:r>
              <a:rPr dirty="0" sz="1800" spc="1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interface</a:t>
            </a:r>
            <a:endParaRPr sz="1800">
              <a:latin typeface="Arial"/>
              <a:cs typeface="Arial"/>
            </a:endParaRPr>
          </a:p>
          <a:p>
            <a:pPr lvl="1" marL="755650" marR="182880" indent="-28575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Multiple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background </a:t>
            </a:r>
            <a:r>
              <a:rPr dirty="0" sz="1800" spc="-5">
                <a:latin typeface="Arial"/>
                <a:cs typeface="Arial"/>
              </a:rPr>
              <a:t>processes– in </a:t>
            </a:r>
            <a:r>
              <a:rPr dirty="0" sz="1800" spc="-10">
                <a:latin typeface="Arial"/>
                <a:cs typeface="Arial"/>
              </a:rPr>
              <a:t>memory, running, but not  on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display, and </a:t>
            </a:r>
            <a:r>
              <a:rPr dirty="0" sz="1800" spc="-15">
                <a:latin typeface="Arial"/>
                <a:cs typeface="Arial"/>
              </a:rPr>
              <a:t>with</a:t>
            </a:r>
            <a:r>
              <a:rPr dirty="0" sz="1800" spc="6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limits</a:t>
            </a:r>
            <a:endParaRPr sz="1800">
              <a:latin typeface="Arial"/>
              <a:cs typeface="Arial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Limits </a:t>
            </a:r>
            <a:r>
              <a:rPr dirty="0" sz="1800" spc="-10">
                <a:latin typeface="Arial"/>
                <a:cs typeface="Arial"/>
              </a:rPr>
              <a:t>include single, </a:t>
            </a:r>
            <a:r>
              <a:rPr dirty="0" sz="1800" spc="-5">
                <a:latin typeface="Arial"/>
                <a:cs typeface="Arial"/>
              </a:rPr>
              <a:t>short task, receiving notification of events,  specific </a:t>
            </a:r>
            <a:r>
              <a:rPr dirty="0" sz="1800" spc="-10">
                <a:latin typeface="Arial"/>
                <a:cs typeface="Arial"/>
              </a:rPr>
              <a:t>long-running </a:t>
            </a:r>
            <a:r>
              <a:rPr dirty="0" sz="1800" spc="-5">
                <a:latin typeface="Arial"/>
                <a:cs typeface="Arial"/>
              </a:rPr>
              <a:t>tasks like </a:t>
            </a:r>
            <a:r>
              <a:rPr dirty="0" sz="1800" spc="-10">
                <a:latin typeface="Arial"/>
                <a:cs typeface="Arial"/>
              </a:rPr>
              <a:t>audio</a:t>
            </a:r>
            <a:r>
              <a:rPr dirty="0" sz="1800" spc="5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playback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Android runs foreground and background, </a:t>
            </a:r>
            <a:r>
              <a:rPr dirty="0" sz="1800" spc="-15">
                <a:latin typeface="Arial"/>
                <a:cs typeface="Arial"/>
              </a:rPr>
              <a:t>with fewer</a:t>
            </a:r>
            <a:r>
              <a:rPr dirty="0" sz="1800" spc="27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limits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Background </a:t>
            </a:r>
            <a:r>
              <a:rPr dirty="0" sz="1800" spc="-5">
                <a:latin typeface="Arial"/>
                <a:cs typeface="Arial"/>
              </a:rPr>
              <a:t>process </a:t>
            </a:r>
            <a:r>
              <a:rPr dirty="0" sz="1800" spc="-10">
                <a:latin typeface="Arial"/>
                <a:cs typeface="Arial"/>
              </a:rPr>
              <a:t>uses </a:t>
            </a:r>
            <a:r>
              <a:rPr dirty="0" sz="1800" spc="-5">
                <a:latin typeface="Arial"/>
                <a:cs typeface="Arial"/>
              </a:rPr>
              <a:t>a </a:t>
            </a:r>
            <a:r>
              <a:rPr dirty="0" sz="1800" spc="-15" b="1">
                <a:solidFill>
                  <a:srgbClr val="3366FF"/>
                </a:solidFill>
                <a:latin typeface="Arial"/>
                <a:cs typeface="Arial"/>
              </a:rPr>
              <a:t>service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perform</a:t>
            </a:r>
            <a:r>
              <a:rPr dirty="0" sz="1800" spc="13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tasks</a:t>
            </a:r>
            <a:endParaRPr sz="1800">
              <a:latin typeface="Arial"/>
              <a:cs typeface="Arial"/>
            </a:endParaRPr>
          </a:p>
          <a:p>
            <a:pPr lvl="1" marL="756285" marR="75374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Service can </a:t>
            </a:r>
            <a:r>
              <a:rPr dirty="0" sz="1800" spc="-10">
                <a:latin typeface="Arial"/>
                <a:cs typeface="Arial"/>
              </a:rPr>
              <a:t>keep running even </a:t>
            </a:r>
            <a:r>
              <a:rPr dirty="0" sz="1800" spc="-5">
                <a:latin typeface="Arial"/>
                <a:cs typeface="Arial"/>
              </a:rPr>
              <a:t>if </a:t>
            </a:r>
            <a:r>
              <a:rPr dirty="0" sz="1800" spc="-10">
                <a:latin typeface="Arial"/>
                <a:cs typeface="Arial"/>
              </a:rPr>
              <a:t>background </a:t>
            </a:r>
            <a:r>
              <a:rPr dirty="0" sz="1800" spc="-5">
                <a:latin typeface="Arial"/>
                <a:cs typeface="Arial"/>
              </a:rPr>
              <a:t>process is  </a:t>
            </a:r>
            <a:r>
              <a:rPr dirty="0" sz="1800" spc="-10">
                <a:latin typeface="Arial"/>
                <a:cs typeface="Arial"/>
              </a:rPr>
              <a:t>suspended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Service </a:t>
            </a:r>
            <a:r>
              <a:rPr dirty="0" sz="1800" spc="-10">
                <a:latin typeface="Arial"/>
                <a:cs typeface="Arial"/>
              </a:rPr>
              <a:t>has no user </a:t>
            </a:r>
            <a:r>
              <a:rPr dirty="0" sz="1800" spc="-5">
                <a:latin typeface="Arial"/>
                <a:cs typeface="Arial"/>
              </a:rPr>
              <a:t>interface, small memory</a:t>
            </a:r>
            <a:r>
              <a:rPr dirty="0" sz="1800" spc="5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use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80335">
              <a:lnSpc>
                <a:spcPct val="100000"/>
              </a:lnSpc>
            </a:pPr>
            <a:r>
              <a:rPr dirty="0" spc="-5"/>
              <a:t>Context</a:t>
            </a:r>
            <a:r>
              <a:rPr dirty="0" spc="-95"/>
              <a:t> </a:t>
            </a:r>
            <a:r>
              <a:rPr dirty="0" spc="-5"/>
              <a:t>Switch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3.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32814" y="1147698"/>
            <a:ext cx="6772275" cy="3508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1651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When CPU </a:t>
            </a:r>
            <a:r>
              <a:rPr dirty="0" sz="1800" spc="-10">
                <a:latin typeface="Arial"/>
                <a:cs typeface="Arial"/>
              </a:rPr>
              <a:t>switches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another </a:t>
            </a:r>
            <a:r>
              <a:rPr dirty="0" sz="1800" spc="-5">
                <a:latin typeface="Arial"/>
                <a:cs typeface="Arial"/>
              </a:rPr>
              <a:t>process, the </a:t>
            </a:r>
            <a:r>
              <a:rPr dirty="0" sz="1800" spc="-10">
                <a:latin typeface="Arial"/>
                <a:cs typeface="Arial"/>
              </a:rPr>
              <a:t>system </a:t>
            </a:r>
            <a:r>
              <a:rPr dirty="0" sz="1800" spc="-5">
                <a:latin typeface="Arial"/>
                <a:cs typeface="Arial"/>
              </a:rPr>
              <a:t>must </a:t>
            </a:r>
            <a:r>
              <a:rPr dirty="0" sz="1800" spc="-20" b="1">
                <a:solidFill>
                  <a:srgbClr val="3366FF"/>
                </a:solidFill>
                <a:latin typeface="Arial"/>
                <a:cs typeface="Arial"/>
              </a:rPr>
              <a:t>save  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the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state </a:t>
            </a:r>
            <a:r>
              <a:rPr dirty="0" sz="1800" spc="-5">
                <a:latin typeface="Arial"/>
                <a:cs typeface="Arial"/>
              </a:rPr>
              <a:t>of the </a:t>
            </a:r>
            <a:r>
              <a:rPr dirty="0" sz="1800" spc="-10">
                <a:latin typeface="Arial"/>
                <a:cs typeface="Arial"/>
              </a:rPr>
              <a:t>old </a:t>
            </a:r>
            <a:r>
              <a:rPr dirty="0" sz="1800" spc="-5">
                <a:latin typeface="Arial"/>
                <a:cs typeface="Arial"/>
              </a:rPr>
              <a:t>process </a:t>
            </a:r>
            <a:r>
              <a:rPr dirty="0" sz="1800" spc="-10">
                <a:latin typeface="Arial"/>
                <a:cs typeface="Arial"/>
              </a:rPr>
              <a:t>and load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20" b="1">
                <a:solidFill>
                  <a:srgbClr val="3366FF"/>
                </a:solidFill>
                <a:latin typeface="Arial"/>
                <a:cs typeface="Arial"/>
              </a:rPr>
              <a:t>saved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state </a:t>
            </a:r>
            <a:r>
              <a:rPr dirty="0" sz="1800" spc="-5">
                <a:latin typeface="Arial"/>
                <a:cs typeface="Arial"/>
              </a:rPr>
              <a:t>for </a:t>
            </a:r>
            <a:r>
              <a:rPr dirty="0" sz="1800" spc="-10">
                <a:latin typeface="Arial"/>
                <a:cs typeface="Arial"/>
              </a:rPr>
              <a:t>the  new </a:t>
            </a:r>
            <a:r>
              <a:rPr dirty="0" sz="1800" spc="-5">
                <a:latin typeface="Arial"/>
                <a:cs typeface="Arial"/>
              </a:rPr>
              <a:t>process via a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context</a:t>
            </a:r>
            <a:r>
              <a:rPr dirty="0" sz="1800" spc="-3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switch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Context </a:t>
            </a:r>
            <a:r>
              <a:rPr dirty="0" sz="1800" spc="-5">
                <a:latin typeface="Arial"/>
                <a:cs typeface="Arial"/>
              </a:rPr>
              <a:t>of a process </a:t>
            </a:r>
            <a:r>
              <a:rPr dirty="0" sz="1800" spc="-10">
                <a:latin typeface="Arial"/>
                <a:cs typeface="Arial"/>
              </a:rPr>
              <a:t>represented </a:t>
            </a:r>
            <a:r>
              <a:rPr dirty="0" sz="1800" spc="-5">
                <a:latin typeface="Arial"/>
                <a:cs typeface="Arial"/>
              </a:rPr>
              <a:t>in the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PCB</a:t>
            </a:r>
            <a:endParaRPr sz="1800">
              <a:latin typeface="Arial"/>
              <a:cs typeface="Arial"/>
            </a:endParaRPr>
          </a:p>
          <a:p>
            <a:pPr marL="355600" marR="3937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Context-switch </a:t>
            </a:r>
            <a:r>
              <a:rPr dirty="0" sz="1800" spc="-5">
                <a:latin typeface="Arial"/>
                <a:cs typeface="Arial"/>
              </a:rPr>
              <a:t>time is </a:t>
            </a:r>
            <a:r>
              <a:rPr dirty="0" sz="1800" spc="-10">
                <a:latin typeface="Arial"/>
                <a:cs typeface="Arial"/>
              </a:rPr>
              <a:t>overhead;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system does no useful  </a:t>
            </a:r>
            <a:r>
              <a:rPr dirty="0" sz="1800" spc="-15">
                <a:latin typeface="Arial"/>
                <a:cs typeface="Arial"/>
              </a:rPr>
              <a:t>work while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switching</a:t>
            </a:r>
            <a:endParaRPr sz="1800">
              <a:latin typeface="Arial"/>
              <a:cs typeface="Arial"/>
            </a:endParaRPr>
          </a:p>
          <a:p>
            <a:pPr lvl="1" marL="756285" marR="21526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more </a:t>
            </a:r>
            <a:r>
              <a:rPr dirty="0" sz="1800" spc="-10">
                <a:latin typeface="Arial"/>
                <a:cs typeface="Arial"/>
              </a:rPr>
              <a:t>complex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>
                <a:latin typeface="Arial"/>
                <a:cs typeface="Arial"/>
              </a:rPr>
              <a:t>OS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 spc="-5">
                <a:latin typeface="Arial"/>
                <a:cs typeface="Arial"/>
              </a:rPr>
              <a:t>the PCB </a:t>
            </a:r>
            <a:r>
              <a:rPr dirty="0" sz="1800" spc="-5">
                <a:latin typeface="Wingdings"/>
                <a:cs typeface="Wingdings"/>
              </a:rPr>
              <a:t>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longer the  context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switch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Time </a:t>
            </a:r>
            <a:r>
              <a:rPr dirty="0" sz="1800" spc="-10">
                <a:latin typeface="Arial"/>
                <a:cs typeface="Arial"/>
              </a:rPr>
              <a:t>dependent on hardware</a:t>
            </a:r>
            <a:r>
              <a:rPr dirty="0" sz="1800" spc="3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support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Some </a:t>
            </a:r>
            <a:r>
              <a:rPr dirty="0" sz="1800" spc="-10">
                <a:latin typeface="Arial"/>
                <a:cs typeface="Arial"/>
              </a:rPr>
              <a:t>hardware provides </a:t>
            </a:r>
            <a:r>
              <a:rPr dirty="0" sz="1800" spc="-5">
                <a:latin typeface="Arial"/>
                <a:cs typeface="Arial"/>
              </a:rPr>
              <a:t>multiple sets of registers </a:t>
            </a:r>
            <a:r>
              <a:rPr dirty="0" sz="1800" spc="-10">
                <a:latin typeface="Arial"/>
                <a:cs typeface="Arial"/>
              </a:rPr>
              <a:t>per</a:t>
            </a:r>
            <a:r>
              <a:rPr dirty="0" sz="1800" spc="114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CPU</a:t>
            </a:r>
            <a:endParaRPr sz="18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dirty="0" sz="1800" spc="-5">
                <a:latin typeface="Wingdings"/>
                <a:cs typeface="Wingdings"/>
              </a:rPr>
              <a:t>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Arial"/>
                <a:cs typeface="Arial"/>
              </a:rPr>
              <a:t>multiple </a:t>
            </a:r>
            <a:r>
              <a:rPr dirty="0" sz="1800" spc="-10">
                <a:latin typeface="Arial"/>
                <a:cs typeface="Arial"/>
              </a:rPr>
              <a:t>contexts loaded </a:t>
            </a:r>
            <a:r>
              <a:rPr dirty="0" sz="1800" spc="-5">
                <a:latin typeface="Arial"/>
                <a:cs typeface="Arial"/>
              </a:rPr>
              <a:t>at</a:t>
            </a:r>
            <a:r>
              <a:rPr dirty="0" sz="1800" spc="9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once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0114" y="213740"/>
            <a:ext cx="4286250" cy="4965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242185" algn="l"/>
              </a:tabLst>
            </a:pPr>
            <a:r>
              <a:rPr dirty="0" spc="-5"/>
              <a:t>Chapter</a:t>
            </a:r>
            <a:r>
              <a:rPr dirty="0" spc="-35"/>
              <a:t> </a:t>
            </a:r>
            <a:r>
              <a:rPr dirty="0" spc="-5"/>
              <a:t>3:	</a:t>
            </a:r>
            <a:r>
              <a:rPr dirty="0" spc="-10"/>
              <a:t>Processes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3.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85189" y="1160398"/>
            <a:ext cx="4528820" cy="21367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Process</a:t>
            </a:r>
            <a:r>
              <a:rPr dirty="0" sz="1800" spc="-8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Concept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Process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Scheduling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Operations on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Processes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Interprocess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Communication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Examples </a:t>
            </a:r>
            <a:r>
              <a:rPr dirty="0" sz="1800" spc="-5">
                <a:latin typeface="Arial"/>
                <a:cs typeface="Arial"/>
              </a:rPr>
              <a:t>of </a:t>
            </a:r>
            <a:r>
              <a:rPr dirty="0" sz="1800">
                <a:latin typeface="Arial"/>
                <a:cs typeface="Arial"/>
              </a:rPr>
              <a:t>IPC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Systems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Communication </a:t>
            </a:r>
            <a:r>
              <a:rPr dirty="0" sz="1800" spc="-5">
                <a:latin typeface="Arial"/>
                <a:cs typeface="Arial"/>
              </a:rPr>
              <a:t>in Client-Server</a:t>
            </a:r>
            <a:r>
              <a:rPr dirty="0" sz="1800" spc="3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Systems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699895">
              <a:lnSpc>
                <a:spcPct val="100000"/>
              </a:lnSpc>
            </a:pPr>
            <a:r>
              <a:rPr dirty="0" spc="-5"/>
              <a:t>Operations </a:t>
            </a:r>
            <a:r>
              <a:rPr dirty="0"/>
              <a:t>on</a:t>
            </a:r>
            <a:r>
              <a:rPr dirty="0" spc="-135"/>
              <a:t> </a:t>
            </a:r>
            <a:r>
              <a:rPr dirty="0" spc="-5"/>
              <a:t>Processes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3.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85189" y="1273111"/>
            <a:ext cx="4239260" cy="13957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System </a:t>
            </a:r>
            <a:r>
              <a:rPr dirty="0" sz="1800" spc="-5">
                <a:latin typeface="Arial"/>
                <a:cs typeface="Arial"/>
              </a:rPr>
              <a:t>must </a:t>
            </a:r>
            <a:r>
              <a:rPr dirty="0" sz="1800" spc="-10">
                <a:latin typeface="Arial"/>
                <a:cs typeface="Arial"/>
              </a:rPr>
              <a:t>provide </a:t>
            </a:r>
            <a:r>
              <a:rPr dirty="0" sz="1800" spc="-5">
                <a:latin typeface="Arial"/>
                <a:cs typeface="Arial"/>
              </a:rPr>
              <a:t>mechanisms</a:t>
            </a:r>
            <a:r>
              <a:rPr dirty="0" sz="1800" spc="5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for:</a:t>
            </a:r>
            <a:endParaRPr sz="1800">
              <a:latin typeface="Arial"/>
              <a:cs typeface="Arial"/>
            </a:endParaRPr>
          </a:p>
          <a:p>
            <a:pPr lvl="1" marL="818515" indent="-34861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818515" algn="l"/>
                <a:tab pos="819150" algn="l"/>
              </a:tabLst>
            </a:pPr>
            <a:r>
              <a:rPr dirty="0" sz="1800" spc="-5">
                <a:latin typeface="Arial"/>
                <a:cs typeface="Arial"/>
              </a:rPr>
              <a:t>process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creation,</a:t>
            </a:r>
            <a:endParaRPr sz="1800">
              <a:latin typeface="Arial"/>
              <a:cs typeface="Arial"/>
            </a:endParaRPr>
          </a:p>
          <a:p>
            <a:pPr lvl="1" marL="818515" indent="-34861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818515" algn="l"/>
                <a:tab pos="819150" algn="l"/>
              </a:tabLst>
            </a:pPr>
            <a:r>
              <a:rPr dirty="0" sz="1800" spc="-5">
                <a:latin typeface="Arial"/>
                <a:cs typeface="Arial"/>
              </a:rPr>
              <a:t>process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termination,</a:t>
            </a:r>
            <a:endParaRPr sz="1800">
              <a:latin typeface="Arial"/>
              <a:cs typeface="Arial"/>
            </a:endParaRPr>
          </a:p>
          <a:p>
            <a:pPr lvl="1" marL="818515" indent="-34861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818515" algn="l"/>
                <a:tab pos="819150" algn="l"/>
              </a:tabLst>
            </a:pP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 spc="-5">
                <a:latin typeface="Arial"/>
                <a:cs typeface="Arial"/>
              </a:rPr>
              <a:t>so </a:t>
            </a:r>
            <a:r>
              <a:rPr dirty="0" sz="1800" spc="-10">
                <a:latin typeface="Arial"/>
                <a:cs typeface="Arial"/>
              </a:rPr>
              <a:t>on as detailed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next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477135">
              <a:lnSpc>
                <a:spcPct val="100000"/>
              </a:lnSpc>
            </a:pPr>
            <a:r>
              <a:rPr dirty="0" spc="-5"/>
              <a:t>Process</a:t>
            </a:r>
            <a:r>
              <a:rPr dirty="0" spc="-100"/>
              <a:t> </a:t>
            </a:r>
            <a:r>
              <a:rPr dirty="0" spc="-5"/>
              <a:t>Creation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3.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32814" y="1209611"/>
            <a:ext cx="6194425" cy="37960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4965" marR="29209" indent="-342265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Parent </a:t>
            </a:r>
            <a:r>
              <a:rPr dirty="0" sz="1800" spc="-5">
                <a:latin typeface="Arial"/>
                <a:cs typeface="Arial"/>
              </a:rPr>
              <a:t>process create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children </a:t>
            </a:r>
            <a:r>
              <a:rPr dirty="0" sz="1800" spc="-5">
                <a:latin typeface="Arial"/>
                <a:cs typeface="Arial"/>
              </a:rPr>
              <a:t>processes, </a:t>
            </a:r>
            <a:r>
              <a:rPr dirty="0" sz="1800" spc="-15">
                <a:latin typeface="Arial"/>
                <a:cs typeface="Arial"/>
              </a:rPr>
              <a:t>which, </a:t>
            </a:r>
            <a:r>
              <a:rPr dirty="0" sz="1800" spc="-5">
                <a:latin typeface="Arial"/>
                <a:cs typeface="Arial"/>
              </a:rPr>
              <a:t>in turn  create </a:t>
            </a:r>
            <a:r>
              <a:rPr dirty="0" sz="1800" spc="-10">
                <a:latin typeface="Arial"/>
                <a:cs typeface="Arial"/>
              </a:rPr>
              <a:t>other </a:t>
            </a:r>
            <a:r>
              <a:rPr dirty="0" sz="1800" spc="-5">
                <a:latin typeface="Arial"/>
                <a:cs typeface="Arial"/>
              </a:rPr>
              <a:t>processes, forming a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tree </a:t>
            </a:r>
            <a:r>
              <a:rPr dirty="0" sz="1800" spc="-5">
                <a:latin typeface="Arial"/>
                <a:cs typeface="Arial"/>
              </a:rPr>
              <a:t>of</a:t>
            </a:r>
            <a:r>
              <a:rPr dirty="0" sz="1800" spc="5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processes</a:t>
            </a:r>
            <a:endParaRPr sz="1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Generally, </a:t>
            </a:r>
            <a:r>
              <a:rPr dirty="0" sz="1800" spc="-5">
                <a:latin typeface="Arial"/>
                <a:cs typeface="Arial"/>
              </a:rPr>
              <a:t>process </a:t>
            </a:r>
            <a:r>
              <a:rPr dirty="0" sz="1800" spc="-10">
                <a:latin typeface="Arial"/>
                <a:cs typeface="Arial"/>
              </a:rPr>
              <a:t>identified and managed </a:t>
            </a:r>
            <a:r>
              <a:rPr dirty="0" sz="1800" spc="-5">
                <a:latin typeface="Arial"/>
                <a:cs typeface="Arial"/>
              </a:rPr>
              <a:t>via a </a:t>
            </a: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process 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identifier</a:t>
            </a:r>
            <a:r>
              <a:rPr dirty="0" sz="1800" spc="-9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pid</a:t>
            </a:r>
            <a:r>
              <a:rPr dirty="0" sz="180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Resource </a:t>
            </a:r>
            <a:r>
              <a:rPr dirty="0" sz="1800" spc="-10">
                <a:latin typeface="Arial"/>
                <a:cs typeface="Arial"/>
              </a:rPr>
              <a:t>sharing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options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Parent and children </a:t>
            </a:r>
            <a:r>
              <a:rPr dirty="0" sz="1800" spc="-5">
                <a:latin typeface="Arial"/>
                <a:cs typeface="Arial"/>
              </a:rPr>
              <a:t>share </a:t>
            </a:r>
            <a:r>
              <a:rPr dirty="0" sz="1800" spc="-10">
                <a:latin typeface="Arial"/>
                <a:cs typeface="Arial"/>
              </a:rPr>
              <a:t>all</a:t>
            </a:r>
            <a:r>
              <a:rPr dirty="0" sz="1800" spc="9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resources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6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Children </a:t>
            </a:r>
            <a:r>
              <a:rPr dirty="0" sz="1800" spc="-5">
                <a:latin typeface="Arial"/>
                <a:cs typeface="Arial"/>
              </a:rPr>
              <a:t>share subset of parent</a:t>
            </a:r>
            <a:r>
              <a:rPr dirty="0" sz="1800" spc="-5">
                <a:latin typeface="MS PGothic"/>
                <a:cs typeface="MS PGothic"/>
              </a:rPr>
              <a:t>’</a:t>
            </a:r>
            <a:r>
              <a:rPr dirty="0" sz="1800" spc="-5">
                <a:latin typeface="Arial"/>
                <a:cs typeface="Arial"/>
              </a:rPr>
              <a:t>s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resources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4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Parent and </a:t>
            </a:r>
            <a:r>
              <a:rPr dirty="0" sz="1800" spc="-5">
                <a:latin typeface="Arial"/>
                <a:cs typeface="Arial"/>
              </a:rPr>
              <a:t>child share </a:t>
            </a:r>
            <a:r>
              <a:rPr dirty="0" sz="1800" spc="-10">
                <a:latin typeface="Arial"/>
                <a:cs typeface="Arial"/>
              </a:rPr>
              <a:t>no</a:t>
            </a:r>
            <a:r>
              <a:rPr dirty="0" sz="1800" spc="4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resources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Execution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options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Parent and children execute</a:t>
            </a:r>
            <a:r>
              <a:rPr dirty="0" sz="1800" spc="7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concurrently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Parent </a:t>
            </a:r>
            <a:r>
              <a:rPr dirty="0" sz="1800" spc="-15">
                <a:latin typeface="Arial"/>
                <a:cs typeface="Arial"/>
              </a:rPr>
              <a:t>waits </a:t>
            </a:r>
            <a:r>
              <a:rPr dirty="0" sz="1800" spc="-10">
                <a:latin typeface="Arial"/>
                <a:cs typeface="Arial"/>
              </a:rPr>
              <a:t>until children</a:t>
            </a:r>
            <a:r>
              <a:rPr dirty="0" sz="1800" spc="1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terminate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9850" y="308990"/>
            <a:ext cx="5593715" cy="4965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 </a:t>
            </a:r>
            <a:r>
              <a:rPr dirty="0" spc="-5"/>
              <a:t>Tree of Processes in</a:t>
            </a:r>
            <a:r>
              <a:rPr dirty="0" spc="-114"/>
              <a:t> </a:t>
            </a:r>
            <a:r>
              <a:rPr dirty="0" spc="-5"/>
              <a:t>Linux</a:t>
            </a:r>
          </a:p>
        </p:txBody>
      </p:sp>
      <p:sp>
        <p:nvSpPr>
          <p:cNvPr id="3" name="object 3"/>
          <p:cNvSpPr/>
          <p:nvPr/>
        </p:nvSpPr>
        <p:spPr>
          <a:xfrm>
            <a:off x="1182687" y="1352588"/>
            <a:ext cx="7055104" cy="37348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3.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072005">
              <a:lnSpc>
                <a:spcPct val="100000"/>
              </a:lnSpc>
            </a:pPr>
            <a:r>
              <a:rPr dirty="0" spc="-5"/>
              <a:t>Process Creation</a:t>
            </a:r>
            <a:r>
              <a:rPr dirty="0" spc="-80"/>
              <a:t> </a:t>
            </a:r>
            <a:r>
              <a:rPr dirty="0" spc="-5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8689" y="1100073"/>
            <a:ext cx="6380480" cy="2412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Address</a:t>
            </a:r>
            <a:r>
              <a:rPr dirty="0" sz="1800" spc="-9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space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Child duplicate </a:t>
            </a:r>
            <a:r>
              <a:rPr dirty="0" sz="1800" spc="-5">
                <a:latin typeface="Arial"/>
                <a:cs typeface="Arial"/>
              </a:rPr>
              <a:t>of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parent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Child has </a:t>
            </a:r>
            <a:r>
              <a:rPr dirty="0" sz="1800" spc="-5">
                <a:latin typeface="Arial"/>
                <a:cs typeface="Arial"/>
              </a:rPr>
              <a:t>a </a:t>
            </a:r>
            <a:r>
              <a:rPr dirty="0" sz="1800" spc="-10">
                <a:latin typeface="Arial"/>
                <a:cs typeface="Arial"/>
              </a:rPr>
              <a:t>program loaded </a:t>
            </a:r>
            <a:r>
              <a:rPr dirty="0" sz="1800" spc="-5">
                <a:latin typeface="Arial"/>
                <a:cs typeface="Arial"/>
              </a:rPr>
              <a:t>into</a:t>
            </a:r>
            <a:r>
              <a:rPr dirty="0" sz="1800" spc="7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it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UNIX</a:t>
            </a:r>
            <a:r>
              <a:rPr dirty="0" sz="1800" spc="-9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examples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63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 b="1">
                <a:latin typeface="Courier New"/>
                <a:cs typeface="Courier New"/>
              </a:rPr>
              <a:t>fork()</a:t>
            </a:r>
            <a:r>
              <a:rPr dirty="0" sz="1800" spc="-575" b="1">
                <a:latin typeface="Courier New"/>
                <a:cs typeface="Courier New"/>
              </a:rPr>
              <a:t> </a:t>
            </a:r>
            <a:r>
              <a:rPr dirty="0" sz="1800" spc="-10">
                <a:latin typeface="Arial"/>
                <a:cs typeface="Arial"/>
              </a:rPr>
              <a:t>system </a:t>
            </a:r>
            <a:r>
              <a:rPr dirty="0" sz="1800" spc="-5">
                <a:latin typeface="Arial"/>
                <a:cs typeface="Arial"/>
              </a:rPr>
              <a:t>call creates </a:t>
            </a:r>
            <a:r>
              <a:rPr dirty="0" sz="1800" spc="-10">
                <a:latin typeface="Arial"/>
                <a:cs typeface="Arial"/>
              </a:rPr>
              <a:t>new </a:t>
            </a:r>
            <a:r>
              <a:rPr dirty="0" sz="1800" spc="-5"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  <a:p>
            <a:pPr lvl="1" marL="756285" marR="5080" indent="-286385">
              <a:lnSpc>
                <a:spcPct val="106100"/>
              </a:lnSpc>
              <a:spcBef>
                <a:spcPts val="62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5" b="1">
                <a:latin typeface="Courier New"/>
                <a:cs typeface="Courier New"/>
              </a:rPr>
              <a:t>exec()</a:t>
            </a:r>
            <a:r>
              <a:rPr dirty="0" sz="1800" spc="-620" b="1">
                <a:latin typeface="Courier New"/>
                <a:cs typeface="Courier New"/>
              </a:rPr>
              <a:t> </a:t>
            </a:r>
            <a:r>
              <a:rPr dirty="0" sz="1800" spc="-10">
                <a:latin typeface="Arial"/>
                <a:cs typeface="Arial"/>
              </a:rPr>
              <a:t>system</a:t>
            </a:r>
            <a:r>
              <a:rPr dirty="0" sz="1800" spc="3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call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used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after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fork()</a:t>
            </a:r>
            <a:r>
              <a:rPr dirty="0" sz="1800" spc="-605" b="1">
                <a:latin typeface="Courier New"/>
                <a:cs typeface="Courier New"/>
              </a:rPr>
              <a:t>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replace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the  </a:t>
            </a:r>
            <a:r>
              <a:rPr dirty="0" sz="1800" spc="-5">
                <a:latin typeface="Arial"/>
                <a:cs typeface="Arial"/>
              </a:rPr>
              <a:t>process</a:t>
            </a:r>
            <a:r>
              <a:rPr dirty="0" sz="1800" spc="-5">
                <a:latin typeface="MS PGothic"/>
                <a:cs typeface="MS PGothic"/>
              </a:rPr>
              <a:t>’ </a:t>
            </a:r>
            <a:r>
              <a:rPr dirty="0" sz="1800" spc="-5">
                <a:latin typeface="Arial"/>
                <a:cs typeface="Arial"/>
              </a:rPr>
              <a:t>memory space </a:t>
            </a:r>
            <a:r>
              <a:rPr dirty="0" sz="1800" spc="-15">
                <a:latin typeface="Arial"/>
                <a:cs typeface="Arial"/>
              </a:rPr>
              <a:t>with </a:t>
            </a:r>
            <a:r>
              <a:rPr dirty="0" sz="1800" spc="-5">
                <a:latin typeface="Arial"/>
                <a:cs typeface="Arial"/>
              </a:rPr>
              <a:t>a </a:t>
            </a:r>
            <a:r>
              <a:rPr dirty="0" sz="1800" spc="-10">
                <a:latin typeface="Arial"/>
                <a:cs typeface="Arial"/>
              </a:rPr>
              <a:t>new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program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97012" y="3798887"/>
            <a:ext cx="6419773" cy="1616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3.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87755">
              <a:lnSpc>
                <a:spcPct val="100000"/>
              </a:lnSpc>
            </a:pPr>
            <a:r>
              <a:rPr dirty="0"/>
              <a:t>C </a:t>
            </a:r>
            <a:r>
              <a:rPr dirty="0" spc="-5"/>
              <a:t>Program Forking Separate</a:t>
            </a:r>
            <a:r>
              <a:rPr dirty="0" spc="-90"/>
              <a:t> </a:t>
            </a:r>
            <a:r>
              <a:rPr dirty="0" spc="-5"/>
              <a:t>Process</a:t>
            </a:r>
          </a:p>
        </p:txBody>
      </p:sp>
      <p:sp>
        <p:nvSpPr>
          <p:cNvPr id="3" name="object 3"/>
          <p:cNvSpPr/>
          <p:nvPr/>
        </p:nvSpPr>
        <p:spPr>
          <a:xfrm>
            <a:off x="1735150" y="969987"/>
            <a:ext cx="6038837" cy="56038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3.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0797" y="210058"/>
            <a:ext cx="7793355" cy="43624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/>
              <a:t>Creating a Separate Process via </a:t>
            </a:r>
            <a:r>
              <a:rPr dirty="0" sz="2800" spc="-10"/>
              <a:t>Windows</a:t>
            </a:r>
            <a:r>
              <a:rPr dirty="0" sz="2800" spc="80"/>
              <a:t> </a:t>
            </a:r>
            <a:r>
              <a:rPr dirty="0" sz="2800" spc="-10"/>
              <a:t>API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2408237" y="963612"/>
            <a:ext cx="4365586" cy="553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3.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139315">
              <a:lnSpc>
                <a:spcPct val="100000"/>
              </a:lnSpc>
            </a:pPr>
            <a:r>
              <a:rPr dirty="0" spc="-5"/>
              <a:t>Process</a:t>
            </a:r>
            <a:r>
              <a:rPr dirty="0" spc="-95"/>
              <a:t> </a:t>
            </a:r>
            <a:r>
              <a:rPr dirty="0" spc="-5"/>
              <a:t>Termination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3.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85189" y="1294447"/>
            <a:ext cx="6864350" cy="3308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335280" indent="-342900">
              <a:lnSpc>
                <a:spcPts val="2039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Process </a:t>
            </a:r>
            <a:r>
              <a:rPr dirty="0" sz="1800" spc="-10">
                <a:latin typeface="Arial"/>
                <a:cs typeface="Arial"/>
              </a:rPr>
              <a:t>executes </a:t>
            </a:r>
            <a:r>
              <a:rPr dirty="0" sz="1800" spc="-5">
                <a:latin typeface="Arial"/>
                <a:cs typeface="Arial"/>
              </a:rPr>
              <a:t>last statement </a:t>
            </a:r>
            <a:r>
              <a:rPr dirty="0" sz="1800" spc="-10">
                <a:latin typeface="Arial"/>
                <a:cs typeface="Arial"/>
              </a:rPr>
              <a:t>and then </a:t>
            </a:r>
            <a:r>
              <a:rPr dirty="0" sz="1800" spc="-5">
                <a:latin typeface="Arial"/>
                <a:cs typeface="Arial"/>
              </a:rPr>
              <a:t>asks the </a:t>
            </a:r>
            <a:r>
              <a:rPr dirty="0" sz="1800" spc="-10">
                <a:latin typeface="Arial"/>
                <a:cs typeface="Arial"/>
              </a:rPr>
              <a:t>operating  system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delete </a:t>
            </a:r>
            <a:r>
              <a:rPr dirty="0" sz="1800" spc="-5">
                <a:latin typeface="Arial"/>
                <a:cs typeface="Arial"/>
              </a:rPr>
              <a:t>it </a:t>
            </a:r>
            <a:r>
              <a:rPr dirty="0" sz="1800" spc="-10">
                <a:latin typeface="Arial"/>
                <a:cs typeface="Arial"/>
              </a:rPr>
              <a:t>using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5" b="1">
                <a:latin typeface="Courier New"/>
                <a:cs typeface="Courier New"/>
              </a:rPr>
              <a:t>exit()</a:t>
            </a:r>
            <a:r>
              <a:rPr dirty="0" sz="1800" spc="-475" b="1">
                <a:latin typeface="Courier New"/>
                <a:cs typeface="Courier New"/>
              </a:rPr>
              <a:t> </a:t>
            </a:r>
            <a:r>
              <a:rPr dirty="0" sz="1800" spc="-10">
                <a:latin typeface="Arial"/>
                <a:cs typeface="Arial"/>
              </a:rPr>
              <a:t>system </a:t>
            </a:r>
            <a:r>
              <a:rPr dirty="0" sz="1800" spc="-5">
                <a:latin typeface="Arial"/>
                <a:cs typeface="Arial"/>
              </a:rPr>
              <a:t>call.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0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Returns  </a:t>
            </a:r>
            <a:r>
              <a:rPr dirty="0" sz="1800" spc="-5">
                <a:latin typeface="Arial"/>
                <a:cs typeface="Arial"/>
              </a:rPr>
              <a:t>status data from child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parent </a:t>
            </a:r>
            <a:r>
              <a:rPr dirty="0" sz="1800" spc="-5">
                <a:latin typeface="Arial"/>
                <a:cs typeface="Arial"/>
              </a:rPr>
              <a:t>(via</a:t>
            </a:r>
            <a:r>
              <a:rPr dirty="0" sz="1800" spc="95">
                <a:latin typeface="Arial"/>
                <a:cs typeface="Arial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wait()</a:t>
            </a:r>
            <a:r>
              <a:rPr dirty="0" sz="1800" spc="-5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88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Process</a:t>
            </a:r>
            <a:r>
              <a:rPr dirty="0" sz="1800" spc="-5">
                <a:latin typeface="MS PGothic"/>
                <a:cs typeface="MS PGothic"/>
              </a:rPr>
              <a:t>’ </a:t>
            </a:r>
            <a:r>
              <a:rPr dirty="0" sz="1800" spc="-5">
                <a:latin typeface="Arial"/>
                <a:cs typeface="Arial"/>
              </a:rPr>
              <a:t>resources are </a:t>
            </a:r>
            <a:r>
              <a:rPr dirty="0" sz="1800" spc="-10">
                <a:latin typeface="Arial"/>
                <a:cs typeface="Arial"/>
              </a:rPr>
              <a:t>deallocated by operating</a:t>
            </a:r>
            <a:r>
              <a:rPr dirty="0" sz="1800" spc="6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  <a:p>
            <a:pPr marL="355600" marR="5080" indent="-342900">
              <a:lnSpc>
                <a:spcPts val="2039"/>
              </a:lnSpc>
              <a:spcBef>
                <a:spcPts val="91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  <a:tab pos="3074035" algn="l"/>
                <a:tab pos="6306820" algn="l"/>
              </a:tabLst>
            </a:pPr>
            <a:r>
              <a:rPr dirty="0" sz="1800">
                <a:latin typeface="Arial"/>
                <a:cs typeface="Arial"/>
              </a:rPr>
              <a:t>P</a:t>
            </a:r>
            <a:r>
              <a:rPr dirty="0" sz="1800" spc="-15">
                <a:latin typeface="Arial"/>
                <a:cs typeface="Arial"/>
              </a:rPr>
              <a:t>a</a:t>
            </a:r>
            <a:r>
              <a:rPr dirty="0" sz="1800" spc="-5">
                <a:latin typeface="Arial"/>
                <a:cs typeface="Arial"/>
              </a:rPr>
              <a:t>r</a:t>
            </a:r>
            <a:r>
              <a:rPr dirty="0" sz="1800" spc="-15">
                <a:latin typeface="Arial"/>
                <a:cs typeface="Arial"/>
              </a:rPr>
              <a:t>en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</a:t>
            </a:r>
            <a:r>
              <a:rPr dirty="0" sz="1800" spc="-15">
                <a:latin typeface="Arial"/>
                <a:cs typeface="Arial"/>
              </a:rPr>
              <a:t>a</a:t>
            </a:r>
            <a:r>
              <a:rPr dirty="0" sz="1800" spc="-5">
                <a:latin typeface="Arial"/>
                <a:cs typeface="Arial"/>
              </a:rPr>
              <a:t>y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15">
                <a:latin typeface="Arial"/>
                <a:cs typeface="Arial"/>
              </a:rPr>
              <a:t>e</a:t>
            </a:r>
            <a:r>
              <a:rPr dirty="0" sz="1800" spc="-5">
                <a:latin typeface="Arial"/>
                <a:cs typeface="Arial"/>
              </a:rPr>
              <a:t>r</a:t>
            </a:r>
            <a:r>
              <a:rPr dirty="0" sz="1800">
                <a:latin typeface="Arial"/>
                <a:cs typeface="Arial"/>
              </a:rPr>
              <a:t>m</a:t>
            </a:r>
            <a:r>
              <a:rPr dirty="0" sz="1800" spc="-10">
                <a:latin typeface="Arial"/>
                <a:cs typeface="Arial"/>
              </a:rPr>
              <a:t>i</a:t>
            </a:r>
            <a:r>
              <a:rPr dirty="0" sz="1800" spc="-15">
                <a:latin typeface="Arial"/>
                <a:cs typeface="Arial"/>
              </a:rPr>
              <a:t>na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5">
                <a:latin typeface="Arial"/>
                <a:cs typeface="Arial"/>
              </a:rPr>
              <a:t>e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15">
                <a:latin typeface="Arial"/>
                <a:cs typeface="Arial"/>
              </a:rPr>
              <a:t>h</a:t>
            </a:r>
            <a:r>
              <a:rPr dirty="0" sz="1800" spc="-5">
                <a:latin typeface="Arial"/>
                <a:cs typeface="Arial"/>
              </a:rPr>
              <a:t>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e</a:t>
            </a:r>
            <a:r>
              <a:rPr dirty="0" sz="1800" spc="-20">
                <a:latin typeface="Arial"/>
                <a:cs typeface="Arial"/>
              </a:rPr>
              <a:t>x</a:t>
            </a:r>
            <a:r>
              <a:rPr dirty="0" sz="1800" spc="-15">
                <a:latin typeface="Arial"/>
                <a:cs typeface="Arial"/>
              </a:rPr>
              <a:t>e</a:t>
            </a:r>
            <a:r>
              <a:rPr dirty="0" sz="1800" spc="-5">
                <a:latin typeface="Arial"/>
                <a:cs typeface="Arial"/>
              </a:rPr>
              <a:t>c</a:t>
            </a:r>
            <a:r>
              <a:rPr dirty="0" sz="1800" spc="-10">
                <a:latin typeface="Arial"/>
                <a:cs typeface="Arial"/>
              </a:rPr>
              <a:t>u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10">
                <a:latin typeface="Arial"/>
                <a:cs typeface="Arial"/>
              </a:rPr>
              <a:t>i</a:t>
            </a:r>
            <a:r>
              <a:rPr dirty="0" sz="1800" spc="-15">
                <a:latin typeface="Arial"/>
                <a:cs typeface="Arial"/>
              </a:rPr>
              <a:t>o</a:t>
            </a:r>
            <a:r>
              <a:rPr dirty="0" sz="1800" spc="-5">
                <a:latin typeface="Arial"/>
                <a:cs typeface="Arial"/>
              </a:rPr>
              <a:t>n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f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</a:t>
            </a:r>
            <a:r>
              <a:rPr dirty="0" sz="1800" spc="-15">
                <a:latin typeface="Arial"/>
                <a:cs typeface="Arial"/>
              </a:rPr>
              <a:t>h</a:t>
            </a:r>
            <a:r>
              <a:rPr dirty="0" sz="1800" spc="-10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l</a:t>
            </a:r>
            <a:r>
              <a:rPr dirty="0" sz="1800" spc="-15">
                <a:latin typeface="Arial"/>
                <a:cs typeface="Arial"/>
              </a:rPr>
              <a:t>d</a:t>
            </a:r>
            <a:r>
              <a:rPr dirty="0" sz="1800" spc="-5">
                <a:latin typeface="Arial"/>
                <a:cs typeface="Arial"/>
              </a:rPr>
              <a:t>r</a:t>
            </a:r>
            <a:r>
              <a:rPr dirty="0" sz="1800" spc="-15">
                <a:latin typeface="Arial"/>
                <a:cs typeface="Arial"/>
              </a:rPr>
              <a:t>e</a:t>
            </a:r>
            <a:r>
              <a:rPr dirty="0" sz="1800" spc="-5">
                <a:latin typeface="Arial"/>
                <a:cs typeface="Arial"/>
              </a:rPr>
              <a:t>n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p</a:t>
            </a:r>
            <a:r>
              <a:rPr dirty="0" sz="1800" spc="-5">
                <a:latin typeface="Arial"/>
                <a:cs typeface="Arial"/>
              </a:rPr>
              <a:t>r</a:t>
            </a:r>
            <a:r>
              <a:rPr dirty="0" sz="1800" spc="-15">
                <a:latin typeface="Arial"/>
                <a:cs typeface="Arial"/>
              </a:rPr>
              <a:t>o</a:t>
            </a:r>
            <a:r>
              <a:rPr dirty="0" sz="1800" spc="-5">
                <a:latin typeface="Arial"/>
                <a:cs typeface="Arial"/>
              </a:rPr>
              <a:t>c</a:t>
            </a:r>
            <a:r>
              <a:rPr dirty="0" sz="1800" spc="-15">
                <a:latin typeface="Arial"/>
                <a:cs typeface="Arial"/>
              </a:rPr>
              <a:t>e</a:t>
            </a:r>
            <a:r>
              <a:rPr dirty="0" sz="1800" spc="-5">
                <a:latin typeface="Arial"/>
                <a:cs typeface="Arial"/>
              </a:rPr>
              <a:t>s</a:t>
            </a:r>
            <a:r>
              <a:rPr dirty="0" sz="1800">
                <a:latin typeface="Arial"/>
                <a:cs typeface="Arial"/>
              </a:rPr>
              <a:t>s</a:t>
            </a:r>
            <a:r>
              <a:rPr dirty="0" sz="1800" spc="-15">
                <a:latin typeface="Arial"/>
                <a:cs typeface="Arial"/>
              </a:rPr>
              <a:t>e</a:t>
            </a:r>
            <a:r>
              <a:rPr dirty="0" sz="1800" spc="-5">
                <a:latin typeface="Arial"/>
                <a:cs typeface="Arial"/>
              </a:rPr>
              <a:t>s</a:t>
            </a:r>
            <a:r>
              <a:rPr dirty="0" sz="1800">
                <a:latin typeface="Arial"/>
                <a:cs typeface="Arial"/>
              </a:rPr>
              <a:t>	</a:t>
            </a:r>
            <a:r>
              <a:rPr dirty="0" sz="1800" spc="-15">
                <a:latin typeface="Arial"/>
                <a:cs typeface="Arial"/>
              </a:rPr>
              <a:t>u</a:t>
            </a:r>
            <a:r>
              <a:rPr dirty="0" sz="1800" spc="-5">
                <a:latin typeface="Arial"/>
                <a:cs typeface="Arial"/>
              </a:rPr>
              <a:t>s</a:t>
            </a:r>
            <a:r>
              <a:rPr dirty="0" sz="1800" spc="-10">
                <a:latin typeface="Arial"/>
                <a:cs typeface="Arial"/>
              </a:rPr>
              <a:t>i</a:t>
            </a:r>
            <a:r>
              <a:rPr dirty="0" sz="1800" spc="-15">
                <a:latin typeface="Arial"/>
                <a:cs typeface="Arial"/>
              </a:rPr>
              <a:t>ng 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5" b="1">
                <a:latin typeface="Courier New"/>
                <a:cs typeface="Courier New"/>
              </a:rPr>
              <a:t>abort()</a:t>
            </a:r>
            <a:r>
              <a:rPr dirty="0" sz="1800" spc="-600" b="1">
                <a:latin typeface="Courier New"/>
                <a:cs typeface="Courier New"/>
              </a:rPr>
              <a:t> </a:t>
            </a:r>
            <a:r>
              <a:rPr dirty="0" sz="1800" spc="-10">
                <a:latin typeface="Arial"/>
                <a:cs typeface="Arial"/>
              </a:rPr>
              <a:t>system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call.	Some </a:t>
            </a:r>
            <a:r>
              <a:rPr dirty="0" sz="1800" spc="-10">
                <a:latin typeface="Arial"/>
                <a:cs typeface="Arial"/>
              </a:rPr>
              <a:t>reasons </a:t>
            </a:r>
            <a:r>
              <a:rPr dirty="0" sz="1800" spc="-5">
                <a:latin typeface="Arial"/>
                <a:cs typeface="Arial"/>
              </a:rPr>
              <a:t>for </a:t>
            </a:r>
            <a:r>
              <a:rPr dirty="0" sz="1800" spc="-10">
                <a:latin typeface="Arial"/>
                <a:cs typeface="Arial"/>
              </a:rPr>
              <a:t>doing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so: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82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Child has exceeded allocated</a:t>
            </a:r>
            <a:r>
              <a:rPr dirty="0" sz="1800" spc="10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resources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Task </a:t>
            </a:r>
            <a:r>
              <a:rPr dirty="0" sz="1800" spc="-10">
                <a:latin typeface="Arial"/>
                <a:cs typeface="Arial"/>
              </a:rPr>
              <a:t>assigned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child is </a:t>
            </a:r>
            <a:r>
              <a:rPr dirty="0" sz="1800" spc="-10">
                <a:latin typeface="Arial"/>
                <a:cs typeface="Arial"/>
              </a:rPr>
              <a:t>no longer</a:t>
            </a:r>
            <a:r>
              <a:rPr dirty="0" sz="1800" spc="3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required</a:t>
            </a:r>
            <a:endParaRPr sz="1800">
              <a:latin typeface="Arial"/>
              <a:cs typeface="Arial"/>
            </a:endParaRPr>
          </a:p>
          <a:p>
            <a:pPr lvl="1" marL="756285" marR="36512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  <a:tab pos="1402080" algn="l"/>
              </a:tabLst>
            </a:pP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parent </a:t>
            </a:r>
            <a:r>
              <a:rPr dirty="0" sz="1800" spc="-5">
                <a:latin typeface="Arial"/>
                <a:cs typeface="Arial"/>
              </a:rPr>
              <a:t>is </a:t>
            </a:r>
            <a:r>
              <a:rPr dirty="0" sz="1800" spc="-10">
                <a:latin typeface="Arial"/>
                <a:cs typeface="Arial"/>
              </a:rPr>
              <a:t>exiting and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operating </a:t>
            </a:r>
            <a:r>
              <a:rPr dirty="0" sz="1800" spc="-5">
                <a:latin typeface="Arial"/>
                <a:cs typeface="Arial"/>
              </a:rPr>
              <a:t>systems </a:t>
            </a:r>
            <a:r>
              <a:rPr dirty="0" sz="1800" spc="-10">
                <a:latin typeface="Arial"/>
                <a:cs typeface="Arial"/>
              </a:rPr>
              <a:t>does not  allow	</a:t>
            </a:r>
            <a:r>
              <a:rPr dirty="0" sz="1800" spc="-5">
                <a:latin typeface="Arial"/>
                <a:cs typeface="Arial"/>
              </a:rPr>
              <a:t>a child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continue </a:t>
            </a:r>
            <a:r>
              <a:rPr dirty="0" sz="1800" spc="-5">
                <a:latin typeface="Arial"/>
                <a:cs typeface="Arial"/>
              </a:rPr>
              <a:t>if its </a:t>
            </a:r>
            <a:r>
              <a:rPr dirty="0" sz="1800" spc="-10">
                <a:latin typeface="Arial"/>
                <a:cs typeface="Arial"/>
              </a:rPr>
              <a:t>parent</a:t>
            </a:r>
            <a:r>
              <a:rPr dirty="0" sz="1800" spc="7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terminates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139315">
              <a:lnSpc>
                <a:spcPct val="100000"/>
              </a:lnSpc>
            </a:pPr>
            <a:r>
              <a:rPr dirty="0" spc="-5"/>
              <a:t>Process</a:t>
            </a:r>
            <a:r>
              <a:rPr dirty="0" spc="-95"/>
              <a:t> </a:t>
            </a:r>
            <a:r>
              <a:rPr dirty="0" spc="-5"/>
              <a:t>Termination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3.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036002" y="1300543"/>
            <a:ext cx="7094855" cy="3880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144145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  <a:tab pos="2055495" algn="l"/>
              </a:tabLst>
            </a:pPr>
            <a:r>
              <a:rPr dirty="0" sz="1800" spc="-5">
                <a:latin typeface="Arial"/>
                <a:cs typeface="Arial"/>
              </a:rPr>
              <a:t>Some </a:t>
            </a:r>
            <a:r>
              <a:rPr dirty="0" sz="1800" spc="-10">
                <a:latin typeface="Arial"/>
                <a:cs typeface="Arial"/>
              </a:rPr>
              <a:t>operating </a:t>
            </a:r>
            <a:r>
              <a:rPr dirty="0" sz="1800" spc="-5">
                <a:latin typeface="Arial"/>
                <a:cs typeface="Arial"/>
              </a:rPr>
              <a:t>systems </a:t>
            </a:r>
            <a:r>
              <a:rPr dirty="0" sz="1800" spc="-10">
                <a:latin typeface="Arial"/>
                <a:cs typeface="Arial"/>
              </a:rPr>
              <a:t>do not </a:t>
            </a:r>
            <a:r>
              <a:rPr dirty="0" sz="1800" spc="-5">
                <a:latin typeface="Arial"/>
                <a:cs typeface="Arial"/>
              </a:rPr>
              <a:t>allow child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exists if its </a:t>
            </a:r>
            <a:r>
              <a:rPr dirty="0" sz="1800" spc="-10">
                <a:latin typeface="Arial"/>
                <a:cs typeface="Arial"/>
              </a:rPr>
              <a:t>parent  has </a:t>
            </a:r>
            <a:r>
              <a:rPr dirty="0" sz="1800" spc="-5">
                <a:latin typeface="Arial"/>
                <a:cs typeface="Arial"/>
              </a:rPr>
              <a:t>terminated.	</a:t>
            </a:r>
            <a:r>
              <a:rPr dirty="0" sz="1800">
                <a:latin typeface="Arial"/>
                <a:cs typeface="Arial"/>
              </a:rPr>
              <a:t>If </a:t>
            </a:r>
            <a:r>
              <a:rPr dirty="0" sz="1800" spc="-5">
                <a:latin typeface="Arial"/>
                <a:cs typeface="Arial"/>
              </a:rPr>
              <a:t>a process terminates, </a:t>
            </a:r>
            <a:r>
              <a:rPr dirty="0" sz="1800" spc="-10">
                <a:latin typeface="Arial"/>
                <a:cs typeface="Arial"/>
              </a:rPr>
              <a:t>then all </a:t>
            </a:r>
            <a:r>
              <a:rPr dirty="0" sz="1800" spc="-5">
                <a:latin typeface="Arial"/>
                <a:cs typeface="Arial"/>
              </a:rPr>
              <a:t>its</a:t>
            </a:r>
            <a:r>
              <a:rPr dirty="0" sz="1800" spc="5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children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must 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also </a:t>
            </a:r>
            <a:r>
              <a:rPr dirty="0" sz="1800" spc="-10">
                <a:latin typeface="Arial"/>
                <a:cs typeface="Arial"/>
              </a:rPr>
              <a:t>be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terminated.</a:t>
            </a:r>
            <a:endParaRPr sz="1800">
              <a:latin typeface="Arial"/>
              <a:cs typeface="Arial"/>
            </a:endParaRPr>
          </a:p>
          <a:p>
            <a:pPr lvl="1" marL="756285" marR="135890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  <a:tab pos="3371215" algn="l"/>
              </a:tabLst>
            </a:pPr>
            <a:r>
              <a:rPr dirty="0" sz="1800" spc="-10" b="1">
                <a:latin typeface="Arial"/>
                <a:cs typeface="Arial"/>
              </a:rPr>
              <a:t>cascading</a:t>
            </a:r>
            <a:r>
              <a:rPr dirty="0" sz="1800" spc="1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termination.	</a:t>
            </a:r>
            <a:r>
              <a:rPr dirty="0" sz="1800" spc="-5">
                <a:latin typeface="Arial"/>
                <a:cs typeface="Arial"/>
              </a:rPr>
              <a:t>All </a:t>
            </a:r>
            <a:r>
              <a:rPr dirty="0" sz="1800" spc="-10">
                <a:latin typeface="Arial"/>
                <a:cs typeface="Arial"/>
              </a:rPr>
              <a:t>children, grandchildren,</a:t>
            </a:r>
            <a:r>
              <a:rPr dirty="0" sz="1800" spc="8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etc. 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are 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terminated.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termination is </a:t>
            </a:r>
            <a:r>
              <a:rPr dirty="0" sz="1800" spc="-10">
                <a:latin typeface="Arial"/>
                <a:cs typeface="Arial"/>
              </a:rPr>
              <a:t>initiated by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operating</a:t>
            </a:r>
            <a:r>
              <a:rPr dirty="0" sz="1800" spc="5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system.</a:t>
            </a:r>
            <a:endParaRPr sz="1800">
              <a:latin typeface="Arial"/>
              <a:cs typeface="Arial"/>
            </a:endParaRPr>
          </a:p>
          <a:p>
            <a:pPr algn="just" marL="355600" marR="81280" indent="-342900">
              <a:lnSpc>
                <a:spcPct val="97200"/>
              </a:lnSpc>
              <a:spcBef>
                <a:spcPts val="81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parent </a:t>
            </a:r>
            <a:r>
              <a:rPr dirty="0" sz="1800" spc="-5">
                <a:latin typeface="Arial"/>
                <a:cs typeface="Arial"/>
              </a:rPr>
              <a:t>process may </a:t>
            </a:r>
            <a:r>
              <a:rPr dirty="0" sz="1800" spc="-15">
                <a:latin typeface="Arial"/>
                <a:cs typeface="Arial"/>
              </a:rPr>
              <a:t>wait </a:t>
            </a:r>
            <a:r>
              <a:rPr dirty="0" sz="1800" spc="-5">
                <a:latin typeface="Arial"/>
                <a:cs typeface="Arial"/>
              </a:rPr>
              <a:t>for termination of a child process </a:t>
            </a:r>
            <a:r>
              <a:rPr dirty="0" sz="1800" spc="-15">
                <a:latin typeface="Arial"/>
                <a:cs typeface="Arial"/>
              </a:rPr>
              <a:t>by  </a:t>
            </a:r>
            <a:r>
              <a:rPr dirty="0" sz="1800" spc="-10">
                <a:latin typeface="Arial"/>
                <a:cs typeface="Arial"/>
              </a:rPr>
              <a:t>using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5" b="1">
                <a:latin typeface="Courier New"/>
                <a:cs typeface="Courier New"/>
              </a:rPr>
              <a:t>wait()</a:t>
            </a:r>
            <a:r>
              <a:rPr dirty="0" sz="1800" spc="-5">
                <a:latin typeface="Arial"/>
                <a:cs typeface="Arial"/>
              </a:rPr>
              <a:t>system call</a:t>
            </a:r>
            <a:r>
              <a:rPr dirty="0" sz="1800" spc="-5" b="1">
                <a:latin typeface="Courier New"/>
                <a:cs typeface="Courier New"/>
              </a:rPr>
              <a:t>.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call returns status </a:t>
            </a:r>
            <a:r>
              <a:rPr dirty="0" sz="1800" spc="-10">
                <a:latin typeface="Arial"/>
                <a:cs typeface="Arial"/>
              </a:rPr>
              <a:t>information  and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pid </a:t>
            </a:r>
            <a:r>
              <a:rPr dirty="0" sz="1800" spc="-5">
                <a:latin typeface="Arial"/>
                <a:cs typeface="Arial"/>
              </a:rPr>
              <a:t>of the terminated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  <a:p>
            <a:pPr marL="831850">
              <a:lnSpc>
                <a:spcPct val="100000"/>
              </a:lnSpc>
              <a:spcBef>
                <a:spcPts val="705"/>
              </a:spcBef>
            </a:pPr>
            <a:r>
              <a:rPr dirty="0" sz="1800" spc="-10" b="1">
                <a:latin typeface="Courier New"/>
                <a:cs typeface="Courier New"/>
              </a:rPr>
              <a:t>pid </a:t>
            </a:r>
            <a:r>
              <a:rPr dirty="0" sz="1800" spc="-5" b="1">
                <a:latin typeface="Courier New"/>
                <a:cs typeface="Courier New"/>
              </a:rPr>
              <a:t>=</a:t>
            </a:r>
            <a:r>
              <a:rPr dirty="0" sz="1800" spc="-5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wait(&amp;status);</a:t>
            </a:r>
            <a:endParaRPr sz="18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80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If </a:t>
            </a:r>
            <a:r>
              <a:rPr dirty="0" sz="1800" spc="-10">
                <a:latin typeface="Arial"/>
                <a:cs typeface="Arial"/>
              </a:rPr>
              <a:t>no parent waiting </a:t>
            </a:r>
            <a:r>
              <a:rPr dirty="0" sz="1800" spc="-5">
                <a:latin typeface="Arial"/>
                <a:cs typeface="Arial"/>
              </a:rPr>
              <a:t>(did </a:t>
            </a:r>
            <a:r>
              <a:rPr dirty="0" sz="1800" spc="-10">
                <a:latin typeface="Arial"/>
                <a:cs typeface="Arial"/>
              </a:rPr>
              <a:t>not </a:t>
            </a:r>
            <a:r>
              <a:rPr dirty="0" sz="1800" spc="-5">
                <a:latin typeface="Arial"/>
                <a:cs typeface="Arial"/>
              </a:rPr>
              <a:t>invoke </a:t>
            </a:r>
            <a:r>
              <a:rPr dirty="0" sz="1800" spc="-5" b="1">
                <a:latin typeface="Courier New"/>
                <a:cs typeface="Courier New"/>
              </a:rPr>
              <a:t>wait()</a:t>
            </a:r>
            <a:r>
              <a:rPr dirty="0" sz="1800" spc="-5">
                <a:latin typeface="Arial"/>
                <a:cs typeface="Arial"/>
              </a:rPr>
              <a:t>) process is a</a:t>
            </a:r>
            <a:r>
              <a:rPr dirty="0" sz="1800" spc="125"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zombie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  <a:tab pos="4160520" algn="l"/>
              </a:tabLst>
            </a:pPr>
            <a:r>
              <a:rPr dirty="0" sz="1800">
                <a:latin typeface="Arial"/>
                <a:cs typeface="Arial"/>
              </a:rPr>
              <a:t>If </a:t>
            </a:r>
            <a:r>
              <a:rPr dirty="0" sz="1800" spc="-10">
                <a:latin typeface="Arial"/>
                <a:cs typeface="Arial"/>
              </a:rPr>
              <a:t>parent </a:t>
            </a:r>
            <a:r>
              <a:rPr dirty="0" sz="1800" spc="-5">
                <a:latin typeface="Arial"/>
                <a:cs typeface="Arial"/>
              </a:rPr>
              <a:t>terminated</a:t>
            </a:r>
            <a:r>
              <a:rPr dirty="0" sz="1800" spc="60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without</a:t>
            </a:r>
            <a:r>
              <a:rPr dirty="0" sz="1800" spc="5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invoking	</a:t>
            </a:r>
            <a:r>
              <a:rPr dirty="0" sz="1800" spc="-5" b="1">
                <a:latin typeface="Courier New"/>
                <a:cs typeface="Courier New"/>
              </a:rPr>
              <a:t>wait</a:t>
            </a:r>
            <a:r>
              <a:rPr dirty="0" sz="1800" spc="-620" b="1">
                <a:latin typeface="Courier New"/>
                <a:cs typeface="Courier New"/>
              </a:rPr>
              <a:t> </a:t>
            </a:r>
            <a:r>
              <a:rPr dirty="0" sz="1800">
                <a:latin typeface="Arial"/>
                <a:cs typeface="Arial"/>
              </a:rPr>
              <a:t>, </a:t>
            </a:r>
            <a:r>
              <a:rPr dirty="0" sz="1800" spc="-5">
                <a:latin typeface="Arial"/>
                <a:cs typeface="Arial"/>
              </a:rPr>
              <a:t>process is </a:t>
            </a:r>
            <a:r>
              <a:rPr dirty="0" sz="1800" spc="-10">
                <a:latin typeface="Arial"/>
                <a:cs typeface="Arial"/>
              </a:rPr>
              <a:t>an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orphan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211" y="244983"/>
            <a:ext cx="7677784" cy="43624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/>
              <a:t>Multiprocess Architecture – </a:t>
            </a:r>
            <a:r>
              <a:rPr dirty="0" sz="2800" spc="-10"/>
              <a:t>Chrome</a:t>
            </a:r>
            <a:r>
              <a:rPr dirty="0" sz="2800" spc="85"/>
              <a:t> </a:t>
            </a:r>
            <a:r>
              <a:rPr dirty="0" sz="2800" spc="-5"/>
              <a:t>Browser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85189" y="1273111"/>
            <a:ext cx="7291070" cy="3329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Many </a:t>
            </a:r>
            <a:r>
              <a:rPr dirty="0" sz="1800" spc="-20">
                <a:latin typeface="Arial"/>
                <a:cs typeface="Arial"/>
              </a:rPr>
              <a:t>web </a:t>
            </a:r>
            <a:r>
              <a:rPr dirty="0" sz="1800" spc="-10">
                <a:latin typeface="Arial"/>
                <a:cs typeface="Arial"/>
              </a:rPr>
              <a:t>browsers </a:t>
            </a:r>
            <a:r>
              <a:rPr dirty="0" sz="1800" spc="-5">
                <a:latin typeface="Arial"/>
                <a:cs typeface="Arial"/>
              </a:rPr>
              <a:t>ran </a:t>
            </a:r>
            <a:r>
              <a:rPr dirty="0" sz="1800" spc="-10">
                <a:latin typeface="Arial"/>
                <a:cs typeface="Arial"/>
              </a:rPr>
              <a:t>as single </a:t>
            </a:r>
            <a:r>
              <a:rPr dirty="0" sz="1800" spc="-5">
                <a:latin typeface="Arial"/>
                <a:cs typeface="Arial"/>
              </a:rPr>
              <a:t>process (some still</a:t>
            </a:r>
            <a:r>
              <a:rPr dirty="0" sz="1800" spc="210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do)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If </a:t>
            </a:r>
            <a:r>
              <a:rPr dirty="0" sz="1800" spc="-10">
                <a:latin typeface="Arial"/>
                <a:cs typeface="Arial"/>
              </a:rPr>
              <a:t>one </a:t>
            </a:r>
            <a:r>
              <a:rPr dirty="0" sz="1800" spc="-20">
                <a:latin typeface="Arial"/>
                <a:cs typeface="Arial"/>
              </a:rPr>
              <a:t>web </a:t>
            </a:r>
            <a:r>
              <a:rPr dirty="0" sz="1800" spc="-5">
                <a:latin typeface="Arial"/>
                <a:cs typeface="Arial"/>
              </a:rPr>
              <a:t>site </a:t>
            </a:r>
            <a:r>
              <a:rPr dirty="0" sz="1800" spc="-10">
                <a:latin typeface="Arial"/>
                <a:cs typeface="Arial"/>
              </a:rPr>
              <a:t>causes trouble, </a:t>
            </a:r>
            <a:r>
              <a:rPr dirty="0" sz="1800" spc="-5">
                <a:latin typeface="Arial"/>
                <a:cs typeface="Arial"/>
              </a:rPr>
              <a:t>entire </a:t>
            </a:r>
            <a:r>
              <a:rPr dirty="0" sz="1800" spc="-10">
                <a:latin typeface="Arial"/>
                <a:cs typeface="Arial"/>
              </a:rPr>
              <a:t>browser </a:t>
            </a:r>
            <a:r>
              <a:rPr dirty="0" sz="1800" spc="-5">
                <a:latin typeface="Arial"/>
                <a:cs typeface="Arial"/>
              </a:rPr>
              <a:t>can </a:t>
            </a:r>
            <a:r>
              <a:rPr dirty="0" sz="1800" spc="-10">
                <a:latin typeface="Arial"/>
                <a:cs typeface="Arial"/>
              </a:rPr>
              <a:t>hang or</a:t>
            </a:r>
            <a:r>
              <a:rPr dirty="0" sz="1800" spc="23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crash</a:t>
            </a:r>
            <a:endParaRPr sz="1800">
              <a:latin typeface="Arial"/>
              <a:cs typeface="Arial"/>
            </a:endParaRPr>
          </a:p>
          <a:p>
            <a:pPr marL="355600" marR="428625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Google </a:t>
            </a:r>
            <a:r>
              <a:rPr dirty="0" sz="1800" spc="-5">
                <a:latin typeface="Arial"/>
                <a:cs typeface="Arial"/>
              </a:rPr>
              <a:t>Chrome </a:t>
            </a:r>
            <a:r>
              <a:rPr dirty="0" sz="1800" spc="-10">
                <a:latin typeface="Arial"/>
                <a:cs typeface="Arial"/>
              </a:rPr>
              <a:t>Browser </a:t>
            </a:r>
            <a:r>
              <a:rPr dirty="0" sz="1800" spc="-5">
                <a:latin typeface="Arial"/>
                <a:cs typeface="Arial"/>
              </a:rPr>
              <a:t>is multiprocess </a:t>
            </a:r>
            <a:r>
              <a:rPr dirty="0" sz="1800" spc="-15">
                <a:latin typeface="Arial"/>
                <a:cs typeface="Arial"/>
              </a:rPr>
              <a:t>with </a:t>
            </a:r>
            <a:r>
              <a:rPr dirty="0" sz="1800" spc="-5">
                <a:latin typeface="Arial"/>
                <a:cs typeface="Arial"/>
              </a:rPr>
              <a:t>3 different </a:t>
            </a:r>
            <a:r>
              <a:rPr dirty="0" sz="1800" spc="-10">
                <a:latin typeface="Arial"/>
                <a:cs typeface="Arial"/>
              </a:rPr>
              <a:t>types of  </a:t>
            </a:r>
            <a:r>
              <a:rPr dirty="0" sz="1800" spc="-5">
                <a:latin typeface="Arial"/>
                <a:cs typeface="Arial"/>
              </a:rPr>
              <a:t>processes: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Browser </a:t>
            </a:r>
            <a:r>
              <a:rPr dirty="0" sz="1800" spc="-5">
                <a:latin typeface="Arial"/>
                <a:cs typeface="Arial"/>
              </a:rPr>
              <a:t>process </a:t>
            </a:r>
            <a:r>
              <a:rPr dirty="0" sz="1800" spc="-10">
                <a:latin typeface="Arial"/>
                <a:cs typeface="Arial"/>
              </a:rPr>
              <a:t>manages user </a:t>
            </a:r>
            <a:r>
              <a:rPr dirty="0" sz="1800" spc="-5">
                <a:latin typeface="Arial"/>
                <a:cs typeface="Arial"/>
              </a:rPr>
              <a:t>interface, disk </a:t>
            </a:r>
            <a:r>
              <a:rPr dirty="0" sz="1800" spc="-10">
                <a:latin typeface="Arial"/>
                <a:cs typeface="Arial"/>
              </a:rPr>
              <a:t>and network</a:t>
            </a:r>
            <a:r>
              <a:rPr dirty="0" sz="1800" spc="6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I/O</a:t>
            </a:r>
            <a:endParaRPr sz="1800">
              <a:latin typeface="Arial"/>
              <a:cs typeface="Arial"/>
            </a:endParaRPr>
          </a:p>
          <a:p>
            <a:pPr lvl="1" marL="756285" marR="436880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Renderer </a:t>
            </a:r>
            <a:r>
              <a:rPr dirty="0" sz="1800" spc="-5">
                <a:latin typeface="Arial"/>
                <a:cs typeface="Arial"/>
              </a:rPr>
              <a:t>process </a:t>
            </a:r>
            <a:r>
              <a:rPr dirty="0" sz="1800" spc="-10">
                <a:latin typeface="Arial"/>
                <a:cs typeface="Arial"/>
              </a:rPr>
              <a:t>renders </a:t>
            </a:r>
            <a:r>
              <a:rPr dirty="0" sz="1800" spc="-20">
                <a:latin typeface="Arial"/>
                <a:cs typeface="Arial"/>
              </a:rPr>
              <a:t>web </a:t>
            </a:r>
            <a:r>
              <a:rPr dirty="0" sz="1800" spc="-10">
                <a:latin typeface="Arial"/>
                <a:cs typeface="Arial"/>
              </a:rPr>
              <a:t>pages, deals </a:t>
            </a:r>
            <a:r>
              <a:rPr dirty="0" sz="1800" spc="-15">
                <a:latin typeface="Arial"/>
                <a:cs typeface="Arial"/>
              </a:rPr>
              <a:t>with </a:t>
            </a:r>
            <a:r>
              <a:rPr dirty="0" sz="1800" spc="-5">
                <a:latin typeface="Arial"/>
                <a:cs typeface="Arial"/>
              </a:rPr>
              <a:t>HTML,  Javascript. </a:t>
            </a: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10">
                <a:latin typeface="Arial"/>
                <a:cs typeface="Arial"/>
              </a:rPr>
              <a:t>new renderer </a:t>
            </a:r>
            <a:r>
              <a:rPr dirty="0" sz="1800" spc="-5">
                <a:latin typeface="Arial"/>
                <a:cs typeface="Arial"/>
              </a:rPr>
              <a:t>created for </a:t>
            </a:r>
            <a:r>
              <a:rPr dirty="0" sz="1800" spc="-10">
                <a:latin typeface="Arial"/>
                <a:cs typeface="Arial"/>
              </a:rPr>
              <a:t>each website</a:t>
            </a:r>
            <a:r>
              <a:rPr dirty="0" sz="1800" spc="135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opened</a:t>
            </a:r>
            <a:endParaRPr sz="1800">
              <a:latin typeface="Arial"/>
              <a:cs typeface="Arial"/>
            </a:endParaRPr>
          </a:p>
          <a:p>
            <a:pPr marL="1098550" marR="5080" indent="-228600">
              <a:lnSpc>
                <a:spcPct val="100000"/>
              </a:lnSpc>
              <a:spcBef>
                <a:spcPts val="755"/>
              </a:spcBef>
            </a:pPr>
            <a:r>
              <a:rPr dirty="0" sz="1350" spc="5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dirty="0" sz="1350" spc="5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Arial"/>
                <a:cs typeface="Arial"/>
              </a:rPr>
              <a:t>Runs </a:t>
            </a:r>
            <a:r>
              <a:rPr dirty="0" sz="1800" spc="-5">
                <a:latin typeface="Arial"/>
                <a:cs typeface="Arial"/>
              </a:rPr>
              <a:t>in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sandbox </a:t>
            </a:r>
            <a:r>
              <a:rPr dirty="0" sz="1800" spc="-5">
                <a:latin typeface="Arial"/>
                <a:cs typeface="Arial"/>
              </a:rPr>
              <a:t>restricting disk </a:t>
            </a:r>
            <a:r>
              <a:rPr dirty="0" sz="1800" spc="-10">
                <a:latin typeface="Arial"/>
                <a:cs typeface="Arial"/>
              </a:rPr>
              <a:t>and network </a:t>
            </a:r>
            <a:r>
              <a:rPr dirty="0" sz="1800">
                <a:latin typeface="Arial"/>
                <a:cs typeface="Arial"/>
              </a:rPr>
              <a:t>I/O, </a:t>
            </a:r>
            <a:r>
              <a:rPr dirty="0" sz="1800" spc="-10">
                <a:latin typeface="Arial"/>
                <a:cs typeface="Arial"/>
              </a:rPr>
              <a:t>minimizing  </a:t>
            </a:r>
            <a:r>
              <a:rPr dirty="0" sz="1800" spc="-5">
                <a:latin typeface="Arial"/>
                <a:cs typeface="Arial"/>
              </a:rPr>
              <a:t>effect of security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exploits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Plug-in </a:t>
            </a:r>
            <a:r>
              <a:rPr dirty="0" sz="1800" spc="-5">
                <a:latin typeface="Arial"/>
                <a:cs typeface="Arial"/>
              </a:rPr>
              <a:t>process for </a:t>
            </a:r>
            <a:r>
              <a:rPr dirty="0" sz="1800" spc="-10">
                <a:latin typeface="Arial"/>
                <a:cs typeface="Arial"/>
              </a:rPr>
              <a:t>each type </a:t>
            </a:r>
            <a:r>
              <a:rPr dirty="0" sz="1800" spc="-5">
                <a:latin typeface="Arial"/>
                <a:cs typeface="Arial"/>
              </a:rPr>
              <a:t>of </a:t>
            </a:r>
            <a:r>
              <a:rPr dirty="0" sz="1800" spc="-10">
                <a:latin typeface="Arial"/>
                <a:cs typeface="Arial"/>
              </a:rPr>
              <a:t>plug-in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73200" y="4926038"/>
            <a:ext cx="6292773" cy="1141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3.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600835">
              <a:lnSpc>
                <a:spcPct val="100000"/>
              </a:lnSpc>
            </a:pPr>
            <a:r>
              <a:rPr dirty="0" spc="-5"/>
              <a:t>Interprocess</a:t>
            </a:r>
            <a:r>
              <a:rPr dirty="0" spc="-90"/>
              <a:t> </a:t>
            </a:r>
            <a:r>
              <a:rPr dirty="0" spc="-5"/>
              <a:t>Communication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3.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64564" y="1193736"/>
            <a:ext cx="7072630" cy="4262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Processes </a:t>
            </a:r>
            <a:r>
              <a:rPr dirty="0" sz="1800" spc="-15">
                <a:latin typeface="Arial"/>
                <a:cs typeface="Arial"/>
              </a:rPr>
              <a:t>within </a:t>
            </a:r>
            <a:r>
              <a:rPr dirty="0" sz="1800" spc="-5">
                <a:latin typeface="Arial"/>
                <a:cs typeface="Arial"/>
              </a:rPr>
              <a:t>a </a:t>
            </a:r>
            <a:r>
              <a:rPr dirty="0" sz="1800" spc="-10">
                <a:latin typeface="Arial"/>
                <a:cs typeface="Arial"/>
              </a:rPr>
              <a:t>system </a:t>
            </a:r>
            <a:r>
              <a:rPr dirty="0" sz="1800" spc="-5">
                <a:latin typeface="Arial"/>
                <a:cs typeface="Arial"/>
              </a:rPr>
              <a:t>may </a:t>
            </a:r>
            <a:r>
              <a:rPr dirty="0" sz="1800" spc="-10">
                <a:latin typeface="Arial"/>
                <a:cs typeface="Arial"/>
              </a:rPr>
              <a:t>be </a:t>
            </a:r>
            <a:r>
              <a:rPr dirty="0" sz="1800" spc="-5" b="1" i="1">
                <a:latin typeface="Arial"/>
                <a:cs typeface="Arial"/>
              </a:rPr>
              <a:t>independent </a:t>
            </a:r>
            <a:r>
              <a:rPr dirty="0" sz="1800" spc="-10">
                <a:latin typeface="Arial"/>
                <a:cs typeface="Arial"/>
              </a:rPr>
              <a:t>or</a:t>
            </a:r>
            <a:r>
              <a:rPr dirty="0" sz="1800" spc="155">
                <a:latin typeface="Arial"/>
                <a:cs typeface="Arial"/>
              </a:rPr>
              <a:t> </a:t>
            </a:r>
            <a:r>
              <a:rPr dirty="0" sz="1800" spc="-5" b="1" i="1">
                <a:latin typeface="Arial"/>
                <a:cs typeface="Arial"/>
              </a:rPr>
              <a:t>cooperating</a:t>
            </a:r>
            <a:endParaRPr sz="1800">
              <a:latin typeface="Arial"/>
              <a:cs typeface="Arial"/>
            </a:endParaRPr>
          </a:p>
          <a:p>
            <a:pPr marL="355600" marR="34925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Cooperating </a:t>
            </a:r>
            <a:r>
              <a:rPr dirty="0" sz="1800" spc="-5">
                <a:latin typeface="Arial"/>
                <a:cs typeface="Arial"/>
              </a:rPr>
              <a:t>process can affect </a:t>
            </a:r>
            <a:r>
              <a:rPr dirty="0" sz="1800" spc="-10">
                <a:latin typeface="Arial"/>
                <a:cs typeface="Arial"/>
              </a:rPr>
              <a:t>or be </a:t>
            </a:r>
            <a:r>
              <a:rPr dirty="0" sz="1800" spc="-5">
                <a:latin typeface="Arial"/>
                <a:cs typeface="Arial"/>
              </a:rPr>
              <a:t>affected </a:t>
            </a:r>
            <a:r>
              <a:rPr dirty="0" sz="1800" spc="-10">
                <a:latin typeface="Arial"/>
                <a:cs typeface="Arial"/>
              </a:rPr>
              <a:t>by other </a:t>
            </a:r>
            <a:r>
              <a:rPr dirty="0" sz="1800" spc="-5">
                <a:latin typeface="Arial"/>
                <a:cs typeface="Arial"/>
              </a:rPr>
              <a:t>processes,  </a:t>
            </a:r>
            <a:r>
              <a:rPr dirty="0" sz="1800" spc="-10">
                <a:latin typeface="Arial"/>
                <a:cs typeface="Arial"/>
              </a:rPr>
              <a:t>including sharing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Reasons </a:t>
            </a:r>
            <a:r>
              <a:rPr dirty="0" sz="1800" spc="-5">
                <a:latin typeface="Arial"/>
                <a:cs typeface="Arial"/>
              </a:rPr>
              <a:t>for </a:t>
            </a:r>
            <a:r>
              <a:rPr dirty="0" sz="1800" spc="-10">
                <a:latin typeface="Arial"/>
                <a:cs typeface="Arial"/>
              </a:rPr>
              <a:t>cooperating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processes: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Information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sharing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Computation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speedup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Modularity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Convenience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Cooperating </a:t>
            </a:r>
            <a:r>
              <a:rPr dirty="0" sz="1800" spc="-5">
                <a:latin typeface="Arial"/>
                <a:cs typeface="Arial"/>
              </a:rPr>
              <a:t>processes </a:t>
            </a:r>
            <a:r>
              <a:rPr dirty="0" sz="1800" spc="-10">
                <a:latin typeface="Arial"/>
                <a:cs typeface="Arial"/>
              </a:rPr>
              <a:t>need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interprocess communication</a:t>
            </a:r>
            <a:r>
              <a:rPr dirty="0" sz="1800" spc="9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(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IPC</a:t>
            </a:r>
            <a:r>
              <a:rPr dirty="0" sz="1800" spc="-5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Two models </a:t>
            </a:r>
            <a:r>
              <a:rPr dirty="0" sz="1800" spc="-5">
                <a:latin typeface="Arial"/>
                <a:cs typeface="Arial"/>
              </a:rPr>
              <a:t>of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IPC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Shared</a:t>
            </a:r>
            <a:r>
              <a:rPr dirty="0" sz="1800" spc="-7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Message</a:t>
            </a:r>
            <a:r>
              <a:rPr dirty="0" sz="1800" spc="-7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passing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119120">
              <a:lnSpc>
                <a:spcPct val="100000"/>
              </a:lnSpc>
            </a:pPr>
            <a:r>
              <a:rPr dirty="0"/>
              <a:t>O</a:t>
            </a:r>
            <a:r>
              <a:rPr dirty="0" spc="-5"/>
              <a:t>b</a:t>
            </a:r>
            <a:r>
              <a:rPr dirty="0" spc="-5"/>
              <a:t>j</a:t>
            </a:r>
            <a:r>
              <a:rPr dirty="0" spc="-10"/>
              <a:t>ec</a:t>
            </a:r>
            <a:r>
              <a:rPr dirty="0"/>
              <a:t>t</a:t>
            </a:r>
            <a:r>
              <a:rPr dirty="0" spc="-5"/>
              <a:t>i</a:t>
            </a:r>
            <a:r>
              <a:rPr dirty="0" spc="-10"/>
              <a:t>ves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3.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16939" y="1177861"/>
            <a:ext cx="6611620" cy="2218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1043305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5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introduce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notion </a:t>
            </a:r>
            <a:r>
              <a:rPr dirty="0" sz="1800" spc="-5">
                <a:latin typeface="Arial"/>
                <a:cs typeface="Arial"/>
              </a:rPr>
              <a:t>of a process </a:t>
            </a:r>
            <a:r>
              <a:rPr dirty="0" sz="1800">
                <a:latin typeface="Arial"/>
                <a:cs typeface="Arial"/>
              </a:rPr>
              <a:t>-- </a:t>
            </a:r>
            <a:r>
              <a:rPr dirty="0" sz="1800" spc="-5">
                <a:latin typeface="Arial"/>
                <a:cs typeface="Arial"/>
              </a:rPr>
              <a:t>a </a:t>
            </a:r>
            <a:r>
              <a:rPr dirty="0" sz="1800" spc="-10">
                <a:latin typeface="Arial"/>
                <a:cs typeface="Arial"/>
              </a:rPr>
              <a:t>program </a:t>
            </a:r>
            <a:r>
              <a:rPr dirty="0" sz="1800" spc="-5">
                <a:latin typeface="Arial"/>
                <a:cs typeface="Arial"/>
              </a:rPr>
              <a:t>in  </a:t>
            </a:r>
            <a:r>
              <a:rPr dirty="0" sz="1800" spc="-10">
                <a:latin typeface="Arial"/>
                <a:cs typeface="Arial"/>
              </a:rPr>
              <a:t>execution, </a:t>
            </a:r>
            <a:r>
              <a:rPr dirty="0" sz="1800" spc="-15">
                <a:latin typeface="Arial"/>
                <a:cs typeface="Arial"/>
              </a:rPr>
              <a:t>which </a:t>
            </a:r>
            <a:r>
              <a:rPr dirty="0" sz="1800" spc="-5">
                <a:latin typeface="Arial"/>
                <a:cs typeface="Arial"/>
              </a:rPr>
              <a:t>forms the </a:t>
            </a:r>
            <a:r>
              <a:rPr dirty="0" sz="1800" spc="-10">
                <a:latin typeface="Arial"/>
                <a:cs typeface="Arial"/>
              </a:rPr>
              <a:t>basis </a:t>
            </a:r>
            <a:r>
              <a:rPr dirty="0" sz="1800" spc="-5">
                <a:latin typeface="Arial"/>
                <a:cs typeface="Arial"/>
              </a:rPr>
              <a:t>of </a:t>
            </a:r>
            <a:r>
              <a:rPr dirty="0" sz="1800" spc="-10">
                <a:latin typeface="Arial"/>
                <a:cs typeface="Arial"/>
              </a:rPr>
              <a:t>all</a:t>
            </a:r>
            <a:r>
              <a:rPr dirty="0" sz="1800" spc="17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computation</a:t>
            </a:r>
            <a:endParaRPr sz="1800">
              <a:latin typeface="Arial"/>
              <a:cs typeface="Arial"/>
            </a:endParaRPr>
          </a:p>
          <a:p>
            <a:pPr marL="355600" marR="476884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5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describe the </a:t>
            </a:r>
            <a:r>
              <a:rPr dirty="0" sz="1800" spc="-10">
                <a:latin typeface="Arial"/>
                <a:cs typeface="Arial"/>
              </a:rPr>
              <a:t>various </a:t>
            </a:r>
            <a:r>
              <a:rPr dirty="0" sz="1800" spc="-5">
                <a:latin typeface="Arial"/>
                <a:cs typeface="Arial"/>
              </a:rPr>
              <a:t>features of processes, </a:t>
            </a:r>
            <a:r>
              <a:rPr dirty="0" sz="1800" spc="-10">
                <a:latin typeface="Arial"/>
                <a:cs typeface="Arial"/>
              </a:rPr>
              <a:t>including  scheduling, </a:t>
            </a:r>
            <a:r>
              <a:rPr dirty="0" sz="1800" spc="-5">
                <a:latin typeface="Arial"/>
                <a:cs typeface="Arial"/>
              </a:rPr>
              <a:t>creation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 spc="-5">
                <a:latin typeface="Arial"/>
                <a:cs typeface="Arial"/>
              </a:rPr>
              <a:t>termination, </a:t>
            </a:r>
            <a:r>
              <a:rPr dirty="0" sz="1800" spc="-10">
                <a:latin typeface="Arial"/>
                <a:cs typeface="Arial"/>
              </a:rPr>
              <a:t>and</a:t>
            </a:r>
            <a:r>
              <a:rPr dirty="0" sz="1800" spc="10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communication</a:t>
            </a:r>
            <a:endParaRPr sz="1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5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explore </a:t>
            </a:r>
            <a:r>
              <a:rPr dirty="0" sz="1800" spc="-5">
                <a:latin typeface="Arial"/>
                <a:cs typeface="Arial"/>
              </a:rPr>
              <a:t>interprocess communication </a:t>
            </a:r>
            <a:r>
              <a:rPr dirty="0" sz="1800" spc="-10">
                <a:latin typeface="Arial"/>
                <a:cs typeface="Arial"/>
              </a:rPr>
              <a:t>using shared </a:t>
            </a:r>
            <a:r>
              <a:rPr dirty="0" sz="1800" spc="-5">
                <a:latin typeface="Arial"/>
                <a:cs typeface="Arial"/>
              </a:rPr>
              <a:t>memory 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 spc="-5">
                <a:latin typeface="Arial"/>
                <a:cs typeface="Arial"/>
              </a:rPr>
              <a:t>message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passing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5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describe communication in client-server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systems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745614">
              <a:lnSpc>
                <a:spcPct val="100000"/>
              </a:lnSpc>
            </a:pPr>
            <a:r>
              <a:rPr dirty="0" spc="-5"/>
              <a:t>Communications</a:t>
            </a:r>
            <a:r>
              <a:rPr dirty="0" spc="-114"/>
              <a:t> </a:t>
            </a:r>
            <a:r>
              <a:rPr dirty="0" spc="-5"/>
              <a:t>Models</a:t>
            </a:r>
          </a:p>
        </p:txBody>
      </p:sp>
      <p:sp>
        <p:nvSpPr>
          <p:cNvPr id="3" name="object 3"/>
          <p:cNvSpPr/>
          <p:nvPr/>
        </p:nvSpPr>
        <p:spPr>
          <a:xfrm>
            <a:off x="1933371" y="1725644"/>
            <a:ext cx="2294890" cy="636270"/>
          </a:xfrm>
          <a:custGeom>
            <a:avLst/>
            <a:gdLst/>
            <a:ahLst/>
            <a:cxnLst/>
            <a:rect l="l" t="t" r="r" b="b"/>
            <a:pathLst>
              <a:path w="2294890" h="636269">
                <a:moveTo>
                  <a:pt x="0" y="0"/>
                </a:moveTo>
                <a:lnTo>
                  <a:pt x="2294620" y="0"/>
                </a:lnTo>
                <a:lnTo>
                  <a:pt x="2294620" y="635921"/>
                </a:lnTo>
                <a:lnTo>
                  <a:pt x="0" y="635921"/>
                </a:lnTo>
                <a:lnTo>
                  <a:pt x="0" y="0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33371" y="1725599"/>
            <a:ext cx="2294890" cy="636270"/>
          </a:xfrm>
          <a:custGeom>
            <a:avLst/>
            <a:gdLst/>
            <a:ahLst/>
            <a:cxnLst/>
            <a:rect l="l" t="t" r="r" b="b"/>
            <a:pathLst>
              <a:path w="2294890" h="636269">
                <a:moveTo>
                  <a:pt x="2294620" y="635962"/>
                </a:moveTo>
                <a:lnTo>
                  <a:pt x="0" y="635962"/>
                </a:lnTo>
                <a:lnTo>
                  <a:pt x="0" y="0"/>
                </a:lnTo>
              </a:path>
            </a:pathLst>
          </a:custGeom>
          <a:ln w="1253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227992" y="1725599"/>
            <a:ext cx="0" cy="636270"/>
          </a:xfrm>
          <a:custGeom>
            <a:avLst/>
            <a:gdLst/>
            <a:ahLst/>
            <a:cxnLst/>
            <a:rect l="l" t="t" r="r" b="b"/>
            <a:pathLst>
              <a:path w="0" h="636269">
                <a:moveTo>
                  <a:pt x="0" y="0"/>
                </a:moveTo>
                <a:lnTo>
                  <a:pt x="0" y="635962"/>
                </a:lnTo>
              </a:path>
            </a:pathLst>
          </a:custGeom>
          <a:ln w="1118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33371" y="2361561"/>
            <a:ext cx="2294890" cy="535305"/>
          </a:xfrm>
          <a:custGeom>
            <a:avLst/>
            <a:gdLst/>
            <a:ahLst/>
            <a:cxnLst/>
            <a:rect l="l" t="t" r="r" b="b"/>
            <a:pathLst>
              <a:path w="2294890" h="535305">
                <a:moveTo>
                  <a:pt x="0" y="0"/>
                </a:moveTo>
                <a:lnTo>
                  <a:pt x="2294620" y="0"/>
                </a:lnTo>
                <a:lnTo>
                  <a:pt x="2294620" y="534846"/>
                </a:lnTo>
                <a:lnTo>
                  <a:pt x="0" y="534846"/>
                </a:lnTo>
                <a:lnTo>
                  <a:pt x="0" y="0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933371" y="2361561"/>
            <a:ext cx="2294890" cy="535305"/>
          </a:xfrm>
          <a:custGeom>
            <a:avLst/>
            <a:gdLst/>
            <a:ahLst/>
            <a:cxnLst/>
            <a:rect l="l" t="t" r="r" b="b"/>
            <a:pathLst>
              <a:path w="2294890" h="535305">
                <a:moveTo>
                  <a:pt x="2294620" y="534844"/>
                </a:moveTo>
                <a:lnTo>
                  <a:pt x="0" y="534844"/>
                </a:lnTo>
                <a:lnTo>
                  <a:pt x="0" y="0"/>
                </a:lnTo>
                <a:lnTo>
                  <a:pt x="2294620" y="0"/>
                </a:lnTo>
                <a:lnTo>
                  <a:pt x="2294620" y="534844"/>
                </a:lnTo>
                <a:close/>
              </a:path>
            </a:pathLst>
          </a:custGeom>
          <a:ln w="12559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933371" y="4376702"/>
            <a:ext cx="2294890" cy="383540"/>
          </a:xfrm>
          <a:custGeom>
            <a:avLst/>
            <a:gdLst/>
            <a:ahLst/>
            <a:cxnLst/>
            <a:rect l="l" t="t" r="r" b="b"/>
            <a:pathLst>
              <a:path w="2294890" h="383539">
                <a:moveTo>
                  <a:pt x="0" y="0"/>
                </a:moveTo>
                <a:lnTo>
                  <a:pt x="2294620" y="0"/>
                </a:lnTo>
                <a:lnTo>
                  <a:pt x="2294620" y="383234"/>
                </a:lnTo>
                <a:lnTo>
                  <a:pt x="0" y="383234"/>
                </a:lnTo>
                <a:lnTo>
                  <a:pt x="0" y="0"/>
                </a:lnTo>
                <a:close/>
              </a:path>
            </a:pathLst>
          </a:custGeom>
          <a:solidFill>
            <a:srgbClr val="D1D3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933371" y="4376706"/>
            <a:ext cx="2294890" cy="383540"/>
          </a:xfrm>
          <a:custGeom>
            <a:avLst/>
            <a:gdLst/>
            <a:ahLst/>
            <a:cxnLst/>
            <a:rect l="l" t="t" r="r" b="b"/>
            <a:pathLst>
              <a:path w="2294890" h="383539">
                <a:moveTo>
                  <a:pt x="2294620" y="383234"/>
                </a:moveTo>
                <a:lnTo>
                  <a:pt x="0" y="383234"/>
                </a:lnTo>
                <a:lnTo>
                  <a:pt x="0" y="0"/>
                </a:lnTo>
                <a:lnTo>
                  <a:pt x="2294620" y="0"/>
                </a:lnTo>
                <a:lnTo>
                  <a:pt x="2294620" y="383234"/>
                </a:lnTo>
                <a:close/>
              </a:path>
            </a:pathLst>
          </a:custGeom>
          <a:ln w="1259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933371" y="1725599"/>
            <a:ext cx="2294890" cy="3912870"/>
          </a:xfrm>
          <a:custGeom>
            <a:avLst/>
            <a:gdLst/>
            <a:ahLst/>
            <a:cxnLst/>
            <a:rect l="l" t="t" r="r" b="b"/>
            <a:pathLst>
              <a:path w="2294890" h="3912870">
                <a:moveTo>
                  <a:pt x="2294620" y="3912412"/>
                </a:moveTo>
                <a:lnTo>
                  <a:pt x="0" y="3912412"/>
                </a:lnTo>
                <a:lnTo>
                  <a:pt x="0" y="0"/>
                </a:lnTo>
              </a:path>
            </a:pathLst>
          </a:custGeom>
          <a:ln w="1155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227992" y="1725599"/>
            <a:ext cx="0" cy="3912870"/>
          </a:xfrm>
          <a:custGeom>
            <a:avLst/>
            <a:gdLst/>
            <a:ahLst/>
            <a:cxnLst/>
            <a:rect l="l" t="t" r="r" b="b"/>
            <a:pathLst>
              <a:path w="0" h="3912870">
                <a:moveTo>
                  <a:pt x="0" y="0"/>
                </a:moveTo>
                <a:lnTo>
                  <a:pt x="0" y="3912412"/>
                </a:lnTo>
              </a:path>
            </a:pathLst>
          </a:custGeom>
          <a:ln w="1118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596966" y="1984644"/>
            <a:ext cx="100965" cy="185420"/>
          </a:xfrm>
          <a:custGeom>
            <a:avLst/>
            <a:gdLst/>
            <a:ahLst/>
            <a:cxnLst/>
            <a:rect l="l" t="t" r="r" b="b"/>
            <a:pathLst>
              <a:path w="100964" h="185419">
                <a:moveTo>
                  <a:pt x="43766" y="21056"/>
                </a:moveTo>
                <a:lnTo>
                  <a:pt x="18640" y="21056"/>
                </a:lnTo>
                <a:lnTo>
                  <a:pt x="22572" y="15101"/>
                </a:lnTo>
                <a:lnTo>
                  <a:pt x="29125" y="8159"/>
                </a:lnTo>
                <a:lnTo>
                  <a:pt x="38824" y="2401"/>
                </a:lnTo>
                <a:lnTo>
                  <a:pt x="52192" y="0"/>
                </a:lnTo>
                <a:lnTo>
                  <a:pt x="73134" y="4869"/>
                </a:lnTo>
                <a:lnTo>
                  <a:pt x="88308" y="18424"/>
                </a:lnTo>
                <a:lnTo>
                  <a:pt x="88543" y="18951"/>
                </a:lnTo>
                <a:lnTo>
                  <a:pt x="50328" y="18951"/>
                </a:lnTo>
                <a:lnTo>
                  <a:pt x="43766" y="21056"/>
                </a:lnTo>
                <a:close/>
              </a:path>
              <a:path w="100964" h="185419">
                <a:moveTo>
                  <a:pt x="18640" y="185300"/>
                </a:moveTo>
                <a:lnTo>
                  <a:pt x="0" y="185300"/>
                </a:lnTo>
                <a:lnTo>
                  <a:pt x="0" y="4211"/>
                </a:lnTo>
                <a:lnTo>
                  <a:pt x="18640" y="4211"/>
                </a:lnTo>
                <a:lnTo>
                  <a:pt x="18640" y="21056"/>
                </a:lnTo>
                <a:lnTo>
                  <a:pt x="43766" y="21056"/>
                </a:lnTo>
                <a:lnTo>
                  <a:pt x="32795" y="24577"/>
                </a:lnTo>
                <a:lnTo>
                  <a:pt x="23300" y="38691"/>
                </a:lnTo>
                <a:lnTo>
                  <a:pt x="19397" y="57149"/>
                </a:lnTo>
                <a:lnTo>
                  <a:pt x="18640" y="75804"/>
                </a:lnTo>
                <a:lnTo>
                  <a:pt x="21756" y="96598"/>
                </a:lnTo>
                <a:lnTo>
                  <a:pt x="29591" y="109495"/>
                </a:lnTo>
                <a:lnTo>
                  <a:pt x="39872" y="116075"/>
                </a:lnTo>
                <a:lnTo>
                  <a:pt x="50328" y="117918"/>
                </a:lnTo>
                <a:lnTo>
                  <a:pt x="86767" y="117918"/>
                </a:lnTo>
                <a:lnTo>
                  <a:pt x="84951" y="120024"/>
                </a:lnTo>
                <a:lnTo>
                  <a:pt x="18640" y="120024"/>
                </a:lnTo>
                <a:lnTo>
                  <a:pt x="18640" y="185300"/>
                </a:lnTo>
                <a:close/>
              </a:path>
              <a:path w="100964" h="185419">
                <a:moveTo>
                  <a:pt x="86767" y="117918"/>
                </a:moveTo>
                <a:lnTo>
                  <a:pt x="50328" y="117918"/>
                </a:lnTo>
                <a:lnTo>
                  <a:pt x="63930" y="114167"/>
                </a:lnTo>
                <a:lnTo>
                  <a:pt x="73862" y="103705"/>
                </a:lnTo>
                <a:lnTo>
                  <a:pt x="79949" y="87714"/>
                </a:lnTo>
                <a:lnTo>
                  <a:pt x="82017" y="67381"/>
                </a:lnTo>
                <a:lnTo>
                  <a:pt x="81260" y="52707"/>
                </a:lnTo>
                <a:lnTo>
                  <a:pt x="77357" y="36849"/>
                </a:lnTo>
                <a:lnTo>
                  <a:pt x="67862" y="24149"/>
                </a:lnTo>
                <a:lnTo>
                  <a:pt x="50328" y="18951"/>
                </a:lnTo>
                <a:lnTo>
                  <a:pt x="88543" y="18951"/>
                </a:lnTo>
                <a:lnTo>
                  <a:pt x="97541" y="39086"/>
                </a:lnTo>
                <a:lnTo>
                  <a:pt x="100657" y="65276"/>
                </a:lnTo>
                <a:lnTo>
                  <a:pt x="98298" y="90116"/>
                </a:lnTo>
                <a:lnTo>
                  <a:pt x="90172" y="113970"/>
                </a:lnTo>
                <a:lnTo>
                  <a:pt x="86767" y="117918"/>
                </a:lnTo>
                <a:close/>
              </a:path>
              <a:path w="100964" h="185419">
                <a:moveTo>
                  <a:pt x="50328" y="138975"/>
                </a:moveTo>
                <a:lnTo>
                  <a:pt x="39872" y="137494"/>
                </a:lnTo>
                <a:lnTo>
                  <a:pt x="30989" y="133447"/>
                </a:lnTo>
                <a:lnTo>
                  <a:pt x="23853" y="127426"/>
                </a:lnTo>
                <a:lnTo>
                  <a:pt x="18640" y="120024"/>
                </a:lnTo>
                <a:lnTo>
                  <a:pt x="84951" y="120024"/>
                </a:lnTo>
                <a:lnTo>
                  <a:pt x="74706" y="131901"/>
                </a:lnTo>
                <a:lnTo>
                  <a:pt x="50328" y="13897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725584" y="1984644"/>
            <a:ext cx="56515" cy="135255"/>
          </a:xfrm>
          <a:custGeom>
            <a:avLst/>
            <a:gdLst/>
            <a:ahLst/>
            <a:cxnLst/>
            <a:rect l="l" t="t" r="r" b="b"/>
            <a:pathLst>
              <a:path w="56514" h="135255">
                <a:moveTo>
                  <a:pt x="39458" y="25268"/>
                </a:moveTo>
                <a:lnTo>
                  <a:pt x="18640" y="25268"/>
                </a:lnTo>
                <a:lnTo>
                  <a:pt x="24640" y="15101"/>
                </a:lnTo>
                <a:lnTo>
                  <a:pt x="31688" y="7106"/>
                </a:lnTo>
                <a:lnTo>
                  <a:pt x="40134" y="1875"/>
                </a:lnTo>
                <a:lnTo>
                  <a:pt x="50328" y="0"/>
                </a:lnTo>
                <a:lnTo>
                  <a:pt x="55920" y="0"/>
                </a:lnTo>
                <a:lnTo>
                  <a:pt x="55920" y="23162"/>
                </a:lnTo>
                <a:lnTo>
                  <a:pt x="48464" y="23162"/>
                </a:lnTo>
                <a:lnTo>
                  <a:pt x="39458" y="25268"/>
                </a:lnTo>
                <a:close/>
              </a:path>
              <a:path w="56514" h="135255">
                <a:moveTo>
                  <a:pt x="18640" y="134763"/>
                </a:moveTo>
                <a:lnTo>
                  <a:pt x="0" y="134763"/>
                </a:lnTo>
                <a:lnTo>
                  <a:pt x="0" y="4211"/>
                </a:lnTo>
                <a:lnTo>
                  <a:pt x="18640" y="4211"/>
                </a:lnTo>
                <a:lnTo>
                  <a:pt x="18640" y="25268"/>
                </a:lnTo>
                <a:lnTo>
                  <a:pt x="39458" y="25268"/>
                </a:lnTo>
                <a:lnTo>
                  <a:pt x="35940" y="26090"/>
                </a:lnTo>
                <a:lnTo>
                  <a:pt x="26562" y="33954"/>
                </a:lnTo>
                <a:lnTo>
                  <a:pt x="20679" y="45370"/>
                </a:lnTo>
                <a:lnTo>
                  <a:pt x="18640" y="58959"/>
                </a:lnTo>
                <a:lnTo>
                  <a:pt x="18640" y="13476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790825" y="1984644"/>
            <a:ext cx="108585" cy="137160"/>
          </a:xfrm>
          <a:custGeom>
            <a:avLst/>
            <a:gdLst/>
            <a:ahLst/>
            <a:cxnLst/>
            <a:rect l="l" t="t" r="r" b="b"/>
            <a:pathLst>
              <a:path w="108585" h="137160">
                <a:moveTo>
                  <a:pt x="54056" y="136869"/>
                </a:moveTo>
                <a:lnTo>
                  <a:pt x="29882" y="131078"/>
                </a:lnTo>
                <a:lnTo>
                  <a:pt x="13048" y="115812"/>
                </a:lnTo>
                <a:lnTo>
                  <a:pt x="3203" y="94229"/>
                </a:lnTo>
                <a:lnTo>
                  <a:pt x="0" y="69487"/>
                </a:lnTo>
                <a:lnTo>
                  <a:pt x="3203" y="44416"/>
                </a:lnTo>
                <a:lnTo>
                  <a:pt x="13048" y="22109"/>
                </a:lnTo>
                <a:lnTo>
                  <a:pt x="29882" y="6119"/>
                </a:lnTo>
                <a:lnTo>
                  <a:pt x="54056" y="0"/>
                </a:lnTo>
                <a:lnTo>
                  <a:pt x="77444" y="6119"/>
                </a:lnTo>
                <a:lnTo>
                  <a:pt x="91023" y="18951"/>
                </a:lnTo>
                <a:lnTo>
                  <a:pt x="54056" y="18951"/>
                </a:lnTo>
                <a:lnTo>
                  <a:pt x="37018" y="24182"/>
                </a:lnTo>
                <a:lnTo>
                  <a:pt x="26795" y="37112"/>
                </a:lnTo>
                <a:lnTo>
                  <a:pt x="21814" y="53596"/>
                </a:lnTo>
                <a:lnTo>
                  <a:pt x="20504" y="69487"/>
                </a:lnTo>
                <a:lnTo>
                  <a:pt x="21814" y="84161"/>
                </a:lnTo>
                <a:lnTo>
                  <a:pt x="26795" y="100020"/>
                </a:lnTo>
                <a:lnTo>
                  <a:pt x="37018" y="112719"/>
                </a:lnTo>
                <a:lnTo>
                  <a:pt x="54056" y="117918"/>
                </a:lnTo>
                <a:lnTo>
                  <a:pt x="92032" y="117918"/>
                </a:lnTo>
                <a:lnTo>
                  <a:pt x="77444" y="131078"/>
                </a:lnTo>
                <a:lnTo>
                  <a:pt x="54056" y="136869"/>
                </a:lnTo>
                <a:close/>
              </a:path>
              <a:path w="108585" h="137160">
                <a:moveTo>
                  <a:pt x="92032" y="117918"/>
                </a:moveTo>
                <a:lnTo>
                  <a:pt x="54056" y="117918"/>
                </a:lnTo>
                <a:lnTo>
                  <a:pt x="71095" y="112719"/>
                </a:lnTo>
                <a:lnTo>
                  <a:pt x="81318" y="100020"/>
                </a:lnTo>
                <a:lnTo>
                  <a:pt x="86298" y="84161"/>
                </a:lnTo>
                <a:lnTo>
                  <a:pt x="87609" y="69487"/>
                </a:lnTo>
                <a:lnTo>
                  <a:pt x="86298" y="53596"/>
                </a:lnTo>
                <a:lnTo>
                  <a:pt x="81318" y="37112"/>
                </a:lnTo>
                <a:lnTo>
                  <a:pt x="71095" y="24182"/>
                </a:lnTo>
                <a:lnTo>
                  <a:pt x="54056" y="18951"/>
                </a:lnTo>
                <a:lnTo>
                  <a:pt x="91023" y="18951"/>
                </a:lnTo>
                <a:lnTo>
                  <a:pt x="94366" y="22109"/>
                </a:lnTo>
                <a:lnTo>
                  <a:pt x="104647" y="44416"/>
                </a:lnTo>
                <a:lnTo>
                  <a:pt x="108113" y="69487"/>
                </a:lnTo>
                <a:lnTo>
                  <a:pt x="104647" y="94229"/>
                </a:lnTo>
                <a:lnTo>
                  <a:pt x="94366" y="115812"/>
                </a:lnTo>
                <a:lnTo>
                  <a:pt x="92032" y="11791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913851" y="1984644"/>
            <a:ext cx="99060" cy="139065"/>
          </a:xfrm>
          <a:custGeom>
            <a:avLst/>
            <a:gdLst/>
            <a:ahLst/>
            <a:cxnLst/>
            <a:rect l="l" t="t" r="r" b="b"/>
            <a:pathLst>
              <a:path w="99060" h="139064">
                <a:moveTo>
                  <a:pt x="52192" y="138975"/>
                </a:moveTo>
                <a:lnTo>
                  <a:pt x="29882" y="133776"/>
                </a:lnTo>
                <a:lnTo>
                  <a:pt x="13514" y="119497"/>
                </a:lnTo>
                <a:lnTo>
                  <a:pt x="3436" y="98111"/>
                </a:lnTo>
                <a:lnTo>
                  <a:pt x="0" y="71593"/>
                </a:lnTo>
                <a:lnTo>
                  <a:pt x="3232" y="43528"/>
                </a:lnTo>
                <a:lnTo>
                  <a:pt x="13281" y="20793"/>
                </a:lnTo>
                <a:lnTo>
                  <a:pt x="30669" y="5560"/>
                </a:lnTo>
                <a:lnTo>
                  <a:pt x="55920" y="0"/>
                </a:lnTo>
                <a:lnTo>
                  <a:pt x="74939" y="4277"/>
                </a:lnTo>
                <a:lnTo>
                  <a:pt x="87842" y="15266"/>
                </a:lnTo>
                <a:lnTo>
                  <a:pt x="89732" y="18951"/>
                </a:lnTo>
                <a:lnTo>
                  <a:pt x="52192" y="18951"/>
                </a:lnTo>
                <a:lnTo>
                  <a:pt x="37018" y="23590"/>
                </a:lnTo>
                <a:lnTo>
                  <a:pt x="27261" y="35533"/>
                </a:lnTo>
                <a:lnTo>
                  <a:pt x="22047" y="51819"/>
                </a:lnTo>
                <a:lnTo>
                  <a:pt x="20504" y="69487"/>
                </a:lnTo>
                <a:lnTo>
                  <a:pt x="21785" y="85938"/>
                </a:lnTo>
                <a:lnTo>
                  <a:pt x="26562" y="101599"/>
                </a:lnTo>
                <a:lnTo>
                  <a:pt x="36232" y="113312"/>
                </a:lnTo>
                <a:lnTo>
                  <a:pt x="52192" y="117918"/>
                </a:lnTo>
                <a:lnTo>
                  <a:pt x="89190" y="117918"/>
                </a:lnTo>
                <a:lnTo>
                  <a:pt x="87376" y="121603"/>
                </a:lnTo>
                <a:lnTo>
                  <a:pt x="73367" y="134040"/>
                </a:lnTo>
                <a:lnTo>
                  <a:pt x="52192" y="138975"/>
                </a:lnTo>
                <a:close/>
              </a:path>
              <a:path w="99060" h="139064">
                <a:moveTo>
                  <a:pt x="98793" y="46325"/>
                </a:moveTo>
                <a:lnTo>
                  <a:pt x="80153" y="46325"/>
                </a:lnTo>
                <a:lnTo>
                  <a:pt x="77357" y="34941"/>
                </a:lnTo>
                <a:lnTo>
                  <a:pt x="71765" y="26321"/>
                </a:lnTo>
                <a:lnTo>
                  <a:pt x="63377" y="20859"/>
                </a:lnTo>
                <a:lnTo>
                  <a:pt x="52192" y="18951"/>
                </a:lnTo>
                <a:lnTo>
                  <a:pt x="89732" y="18951"/>
                </a:lnTo>
                <a:lnTo>
                  <a:pt x="95502" y="30203"/>
                </a:lnTo>
                <a:lnTo>
                  <a:pt x="98793" y="46325"/>
                </a:lnTo>
                <a:close/>
              </a:path>
              <a:path w="99060" h="139064">
                <a:moveTo>
                  <a:pt x="89190" y="117918"/>
                </a:moveTo>
                <a:lnTo>
                  <a:pt x="52192" y="117918"/>
                </a:lnTo>
                <a:lnTo>
                  <a:pt x="61542" y="115977"/>
                </a:lnTo>
                <a:lnTo>
                  <a:pt x="69668" y="110285"/>
                </a:lnTo>
                <a:lnTo>
                  <a:pt x="76046" y="101039"/>
                </a:lnTo>
                <a:lnTo>
                  <a:pt x="80153" y="88438"/>
                </a:lnTo>
                <a:lnTo>
                  <a:pt x="98793" y="88438"/>
                </a:lnTo>
                <a:lnTo>
                  <a:pt x="95444" y="105218"/>
                </a:lnTo>
                <a:lnTo>
                  <a:pt x="89190" y="11791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027557" y="1984644"/>
            <a:ext cx="106680" cy="139065"/>
          </a:xfrm>
          <a:custGeom>
            <a:avLst/>
            <a:gdLst/>
            <a:ahLst/>
            <a:cxnLst/>
            <a:rect l="l" t="t" r="r" b="b"/>
            <a:pathLst>
              <a:path w="106680" h="139064">
                <a:moveTo>
                  <a:pt x="52192" y="138975"/>
                </a:moveTo>
                <a:lnTo>
                  <a:pt x="29882" y="133776"/>
                </a:lnTo>
                <a:lnTo>
                  <a:pt x="13514" y="119497"/>
                </a:lnTo>
                <a:lnTo>
                  <a:pt x="3436" y="98111"/>
                </a:lnTo>
                <a:lnTo>
                  <a:pt x="0" y="71593"/>
                </a:lnTo>
                <a:lnTo>
                  <a:pt x="3232" y="43528"/>
                </a:lnTo>
                <a:lnTo>
                  <a:pt x="13281" y="20793"/>
                </a:lnTo>
                <a:lnTo>
                  <a:pt x="30669" y="5560"/>
                </a:lnTo>
                <a:lnTo>
                  <a:pt x="55920" y="0"/>
                </a:lnTo>
                <a:lnTo>
                  <a:pt x="77939" y="5330"/>
                </a:lnTo>
                <a:lnTo>
                  <a:pt x="92033" y="18951"/>
                </a:lnTo>
                <a:lnTo>
                  <a:pt x="52192" y="18951"/>
                </a:lnTo>
                <a:lnTo>
                  <a:pt x="40164" y="22241"/>
                </a:lnTo>
                <a:lnTo>
                  <a:pt x="30057" y="31058"/>
                </a:lnTo>
                <a:lnTo>
                  <a:pt x="23096" y="43824"/>
                </a:lnTo>
                <a:lnTo>
                  <a:pt x="20504" y="58959"/>
                </a:lnTo>
                <a:lnTo>
                  <a:pt x="104561" y="58959"/>
                </a:lnTo>
                <a:lnTo>
                  <a:pt x="106249" y="75804"/>
                </a:lnTo>
                <a:lnTo>
                  <a:pt x="20504" y="75804"/>
                </a:lnTo>
                <a:lnTo>
                  <a:pt x="22601" y="93933"/>
                </a:lnTo>
                <a:lnTo>
                  <a:pt x="28892" y="107126"/>
                </a:lnTo>
                <a:lnTo>
                  <a:pt x="39377" y="115187"/>
                </a:lnTo>
                <a:lnTo>
                  <a:pt x="54056" y="117918"/>
                </a:lnTo>
                <a:lnTo>
                  <a:pt x="93904" y="117918"/>
                </a:lnTo>
                <a:lnTo>
                  <a:pt x="93114" y="119300"/>
                </a:lnTo>
                <a:lnTo>
                  <a:pt x="83881" y="128446"/>
                </a:lnTo>
                <a:lnTo>
                  <a:pt x="79192" y="131868"/>
                </a:lnTo>
                <a:lnTo>
                  <a:pt x="72930" y="135290"/>
                </a:lnTo>
                <a:lnTo>
                  <a:pt x="64221" y="137922"/>
                </a:lnTo>
                <a:lnTo>
                  <a:pt x="52192" y="138975"/>
                </a:lnTo>
                <a:close/>
              </a:path>
              <a:path w="106680" h="139064">
                <a:moveTo>
                  <a:pt x="104561" y="58959"/>
                </a:moveTo>
                <a:lnTo>
                  <a:pt x="85745" y="58959"/>
                </a:lnTo>
                <a:lnTo>
                  <a:pt x="83124" y="43824"/>
                </a:lnTo>
                <a:lnTo>
                  <a:pt x="77357" y="31058"/>
                </a:lnTo>
                <a:lnTo>
                  <a:pt x="67396" y="22241"/>
                </a:lnTo>
                <a:lnTo>
                  <a:pt x="52192" y="18951"/>
                </a:lnTo>
                <a:lnTo>
                  <a:pt x="92033" y="18951"/>
                </a:lnTo>
                <a:lnTo>
                  <a:pt x="93667" y="20530"/>
                </a:lnTo>
                <a:lnTo>
                  <a:pt x="103104" y="44416"/>
                </a:lnTo>
                <a:lnTo>
                  <a:pt x="104561" y="58959"/>
                </a:lnTo>
                <a:close/>
              </a:path>
              <a:path w="106680" h="139064">
                <a:moveTo>
                  <a:pt x="93904" y="117918"/>
                </a:moveTo>
                <a:lnTo>
                  <a:pt x="54056" y="117918"/>
                </a:lnTo>
                <a:lnTo>
                  <a:pt x="66580" y="115450"/>
                </a:lnTo>
                <a:lnTo>
                  <a:pt x="75959" y="109232"/>
                </a:lnTo>
                <a:lnTo>
                  <a:pt x="81842" y="101039"/>
                </a:lnTo>
                <a:lnTo>
                  <a:pt x="83881" y="92650"/>
                </a:lnTo>
                <a:lnTo>
                  <a:pt x="104385" y="92650"/>
                </a:lnTo>
                <a:lnTo>
                  <a:pt x="102492" y="99427"/>
                </a:lnTo>
                <a:lnTo>
                  <a:pt x="99026" y="108969"/>
                </a:lnTo>
                <a:lnTo>
                  <a:pt x="93904" y="11791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150582" y="1984644"/>
            <a:ext cx="95250" cy="139065"/>
          </a:xfrm>
          <a:custGeom>
            <a:avLst/>
            <a:gdLst/>
            <a:ahLst/>
            <a:cxnLst/>
            <a:rect l="l" t="t" r="r" b="b"/>
            <a:pathLst>
              <a:path w="95250" h="139064">
                <a:moveTo>
                  <a:pt x="88106" y="117918"/>
                </a:moveTo>
                <a:lnTo>
                  <a:pt x="48464" y="117918"/>
                </a:lnTo>
                <a:lnTo>
                  <a:pt x="59124" y="117030"/>
                </a:lnTo>
                <a:lnTo>
                  <a:pt x="68037" y="113970"/>
                </a:lnTo>
                <a:lnTo>
                  <a:pt x="74153" y="108146"/>
                </a:lnTo>
                <a:lnTo>
                  <a:pt x="76425" y="98967"/>
                </a:lnTo>
                <a:lnTo>
                  <a:pt x="74998" y="92156"/>
                </a:lnTo>
                <a:lnTo>
                  <a:pt x="70600" y="87122"/>
                </a:lnTo>
                <a:lnTo>
                  <a:pt x="63056" y="83273"/>
                </a:lnTo>
                <a:lnTo>
                  <a:pt x="52192" y="80016"/>
                </a:lnTo>
                <a:lnTo>
                  <a:pt x="29824" y="73698"/>
                </a:lnTo>
                <a:lnTo>
                  <a:pt x="18669" y="69356"/>
                </a:lnTo>
                <a:lnTo>
                  <a:pt x="10485" y="62644"/>
                </a:lnTo>
                <a:lnTo>
                  <a:pt x="5446" y="53563"/>
                </a:lnTo>
                <a:lnTo>
                  <a:pt x="3728" y="42113"/>
                </a:lnTo>
                <a:lnTo>
                  <a:pt x="7281" y="23096"/>
                </a:lnTo>
                <a:lnTo>
                  <a:pt x="16776" y="10002"/>
                </a:lnTo>
                <a:lnTo>
                  <a:pt x="30465" y="2434"/>
                </a:lnTo>
                <a:lnTo>
                  <a:pt x="46600" y="0"/>
                </a:lnTo>
                <a:lnTo>
                  <a:pt x="71677" y="5362"/>
                </a:lnTo>
                <a:lnTo>
                  <a:pt x="85046" y="17635"/>
                </a:lnTo>
                <a:lnTo>
                  <a:pt x="85567" y="18951"/>
                </a:lnTo>
                <a:lnTo>
                  <a:pt x="44736" y="18951"/>
                </a:lnTo>
                <a:lnTo>
                  <a:pt x="38882" y="19543"/>
                </a:lnTo>
                <a:lnTo>
                  <a:pt x="31455" y="22109"/>
                </a:lnTo>
                <a:lnTo>
                  <a:pt x="25077" y="27834"/>
                </a:lnTo>
                <a:lnTo>
                  <a:pt x="22368" y="37902"/>
                </a:lnTo>
                <a:lnTo>
                  <a:pt x="23475" y="44383"/>
                </a:lnTo>
                <a:lnTo>
                  <a:pt x="27028" y="48693"/>
                </a:lnTo>
                <a:lnTo>
                  <a:pt x="33377" y="51819"/>
                </a:lnTo>
                <a:lnTo>
                  <a:pt x="63377" y="61064"/>
                </a:lnTo>
                <a:lnTo>
                  <a:pt x="78551" y="66625"/>
                </a:lnTo>
                <a:lnTo>
                  <a:pt x="88308" y="73962"/>
                </a:lnTo>
                <a:lnTo>
                  <a:pt x="93521" y="83273"/>
                </a:lnTo>
                <a:lnTo>
                  <a:pt x="95065" y="94755"/>
                </a:lnTo>
                <a:lnTo>
                  <a:pt x="91453" y="113213"/>
                </a:lnTo>
                <a:lnTo>
                  <a:pt x="88106" y="117918"/>
                </a:lnTo>
                <a:close/>
              </a:path>
              <a:path w="95250" h="139064">
                <a:moveTo>
                  <a:pt x="91337" y="40008"/>
                </a:moveTo>
                <a:lnTo>
                  <a:pt x="72697" y="40008"/>
                </a:lnTo>
                <a:lnTo>
                  <a:pt x="71736" y="33164"/>
                </a:lnTo>
                <a:lnTo>
                  <a:pt x="67804" y="26321"/>
                </a:lnTo>
                <a:lnTo>
                  <a:pt x="59328" y="21056"/>
                </a:lnTo>
                <a:lnTo>
                  <a:pt x="44736" y="18951"/>
                </a:lnTo>
                <a:lnTo>
                  <a:pt x="85567" y="18951"/>
                </a:lnTo>
                <a:lnTo>
                  <a:pt x="90376" y="31091"/>
                </a:lnTo>
                <a:lnTo>
                  <a:pt x="91337" y="40008"/>
                </a:lnTo>
                <a:close/>
              </a:path>
              <a:path w="95250" h="139064">
                <a:moveTo>
                  <a:pt x="48464" y="138975"/>
                </a:moveTo>
                <a:lnTo>
                  <a:pt x="22018" y="133809"/>
                </a:lnTo>
                <a:lnTo>
                  <a:pt x="7456" y="121340"/>
                </a:lnTo>
                <a:lnTo>
                  <a:pt x="1281" y="106106"/>
                </a:lnTo>
                <a:lnTo>
                  <a:pt x="0" y="92650"/>
                </a:lnTo>
                <a:lnTo>
                  <a:pt x="18640" y="92650"/>
                </a:lnTo>
                <a:lnTo>
                  <a:pt x="19630" y="101039"/>
                </a:lnTo>
                <a:lnTo>
                  <a:pt x="23766" y="109232"/>
                </a:lnTo>
                <a:lnTo>
                  <a:pt x="32795" y="115450"/>
                </a:lnTo>
                <a:lnTo>
                  <a:pt x="48464" y="117918"/>
                </a:lnTo>
                <a:lnTo>
                  <a:pt x="88106" y="117918"/>
                </a:lnTo>
                <a:lnTo>
                  <a:pt x="81551" y="127130"/>
                </a:lnTo>
                <a:lnTo>
                  <a:pt x="66755" y="135915"/>
                </a:lnTo>
                <a:lnTo>
                  <a:pt x="48464" y="13897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262424" y="1984644"/>
            <a:ext cx="95250" cy="139065"/>
          </a:xfrm>
          <a:custGeom>
            <a:avLst/>
            <a:gdLst/>
            <a:ahLst/>
            <a:cxnLst/>
            <a:rect l="l" t="t" r="r" b="b"/>
            <a:pathLst>
              <a:path w="95250" h="139064">
                <a:moveTo>
                  <a:pt x="88106" y="117918"/>
                </a:moveTo>
                <a:lnTo>
                  <a:pt x="48464" y="117918"/>
                </a:lnTo>
                <a:lnTo>
                  <a:pt x="59124" y="117030"/>
                </a:lnTo>
                <a:lnTo>
                  <a:pt x="68037" y="113970"/>
                </a:lnTo>
                <a:lnTo>
                  <a:pt x="74153" y="108146"/>
                </a:lnTo>
                <a:lnTo>
                  <a:pt x="76425" y="98967"/>
                </a:lnTo>
                <a:lnTo>
                  <a:pt x="74998" y="92156"/>
                </a:lnTo>
                <a:lnTo>
                  <a:pt x="70600" y="87122"/>
                </a:lnTo>
                <a:lnTo>
                  <a:pt x="63056" y="83273"/>
                </a:lnTo>
                <a:lnTo>
                  <a:pt x="52192" y="80016"/>
                </a:lnTo>
                <a:lnTo>
                  <a:pt x="29824" y="73698"/>
                </a:lnTo>
                <a:lnTo>
                  <a:pt x="18669" y="69356"/>
                </a:lnTo>
                <a:lnTo>
                  <a:pt x="10485" y="62644"/>
                </a:lnTo>
                <a:lnTo>
                  <a:pt x="5446" y="53563"/>
                </a:lnTo>
                <a:lnTo>
                  <a:pt x="3728" y="42113"/>
                </a:lnTo>
                <a:lnTo>
                  <a:pt x="7281" y="23096"/>
                </a:lnTo>
                <a:lnTo>
                  <a:pt x="16776" y="10002"/>
                </a:lnTo>
                <a:lnTo>
                  <a:pt x="30465" y="2434"/>
                </a:lnTo>
                <a:lnTo>
                  <a:pt x="46600" y="0"/>
                </a:lnTo>
                <a:lnTo>
                  <a:pt x="70891" y="5362"/>
                </a:lnTo>
                <a:lnTo>
                  <a:pt x="84347" y="17635"/>
                </a:lnTo>
                <a:lnTo>
                  <a:pt x="84911" y="18951"/>
                </a:lnTo>
                <a:lnTo>
                  <a:pt x="44736" y="18951"/>
                </a:lnTo>
                <a:lnTo>
                  <a:pt x="38882" y="19543"/>
                </a:lnTo>
                <a:lnTo>
                  <a:pt x="31455" y="22109"/>
                </a:lnTo>
                <a:lnTo>
                  <a:pt x="25077" y="27834"/>
                </a:lnTo>
                <a:lnTo>
                  <a:pt x="22368" y="37902"/>
                </a:lnTo>
                <a:lnTo>
                  <a:pt x="23475" y="44383"/>
                </a:lnTo>
                <a:lnTo>
                  <a:pt x="27028" y="48693"/>
                </a:lnTo>
                <a:lnTo>
                  <a:pt x="33377" y="51819"/>
                </a:lnTo>
                <a:lnTo>
                  <a:pt x="63377" y="61064"/>
                </a:lnTo>
                <a:lnTo>
                  <a:pt x="78551" y="66625"/>
                </a:lnTo>
                <a:lnTo>
                  <a:pt x="88308" y="73962"/>
                </a:lnTo>
                <a:lnTo>
                  <a:pt x="93521" y="83273"/>
                </a:lnTo>
                <a:lnTo>
                  <a:pt x="95065" y="94755"/>
                </a:lnTo>
                <a:lnTo>
                  <a:pt x="91453" y="113213"/>
                </a:lnTo>
                <a:lnTo>
                  <a:pt x="88106" y="117918"/>
                </a:lnTo>
                <a:close/>
              </a:path>
              <a:path w="95250" h="139064">
                <a:moveTo>
                  <a:pt x="91337" y="40008"/>
                </a:moveTo>
                <a:lnTo>
                  <a:pt x="72697" y="40008"/>
                </a:lnTo>
                <a:lnTo>
                  <a:pt x="71736" y="33164"/>
                </a:lnTo>
                <a:lnTo>
                  <a:pt x="67804" y="26321"/>
                </a:lnTo>
                <a:lnTo>
                  <a:pt x="59328" y="21056"/>
                </a:lnTo>
                <a:lnTo>
                  <a:pt x="44736" y="18951"/>
                </a:lnTo>
                <a:lnTo>
                  <a:pt x="84911" y="18951"/>
                </a:lnTo>
                <a:lnTo>
                  <a:pt x="90114" y="31091"/>
                </a:lnTo>
                <a:lnTo>
                  <a:pt x="91337" y="40008"/>
                </a:lnTo>
                <a:close/>
              </a:path>
              <a:path w="95250" h="139064">
                <a:moveTo>
                  <a:pt x="48464" y="138975"/>
                </a:moveTo>
                <a:lnTo>
                  <a:pt x="22018" y="133809"/>
                </a:lnTo>
                <a:lnTo>
                  <a:pt x="7456" y="121340"/>
                </a:lnTo>
                <a:lnTo>
                  <a:pt x="1281" y="106106"/>
                </a:lnTo>
                <a:lnTo>
                  <a:pt x="0" y="92650"/>
                </a:lnTo>
                <a:lnTo>
                  <a:pt x="18640" y="92650"/>
                </a:lnTo>
                <a:lnTo>
                  <a:pt x="19630" y="101039"/>
                </a:lnTo>
                <a:lnTo>
                  <a:pt x="23766" y="109232"/>
                </a:lnTo>
                <a:lnTo>
                  <a:pt x="32795" y="115450"/>
                </a:lnTo>
                <a:lnTo>
                  <a:pt x="48464" y="117918"/>
                </a:lnTo>
                <a:lnTo>
                  <a:pt x="88106" y="117918"/>
                </a:lnTo>
                <a:lnTo>
                  <a:pt x="81551" y="127130"/>
                </a:lnTo>
                <a:lnTo>
                  <a:pt x="66755" y="135915"/>
                </a:lnTo>
                <a:lnTo>
                  <a:pt x="48464" y="13897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432051" y="1938319"/>
            <a:ext cx="142240" cy="181610"/>
          </a:xfrm>
          <a:custGeom>
            <a:avLst/>
            <a:gdLst/>
            <a:ahLst/>
            <a:cxnLst/>
            <a:rect l="l" t="t" r="r" b="b"/>
            <a:pathLst>
              <a:path w="142239" h="181610">
                <a:moveTo>
                  <a:pt x="22368" y="181088"/>
                </a:moveTo>
                <a:lnTo>
                  <a:pt x="0" y="181088"/>
                </a:lnTo>
                <a:lnTo>
                  <a:pt x="59648" y="0"/>
                </a:lnTo>
                <a:lnTo>
                  <a:pt x="83881" y="0"/>
                </a:lnTo>
                <a:lnTo>
                  <a:pt x="92616" y="27373"/>
                </a:lnTo>
                <a:lnTo>
                  <a:pt x="70833" y="27373"/>
                </a:lnTo>
                <a:lnTo>
                  <a:pt x="44736" y="107389"/>
                </a:lnTo>
                <a:lnTo>
                  <a:pt x="118149" y="107389"/>
                </a:lnTo>
                <a:lnTo>
                  <a:pt x="124868" y="128446"/>
                </a:lnTo>
                <a:lnTo>
                  <a:pt x="39144" y="128446"/>
                </a:lnTo>
                <a:lnTo>
                  <a:pt x="22368" y="181088"/>
                </a:lnTo>
                <a:close/>
              </a:path>
              <a:path w="142239" h="181610">
                <a:moveTo>
                  <a:pt x="118149" y="107389"/>
                </a:moveTo>
                <a:lnTo>
                  <a:pt x="95065" y="107389"/>
                </a:lnTo>
                <a:lnTo>
                  <a:pt x="70833" y="27373"/>
                </a:lnTo>
                <a:lnTo>
                  <a:pt x="92616" y="27373"/>
                </a:lnTo>
                <a:lnTo>
                  <a:pt x="118149" y="107389"/>
                </a:lnTo>
                <a:close/>
              </a:path>
              <a:path w="142239" h="181610">
                <a:moveTo>
                  <a:pt x="141666" y="181088"/>
                </a:moveTo>
                <a:lnTo>
                  <a:pt x="117433" y="181088"/>
                </a:lnTo>
                <a:lnTo>
                  <a:pt x="102521" y="128446"/>
                </a:lnTo>
                <a:lnTo>
                  <a:pt x="124868" y="128446"/>
                </a:lnTo>
                <a:lnTo>
                  <a:pt x="141666" y="18108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298721" y="4513572"/>
            <a:ext cx="156845" cy="135255"/>
          </a:xfrm>
          <a:custGeom>
            <a:avLst/>
            <a:gdLst/>
            <a:ahLst/>
            <a:cxnLst/>
            <a:rect l="l" t="t" r="r" b="b"/>
            <a:pathLst>
              <a:path w="156844" h="135254">
                <a:moveTo>
                  <a:pt x="37613" y="23162"/>
                </a:moveTo>
                <a:lnTo>
                  <a:pt x="18640" y="23162"/>
                </a:lnTo>
                <a:lnTo>
                  <a:pt x="23649" y="15990"/>
                </a:lnTo>
                <a:lnTo>
                  <a:pt x="30756" y="8422"/>
                </a:lnTo>
                <a:lnTo>
                  <a:pt x="40659" y="2434"/>
                </a:lnTo>
                <a:lnTo>
                  <a:pt x="54056" y="0"/>
                </a:lnTo>
                <a:lnTo>
                  <a:pt x="67134" y="2401"/>
                </a:lnTo>
                <a:lnTo>
                  <a:pt x="76192" y="8159"/>
                </a:lnTo>
                <a:lnTo>
                  <a:pt x="82104" y="15101"/>
                </a:lnTo>
                <a:lnTo>
                  <a:pt x="84458" y="18951"/>
                </a:lnTo>
                <a:lnTo>
                  <a:pt x="50328" y="18951"/>
                </a:lnTo>
                <a:lnTo>
                  <a:pt x="40950" y="20826"/>
                </a:lnTo>
                <a:lnTo>
                  <a:pt x="37613" y="23162"/>
                </a:lnTo>
                <a:close/>
              </a:path>
              <a:path w="156844" h="135254">
                <a:moveTo>
                  <a:pt x="108094" y="21056"/>
                </a:moveTo>
                <a:lnTo>
                  <a:pt x="85745" y="21056"/>
                </a:lnTo>
                <a:lnTo>
                  <a:pt x="92589" y="12436"/>
                </a:lnTo>
                <a:lnTo>
                  <a:pt x="99958" y="5790"/>
                </a:lnTo>
                <a:lnTo>
                  <a:pt x="109074" y="1513"/>
                </a:lnTo>
                <a:lnTo>
                  <a:pt x="121161" y="0"/>
                </a:lnTo>
                <a:lnTo>
                  <a:pt x="132200" y="1579"/>
                </a:lnTo>
                <a:lnTo>
                  <a:pt x="143763" y="7896"/>
                </a:lnTo>
                <a:lnTo>
                  <a:pt x="151270" y="18951"/>
                </a:lnTo>
                <a:lnTo>
                  <a:pt x="115569" y="18951"/>
                </a:lnTo>
                <a:lnTo>
                  <a:pt x="108094" y="21056"/>
                </a:lnTo>
                <a:close/>
              </a:path>
              <a:path w="156844" h="135254">
                <a:moveTo>
                  <a:pt x="20504" y="134763"/>
                </a:moveTo>
                <a:lnTo>
                  <a:pt x="0" y="134763"/>
                </a:lnTo>
                <a:lnTo>
                  <a:pt x="0" y="4211"/>
                </a:lnTo>
                <a:lnTo>
                  <a:pt x="18640" y="4211"/>
                </a:lnTo>
                <a:lnTo>
                  <a:pt x="18640" y="23162"/>
                </a:lnTo>
                <a:lnTo>
                  <a:pt x="37613" y="23162"/>
                </a:lnTo>
                <a:lnTo>
                  <a:pt x="31222" y="27637"/>
                </a:lnTo>
                <a:lnTo>
                  <a:pt x="23591" y="41159"/>
                </a:lnTo>
                <a:lnTo>
                  <a:pt x="20504" y="63170"/>
                </a:lnTo>
                <a:lnTo>
                  <a:pt x="20504" y="134763"/>
                </a:lnTo>
                <a:close/>
              </a:path>
              <a:path w="156844" h="135254">
                <a:moveTo>
                  <a:pt x="87609" y="134763"/>
                </a:moveTo>
                <a:lnTo>
                  <a:pt x="68969" y="134763"/>
                </a:lnTo>
                <a:lnTo>
                  <a:pt x="68969" y="44219"/>
                </a:lnTo>
                <a:lnTo>
                  <a:pt x="68153" y="35829"/>
                </a:lnTo>
                <a:lnTo>
                  <a:pt x="65241" y="27637"/>
                </a:lnTo>
                <a:lnTo>
                  <a:pt x="59532" y="21418"/>
                </a:lnTo>
                <a:lnTo>
                  <a:pt x="50328" y="18951"/>
                </a:lnTo>
                <a:lnTo>
                  <a:pt x="84458" y="18951"/>
                </a:lnTo>
                <a:lnTo>
                  <a:pt x="85745" y="21056"/>
                </a:lnTo>
                <a:lnTo>
                  <a:pt x="108094" y="21056"/>
                </a:lnTo>
                <a:lnTo>
                  <a:pt x="104123" y="22175"/>
                </a:lnTo>
                <a:lnTo>
                  <a:pt x="95298" y="30532"/>
                </a:lnTo>
                <a:lnTo>
                  <a:pt x="89619" y="42047"/>
                </a:lnTo>
                <a:lnTo>
                  <a:pt x="87609" y="54747"/>
                </a:lnTo>
                <a:lnTo>
                  <a:pt x="87609" y="134763"/>
                </a:lnTo>
                <a:close/>
              </a:path>
              <a:path w="156844" h="135254">
                <a:moveTo>
                  <a:pt x="156578" y="134763"/>
                </a:moveTo>
                <a:lnTo>
                  <a:pt x="137938" y="134763"/>
                </a:lnTo>
                <a:lnTo>
                  <a:pt x="137938" y="50536"/>
                </a:lnTo>
                <a:lnTo>
                  <a:pt x="136802" y="37606"/>
                </a:lnTo>
                <a:lnTo>
                  <a:pt x="133045" y="27637"/>
                </a:lnTo>
                <a:lnTo>
                  <a:pt x="126142" y="21221"/>
                </a:lnTo>
                <a:lnTo>
                  <a:pt x="115569" y="18951"/>
                </a:lnTo>
                <a:lnTo>
                  <a:pt x="151270" y="18951"/>
                </a:lnTo>
                <a:lnTo>
                  <a:pt x="152879" y="21320"/>
                </a:lnTo>
                <a:lnTo>
                  <a:pt x="156578" y="44219"/>
                </a:lnTo>
                <a:lnTo>
                  <a:pt x="156578" y="13476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479532" y="4513572"/>
            <a:ext cx="106680" cy="139065"/>
          </a:xfrm>
          <a:custGeom>
            <a:avLst/>
            <a:gdLst/>
            <a:ahLst/>
            <a:cxnLst/>
            <a:rect l="l" t="t" r="r" b="b"/>
            <a:pathLst>
              <a:path w="106680" h="139064">
                <a:moveTo>
                  <a:pt x="52192" y="138975"/>
                </a:moveTo>
                <a:lnTo>
                  <a:pt x="30669" y="134105"/>
                </a:lnTo>
                <a:lnTo>
                  <a:pt x="14213" y="120550"/>
                </a:lnTo>
                <a:lnTo>
                  <a:pt x="3698" y="99888"/>
                </a:lnTo>
                <a:lnTo>
                  <a:pt x="0" y="73698"/>
                </a:lnTo>
                <a:lnTo>
                  <a:pt x="3495" y="44416"/>
                </a:lnTo>
                <a:lnTo>
                  <a:pt x="13980" y="21056"/>
                </a:lnTo>
                <a:lnTo>
                  <a:pt x="31455" y="5593"/>
                </a:lnTo>
                <a:lnTo>
                  <a:pt x="55920" y="0"/>
                </a:lnTo>
                <a:lnTo>
                  <a:pt x="77939" y="5330"/>
                </a:lnTo>
                <a:lnTo>
                  <a:pt x="92033" y="18951"/>
                </a:lnTo>
                <a:lnTo>
                  <a:pt x="54056" y="18951"/>
                </a:lnTo>
                <a:lnTo>
                  <a:pt x="41241" y="22241"/>
                </a:lnTo>
                <a:lnTo>
                  <a:pt x="31222" y="31058"/>
                </a:lnTo>
                <a:lnTo>
                  <a:pt x="24698" y="43824"/>
                </a:lnTo>
                <a:lnTo>
                  <a:pt x="22368" y="58959"/>
                </a:lnTo>
                <a:lnTo>
                  <a:pt x="104561" y="58959"/>
                </a:lnTo>
                <a:lnTo>
                  <a:pt x="106249" y="75804"/>
                </a:lnTo>
                <a:lnTo>
                  <a:pt x="22368" y="75804"/>
                </a:lnTo>
                <a:lnTo>
                  <a:pt x="24465" y="94262"/>
                </a:lnTo>
                <a:lnTo>
                  <a:pt x="30756" y="108179"/>
                </a:lnTo>
                <a:lnTo>
                  <a:pt x="41241" y="116964"/>
                </a:lnTo>
                <a:lnTo>
                  <a:pt x="55920" y="120024"/>
                </a:lnTo>
                <a:lnTo>
                  <a:pt x="93493" y="120024"/>
                </a:lnTo>
                <a:lnTo>
                  <a:pt x="93376" y="120221"/>
                </a:lnTo>
                <a:lnTo>
                  <a:pt x="83881" y="130552"/>
                </a:lnTo>
                <a:lnTo>
                  <a:pt x="79192" y="132756"/>
                </a:lnTo>
                <a:lnTo>
                  <a:pt x="72930" y="135553"/>
                </a:lnTo>
                <a:lnTo>
                  <a:pt x="64221" y="137955"/>
                </a:lnTo>
                <a:lnTo>
                  <a:pt x="52192" y="138975"/>
                </a:lnTo>
                <a:close/>
              </a:path>
              <a:path w="106680" h="139064">
                <a:moveTo>
                  <a:pt x="104561" y="58959"/>
                </a:moveTo>
                <a:lnTo>
                  <a:pt x="85745" y="58959"/>
                </a:lnTo>
                <a:lnTo>
                  <a:pt x="84201" y="43824"/>
                </a:lnTo>
                <a:lnTo>
                  <a:pt x="78988" y="31058"/>
                </a:lnTo>
                <a:lnTo>
                  <a:pt x="69231" y="22241"/>
                </a:lnTo>
                <a:lnTo>
                  <a:pt x="54056" y="18951"/>
                </a:lnTo>
                <a:lnTo>
                  <a:pt x="92033" y="18951"/>
                </a:lnTo>
                <a:lnTo>
                  <a:pt x="93667" y="20530"/>
                </a:lnTo>
                <a:lnTo>
                  <a:pt x="103104" y="44416"/>
                </a:lnTo>
                <a:lnTo>
                  <a:pt x="104561" y="58959"/>
                </a:lnTo>
                <a:close/>
              </a:path>
              <a:path w="106680" h="139064">
                <a:moveTo>
                  <a:pt x="93493" y="120024"/>
                </a:moveTo>
                <a:lnTo>
                  <a:pt x="55920" y="120024"/>
                </a:lnTo>
                <a:lnTo>
                  <a:pt x="67396" y="117260"/>
                </a:lnTo>
                <a:lnTo>
                  <a:pt x="76425" y="110548"/>
                </a:lnTo>
                <a:lnTo>
                  <a:pt x="82658" y="102257"/>
                </a:lnTo>
                <a:lnTo>
                  <a:pt x="85745" y="94755"/>
                </a:lnTo>
                <a:lnTo>
                  <a:pt x="104385" y="94755"/>
                </a:lnTo>
                <a:lnTo>
                  <a:pt x="103278" y="100349"/>
                </a:lnTo>
                <a:lnTo>
                  <a:pt x="99725" y="109495"/>
                </a:lnTo>
                <a:lnTo>
                  <a:pt x="93493" y="12002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602558" y="4513572"/>
            <a:ext cx="97155" cy="139065"/>
          </a:xfrm>
          <a:custGeom>
            <a:avLst/>
            <a:gdLst/>
            <a:ahLst/>
            <a:cxnLst/>
            <a:rect l="l" t="t" r="r" b="b"/>
            <a:pathLst>
              <a:path w="97155" h="139064">
                <a:moveTo>
                  <a:pt x="88472" y="120024"/>
                </a:moveTo>
                <a:lnTo>
                  <a:pt x="50328" y="120024"/>
                </a:lnTo>
                <a:lnTo>
                  <a:pt x="59911" y="118806"/>
                </a:lnTo>
                <a:lnTo>
                  <a:pt x="68270" y="115023"/>
                </a:lnTo>
                <a:lnTo>
                  <a:pt x="74182" y="108475"/>
                </a:lnTo>
                <a:lnTo>
                  <a:pt x="76425" y="98967"/>
                </a:lnTo>
                <a:lnTo>
                  <a:pt x="75289" y="92156"/>
                </a:lnTo>
                <a:lnTo>
                  <a:pt x="71532" y="87122"/>
                </a:lnTo>
                <a:lnTo>
                  <a:pt x="64629" y="83273"/>
                </a:lnTo>
                <a:lnTo>
                  <a:pt x="54056" y="80016"/>
                </a:lnTo>
                <a:lnTo>
                  <a:pt x="31688" y="73698"/>
                </a:lnTo>
                <a:lnTo>
                  <a:pt x="20242" y="69356"/>
                </a:lnTo>
                <a:lnTo>
                  <a:pt x="11417" y="62644"/>
                </a:lnTo>
                <a:lnTo>
                  <a:pt x="5737" y="53563"/>
                </a:lnTo>
                <a:lnTo>
                  <a:pt x="3728" y="42113"/>
                </a:lnTo>
                <a:lnTo>
                  <a:pt x="7310" y="23096"/>
                </a:lnTo>
                <a:lnTo>
                  <a:pt x="17009" y="10002"/>
                </a:lnTo>
                <a:lnTo>
                  <a:pt x="31251" y="2434"/>
                </a:lnTo>
                <a:lnTo>
                  <a:pt x="48464" y="0"/>
                </a:lnTo>
                <a:lnTo>
                  <a:pt x="72464" y="5395"/>
                </a:lnTo>
                <a:lnTo>
                  <a:pt x="85279" y="17898"/>
                </a:lnTo>
                <a:lnTo>
                  <a:pt x="85662" y="18951"/>
                </a:lnTo>
                <a:lnTo>
                  <a:pt x="46600" y="18951"/>
                </a:lnTo>
                <a:lnTo>
                  <a:pt x="39668" y="19543"/>
                </a:lnTo>
                <a:lnTo>
                  <a:pt x="31688" y="22109"/>
                </a:lnTo>
                <a:lnTo>
                  <a:pt x="25106" y="27834"/>
                </a:lnTo>
                <a:lnTo>
                  <a:pt x="22368" y="37902"/>
                </a:lnTo>
                <a:lnTo>
                  <a:pt x="23504" y="44383"/>
                </a:lnTo>
                <a:lnTo>
                  <a:pt x="27261" y="48693"/>
                </a:lnTo>
                <a:lnTo>
                  <a:pt x="34164" y="51819"/>
                </a:lnTo>
                <a:lnTo>
                  <a:pt x="44736" y="54747"/>
                </a:lnTo>
                <a:lnTo>
                  <a:pt x="63377" y="61064"/>
                </a:lnTo>
                <a:lnTo>
                  <a:pt x="78842" y="66625"/>
                </a:lnTo>
                <a:lnTo>
                  <a:pt x="89240" y="73962"/>
                </a:lnTo>
                <a:lnTo>
                  <a:pt x="95094" y="83273"/>
                </a:lnTo>
                <a:lnTo>
                  <a:pt x="96929" y="94755"/>
                </a:lnTo>
                <a:lnTo>
                  <a:pt x="93317" y="113213"/>
                </a:lnTo>
                <a:lnTo>
                  <a:pt x="88472" y="120024"/>
                </a:lnTo>
                <a:close/>
              </a:path>
              <a:path w="97155" h="139064">
                <a:moveTo>
                  <a:pt x="91337" y="42113"/>
                </a:moveTo>
                <a:lnTo>
                  <a:pt x="72697" y="42113"/>
                </a:lnTo>
                <a:lnTo>
                  <a:pt x="72027" y="34941"/>
                </a:lnTo>
                <a:lnTo>
                  <a:pt x="68736" y="27373"/>
                </a:lnTo>
                <a:lnTo>
                  <a:pt x="60901" y="21385"/>
                </a:lnTo>
                <a:lnTo>
                  <a:pt x="46600" y="18951"/>
                </a:lnTo>
                <a:lnTo>
                  <a:pt x="85662" y="18951"/>
                </a:lnTo>
                <a:lnTo>
                  <a:pt x="90405" y="31980"/>
                </a:lnTo>
                <a:lnTo>
                  <a:pt x="91337" y="42113"/>
                </a:lnTo>
                <a:close/>
              </a:path>
              <a:path w="97155" h="139064">
                <a:moveTo>
                  <a:pt x="50328" y="138975"/>
                </a:moveTo>
                <a:lnTo>
                  <a:pt x="22805" y="134105"/>
                </a:lnTo>
                <a:lnTo>
                  <a:pt x="7689" y="122129"/>
                </a:lnTo>
                <a:lnTo>
                  <a:pt x="1310" y="106995"/>
                </a:lnTo>
                <a:lnTo>
                  <a:pt x="0" y="92650"/>
                </a:lnTo>
                <a:lnTo>
                  <a:pt x="18640" y="92650"/>
                </a:lnTo>
                <a:lnTo>
                  <a:pt x="20446" y="101369"/>
                </a:lnTo>
                <a:lnTo>
                  <a:pt x="24698" y="110285"/>
                </a:lnTo>
                <a:lnTo>
                  <a:pt x="33843" y="117227"/>
                </a:lnTo>
                <a:lnTo>
                  <a:pt x="50328" y="120024"/>
                </a:lnTo>
                <a:lnTo>
                  <a:pt x="88472" y="120024"/>
                </a:lnTo>
                <a:lnTo>
                  <a:pt x="83415" y="127130"/>
                </a:lnTo>
                <a:lnTo>
                  <a:pt x="68619" y="135915"/>
                </a:lnTo>
                <a:lnTo>
                  <a:pt x="50328" y="13897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714400" y="4513572"/>
            <a:ext cx="97155" cy="139065"/>
          </a:xfrm>
          <a:custGeom>
            <a:avLst/>
            <a:gdLst/>
            <a:ahLst/>
            <a:cxnLst/>
            <a:rect l="l" t="t" r="r" b="b"/>
            <a:pathLst>
              <a:path w="97155" h="139064">
                <a:moveTo>
                  <a:pt x="88472" y="120024"/>
                </a:moveTo>
                <a:lnTo>
                  <a:pt x="50328" y="120024"/>
                </a:lnTo>
                <a:lnTo>
                  <a:pt x="59911" y="118806"/>
                </a:lnTo>
                <a:lnTo>
                  <a:pt x="68270" y="115023"/>
                </a:lnTo>
                <a:lnTo>
                  <a:pt x="74182" y="108475"/>
                </a:lnTo>
                <a:lnTo>
                  <a:pt x="76425" y="98967"/>
                </a:lnTo>
                <a:lnTo>
                  <a:pt x="75289" y="92156"/>
                </a:lnTo>
                <a:lnTo>
                  <a:pt x="71532" y="87122"/>
                </a:lnTo>
                <a:lnTo>
                  <a:pt x="64629" y="83273"/>
                </a:lnTo>
                <a:lnTo>
                  <a:pt x="54056" y="80016"/>
                </a:lnTo>
                <a:lnTo>
                  <a:pt x="31688" y="73698"/>
                </a:lnTo>
                <a:lnTo>
                  <a:pt x="20242" y="69356"/>
                </a:lnTo>
                <a:lnTo>
                  <a:pt x="11417" y="62644"/>
                </a:lnTo>
                <a:lnTo>
                  <a:pt x="5737" y="53563"/>
                </a:lnTo>
                <a:lnTo>
                  <a:pt x="3728" y="42113"/>
                </a:lnTo>
                <a:lnTo>
                  <a:pt x="7310" y="23096"/>
                </a:lnTo>
                <a:lnTo>
                  <a:pt x="17009" y="10002"/>
                </a:lnTo>
                <a:lnTo>
                  <a:pt x="31251" y="2434"/>
                </a:lnTo>
                <a:lnTo>
                  <a:pt x="48464" y="0"/>
                </a:lnTo>
                <a:lnTo>
                  <a:pt x="72464" y="5395"/>
                </a:lnTo>
                <a:lnTo>
                  <a:pt x="85279" y="17898"/>
                </a:lnTo>
                <a:lnTo>
                  <a:pt x="85662" y="18951"/>
                </a:lnTo>
                <a:lnTo>
                  <a:pt x="46600" y="18951"/>
                </a:lnTo>
                <a:lnTo>
                  <a:pt x="39668" y="19543"/>
                </a:lnTo>
                <a:lnTo>
                  <a:pt x="31688" y="22109"/>
                </a:lnTo>
                <a:lnTo>
                  <a:pt x="25106" y="27834"/>
                </a:lnTo>
                <a:lnTo>
                  <a:pt x="22368" y="37902"/>
                </a:lnTo>
                <a:lnTo>
                  <a:pt x="23504" y="44383"/>
                </a:lnTo>
                <a:lnTo>
                  <a:pt x="27261" y="48693"/>
                </a:lnTo>
                <a:lnTo>
                  <a:pt x="34164" y="51819"/>
                </a:lnTo>
                <a:lnTo>
                  <a:pt x="44736" y="54747"/>
                </a:lnTo>
                <a:lnTo>
                  <a:pt x="63377" y="61064"/>
                </a:lnTo>
                <a:lnTo>
                  <a:pt x="78842" y="66625"/>
                </a:lnTo>
                <a:lnTo>
                  <a:pt x="89240" y="73962"/>
                </a:lnTo>
                <a:lnTo>
                  <a:pt x="95094" y="83273"/>
                </a:lnTo>
                <a:lnTo>
                  <a:pt x="96929" y="94755"/>
                </a:lnTo>
                <a:lnTo>
                  <a:pt x="93317" y="113213"/>
                </a:lnTo>
                <a:lnTo>
                  <a:pt x="88472" y="120024"/>
                </a:lnTo>
                <a:close/>
              </a:path>
              <a:path w="97155" h="139064">
                <a:moveTo>
                  <a:pt x="91337" y="42113"/>
                </a:moveTo>
                <a:lnTo>
                  <a:pt x="72697" y="42113"/>
                </a:lnTo>
                <a:lnTo>
                  <a:pt x="72027" y="34941"/>
                </a:lnTo>
                <a:lnTo>
                  <a:pt x="68736" y="27373"/>
                </a:lnTo>
                <a:lnTo>
                  <a:pt x="60901" y="21385"/>
                </a:lnTo>
                <a:lnTo>
                  <a:pt x="46600" y="18951"/>
                </a:lnTo>
                <a:lnTo>
                  <a:pt x="85662" y="18951"/>
                </a:lnTo>
                <a:lnTo>
                  <a:pt x="90405" y="31980"/>
                </a:lnTo>
                <a:lnTo>
                  <a:pt x="91337" y="42113"/>
                </a:lnTo>
                <a:close/>
              </a:path>
              <a:path w="97155" h="139064">
                <a:moveTo>
                  <a:pt x="50328" y="138975"/>
                </a:moveTo>
                <a:lnTo>
                  <a:pt x="22805" y="134105"/>
                </a:lnTo>
                <a:lnTo>
                  <a:pt x="7689" y="122129"/>
                </a:lnTo>
                <a:lnTo>
                  <a:pt x="1310" y="106995"/>
                </a:lnTo>
                <a:lnTo>
                  <a:pt x="0" y="92650"/>
                </a:lnTo>
                <a:lnTo>
                  <a:pt x="18640" y="92650"/>
                </a:lnTo>
                <a:lnTo>
                  <a:pt x="20446" y="101369"/>
                </a:lnTo>
                <a:lnTo>
                  <a:pt x="24698" y="110285"/>
                </a:lnTo>
                <a:lnTo>
                  <a:pt x="33843" y="117227"/>
                </a:lnTo>
                <a:lnTo>
                  <a:pt x="50328" y="120024"/>
                </a:lnTo>
                <a:lnTo>
                  <a:pt x="88472" y="120024"/>
                </a:lnTo>
                <a:lnTo>
                  <a:pt x="83415" y="127130"/>
                </a:lnTo>
                <a:lnTo>
                  <a:pt x="68619" y="135915"/>
                </a:lnTo>
                <a:lnTo>
                  <a:pt x="50328" y="13897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828105" y="4513572"/>
            <a:ext cx="108585" cy="139065"/>
          </a:xfrm>
          <a:custGeom>
            <a:avLst/>
            <a:gdLst/>
            <a:ahLst/>
            <a:cxnLst/>
            <a:rect l="l" t="t" r="r" b="b"/>
            <a:pathLst>
              <a:path w="108585" h="139064">
                <a:moveTo>
                  <a:pt x="22368" y="44219"/>
                </a:moveTo>
                <a:lnTo>
                  <a:pt x="5592" y="44219"/>
                </a:lnTo>
                <a:lnTo>
                  <a:pt x="8941" y="23985"/>
                </a:lnTo>
                <a:lnTo>
                  <a:pt x="18407" y="10265"/>
                </a:lnTo>
                <a:lnTo>
                  <a:pt x="33115" y="2467"/>
                </a:lnTo>
                <a:lnTo>
                  <a:pt x="52192" y="0"/>
                </a:lnTo>
                <a:lnTo>
                  <a:pt x="62823" y="855"/>
                </a:lnTo>
                <a:lnTo>
                  <a:pt x="77124" y="5264"/>
                </a:lnTo>
                <a:lnTo>
                  <a:pt x="89677" y="15990"/>
                </a:lnTo>
                <a:lnTo>
                  <a:pt x="90482" y="18951"/>
                </a:lnTo>
                <a:lnTo>
                  <a:pt x="50328" y="18951"/>
                </a:lnTo>
                <a:lnTo>
                  <a:pt x="36785" y="21418"/>
                </a:lnTo>
                <a:lnTo>
                  <a:pt x="28659" y="27637"/>
                </a:lnTo>
                <a:lnTo>
                  <a:pt x="24378" y="35829"/>
                </a:lnTo>
                <a:lnTo>
                  <a:pt x="22368" y="44219"/>
                </a:lnTo>
                <a:close/>
              </a:path>
              <a:path w="108585" h="139064">
                <a:moveTo>
                  <a:pt x="35416" y="138975"/>
                </a:moveTo>
                <a:lnTo>
                  <a:pt x="21232" y="136310"/>
                </a:lnTo>
                <a:lnTo>
                  <a:pt x="10019" y="128710"/>
                </a:lnTo>
                <a:lnTo>
                  <a:pt x="2650" y="116766"/>
                </a:lnTo>
                <a:lnTo>
                  <a:pt x="0" y="101072"/>
                </a:lnTo>
                <a:lnTo>
                  <a:pt x="815" y="90643"/>
                </a:lnTo>
                <a:lnTo>
                  <a:pt x="5126" y="77647"/>
                </a:lnTo>
                <a:lnTo>
                  <a:pt x="15727" y="65835"/>
                </a:lnTo>
                <a:lnTo>
                  <a:pt x="35416" y="58959"/>
                </a:lnTo>
                <a:lnTo>
                  <a:pt x="67105" y="54747"/>
                </a:lnTo>
                <a:lnTo>
                  <a:pt x="70833" y="54747"/>
                </a:lnTo>
                <a:lnTo>
                  <a:pt x="76425" y="52642"/>
                </a:lnTo>
                <a:lnTo>
                  <a:pt x="76425" y="40008"/>
                </a:lnTo>
                <a:lnTo>
                  <a:pt x="74706" y="30499"/>
                </a:lnTo>
                <a:lnTo>
                  <a:pt x="69668" y="23952"/>
                </a:lnTo>
                <a:lnTo>
                  <a:pt x="61483" y="20168"/>
                </a:lnTo>
                <a:lnTo>
                  <a:pt x="50328" y="18951"/>
                </a:lnTo>
                <a:lnTo>
                  <a:pt x="90482" y="18951"/>
                </a:lnTo>
                <a:lnTo>
                  <a:pt x="95065" y="35796"/>
                </a:lnTo>
                <a:lnTo>
                  <a:pt x="95065" y="67381"/>
                </a:lnTo>
                <a:lnTo>
                  <a:pt x="76425" y="67381"/>
                </a:lnTo>
                <a:lnTo>
                  <a:pt x="73308" y="70178"/>
                </a:lnTo>
                <a:lnTo>
                  <a:pt x="68270" y="72382"/>
                </a:lnTo>
                <a:lnTo>
                  <a:pt x="59386" y="74192"/>
                </a:lnTo>
                <a:lnTo>
                  <a:pt x="44736" y="75804"/>
                </a:lnTo>
                <a:lnTo>
                  <a:pt x="36727" y="77614"/>
                </a:lnTo>
                <a:lnTo>
                  <a:pt x="28193" y="80805"/>
                </a:lnTo>
                <a:lnTo>
                  <a:pt x="21407" y="86760"/>
                </a:lnTo>
                <a:lnTo>
                  <a:pt x="18640" y="96861"/>
                </a:lnTo>
                <a:lnTo>
                  <a:pt x="20038" y="106699"/>
                </a:lnTo>
                <a:lnTo>
                  <a:pt x="24232" y="113970"/>
                </a:lnTo>
                <a:lnTo>
                  <a:pt x="31222" y="118477"/>
                </a:lnTo>
                <a:lnTo>
                  <a:pt x="41008" y="120024"/>
                </a:lnTo>
                <a:lnTo>
                  <a:pt x="76228" y="120024"/>
                </a:lnTo>
                <a:lnTo>
                  <a:pt x="71590" y="124761"/>
                </a:lnTo>
                <a:lnTo>
                  <a:pt x="62444" y="131605"/>
                </a:lnTo>
                <a:lnTo>
                  <a:pt x="50503" y="136869"/>
                </a:lnTo>
                <a:lnTo>
                  <a:pt x="35416" y="138975"/>
                </a:lnTo>
                <a:close/>
              </a:path>
              <a:path w="108585" h="139064">
                <a:moveTo>
                  <a:pt x="76228" y="120024"/>
                </a:moveTo>
                <a:lnTo>
                  <a:pt x="41008" y="120024"/>
                </a:lnTo>
                <a:lnTo>
                  <a:pt x="53619" y="117753"/>
                </a:lnTo>
                <a:lnTo>
                  <a:pt x="65008" y="111338"/>
                </a:lnTo>
                <a:lnTo>
                  <a:pt x="73250" y="101369"/>
                </a:lnTo>
                <a:lnTo>
                  <a:pt x="76425" y="88438"/>
                </a:lnTo>
                <a:lnTo>
                  <a:pt x="76425" y="67381"/>
                </a:lnTo>
                <a:lnTo>
                  <a:pt x="95065" y="67381"/>
                </a:lnTo>
                <a:lnTo>
                  <a:pt x="95065" y="117918"/>
                </a:lnTo>
                <a:lnTo>
                  <a:pt x="78289" y="117918"/>
                </a:lnTo>
                <a:lnTo>
                  <a:pt x="76228" y="120024"/>
                </a:lnTo>
                <a:close/>
              </a:path>
              <a:path w="108585" h="139064">
                <a:moveTo>
                  <a:pt x="102521" y="136869"/>
                </a:moveTo>
                <a:lnTo>
                  <a:pt x="98793" y="136869"/>
                </a:lnTo>
                <a:lnTo>
                  <a:pt x="87725" y="135092"/>
                </a:lnTo>
                <a:lnTo>
                  <a:pt x="81551" y="130552"/>
                </a:lnTo>
                <a:lnTo>
                  <a:pt x="78871" y="124432"/>
                </a:lnTo>
                <a:lnTo>
                  <a:pt x="78289" y="117918"/>
                </a:lnTo>
                <a:lnTo>
                  <a:pt x="95065" y="117918"/>
                </a:lnTo>
                <a:lnTo>
                  <a:pt x="98793" y="120024"/>
                </a:lnTo>
                <a:lnTo>
                  <a:pt x="108113" y="120024"/>
                </a:lnTo>
                <a:lnTo>
                  <a:pt x="108113" y="134763"/>
                </a:lnTo>
                <a:lnTo>
                  <a:pt x="106249" y="134763"/>
                </a:lnTo>
                <a:lnTo>
                  <a:pt x="102521" y="136869"/>
                </a:lnTo>
                <a:close/>
              </a:path>
              <a:path w="108585" h="139064">
                <a:moveTo>
                  <a:pt x="108113" y="120024"/>
                </a:moveTo>
                <a:lnTo>
                  <a:pt x="106249" y="120024"/>
                </a:lnTo>
                <a:lnTo>
                  <a:pt x="108113" y="117918"/>
                </a:lnTo>
                <a:lnTo>
                  <a:pt x="108113" y="12002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952995" y="4513572"/>
            <a:ext cx="100965" cy="189865"/>
          </a:xfrm>
          <a:custGeom>
            <a:avLst/>
            <a:gdLst/>
            <a:ahLst/>
            <a:cxnLst/>
            <a:rect l="l" t="t" r="r" b="b"/>
            <a:pathLst>
              <a:path w="100964" h="189864">
                <a:moveTo>
                  <a:pt x="50328" y="138975"/>
                </a:moveTo>
                <a:lnTo>
                  <a:pt x="25950" y="131901"/>
                </a:lnTo>
                <a:lnTo>
                  <a:pt x="10485" y="113970"/>
                </a:lnTo>
                <a:lnTo>
                  <a:pt x="2359" y="90116"/>
                </a:lnTo>
                <a:lnTo>
                  <a:pt x="0" y="65276"/>
                </a:lnTo>
                <a:lnTo>
                  <a:pt x="3116" y="39975"/>
                </a:lnTo>
                <a:lnTo>
                  <a:pt x="12349" y="19214"/>
                </a:lnTo>
                <a:lnTo>
                  <a:pt x="27523" y="5165"/>
                </a:lnTo>
                <a:lnTo>
                  <a:pt x="48464" y="0"/>
                </a:lnTo>
                <a:lnTo>
                  <a:pt x="61833" y="2434"/>
                </a:lnTo>
                <a:lnTo>
                  <a:pt x="71532" y="8422"/>
                </a:lnTo>
                <a:lnTo>
                  <a:pt x="78085" y="15990"/>
                </a:lnTo>
                <a:lnTo>
                  <a:pt x="79708" y="18951"/>
                </a:lnTo>
                <a:lnTo>
                  <a:pt x="52192" y="18951"/>
                </a:lnTo>
                <a:lnTo>
                  <a:pt x="33872" y="24478"/>
                </a:lnTo>
                <a:lnTo>
                  <a:pt x="24465" y="37902"/>
                </a:lnTo>
                <a:lnTo>
                  <a:pt x="20999" y="54484"/>
                </a:lnTo>
                <a:lnTo>
                  <a:pt x="20504" y="69487"/>
                </a:lnTo>
                <a:lnTo>
                  <a:pt x="22280" y="88932"/>
                </a:lnTo>
                <a:lnTo>
                  <a:pt x="27727" y="105021"/>
                </a:lnTo>
                <a:lnTo>
                  <a:pt x="37018" y="115977"/>
                </a:lnTo>
                <a:lnTo>
                  <a:pt x="50328" y="120024"/>
                </a:lnTo>
                <a:lnTo>
                  <a:pt x="82017" y="120024"/>
                </a:lnTo>
                <a:lnTo>
                  <a:pt x="76803" y="127426"/>
                </a:lnTo>
                <a:lnTo>
                  <a:pt x="69668" y="133447"/>
                </a:lnTo>
                <a:lnTo>
                  <a:pt x="60784" y="137494"/>
                </a:lnTo>
                <a:lnTo>
                  <a:pt x="50328" y="138975"/>
                </a:lnTo>
                <a:close/>
              </a:path>
              <a:path w="100964" h="189864">
                <a:moveTo>
                  <a:pt x="100657" y="23162"/>
                </a:moveTo>
                <a:lnTo>
                  <a:pt x="83881" y="23162"/>
                </a:lnTo>
                <a:lnTo>
                  <a:pt x="83881" y="4211"/>
                </a:lnTo>
                <a:lnTo>
                  <a:pt x="100657" y="4211"/>
                </a:lnTo>
                <a:lnTo>
                  <a:pt x="100657" y="23162"/>
                </a:lnTo>
                <a:close/>
              </a:path>
              <a:path w="100964" h="189864">
                <a:moveTo>
                  <a:pt x="86155" y="172666"/>
                </a:moveTo>
                <a:lnTo>
                  <a:pt x="48464" y="172666"/>
                </a:lnTo>
                <a:lnTo>
                  <a:pt x="67862" y="167500"/>
                </a:lnTo>
                <a:lnTo>
                  <a:pt x="77823" y="155031"/>
                </a:lnTo>
                <a:lnTo>
                  <a:pt x="81493" y="139797"/>
                </a:lnTo>
                <a:lnTo>
                  <a:pt x="82017" y="126341"/>
                </a:lnTo>
                <a:lnTo>
                  <a:pt x="82017" y="120024"/>
                </a:lnTo>
                <a:lnTo>
                  <a:pt x="50328" y="120024"/>
                </a:lnTo>
                <a:lnTo>
                  <a:pt x="60784" y="117852"/>
                </a:lnTo>
                <a:lnTo>
                  <a:pt x="71066" y="110548"/>
                </a:lnTo>
                <a:lnTo>
                  <a:pt x="78900" y="96927"/>
                </a:lnTo>
                <a:lnTo>
                  <a:pt x="82017" y="75804"/>
                </a:lnTo>
                <a:lnTo>
                  <a:pt x="81289" y="58037"/>
                </a:lnTo>
                <a:lnTo>
                  <a:pt x="77590" y="39481"/>
                </a:lnTo>
                <a:lnTo>
                  <a:pt x="68648" y="24873"/>
                </a:lnTo>
                <a:lnTo>
                  <a:pt x="52192" y="18951"/>
                </a:lnTo>
                <a:lnTo>
                  <a:pt x="79708" y="18951"/>
                </a:lnTo>
                <a:lnTo>
                  <a:pt x="82017" y="23162"/>
                </a:lnTo>
                <a:lnTo>
                  <a:pt x="100657" y="23162"/>
                </a:lnTo>
                <a:lnTo>
                  <a:pt x="100657" y="124235"/>
                </a:lnTo>
                <a:lnTo>
                  <a:pt x="99812" y="142429"/>
                </a:lnTo>
                <a:lnTo>
                  <a:pt x="93900" y="163980"/>
                </a:lnTo>
                <a:lnTo>
                  <a:pt x="86155" y="172666"/>
                </a:lnTo>
                <a:close/>
              </a:path>
              <a:path w="100964" h="189864">
                <a:moveTo>
                  <a:pt x="46600" y="189511"/>
                </a:moveTo>
                <a:lnTo>
                  <a:pt x="34921" y="188327"/>
                </a:lnTo>
                <a:lnTo>
                  <a:pt x="21669" y="183194"/>
                </a:lnTo>
                <a:lnTo>
                  <a:pt x="10164" y="171744"/>
                </a:lnTo>
                <a:lnTo>
                  <a:pt x="3728" y="151609"/>
                </a:lnTo>
                <a:lnTo>
                  <a:pt x="22368" y="151609"/>
                </a:lnTo>
                <a:lnTo>
                  <a:pt x="27494" y="163782"/>
                </a:lnTo>
                <a:lnTo>
                  <a:pt x="35416" y="170034"/>
                </a:lnTo>
                <a:lnTo>
                  <a:pt x="43338" y="172337"/>
                </a:lnTo>
                <a:lnTo>
                  <a:pt x="48464" y="172666"/>
                </a:lnTo>
                <a:lnTo>
                  <a:pt x="86155" y="172666"/>
                </a:lnTo>
                <a:lnTo>
                  <a:pt x="77852" y="181977"/>
                </a:lnTo>
                <a:lnTo>
                  <a:pt x="46600" y="18951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077885" y="4513572"/>
            <a:ext cx="104775" cy="139065"/>
          </a:xfrm>
          <a:custGeom>
            <a:avLst/>
            <a:gdLst/>
            <a:ahLst/>
            <a:cxnLst/>
            <a:rect l="l" t="t" r="r" b="b"/>
            <a:pathLst>
              <a:path w="104775" h="139064">
                <a:moveTo>
                  <a:pt x="50328" y="138975"/>
                </a:moveTo>
                <a:lnTo>
                  <a:pt x="29096" y="134105"/>
                </a:lnTo>
                <a:lnTo>
                  <a:pt x="13281" y="120550"/>
                </a:lnTo>
                <a:lnTo>
                  <a:pt x="3407" y="99888"/>
                </a:lnTo>
                <a:lnTo>
                  <a:pt x="0" y="73698"/>
                </a:lnTo>
                <a:lnTo>
                  <a:pt x="3203" y="44416"/>
                </a:lnTo>
                <a:lnTo>
                  <a:pt x="13048" y="21056"/>
                </a:lnTo>
                <a:lnTo>
                  <a:pt x="29882" y="5593"/>
                </a:lnTo>
                <a:lnTo>
                  <a:pt x="54056" y="0"/>
                </a:lnTo>
                <a:lnTo>
                  <a:pt x="76075" y="5330"/>
                </a:lnTo>
                <a:lnTo>
                  <a:pt x="90169" y="18951"/>
                </a:lnTo>
                <a:lnTo>
                  <a:pt x="52192" y="18951"/>
                </a:lnTo>
                <a:lnTo>
                  <a:pt x="39377" y="22241"/>
                </a:lnTo>
                <a:lnTo>
                  <a:pt x="29358" y="31058"/>
                </a:lnTo>
                <a:lnTo>
                  <a:pt x="22834" y="43824"/>
                </a:lnTo>
                <a:lnTo>
                  <a:pt x="20504" y="58959"/>
                </a:lnTo>
                <a:lnTo>
                  <a:pt x="102697" y="58959"/>
                </a:lnTo>
                <a:lnTo>
                  <a:pt x="104385" y="75804"/>
                </a:lnTo>
                <a:lnTo>
                  <a:pt x="20504" y="75804"/>
                </a:lnTo>
                <a:lnTo>
                  <a:pt x="22601" y="94262"/>
                </a:lnTo>
                <a:lnTo>
                  <a:pt x="28892" y="108179"/>
                </a:lnTo>
                <a:lnTo>
                  <a:pt x="39377" y="116964"/>
                </a:lnTo>
                <a:lnTo>
                  <a:pt x="54056" y="120024"/>
                </a:lnTo>
                <a:lnTo>
                  <a:pt x="91629" y="120024"/>
                </a:lnTo>
                <a:lnTo>
                  <a:pt x="91512" y="120221"/>
                </a:lnTo>
                <a:lnTo>
                  <a:pt x="82017" y="130552"/>
                </a:lnTo>
                <a:lnTo>
                  <a:pt x="77328" y="132756"/>
                </a:lnTo>
                <a:lnTo>
                  <a:pt x="71066" y="135553"/>
                </a:lnTo>
                <a:lnTo>
                  <a:pt x="62357" y="137955"/>
                </a:lnTo>
                <a:lnTo>
                  <a:pt x="50328" y="138975"/>
                </a:lnTo>
                <a:close/>
              </a:path>
              <a:path w="104775" h="139064">
                <a:moveTo>
                  <a:pt x="102697" y="58959"/>
                </a:moveTo>
                <a:lnTo>
                  <a:pt x="83881" y="58959"/>
                </a:lnTo>
                <a:lnTo>
                  <a:pt x="82337" y="43824"/>
                </a:lnTo>
                <a:lnTo>
                  <a:pt x="77124" y="31058"/>
                </a:lnTo>
                <a:lnTo>
                  <a:pt x="67367" y="22241"/>
                </a:lnTo>
                <a:lnTo>
                  <a:pt x="52192" y="18951"/>
                </a:lnTo>
                <a:lnTo>
                  <a:pt x="90169" y="18951"/>
                </a:lnTo>
                <a:lnTo>
                  <a:pt x="91803" y="20530"/>
                </a:lnTo>
                <a:lnTo>
                  <a:pt x="101240" y="44416"/>
                </a:lnTo>
                <a:lnTo>
                  <a:pt x="102697" y="58959"/>
                </a:lnTo>
                <a:close/>
              </a:path>
              <a:path w="104775" h="139064">
                <a:moveTo>
                  <a:pt x="91629" y="120024"/>
                </a:moveTo>
                <a:lnTo>
                  <a:pt x="54056" y="120024"/>
                </a:lnTo>
                <a:lnTo>
                  <a:pt x="66318" y="117260"/>
                </a:lnTo>
                <a:lnTo>
                  <a:pt x="75260" y="110548"/>
                </a:lnTo>
                <a:lnTo>
                  <a:pt x="81056" y="102257"/>
                </a:lnTo>
                <a:lnTo>
                  <a:pt x="83881" y="94755"/>
                </a:lnTo>
                <a:lnTo>
                  <a:pt x="102521" y="94755"/>
                </a:lnTo>
                <a:lnTo>
                  <a:pt x="101414" y="100349"/>
                </a:lnTo>
                <a:lnTo>
                  <a:pt x="97861" y="109495"/>
                </a:lnTo>
                <a:lnTo>
                  <a:pt x="91629" y="12002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262424" y="4513572"/>
            <a:ext cx="102870" cy="187960"/>
          </a:xfrm>
          <a:custGeom>
            <a:avLst/>
            <a:gdLst/>
            <a:ahLst/>
            <a:cxnLst/>
            <a:rect l="l" t="t" r="r" b="b"/>
            <a:pathLst>
              <a:path w="102870" h="187960">
                <a:moveTo>
                  <a:pt x="50328" y="138975"/>
                </a:moveTo>
                <a:lnTo>
                  <a:pt x="25950" y="131901"/>
                </a:lnTo>
                <a:lnTo>
                  <a:pt x="10485" y="113970"/>
                </a:lnTo>
                <a:lnTo>
                  <a:pt x="2359" y="90116"/>
                </a:lnTo>
                <a:lnTo>
                  <a:pt x="0" y="65276"/>
                </a:lnTo>
                <a:lnTo>
                  <a:pt x="3116" y="39975"/>
                </a:lnTo>
                <a:lnTo>
                  <a:pt x="12349" y="19214"/>
                </a:lnTo>
                <a:lnTo>
                  <a:pt x="27523" y="5165"/>
                </a:lnTo>
                <a:lnTo>
                  <a:pt x="48464" y="0"/>
                </a:lnTo>
                <a:lnTo>
                  <a:pt x="61833" y="2434"/>
                </a:lnTo>
                <a:lnTo>
                  <a:pt x="71532" y="8422"/>
                </a:lnTo>
                <a:lnTo>
                  <a:pt x="78085" y="15990"/>
                </a:lnTo>
                <a:lnTo>
                  <a:pt x="79708" y="18951"/>
                </a:lnTo>
                <a:lnTo>
                  <a:pt x="52192" y="18951"/>
                </a:lnTo>
                <a:lnTo>
                  <a:pt x="34659" y="24478"/>
                </a:lnTo>
                <a:lnTo>
                  <a:pt x="25164" y="37902"/>
                </a:lnTo>
                <a:lnTo>
                  <a:pt x="21261" y="54484"/>
                </a:lnTo>
                <a:lnTo>
                  <a:pt x="20504" y="69487"/>
                </a:lnTo>
                <a:lnTo>
                  <a:pt x="22310" y="88932"/>
                </a:lnTo>
                <a:lnTo>
                  <a:pt x="27960" y="105021"/>
                </a:lnTo>
                <a:lnTo>
                  <a:pt x="37804" y="115977"/>
                </a:lnTo>
                <a:lnTo>
                  <a:pt x="52192" y="120024"/>
                </a:lnTo>
                <a:lnTo>
                  <a:pt x="82017" y="120024"/>
                </a:lnTo>
                <a:lnTo>
                  <a:pt x="77065" y="127426"/>
                </a:lnTo>
                <a:lnTo>
                  <a:pt x="70367" y="133447"/>
                </a:lnTo>
                <a:lnTo>
                  <a:pt x="61571" y="137494"/>
                </a:lnTo>
                <a:lnTo>
                  <a:pt x="50328" y="138975"/>
                </a:lnTo>
                <a:close/>
              </a:path>
              <a:path w="102870" h="187960">
                <a:moveTo>
                  <a:pt x="102521" y="23162"/>
                </a:moveTo>
                <a:lnTo>
                  <a:pt x="83881" y="23162"/>
                </a:lnTo>
                <a:lnTo>
                  <a:pt x="83881" y="4211"/>
                </a:lnTo>
                <a:lnTo>
                  <a:pt x="102521" y="4211"/>
                </a:lnTo>
                <a:lnTo>
                  <a:pt x="102521" y="23162"/>
                </a:lnTo>
                <a:close/>
              </a:path>
              <a:path w="102870" h="187960">
                <a:moveTo>
                  <a:pt x="102521" y="187406"/>
                </a:moveTo>
                <a:lnTo>
                  <a:pt x="82017" y="187406"/>
                </a:lnTo>
                <a:lnTo>
                  <a:pt x="82017" y="120024"/>
                </a:lnTo>
                <a:lnTo>
                  <a:pt x="52192" y="120024"/>
                </a:lnTo>
                <a:lnTo>
                  <a:pt x="61862" y="117852"/>
                </a:lnTo>
                <a:lnTo>
                  <a:pt x="72231" y="110548"/>
                </a:lnTo>
                <a:lnTo>
                  <a:pt x="80502" y="96927"/>
                </a:lnTo>
                <a:lnTo>
                  <a:pt x="83881" y="75804"/>
                </a:lnTo>
                <a:lnTo>
                  <a:pt x="82861" y="58037"/>
                </a:lnTo>
                <a:lnTo>
                  <a:pt x="78522" y="39481"/>
                </a:lnTo>
                <a:lnTo>
                  <a:pt x="68939" y="24873"/>
                </a:lnTo>
                <a:lnTo>
                  <a:pt x="52192" y="18951"/>
                </a:lnTo>
                <a:lnTo>
                  <a:pt x="79708" y="18951"/>
                </a:lnTo>
                <a:lnTo>
                  <a:pt x="82017" y="23162"/>
                </a:lnTo>
                <a:lnTo>
                  <a:pt x="102521" y="23162"/>
                </a:lnTo>
                <a:lnTo>
                  <a:pt x="102521" y="18740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394770" y="4517783"/>
            <a:ext cx="93345" cy="135255"/>
          </a:xfrm>
          <a:custGeom>
            <a:avLst/>
            <a:gdLst/>
            <a:ahLst/>
            <a:cxnLst/>
            <a:rect l="l" t="t" r="r" b="b"/>
            <a:pathLst>
              <a:path w="93345" h="135254">
                <a:moveTo>
                  <a:pt x="37280" y="134763"/>
                </a:moveTo>
                <a:lnTo>
                  <a:pt x="24378" y="132658"/>
                </a:lnTo>
                <a:lnTo>
                  <a:pt x="12349" y="125814"/>
                </a:lnTo>
                <a:lnTo>
                  <a:pt x="3465" y="113443"/>
                </a:lnTo>
                <a:lnTo>
                  <a:pt x="0" y="94755"/>
                </a:lnTo>
                <a:lnTo>
                  <a:pt x="0" y="0"/>
                </a:lnTo>
                <a:lnTo>
                  <a:pt x="18640" y="0"/>
                </a:lnTo>
                <a:lnTo>
                  <a:pt x="18640" y="86333"/>
                </a:lnTo>
                <a:lnTo>
                  <a:pt x="20300" y="99822"/>
                </a:lnTo>
                <a:lnTo>
                  <a:pt x="24931" y="108969"/>
                </a:lnTo>
                <a:lnTo>
                  <a:pt x="32008" y="114167"/>
                </a:lnTo>
                <a:lnTo>
                  <a:pt x="41008" y="115812"/>
                </a:lnTo>
                <a:lnTo>
                  <a:pt x="71506" y="115812"/>
                </a:lnTo>
                <a:lnTo>
                  <a:pt x="67425" y="121438"/>
                </a:lnTo>
                <a:lnTo>
                  <a:pt x="59415" y="128710"/>
                </a:lnTo>
                <a:lnTo>
                  <a:pt x="49658" y="133217"/>
                </a:lnTo>
                <a:lnTo>
                  <a:pt x="37280" y="134763"/>
                </a:lnTo>
                <a:close/>
              </a:path>
              <a:path w="93345" h="135254">
                <a:moveTo>
                  <a:pt x="71506" y="115812"/>
                </a:moveTo>
                <a:lnTo>
                  <a:pt x="41008" y="115812"/>
                </a:lnTo>
                <a:lnTo>
                  <a:pt x="56183" y="111568"/>
                </a:lnTo>
                <a:lnTo>
                  <a:pt x="65940" y="100809"/>
                </a:lnTo>
                <a:lnTo>
                  <a:pt x="71153" y="86497"/>
                </a:lnTo>
                <a:lnTo>
                  <a:pt x="72697" y="71593"/>
                </a:lnTo>
                <a:lnTo>
                  <a:pt x="72697" y="0"/>
                </a:lnTo>
                <a:lnTo>
                  <a:pt x="93201" y="0"/>
                </a:lnTo>
                <a:lnTo>
                  <a:pt x="93201" y="111601"/>
                </a:lnTo>
                <a:lnTo>
                  <a:pt x="74561" y="111601"/>
                </a:lnTo>
                <a:lnTo>
                  <a:pt x="71506" y="115812"/>
                </a:lnTo>
                <a:close/>
              </a:path>
              <a:path w="93345" h="135254">
                <a:moveTo>
                  <a:pt x="93201" y="130552"/>
                </a:moveTo>
                <a:lnTo>
                  <a:pt x="74561" y="130552"/>
                </a:lnTo>
                <a:lnTo>
                  <a:pt x="74561" y="111601"/>
                </a:lnTo>
                <a:lnTo>
                  <a:pt x="93201" y="111601"/>
                </a:lnTo>
                <a:lnTo>
                  <a:pt x="93201" y="13055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512204" y="4513572"/>
            <a:ext cx="106680" cy="139065"/>
          </a:xfrm>
          <a:custGeom>
            <a:avLst/>
            <a:gdLst/>
            <a:ahLst/>
            <a:cxnLst/>
            <a:rect l="l" t="t" r="r" b="b"/>
            <a:pathLst>
              <a:path w="106679" h="139064">
                <a:moveTo>
                  <a:pt x="52192" y="138975"/>
                </a:moveTo>
                <a:lnTo>
                  <a:pt x="29882" y="134105"/>
                </a:lnTo>
                <a:lnTo>
                  <a:pt x="13514" y="120550"/>
                </a:lnTo>
                <a:lnTo>
                  <a:pt x="3436" y="99888"/>
                </a:lnTo>
                <a:lnTo>
                  <a:pt x="0" y="73698"/>
                </a:lnTo>
                <a:lnTo>
                  <a:pt x="3232" y="44416"/>
                </a:lnTo>
                <a:lnTo>
                  <a:pt x="13281" y="21056"/>
                </a:lnTo>
                <a:lnTo>
                  <a:pt x="30669" y="5593"/>
                </a:lnTo>
                <a:lnTo>
                  <a:pt x="55920" y="0"/>
                </a:lnTo>
                <a:lnTo>
                  <a:pt x="77939" y="5330"/>
                </a:lnTo>
                <a:lnTo>
                  <a:pt x="92033" y="18951"/>
                </a:lnTo>
                <a:lnTo>
                  <a:pt x="52192" y="18951"/>
                </a:lnTo>
                <a:lnTo>
                  <a:pt x="40164" y="22241"/>
                </a:lnTo>
                <a:lnTo>
                  <a:pt x="30057" y="31058"/>
                </a:lnTo>
                <a:lnTo>
                  <a:pt x="23096" y="43824"/>
                </a:lnTo>
                <a:lnTo>
                  <a:pt x="20504" y="58959"/>
                </a:lnTo>
                <a:lnTo>
                  <a:pt x="104561" y="58959"/>
                </a:lnTo>
                <a:lnTo>
                  <a:pt x="106249" y="75804"/>
                </a:lnTo>
                <a:lnTo>
                  <a:pt x="20504" y="75804"/>
                </a:lnTo>
                <a:lnTo>
                  <a:pt x="22601" y="94262"/>
                </a:lnTo>
                <a:lnTo>
                  <a:pt x="28892" y="108179"/>
                </a:lnTo>
                <a:lnTo>
                  <a:pt x="39377" y="116964"/>
                </a:lnTo>
                <a:lnTo>
                  <a:pt x="54056" y="120024"/>
                </a:lnTo>
                <a:lnTo>
                  <a:pt x="93222" y="120024"/>
                </a:lnTo>
                <a:lnTo>
                  <a:pt x="93114" y="120221"/>
                </a:lnTo>
                <a:lnTo>
                  <a:pt x="83881" y="130552"/>
                </a:lnTo>
                <a:lnTo>
                  <a:pt x="79192" y="132756"/>
                </a:lnTo>
                <a:lnTo>
                  <a:pt x="72930" y="135553"/>
                </a:lnTo>
                <a:lnTo>
                  <a:pt x="64221" y="137955"/>
                </a:lnTo>
                <a:lnTo>
                  <a:pt x="52192" y="138975"/>
                </a:lnTo>
                <a:close/>
              </a:path>
              <a:path w="106679" h="139064">
                <a:moveTo>
                  <a:pt x="104561" y="58959"/>
                </a:moveTo>
                <a:lnTo>
                  <a:pt x="85745" y="58959"/>
                </a:lnTo>
                <a:lnTo>
                  <a:pt x="83124" y="43824"/>
                </a:lnTo>
                <a:lnTo>
                  <a:pt x="77357" y="31058"/>
                </a:lnTo>
                <a:lnTo>
                  <a:pt x="67396" y="22241"/>
                </a:lnTo>
                <a:lnTo>
                  <a:pt x="52192" y="18951"/>
                </a:lnTo>
                <a:lnTo>
                  <a:pt x="92033" y="18951"/>
                </a:lnTo>
                <a:lnTo>
                  <a:pt x="93667" y="20530"/>
                </a:lnTo>
                <a:lnTo>
                  <a:pt x="103104" y="44416"/>
                </a:lnTo>
                <a:lnTo>
                  <a:pt x="104561" y="58959"/>
                </a:lnTo>
                <a:close/>
              </a:path>
              <a:path w="106679" h="139064">
                <a:moveTo>
                  <a:pt x="93222" y="120024"/>
                </a:moveTo>
                <a:lnTo>
                  <a:pt x="54056" y="120024"/>
                </a:lnTo>
                <a:lnTo>
                  <a:pt x="66580" y="117260"/>
                </a:lnTo>
                <a:lnTo>
                  <a:pt x="75959" y="110548"/>
                </a:lnTo>
                <a:lnTo>
                  <a:pt x="81842" y="102257"/>
                </a:lnTo>
                <a:lnTo>
                  <a:pt x="83881" y="94755"/>
                </a:lnTo>
                <a:lnTo>
                  <a:pt x="104385" y="94755"/>
                </a:lnTo>
                <a:lnTo>
                  <a:pt x="102492" y="100349"/>
                </a:lnTo>
                <a:lnTo>
                  <a:pt x="99026" y="109495"/>
                </a:lnTo>
                <a:lnTo>
                  <a:pt x="93222" y="12002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642686" y="4517783"/>
            <a:ext cx="93345" cy="135255"/>
          </a:xfrm>
          <a:custGeom>
            <a:avLst/>
            <a:gdLst/>
            <a:ahLst/>
            <a:cxnLst/>
            <a:rect l="l" t="t" r="r" b="b"/>
            <a:pathLst>
              <a:path w="93345" h="135254">
                <a:moveTo>
                  <a:pt x="37280" y="134763"/>
                </a:moveTo>
                <a:lnTo>
                  <a:pt x="24378" y="132658"/>
                </a:lnTo>
                <a:lnTo>
                  <a:pt x="12349" y="125814"/>
                </a:lnTo>
                <a:lnTo>
                  <a:pt x="3465" y="113443"/>
                </a:lnTo>
                <a:lnTo>
                  <a:pt x="0" y="94755"/>
                </a:lnTo>
                <a:lnTo>
                  <a:pt x="0" y="0"/>
                </a:lnTo>
                <a:lnTo>
                  <a:pt x="20504" y="0"/>
                </a:lnTo>
                <a:lnTo>
                  <a:pt x="20504" y="86333"/>
                </a:lnTo>
                <a:lnTo>
                  <a:pt x="22164" y="99822"/>
                </a:lnTo>
                <a:lnTo>
                  <a:pt x="26795" y="108969"/>
                </a:lnTo>
                <a:lnTo>
                  <a:pt x="33872" y="114167"/>
                </a:lnTo>
                <a:lnTo>
                  <a:pt x="42872" y="115812"/>
                </a:lnTo>
                <a:lnTo>
                  <a:pt x="71843" y="115812"/>
                </a:lnTo>
                <a:lnTo>
                  <a:pt x="68211" y="121438"/>
                </a:lnTo>
                <a:lnTo>
                  <a:pt x="60114" y="128710"/>
                </a:lnTo>
                <a:lnTo>
                  <a:pt x="49921" y="133217"/>
                </a:lnTo>
                <a:lnTo>
                  <a:pt x="37280" y="134763"/>
                </a:lnTo>
                <a:close/>
              </a:path>
              <a:path w="93345" h="135254">
                <a:moveTo>
                  <a:pt x="71843" y="115812"/>
                </a:moveTo>
                <a:lnTo>
                  <a:pt x="42872" y="115812"/>
                </a:lnTo>
                <a:lnTo>
                  <a:pt x="58047" y="111568"/>
                </a:lnTo>
                <a:lnTo>
                  <a:pt x="67804" y="100809"/>
                </a:lnTo>
                <a:lnTo>
                  <a:pt x="73017" y="86497"/>
                </a:lnTo>
                <a:lnTo>
                  <a:pt x="74561" y="71593"/>
                </a:lnTo>
                <a:lnTo>
                  <a:pt x="74561" y="0"/>
                </a:lnTo>
                <a:lnTo>
                  <a:pt x="93201" y="0"/>
                </a:lnTo>
                <a:lnTo>
                  <a:pt x="93201" y="111601"/>
                </a:lnTo>
                <a:lnTo>
                  <a:pt x="74561" y="111601"/>
                </a:lnTo>
                <a:lnTo>
                  <a:pt x="71843" y="115812"/>
                </a:lnTo>
                <a:close/>
              </a:path>
              <a:path w="93345" h="135254">
                <a:moveTo>
                  <a:pt x="93201" y="130552"/>
                </a:moveTo>
                <a:lnTo>
                  <a:pt x="74561" y="130552"/>
                </a:lnTo>
                <a:lnTo>
                  <a:pt x="74561" y="111601"/>
                </a:lnTo>
                <a:lnTo>
                  <a:pt x="93201" y="111601"/>
                </a:lnTo>
                <a:lnTo>
                  <a:pt x="93201" y="13055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760120" y="4513572"/>
            <a:ext cx="106680" cy="139065"/>
          </a:xfrm>
          <a:custGeom>
            <a:avLst/>
            <a:gdLst/>
            <a:ahLst/>
            <a:cxnLst/>
            <a:rect l="l" t="t" r="r" b="b"/>
            <a:pathLst>
              <a:path w="106679" h="139064">
                <a:moveTo>
                  <a:pt x="52192" y="138975"/>
                </a:moveTo>
                <a:lnTo>
                  <a:pt x="30669" y="134105"/>
                </a:lnTo>
                <a:lnTo>
                  <a:pt x="14213" y="120550"/>
                </a:lnTo>
                <a:lnTo>
                  <a:pt x="3698" y="99888"/>
                </a:lnTo>
                <a:lnTo>
                  <a:pt x="0" y="73698"/>
                </a:lnTo>
                <a:lnTo>
                  <a:pt x="3495" y="44416"/>
                </a:lnTo>
                <a:lnTo>
                  <a:pt x="13980" y="21056"/>
                </a:lnTo>
                <a:lnTo>
                  <a:pt x="31455" y="5593"/>
                </a:lnTo>
                <a:lnTo>
                  <a:pt x="55920" y="0"/>
                </a:lnTo>
                <a:lnTo>
                  <a:pt x="77939" y="5330"/>
                </a:lnTo>
                <a:lnTo>
                  <a:pt x="92033" y="18951"/>
                </a:lnTo>
                <a:lnTo>
                  <a:pt x="54056" y="18951"/>
                </a:lnTo>
                <a:lnTo>
                  <a:pt x="41241" y="22241"/>
                </a:lnTo>
                <a:lnTo>
                  <a:pt x="31222" y="31058"/>
                </a:lnTo>
                <a:lnTo>
                  <a:pt x="24698" y="43824"/>
                </a:lnTo>
                <a:lnTo>
                  <a:pt x="22368" y="58959"/>
                </a:lnTo>
                <a:lnTo>
                  <a:pt x="104561" y="58959"/>
                </a:lnTo>
                <a:lnTo>
                  <a:pt x="106249" y="75804"/>
                </a:lnTo>
                <a:lnTo>
                  <a:pt x="22368" y="75804"/>
                </a:lnTo>
                <a:lnTo>
                  <a:pt x="24465" y="94262"/>
                </a:lnTo>
                <a:lnTo>
                  <a:pt x="30756" y="108179"/>
                </a:lnTo>
                <a:lnTo>
                  <a:pt x="41241" y="116964"/>
                </a:lnTo>
                <a:lnTo>
                  <a:pt x="55920" y="120024"/>
                </a:lnTo>
                <a:lnTo>
                  <a:pt x="93493" y="120024"/>
                </a:lnTo>
                <a:lnTo>
                  <a:pt x="93376" y="120221"/>
                </a:lnTo>
                <a:lnTo>
                  <a:pt x="83881" y="130552"/>
                </a:lnTo>
                <a:lnTo>
                  <a:pt x="79192" y="132756"/>
                </a:lnTo>
                <a:lnTo>
                  <a:pt x="72930" y="135553"/>
                </a:lnTo>
                <a:lnTo>
                  <a:pt x="64221" y="137955"/>
                </a:lnTo>
                <a:lnTo>
                  <a:pt x="52192" y="138975"/>
                </a:lnTo>
                <a:close/>
              </a:path>
              <a:path w="106679" h="139064">
                <a:moveTo>
                  <a:pt x="104561" y="58959"/>
                </a:moveTo>
                <a:lnTo>
                  <a:pt x="85745" y="58959"/>
                </a:lnTo>
                <a:lnTo>
                  <a:pt x="84201" y="43824"/>
                </a:lnTo>
                <a:lnTo>
                  <a:pt x="78988" y="31058"/>
                </a:lnTo>
                <a:lnTo>
                  <a:pt x="69231" y="22241"/>
                </a:lnTo>
                <a:lnTo>
                  <a:pt x="54056" y="18951"/>
                </a:lnTo>
                <a:lnTo>
                  <a:pt x="92033" y="18951"/>
                </a:lnTo>
                <a:lnTo>
                  <a:pt x="93667" y="20530"/>
                </a:lnTo>
                <a:lnTo>
                  <a:pt x="103104" y="44416"/>
                </a:lnTo>
                <a:lnTo>
                  <a:pt x="104561" y="58959"/>
                </a:lnTo>
                <a:close/>
              </a:path>
              <a:path w="106679" h="139064">
                <a:moveTo>
                  <a:pt x="93493" y="120024"/>
                </a:moveTo>
                <a:lnTo>
                  <a:pt x="55920" y="120024"/>
                </a:lnTo>
                <a:lnTo>
                  <a:pt x="68182" y="117260"/>
                </a:lnTo>
                <a:lnTo>
                  <a:pt x="77124" y="110548"/>
                </a:lnTo>
                <a:lnTo>
                  <a:pt x="82920" y="102257"/>
                </a:lnTo>
                <a:lnTo>
                  <a:pt x="85745" y="94755"/>
                </a:lnTo>
                <a:lnTo>
                  <a:pt x="104385" y="94755"/>
                </a:lnTo>
                <a:lnTo>
                  <a:pt x="103278" y="100349"/>
                </a:lnTo>
                <a:lnTo>
                  <a:pt x="99725" y="109495"/>
                </a:lnTo>
                <a:lnTo>
                  <a:pt x="93493" y="12002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790825" y="5275834"/>
            <a:ext cx="97155" cy="179070"/>
          </a:xfrm>
          <a:custGeom>
            <a:avLst/>
            <a:gdLst/>
            <a:ahLst/>
            <a:cxnLst/>
            <a:rect l="l" t="t" r="r" b="b"/>
            <a:pathLst>
              <a:path w="97155" h="179070">
                <a:moveTo>
                  <a:pt x="18640" y="178983"/>
                </a:moveTo>
                <a:lnTo>
                  <a:pt x="0" y="178983"/>
                </a:lnTo>
                <a:lnTo>
                  <a:pt x="0" y="0"/>
                </a:lnTo>
                <a:lnTo>
                  <a:pt x="18640" y="0"/>
                </a:lnTo>
                <a:lnTo>
                  <a:pt x="18640" y="103178"/>
                </a:lnTo>
                <a:lnTo>
                  <a:pt x="53913" y="103178"/>
                </a:lnTo>
                <a:lnTo>
                  <a:pt x="59887" y="113707"/>
                </a:lnTo>
                <a:lnTo>
                  <a:pt x="35416" y="113707"/>
                </a:lnTo>
                <a:lnTo>
                  <a:pt x="18640" y="130552"/>
                </a:lnTo>
                <a:lnTo>
                  <a:pt x="18640" y="178983"/>
                </a:lnTo>
                <a:close/>
              </a:path>
              <a:path w="97155" h="179070">
                <a:moveTo>
                  <a:pt x="53913" y="103178"/>
                </a:moveTo>
                <a:lnTo>
                  <a:pt x="18640" y="103178"/>
                </a:lnTo>
                <a:lnTo>
                  <a:pt x="68969" y="48430"/>
                </a:lnTo>
                <a:lnTo>
                  <a:pt x="93201" y="48430"/>
                </a:lnTo>
                <a:lnTo>
                  <a:pt x="50328" y="96861"/>
                </a:lnTo>
                <a:lnTo>
                  <a:pt x="53913" y="103178"/>
                </a:lnTo>
                <a:close/>
              </a:path>
              <a:path w="97155" h="179070">
                <a:moveTo>
                  <a:pt x="96929" y="178983"/>
                </a:moveTo>
                <a:lnTo>
                  <a:pt x="70833" y="178983"/>
                </a:lnTo>
                <a:lnTo>
                  <a:pt x="35416" y="113707"/>
                </a:lnTo>
                <a:lnTo>
                  <a:pt x="59887" y="113707"/>
                </a:lnTo>
                <a:lnTo>
                  <a:pt x="96929" y="17898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897074" y="5320053"/>
            <a:ext cx="106680" cy="139065"/>
          </a:xfrm>
          <a:custGeom>
            <a:avLst/>
            <a:gdLst/>
            <a:ahLst/>
            <a:cxnLst/>
            <a:rect l="l" t="t" r="r" b="b"/>
            <a:pathLst>
              <a:path w="106680" h="139064">
                <a:moveTo>
                  <a:pt x="52192" y="138975"/>
                </a:moveTo>
                <a:lnTo>
                  <a:pt x="29882" y="134105"/>
                </a:lnTo>
                <a:lnTo>
                  <a:pt x="13514" y="120550"/>
                </a:lnTo>
                <a:lnTo>
                  <a:pt x="3436" y="99888"/>
                </a:lnTo>
                <a:lnTo>
                  <a:pt x="0" y="73698"/>
                </a:lnTo>
                <a:lnTo>
                  <a:pt x="3232" y="45305"/>
                </a:lnTo>
                <a:lnTo>
                  <a:pt x="13281" y="21846"/>
                </a:lnTo>
                <a:lnTo>
                  <a:pt x="30669" y="5889"/>
                </a:lnTo>
                <a:lnTo>
                  <a:pt x="55920" y="0"/>
                </a:lnTo>
                <a:lnTo>
                  <a:pt x="77939" y="5659"/>
                </a:lnTo>
                <a:lnTo>
                  <a:pt x="93147" y="21056"/>
                </a:lnTo>
                <a:lnTo>
                  <a:pt x="52192" y="21056"/>
                </a:lnTo>
                <a:lnTo>
                  <a:pt x="40164" y="24314"/>
                </a:lnTo>
                <a:lnTo>
                  <a:pt x="30057" y="32901"/>
                </a:lnTo>
                <a:lnTo>
                  <a:pt x="23096" y="45041"/>
                </a:lnTo>
                <a:lnTo>
                  <a:pt x="20504" y="58959"/>
                </a:lnTo>
                <a:lnTo>
                  <a:pt x="104370" y="58959"/>
                </a:lnTo>
                <a:lnTo>
                  <a:pt x="106249" y="77910"/>
                </a:lnTo>
                <a:lnTo>
                  <a:pt x="20504" y="77910"/>
                </a:lnTo>
                <a:lnTo>
                  <a:pt x="22601" y="96038"/>
                </a:lnTo>
                <a:lnTo>
                  <a:pt x="28892" y="109232"/>
                </a:lnTo>
                <a:lnTo>
                  <a:pt x="39377" y="117293"/>
                </a:lnTo>
                <a:lnTo>
                  <a:pt x="54056" y="120024"/>
                </a:lnTo>
                <a:lnTo>
                  <a:pt x="93904" y="120024"/>
                </a:lnTo>
                <a:lnTo>
                  <a:pt x="93114" y="121405"/>
                </a:lnTo>
                <a:lnTo>
                  <a:pt x="83881" y="130552"/>
                </a:lnTo>
                <a:lnTo>
                  <a:pt x="79192" y="133645"/>
                </a:lnTo>
                <a:lnTo>
                  <a:pt x="72930" y="136343"/>
                </a:lnTo>
                <a:lnTo>
                  <a:pt x="64221" y="138251"/>
                </a:lnTo>
                <a:lnTo>
                  <a:pt x="52192" y="138975"/>
                </a:lnTo>
                <a:close/>
              </a:path>
              <a:path w="106680" h="139064">
                <a:moveTo>
                  <a:pt x="104370" y="58959"/>
                </a:moveTo>
                <a:lnTo>
                  <a:pt x="85745" y="58959"/>
                </a:lnTo>
                <a:lnTo>
                  <a:pt x="83124" y="45041"/>
                </a:lnTo>
                <a:lnTo>
                  <a:pt x="77357" y="32901"/>
                </a:lnTo>
                <a:lnTo>
                  <a:pt x="67396" y="24314"/>
                </a:lnTo>
                <a:lnTo>
                  <a:pt x="52192" y="21056"/>
                </a:lnTo>
                <a:lnTo>
                  <a:pt x="93147" y="21056"/>
                </a:lnTo>
                <a:lnTo>
                  <a:pt x="93667" y="21583"/>
                </a:lnTo>
                <a:lnTo>
                  <a:pt x="103104" y="46193"/>
                </a:lnTo>
                <a:lnTo>
                  <a:pt x="104370" y="58959"/>
                </a:lnTo>
                <a:close/>
              </a:path>
              <a:path w="106680" h="139064">
                <a:moveTo>
                  <a:pt x="93904" y="120024"/>
                </a:moveTo>
                <a:lnTo>
                  <a:pt x="54056" y="120024"/>
                </a:lnTo>
                <a:lnTo>
                  <a:pt x="66580" y="117260"/>
                </a:lnTo>
                <a:lnTo>
                  <a:pt x="75959" y="110548"/>
                </a:lnTo>
                <a:lnTo>
                  <a:pt x="81842" y="102257"/>
                </a:lnTo>
                <a:lnTo>
                  <a:pt x="83881" y="94755"/>
                </a:lnTo>
                <a:lnTo>
                  <a:pt x="104385" y="94755"/>
                </a:lnTo>
                <a:lnTo>
                  <a:pt x="102492" y="101533"/>
                </a:lnTo>
                <a:lnTo>
                  <a:pt x="99026" y="111074"/>
                </a:lnTo>
                <a:lnTo>
                  <a:pt x="93904" y="12002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029421" y="5320053"/>
            <a:ext cx="56515" cy="135255"/>
          </a:xfrm>
          <a:custGeom>
            <a:avLst/>
            <a:gdLst/>
            <a:ahLst/>
            <a:cxnLst/>
            <a:rect l="l" t="t" r="r" b="b"/>
            <a:pathLst>
              <a:path w="56514" h="135254">
                <a:moveTo>
                  <a:pt x="40233" y="25268"/>
                </a:moveTo>
                <a:lnTo>
                  <a:pt x="18640" y="25268"/>
                </a:lnTo>
                <a:lnTo>
                  <a:pt x="24931" y="15101"/>
                </a:lnTo>
                <a:lnTo>
                  <a:pt x="32620" y="7106"/>
                </a:lnTo>
                <a:lnTo>
                  <a:pt x="41707" y="1875"/>
                </a:lnTo>
                <a:lnTo>
                  <a:pt x="52192" y="0"/>
                </a:lnTo>
                <a:lnTo>
                  <a:pt x="55920" y="0"/>
                </a:lnTo>
                <a:lnTo>
                  <a:pt x="55920" y="23162"/>
                </a:lnTo>
                <a:lnTo>
                  <a:pt x="48464" y="23162"/>
                </a:lnTo>
                <a:lnTo>
                  <a:pt x="40233" y="25268"/>
                </a:lnTo>
                <a:close/>
              </a:path>
              <a:path w="56514" h="135254">
                <a:moveTo>
                  <a:pt x="20504" y="134763"/>
                </a:moveTo>
                <a:lnTo>
                  <a:pt x="0" y="134763"/>
                </a:lnTo>
                <a:lnTo>
                  <a:pt x="0" y="4211"/>
                </a:lnTo>
                <a:lnTo>
                  <a:pt x="18640" y="4211"/>
                </a:lnTo>
                <a:lnTo>
                  <a:pt x="18640" y="25268"/>
                </a:lnTo>
                <a:lnTo>
                  <a:pt x="40233" y="25268"/>
                </a:lnTo>
                <a:lnTo>
                  <a:pt x="37018" y="26090"/>
                </a:lnTo>
                <a:lnTo>
                  <a:pt x="28193" y="33954"/>
                </a:lnTo>
                <a:lnTo>
                  <a:pt x="22513" y="45370"/>
                </a:lnTo>
                <a:lnTo>
                  <a:pt x="20504" y="58959"/>
                </a:lnTo>
                <a:lnTo>
                  <a:pt x="20504" y="13476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102118" y="5320053"/>
            <a:ext cx="93345" cy="135255"/>
          </a:xfrm>
          <a:custGeom>
            <a:avLst/>
            <a:gdLst/>
            <a:ahLst/>
            <a:cxnLst/>
            <a:rect l="l" t="t" r="r" b="b"/>
            <a:pathLst>
              <a:path w="93344" h="135254">
                <a:moveTo>
                  <a:pt x="38697" y="23162"/>
                </a:moveTo>
                <a:lnTo>
                  <a:pt x="18640" y="23162"/>
                </a:lnTo>
                <a:lnTo>
                  <a:pt x="22834" y="16878"/>
                </a:lnTo>
                <a:lnTo>
                  <a:pt x="29824" y="9212"/>
                </a:lnTo>
                <a:lnTo>
                  <a:pt x="39610" y="2730"/>
                </a:lnTo>
                <a:lnTo>
                  <a:pt x="52192" y="0"/>
                </a:lnTo>
                <a:lnTo>
                  <a:pt x="66464" y="1908"/>
                </a:lnTo>
                <a:lnTo>
                  <a:pt x="79687" y="8949"/>
                </a:lnTo>
                <a:lnTo>
                  <a:pt x="88012" y="21056"/>
                </a:lnTo>
                <a:lnTo>
                  <a:pt x="48464" y="21056"/>
                </a:lnTo>
                <a:lnTo>
                  <a:pt x="39086" y="22899"/>
                </a:lnTo>
                <a:lnTo>
                  <a:pt x="38697" y="23162"/>
                </a:lnTo>
                <a:close/>
              </a:path>
              <a:path w="93344" h="135254">
                <a:moveTo>
                  <a:pt x="18640" y="134763"/>
                </a:moveTo>
                <a:lnTo>
                  <a:pt x="0" y="134763"/>
                </a:lnTo>
                <a:lnTo>
                  <a:pt x="0" y="4211"/>
                </a:lnTo>
                <a:lnTo>
                  <a:pt x="16776" y="4211"/>
                </a:lnTo>
                <a:lnTo>
                  <a:pt x="16776" y="23162"/>
                </a:lnTo>
                <a:lnTo>
                  <a:pt x="38697" y="23162"/>
                </a:lnTo>
                <a:lnTo>
                  <a:pt x="29358" y="29479"/>
                </a:lnTo>
                <a:lnTo>
                  <a:pt x="21727" y="42376"/>
                </a:lnTo>
                <a:lnTo>
                  <a:pt x="18640" y="63170"/>
                </a:lnTo>
                <a:lnTo>
                  <a:pt x="18640" y="134763"/>
                </a:lnTo>
                <a:close/>
              </a:path>
              <a:path w="93344" h="135254">
                <a:moveTo>
                  <a:pt x="93201" y="134763"/>
                </a:moveTo>
                <a:lnTo>
                  <a:pt x="74561" y="134763"/>
                </a:lnTo>
                <a:lnTo>
                  <a:pt x="74561" y="54747"/>
                </a:lnTo>
                <a:lnTo>
                  <a:pt x="73367" y="39711"/>
                </a:lnTo>
                <a:lnTo>
                  <a:pt x="69202" y="29216"/>
                </a:lnTo>
                <a:lnTo>
                  <a:pt x="61192" y="23063"/>
                </a:lnTo>
                <a:lnTo>
                  <a:pt x="48464" y="21056"/>
                </a:lnTo>
                <a:lnTo>
                  <a:pt x="88012" y="21056"/>
                </a:lnTo>
                <a:lnTo>
                  <a:pt x="89415" y="23096"/>
                </a:lnTo>
                <a:lnTo>
                  <a:pt x="93201" y="46325"/>
                </a:lnTo>
                <a:lnTo>
                  <a:pt x="93201" y="13476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219552" y="5320053"/>
            <a:ext cx="106680" cy="139065"/>
          </a:xfrm>
          <a:custGeom>
            <a:avLst/>
            <a:gdLst/>
            <a:ahLst/>
            <a:cxnLst/>
            <a:rect l="l" t="t" r="r" b="b"/>
            <a:pathLst>
              <a:path w="106679" h="139064">
                <a:moveTo>
                  <a:pt x="52192" y="138975"/>
                </a:moveTo>
                <a:lnTo>
                  <a:pt x="30669" y="134105"/>
                </a:lnTo>
                <a:lnTo>
                  <a:pt x="14213" y="120550"/>
                </a:lnTo>
                <a:lnTo>
                  <a:pt x="3698" y="99888"/>
                </a:lnTo>
                <a:lnTo>
                  <a:pt x="0" y="73698"/>
                </a:lnTo>
                <a:lnTo>
                  <a:pt x="3495" y="45305"/>
                </a:lnTo>
                <a:lnTo>
                  <a:pt x="13980" y="21846"/>
                </a:lnTo>
                <a:lnTo>
                  <a:pt x="31455" y="5889"/>
                </a:lnTo>
                <a:lnTo>
                  <a:pt x="55920" y="0"/>
                </a:lnTo>
                <a:lnTo>
                  <a:pt x="77939" y="5659"/>
                </a:lnTo>
                <a:lnTo>
                  <a:pt x="93147" y="21056"/>
                </a:lnTo>
                <a:lnTo>
                  <a:pt x="54056" y="21056"/>
                </a:lnTo>
                <a:lnTo>
                  <a:pt x="40950" y="24314"/>
                </a:lnTo>
                <a:lnTo>
                  <a:pt x="30290" y="32901"/>
                </a:lnTo>
                <a:lnTo>
                  <a:pt x="23125" y="45041"/>
                </a:lnTo>
                <a:lnTo>
                  <a:pt x="20504" y="58959"/>
                </a:lnTo>
                <a:lnTo>
                  <a:pt x="104370" y="58959"/>
                </a:lnTo>
                <a:lnTo>
                  <a:pt x="106249" y="77910"/>
                </a:lnTo>
                <a:lnTo>
                  <a:pt x="20504" y="77910"/>
                </a:lnTo>
                <a:lnTo>
                  <a:pt x="22892" y="96038"/>
                </a:lnTo>
                <a:lnTo>
                  <a:pt x="29824" y="109232"/>
                </a:lnTo>
                <a:lnTo>
                  <a:pt x="40950" y="117293"/>
                </a:lnTo>
                <a:lnTo>
                  <a:pt x="55920" y="120024"/>
                </a:lnTo>
                <a:lnTo>
                  <a:pt x="94225" y="120024"/>
                </a:lnTo>
                <a:lnTo>
                  <a:pt x="93376" y="121405"/>
                </a:lnTo>
                <a:lnTo>
                  <a:pt x="83881" y="130552"/>
                </a:lnTo>
                <a:lnTo>
                  <a:pt x="79192" y="133645"/>
                </a:lnTo>
                <a:lnTo>
                  <a:pt x="72930" y="136343"/>
                </a:lnTo>
                <a:lnTo>
                  <a:pt x="64221" y="138251"/>
                </a:lnTo>
                <a:lnTo>
                  <a:pt x="52192" y="138975"/>
                </a:lnTo>
                <a:close/>
              </a:path>
              <a:path w="106679" h="139064">
                <a:moveTo>
                  <a:pt x="104370" y="58959"/>
                </a:moveTo>
                <a:lnTo>
                  <a:pt x="85745" y="58959"/>
                </a:lnTo>
                <a:lnTo>
                  <a:pt x="83153" y="45041"/>
                </a:lnTo>
                <a:lnTo>
                  <a:pt x="77590" y="32901"/>
                </a:lnTo>
                <a:lnTo>
                  <a:pt x="68182" y="24314"/>
                </a:lnTo>
                <a:lnTo>
                  <a:pt x="54056" y="21056"/>
                </a:lnTo>
                <a:lnTo>
                  <a:pt x="93147" y="21056"/>
                </a:lnTo>
                <a:lnTo>
                  <a:pt x="93667" y="21583"/>
                </a:lnTo>
                <a:lnTo>
                  <a:pt x="103104" y="46193"/>
                </a:lnTo>
                <a:lnTo>
                  <a:pt x="104370" y="58959"/>
                </a:lnTo>
                <a:close/>
              </a:path>
              <a:path w="106679" h="139064">
                <a:moveTo>
                  <a:pt x="94225" y="120024"/>
                </a:moveTo>
                <a:lnTo>
                  <a:pt x="55920" y="120024"/>
                </a:lnTo>
                <a:lnTo>
                  <a:pt x="67396" y="117260"/>
                </a:lnTo>
                <a:lnTo>
                  <a:pt x="76425" y="110548"/>
                </a:lnTo>
                <a:lnTo>
                  <a:pt x="82658" y="102257"/>
                </a:lnTo>
                <a:lnTo>
                  <a:pt x="85745" y="94755"/>
                </a:lnTo>
                <a:lnTo>
                  <a:pt x="104385" y="94755"/>
                </a:lnTo>
                <a:lnTo>
                  <a:pt x="103278" y="101533"/>
                </a:lnTo>
                <a:lnTo>
                  <a:pt x="99725" y="111074"/>
                </a:lnTo>
                <a:lnTo>
                  <a:pt x="94225" y="12002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360286" y="5275834"/>
            <a:ext cx="0" cy="179070"/>
          </a:xfrm>
          <a:custGeom>
            <a:avLst/>
            <a:gdLst/>
            <a:ahLst/>
            <a:cxnLst/>
            <a:rect l="l" t="t" r="r" b="b"/>
            <a:pathLst>
              <a:path w="0" h="179070">
                <a:moveTo>
                  <a:pt x="0" y="0"/>
                </a:moveTo>
                <a:lnTo>
                  <a:pt x="0" y="178983"/>
                </a:lnTo>
              </a:path>
            </a:pathLst>
          </a:custGeom>
          <a:ln w="2050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958587" y="5808572"/>
            <a:ext cx="52705" cy="236220"/>
          </a:xfrm>
          <a:custGeom>
            <a:avLst/>
            <a:gdLst/>
            <a:ahLst/>
            <a:cxnLst/>
            <a:rect l="l" t="t" r="r" b="b"/>
            <a:pathLst>
              <a:path w="52705" h="236220">
                <a:moveTo>
                  <a:pt x="52192" y="235836"/>
                </a:moveTo>
                <a:lnTo>
                  <a:pt x="39144" y="235836"/>
                </a:lnTo>
                <a:lnTo>
                  <a:pt x="22805" y="208232"/>
                </a:lnTo>
                <a:lnTo>
                  <a:pt x="10485" y="180825"/>
                </a:lnTo>
                <a:lnTo>
                  <a:pt x="2708" y="151444"/>
                </a:lnTo>
                <a:lnTo>
                  <a:pt x="0" y="117918"/>
                </a:lnTo>
                <a:lnTo>
                  <a:pt x="2679" y="87353"/>
                </a:lnTo>
                <a:lnTo>
                  <a:pt x="10252" y="58169"/>
                </a:lnTo>
                <a:lnTo>
                  <a:pt x="22018" y="29380"/>
                </a:lnTo>
                <a:lnTo>
                  <a:pt x="37280" y="0"/>
                </a:lnTo>
                <a:lnTo>
                  <a:pt x="52192" y="0"/>
                </a:lnTo>
                <a:lnTo>
                  <a:pt x="39668" y="27999"/>
                </a:lnTo>
                <a:lnTo>
                  <a:pt x="30290" y="55011"/>
                </a:lnTo>
                <a:lnTo>
                  <a:pt x="24407" y="85576"/>
                </a:lnTo>
                <a:lnTo>
                  <a:pt x="22368" y="124235"/>
                </a:lnTo>
                <a:lnTo>
                  <a:pt x="24407" y="153813"/>
                </a:lnTo>
                <a:lnTo>
                  <a:pt x="30290" y="180825"/>
                </a:lnTo>
                <a:lnTo>
                  <a:pt x="39668" y="207442"/>
                </a:lnTo>
                <a:lnTo>
                  <a:pt x="52192" y="23583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025693" y="5857003"/>
            <a:ext cx="110489" cy="139065"/>
          </a:xfrm>
          <a:custGeom>
            <a:avLst/>
            <a:gdLst/>
            <a:ahLst/>
            <a:cxnLst/>
            <a:rect l="l" t="t" r="r" b="b"/>
            <a:pathLst>
              <a:path w="110489" h="139064">
                <a:moveTo>
                  <a:pt x="24232" y="44219"/>
                </a:moveTo>
                <a:lnTo>
                  <a:pt x="7456" y="44219"/>
                </a:lnTo>
                <a:lnTo>
                  <a:pt x="10805" y="23985"/>
                </a:lnTo>
                <a:lnTo>
                  <a:pt x="20271" y="10265"/>
                </a:lnTo>
                <a:lnTo>
                  <a:pt x="34979" y="2467"/>
                </a:lnTo>
                <a:lnTo>
                  <a:pt x="54056" y="0"/>
                </a:lnTo>
                <a:lnTo>
                  <a:pt x="64687" y="1184"/>
                </a:lnTo>
                <a:lnTo>
                  <a:pt x="78988" y="6317"/>
                </a:lnTo>
                <a:lnTo>
                  <a:pt x="91541" y="17766"/>
                </a:lnTo>
                <a:lnTo>
                  <a:pt x="91858" y="18951"/>
                </a:lnTo>
                <a:lnTo>
                  <a:pt x="50328" y="18951"/>
                </a:lnTo>
                <a:lnTo>
                  <a:pt x="37863" y="21418"/>
                </a:lnTo>
                <a:lnTo>
                  <a:pt x="30290" y="27637"/>
                </a:lnTo>
                <a:lnTo>
                  <a:pt x="26212" y="35829"/>
                </a:lnTo>
                <a:lnTo>
                  <a:pt x="24232" y="44219"/>
                </a:lnTo>
                <a:close/>
              </a:path>
              <a:path w="110489" h="139064">
                <a:moveTo>
                  <a:pt x="37280" y="138975"/>
                </a:moveTo>
                <a:lnTo>
                  <a:pt x="22805" y="136310"/>
                </a:lnTo>
                <a:lnTo>
                  <a:pt x="10951" y="128710"/>
                </a:lnTo>
                <a:lnTo>
                  <a:pt x="2941" y="116766"/>
                </a:lnTo>
                <a:lnTo>
                  <a:pt x="0" y="101072"/>
                </a:lnTo>
                <a:lnTo>
                  <a:pt x="1077" y="90972"/>
                </a:lnTo>
                <a:lnTo>
                  <a:pt x="5825" y="78699"/>
                </a:lnTo>
                <a:lnTo>
                  <a:pt x="16514" y="67612"/>
                </a:lnTo>
                <a:lnTo>
                  <a:pt x="35416" y="61064"/>
                </a:lnTo>
                <a:lnTo>
                  <a:pt x="68969" y="56853"/>
                </a:lnTo>
                <a:lnTo>
                  <a:pt x="72697" y="54747"/>
                </a:lnTo>
                <a:lnTo>
                  <a:pt x="78289" y="52642"/>
                </a:lnTo>
                <a:lnTo>
                  <a:pt x="78289" y="40008"/>
                </a:lnTo>
                <a:lnTo>
                  <a:pt x="76541" y="31387"/>
                </a:lnTo>
                <a:lnTo>
                  <a:pt x="71299" y="24741"/>
                </a:lnTo>
                <a:lnTo>
                  <a:pt x="62561" y="20464"/>
                </a:lnTo>
                <a:lnTo>
                  <a:pt x="50328" y="18951"/>
                </a:lnTo>
                <a:lnTo>
                  <a:pt x="91858" y="18951"/>
                </a:lnTo>
                <a:lnTo>
                  <a:pt x="96929" y="37902"/>
                </a:lnTo>
                <a:lnTo>
                  <a:pt x="96929" y="69487"/>
                </a:lnTo>
                <a:lnTo>
                  <a:pt x="78289" y="69487"/>
                </a:lnTo>
                <a:lnTo>
                  <a:pt x="75172" y="71099"/>
                </a:lnTo>
                <a:lnTo>
                  <a:pt x="70134" y="72909"/>
                </a:lnTo>
                <a:lnTo>
                  <a:pt x="61250" y="75113"/>
                </a:lnTo>
                <a:lnTo>
                  <a:pt x="46600" y="77910"/>
                </a:lnTo>
                <a:lnTo>
                  <a:pt x="38591" y="78831"/>
                </a:lnTo>
                <a:lnTo>
                  <a:pt x="30057" y="82121"/>
                </a:lnTo>
                <a:lnTo>
                  <a:pt x="23271" y="88570"/>
                </a:lnTo>
                <a:lnTo>
                  <a:pt x="20504" y="98967"/>
                </a:lnTo>
                <a:lnTo>
                  <a:pt x="21902" y="108804"/>
                </a:lnTo>
                <a:lnTo>
                  <a:pt x="26096" y="116075"/>
                </a:lnTo>
                <a:lnTo>
                  <a:pt x="33086" y="120583"/>
                </a:lnTo>
                <a:lnTo>
                  <a:pt x="42872" y="122129"/>
                </a:lnTo>
                <a:lnTo>
                  <a:pt x="74799" y="122129"/>
                </a:lnTo>
                <a:lnTo>
                  <a:pt x="71881" y="125650"/>
                </a:lnTo>
                <a:lnTo>
                  <a:pt x="63377" y="132394"/>
                </a:lnTo>
                <a:lnTo>
                  <a:pt x="52076" y="137165"/>
                </a:lnTo>
                <a:lnTo>
                  <a:pt x="37280" y="138975"/>
                </a:lnTo>
                <a:close/>
              </a:path>
              <a:path w="110489" h="139064">
                <a:moveTo>
                  <a:pt x="74799" y="122129"/>
                </a:moveTo>
                <a:lnTo>
                  <a:pt x="42872" y="122129"/>
                </a:lnTo>
                <a:lnTo>
                  <a:pt x="55484" y="119563"/>
                </a:lnTo>
                <a:lnTo>
                  <a:pt x="66872" y="112654"/>
                </a:lnTo>
                <a:lnTo>
                  <a:pt x="75114" y="102586"/>
                </a:lnTo>
                <a:lnTo>
                  <a:pt x="78289" y="90544"/>
                </a:lnTo>
                <a:lnTo>
                  <a:pt x="78289" y="69487"/>
                </a:lnTo>
                <a:lnTo>
                  <a:pt x="96929" y="69487"/>
                </a:lnTo>
                <a:lnTo>
                  <a:pt x="96929" y="117918"/>
                </a:lnTo>
                <a:lnTo>
                  <a:pt x="78289" y="117918"/>
                </a:lnTo>
                <a:lnTo>
                  <a:pt x="74799" y="122129"/>
                </a:lnTo>
                <a:close/>
              </a:path>
              <a:path w="110489" h="139064">
                <a:moveTo>
                  <a:pt x="104385" y="138975"/>
                </a:moveTo>
                <a:lnTo>
                  <a:pt x="100657" y="138975"/>
                </a:lnTo>
                <a:lnTo>
                  <a:pt x="89560" y="137165"/>
                </a:lnTo>
                <a:lnTo>
                  <a:pt x="83182" y="132394"/>
                </a:lnTo>
                <a:lnTo>
                  <a:pt x="79949" y="125650"/>
                </a:lnTo>
                <a:lnTo>
                  <a:pt x="78289" y="117918"/>
                </a:lnTo>
                <a:lnTo>
                  <a:pt x="96929" y="117918"/>
                </a:lnTo>
                <a:lnTo>
                  <a:pt x="100657" y="120024"/>
                </a:lnTo>
                <a:lnTo>
                  <a:pt x="109977" y="120024"/>
                </a:lnTo>
                <a:lnTo>
                  <a:pt x="109977" y="136869"/>
                </a:lnTo>
                <a:lnTo>
                  <a:pt x="106249" y="136869"/>
                </a:lnTo>
                <a:lnTo>
                  <a:pt x="104385" y="13897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150582" y="5808572"/>
            <a:ext cx="50800" cy="236220"/>
          </a:xfrm>
          <a:custGeom>
            <a:avLst/>
            <a:gdLst/>
            <a:ahLst/>
            <a:cxnLst/>
            <a:rect l="l" t="t" r="r" b="b"/>
            <a:pathLst>
              <a:path w="50800" h="236220">
                <a:moveTo>
                  <a:pt x="13048" y="235836"/>
                </a:moveTo>
                <a:lnTo>
                  <a:pt x="0" y="235836"/>
                </a:lnTo>
                <a:lnTo>
                  <a:pt x="12523" y="208133"/>
                </a:lnTo>
                <a:lnTo>
                  <a:pt x="21902" y="181615"/>
                </a:lnTo>
                <a:lnTo>
                  <a:pt x="27785" y="151148"/>
                </a:lnTo>
                <a:lnTo>
                  <a:pt x="29824" y="111601"/>
                </a:lnTo>
                <a:lnTo>
                  <a:pt x="27523" y="82023"/>
                </a:lnTo>
                <a:lnTo>
                  <a:pt x="21203" y="55011"/>
                </a:lnTo>
                <a:lnTo>
                  <a:pt x="11737" y="28393"/>
                </a:lnTo>
                <a:lnTo>
                  <a:pt x="0" y="0"/>
                </a:lnTo>
                <a:lnTo>
                  <a:pt x="13048" y="0"/>
                </a:lnTo>
                <a:lnTo>
                  <a:pt x="28309" y="28788"/>
                </a:lnTo>
                <a:lnTo>
                  <a:pt x="40076" y="56590"/>
                </a:lnTo>
                <a:lnTo>
                  <a:pt x="47649" y="85576"/>
                </a:lnTo>
                <a:lnTo>
                  <a:pt x="50328" y="117918"/>
                </a:lnTo>
                <a:lnTo>
                  <a:pt x="47911" y="149668"/>
                </a:lnTo>
                <a:lnTo>
                  <a:pt x="40775" y="179246"/>
                </a:lnTo>
                <a:lnTo>
                  <a:pt x="29096" y="207640"/>
                </a:lnTo>
                <a:lnTo>
                  <a:pt x="13048" y="23583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147942" y="5808572"/>
            <a:ext cx="52705" cy="236220"/>
          </a:xfrm>
          <a:custGeom>
            <a:avLst/>
            <a:gdLst/>
            <a:ahLst/>
            <a:cxnLst/>
            <a:rect l="l" t="t" r="r" b="b"/>
            <a:pathLst>
              <a:path w="52704" h="236220">
                <a:moveTo>
                  <a:pt x="52192" y="235836"/>
                </a:moveTo>
                <a:lnTo>
                  <a:pt x="37280" y="235836"/>
                </a:lnTo>
                <a:lnTo>
                  <a:pt x="22018" y="208232"/>
                </a:lnTo>
                <a:lnTo>
                  <a:pt x="10252" y="180825"/>
                </a:lnTo>
                <a:lnTo>
                  <a:pt x="2679" y="151444"/>
                </a:lnTo>
                <a:lnTo>
                  <a:pt x="0" y="117918"/>
                </a:lnTo>
                <a:lnTo>
                  <a:pt x="2417" y="87353"/>
                </a:lnTo>
                <a:lnTo>
                  <a:pt x="9553" y="58169"/>
                </a:lnTo>
                <a:lnTo>
                  <a:pt x="21232" y="29380"/>
                </a:lnTo>
                <a:lnTo>
                  <a:pt x="37280" y="0"/>
                </a:lnTo>
                <a:lnTo>
                  <a:pt x="50328" y="0"/>
                </a:lnTo>
                <a:lnTo>
                  <a:pt x="37804" y="27999"/>
                </a:lnTo>
                <a:lnTo>
                  <a:pt x="28426" y="55011"/>
                </a:lnTo>
                <a:lnTo>
                  <a:pt x="22543" y="85576"/>
                </a:lnTo>
                <a:lnTo>
                  <a:pt x="20504" y="124235"/>
                </a:lnTo>
                <a:lnTo>
                  <a:pt x="22834" y="153813"/>
                </a:lnTo>
                <a:lnTo>
                  <a:pt x="29358" y="180825"/>
                </a:lnTo>
                <a:lnTo>
                  <a:pt x="39377" y="207442"/>
                </a:lnTo>
                <a:lnTo>
                  <a:pt x="52192" y="23583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220640" y="5812784"/>
            <a:ext cx="100965" cy="183515"/>
          </a:xfrm>
          <a:custGeom>
            <a:avLst/>
            <a:gdLst/>
            <a:ahLst/>
            <a:cxnLst/>
            <a:rect l="l" t="t" r="r" b="b"/>
            <a:pathLst>
              <a:path w="100964" h="183514">
                <a:moveTo>
                  <a:pt x="18640" y="181088"/>
                </a:moveTo>
                <a:lnTo>
                  <a:pt x="0" y="181088"/>
                </a:lnTo>
                <a:lnTo>
                  <a:pt x="0" y="0"/>
                </a:lnTo>
                <a:lnTo>
                  <a:pt x="18640" y="0"/>
                </a:lnTo>
                <a:lnTo>
                  <a:pt x="18640" y="65276"/>
                </a:lnTo>
                <a:lnTo>
                  <a:pt x="50328" y="65276"/>
                </a:lnTo>
                <a:lnTo>
                  <a:pt x="32795" y="70869"/>
                </a:lnTo>
                <a:lnTo>
                  <a:pt x="23300" y="84753"/>
                </a:lnTo>
                <a:lnTo>
                  <a:pt x="19397" y="102586"/>
                </a:lnTo>
                <a:lnTo>
                  <a:pt x="18640" y="120024"/>
                </a:lnTo>
                <a:lnTo>
                  <a:pt x="21756" y="142035"/>
                </a:lnTo>
                <a:lnTo>
                  <a:pt x="29591" y="155557"/>
                </a:lnTo>
                <a:lnTo>
                  <a:pt x="39872" y="162368"/>
                </a:lnTo>
                <a:lnTo>
                  <a:pt x="50328" y="164243"/>
                </a:lnTo>
                <a:lnTo>
                  <a:pt x="18640" y="164243"/>
                </a:lnTo>
                <a:lnTo>
                  <a:pt x="18640" y="181088"/>
                </a:lnTo>
                <a:close/>
              </a:path>
              <a:path w="100964" h="183514">
                <a:moveTo>
                  <a:pt x="50328" y="183194"/>
                </a:moveTo>
                <a:lnTo>
                  <a:pt x="37251" y="181121"/>
                </a:lnTo>
                <a:lnTo>
                  <a:pt x="28193" y="176087"/>
                </a:lnTo>
                <a:lnTo>
                  <a:pt x="22280" y="169869"/>
                </a:lnTo>
                <a:lnTo>
                  <a:pt x="18640" y="164243"/>
                </a:lnTo>
                <a:lnTo>
                  <a:pt x="50328" y="164243"/>
                </a:lnTo>
                <a:lnTo>
                  <a:pt x="63930" y="160492"/>
                </a:lnTo>
                <a:lnTo>
                  <a:pt x="73862" y="150030"/>
                </a:lnTo>
                <a:lnTo>
                  <a:pt x="79949" y="134040"/>
                </a:lnTo>
                <a:lnTo>
                  <a:pt x="82017" y="113707"/>
                </a:lnTo>
                <a:lnTo>
                  <a:pt x="81260" y="99033"/>
                </a:lnTo>
                <a:lnTo>
                  <a:pt x="77357" y="83174"/>
                </a:lnTo>
                <a:lnTo>
                  <a:pt x="67862" y="70474"/>
                </a:lnTo>
                <a:lnTo>
                  <a:pt x="50328" y="65276"/>
                </a:lnTo>
                <a:lnTo>
                  <a:pt x="18640" y="65276"/>
                </a:lnTo>
                <a:lnTo>
                  <a:pt x="25979" y="56952"/>
                </a:lnTo>
                <a:lnTo>
                  <a:pt x="34018" y="50799"/>
                </a:lnTo>
                <a:lnTo>
                  <a:pt x="42756" y="46621"/>
                </a:lnTo>
                <a:lnTo>
                  <a:pt x="52192" y="44219"/>
                </a:lnTo>
                <a:lnTo>
                  <a:pt x="73134" y="49417"/>
                </a:lnTo>
                <a:lnTo>
                  <a:pt x="88308" y="63696"/>
                </a:lnTo>
                <a:lnTo>
                  <a:pt x="97541" y="85082"/>
                </a:lnTo>
                <a:lnTo>
                  <a:pt x="100657" y="111601"/>
                </a:lnTo>
                <a:lnTo>
                  <a:pt x="98298" y="135224"/>
                </a:lnTo>
                <a:lnTo>
                  <a:pt x="90172" y="158452"/>
                </a:lnTo>
                <a:lnTo>
                  <a:pt x="74706" y="176153"/>
                </a:lnTo>
                <a:lnTo>
                  <a:pt x="50328" y="18319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339937" y="5808572"/>
            <a:ext cx="50800" cy="236220"/>
          </a:xfrm>
          <a:custGeom>
            <a:avLst/>
            <a:gdLst/>
            <a:ahLst/>
            <a:cxnLst/>
            <a:rect l="l" t="t" r="r" b="b"/>
            <a:pathLst>
              <a:path w="50800" h="236220">
                <a:moveTo>
                  <a:pt x="13048" y="235836"/>
                </a:moveTo>
                <a:lnTo>
                  <a:pt x="0" y="235836"/>
                </a:lnTo>
                <a:lnTo>
                  <a:pt x="12523" y="208133"/>
                </a:lnTo>
                <a:lnTo>
                  <a:pt x="21902" y="181615"/>
                </a:lnTo>
                <a:lnTo>
                  <a:pt x="27785" y="151148"/>
                </a:lnTo>
                <a:lnTo>
                  <a:pt x="29824" y="111601"/>
                </a:lnTo>
                <a:lnTo>
                  <a:pt x="27523" y="82023"/>
                </a:lnTo>
                <a:lnTo>
                  <a:pt x="21203" y="55011"/>
                </a:lnTo>
                <a:lnTo>
                  <a:pt x="11737" y="28393"/>
                </a:lnTo>
                <a:lnTo>
                  <a:pt x="0" y="0"/>
                </a:lnTo>
                <a:lnTo>
                  <a:pt x="13048" y="0"/>
                </a:lnTo>
                <a:lnTo>
                  <a:pt x="28309" y="28788"/>
                </a:lnTo>
                <a:lnTo>
                  <a:pt x="40076" y="56590"/>
                </a:lnTo>
                <a:lnTo>
                  <a:pt x="47649" y="85576"/>
                </a:lnTo>
                <a:lnTo>
                  <a:pt x="50328" y="117918"/>
                </a:lnTo>
                <a:lnTo>
                  <a:pt x="47911" y="149668"/>
                </a:lnTo>
                <a:lnTo>
                  <a:pt x="40775" y="179246"/>
                </a:lnTo>
                <a:lnTo>
                  <a:pt x="29096" y="207640"/>
                </a:lnTo>
                <a:lnTo>
                  <a:pt x="13048" y="23583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122726" y="1725599"/>
            <a:ext cx="2294890" cy="636270"/>
          </a:xfrm>
          <a:custGeom>
            <a:avLst/>
            <a:gdLst/>
            <a:ahLst/>
            <a:cxnLst/>
            <a:rect l="l" t="t" r="r" b="b"/>
            <a:pathLst>
              <a:path w="2294890" h="636269">
                <a:moveTo>
                  <a:pt x="0" y="635962"/>
                </a:moveTo>
                <a:lnTo>
                  <a:pt x="2294620" y="635962"/>
                </a:lnTo>
                <a:lnTo>
                  <a:pt x="2294620" y="0"/>
                </a:lnTo>
                <a:lnTo>
                  <a:pt x="0" y="0"/>
                </a:lnTo>
                <a:lnTo>
                  <a:pt x="0" y="635962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122726" y="1725599"/>
            <a:ext cx="2294890" cy="636270"/>
          </a:xfrm>
          <a:custGeom>
            <a:avLst/>
            <a:gdLst/>
            <a:ahLst/>
            <a:cxnLst/>
            <a:rect l="l" t="t" r="r" b="b"/>
            <a:pathLst>
              <a:path w="2294890" h="636269">
                <a:moveTo>
                  <a:pt x="2294620" y="635962"/>
                </a:moveTo>
                <a:lnTo>
                  <a:pt x="0" y="635962"/>
                </a:lnTo>
                <a:lnTo>
                  <a:pt x="0" y="0"/>
                </a:lnTo>
              </a:path>
            </a:pathLst>
          </a:custGeom>
          <a:ln w="1253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417347" y="1725599"/>
            <a:ext cx="0" cy="636270"/>
          </a:xfrm>
          <a:custGeom>
            <a:avLst/>
            <a:gdLst/>
            <a:ahLst/>
            <a:cxnLst/>
            <a:rect l="l" t="t" r="r" b="b"/>
            <a:pathLst>
              <a:path w="0" h="636269">
                <a:moveTo>
                  <a:pt x="0" y="0"/>
                </a:moveTo>
                <a:lnTo>
                  <a:pt x="0" y="635962"/>
                </a:lnTo>
              </a:path>
            </a:pathLst>
          </a:custGeom>
          <a:ln w="1118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122726" y="2696365"/>
            <a:ext cx="2294890" cy="644525"/>
          </a:xfrm>
          <a:custGeom>
            <a:avLst/>
            <a:gdLst/>
            <a:ahLst/>
            <a:cxnLst/>
            <a:rect l="l" t="t" r="r" b="b"/>
            <a:pathLst>
              <a:path w="2294890" h="644525">
                <a:moveTo>
                  <a:pt x="0" y="644339"/>
                </a:moveTo>
                <a:lnTo>
                  <a:pt x="2294620" y="644339"/>
                </a:lnTo>
                <a:lnTo>
                  <a:pt x="2294620" y="0"/>
                </a:lnTo>
                <a:lnTo>
                  <a:pt x="0" y="0"/>
                </a:lnTo>
                <a:lnTo>
                  <a:pt x="0" y="644339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122726" y="2696365"/>
            <a:ext cx="2294890" cy="644525"/>
          </a:xfrm>
          <a:custGeom>
            <a:avLst/>
            <a:gdLst/>
            <a:ahLst/>
            <a:cxnLst/>
            <a:rect l="l" t="t" r="r" b="b"/>
            <a:pathLst>
              <a:path w="2294890" h="644525">
                <a:moveTo>
                  <a:pt x="2294620" y="644339"/>
                </a:moveTo>
                <a:lnTo>
                  <a:pt x="0" y="644339"/>
                </a:lnTo>
                <a:lnTo>
                  <a:pt x="0" y="0"/>
                </a:lnTo>
                <a:lnTo>
                  <a:pt x="2294620" y="0"/>
                </a:lnTo>
                <a:lnTo>
                  <a:pt x="2294620" y="644339"/>
                </a:lnTo>
                <a:close/>
              </a:path>
            </a:pathLst>
          </a:custGeom>
          <a:ln w="12528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122726" y="4787315"/>
            <a:ext cx="2294890" cy="850900"/>
          </a:xfrm>
          <a:custGeom>
            <a:avLst/>
            <a:gdLst/>
            <a:ahLst/>
            <a:cxnLst/>
            <a:rect l="l" t="t" r="r" b="b"/>
            <a:pathLst>
              <a:path w="2294890" h="850900">
                <a:moveTo>
                  <a:pt x="0" y="850696"/>
                </a:moveTo>
                <a:lnTo>
                  <a:pt x="2294620" y="850696"/>
                </a:lnTo>
                <a:lnTo>
                  <a:pt x="2294620" y="0"/>
                </a:lnTo>
                <a:lnTo>
                  <a:pt x="0" y="0"/>
                </a:lnTo>
                <a:lnTo>
                  <a:pt x="0" y="850696"/>
                </a:lnTo>
                <a:close/>
              </a:path>
            </a:pathLst>
          </a:custGeom>
          <a:solidFill>
            <a:srgbClr val="D1D3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122726" y="4787315"/>
            <a:ext cx="2294890" cy="850900"/>
          </a:xfrm>
          <a:custGeom>
            <a:avLst/>
            <a:gdLst/>
            <a:ahLst/>
            <a:cxnLst/>
            <a:rect l="l" t="t" r="r" b="b"/>
            <a:pathLst>
              <a:path w="2294890" h="850900">
                <a:moveTo>
                  <a:pt x="2294620" y="850696"/>
                </a:moveTo>
                <a:lnTo>
                  <a:pt x="0" y="850696"/>
                </a:lnTo>
                <a:lnTo>
                  <a:pt x="0" y="0"/>
                </a:lnTo>
                <a:lnTo>
                  <a:pt x="2294620" y="0"/>
                </a:lnTo>
                <a:lnTo>
                  <a:pt x="2294620" y="850696"/>
                </a:lnTo>
                <a:close/>
              </a:path>
            </a:pathLst>
          </a:custGeom>
          <a:ln w="12458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122726" y="1725599"/>
            <a:ext cx="2294890" cy="3912870"/>
          </a:xfrm>
          <a:custGeom>
            <a:avLst/>
            <a:gdLst/>
            <a:ahLst/>
            <a:cxnLst/>
            <a:rect l="l" t="t" r="r" b="b"/>
            <a:pathLst>
              <a:path w="2294890" h="3912870">
                <a:moveTo>
                  <a:pt x="2294620" y="3912412"/>
                </a:moveTo>
                <a:lnTo>
                  <a:pt x="0" y="3912412"/>
                </a:lnTo>
                <a:lnTo>
                  <a:pt x="0" y="0"/>
                </a:lnTo>
              </a:path>
            </a:pathLst>
          </a:custGeom>
          <a:ln w="1155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417347" y="1725599"/>
            <a:ext cx="0" cy="3912870"/>
          </a:xfrm>
          <a:custGeom>
            <a:avLst/>
            <a:gdLst/>
            <a:ahLst/>
            <a:cxnLst/>
            <a:rect l="l" t="t" r="r" b="b"/>
            <a:pathLst>
              <a:path w="0" h="3912870">
                <a:moveTo>
                  <a:pt x="0" y="0"/>
                </a:moveTo>
                <a:lnTo>
                  <a:pt x="0" y="3912412"/>
                </a:lnTo>
              </a:path>
            </a:pathLst>
          </a:custGeom>
          <a:ln w="1118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417347" y="2530016"/>
            <a:ext cx="298450" cy="488950"/>
          </a:xfrm>
          <a:custGeom>
            <a:avLst/>
            <a:gdLst/>
            <a:ahLst/>
            <a:cxnLst/>
            <a:rect l="l" t="t" r="r" b="b"/>
            <a:pathLst>
              <a:path w="298450" h="488950">
                <a:moveTo>
                  <a:pt x="76425" y="0"/>
                </a:moveTo>
                <a:lnTo>
                  <a:pt x="298244" y="0"/>
                </a:lnTo>
                <a:lnTo>
                  <a:pt x="298244" y="488519"/>
                </a:lnTo>
                <a:lnTo>
                  <a:pt x="0" y="488519"/>
                </a:lnTo>
              </a:path>
            </a:pathLst>
          </a:custGeom>
          <a:ln w="2508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417347" y="2475268"/>
            <a:ext cx="112395" cy="107950"/>
          </a:xfrm>
          <a:custGeom>
            <a:avLst/>
            <a:gdLst/>
            <a:ahLst/>
            <a:cxnLst/>
            <a:rect l="l" t="t" r="r" b="b"/>
            <a:pathLst>
              <a:path w="112395" h="107950">
                <a:moveTo>
                  <a:pt x="111841" y="107389"/>
                </a:moveTo>
                <a:lnTo>
                  <a:pt x="0" y="54747"/>
                </a:lnTo>
                <a:lnTo>
                  <a:pt x="111841" y="0"/>
                </a:lnTo>
                <a:lnTo>
                  <a:pt x="91337" y="54747"/>
                </a:lnTo>
                <a:lnTo>
                  <a:pt x="111841" y="10738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227992" y="2039396"/>
            <a:ext cx="298450" cy="2906395"/>
          </a:xfrm>
          <a:custGeom>
            <a:avLst/>
            <a:gdLst/>
            <a:ahLst/>
            <a:cxnLst/>
            <a:rect l="l" t="t" r="r" b="b"/>
            <a:pathLst>
              <a:path w="298450" h="2906395">
                <a:moveTo>
                  <a:pt x="83881" y="2905845"/>
                </a:moveTo>
                <a:lnTo>
                  <a:pt x="298244" y="2905845"/>
                </a:lnTo>
                <a:lnTo>
                  <a:pt x="298244" y="0"/>
                </a:lnTo>
                <a:lnTo>
                  <a:pt x="0" y="0"/>
                </a:lnTo>
              </a:path>
            </a:pathLst>
          </a:custGeom>
          <a:ln w="2426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235448" y="4890494"/>
            <a:ext cx="114300" cy="107950"/>
          </a:xfrm>
          <a:custGeom>
            <a:avLst/>
            <a:gdLst/>
            <a:ahLst/>
            <a:cxnLst/>
            <a:rect l="l" t="t" r="r" b="b"/>
            <a:pathLst>
              <a:path w="114300" h="107950">
                <a:moveTo>
                  <a:pt x="113705" y="107389"/>
                </a:moveTo>
                <a:lnTo>
                  <a:pt x="0" y="54747"/>
                </a:lnTo>
                <a:lnTo>
                  <a:pt x="113705" y="0"/>
                </a:lnTo>
                <a:lnTo>
                  <a:pt x="93201" y="54747"/>
                </a:lnTo>
                <a:lnTo>
                  <a:pt x="113705" y="10738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635132" y="2628988"/>
            <a:ext cx="298450" cy="2316480"/>
          </a:xfrm>
          <a:custGeom>
            <a:avLst/>
            <a:gdLst/>
            <a:ahLst/>
            <a:cxnLst/>
            <a:rect l="l" t="t" r="r" b="b"/>
            <a:pathLst>
              <a:path w="298450" h="2316479">
                <a:moveTo>
                  <a:pt x="218091" y="2316253"/>
                </a:moveTo>
                <a:lnTo>
                  <a:pt x="0" y="2316253"/>
                </a:lnTo>
                <a:lnTo>
                  <a:pt x="0" y="0"/>
                </a:lnTo>
                <a:lnTo>
                  <a:pt x="298244" y="0"/>
                </a:lnTo>
              </a:path>
            </a:pathLst>
          </a:custGeom>
          <a:ln w="24283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817807" y="4890494"/>
            <a:ext cx="114300" cy="107950"/>
          </a:xfrm>
          <a:custGeom>
            <a:avLst/>
            <a:gdLst/>
            <a:ahLst/>
            <a:cxnLst/>
            <a:rect l="l" t="t" r="r" b="b"/>
            <a:pathLst>
              <a:path w="114300" h="107950">
                <a:moveTo>
                  <a:pt x="0" y="107389"/>
                </a:moveTo>
                <a:lnTo>
                  <a:pt x="20504" y="54747"/>
                </a:lnTo>
                <a:lnTo>
                  <a:pt x="0" y="0"/>
                </a:lnTo>
                <a:lnTo>
                  <a:pt x="113705" y="54747"/>
                </a:lnTo>
                <a:lnTo>
                  <a:pt x="0" y="10738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824481" y="2039391"/>
            <a:ext cx="298450" cy="490855"/>
          </a:xfrm>
          <a:custGeom>
            <a:avLst/>
            <a:gdLst/>
            <a:ahLst/>
            <a:cxnLst/>
            <a:rect l="l" t="t" r="r" b="b"/>
            <a:pathLst>
              <a:path w="298450" h="490855">
                <a:moveTo>
                  <a:pt x="221819" y="490624"/>
                </a:moveTo>
                <a:lnTo>
                  <a:pt x="0" y="490624"/>
                </a:lnTo>
                <a:lnTo>
                  <a:pt x="0" y="0"/>
                </a:lnTo>
                <a:lnTo>
                  <a:pt x="298244" y="0"/>
                </a:lnTo>
              </a:path>
            </a:pathLst>
          </a:custGeom>
          <a:ln w="2508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009020" y="2475268"/>
            <a:ext cx="114300" cy="107950"/>
          </a:xfrm>
          <a:custGeom>
            <a:avLst/>
            <a:gdLst/>
            <a:ahLst/>
            <a:cxnLst/>
            <a:rect l="l" t="t" r="r" b="b"/>
            <a:pathLst>
              <a:path w="114300" h="107950">
                <a:moveTo>
                  <a:pt x="0" y="107389"/>
                </a:moveTo>
                <a:lnTo>
                  <a:pt x="20504" y="54747"/>
                </a:lnTo>
                <a:lnTo>
                  <a:pt x="0" y="0"/>
                </a:lnTo>
                <a:lnTo>
                  <a:pt x="113705" y="54747"/>
                </a:lnTo>
                <a:lnTo>
                  <a:pt x="0" y="10738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784457" y="1984644"/>
            <a:ext cx="102870" cy="185420"/>
          </a:xfrm>
          <a:custGeom>
            <a:avLst/>
            <a:gdLst/>
            <a:ahLst/>
            <a:cxnLst/>
            <a:rect l="l" t="t" r="r" b="b"/>
            <a:pathLst>
              <a:path w="102870" h="185419">
                <a:moveTo>
                  <a:pt x="44060" y="21056"/>
                </a:moveTo>
                <a:lnTo>
                  <a:pt x="20504" y="21056"/>
                </a:lnTo>
                <a:lnTo>
                  <a:pt x="24436" y="15101"/>
                </a:lnTo>
                <a:lnTo>
                  <a:pt x="30989" y="8159"/>
                </a:lnTo>
                <a:lnTo>
                  <a:pt x="40688" y="2401"/>
                </a:lnTo>
                <a:lnTo>
                  <a:pt x="54056" y="0"/>
                </a:lnTo>
                <a:lnTo>
                  <a:pt x="74998" y="4869"/>
                </a:lnTo>
                <a:lnTo>
                  <a:pt x="90172" y="18424"/>
                </a:lnTo>
                <a:lnTo>
                  <a:pt x="90407" y="18951"/>
                </a:lnTo>
                <a:lnTo>
                  <a:pt x="50328" y="18951"/>
                </a:lnTo>
                <a:lnTo>
                  <a:pt x="44060" y="21056"/>
                </a:lnTo>
                <a:close/>
              </a:path>
              <a:path w="102870" h="185419">
                <a:moveTo>
                  <a:pt x="20504" y="185300"/>
                </a:moveTo>
                <a:lnTo>
                  <a:pt x="0" y="185300"/>
                </a:lnTo>
                <a:lnTo>
                  <a:pt x="0" y="4211"/>
                </a:lnTo>
                <a:lnTo>
                  <a:pt x="18640" y="4211"/>
                </a:lnTo>
                <a:lnTo>
                  <a:pt x="18640" y="21056"/>
                </a:lnTo>
                <a:lnTo>
                  <a:pt x="44060" y="21056"/>
                </a:lnTo>
                <a:lnTo>
                  <a:pt x="33581" y="24577"/>
                </a:lnTo>
                <a:lnTo>
                  <a:pt x="23999" y="38691"/>
                </a:lnTo>
                <a:lnTo>
                  <a:pt x="19659" y="57149"/>
                </a:lnTo>
                <a:lnTo>
                  <a:pt x="18640" y="75804"/>
                </a:lnTo>
                <a:lnTo>
                  <a:pt x="22047" y="96598"/>
                </a:lnTo>
                <a:lnTo>
                  <a:pt x="30523" y="109495"/>
                </a:lnTo>
                <a:lnTo>
                  <a:pt x="41445" y="116075"/>
                </a:lnTo>
                <a:lnTo>
                  <a:pt x="52192" y="117918"/>
                </a:lnTo>
                <a:lnTo>
                  <a:pt x="88631" y="117918"/>
                </a:lnTo>
                <a:lnTo>
                  <a:pt x="86815" y="120024"/>
                </a:lnTo>
                <a:lnTo>
                  <a:pt x="20504" y="120024"/>
                </a:lnTo>
                <a:lnTo>
                  <a:pt x="20504" y="185300"/>
                </a:lnTo>
                <a:close/>
              </a:path>
              <a:path w="102870" h="185419">
                <a:moveTo>
                  <a:pt x="88631" y="117918"/>
                </a:moveTo>
                <a:lnTo>
                  <a:pt x="52192" y="117918"/>
                </a:lnTo>
                <a:lnTo>
                  <a:pt x="65503" y="114167"/>
                </a:lnTo>
                <a:lnTo>
                  <a:pt x="74794" y="103705"/>
                </a:lnTo>
                <a:lnTo>
                  <a:pt x="80240" y="87714"/>
                </a:lnTo>
                <a:lnTo>
                  <a:pt x="82017" y="67381"/>
                </a:lnTo>
                <a:lnTo>
                  <a:pt x="81260" y="52707"/>
                </a:lnTo>
                <a:lnTo>
                  <a:pt x="77357" y="36849"/>
                </a:lnTo>
                <a:lnTo>
                  <a:pt x="67862" y="24149"/>
                </a:lnTo>
                <a:lnTo>
                  <a:pt x="50328" y="18951"/>
                </a:lnTo>
                <a:lnTo>
                  <a:pt x="90407" y="18951"/>
                </a:lnTo>
                <a:lnTo>
                  <a:pt x="99405" y="39086"/>
                </a:lnTo>
                <a:lnTo>
                  <a:pt x="102521" y="65276"/>
                </a:lnTo>
                <a:lnTo>
                  <a:pt x="100162" y="90116"/>
                </a:lnTo>
                <a:lnTo>
                  <a:pt x="92036" y="113970"/>
                </a:lnTo>
                <a:lnTo>
                  <a:pt x="88631" y="117918"/>
                </a:lnTo>
                <a:close/>
              </a:path>
              <a:path w="102870" h="185419">
                <a:moveTo>
                  <a:pt x="52192" y="138975"/>
                </a:moveTo>
                <a:lnTo>
                  <a:pt x="40950" y="137494"/>
                </a:lnTo>
                <a:lnTo>
                  <a:pt x="32154" y="133447"/>
                </a:lnTo>
                <a:lnTo>
                  <a:pt x="25455" y="127426"/>
                </a:lnTo>
                <a:lnTo>
                  <a:pt x="20504" y="120024"/>
                </a:lnTo>
                <a:lnTo>
                  <a:pt x="86815" y="120024"/>
                </a:lnTo>
                <a:lnTo>
                  <a:pt x="76570" y="131901"/>
                </a:lnTo>
                <a:lnTo>
                  <a:pt x="52192" y="13897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913075" y="1984644"/>
            <a:ext cx="57785" cy="135255"/>
          </a:xfrm>
          <a:custGeom>
            <a:avLst/>
            <a:gdLst/>
            <a:ahLst/>
            <a:cxnLst/>
            <a:rect l="l" t="t" r="r" b="b"/>
            <a:pathLst>
              <a:path w="57785" h="135255">
                <a:moveTo>
                  <a:pt x="41322" y="25268"/>
                </a:moveTo>
                <a:lnTo>
                  <a:pt x="20504" y="25268"/>
                </a:lnTo>
                <a:lnTo>
                  <a:pt x="26504" y="15101"/>
                </a:lnTo>
                <a:lnTo>
                  <a:pt x="33552" y="7106"/>
                </a:lnTo>
                <a:lnTo>
                  <a:pt x="41998" y="1875"/>
                </a:lnTo>
                <a:lnTo>
                  <a:pt x="52192" y="0"/>
                </a:lnTo>
                <a:lnTo>
                  <a:pt x="57784" y="0"/>
                </a:lnTo>
                <a:lnTo>
                  <a:pt x="57784" y="23162"/>
                </a:lnTo>
                <a:lnTo>
                  <a:pt x="50328" y="23162"/>
                </a:lnTo>
                <a:lnTo>
                  <a:pt x="41322" y="25268"/>
                </a:lnTo>
                <a:close/>
              </a:path>
              <a:path w="57785" h="135255">
                <a:moveTo>
                  <a:pt x="20504" y="134763"/>
                </a:moveTo>
                <a:lnTo>
                  <a:pt x="0" y="134763"/>
                </a:lnTo>
                <a:lnTo>
                  <a:pt x="0" y="4211"/>
                </a:lnTo>
                <a:lnTo>
                  <a:pt x="18640" y="4211"/>
                </a:lnTo>
                <a:lnTo>
                  <a:pt x="18640" y="25268"/>
                </a:lnTo>
                <a:lnTo>
                  <a:pt x="41322" y="25268"/>
                </a:lnTo>
                <a:lnTo>
                  <a:pt x="37804" y="26090"/>
                </a:lnTo>
                <a:lnTo>
                  <a:pt x="28426" y="33954"/>
                </a:lnTo>
                <a:lnTo>
                  <a:pt x="22543" y="45370"/>
                </a:lnTo>
                <a:lnTo>
                  <a:pt x="20504" y="58959"/>
                </a:lnTo>
                <a:lnTo>
                  <a:pt x="20504" y="13476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978316" y="1984644"/>
            <a:ext cx="108585" cy="137160"/>
          </a:xfrm>
          <a:custGeom>
            <a:avLst/>
            <a:gdLst/>
            <a:ahLst/>
            <a:cxnLst/>
            <a:rect l="l" t="t" r="r" b="b"/>
            <a:pathLst>
              <a:path w="108585" h="137160">
                <a:moveTo>
                  <a:pt x="54056" y="136869"/>
                </a:moveTo>
                <a:lnTo>
                  <a:pt x="29882" y="131078"/>
                </a:lnTo>
                <a:lnTo>
                  <a:pt x="13048" y="115812"/>
                </a:lnTo>
                <a:lnTo>
                  <a:pt x="3203" y="94229"/>
                </a:lnTo>
                <a:lnTo>
                  <a:pt x="0" y="69487"/>
                </a:lnTo>
                <a:lnTo>
                  <a:pt x="3203" y="44416"/>
                </a:lnTo>
                <a:lnTo>
                  <a:pt x="13048" y="22109"/>
                </a:lnTo>
                <a:lnTo>
                  <a:pt x="29882" y="6119"/>
                </a:lnTo>
                <a:lnTo>
                  <a:pt x="54056" y="0"/>
                </a:lnTo>
                <a:lnTo>
                  <a:pt x="78230" y="6119"/>
                </a:lnTo>
                <a:lnTo>
                  <a:pt x="91740" y="18951"/>
                </a:lnTo>
                <a:lnTo>
                  <a:pt x="54056" y="18951"/>
                </a:lnTo>
                <a:lnTo>
                  <a:pt x="37018" y="24182"/>
                </a:lnTo>
                <a:lnTo>
                  <a:pt x="26795" y="37112"/>
                </a:lnTo>
                <a:lnTo>
                  <a:pt x="21814" y="53596"/>
                </a:lnTo>
                <a:lnTo>
                  <a:pt x="20504" y="69487"/>
                </a:lnTo>
                <a:lnTo>
                  <a:pt x="21814" y="84161"/>
                </a:lnTo>
                <a:lnTo>
                  <a:pt x="26795" y="100020"/>
                </a:lnTo>
                <a:lnTo>
                  <a:pt x="37018" y="112719"/>
                </a:lnTo>
                <a:lnTo>
                  <a:pt x="54056" y="117918"/>
                </a:lnTo>
                <a:lnTo>
                  <a:pt x="92743" y="117918"/>
                </a:lnTo>
                <a:lnTo>
                  <a:pt x="78230" y="131078"/>
                </a:lnTo>
                <a:lnTo>
                  <a:pt x="54056" y="136869"/>
                </a:lnTo>
                <a:close/>
              </a:path>
              <a:path w="108585" h="137160">
                <a:moveTo>
                  <a:pt x="92743" y="117918"/>
                </a:moveTo>
                <a:lnTo>
                  <a:pt x="54056" y="117918"/>
                </a:lnTo>
                <a:lnTo>
                  <a:pt x="71095" y="112719"/>
                </a:lnTo>
                <a:lnTo>
                  <a:pt x="81318" y="100020"/>
                </a:lnTo>
                <a:lnTo>
                  <a:pt x="86298" y="84161"/>
                </a:lnTo>
                <a:lnTo>
                  <a:pt x="87609" y="69487"/>
                </a:lnTo>
                <a:lnTo>
                  <a:pt x="86298" y="53596"/>
                </a:lnTo>
                <a:lnTo>
                  <a:pt x="81318" y="37112"/>
                </a:lnTo>
                <a:lnTo>
                  <a:pt x="71095" y="24182"/>
                </a:lnTo>
                <a:lnTo>
                  <a:pt x="54056" y="18951"/>
                </a:lnTo>
                <a:lnTo>
                  <a:pt x="91740" y="18951"/>
                </a:lnTo>
                <a:lnTo>
                  <a:pt x="95065" y="22109"/>
                </a:lnTo>
                <a:lnTo>
                  <a:pt x="104909" y="44416"/>
                </a:lnTo>
                <a:lnTo>
                  <a:pt x="108113" y="69487"/>
                </a:lnTo>
                <a:lnTo>
                  <a:pt x="104909" y="94229"/>
                </a:lnTo>
                <a:lnTo>
                  <a:pt x="95065" y="115812"/>
                </a:lnTo>
                <a:lnTo>
                  <a:pt x="92743" y="11791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101342" y="1984644"/>
            <a:ext cx="100965" cy="139065"/>
          </a:xfrm>
          <a:custGeom>
            <a:avLst/>
            <a:gdLst/>
            <a:ahLst/>
            <a:cxnLst/>
            <a:rect l="l" t="t" r="r" b="b"/>
            <a:pathLst>
              <a:path w="100964" h="139064">
                <a:moveTo>
                  <a:pt x="52192" y="138975"/>
                </a:moveTo>
                <a:lnTo>
                  <a:pt x="30669" y="133776"/>
                </a:lnTo>
                <a:lnTo>
                  <a:pt x="14213" y="119497"/>
                </a:lnTo>
                <a:lnTo>
                  <a:pt x="3698" y="98111"/>
                </a:lnTo>
                <a:lnTo>
                  <a:pt x="0" y="71593"/>
                </a:lnTo>
                <a:lnTo>
                  <a:pt x="3495" y="43528"/>
                </a:lnTo>
                <a:lnTo>
                  <a:pt x="13980" y="20793"/>
                </a:lnTo>
                <a:lnTo>
                  <a:pt x="31455" y="5560"/>
                </a:lnTo>
                <a:lnTo>
                  <a:pt x="55920" y="0"/>
                </a:lnTo>
                <a:lnTo>
                  <a:pt x="76017" y="4277"/>
                </a:lnTo>
                <a:lnTo>
                  <a:pt x="89473" y="15266"/>
                </a:lnTo>
                <a:lnTo>
                  <a:pt x="91413" y="18951"/>
                </a:lnTo>
                <a:lnTo>
                  <a:pt x="54056" y="18951"/>
                </a:lnTo>
                <a:lnTo>
                  <a:pt x="38882" y="23590"/>
                </a:lnTo>
                <a:lnTo>
                  <a:pt x="29125" y="35533"/>
                </a:lnTo>
                <a:lnTo>
                  <a:pt x="23912" y="51819"/>
                </a:lnTo>
                <a:lnTo>
                  <a:pt x="22368" y="69487"/>
                </a:lnTo>
                <a:lnTo>
                  <a:pt x="23387" y="85938"/>
                </a:lnTo>
                <a:lnTo>
                  <a:pt x="27727" y="101599"/>
                </a:lnTo>
                <a:lnTo>
                  <a:pt x="37309" y="113312"/>
                </a:lnTo>
                <a:lnTo>
                  <a:pt x="54056" y="117918"/>
                </a:lnTo>
                <a:lnTo>
                  <a:pt x="90867" y="117918"/>
                </a:lnTo>
                <a:lnTo>
                  <a:pt x="89007" y="121603"/>
                </a:lnTo>
                <a:lnTo>
                  <a:pt x="74444" y="134040"/>
                </a:lnTo>
                <a:lnTo>
                  <a:pt x="52192" y="138975"/>
                </a:lnTo>
                <a:close/>
              </a:path>
              <a:path w="100964" h="139064">
                <a:moveTo>
                  <a:pt x="100657" y="46325"/>
                </a:moveTo>
                <a:lnTo>
                  <a:pt x="82017" y="46325"/>
                </a:lnTo>
                <a:lnTo>
                  <a:pt x="78434" y="34941"/>
                </a:lnTo>
                <a:lnTo>
                  <a:pt x="72930" y="26321"/>
                </a:lnTo>
                <a:lnTo>
                  <a:pt x="64978" y="20859"/>
                </a:lnTo>
                <a:lnTo>
                  <a:pt x="54056" y="18951"/>
                </a:lnTo>
                <a:lnTo>
                  <a:pt x="91413" y="18951"/>
                </a:lnTo>
                <a:lnTo>
                  <a:pt x="97337" y="30203"/>
                </a:lnTo>
                <a:lnTo>
                  <a:pt x="100657" y="46325"/>
                </a:lnTo>
                <a:close/>
              </a:path>
              <a:path w="100964" h="139064">
                <a:moveTo>
                  <a:pt x="90867" y="117918"/>
                </a:moveTo>
                <a:lnTo>
                  <a:pt x="54056" y="117918"/>
                </a:lnTo>
                <a:lnTo>
                  <a:pt x="63406" y="115977"/>
                </a:lnTo>
                <a:lnTo>
                  <a:pt x="71532" y="110285"/>
                </a:lnTo>
                <a:lnTo>
                  <a:pt x="77910" y="101039"/>
                </a:lnTo>
                <a:lnTo>
                  <a:pt x="82017" y="88438"/>
                </a:lnTo>
                <a:lnTo>
                  <a:pt x="100657" y="88438"/>
                </a:lnTo>
                <a:lnTo>
                  <a:pt x="97279" y="105218"/>
                </a:lnTo>
                <a:lnTo>
                  <a:pt x="90867" y="11791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216911" y="1984644"/>
            <a:ext cx="104775" cy="139065"/>
          </a:xfrm>
          <a:custGeom>
            <a:avLst/>
            <a:gdLst/>
            <a:ahLst/>
            <a:cxnLst/>
            <a:rect l="l" t="t" r="r" b="b"/>
            <a:pathLst>
              <a:path w="104775" h="139064">
                <a:moveTo>
                  <a:pt x="50328" y="138975"/>
                </a:moveTo>
                <a:lnTo>
                  <a:pt x="29096" y="133776"/>
                </a:lnTo>
                <a:lnTo>
                  <a:pt x="13281" y="119497"/>
                </a:lnTo>
                <a:lnTo>
                  <a:pt x="3407" y="98111"/>
                </a:lnTo>
                <a:lnTo>
                  <a:pt x="0" y="71593"/>
                </a:lnTo>
                <a:lnTo>
                  <a:pt x="3232" y="43528"/>
                </a:lnTo>
                <a:lnTo>
                  <a:pt x="13281" y="20793"/>
                </a:lnTo>
                <a:lnTo>
                  <a:pt x="30669" y="5560"/>
                </a:lnTo>
                <a:lnTo>
                  <a:pt x="55920" y="0"/>
                </a:lnTo>
                <a:lnTo>
                  <a:pt x="76862" y="5330"/>
                </a:lnTo>
                <a:lnTo>
                  <a:pt x="90459" y="18951"/>
                </a:lnTo>
                <a:lnTo>
                  <a:pt x="52192" y="18951"/>
                </a:lnTo>
                <a:lnTo>
                  <a:pt x="39377" y="22241"/>
                </a:lnTo>
                <a:lnTo>
                  <a:pt x="29358" y="31058"/>
                </a:lnTo>
                <a:lnTo>
                  <a:pt x="22834" y="43824"/>
                </a:lnTo>
                <a:lnTo>
                  <a:pt x="20504" y="58959"/>
                </a:lnTo>
                <a:lnTo>
                  <a:pt x="102713" y="58959"/>
                </a:lnTo>
                <a:lnTo>
                  <a:pt x="104385" y="75804"/>
                </a:lnTo>
                <a:lnTo>
                  <a:pt x="20504" y="75804"/>
                </a:lnTo>
                <a:lnTo>
                  <a:pt x="22601" y="93933"/>
                </a:lnTo>
                <a:lnTo>
                  <a:pt x="28892" y="107126"/>
                </a:lnTo>
                <a:lnTo>
                  <a:pt x="39377" y="115187"/>
                </a:lnTo>
                <a:lnTo>
                  <a:pt x="54056" y="117918"/>
                </a:lnTo>
                <a:lnTo>
                  <a:pt x="92361" y="117918"/>
                </a:lnTo>
                <a:lnTo>
                  <a:pt x="91512" y="119300"/>
                </a:lnTo>
                <a:lnTo>
                  <a:pt x="82017" y="128446"/>
                </a:lnTo>
                <a:lnTo>
                  <a:pt x="78114" y="131868"/>
                </a:lnTo>
                <a:lnTo>
                  <a:pt x="71765" y="135290"/>
                </a:lnTo>
                <a:lnTo>
                  <a:pt x="62619" y="137922"/>
                </a:lnTo>
                <a:lnTo>
                  <a:pt x="50328" y="138975"/>
                </a:lnTo>
                <a:close/>
              </a:path>
              <a:path w="104775" h="139064">
                <a:moveTo>
                  <a:pt x="102713" y="58959"/>
                </a:moveTo>
                <a:lnTo>
                  <a:pt x="83881" y="58959"/>
                </a:lnTo>
                <a:lnTo>
                  <a:pt x="82337" y="43824"/>
                </a:lnTo>
                <a:lnTo>
                  <a:pt x="77124" y="31058"/>
                </a:lnTo>
                <a:lnTo>
                  <a:pt x="67367" y="22241"/>
                </a:lnTo>
                <a:lnTo>
                  <a:pt x="52192" y="18951"/>
                </a:lnTo>
                <a:lnTo>
                  <a:pt x="90459" y="18951"/>
                </a:lnTo>
                <a:lnTo>
                  <a:pt x="92036" y="20530"/>
                </a:lnTo>
                <a:lnTo>
                  <a:pt x="101269" y="44416"/>
                </a:lnTo>
                <a:lnTo>
                  <a:pt x="102713" y="58959"/>
                </a:lnTo>
                <a:close/>
              </a:path>
              <a:path w="104775" h="139064">
                <a:moveTo>
                  <a:pt x="92361" y="117918"/>
                </a:moveTo>
                <a:lnTo>
                  <a:pt x="54056" y="117918"/>
                </a:lnTo>
                <a:lnTo>
                  <a:pt x="66580" y="115450"/>
                </a:lnTo>
                <a:lnTo>
                  <a:pt x="75959" y="109232"/>
                </a:lnTo>
                <a:lnTo>
                  <a:pt x="81842" y="101039"/>
                </a:lnTo>
                <a:lnTo>
                  <a:pt x="83881" y="92650"/>
                </a:lnTo>
                <a:lnTo>
                  <a:pt x="102521" y="92650"/>
                </a:lnTo>
                <a:lnTo>
                  <a:pt x="101414" y="99427"/>
                </a:lnTo>
                <a:lnTo>
                  <a:pt x="97861" y="108969"/>
                </a:lnTo>
                <a:lnTo>
                  <a:pt x="92361" y="11791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338073" y="1984644"/>
            <a:ext cx="97155" cy="139065"/>
          </a:xfrm>
          <a:custGeom>
            <a:avLst/>
            <a:gdLst/>
            <a:ahLst/>
            <a:cxnLst/>
            <a:rect l="l" t="t" r="r" b="b"/>
            <a:pathLst>
              <a:path w="97154" h="139064">
                <a:moveTo>
                  <a:pt x="89970" y="117918"/>
                </a:moveTo>
                <a:lnTo>
                  <a:pt x="50328" y="117918"/>
                </a:lnTo>
                <a:lnTo>
                  <a:pt x="60697" y="117030"/>
                </a:lnTo>
                <a:lnTo>
                  <a:pt x="68969" y="113970"/>
                </a:lnTo>
                <a:lnTo>
                  <a:pt x="74444" y="108146"/>
                </a:lnTo>
                <a:lnTo>
                  <a:pt x="76425" y="98967"/>
                </a:lnTo>
                <a:lnTo>
                  <a:pt x="75289" y="92156"/>
                </a:lnTo>
                <a:lnTo>
                  <a:pt x="71532" y="87122"/>
                </a:lnTo>
                <a:lnTo>
                  <a:pt x="64629" y="83273"/>
                </a:lnTo>
                <a:lnTo>
                  <a:pt x="54056" y="80016"/>
                </a:lnTo>
                <a:lnTo>
                  <a:pt x="31688" y="73698"/>
                </a:lnTo>
                <a:lnTo>
                  <a:pt x="20242" y="69356"/>
                </a:lnTo>
                <a:lnTo>
                  <a:pt x="11417" y="62644"/>
                </a:lnTo>
                <a:lnTo>
                  <a:pt x="5737" y="53563"/>
                </a:lnTo>
                <a:lnTo>
                  <a:pt x="3728" y="42113"/>
                </a:lnTo>
                <a:lnTo>
                  <a:pt x="7572" y="23096"/>
                </a:lnTo>
                <a:lnTo>
                  <a:pt x="17708" y="10002"/>
                </a:lnTo>
                <a:lnTo>
                  <a:pt x="32038" y="2434"/>
                </a:lnTo>
                <a:lnTo>
                  <a:pt x="48464" y="0"/>
                </a:lnTo>
                <a:lnTo>
                  <a:pt x="72755" y="5362"/>
                </a:lnTo>
                <a:lnTo>
                  <a:pt x="86211" y="17635"/>
                </a:lnTo>
                <a:lnTo>
                  <a:pt x="86775" y="18951"/>
                </a:lnTo>
                <a:lnTo>
                  <a:pt x="46600" y="18951"/>
                </a:lnTo>
                <a:lnTo>
                  <a:pt x="40746" y="19543"/>
                </a:lnTo>
                <a:lnTo>
                  <a:pt x="33319" y="22109"/>
                </a:lnTo>
                <a:lnTo>
                  <a:pt x="26941" y="27834"/>
                </a:lnTo>
                <a:lnTo>
                  <a:pt x="24232" y="37902"/>
                </a:lnTo>
                <a:lnTo>
                  <a:pt x="25339" y="44383"/>
                </a:lnTo>
                <a:lnTo>
                  <a:pt x="28892" y="48693"/>
                </a:lnTo>
                <a:lnTo>
                  <a:pt x="35241" y="51819"/>
                </a:lnTo>
                <a:lnTo>
                  <a:pt x="44736" y="54747"/>
                </a:lnTo>
                <a:lnTo>
                  <a:pt x="63377" y="61064"/>
                </a:lnTo>
                <a:lnTo>
                  <a:pt x="78842" y="66625"/>
                </a:lnTo>
                <a:lnTo>
                  <a:pt x="89240" y="73962"/>
                </a:lnTo>
                <a:lnTo>
                  <a:pt x="95094" y="83273"/>
                </a:lnTo>
                <a:lnTo>
                  <a:pt x="96929" y="94755"/>
                </a:lnTo>
                <a:lnTo>
                  <a:pt x="93317" y="113213"/>
                </a:lnTo>
                <a:lnTo>
                  <a:pt x="89970" y="117918"/>
                </a:lnTo>
                <a:close/>
              </a:path>
              <a:path w="97154" h="139064">
                <a:moveTo>
                  <a:pt x="93201" y="40008"/>
                </a:moveTo>
                <a:lnTo>
                  <a:pt x="74561" y="40008"/>
                </a:lnTo>
                <a:lnTo>
                  <a:pt x="73600" y="33164"/>
                </a:lnTo>
                <a:lnTo>
                  <a:pt x="69668" y="26321"/>
                </a:lnTo>
                <a:lnTo>
                  <a:pt x="61192" y="21056"/>
                </a:lnTo>
                <a:lnTo>
                  <a:pt x="46600" y="18951"/>
                </a:lnTo>
                <a:lnTo>
                  <a:pt x="86775" y="18951"/>
                </a:lnTo>
                <a:lnTo>
                  <a:pt x="91978" y="31091"/>
                </a:lnTo>
                <a:lnTo>
                  <a:pt x="93201" y="40008"/>
                </a:lnTo>
                <a:close/>
              </a:path>
              <a:path w="97154" h="139064">
                <a:moveTo>
                  <a:pt x="50328" y="138975"/>
                </a:moveTo>
                <a:lnTo>
                  <a:pt x="23853" y="133809"/>
                </a:lnTo>
                <a:lnTo>
                  <a:pt x="9087" y="121340"/>
                </a:lnTo>
                <a:lnTo>
                  <a:pt x="2359" y="106106"/>
                </a:lnTo>
                <a:lnTo>
                  <a:pt x="0" y="92650"/>
                </a:lnTo>
                <a:lnTo>
                  <a:pt x="18640" y="92650"/>
                </a:lnTo>
                <a:lnTo>
                  <a:pt x="20446" y="101039"/>
                </a:lnTo>
                <a:lnTo>
                  <a:pt x="24698" y="109232"/>
                </a:lnTo>
                <a:lnTo>
                  <a:pt x="33843" y="115450"/>
                </a:lnTo>
                <a:lnTo>
                  <a:pt x="50328" y="117918"/>
                </a:lnTo>
                <a:lnTo>
                  <a:pt x="89970" y="117918"/>
                </a:lnTo>
                <a:lnTo>
                  <a:pt x="83415" y="127130"/>
                </a:lnTo>
                <a:lnTo>
                  <a:pt x="68619" y="135915"/>
                </a:lnTo>
                <a:lnTo>
                  <a:pt x="50328" y="13897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449915" y="1984644"/>
            <a:ext cx="97155" cy="139065"/>
          </a:xfrm>
          <a:custGeom>
            <a:avLst/>
            <a:gdLst/>
            <a:ahLst/>
            <a:cxnLst/>
            <a:rect l="l" t="t" r="r" b="b"/>
            <a:pathLst>
              <a:path w="97154" h="139064">
                <a:moveTo>
                  <a:pt x="89970" y="117918"/>
                </a:moveTo>
                <a:lnTo>
                  <a:pt x="50328" y="117918"/>
                </a:lnTo>
                <a:lnTo>
                  <a:pt x="60697" y="117030"/>
                </a:lnTo>
                <a:lnTo>
                  <a:pt x="68969" y="113970"/>
                </a:lnTo>
                <a:lnTo>
                  <a:pt x="74444" y="108146"/>
                </a:lnTo>
                <a:lnTo>
                  <a:pt x="76425" y="98967"/>
                </a:lnTo>
                <a:lnTo>
                  <a:pt x="75289" y="92156"/>
                </a:lnTo>
                <a:lnTo>
                  <a:pt x="71532" y="87122"/>
                </a:lnTo>
                <a:lnTo>
                  <a:pt x="64629" y="83273"/>
                </a:lnTo>
                <a:lnTo>
                  <a:pt x="54056" y="80016"/>
                </a:lnTo>
                <a:lnTo>
                  <a:pt x="31688" y="73698"/>
                </a:lnTo>
                <a:lnTo>
                  <a:pt x="20242" y="69356"/>
                </a:lnTo>
                <a:lnTo>
                  <a:pt x="11417" y="62644"/>
                </a:lnTo>
                <a:lnTo>
                  <a:pt x="5737" y="53563"/>
                </a:lnTo>
                <a:lnTo>
                  <a:pt x="3728" y="42113"/>
                </a:lnTo>
                <a:lnTo>
                  <a:pt x="7572" y="23096"/>
                </a:lnTo>
                <a:lnTo>
                  <a:pt x="17708" y="10002"/>
                </a:lnTo>
                <a:lnTo>
                  <a:pt x="32038" y="2434"/>
                </a:lnTo>
                <a:lnTo>
                  <a:pt x="48464" y="0"/>
                </a:lnTo>
                <a:lnTo>
                  <a:pt x="72755" y="5362"/>
                </a:lnTo>
                <a:lnTo>
                  <a:pt x="86211" y="17635"/>
                </a:lnTo>
                <a:lnTo>
                  <a:pt x="86775" y="18951"/>
                </a:lnTo>
                <a:lnTo>
                  <a:pt x="46600" y="18951"/>
                </a:lnTo>
                <a:lnTo>
                  <a:pt x="40455" y="19543"/>
                </a:lnTo>
                <a:lnTo>
                  <a:pt x="32387" y="22109"/>
                </a:lnTo>
                <a:lnTo>
                  <a:pt x="25368" y="27834"/>
                </a:lnTo>
                <a:lnTo>
                  <a:pt x="22368" y="37902"/>
                </a:lnTo>
                <a:lnTo>
                  <a:pt x="23766" y="44383"/>
                </a:lnTo>
                <a:lnTo>
                  <a:pt x="27960" y="48693"/>
                </a:lnTo>
                <a:lnTo>
                  <a:pt x="34950" y="51819"/>
                </a:lnTo>
                <a:lnTo>
                  <a:pt x="44736" y="54747"/>
                </a:lnTo>
                <a:lnTo>
                  <a:pt x="63377" y="61064"/>
                </a:lnTo>
                <a:lnTo>
                  <a:pt x="78842" y="66625"/>
                </a:lnTo>
                <a:lnTo>
                  <a:pt x="89240" y="73962"/>
                </a:lnTo>
                <a:lnTo>
                  <a:pt x="95094" y="83273"/>
                </a:lnTo>
                <a:lnTo>
                  <a:pt x="96929" y="94755"/>
                </a:lnTo>
                <a:lnTo>
                  <a:pt x="93317" y="113213"/>
                </a:lnTo>
                <a:lnTo>
                  <a:pt x="89970" y="117918"/>
                </a:lnTo>
                <a:close/>
              </a:path>
              <a:path w="97154" h="139064">
                <a:moveTo>
                  <a:pt x="93201" y="40008"/>
                </a:moveTo>
                <a:lnTo>
                  <a:pt x="74561" y="40008"/>
                </a:lnTo>
                <a:lnTo>
                  <a:pt x="72813" y="33164"/>
                </a:lnTo>
                <a:lnTo>
                  <a:pt x="68969" y="26321"/>
                </a:lnTo>
                <a:lnTo>
                  <a:pt x="60930" y="21056"/>
                </a:lnTo>
                <a:lnTo>
                  <a:pt x="46600" y="18951"/>
                </a:lnTo>
                <a:lnTo>
                  <a:pt x="86775" y="18951"/>
                </a:lnTo>
                <a:lnTo>
                  <a:pt x="91978" y="31091"/>
                </a:lnTo>
                <a:lnTo>
                  <a:pt x="93201" y="40008"/>
                </a:lnTo>
                <a:close/>
              </a:path>
              <a:path w="97154" h="139064">
                <a:moveTo>
                  <a:pt x="50328" y="138975"/>
                </a:moveTo>
                <a:lnTo>
                  <a:pt x="23067" y="133809"/>
                </a:lnTo>
                <a:lnTo>
                  <a:pt x="8388" y="121340"/>
                </a:lnTo>
                <a:lnTo>
                  <a:pt x="2097" y="106106"/>
                </a:lnTo>
                <a:lnTo>
                  <a:pt x="0" y="92650"/>
                </a:lnTo>
                <a:lnTo>
                  <a:pt x="18640" y="92650"/>
                </a:lnTo>
                <a:lnTo>
                  <a:pt x="20446" y="101039"/>
                </a:lnTo>
                <a:lnTo>
                  <a:pt x="24698" y="109232"/>
                </a:lnTo>
                <a:lnTo>
                  <a:pt x="33843" y="115450"/>
                </a:lnTo>
                <a:lnTo>
                  <a:pt x="50328" y="117918"/>
                </a:lnTo>
                <a:lnTo>
                  <a:pt x="89970" y="117918"/>
                </a:lnTo>
                <a:lnTo>
                  <a:pt x="83415" y="127130"/>
                </a:lnTo>
                <a:lnTo>
                  <a:pt x="68619" y="135915"/>
                </a:lnTo>
                <a:lnTo>
                  <a:pt x="50328" y="13897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621406" y="1938319"/>
            <a:ext cx="142240" cy="181610"/>
          </a:xfrm>
          <a:custGeom>
            <a:avLst/>
            <a:gdLst/>
            <a:ahLst/>
            <a:cxnLst/>
            <a:rect l="l" t="t" r="r" b="b"/>
            <a:pathLst>
              <a:path w="142240" h="181610">
                <a:moveTo>
                  <a:pt x="20504" y="181088"/>
                </a:moveTo>
                <a:lnTo>
                  <a:pt x="0" y="181088"/>
                </a:lnTo>
                <a:lnTo>
                  <a:pt x="59648" y="0"/>
                </a:lnTo>
                <a:lnTo>
                  <a:pt x="83881" y="0"/>
                </a:lnTo>
                <a:lnTo>
                  <a:pt x="92616" y="27373"/>
                </a:lnTo>
                <a:lnTo>
                  <a:pt x="70833" y="27373"/>
                </a:lnTo>
                <a:lnTo>
                  <a:pt x="44736" y="107389"/>
                </a:lnTo>
                <a:lnTo>
                  <a:pt x="118149" y="107389"/>
                </a:lnTo>
                <a:lnTo>
                  <a:pt x="124868" y="128446"/>
                </a:lnTo>
                <a:lnTo>
                  <a:pt x="37280" y="128446"/>
                </a:lnTo>
                <a:lnTo>
                  <a:pt x="20504" y="181088"/>
                </a:lnTo>
                <a:close/>
              </a:path>
              <a:path w="142240" h="181610">
                <a:moveTo>
                  <a:pt x="118149" y="107389"/>
                </a:moveTo>
                <a:lnTo>
                  <a:pt x="93201" y="107389"/>
                </a:lnTo>
                <a:lnTo>
                  <a:pt x="70833" y="27373"/>
                </a:lnTo>
                <a:lnTo>
                  <a:pt x="92616" y="27373"/>
                </a:lnTo>
                <a:lnTo>
                  <a:pt x="118149" y="107389"/>
                </a:lnTo>
                <a:close/>
              </a:path>
              <a:path w="142240" h="181610">
                <a:moveTo>
                  <a:pt x="141666" y="181088"/>
                </a:moveTo>
                <a:lnTo>
                  <a:pt x="117433" y="181088"/>
                </a:lnTo>
                <a:lnTo>
                  <a:pt x="102521" y="128446"/>
                </a:lnTo>
                <a:lnTo>
                  <a:pt x="124868" y="128446"/>
                </a:lnTo>
                <a:lnTo>
                  <a:pt x="141666" y="18108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5499260" y="2452106"/>
            <a:ext cx="97155" cy="139065"/>
          </a:xfrm>
          <a:custGeom>
            <a:avLst/>
            <a:gdLst/>
            <a:ahLst/>
            <a:cxnLst/>
            <a:rect l="l" t="t" r="r" b="b"/>
            <a:pathLst>
              <a:path w="97154" h="139064">
                <a:moveTo>
                  <a:pt x="88472" y="120024"/>
                </a:moveTo>
                <a:lnTo>
                  <a:pt x="50328" y="120024"/>
                </a:lnTo>
                <a:lnTo>
                  <a:pt x="59911" y="118806"/>
                </a:lnTo>
                <a:lnTo>
                  <a:pt x="68270" y="115023"/>
                </a:lnTo>
                <a:lnTo>
                  <a:pt x="74182" y="108475"/>
                </a:lnTo>
                <a:lnTo>
                  <a:pt x="76425" y="98967"/>
                </a:lnTo>
                <a:lnTo>
                  <a:pt x="75289" y="92156"/>
                </a:lnTo>
                <a:lnTo>
                  <a:pt x="71532" y="87122"/>
                </a:lnTo>
                <a:lnTo>
                  <a:pt x="64629" y="83273"/>
                </a:lnTo>
                <a:lnTo>
                  <a:pt x="54056" y="80016"/>
                </a:lnTo>
                <a:lnTo>
                  <a:pt x="31688" y="73698"/>
                </a:lnTo>
                <a:lnTo>
                  <a:pt x="20242" y="69356"/>
                </a:lnTo>
                <a:lnTo>
                  <a:pt x="11417" y="62644"/>
                </a:lnTo>
                <a:lnTo>
                  <a:pt x="5737" y="53563"/>
                </a:lnTo>
                <a:lnTo>
                  <a:pt x="3728" y="42113"/>
                </a:lnTo>
                <a:lnTo>
                  <a:pt x="7572" y="23096"/>
                </a:lnTo>
                <a:lnTo>
                  <a:pt x="17708" y="10002"/>
                </a:lnTo>
                <a:lnTo>
                  <a:pt x="32038" y="2434"/>
                </a:lnTo>
                <a:lnTo>
                  <a:pt x="48464" y="0"/>
                </a:lnTo>
                <a:lnTo>
                  <a:pt x="72755" y="5362"/>
                </a:lnTo>
                <a:lnTo>
                  <a:pt x="86211" y="17635"/>
                </a:lnTo>
                <a:lnTo>
                  <a:pt x="86775" y="18951"/>
                </a:lnTo>
                <a:lnTo>
                  <a:pt x="46600" y="18951"/>
                </a:lnTo>
                <a:lnTo>
                  <a:pt x="40455" y="19543"/>
                </a:lnTo>
                <a:lnTo>
                  <a:pt x="32387" y="22109"/>
                </a:lnTo>
                <a:lnTo>
                  <a:pt x="25368" y="27834"/>
                </a:lnTo>
                <a:lnTo>
                  <a:pt x="22368" y="37902"/>
                </a:lnTo>
                <a:lnTo>
                  <a:pt x="23766" y="44383"/>
                </a:lnTo>
                <a:lnTo>
                  <a:pt x="27960" y="48693"/>
                </a:lnTo>
                <a:lnTo>
                  <a:pt x="34950" y="51819"/>
                </a:lnTo>
                <a:lnTo>
                  <a:pt x="44736" y="54747"/>
                </a:lnTo>
                <a:lnTo>
                  <a:pt x="63377" y="61064"/>
                </a:lnTo>
                <a:lnTo>
                  <a:pt x="78842" y="66625"/>
                </a:lnTo>
                <a:lnTo>
                  <a:pt x="89240" y="73962"/>
                </a:lnTo>
                <a:lnTo>
                  <a:pt x="95094" y="83273"/>
                </a:lnTo>
                <a:lnTo>
                  <a:pt x="96929" y="94755"/>
                </a:lnTo>
                <a:lnTo>
                  <a:pt x="93317" y="113213"/>
                </a:lnTo>
                <a:lnTo>
                  <a:pt x="88472" y="120024"/>
                </a:lnTo>
                <a:close/>
              </a:path>
              <a:path w="97154" h="139064">
                <a:moveTo>
                  <a:pt x="93201" y="40008"/>
                </a:moveTo>
                <a:lnTo>
                  <a:pt x="74561" y="40008"/>
                </a:lnTo>
                <a:lnTo>
                  <a:pt x="72813" y="33164"/>
                </a:lnTo>
                <a:lnTo>
                  <a:pt x="68969" y="26321"/>
                </a:lnTo>
                <a:lnTo>
                  <a:pt x="60930" y="21056"/>
                </a:lnTo>
                <a:lnTo>
                  <a:pt x="46600" y="18951"/>
                </a:lnTo>
                <a:lnTo>
                  <a:pt x="86775" y="18951"/>
                </a:lnTo>
                <a:lnTo>
                  <a:pt x="91978" y="31091"/>
                </a:lnTo>
                <a:lnTo>
                  <a:pt x="93201" y="40008"/>
                </a:lnTo>
                <a:close/>
              </a:path>
              <a:path w="97154" h="139064">
                <a:moveTo>
                  <a:pt x="50328" y="138975"/>
                </a:moveTo>
                <a:lnTo>
                  <a:pt x="23067" y="133809"/>
                </a:lnTo>
                <a:lnTo>
                  <a:pt x="8388" y="121340"/>
                </a:lnTo>
                <a:lnTo>
                  <a:pt x="2097" y="106106"/>
                </a:lnTo>
                <a:lnTo>
                  <a:pt x="0" y="92650"/>
                </a:lnTo>
                <a:lnTo>
                  <a:pt x="18640" y="92650"/>
                </a:lnTo>
                <a:lnTo>
                  <a:pt x="20446" y="101369"/>
                </a:lnTo>
                <a:lnTo>
                  <a:pt x="24698" y="110285"/>
                </a:lnTo>
                <a:lnTo>
                  <a:pt x="33843" y="117227"/>
                </a:lnTo>
                <a:lnTo>
                  <a:pt x="50328" y="120024"/>
                </a:lnTo>
                <a:lnTo>
                  <a:pt x="88472" y="120024"/>
                </a:lnTo>
                <a:lnTo>
                  <a:pt x="83415" y="127130"/>
                </a:lnTo>
                <a:lnTo>
                  <a:pt x="68619" y="135915"/>
                </a:lnTo>
                <a:lnTo>
                  <a:pt x="50328" y="13897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618558" y="2405781"/>
            <a:ext cx="95250" cy="181610"/>
          </a:xfrm>
          <a:custGeom>
            <a:avLst/>
            <a:gdLst/>
            <a:ahLst/>
            <a:cxnLst/>
            <a:rect l="l" t="t" r="r" b="b"/>
            <a:pathLst>
              <a:path w="95250" h="181610">
                <a:moveTo>
                  <a:pt x="20504" y="181088"/>
                </a:moveTo>
                <a:lnTo>
                  <a:pt x="0" y="181088"/>
                </a:lnTo>
                <a:lnTo>
                  <a:pt x="0" y="0"/>
                </a:lnTo>
                <a:lnTo>
                  <a:pt x="20504" y="0"/>
                </a:lnTo>
                <a:lnTo>
                  <a:pt x="20504" y="67381"/>
                </a:lnTo>
                <a:lnTo>
                  <a:pt x="40528" y="67381"/>
                </a:lnTo>
                <a:lnTo>
                  <a:pt x="40164" y="67447"/>
                </a:lnTo>
                <a:lnTo>
                  <a:pt x="30057" y="74751"/>
                </a:lnTo>
                <a:lnTo>
                  <a:pt x="23096" y="88372"/>
                </a:lnTo>
                <a:lnTo>
                  <a:pt x="20504" y="109495"/>
                </a:lnTo>
                <a:lnTo>
                  <a:pt x="20504" y="181088"/>
                </a:lnTo>
                <a:close/>
              </a:path>
              <a:path w="95250" h="181610">
                <a:moveTo>
                  <a:pt x="40528" y="67381"/>
                </a:moveTo>
                <a:lnTo>
                  <a:pt x="20504" y="67381"/>
                </a:lnTo>
                <a:lnTo>
                  <a:pt x="25484" y="60538"/>
                </a:lnTo>
                <a:lnTo>
                  <a:pt x="32387" y="53694"/>
                </a:lnTo>
                <a:lnTo>
                  <a:pt x="41736" y="48430"/>
                </a:lnTo>
                <a:lnTo>
                  <a:pt x="54056" y="46325"/>
                </a:lnTo>
                <a:lnTo>
                  <a:pt x="68328" y="48233"/>
                </a:lnTo>
                <a:lnTo>
                  <a:pt x="81551" y="55274"/>
                </a:lnTo>
                <a:lnTo>
                  <a:pt x="88428" y="65276"/>
                </a:lnTo>
                <a:lnTo>
                  <a:pt x="52192" y="65276"/>
                </a:lnTo>
                <a:lnTo>
                  <a:pt x="40528" y="67381"/>
                </a:lnTo>
                <a:close/>
              </a:path>
              <a:path w="95250" h="181610">
                <a:moveTo>
                  <a:pt x="95065" y="181088"/>
                </a:moveTo>
                <a:lnTo>
                  <a:pt x="74561" y="181088"/>
                </a:lnTo>
                <a:lnTo>
                  <a:pt x="74561" y="94755"/>
                </a:lnTo>
                <a:lnTo>
                  <a:pt x="73687" y="83042"/>
                </a:lnTo>
                <a:lnTo>
                  <a:pt x="70367" y="73698"/>
                </a:lnTo>
                <a:lnTo>
                  <a:pt x="63551" y="67513"/>
                </a:lnTo>
                <a:lnTo>
                  <a:pt x="52192" y="65276"/>
                </a:lnTo>
                <a:lnTo>
                  <a:pt x="88428" y="65276"/>
                </a:lnTo>
                <a:lnTo>
                  <a:pt x="91279" y="69421"/>
                </a:lnTo>
                <a:lnTo>
                  <a:pt x="95065" y="92650"/>
                </a:lnTo>
                <a:lnTo>
                  <a:pt x="95065" y="18108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735992" y="2452106"/>
            <a:ext cx="110489" cy="139065"/>
          </a:xfrm>
          <a:custGeom>
            <a:avLst/>
            <a:gdLst/>
            <a:ahLst/>
            <a:cxnLst/>
            <a:rect l="l" t="t" r="r" b="b"/>
            <a:pathLst>
              <a:path w="110489" h="139064">
                <a:moveTo>
                  <a:pt x="24232" y="44219"/>
                </a:moveTo>
                <a:lnTo>
                  <a:pt x="7456" y="44219"/>
                </a:lnTo>
                <a:lnTo>
                  <a:pt x="10805" y="23985"/>
                </a:lnTo>
                <a:lnTo>
                  <a:pt x="20271" y="10265"/>
                </a:lnTo>
                <a:lnTo>
                  <a:pt x="34979" y="2467"/>
                </a:lnTo>
                <a:lnTo>
                  <a:pt x="54056" y="0"/>
                </a:lnTo>
                <a:lnTo>
                  <a:pt x="64687" y="855"/>
                </a:lnTo>
                <a:lnTo>
                  <a:pt x="78988" y="5264"/>
                </a:lnTo>
                <a:lnTo>
                  <a:pt x="91541" y="15990"/>
                </a:lnTo>
                <a:lnTo>
                  <a:pt x="92346" y="18951"/>
                </a:lnTo>
                <a:lnTo>
                  <a:pt x="50328" y="18951"/>
                </a:lnTo>
                <a:lnTo>
                  <a:pt x="37863" y="21418"/>
                </a:lnTo>
                <a:lnTo>
                  <a:pt x="30290" y="27637"/>
                </a:lnTo>
                <a:lnTo>
                  <a:pt x="26212" y="35829"/>
                </a:lnTo>
                <a:lnTo>
                  <a:pt x="24232" y="44219"/>
                </a:lnTo>
                <a:close/>
              </a:path>
              <a:path w="110489" h="139064">
                <a:moveTo>
                  <a:pt x="37280" y="138975"/>
                </a:moveTo>
                <a:lnTo>
                  <a:pt x="22805" y="136014"/>
                </a:lnTo>
                <a:lnTo>
                  <a:pt x="10951" y="127920"/>
                </a:lnTo>
                <a:lnTo>
                  <a:pt x="2941" y="115878"/>
                </a:lnTo>
                <a:lnTo>
                  <a:pt x="0" y="101072"/>
                </a:lnTo>
                <a:lnTo>
                  <a:pt x="1077" y="89754"/>
                </a:lnTo>
                <a:lnTo>
                  <a:pt x="5825" y="76857"/>
                </a:lnTo>
                <a:lnTo>
                  <a:pt x="16514" y="65539"/>
                </a:lnTo>
                <a:lnTo>
                  <a:pt x="35416" y="58959"/>
                </a:lnTo>
                <a:lnTo>
                  <a:pt x="68969" y="54747"/>
                </a:lnTo>
                <a:lnTo>
                  <a:pt x="72697" y="54747"/>
                </a:lnTo>
                <a:lnTo>
                  <a:pt x="78289" y="52642"/>
                </a:lnTo>
                <a:lnTo>
                  <a:pt x="78289" y="40008"/>
                </a:lnTo>
                <a:lnTo>
                  <a:pt x="76541" y="30499"/>
                </a:lnTo>
                <a:lnTo>
                  <a:pt x="71299" y="23952"/>
                </a:lnTo>
                <a:lnTo>
                  <a:pt x="62561" y="20168"/>
                </a:lnTo>
                <a:lnTo>
                  <a:pt x="50328" y="18951"/>
                </a:lnTo>
                <a:lnTo>
                  <a:pt x="92346" y="18951"/>
                </a:lnTo>
                <a:lnTo>
                  <a:pt x="96929" y="35796"/>
                </a:lnTo>
                <a:lnTo>
                  <a:pt x="96929" y="67381"/>
                </a:lnTo>
                <a:lnTo>
                  <a:pt x="78289" y="67381"/>
                </a:lnTo>
                <a:lnTo>
                  <a:pt x="75172" y="68994"/>
                </a:lnTo>
                <a:lnTo>
                  <a:pt x="70134" y="70803"/>
                </a:lnTo>
                <a:lnTo>
                  <a:pt x="61250" y="73008"/>
                </a:lnTo>
                <a:lnTo>
                  <a:pt x="46600" y="75804"/>
                </a:lnTo>
                <a:lnTo>
                  <a:pt x="38591" y="77614"/>
                </a:lnTo>
                <a:lnTo>
                  <a:pt x="30057" y="80805"/>
                </a:lnTo>
                <a:lnTo>
                  <a:pt x="23271" y="86760"/>
                </a:lnTo>
                <a:lnTo>
                  <a:pt x="20504" y="96861"/>
                </a:lnTo>
                <a:lnTo>
                  <a:pt x="21902" y="106699"/>
                </a:lnTo>
                <a:lnTo>
                  <a:pt x="26096" y="113970"/>
                </a:lnTo>
                <a:lnTo>
                  <a:pt x="33086" y="118477"/>
                </a:lnTo>
                <a:lnTo>
                  <a:pt x="42872" y="120024"/>
                </a:lnTo>
                <a:lnTo>
                  <a:pt x="76317" y="120024"/>
                </a:lnTo>
                <a:lnTo>
                  <a:pt x="71881" y="124761"/>
                </a:lnTo>
                <a:lnTo>
                  <a:pt x="63377" y="131605"/>
                </a:lnTo>
                <a:lnTo>
                  <a:pt x="52076" y="136869"/>
                </a:lnTo>
                <a:lnTo>
                  <a:pt x="37280" y="138975"/>
                </a:lnTo>
                <a:close/>
              </a:path>
              <a:path w="110489" h="139064">
                <a:moveTo>
                  <a:pt x="76317" y="120024"/>
                </a:moveTo>
                <a:lnTo>
                  <a:pt x="42872" y="120024"/>
                </a:lnTo>
                <a:lnTo>
                  <a:pt x="55484" y="117753"/>
                </a:lnTo>
                <a:lnTo>
                  <a:pt x="66872" y="111338"/>
                </a:lnTo>
                <a:lnTo>
                  <a:pt x="75114" y="101369"/>
                </a:lnTo>
                <a:lnTo>
                  <a:pt x="78289" y="88438"/>
                </a:lnTo>
                <a:lnTo>
                  <a:pt x="78289" y="67381"/>
                </a:lnTo>
                <a:lnTo>
                  <a:pt x="96929" y="67381"/>
                </a:lnTo>
                <a:lnTo>
                  <a:pt x="96929" y="117918"/>
                </a:lnTo>
                <a:lnTo>
                  <a:pt x="78289" y="117918"/>
                </a:lnTo>
                <a:lnTo>
                  <a:pt x="76317" y="120024"/>
                </a:lnTo>
                <a:close/>
              </a:path>
              <a:path w="110489" h="139064">
                <a:moveTo>
                  <a:pt x="104385" y="136869"/>
                </a:moveTo>
                <a:lnTo>
                  <a:pt x="100657" y="136869"/>
                </a:lnTo>
                <a:lnTo>
                  <a:pt x="89560" y="135092"/>
                </a:lnTo>
                <a:lnTo>
                  <a:pt x="83182" y="130552"/>
                </a:lnTo>
                <a:lnTo>
                  <a:pt x="79949" y="124432"/>
                </a:lnTo>
                <a:lnTo>
                  <a:pt x="78289" y="117918"/>
                </a:lnTo>
                <a:lnTo>
                  <a:pt x="96929" y="117918"/>
                </a:lnTo>
                <a:lnTo>
                  <a:pt x="100657" y="120024"/>
                </a:lnTo>
                <a:lnTo>
                  <a:pt x="109977" y="120024"/>
                </a:lnTo>
                <a:lnTo>
                  <a:pt x="109977" y="134763"/>
                </a:lnTo>
                <a:lnTo>
                  <a:pt x="106249" y="134763"/>
                </a:lnTo>
                <a:lnTo>
                  <a:pt x="104385" y="136869"/>
                </a:lnTo>
                <a:close/>
              </a:path>
              <a:path w="110489" h="139064">
                <a:moveTo>
                  <a:pt x="109977" y="120024"/>
                </a:moveTo>
                <a:lnTo>
                  <a:pt x="108113" y="120024"/>
                </a:lnTo>
                <a:lnTo>
                  <a:pt x="109977" y="117918"/>
                </a:lnTo>
                <a:lnTo>
                  <a:pt x="109977" y="12002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870202" y="2452106"/>
            <a:ext cx="56515" cy="135255"/>
          </a:xfrm>
          <a:custGeom>
            <a:avLst/>
            <a:gdLst/>
            <a:ahLst/>
            <a:cxnLst/>
            <a:rect l="l" t="t" r="r" b="b"/>
            <a:pathLst>
              <a:path w="56514" h="135255">
                <a:moveTo>
                  <a:pt x="40233" y="25268"/>
                </a:moveTo>
                <a:lnTo>
                  <a:pt x="18640" y="25268"/>
                </a:lnTo>
                <a:lnTo>
                  <a:pt x="24931" y="15101"/>
                </a:lnTo>
                <a:lnTo>
                  <a:pt x="32620" y="7106"/>
                </a:lnTo>
                <a:lnTo>
                  <a:pt x="41707" y="1875"/>
                </a:lnTo>
                <a:lnTo>
                  <a:pt x="52192" y="0"/>
                </a:lnTo>
                <a:lnTo>
                  <a:pt x="55920" y="0"/>
                </a:lnTo>
                <a:lnTo>
                  <a:pt x="55920" y="23162"/>
                </a:lnTo>
                <a:lnTo>
                  <a:pt x="48464" y="23162"/>
                </a:lnTo>
                <a:lnTo>
                  <a:pt x="40233" y="25268"/>
                </a:lnTo>
                <a:close/>
              </a:path>
              <a:path w="56514" h="135255">
                <a:moveTo>
                  <a:pt x="20504" y="134763"/>
                </a:moveTo>
                <a:lnTo>
                  <a:pt x="0" y="134763"/>
                </a:lnTo>
                <a:lnTo>
                  <a:pt x="0" y="4211"/>
                </a:lnTo>
                <a:lnTo>
                  <a:pt x="18640" y="4211"/>
                </a:lnTo>
                <a:lnTo>
                  <a:pt x="18640" y="25268"/>
                </a:lnTo>
                <a:lnTo>
                  <a:pt x="40233" y="25268"/>
                </a:lnTo>
                <a:lnTo>
                  <a:pt x="37018" y="26090"/>
                </a:lnTo>
                <a:lnTo>
                  <a:pt x="28193" y="33954"/>
                </a:lnTo>
                <a:lnTo>
                  <a:pt x="22513" y="45370"/>
                </a:lnTo>
                <a:lnTo>
                  <a:pt x="20504" y="58959"/>
                </a:lnTo>
                <a:lnTo>
                  <a:pt x="20504" y="13476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937307" y="2452106"/>
            <a:ext cx="104775" cy="139065"/>
          </a:xfrm>
          <a:custGeom>
            <a:avLst/>
            <a:gdLst/>
            <a:ahLst/>
            <a:cxnLst/>
            <a:rect l="l" t="t" r="r" b="b"/>
            <a:pathLst>
              <a:path w="104775" h="139064">
                <a:moveTo>
                  <a:pt x="50328" y="138975"/>
                </a:moveTo>
                <a:lnTo>
                  <a:pt x="29096" y="133809"/>
                </a:lnTo>
                <a:lnTo>
                  <a:pt x="13281" y="119760"/>
                </a:lnTo>
                <a:lnTo>
                  <a:pt x="3407" y="99000"/>
                </a:lnTo>
                <a:lnTo>
                  <a:pt x="0" y="73698"/>
                </a:lnTo>
                <a:lnTo>
                  <a:pt x="3203" y="44416"/>
                </a:lnTo>
                <a:lnTo>
                  <a:pt x="13048" y="21056"/>
                </a:lnTo>
                <a:lnTo>
                  <a:pt x="29882" y="5593"/>
                </a:lnTo>
                <a:lnTo>
                  <a:pt x="54056" y="0"/>
                </a:lnTo>
                <a:lnTo>
                  <a:pt x="76075" y="5330"/>
                </a:lnTo>
                <a:lnTo>
                  <a:pt x="90169" y="18951"/>
                </a:lnTo>
                <a:lnTo>
                  <a:pt x="52192" y="18951"/>
                </a:lnTo>
                <a:lnTo>
                  <a:pt x="39377" y="22241"/>
                </a:lnTo>
                <a:lnTo>
                  <a:pt x="29358" y="31058"/>
                </a:lnTo>
                <a:lnTo>
                  <a:pt x="22834" y="43824"/>
                </a:lnTo>
                <a:lnTo>
                  <a:pt x="20504" y="58959"/>
                </a:lnTo>
                <a:lnTo>
                  <a:pt x="102697" y="58959"/>
                </a:lnTo>
                <a:lnTo>
                  <a:pt x="104385" y="75804"/>
                </a:lnTo>
                <a:lnTo>
                  <a:pt x="20504" y="75804"/>
                </a:lnTo>
                <a:lnTo>
                  <a:pt x="22601" y="94262"/>
                </a:lnTo>
                <a:lnTo>
                  <a:pt x="28892" y="108179"/>
                </a:lnTo>
                <a:lnTo>
                  <a:pt x="39377" y="116964"/>
                </a:lnTo>
                <a:lnTo>
                  <a:pt x="54056" y="120024"/>
                </a:lnTo>
                <a:lnTo>
                  <a:pt x="90760" y="120024"/>
                </a:lnTo>
                <a:lnTo>
                  <a:pt x="82017" y="128446"/>
                </a:lnTo>
                <a:lnTo>
                  <a:pt x="78114" y="131868"/>
                </a:lnTo>
                <a:lnTo>
                  <a:pt x="71765" y="135290"/>
                </a:lnTo>
                <a:lnTo>
                  <a:pt x="62619" y="137922"/>
                </a:lnTo>
                <a:lnTo>
                  <a:pt x="50328" y="138975"/>
                </a:lnTo>
                <a:close/>
              </a:path>
              <a:path w="104775" h="139064">
                <a:moveTo>
                  <a:pt x="102697" y="58959"/>
                </a:moveTo>
                <a:lnTo>
                  <a:pt x="83881" y="58959"/>
                </a:lnTo>
                <a:lnTo>
                  <a:pt x="82337" y="43824"/>
                </a:lnTo>
                <a:lnTo>
                  <a:pt x="77124" y="31058"/>
                </a:lnTo>
                <a:lnTo>
                  <a:pt x="67367" y="22241"/>
                </a:lnTo>
                <a:lnTo>
                  <a:pt x="52192" y="18951"/>
                </a:lnTo>
                <a:lnTo>
                  <a:pt x="90169" y="18951"/>
                </a:lnTo>
                <a:lnTo>
                  <a:pt x="91803" y="20530"/>
                </a:lnTo>
                <a:lnTo>
                  <a:pt x="101240" y="44416"/>
                </a:lnTo>
                <a:lnTo>
                  <a:pt x="102697" y="58959"/>
                </a:lnTo>
                <a:close/>
              </a:path>
              <a:path w="104775" h="139064">
                <a:moveTo>
                  <a:pt x="90760" y="120024"/>
                </a:moveTo>
                <a:lnTo>
                  <a:pt x="54056" y="120024"/>
                </a:lnTo>
                <a:lnTo>
                  <a:pt x="66580" y="117227"/>
                </a:lnTo>
                <a:lnTo>
                  <a:pt x="75959" y="110285"/>
                </a:lnTo>
                <a:lnTo>
                  <a:pt x="81842" y="101369"/>
                </a:lnTo>
                <a:lnTo>
                  <a:pt x="83881" y="92650"/>
                </a:lnTo>
                <a:lnTo>
                  <a:pt x="102521" y="92650"/>
                </a:lnTo>
                <a:lnTo>
                  <a:pt x="101414" y="99427"/>
                </a:lnTo>
                <a:lnTo>
                  <a:pt x="97861" y="108969"/>
                </a:lnTo>
                <a:lnTo>
                  <a:pt x="91512" y="119300"/>
                </a:lnTo>
                <a:lnTo>
                  <a:pt x="90760" y="12002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060333" y="2405781"/>
            <a:ext cx="102870" cy="185420"/>
          </a:xfrm>
          <a:custGeom>
            <a:avLst/>
            <a:gdLst/>
            <a:ahLst/>
            <a:cxnLst/>
            <a:rect l="l" t="t" r="r" b="b"/>
            <a:pathLst>
              <a:path w="102870" h="185419">
                <a:moveTo>
                  <a:pt x="102521" y="67381"/>
                </a:moveTo>
                <a:lnTo>
                  <a:pt x="82017" y="67381"/>
                </a:lnTo>
                <a:lnTo>
                  <a:pt x="82017" y="0"/>
                </a:lnTo>
                <a:lnTo>
                  <a:pt x="102521" y="0"/>
                </a:lnTo>
                <a:lnTo>
                  <a:pt x="102521" y="67381"/>
                </a:lnTo>
                <a:close/>
              </a:path>
              <a:path w="102870" h="185419">
                <a:moveTo>
                  <a:pt x="50328" y="185300"/>
                </a:moveTo>
                <a:lnTo>
                  <a:pt x="25950" y="178226"/>
                </a:lnTo>
                <a:lnTo>
                  <a:pt x="10485" y="160295"/>
                </a:lnTo>
                <a:lnTo>
                  <a:pt x="2359" y="136441"/>
                </a:lnTo>
                <a:lnTo>
                  <a:pt x="0" y="111601"/>
                </a:lnTo>
                <a:lnTo>
                  <a:pt x="3116" y="85411"/>
                </a:lnTo>
                <a:lnTo>
                  <a:pt x="12349" y="64749"/>
                </a:lnTo>
                <a:lnTo>
                  <a:pt x="27523" y="51194"/>
                </a:lnTo>
                <a:lnTo>
                  <a:pt x="48464" y="46325"/>
                </a:lnTo>
                <a:lnTo>
                  <a:pt x="61833" y="48726"/>
                </a:lnTo>
                <a:lnTo>
                  <a:pt x="71532" y="54484"/>
                </a:lnTo>
                <a:lnTo>
                  <a:pt x="78085" y="61426"/>
                </a:lnTo>
                <a:lnTo>
                  <a:pt x="80627" y="65276"/>
                </a:lnTo>
                <a:lnTo>
                  <a:pt x="52192" y="65276"/>
                </a:lnTo>
                <a:lnTo>
                  <a:pt x="33872" y="70803"/>
                </a:lnTo>
                <a:lnTo>
                  <a:pt x="24465" y="84227"/>
                </a:lnTo>
                <a:lnTo>
                  <a:pt x="20999" y="100809"/>
                </a:lnTo>
                <a:lnTo>
                  <a:pt x="20504" y="115812"/>
                </a:lnTo>
                <a:lnTo>
                  <a:pt x="22280" y="135257"/>
                </a:lnTo>
                <a:lnTo>
                  <a:pt x="27727" y="151346"/>
                </a:lnTo>
                <a:lnTo>
                  <a:pt x="37018" y="162302"/>
                </a:lnTo>
                <a:lnTo>
                  <a:pt x="50328" y="166349"/>
                </a:lnTo>
                <a:lnTo>
                  <a:pt x="81124" y="166349"/>
                </a:lnTo>
                <a:lnTo>
                  <a:pt x="76279" y="173751"/>
                </a:lnTo>
                <a:lnTo>
                  <a:pt x="67804" y="180825"/>
                </a:lnTo>
                <a:lnTo>
                  <a:pt x="58979" y="184346"/>
                </a:lnTo>
                <a:lnTo>
                  <a:pt x="50328" y="185300"/>
                </a:lnTo>
                <a:close/>
              </a:path>
              <a:path w="102870" h="185419">
                <a:moveTo>
                  <a:pt x="81124" y="166349"/>
                </a:moveTo>
                <a:lnTo>
                  <a:pt x="50328" y="166349"/>
                </a:lnTo>
                <a:lnTo>
                  <a:pt x="60784" y="164177"/>
                </a:lnTo>
                <a:lnTo>
                  <a:pt x="71066" y="156873"/>
                </a:lnTo>
                <a:lnTo>
                  <a:pt x="78900" y="143252"/>
                </a:lnTo>
                <a:lnTo>
                  <a:pt x="82017" y="122129"/>
                </a:lnTo>
                <a:lnTo>
                  <a:pt x="81289" y="104363"/>
                </a:lnTo>
                <a:lnTo>
                  <a:pt x="77590" y="85806"/>
                </a:lnTo>
                <a:lnTo>
                  <a:pt x="68648" y="71198"/>
                </a:lnTo>
                <a:lnTo>
                  <a:pt x="52192" y="65276"/>
                </a:lnTo>
                <a:lnTo>
                  <a:pt x="80627" y="65276"/>
                </a:lnTo>
                <a:lnTo>
                  <a:pt x="82017" y="67381"/>
                </a:lnTo>
                <a:lnTo>
                  <a:pt x="102521" y="67381"/>
                </a:lnTo>
                <a:lnTo>
                  <a:pt x="102521" y="162137"/>
                </a:lnTo>
                <a:lnTo>
                  <a:pt x="83881" y="162137"/>
                </a:lnTo>
                <a:lnTo>
                  <a:pt x="81124" y="166349"/>
                </a:lnTo>
                <a:close/>
              </a:path>
              <a:path w="102870" h="185419">
                <a:moveTo>
                  <a:pt x="102521" y="181088"/>
                </a:moveTo>
                <a:lnTo>
                  <a:pt x="83881" y="181088"/>
                </a:lnTo>
                <a:lnTo>
                  <a:pt x="83881" y="162137"/>
                </a:lnTo>
                <a:lnTo>
                  <a:pt x="102521" y="162137"/>
                </a:lnTo>
                <a:lnTo>
                  <a:pt x="102521" y="18108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252328" y="2452106"/>
            <a:ext cx="156845" cy="135255"/>
          </a:xfrm>
          <a:custGeom>
            <a:avLst/>
            <a:gdLst/>
            <a:ahLst/>
            <a:cxnLst/>
            <a:rect l="l" t="t" r="r" b="b"/>
            <a:pathLst>
              <a:path w="156845" h="135255">
                <a:moveTo>
                  <a:pt x="40621" y="21056"/>
                </a:moveTo>
                <a:lnTo>
                  <a:pt x="20504" y="21056"/>
                </a:lnTo>
                <a:lnTo>
                  <a:pt x="24436" y="15101"/>
                </a:lnTo>
                <a:lnTo>
                  <a:pt x="30989" y="8159"/>
                </a:lnTo>
                <a:lnTo>
                  <a:pt x="40688" y="2401"/>
                </a:lnTo>
                <a:lnTo>
                  <a:pt x="54056" y="0"/>
                </a:lnTo>
                <a:lnTo>
                  <a:pt x="67920" y="2401"/>
                </a:lnTo>
                <a:lnTo>
                  <a:pt x="76891" y="8159"/>
                </a:lnTo>
                <a:lnTo>
                  <a:pt x="82366" y="15101"/>
                </a:lnTo>
                <a:lnTo>
                  <a:pt x="84550" y="18951"/>
                </a:lnTo>
                <a:lnTo>
                  <a:pt x="50328" y="18951"/>
                </a:lnTo>
                <a:lnTo>
                  <a:pt x="40950" y="20826"/>
                </a:lnTo>
                <a:lnTo>
                  <a:pt x="40621" y="21056"/>
                </a:lnTo>
                <a:close/>
              </a:path>
              <a:path w="156845" h="135255">
                <a:moveTo>
                  <a:pt x="108284" y="21056"/>
                </a:moveTo>
                <a:lnTo>
                  <a:pt x="85745" y="21056"/>
                </a:lnTo>
                <a:lnTo>
                  <a:pt x="92589" y="12436"/>
                </a:lnTo>
                <a:lnTo>
                  <a:pt x="99958" y="5790"/>
                </a:lnTo>
                <a:lnTo>
                  <a:pt x="109074" y="1513"/>
                </a:lnTo>
                <a:lnTo>
                  <a:pt x="121161" y="0"/>
                </a:lnTo>
                <a:lnTo>
                  <a:pt x="132200" y="1579"/>
                </a:lnTo>
                <a:lnTo>
                  <a:pt x="143763" y="7896"/>
                </a:lnTo>
                <a:lnTo>
                  <a:pt x="151270" y="18951"/>
                </a:lnTo>
                <a:lnTo>
                  <a:pt x="115569" y="18951"/>
                </a:lnTo>
                <a:lnTo>
                  <a:pt x="108284" y="21056"/>
                </a:lnTo>
                <a:close/>
              </a:path>
              <a:path w="156845" h="135255">
                <a:moveTo>
                  <a:pt x="20504" y="134763"/>
                </a:moveTo>
                <a:lnTo>
                  <a:pt x="0" y="134763"/>
                </a:lnTo>
                <a:lnTo>
                  <a:pt x="0" y="4211"/>
                </a:lnTo>
                <a:lnTo>
                  <a:pt x="18640" y="4211"/>
                </a:lnTo>
                <a:lnTo>
                  <a:pt x="18640" y="21056"/>
                </a:lnTo>
                <a:lnTo>
                  <a:pt x="40621" y="21056"/>
                </a:lnTo>
                <a:lnTo>
                  <a:pt x="31222" y="27637"/>
                </a:lnTo>
                <a:lnTo>
                  <a:pt x="23591" y="41159"/>
                </a:lnTo>
                <a:lnTo>
                  <a:pt x="20504" y="63170"/>
                </a:lnTo>
                <a:lnTo>
                  <a:pt x="20504" y="134763"/>
                </a:lnTo>
                <a:close/>
              </a:path>
              <a:path w="156845" h="135255">
                <a:moveTo>
                  <a:pt x="89473" y="134763"/>
                </a:moveTo>
                <a:lnTo>
                  <a:pt x="68969" y="134763"/>
                </a:lnTo>
                <a:lnTo>
                  <a:pt x="68969" y="44219"/>
                </a:lnTo>
                <a:lnTo>
                  <a:pt x="68153" y="35829"/>
                </a:lnTo>
                <a:lnTo>
                  <a:pt x="65241" y="27637"/>
                </a:lnTo>
                <a:lnTo>
                  <a:pt x="59532" y="21418"/>
                </a:lnTo>
                <a:lnTo>
                  <a:pt x="50328" y="18951"/>
                </a:lnTo>
                <a:lnTo>
                  <a:pt x="84550" y="18951"/>
                </a:lnTo>
                <a:lnTo>
                  <a:pt x="85745" y="21056"/>
                </a:lnTo>
                <a:lnTo>
                  <a:pt x="108284" y="21056"/>
                </a:lnTo>
                <a:lnTo>
                  <a:pt x="104414" y="22175"/>
                </a:lnTo>
                <a:lnTo>
                  <a:pt x="96230" y="30532"/>
                </a:lnTo>
                <a:lnTo>
                  <a:pt x="91191" y="42047"/>
                </a:lnTo>
                <a:lnTo>
                  <a:pt x="89473" y="54747"/>
                </a:lnTo>
                <a:lnTo>
                  <a:pt x="89473" y="134763"/>
                </a:lnTo>
                <a:close/>
              </a:path>
              <a:path w="156845" h="135255">
                <a:moveTo>
                  <a:pt x="156578" y="134763"/>
                </a:moveTo>
                <a:lnTo>
                  <a:pt x="137938" y="134763"/>
                </a:lnTo>
                <a:lnTo>
                  <a:pt x="137938" y="50536"/>
                </a:lnTo>
                <a:lnTo>
                  <a:pt x="136802" y="37606"/>
                </a:lnTo>
                <a:lnTo>
                  <a:pt x="133045" y="27637"/>
                </a:lnTo>
                <a:lnTo>
                  <a:pt x="126142" y="21221"/>
                </a:lnTo>
                <a:lnTo>
                  <a:pt x="115569" y="18951"/>
                </a:lnTo>
                <a:lnTo>
                  <a:pt x="151270" y="18951"/>
                </a:lnTo>
                <a:lnTo>
                  <a:pt x="152879" y="21320"/>
                </a:lnTo>
                <a:lnTo>
                  <a:pt x="156578" y="44219"/>
                </a:lnTo>
                <a:lnTo>
                  <a:pt x="156578" y="13476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433139" y="2452106"/>
            <a:ext cx="106680" cy="139065"/>
          </a:xfrm>
          <a:custGeom>
            <a:avLst/>
            <a:gdLst/>
            <a:ahLst/>
            <a:cxnLst/>
            <a:rect l="l" t="t" r="r" b="b"/>
            <a:pathLst>
              <a:path w="106679" h="139064">
                <a:moveTo>
                  <a:pt x="52192" y="138975"/>
                </a:moveTo>
                <a:lnTo>
                  <a:pt x="30669" y="133809"/>
                </a:lnTo>
                <a:lnTo>
                  <a:pt x="14213" y="119760"/>
                </a:lnTo>
                <a:lnTo>
                  <a:pt x="3698" y="99000"/>
                </a:lnTo>
                <a:lnTo>
                  <a:pt x="0" y="73698"/>
                </a:lnTo>
                <a:lnTo>
                  <a:pt x="3495" y="44416"/>
                </a:lnTo>
                <a:lnTo>
                  <a:pt x="13980" y="21056"/>
                </a:lnTo>
                <a:lnTo>
                  <a:pt x="31455" y="5593"/>
                </a:lnTo>
                <a:lnTo>
                  <a:pt x="55920" y="0"/>
                </a:lnTo>
                <a:lnTo>
                  <a:pt x="77939" y="5330"/>
                </a:lnTo>
                <a:lnTo>
                  <a:pt x="92033" y="18951"/>
                </a:lnTo>
                <a:lnTo>
                  <a:pt x="54056" y="18951"/>
                </a:lnTo>
                <a:lnTo>
                  <a:pt x="41241" y="22241"/>
                </a:lnTo>
                <a:lnTo>
                  <a:pt x="31222" y="31058"/>
                </a:lnTo>
                <a:lnTo>
                  <a:pt x="24698" y="43824"/>
                </a:lnTo>
                <a:lnTo>
                  <a:pt x="22368" y="58959"/>
                </a:lnTo>
                <a:lnTo>
                  <a:pt x="104561" y="58959"/>
                </a:lnTo>
                <a:lnTo>
                  <a:pt x="106249" y="75804"/>
                </a:lnTo>
                <a:lnTo>
                  <a:pt x="22368" y="75804"/>
                </a:lnTo>
                <a:lnTo>
                  <a:pt x="24465" y="94262"/>
                </a:lnTo>
                <a:lnTo>
                  <a:pt x="30756" y="108179"/>
                </a:lnTo>
                <a:lnTo>
                  <a:pt x="41241" y="116964"/>
                </a:lnTo>
                <a:lnTo>
                  <a:pt x="55920" y="120024"/>
                </a:lnTo>
                <a:lnTo>
                  <a:pt x="92624" y="120024"/>
                </a:lnTo>
                <a:lnTo>
                  <a:pt x="83881" y="128446"/>
                </a:lnTo>
                <a:lnTo>
                  <a:pt x="79192" y="131868"/>
                </a:lnTo>
                <a:lnTo>
                  <a:pt x="72930" y="135290"/>
                </a:lnTo>
                <a:lnTo>
                  <a:pt x="64221" y="137922"/>
                </a:lnTo>
                <a:lnTo>
                  <a:pt x="52192" y="138975"/>
                </a:lnTo>
                <a:close/>
              </a:path>
              <a:path w="106679" h="139064">
                <a:moveTo>
                  <a:pt x="104561" y="58959"/>
                </a:moveTo>
                <a:lnTo>
                  <a:pt x="85745" y="58959"/>
                </a:lnTo>
                <a:lnTo>
                  <a:pt x="84201" y="43824"/>
                </a:lnTo>
                <a:lnTo>
                  <a:pt x="78988" y="31058"/>
                </a:lnTo>
                <a:lnTo>
                  <a:pt x="69231" y="22241"/>
                </a:lnTo>
                <a:lnTo>
                  <a:pt x="54056" y="18951"/>
                </a:lnTo>
                <a:lnTo>
                  <a:pt x="92033" y="18951"/>
                </a:lnTo>
                <a:lnTo>
                  <a:pt x="93667" y="20530"/>
                </a:lnTo>
                <a:lnTo>
                  <a:pt x="103104" y="44416"/>
                </a:lnTo>
                <a:lnTo>
                  <a:pt x="104561" y="58959"/>
                </a:lnTo>
                <a:close/>
              </a:path>
              <a:path w="106679" h="139064">
                <a:moveTo>
                  <a:pt x="92624" y="120024"/>
                </a:moveTo>
                <a:lnTo>
                  <a:pt x="55920" y="120024"/>
                </a:lnTo>
                <a:lnTo>
                  <a:pt x="68182" y="117227"/>
                </a:lnTo>
                <a:lnTo>
                  <a:pt x="77124" y="110285"/>
                </a:lnTo>
                <a:lnTo>
                  <a:pt x="82920" y="101369"/>
                </a:lnTo>
                <a:lnTo>
                  <a:pt x="85745" y="92650"/>
                </a:lnTo>
                <a:lnTo>
                  <a:pt x="104385" y="92650"/>
                </a:lnTo>
                <a:lnTo>
                  <a:pt x="103278" y="99427"/>
                </a:lnTo>
                <a:lnTo>
                  <a:pt x="99725" y="108969"/>
                </a:lnTo>
                <a:lnTo>
                  <a:pt x="93376" y="119300"/>
                </a:lnTo>
                <a:lnTo>
                  <a:pt x="92624" y="12002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563621" y="2452106"/>
            <a:ext cx="156845" cy="135255"/>
          </a:xfrm>
          <a:custGeom>
            <a:avLst/>
            <a:gdLst/>
            <a:ahLst/>
            <a:cxnLst/>
            <a:rect l="l" t="t" r="r" b="b"/>
            <a:pathLst>
              <a:path w="156845" h="135255">
                <a:moveTo>
                  <a:pt x="40621" y="21056"/>
                </a:moveTo>
                <a:lnTo>
                  <a:pt x="18640" y="21056"/>
                </a:lnTo>
                <a:lnTo>
                  <a:pt x="22863" y="15101"/>
                </a:lnTo>
                <a:lnTo>
                  <a:pt x="30057" y="8159"/>
                </a:lnTo>
                <a:lnTo>
                  <a:pt x="40397" y="2401"/>
                </a:lnTo>
                <a:lnTo>
                  <a:pt x="54056" y="0"/>
                </a:lnTo>
                <a:lnTo>
                  <a:pt x="67134" y="2401"/>
                </a:lnTo>
                <a:lnTo>
                  <a:pt x="76192" y="8159"/>
                </a:lnTo>
                <a:lnTo>
                  <a:pt x="82104" y="15101"/>
                </a:lnTo>
                <a:lnTo>
                  <a:pt x="84458" y="18951"/>
                </a:lnTo>
                <a:lnTo>
                  <a:pt x="50328" y="18951"/>
                </a:lnTo>
                <a:lnTo>
                  <a:pt x="40950" y="20826"/>
                </a:lnTo>
                <a:lnTo>
                  <a:pt x="40621" y="21056"/>
                </a:lnTo>
                <a:close/>
              </a:path>
              <a:path w="156845" h="135255">
                <a:moveTo>
                  <a:pt x="108094" y="21056"/>
                </a:moveTo>
                <a:lnTo>
                  <a:pt x="85745" y="21056"/>
                </a:lnTo>
                <a:lnTo>
                  <a:pt x="92589" y="12436"/>
                </a:lnTo>
                <a:lnTo>
                  <a:pt x="99958" y="5790"/>
                </a:lnTo>
                <a:lnTo>
                  <a:pt x="109074" y="1513"/>
                </a:lnTo>
                <a:lnTo>
                  <a:pt x="121161" y="0"/>
                </a:lnTo>
                <a:lnTo>
                  <a:pt x="131414" y="1579"/>
                </a:lnTo>
                <a:lnTo>
                  <a:pt x="143064" y="7896"/>
                </a:lnTo>
                <a:lnTo>
                  <a:pt x="150931" y="18951"/>
                </a:lnTo>
                <a:lnTo>
                  <a:pt x="115569" y="18951"/>
                </a:lnTo>
                <a:lnTo>
                  <a:pt x="108094" y="21056"/>
                </a:lnTo>
                <a:close/>
              </a:path>
              <a:path w="156845" h="135255">
                <a:moveTo>
                  <a:pt x="20504" y="134763"/>
                </a:moveTo>
                <a:lnTo>
                  <a:pt x="0" y="134763"/>
                </a:lnTo>
                <a:lnTo>
                  <a:pt x="0" y="4211"/>
                </a:lnTo>
                <a:lnTo>
                  <a:pt x="18640" y="4211"/>
                </a:lnTo>
                <a:lnTo>
                  <a:pt x="18640" y="21056"/>
                </a:lnTo>
                <a:lnTo>
                  <a:pt x="40621" y="21056"/>
                </a:lnTo>
                <a:lnTo>
                  <a:pt x="31222" y="27637"/>
                </a:lnTo>
                <a:lnTo>
                  <a:pt x="23591" y="41159"/>
                </a:lnTo>
                <a:lnTo>
                  <a:pt x="20504" y="63170"/>
                </a:lnTo>
                <a:lnTo>
                  <a:pt x="20504" y="134763"/>
                </a:lnTo>
                <a:close/>
              </a:path>
              <a:path w="156845" h="135255">
                <a:moveTo>
                  <a:pt x="87609" y="134763"/>
                </a:moveTo>
                <a:lnTo>
                  <a:pt x="68969" y="134763"/>
                </a:lnTo>
                <a:lnTo>
                  <a:pt x="68969" y="44219"/>
                </a:lnTo>
                <a:lnTo>
                  <a:pt x="68153" y="35829"/>
                </a:lnTo>
                <a:lnTo>
                  <a:pt x="65241" y="27637"/>
                </a:lnTo>
                <a:lnTo>
                  <a:pt x="59532" y="21418"/>
                </a:lnTo>
                <a:lnTo>
                  <a:pt x="50328" y="18951"/>
                </a:lnTo>
                <a:lnTo>
                  <a:pt x="84458" y="18951"/>
                </a:lnTo>
                <a:lnTo>
                  <a:pt x="85745" y="21056"/>
                </a:lnTo>
                <a:lnTo>
                  <a:pt x="108094" y="21056"/>
                </a:lnTo>
                <a:lnTo>
                  <a:pt x="104123" y="22175"/>
                </a:lnTo>
                <a:lnTo>
                  <a:pt x="95298" y="30532"/>
                </a:lnTo>
                <a:lnTo>
                  <a:pt x="89619" y="42047"/>
                </a:lnTo>
                <a:lnTo>
                  <a:pt x="87609" y="54747"/>
                </a:lnTo>
                <a:lnTo>
                  <a:pt x="87609" y="134763"/>
                </a:lnTo>
                <a:close/>
              </a:path>
              <a:path w="156845" h="135255">
                <a:moveTo>
                  <a:pt x="156578" y="134763"/>
                </a:moveTo>
                <a:lnTo>
                  <a:pt x="136074" y="134763"/>
                </a:lnTo>
                <a:lnTo>
                  <a:pt x="136074" y="50536"/>
                </a:lnTo>
                <a:lnTo>
                  <a:pt x="135229" y="37606"/>
                </a:lnTo>
                <a:lnTo>
                  <a:pt x="132113" y="27637"/>
                </a:lnTo>
                <a:lnTo>
                  <a:pt x="125851" y="21221"/>
                </a:lnTo>
                <a:lnTo>
                  <a:pt x="115569" y="18951"/>
                </a:lnTo>
                <a:lnTo>
                  <a:pt x="150931" y="18951"/>
                </a:lnTo>
                <a:lnTo>
                  <a:pt x="152617" y="21320"/>
                </a:lnTo>
                <a:lnTo>
                  <a:pt x="156578" y="44219"/>
                </a:lnTo>
                <a:lnTo>
                  <a:pt x="156578" y="13476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742568" y="2452106"/>
            <a:ext cx="108585" cy="139065"/>
          </a:xfrm>
          <a:custGeom>
            <a:avLst/>
            <a:gdLst/>
            <a:ahLst/>
            <a:cxnLst/>
            <a:rect l="l" t="t" r="r" b="b"/>
            <a:pathLst>
              <a:path w="108584" h="139064">
                <a:moveTo>
                  <a:pt x="54056" y="138975"/>
                </a:moveTo>
                <a:lnTo>
                  <a:pt x="30669" y="132855"/>
                </a:lnTo>
                <a:lnTo>
                  <a:pt x="13747" y="116865"/>
                </a:lnTo>
                <a:lnTo>
                  <a:pt x="3465" y="94558"/>
                </a:lnTo>
                <a:lnTo>
                  <a:pt x="0" y="69487"/>
                </a:lnTo>
                <a:lnTo>
                  <a:pt x="3465" y="44416"/>
                </a:lnTo>
                <a:lnTo>
                  <a:pt x="13747" y="22109"/>
                </a:lnTo>
                <a:lnTo>
                  <a:pt x="30669" y="6119"/>
                </a:lnTo>
                <a:lnTo>
                  <a:pt x="54056" y="0"/>
                </a:lnTo>
                <a:lnTo>
                  <a:pt x="78230" y="6119"/>
                </a:lnTo>
                <a:lnTo>
                  <a:pt x="91740" y="18951"/>
                </a:lnTo>
                <a:lnTo>
                  <a:pt x="54056" y="18951"/>
                </a:lnTo>
                <a:lnTo>
                  <a:pt x="37018" y="24182"/>
                </a:lnTo>
                <a:lnTo>
                  <a:pt x="26795" y="37112"/>
                </a:lnTo>
                <a:lnTo>
                  <a:pt x="21814" y="53596"/>
                </a:lnTo>
                <a:lnTo>
                  <a:pt x="20504" y="69487"/>
                </a:lnTo>
                <a:lnTo>
                  <a:pt x="21814" y="84490"/>
                </a:lnTo>
                <a:lnTo>
                  <a:pt x="26795" y="101072"/>
                </a:lnTo>
                <a:lnTo>
                  <a:pt x="37018" y="114496"/>
                </a:lnTo>
                <a:lnTo>
                  <a:pt x="54056" y="120024"/>
                </a:lnTo>
                <a:lnTo>
                  <a:pt x="91740" y="120024"/>
                </a:lnTo>
                <a:lnTo>
                  <a:pt x="78230" y="132855"/>
                </a:lnTo>
                <a:lnTo>
                  <a:pt x="54056" y="138975"/>
                </a:lnTo>
                <a:close/>
              </a:path>
              <a:path w="108584" h="139064">
                <a:moveTo>
                  <a:pt x="91740" y="120024"/>
                </a:moveTo>
                <a:lnTo>
                  <a:pt x="54056" y="120024"/>
                </a:lnTo>
                <a:lnTo>
                  <a:pt x="71095" y="114496"/>
                </a:lnTo>
                <a:lnTo>
                  <a:pt x="81318" y="101072"/>
                </a:lnTo>
                <a:lnTo>
                  <a:pt x="86298" y="84490"/>
                </a:lnTo>
                <a:lnTo>
                  <a:pt x="87609" y="69487"/>
                </a:lnTo>
                <a:lnTo>
                  <a:pt x="86298" y="53596"/>
                </a:lnTo>
                <a:lnTo>
                  <a:pt x="81318" y="37112"/>
                </a:lnTo>
                <a:lnTo>
                  <a:pt x="71095" y="24182"/>
                </a:lnTo>
                <a:lnTo>
                  <a:pt x="54056" y="18951"/>
                </a:lnTo>
                <a:lnTo>
                  <a:pt x="91740" y="18951"/>
                </a:lnTo>
                <a:lnTo>
                  <a:pt x="95065" y="22109"/>
                </a:lnTo>
                <a:lnTo>
                  <a:pt x="104909" y="44416"/>
                </a:lnTo>
                <a:lnTo>
                  <a:pt x="108113" y="69487"/>
                </a:lnTo>
                <a:lnTo>
                  <a:pt x="104909" y="94558"/>
                </a:lnTo>
                <a:lnTo>
                  <a:pt x="95065" y="116865"/>
                </a:lnTo>
                <a:lnTo>
                  <a:pt x="91740" y="12002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876778" y="2452106"/>
            <a:ext cx="57785" cy="135255"/>
          </a:xfrm>
          <a:custGeom>
            <a:avLst/>
            <a:gdLst/>
            <a:ahLst/>
            <a:cxnLst/>
            <a:rect l="l" t="t" r="r" b="b"/>
            <a:pathLst>
              <a:path w="57784" h="135255">
                <a:moveTo>
                  <a:pt x="41322" y="25268"/>
                </a:moveTo>
                <a:lnTo>
                  <a:pt x="18640" y="25268"/>
                </a:lnTo>
                <a:lnTo>
                  <a:pt x="24931" y="15101"/>
                </a:lnTo>
                <a:lnTo>
                  <a:pt x="32620" y="7106"/>
                </a:lnTo>
                <a:lnTo>
                  <a:pt x="41707" y="1875"/>
                </a:lnTo>
                <a:lnTo>
                  <a:pt x="52192" y="0"/>
                </a:lnTo>
                <a:lnTo>
                  <a:pt x="57784" y="0"/>
                </a:lnTo>
                <a:lnTo>
                  <a:pt x="57784" y="23162"/>
                </a:lnTo>
                <a:lnTo>
                  <a:pt x="50328" y="23162"/>
                </a:lnTo>
                <a:lnTo>
                  <a:pt x="41322" y="25268"/>
                </a:lnTo>
                <a:close/>
              </a:path>
              <a:path w="57784" h="135255">
                <a:moveTo>
                  <a:pt x="20504" y="134763"/>
                </a:moveTo>
                <a:lnTo>
                  <a:pt x="0" y="134763"/>
                </a:lnTo>
                <a:lnTo>
                  <a:pt x="0" y="4211"/>
                </a:lnTo>
                <a:lnTo>
                  <a:pt x="18640" y="4211"/>
                </a:lnTo>
                <a:lnTo>
                  <a:pt x="18640" y="25268"/>
                </a:lnTo>
                <a:lnTo>
                  <a:pt x="41322" y="25268"/>
                </a:lnTo>
                <a:lnTo>
                  <a:pt x="37804" y="26090"/>
                </a:lnTo>
                <a:lnTo>
                  <a:pt x="28426" y="33954"/>
                </a:lnTo>
                <a:lnTo>
                  <a:pt x="22543" y="45370"/>
                </a:lnTo>
                <a:lnTo>
                  <a:pt x="20504" y="58959"/>
                </a:lnTo>
                <a:lnTo>
                  <a:pt x="20504" y="13476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936427" y="2456317"/>
            <a:ext cx="106680" cy="183515"/>
          </a:xfrm>
          <a:custGeom>
            <a:avLst/>
            <a:gdLst/>
            <a:ahLst/>
            <a:cxnLst/>
            <a:rect l="l" t="t" r="r" b="b"/>
            <a:pathLst>
              <a:path w="106679" h="183514">
                <a:moveTo>
                  <a:pt x="50986" y="164243"/>
                </a:moveTo>
                <a:lnTo>
                  <a:pt x="22368" y="164243"/>
                </a:lnTo>
                <a:lnTo>
                  <a:pt x="28979" y="163190"/>
                </a:lnTo>
                <a:lnTo>
                  <a:pt x="33319" y="158979"/>
                </a:lnTo>
                <a:lnTo>
                  <a:pt x="37309" y="150030"/>
                </a:lnTo>
                <a:lnTo>
                  <a:pt x="42872" y="134763"/>
                </a:lnTo>
                <a:lnTo>
                  <a:pt x="0" y="0"/>
                </a:lnTo>
                <a:lnTo>
                  <a:pt x="22368" y="0"/>
                </a:lnTo>
                <a:lnTo>
                  <a:pt x="54056" y="105284"/>
                </a:lnTo>
                <a:lnTo>
                  <a:pt x="72912" y="105284"/>
                </a:lnTo>
                <a:lnTo>
                  <a:pt x="65241" y="128446"/>
                </a:lnTo>
                <a:lnTo>
                  <a:pt x="53765" y="159209"/>
                </a:lnTo>
                <a:lnTo>
                  <a:pt x="50986" y="164243"/>
                </a:lnTo>
                <a:close/>
              </a:path>
              <a:path w="106679" h="183514">
                <a:moveTo>
                  <a:pt x="72912" y="105284"/>
                </a:moveTo>
                <a:lnTo>
                  <a:pt x="54056" y="105284"/>
                </a:lnTo>
                <a:lnTo>
                  <a:pt x="85745" y="0"/>
                </a:lnTo>
                <a:lnTo>
                  <a:pt x="106249" y="0"/>
                </a:lnTo>
                <a:lnTo>
                  <a:pt x="96434" y="31618"/>
                </a:lnTo>
                <a:lnTo>
                  <a:pt x="86444" y="63433"/>
                </a:lnTo>
                <a:lnTo>
                  <a:pt x="76104" y="95644"/>
                </a:lnTo>
                <a:lnTo>
                  <a:pt x="72912" y="105284"/>
                </a:lnTo>
                <a:close/>
              </a:path>
              <a:path w="106679" h="183514">
                <a:moveTo>
                  <a:pt x="18640" y="183194"/>
                </a:moveTo>
                <a:lnTo>
                  <a:pt x="14912" y="183194"/>
                </a:lnTo>
                <a:lnTo>
                  <a:pt x="11184" y="181088"/>
                </a:lnTo>
                <a:lnTo>
                  <a:pt x="11184" y="162137"/>
                </a:lnTo>
                <a:lnTo>
                  <a:pt x="13048" y="162137"/>
                </a:lnTo>
                <a:lnTo>
                  <a:pt x="16776" y="164243"/>
                </a:lnTo>
                <a:lnTo>
                  <a:pt x="50986" y="164243"/>
                </a:lnTo>
                <a:lnTo>
                  <a:pt x="44736" y="175561"/>
                </a:lnTo>
                <a:lnTo>
                  <a:pt x="34309" y="182043"/>
                </a:lnTo>
                <a:lnTo>
                  <a:pt x="18640" y="18319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5980180" y="5113696"/>
            <a:ext cx="97155" cy="179070"/>
          </a:xfrm>
          <a:custGeom>
            <a:avLst/>
            <a:gdLst/>
            <a:ahLst/>
            <a:cxnLst/>
            <a:rect l="l" t="t" r="r" b="b"/>
            <a:pathLst>
              <a:path w="97154" h="179070">
                <a:moveTo>
                  <a:pt x="18640" y="178983"/>
                </a:moveTo>
                <a:lnTo>
                  <a:pt x="0" y="178983"/>
                </a:lnTo>
                <a:lnTo>
                  <a:pt x="0" y="0"/>
                </a:lnTo>
                <a:lnTo>
                  <a:pt x="18640" y="0"/>
                </a:lnTo>
                <a:lnTo>
                  <a:pt x="18640" y="103178"/>
                </a:lnTo>
                <a:lnTo>
                  <a:pt x="52192" y="103178"/>
                </a:lnTo>
                <a:lnTo>
                  <a:pt x="58406" y="113707"/>
                </a:lnTo>
                <a:lnTo>
                  <a:pt x="35416" y="113707"/>
                </a:lnTo>
                <a:lnTo>
                  <a:pt x="18640" y="128446"/>
                </a:lnTo>
                <a:lnTo>
                  <a:pt x="18640" y="178983"/>
                </a:lnTo>
                <a:close/>
              </a:path>
              <a:path w="97154" h="179070">
                <a:moveTo>
                  <a:pt x="52192" y="103178"/>
                </a:moveTo>
                <a:lnTo>
                  <a:pt x="18640" y="103178"/>
                </a:lnTo>
                <a:lnTo>
                  <a:pt x="68969" y="48430"/>
                </a:lnTo>
                <a:lnTo>
                  <a:pt x="93201" y="48430"/>
                </a:lnTo>
                <a:lnTo>
                  <a:pt x="48464" y="96861"/>
                </a:lnTo>
                <a:lnTo>
                  <a:pt x="52192" y="103178"/>
                </a:lnTo>
                <a:close/>
              </a:path>
              <a:path w="97154" h="179070">
                <a:moveTo>
                  <a:pt x="96929" y="178983"/>
                </a:moveTo>
                <a:lnTo>
                  <a:pt x="70833" y="178983"/>
                </a:lnTo>
                <a:lnTo>
                  <a:pt x="35416" y="113707"/>
                </a:lnTo>
                <a:lnTo>
                  <a:pt x="58406" y="113707"/>
                </a:lnTo>
                <a:lnTo>
                  <a:pt x="96929" y="17898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086430" y="5157916"/>
            <a:ext cx="104775" cy="139065"/>
          </a:xfrm>
          <a:custGeom>
            <a:avLst/>
            <a:gdLst/>
            <a:ahLst/>
            <a:cxnLst/>
            <a:rect l="l" t="t" r="r" b="b"/>
            <a:pathLst>
              <a:path w="104775" h="139064">
                <a:moveTo>
                  <a:pt x="52192" y="138975"/>
                </a:moveTo>
                <a:lnTo>
                  <a:pt x="29882" y="134105"/>
                </a:lnTo>
                <a:lnTo>
                  <a:pt x="13514" y="120550"/>
                </a:lnTo>
                <a:lnTo>
                  <a:pt x="3436" y="99888"/>
                </a:lnTo>
                <a:lnTo>
                  <a:pt x="0" y="73698"/>
                </a:lnTo>
                <a:lnTo>
                  <a:pt x="3232" y="44416"/>
                </a:lnTo>
                <a:lnTo>
                  <a:pt x="13281" y="21056"/>
                </a:lnTo>
                <a:lnTo>
                  <a:pt x="30669" y="5593"/>
                </a:lnTo>
                <a:lnTo>
                  <a:pt x="55920" y="0"/>
                </a:lnTo>
                <a:lnTo>
                  <a:pt x="76862" y="5330"/>
                </a:lnTo>
                <a:lnTo>
                  <a:pt x="90459" y="18951"/>
                </a:lnTo>
                <a:lnTo>
                  <a:pt x="52192" y="18951"/>
                </a:lnTo>
                <a:lnTo>
                  <a:pt x="39377" y="22241"/>
                </a:lnTo>
                <a:lnTo>
                  <a:pt x="29358" y="31058"/>
                </a:lnTo>
                <a:lnTo>
                  <a:pt x="22834" y="43824"/>
                </a:lnTo>
                <a:lnTo>
                  <a:pt x="20504" y="58959"/>
                </a:lnTo>
                <a:lnTo>
                  <a:pt x="102713" y="58959"/>
                </a:lnTo>
                <a:lnTo>
                  <a:pt x="104385" y="75804"/>
                </a:lnTo>
                <a:lnTo>
                  <a:pt x="20504" y="75804"/>
                </a:lnTo>
                <a:lnTo>
                  <a:pt x="22601" y="94262"/>
                </a:lnTo>
                <a:lnTo>
                  <a:pt x="28892" y="108179"/>
                </a:lnTo>
                <a:lnTo>
                  <a:pt x="39377" y="116964"/>
                </a:lnTo>
                <a:lnTo>
                  <a:pt x="54056" y="120024"/>
                </a:lnTo>
                <a:lnTo>
                  <a:pt x="90760" y="120024"/>
                </a:lnTo>
                <a:lnTo>
                  <a:pt x="82017" y="128446"/>
                </a:lnTo>
                <a:lnTo>
                  <a:pt x="78405" y="131868"/>
                </a:lnTo>
                <a:lnTo>
                  <a:pt x="72697" y="135290"/>
                </a:lnTo>
                <a:lnTo>
                  <a:pt x="64192" y="137922"/>
                </a:lnTo>
                <a:lnTo>
                  <a:pt x="52192" y="138975"/>
                </a:lnTo>
                <a:close/>
              </a:path>
              <a:path w="104775" h="139064">
                <a:moveTo>
                  <a:pt x="102713" y="58959"/>
                </a:moveTo>
                <a:lnTo>
                  <a:pt x="83881" y="58959"/>
                </a:lnTo>
                <a:lnTo>
                  <a:pt x="82337" y="43824"/>
                </a:lnTo>
                <a:lnTo>
                  <a:pt x="77124" y="31058"/>
                </a:lnTo>
                <a:lnTo>
                  <a:pt x="67367" y="22241"/>
                </a:lnTo>
                <a:lnTo>
                  <a:pt x="52192" y="18951"/>
                </a:lnTo>
                <a:lnTo>
                  <a:pt x="90459" y="18951"/>
                </a:lnTo>
                <a:lnTo>
                  <a:pt x="92036" y="20530"/>
                </a:lnTo>
                <a:lnTo>
                  <a:pt x="101269" y="44416"/>
                </a:lnTo>
                <a:lnTo>
                  <a:pt x="102713" y="58959"/>
                </a:lnTo>
                <a:close/>
              </a:path>
              <a:path w="104775" h="139064">
                <a:moveTo>
                  <a:pt x="90760" y="120024"/>
                </a:moveTo>
                <a:lnTo>
                  <a:pt x="54056" y="120024"/>
                </a:lnTo>
                <a:lnTo>
                  <a:pt x="66580" y="117227"/>
                </a:lnTo>
                <a:lnTo>
                  <a:pt x="75959" y="110285"/>
                </a:lnTo>
                <a:lnTo>
                  <a:pt x="81842" y="101369"/>
                </a:lnTo>
                <a:lnTo>
                  <a:pt x="83881" y="92650"/>
                </a:lnTo>
                <a:lnTo>
                  <a:pt x="102521" y="92650"/>
                </a:lnTo>
                <a:lnTo>
                  <a:pt x="101414" y="99427"/>
                </a:lnTo>
                <a:lnTo>
                  <a:pt x="97861" y="108969"/>
                </a:lnTo>
                <a:lnTo>
                  <a:pt x="91512" y="119300"/>
                </a:lnTo>
                <a:lnTo>
                  <a:pt x="90760" y="12002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218775" y="5157916"/>
            <a:ext cx="56515" cy="135255"/>
          </a:xfrm>
          <a:custGeom>
            <a:avLst/>
            <a:gdLst/>
            <a:ahLst/>
            <a:cxnLst/>
            <a:rect l="l" t="t" r="r" b="b"/>
            <a:pathLst>
              <a:path w="56514" h="135254">
                <a:moveTo>
                  <a:pt x="39458" y="25268"/>
                </a:moveTo>
                <a:lnTo>
                  <a:pt x="18640" y="25268"/>
                </a:lnTo>
                <a:lnTo>
                  <a:pt x="24902" y="15101"/>
                </a:lnTo>
                <a:lnTo>
                  <a:pt x="32387" y="7106"/>
                </a:lnTo>
                <a:lnTo>
                  <a:pt x="40921" y="1875"/>
                </a:lnTo>
                <a:lnTo>
                  <a:pt x="50328" y="0"/>
                </a:lnTo>
                <a:lnTo>
                  <a:pt x="55920" y="0"/>
                </a:lnTo>
                <a:lnTo>
                  <a:pt x="55920" y="23162"/>
                </a:lnTo>
                <a:lnTo>
                  <a:pt x="48464" y="23162"/>
                </a:lnTo>
                <a:lnTo>
                  <a:pt x="39458" y="25268"/>
                </a:lnTo>
                <a:close/>
              </a:path>
              <a:path w="56514" h="135254">
                <a:moveTo>
                  <a:pt x="18640" y="134763"/>
                </a:moveTo>
                <a:lnTo>
                  <a:pt x="0" y="134763"/>
                </a:lnTo>
                <a:lnTo>
                  <a:pt x="0" y="4211"/>
                </a:lnTo>
                <a:lnTo>
                  <a:pt x="18640" y="4211"/>
                </a:lnTo>
                <a:lnTo>
                  <a:pt x="18640" y="25268"/>
                </a:lnTo>
                <a:lnTo>
                  <a:pt x="39458" y="25268"/>
                </a:lnTo>
                <a:lnTo>
                  <a:pt x="35940" y="26090"/>
                </a:lnTo>
                <a:lnTo>
                  <a:pt x="26562" y="33954"/>
                </a:lnTo>
                <a:lnTo>
                  <a:pt x="20679" y="45370"/>
                </a:lnTo>
                <a:lnTo>
                  <a:pt x="18640" y="58959"/>
                </a:lnTo>
                <a:lnTo>
                  <a:pt x="18640" y="13476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289609" y="5157916"/>
            <a:ext cx="95250" cy="135255"/>
          </a:xfrm>
          <a:custGeom>
            <a:avLst/>
            <a:gdLst/>
            <a:ahLst/>
            <a:cxnLst/>
            <a:rect l="l" t="t" r="r" b="b"/>
            <a:pathLst>
              <a:path w="95250" h="135254">
                <a:moveTo>
                  <a:pt x="37613" y="23162"/>
                </a:moveTo>
                <a:lnTo>
                  <a:pt x="18640" y="23162"/>
                </a:lnTo>
                <a:lnTo>
                  <a:pt x="23649" y="15990"/>
                </a:lnTo>
                <a:lnTo>
                  <a:pt x="30756" y="8422"/>
                </a:lnTo>
                <a:lnTo>
                  <a:pt x="40659" y="2434"/>
                </a:lnTo>
                <a:lnTo>
                  <a:pt x="54056" y="0"/>
                </a:lnTo>
                <a:lnTo>
                  <a:pt x="68328" y="1908"/>
                </a:lnTo>
                <a:lnTo>
                  <a:pt x="81551" y="8949"/>
                </a:lnTo>
                <a:lnTo>
                  <a:pt x="88428" y="18951"/>
                </a:lnTo>
                <a:lnTo>
                  <a:pt x="50328" y="18951"/>
                </a:lnTo>
                <a:lnTo>
                  <a:pt x="40950" y="20826"/>
                </a:lnTo>
                <a:lnTo>
                  <a:pt x="37613" y="23162"/>
                </a:lnTo>
                <a:close/>
              </a:path>
              <a:path w="95250" h="135254">
                <a:moveTo>
                  <a:pt x="20504" y="134763"/>
                </a:moveTo>
                <a:lnTo>
                  <a:pt x="0" y="134763"/>
                </a:lnTo>
                <a:lnTo>
                  <a:pt x="0" y="4211"/>
                </a:lnTo>
                <a:lnTo>
                  <a:pt x="18640" y="4211"/>
                </a:lnTo>
                <a:lnTo>
                  <a:pt x="18640" y="23162"/>
                </a:lnTo>
                <a:lnTo>
                  <a:pt x="37613" y="23162"/>
                </a:lnTo>
                <a:lnTo>
                  <a:pt x="31222" y="27637"/>
                </a:lnTo>
                <a:lnTo>
                  <a:pt x="23591" y="41159"/>
                </a:lnTo>
                <a:lnTo>
                  <a:pt x="20504" y="63170"/>
                </a:lnTo>
                <a:lnTo>
                  <a:pt x="20504" y="134763"/>
                </a:lnTo>
                <a:close/>
              </a:path>
              <a:path w="95250" h="135254">
                <a:moveTo>
                  <a:pt x="95065" y="134763"/>
                </a:moveTo>
                <a:lnTo>
                  <a:pt x="74561" y="134763"/>
                </a:lnTo>
                <a:lnTo>
                  <a:pt x="74561" y="54747"/>
                </a:lnTo>
                <a:lnTo>
                  <a:pt x="73396" y="39382"/>
                </a:lnTo>
                <a:lnTo>
                  <a:pt x="69435" y="28163"/>
                </a:lnTo>
                <a:lnTo>
                  <a:pt x="61978" y="21287"/>
                </a:lnTo>
                <a:lnTo>
                  <a:pt x="50328" y="18951"/>
                </a:lnTo>
                <a:lnTo>
                  <a:pt x="88428" y="18951"/>
                </a:lnTo>
                <a:lnTo>
                  <a:pt x="91279" y="23096"/>
                </a:lnTo>
                <a:lnTo>
                  <a:pt x="95065" y="46325"/>
                </a:lnTo>
                <a:lnTo>
                  <a:pt x="95065" y="13476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408907" y="5157916"/>
            <a:ext cx="106680" cy="139065"/>
          </a:xfrm>
          <a:custGeom>
            <a:avLst/>
            <a:gdLst/>
            <a:ahLst/>
            <a:cxnLst/>
            <a:rect l="l" t="t" r="r" b="b"/>
            <a:pathLst>
              <a:path w="106679" h="139064">
                <a:moveTo>
                  <a:pt x="52192" y="138975"/>
                </a:moveTo>
                <a:lnTo>
                  <a:pt x="29882" y="134105"/>
                </a:lnTo>
                <a:lnTo>
                  <a:pt x="13514" y="120550"/>
                </a:lnTo>
                <a:lnTo>
                  <a:pt x="3436" y="99888"/>
                </a:lnTo>
                <a:lnTo>
                  <a:pt x="0" y="73698"/>
                </a:lnTo>
                <a:lnTo>
                  <a:pt x="3232" y="44416"/>
                </a:lnTo>
                <a:lnTo>
                  <a:pt x="13281" y="21056"/>
                </a:lnTo>
                <a:lnTo>
                  <a:pt x="30669" y="5593"/>
                </a:lnTo>
                <a:lnTo>
                  <a:pt x="55920" y="0"/>
                </a:lnTo>
                <a:lnTo>
                  <a:pt x="77939" y="5330"/>
                </a:lnTo>
                <a:lnTo>
                  <a:pt x="92033" y="18951"/>
                </a:lnTo>
                <a:lnTo>
                  <a:pt x="52192" y="18951"/>
                </a:lnTo>
                <a:lnTo>
                  <a:pt x="40164" y="22241"/>
                </a:lnTo>
                <a:lnTo>
                  <a:pt x="30057" y="31058"/>
                </a:lnTo>
                <a:lnTo>
                  <a:pt x="23096" y="43824"/>
                </a:lnTo>
                <a:lnTo>
                  <a:pt x="20504" y="58959"/>
                </a:lnTo>
                <a:lnTo>
                  <a:pt x="104561" y="58959"/>
                </a:lnTo>
                <a:lnTo>
                  <a:pt x="106249" y="75804"/>
                </a:lnTo>
                <a:lnTo>
                  <a:pt x="20504" y="75804"/>
                </a:lnTo>
                <a:lnTo>
                  <a:pt x="22601" y="94262"/>
                </a:lnTo>
                <a:lnTo>
                  <a:pt x="28892" y="108179"/>
                </a:lnTo>
                <a:lnTo>
                  <a:pt x="39377" y="116964"/>
                </a:lnTo>
                <a:lnTo>
                  <a:pt x="54056" y="120024"/>
                </a:lnTo>
                <a:lnTo>
                  <a:pt x="92383" y="120024"/>
                </a:lnTo>
                <a:lnTo>
                  <a:pt x="83881" y="128446"/>
                </a:lnTo>
                <a:lnTo>
                  <a:pt x="79192" y="131868"/>
                </a:lnTo>
                <a:lnTo>
                  <a:pt x="72930" y="135290"/>
                </a:lnTo>
                <a:lnTo>
                  <a:pt x="64221" y="137922"/>
                </a:lnTo>
                <a:lnTo>
                  <a:pt x="52192" y="138975"/>
                </a:lnTo>
                <a:close/>
              </a:path>
              <a:path w="106679" h="139064">
                <a:moveTo>
                  <a:pt x="104561" y="58959"/>
                </a:moveTo>
                <a:lnTo>
                  <a:pt x="85745" y="58959"/>
                </a:lnTo>
                <a:lnTo>
                  <a:pt x="83124" y="43824"/>
                </a:lnTo>
                <a:lnTo>
                  <a:pt x="77357" y="31058"/>
                </a:lnTo>
                <a:lnTo>
                  <a:pt x="67396" y="22241"/>
                </a:lnTo>
                <a:lnTo>
                  <a:pt x="52192" y="18951"/>
                </a:lnTo>
                <a:lnTo>
                  <a:pt x="92033" y="18951"/>
                </a:lnTo>
                <a:lnTo>
                  <a:pt x="93667" y="20530"/>
                </a:lnTo>
                <a:lnTo>
                  <a:pt x="103104" y="44416"/>
                </a:lnTo>
                <a:lnTo>
                  <a:pt x="104561" y="58959"/>
                </a:lnTo>
                <a:close/>
              </a:path>
              <a:path w="106679" h="139064">
                <a:moveTo>
                  <a:pt x="92383" y="120024"/>
                </a:moveTo>
                <a:lnTo>
                  <a:pt x="54056" y="120024"/>
                </a:lnTo>
                <a:lnTo>
                  <a:pt x="66580" y="117227"/>
                </a:lnTo>
                <a:lnTo>
                  <a:pt x="75959" y="110285"/>
                </a:lnTo>
                <a:lnTo>
                  <a:pt x="81842" y="101369"/>
                </a:lnTo>
                <a:lnTo>
                  <a:pt x="83881" y="92650"/>
                </a:lnTo>
                <a:lnTo>
                  <a:pt x="104385" y="92650"/>
                </a:lnTo>
                <a:lnTo>
                  <a:pt x="102492" y="99427"/>
                </a:lnTo>
                <a:lnTo>
                  <a:pt x="99026" y="108969"/>
                </a:lnTo>
                <a:lnTo>
                  <a:pt x="93114" y="119300"/>
                </a:lnTo>
                <a:lnTo>
                  <a:pt x="92383" y="12002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6548709" y="5113696"/>
            <a:ext cx="0" cy="179070"/>
          </a:xfrm>
          <a:custGeom>
            <a:avLst/>
            <a:gdLst/>
            <a:ahLst/>
            <a:cxnLst/>
            <a:rect l="l" t="t" r="r" b="b"/>
            <a:pathLst>
              <a:path w="0" h="179070">
                <a:moveTo>
                  <a:pt x="0" y="0"/>
                </a:moveTo>
                <a:lnTo>
                  <a:pt x="0" y="178983"/>
                </a:lnTo>
              </a:path>
            </a:pathLst>
          </a:custGeom>
          <a:ln w="1864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2596966" y="2574236"/>
            <a:ext cx="100965" cy="187960"/>
          </a:xfrm>
          <a:custGeom>
            <a:avLst/>
            <a:gdLst/>
            <a:ahLst/>
            <a:cxnLst/>
            <a:rect l="l" t="t" r="r" b="b"/>
            <a:pathLst>
              <a:path w="100964" h="187960">
                <a:moveTo>
                  <a:pt x="37860" y="23162"/>
                </a:moveTo>
                <a:lnTo>
                  <a:pt x="18640" y="23162"/>
                </a:lnTo>
                <a:lnTo>
                  <a:pt x="22572" y="15990"/>
                </a:lnTo>
                <a:lnTo>
                  <a:pt x="29125" y="8422"/>
                </a:lnTo>
                <a:lnTo>
                  <a:pt x="38824" y="2434"/>
                </a:lnTo>
                <a:lnTo>
                  <a:pt x="52192" y="0"/>
                </a:lnTo>
                <a:lnTo>
                  <a:pt x="73134" y="5165"/>
                </a:lnTo>
                <a:lnTo>
                  <a:pt x="88024" y="18951"/>
                </a:lnTo>
                <a:lnTo>
                  <a:pt x="50328" y="18951"/>
                </a:lnTo>
                <a:lnTo>
                  <a:pt x="37860" y="23162"/>
                </a:lnTo>
                <a:close/>
              </a:path>
              <a:path w="100964" h="187960">
                <a:moveTo>
                  <a:pt x="18640" y="187406"/>
                </a:moveTo>
                <a:lnTo>
                  <a:pt x="0" y="187406"/>
                </a:lnTo>
                <a:lnTo>
                  <a:pt x="0" y="4211"/>
                </a:lnTo>
                <a:lnTo>
                  <a:pt x="18640" y="4211"/>
                </a:lnTo>
                <a:lnTo>
                  <a:pt x="18640" y="23162"/>
                </a:lnTo>
                <a:lnTo>
                  <a:pt x="37860" y="23162"/>
                </a:lnTo>
                <a:lnTo>
                  <a:pt x="32795" y="24873"/>
                </a:lnTo>
                <a:lnTo>
                  <a:pt x="23300" y="39481"/>
                </a:lnTo>
                <a:lnTo>
                  <a:pt x="19397" y="58037"/>
                </a:lnTo>
                <a:lnTo>
                  <a:pt x="18640" y="75804"/>
                </a:lnTo>
                <a:lnTo>
                  <a:pt x="21756" y="96927"/>
                </a:lnTo>
                <a:lnTo>
                  <a:pt x="29591" y="110548"/>
                </a:lnTo>
                <a:lnTo>
                  <a:pt x="39872" y="117852"/>
                </a:lnTo>
                <a:lnTo>
                  <a:pt x="50328" y="120024"/>
                </a:lnTo>
                <a:lnTo>
                  <a:pt x="84951" y="120024"/>
                </a:lnTo>
                <a:lnTo>
                  <a:pt x="83134" y="122129"/>
                </a:lnTo>
                <a:lnTo>
                  <a:pt x="18640" y="122129"/>
                </a:lnTo>
                <a:lnTo>
                  <a:pt x="18640" y="187406"/>
                </a:lnTo>
                <a:close/>
              </a:path>
              <a:path w="100964" h="187960">
                <a:moveTo>
                  <a:pt x="84951" y="120024"/>
                </a:moveTo>
                <a:lnTo>
                  <a:pt x="50328" y="120024"/>
                </a:lnTo>
                <a:lnTo>
                  <a:pt x="63930" y="115977"/>
                </a:lnTo>
                <a:lnTo>
                  <a:pt x="73862" y="105021"/>
                </a:lnTo>
                <a:lnTo>
                  <a:pt x="79949" y="88932"/>
                </a:lnTo>
                <a:lnTo>
                  <a:pt x="82017" y="69487"/>
                </a:lnTo>
                <a:lnTo>
                  <a:pt x="81260" y="54484"/>
                </a:lnTo>
                <a:lnTo>
                  <a:pt x="77357" y="37902"/>
                </a:lnTo>
                <a:lnTo>
                  <a:pt x="67862" y="24478"/>
                </a:lnTo>
                <a:lnTo>
                  <a:pt x="50328" y="18951"/>
                </a:lnTo>
                <a:lnTo>
                  <a:pt x="88024" y="18951"/>
                </a:lnTo>
                <a:lnTo>
                  <a:pt x="88308" y="19214"/>
                </a:lnTo>
                <a:lnTo>
                  <a:pt x="97541" y="39975"/>
                </a:lnTo>
                <a:lnTo>
                  <a:pt x="100657" y="65276"/>
                </a:lnTo>
                <a:lnTo>
                  <a:pt x="98298" y="90116"/>
                </a:lnTo>
                <a:lnTo>
                  <a:pt x="90172" y="113970"/>
                </a:lnTo>
                <a:lnTo>
                  <a:pt x="84951" y="120024"/>
                </a:lnTo>
                <a:close/>
              </a:path>
              <a:path w="100964" h="187960">
                <a:moveTo>
                  <a:pt x="50328" y="138975"/>
                </a:moveTo>
                <a:lnTo>
                  <a:pt x="39901" y="137527"/>
                </a:lnTo>
                <a:lnTo>
                  <a:pt x="31222" y="133711"/>
                </a:lnTo>
                <a:lnTo>
                  <a:pt x="24640" y="128315"/>
                </a:lnTo>
                <a:lnTo>
                  <a:pt x="20504" y="122129"/>
                </a:lnTo>
                <a:lnTo>
                  <a:pt x="83134" y="122129"/>
                </a:lnTo>
                <a:lnTo>
                  <a:pt x="74706" y="131901"/>
                </a:lnTo>
                <a:lnTo>
                  <a:pt x="50328" y="13897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2725584" y="2574236"/>
            <a:ext cx="56515" cy="135255"/>
          </a:xfrm>
          <a:custGeom>
            <a:avLst/>
            <a:gdLst/>
            <a:ahLst/>
            <a:cxnLst/>
            <a:rect l="l" t="t" r="r" b="b"/>
            <a:pathLst>
              <a:path w="56514" h="135255">
                <a:moveTo>
                  <a:pt x="39458" y="25268"/>
                </a:moveTo>
                <a:lnTo>
                  <a:pt x="18640" y="25268"/>
                </a:lnTo>
                <a:lnTo>
                  <a:pt x="24902" y="15101"/>
                </a:lnTo>
                <a:lnTo>
                  <a:pt x="32387" y="7106"/>
                </a:lnTo>
                <a:lnTo>
                  <a:pt x="40921" y="1875"/>
                </a:lnTo>
                <a:lnTo>
                  <a:pt x="50328" y="0"/>
                </a:lnTo>
                <a:lnTo>
                  <a:pt x="55920" y="0"/>
                </a:lnTo>
                <a:lnTo>
                  <a:pt x="55920" y="23162"/>
                </a:lnTo>
                <a:lnTo>
                  <a:pt x="48464" y="23162"/>
                </a:lnTo>
                <a:lnTo>
                  <a:pt x="39458" y="25268"/>
                </a:lnTo>
                <a:close/>
              </a:path>
              <a:path w="56514" h="135255">
                <a:moveTo>
                  <a:pt x="18640" y="134763"/>
                </a:moveTo>
                <a:lnTo>
                  <a:pt x="0" y="134763"/>
                </a:lnTo>
                <a:lnTo>
                  <a:pt x="0" y="4211"/>
                </a:lnTo>
                <a:lnTo>
                  <a:pt x="18640" y="4211"/>
                </a:lnTo>
                <a:lnTo>
                  <a:pt x="18640" y="25268"/>
                </a:lnTo>
                <a:lnTo>
                  <a:pt x="39458" y="25268"/>
                </a:lnTo>
                <a:lnTo>
                  <a:pt x="35940" y="26090"/>
                </a:lnTo>
                <a:lnTo>
                  <a:pt x="26562" y="33954"/>
                </a:lnTo>
                <a:lnTo>
                  <a:pt x="20679" y="45370"/>
                </a:lnTo>
                <a:lnTo>
                  <a:pt x="18640" y="58959"/>
                </a:lnTo>
                <a:lnTo>
                  <a:pt x="18640" y="13476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2790825" y="2574236"/>
            <a:ext cx="108585" cy="139065"/>
          </a:xfrm>
          <a:custGeom>
            <a:avLst/>
            <a:gdLst/>
            <a:ahLst/>
            <a:cxnLst/>
            <a:rect l="l" t="t" r="r" b="b"/>
            <a:pathLst>
              <a:path w="108585" h="139064">
                <a:moveTo>
                  <a:pt x="54056" y="138975"/>
                </a:moveTo>
                <a:lnTo>
                  <a:pt x="29882" y="132855"/>
                </a:lnTo>
                <a:lnTo>
                  <a:pt x="13048" y="116865"/>
                </a:lnTo>
                <a:lnTo>
                  <a:pt x="3203" y="94558"/>
                </a:lnTo>
                <a:lnTo>
                  <a:pt x="0" y="69487"/>
                </a:lnTo>
                <a:lnTo>
                  <a:pt x="3203" y="44416"/>
                </a:lnTo>
                <a:lnTo>
                  <a:pt x="13048" y="22109"/>
                </a:lnTo>
                <a:lnTo>
                  <a:pt x="29882" y="6119"/>
                </a:lnTo>
                <a:lnTo>
                  <a:pt x="54056" y="0"/>
                </a:lnTo>
                <a:lnTo>
                  <a:pt x="77444" y="6119"/>
                </a:lnTo>
                <a:lnTo>
                  <a:pt x="91023" y="18951"/>
                </a:lnTo>
                <a:lnTo>
                  <a:pt x="54056" y="18951"/>
                </a:lnTo>
                <a:lnTo>
                  <a:pt x="37018" y="24478"/>
                </a:lnTo>
                <a:lnTo>
                  <a:pt x="26795" y="37902"/>
                </a:lnTo>
                <a:lnTo>
                  <a:pt x="21814" y="54484"/>
                </a:lnTo>
                <a:lnTo>
                  <a:pt x="20504" y="69487"/>
                </a:lnTo>
                <a:lnTo>
                  <a:pt x="21814" y="84490"/>
                </a:lnTo>
                <a:lnTo>
                  <a:pt x="26795" y="101072"/>
                </a:lnTo>
                <a:lnTo>
                  <a:pt x="37018" y="114496"/>
                </a:lnTo>
                <a:lnTo>
                  <a:pt x="54056" y="120024"/>
                </a:lnTo>
                <a:lnTo>
                  <a:pt x="91023" y="120024"/>
                </a:lnTo>
                <a:lnTo>
                  <a:pt x="77444" y="132855"/>
                </a:lnTo>
                <a:lnTo>
                  <a:pt x="54056" y="138975"/>
                </a:lnTo>
                <a:close/>
              </a:path>
              <a:path w="108585" h="139064">
                <a:moveTo>
                  <a:pt x="91023" y="120024"/>
                </a:moveTo>
                <a:lnTo>
                  <a:pt x="54056" y="120024"/>
                </a:lnTo>
                <a:lnTo>
                  <a:pt x="71095" y="114496"/>
                </a:lnTo>
                <a:lnTo>
                  <a:pt x="81318" y="101072"/>
                </a:lnTo>
                <a:lnTo>
                  <a:pt x="86298" y="84490"/>
                </a:lnTo>
                <a:lnTo>
                  <a:pt x="87609" y="69487"/>
                </a:lnTo>
                <a:lnTo>
                  <a:pt x="86298" y="54484"/>
                </a:lnTo>
                <a:lnTo>
                  <a:pt x="81318" y="37902"/>
                </a:lnTo>
                <a:lnTo>
                  <a:pt x="71095" y="24478"/>
                </a:lnTo>
                <a:lnTo>
                  <a:pt x="54056" y="18951"/>
                </a:lnTo>
                <a:lnTo>
                  <a:pt x="91023" y="18951"/>
                </a:lnTo>
                <a:lnTo>
                  <a:pt x="94366" y="22109"/>
                </a:lnTo>
                <a:lnTo>
                  <a:pt x="104647" y="44416"/>
                </a:lnTo>
                <a:lnTo>
                  <a:pt x="108113" y="69487"/>
                </a:lnTo>
                <a:lnTo>
                  <a:pt x="104647" y="94558"/>
                </a:lnTo>
                <a:lnTo>
                  <a:pt x="94366" y="116865"/>
                </a:lnTo>
                <a:lnTo>
                  <a:pt x="91023" y="12002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2913851" y="2574236"/>
            <a:ext cx="99060" cy="139065"/>
          </a:xfrm>
          <a:custGeom>
            <a:avLst/>
            <a:gdLst/>
            <a:ahLst/>
            <a:cxnLst/>
            <a:rect l="l" t="t" r="r" b="b"/>
            <a:pathLst>
              <a:path w="99060" h="139064">
                <a:moveTo>
                  <a:pt x="52192" y="138975"/>
                </a:moveTo>
                <a:lnTo>
                  <a:pt x="29882" y="134105"/>
                </a:lnTo>
                <a:lnTo>
                  <a:pt x="13514" y="120550"/>
                </a:lnTo>
                <a:lnTo>
                  <a:pt x="3436" y="99888"/>
                </a:lnTo>
                <a:lnTo>
                  <a:pt x="0" y="73698"/>
                </a:lnTo>
                <a:lnTo>
                  <a:pt x="3232" y="44416"/>
                </a:lnTo>
                <a:lnTo>
                  <a:pt x="13281" y="21056"/>
                </a:lnTo>
                <a:lnTo>
                  <a:pt x="30669" y="5593"/>
                </a:lnTo>
                <a:lnTo>
                  <a:pt x="55920" y="0"/>
                </a:lnTo>
                <a:lnTo>
                  <a:pt x="74939" y="4310"/>
                </a:lnTo>
                <a:lnTo>
                  <a:pt x="87842" y="15529"/>
                </a:lnTo>
                <a:lnTo>
                  <a:pt x="89526" y="18951"/>
                </a:lnTo>
                <a:lnTo>
                  <a:pt x="52192" y="18951"/>
                </a:lnTo>
                <a:lnTo>
                  <a:pt x="37018" y="23590"/>
                </a:lnTo>
                <a:lnTo>
                  <a:pt x="27261" y="35533"/>
                </a:lnTo>
                <a:lnTo>
                  <a:pt x="22047" y="51819"/>
                </a:lnTo>
                <a:lnTo>
                  <a:pt x="20504" y="69487"/>
                </a:lnTo>
                <a:lnTo>
                  <a:pt x="21785" y="87155"/>
                </a:lnTo>
                <a:lnTo>
                  <a:pt x="26562" y="103441"/>
                </a:lnTo>
                <a:lnTo>
                  <a:pt x="36232" y="115384"/>
                </a:lnTo>
                <a:lnTo>
                  <a:pt x="52192" y="120024"/>
                </a:lnTo>
                <a:lnTo>
                  <a:pt x="88154" y="120024"/>
                </a:lnTo>
                <a:lnTo>
                  <a:pt x="87376" y="121603"/>
                </a:lnTo>
                <a:lnTo>
                  <a:pt x="73367" y="134040"/>
                </a:lnTo>
                <a:lnTo>
                  <a:pt x="52192" y="138975"/>
                </a:lnTo>
                <a:close/>
              </a:path>
              <a:path w="99060" h="139064">
                <a:moveTo>
                  <a:pt x="98793" y="48430"/>
                </a:moveTo>
                <a:lnTo>
                  <a:pt x="80153" y="48430"/>
                </a:lnTo>
                <a:lnTo>
                  <a:pt x="77357" y="35829"/>
                </a:lnTo>
                <a:lnTo>
                  <a:pt x="71765" y="26584"/>
                </a:lnTo>
                <a:lnTo>
                  <a:pt x="63377" y="20892"/>
                </a:lnTo>
                <a:lnTo>
                  <a:pt x="52192" y="18951"/>
                </a:lnTo>
                <a:lnTo>
                  <a:pt x="89526" y="18951"/>
                </a:lnTo>
                <a:lnTo>
                  <a:pt x="95502" y="31091"/>
                </a:lnTo>
                <a:lnTo>
                  <a:pt x="98793" y="48430"/>
                </a:lnTo>
                <a:close/>
              </a:path>
              <a:path w="99060" h="139064">
                <a:moveTo>
                  <a:pt x="88154" y="120024"/>
                </a:moveTo>
                <a:lnTo>
                  <a:pt x="52192" y="120024"/>
                </a:lnTo>
                <a:lnTo>
                  <a:pt x="61542" y="118049"/>
                </a:lnTo>
                <a:lnTo>
                  <a:pt x="69668" y="112127"/>
                </a:lnTo>
                <a:lnTo>
                  <a:pt x="76046" y="102257"/>
                </a:lnTo>
                <a:lnTo>
                  <a:pt x="80153" y="88438"/>
                </a:lnTo>
                <a:lnTo>
                  <a:pt x="98793" y="88438"/>
                </a:lnTo>
                <a:lnTo>
                  <a:pt x="95444" y="105218"/>
                </a:lnTo>
                <a:lnTo>
                  <a:pt x="88154" y="12002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3027557" y="2574236"/>
            <a:ext cx="106680" cy="139065"/>
          </a:xfrm>
          <a:custGeom>
            <a:avLst/>
            <a:gdLst/>
            <a:ahLst/>
            <a:cxnLst/>
            <a:rect l="l" t="t" r="r" b="b"/>
            <a:pathLst>
              <a:path w="106680" h="139064">
                <a:moveTo>
                  <a:pt x="52192" y="138975"/>
                </a:moveTo>
                <a:lnTo>
                  <a:pt x="29882" y="134105"/>
                </a:lnTo>
                <a:lnTo>
                  <a:pt x="13514" y="120550"/>
                </a:lnTo>
                <a:lnTo>
                  <a:pt x="3436" y="99888"/>
                </a:lnTo>
                <a:lnTo>
                  <a:pt x="0" y="73698"/>
                </a:lnTo>
                <a:lnTo>
                  <a:pt x="3232" y="44416"/>
                </a:lnTo>
                <a:lnTo>
                  <a:pt x="13281" y="21056"/>
                </a:lnTo>
                <a:lnTo>
                  <a:pt x="30669" y="5593"/>
                </a:lnTo>
                <a:lnTo>
                  <a:pt x="55920" y="0"/>
                </a:lnTo>
                <a:lnTo>
                  <a:pt x="77939" y="5330"/>
                </a:lnTo>
                <a:lnTo>
                  <a:pt x="92033" y="18951"/>
                </a:lnTo>
                <a:lnTo>
                  <a:pt x="52192" y="18951"/>
                </a:lnTo>
                <a:lnTo>
                  <a:pt x="40164" y="22241"/>
                </a:lnTo>
                <a:lnTo>
                  <a:pt x="30057" y="31058"/>
                </a:lnTo>
                <a:lnTo>
                  <a:pt x="23096" y="43824"/>
                </a:lnTo>
                <a:lnTo>
                  <a:pt x="20504" y="58959"/>
                </a:lnTo>
                <a:lnTo>
                  <a:pt x="104561" y="58959"/>
                </a:lnTo>
                <a:lnTo>
                  <a:pt x="106249" y="75804"/>
                </a:lnTo>
                <a:lnTo>
                  <a:pt x="20504" y="75804"/>
                </a:lnTo>
                <a:lnTo>
                  <a:pt x="22601" y="94262"/>
                </a:lnTo>
                <a:lnTo>
                  <a:pt x="28892" y="108179"/>
                </a:lnTo>
                <a:lnTo>
                  <a:pt x="39377" y="116964"/>
                </a:lnTo>
                <a:lnTo>
                  <a:pt x="54056" y="120024"/>
                </a:lnTo>
                <a:lnTo>
                  <a:pt x="93399" y="120024"/>
                </a:lnTo>
                <a:lnTo>
                  <a:pt x="93114" y="120517"/>
                </a:lnTo>
                <a:lnTo>
                  <a:pt x="83881" y="130552"/>
                </a:lnTo>
                <a:lnTo>
                  <a:pt x="79192" y="132756"/>
                </a:lnTo>
                <a:lnTo>
                  <a:pt x="72930" y="135553"/>
                </a:lnTo>
                <a:lnTo>
                  <a:pt x="64221" y="137955"/>
                </a:lnTo>
                <a:lnTo>
                  <a:pt x="52192" y="138975"/>
                </a:lnTo>
                <a:close/>
              </a:path>
              <a:path w="106680" h="139064">
                <a:moveTo>
                  <a:pt x="104561" y="58959"/>
                </a:moveTo>
                <a:lnTo>
                  <a:pt x="85745" y="58959"/>
                </a:lnTo>
                <a:lnTo>
                  <a:pt x="83124" y="43824"/>
                </a:lnTo>
                <a:lnTo>
                  <a:pt x="77357" y="31058"/>
                </a:lnTo>
                <a:lnTo>
                  <a:pt x="67396" y="22241"/>
                </a:lnTo>
                <a:lnTo>
                  <a:pt x="52192" y="18951"/>
                </a:lnTo>
                <a:lnTo>
                  <a:pt x="92033" y="18951"/>
                </a:lnTo>
                <a:lnTo>
                  <a:pt x="93667" y="20530"/>
                </a:lnTo>
                <a:lnTo>
                  <a:pt x="103104" y="44416"/>
                </a:lnTo>
                <a:lnTo>
                  <a:pt x="104561" y="58959"/>
                </a:lnTo>
                <a:close/>
              </a:path>
              <a:path w="106680" h="139064">
                <a:moveTo>
                  <a:pt x="93399" y="120024"/>
                </a:moveTo>
                <a:lnTo>
                  <a:pt x="54056" y="120024"/>
                </a:lnTo>
                <a:lnTo>
                  <a:pt x="66580" y="117260"/>
                </a:lnTo>
                <a:lnTo>
                  <a:pt x="75959" y="110548"/>
                </a:lnTo>
                <a:lnTo>
                  <a:pt x="81842" y="102257"/>
                </a:lnTo>
                <a:lnTo>
                  <a:pt x="83881" y="94755"/>
                </a:lnTo>
                <a:lnTo>
                  <a:pt x="104385" y="94755"/>
                </a:lnTo>
                <a:lnTo>
                  <a:pt x="102492" y="101237"/>
                </a:lnTo>
                <a:lnTo>
                  <a:pt x="99026" y="110285"/>
                </a:lnTo>
                <a:lnTo>
                  <a:pt x="93399" y="12002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3150582" y="2574236"/>
            <a:ext cx="95250" cy="139065"/>
          </a:xfrm>
          <a:custGeom>
            <a:avLst/>
            <a:gdLst/>
            <a:ahLst/>
            <a:cxnLst/>
            <a:rect l="l" t="t" r="r" b="b"/>
            <a:pathLst>
              <a:path w="95250" h="139064">
                <a:moveTo>
                  <a:pt x="86607" y="120024"/>
                </a:moveTo>
                <a:lnTo>
                  <a:pt x="48464" y="120024"/>
                </a:lnTo>
                <a:lnTo>
                  <a:pt x="59124" y="118806"/>
                </a:lnTo>
                <a:lnTo>
                  <a:pt x="68037" y="115023"/>
                </a:lnTo>
                <a:lnTo>
                  <a:pt x="74153" y="108475"/>
                </a:lnTo>
                <a:lnTo>
                  <a:pt x="76425" y="98967"/>
                </a:lnTo>
                <a:lnTo>
                  <a:pt x="74998" y="92156"/>
                </a:lnTo>
                <a:lnTo>
                  <a:pt x="70600" y="87122"/>
                </a:lnTo>
                <a:lnTo>
                  <a:pt x="63056" y="83273"/>
                </a:lnTo>
                <a:lnTo>
                  <a:pt x="52192" y="80016"/>
                </a:lnTo>
                <a:lnTo>
                  <a:pt x="29824" y="73698"/>
                </a:lnTo>
                <a:lnTo>
                  <a:pt x="18669" y="69356"/>
                </a:lnTo>
                <a:lnTo>
                  <a:pt x="10485" y="62644"/>
                </a:lnTo>
                <a:lnTo>
                  <a:pt x="5446" y="53563"/>
                </a:lnTo>
                <a:lnTo>
                  <a:pt x="3728" y="42113"/>
                </a:lnTo>
                <a:lnTo>
                  <a:pt x="7281" y="23096"/>
                </a:lnTo>
                <a:lnTo>
                  <a:pt x="16776" y="10002"/>
                </a:lnTo>
                <a:lnTo>
                  <a:pt x="30465" y="2434"/>
                </a:lnTo>
                <a:lnTo>
                  <a:pt x="46600" y="0"/>
                </a:lnTo>
                <a:lnTo>
                  <a:pt x="71677" y="5395"/>
                </a:lnTo>
                <a:lnTo>
                  <a:pt x="85046" y="17898"/>
                </a:lnTo>
                <a:lnTo>
                  <a:pt x="85444" y="18951"/>
                </a:lnTo>
                <a:lnTo>
                  <a:pt x="44736" y="18951"/>
                </a:lnTo>
                <a:lnTo>
                  <a:pt x="38882" y="19543"/>
                </a:lnTo>
                <a:lnTo>
                  <a:pt x="31455" y="22109"/>
                </a:lnTo>
                <a:lnTo>
                  <a:pt x="25077" y="27834"/>
                </a:lnTo>
                <a:lnTo>
                  <a:pt x="22368" y="37902"/>
                </a:lnTo>
                <a:lnTo>
                  <a:pt x="23475" y="44383"/>
                </a:lnTo>
                <a:lnTo>
                  <a:pt x="27028" y="48693"/>
                </a:lnTo>
                <a:lnTo>
                  <a:pt x="33377" y="51819"/>
                </a:lnTo>
                <a:lnTo>
                  <a:pt x="63377" y="61064"/>
                </a:lnTo>
                <a:lnTo>
                  <a:pt x="78551" y="66625"/>
                </a:lnTo>
                <a:lnTo>
                  <a:pt x="88308" y="73962"/>
                </a:lnTo>
                <a:lnTo>
                  <a:pt x="93521" y="83273"/>
                </a:lnTo>
                <a:lnTo>
                  <a:pt x="95065" y="94755"/>
                </a:lnTo>
                <a:lnTo>
                  <a:pt x="91453" y="113213"/>
                </a:lnTo>
                <a:lnTo>
                  <a:pt x="86607" y="120024"/>
                </a:lnTo>
                <a:close/>
              </a:path>
              <a:path w="95250" h="139064">
                <a:moveTo>
                  <a:pt x="91337" y="42113"/>
                </a:moveTo>
                <a:lnTo>
                  <a:pt x="72697" y="42113"/>
                </a:lnTo>
                <a:lnTo>
                  <a:pt x="71736" y="34941"/>
                </a:lnTo>
                <a:lnTo>
                  <a:pt x="67804" y="27373"/>
                </a:lnTo>
                <a:lnTo>
                  <a:pt x="59328" y="21385"/>
                </a:lnTo>
                <a:lnTo>
                  <a:pt x="44736" y="18951"/>
                </a:lnTo>
                <a:lnTo>
                  <a:pt x="85444" y="18951"/>
                </a:lnTo>
                <a:lnTo>
                  <a:pt x="90376" y="31980"/>
                </a:lnTo>
                <a:lnTo>
                  <a:pt x="91337" y="42113"/>
                </a:lnTo>
                <a:close/>
              </a:path>
              <a:path w="95250" h="139064">
                <a:moveTo>
                  <a:pt x="48464" y="138975"/>
                </a:moveTo>
                <a:lnTo>
                  <a:pt x="22018" y="134105"/>
                </a:lnTo>
                <a:lnTo>
                  <a:pt x="7456" y="122129"/>
                </a:lnTo>
                <a:lnTo>
                  <a:pt x="1281" y="106995"/>
                </a:lnTo>
                <a:lnTo>
                  <a:pt x="0" y="92650"/>
                </a:lnTo>
                <a:lnTo>
                  <a:pt x="18640" y="92650"/>
                </a:lnTo>
                <a:lnTo>
                  <a:pt x="19630" y="101369"/>
                </a:lnTo>
                <a:lnTo>
                  <a:pt x="23766" y="110285"/>
                </a:lnTo>
                <a:lnTo>
                  <a:pt x="32795" y="117227"/>
                </a:lnTo>
                <a:lnTo>
                  <a:pt x="48464" y="120024"/>
                </a:lnTo>
                <a:lnTo>
                  <a:pt x="86607" y="120024"/>
                </a:lnTo>
                <a:lnTo>
                  <a:pt x="81551" y="127130"/>
                </a:lnTo>
                <a:lnTo>
                  <a:pt x="66755" y="135915"/>
                </a:lnTo>
                <a:lnTo>
                  <a:pt x="48464" y="13897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3262424" y="2574236"/>
            <a:ext cx="95250" cy="139065"/>
          </a:xfrm>
          <a:custGeom>
            <a:avLst/>
            <a:gdLst/>
            <a:ahLst/>
            <a:cxnLst/>
            <a:rect l="l" t="t" r="r" b="b"/>
            <a:pathLst>
              <a:path w="95250" h="139064">
                <a:moveTo>
                  <a:pt x="86607" y="120024"/>
                </a:moveTo>
                <a:lnTo>
                  <a:pt x="48464" y="120024"/>
                </a:lnTo>
                <a:lnTo>
                  <a:pt x="59124" y="118806"/>
                </a:lnTo>
                <a:lnTo>
                  <a:pt x="68037" y="115023"/>
                </a:lnTo>
                <a:lnTo>
                  <a:pt x="74153" y="108475"/>
                </a:lnTo>
                <a:lnTo>
                  <a:pt x="76425" y="98967"/>
                </a:lnTo>
                <a:lnTo>
                  <a:pt x="74998" y="92156"/>
                </a:lnTo>
                <a:lnTo>
                  <a:pt x="70600" y="87122"/>
                </a:lnTo>
                <a:lnTo>
                  <a:pt x="63056" y="83273"/>
                </a:lnTo>
                <a:lnTo>
                  <a:pt x="52192" y="80016"/>
                </a:lnTo>
                <a:lnTo>
                  <a:pt x="29824" y="73698"/>
                </a:lnTo>
                <a:lnTo>
                  <a:pt x="18669" y="69356"/>
                </a:lnTo>
                <a:lnTo>
                  <a:pt x="10485" y="62644"/>
                </a:lnTo>
                <a:lnTo>
                  <a:pt x="5446" y="53563"/>
                </a:lnTo>
                <a:lnTo>
                  <a:pt x="3728" y="42113"/>
                </a:lnTo>
                <a:lnTo>
                  <a:pt x="7281" y="23096"/>
                </a:lnTo>
                <a:lnTo>
                  <a:pt x="16776" y="10002"/>
                </a:lnTo>
                <a:lnTo>
                  <a:pt x="30465" y="2434"/>
                </a:lnTo>
                <a:lnTo>
                  <a:pt x="46600" y="0"/>
                </a:lnTo>
                <a:lnTo>
                  <a:pt x="70891" y="5395"/>
                </a:lnTo>
                <a:lnTo>
                  <a:pt x="84347" y="17898"/>
                </a:lnTo>
                <a:lnTo>
                  <a:pt x="84778" y="18951"/>
                </a:lnTo>
                <a:lnTo>
                  <a:pt x="44736" y="18951"/>
                </a:lnTo>
                <a:lnTo>
                  <a:pt x="38882" y="19543"/>
                </a:lnTo>
                <a:lnTo>
                  <a:pt x="31455" y="22109"/>
                </a:lnTo>
                <a:lnTo>
                  <a:pt x="25077" y="27834"/>
                </a:lnTo>
                <a:lnTo>
                  <a:pt x="22368" y="37902"/>
                </a:lnTo>
                <a:lnTo>
                  <a:pt x="23475" y="44383"/>
                </a:lnTo>
                <a:lnTo>
                  <a:pt x="27028" y="48693"/>
                </a:lnTo>
                <a:lnTo>
                  <a:pt x="33377" y="51819"/>
                </a:lnTo>
                <a:lnTo>
                  <a:pt x="63377" y="61064"/>
                </a:lnTo>
                <a:lnTo>
                  <a:pt x="78551" y="66625"/>
                </a:lnTo>
                <a:lnTo>
                  <a:pt x="88308" y="73962"/>
                </a:lnTo>
                <a:lnTo>
                  <a:pt x="93521" y="83273"/>
                </a:lnTo>
                <a:lnTo>
                  <a:pt x="95065" y="94755"/>
                </a:lnTo>
                <a:lnTo>
                  <a:pt x="91453" y="113213"/>
                </a:lnTo>
                <a:lnTo>
                  <a:pt x="86607" y="120024"/>
                </a:lnTo>
                <a:close/>
              </a:path>
              <a:path w="95250" h="139064">
                <a:moveTo>
                  <a:pt x="91337" y="42113"/>
                </a:moveTo>
                <a:lnTo>
                  <a:pt x="72697" y="42113"/>
                </a:lnTo>
                <a:lnTo>
                  <a:pt x="71736" y="34941"/>
                </a:lnTo>
                <a:lnTo>
                  <a:pt x="67804" y="27373"/>
                </a:lnTo>
                <a:lnTo>
                  <a:pt x="59328" y="21385"/>
                </a:lnTo>
                <a:lnTo>
                  <a:pt x="44736" y="18951"/>
                </a:lnTo>
                <a:lnTo>
                  <a:pt x="84778" y="18951"/>
                </a:lnTo>
                <a:lnTo>
                  <a:pt x="90114" y="31980"/>
                </a:lnTo>
                <a:lnTo>
                  <a:pt x="91337" y="42113"/>
                </a:lnTo>
                <a:close/>
              </a:path>
              <a:path w="95250" h="139064">
                <a:moveTo>
                  <a:pt x="48464" y="138975"/>
                </a:moveTo>
                <a:lnTo>
                  <a:pt x="22018" y="134105"/>
                </a:lnTo>
                <a:lnTo>
                  <a:pt x="7456" y="122129"/>
                </a:lnTo>
                <a:lnTo>
                  <a:pt x="1281" y="106995"/>
                </a:lnTo>
                <a:lnTo>
                  <a:pt x="0" y="92650"/>
                </a:lnTo>
                <a:lnTo>
                  <a:pt x="18640" y="92650"/>
                </a:lnTo>
                <a:lnTo>
                  <a:pt x="19630" y="101369"/>
                </a:lnTo>
                <a:lnTo>
                  <a:pt x="23766" y="110285"/>
                </a:lnTo>
                <a:lnTo>
                  <a:pt x="32795" y="117227"/>
                </a:lnTo>
                <a:lnTo>
                  <a:pt x="48464" y="120024"/>
                </a:lnTo>
                <a:lnTo>
                  <a:pt x="86607" y="120024"/>
                </a:lnTo>
                <a:lnTo>
                  <a:pt x="81551" y="127130"/>
                </a:lnTo>
                <a:lnTo>
                  <a:pt x="66755" y="135915"/>
                </a:lnTo>
                <a:lnTo>
                  <a:pt x="48464" y="13897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3445099" y="2530016"/>
            <a:ext cx="123189" cy="179070"/>
          </a:xfrm>
          <a:custGeom>
            <a:avLst/>
            <a:gdLst/>
            <a:ahLst/>
            <a:cxnLst/>
            <a:rect l="l" t="t" r="r" b="b"/>
            <a:pathLst>
              <a:path w="123189" h="179069">
                <a:moveTo>
                  <a:pt x="68969" y="178983"/>
                </a:moveTo>
                <a:lnTo>
                  <a:pt x="0" y="178983"/>
                </a:lnTo>
                <a:lnTo>
                  <a:pt x="0" y="0"/>
                </a:lnTo>
                <a:lnTo>
                  <a:pt x="70833" y="0"/>
                </a:lnTo>
                <a:lnTo>
                  <a:pt x="90405" y="3652"/>
                </a:lnTo>
                <a:lnTo>
                  <a:pt x="104385" y="13423"/>
                </a:lnTo>
                <a:lnTo>
                  <a:pt x="108921" y="21056"/>
                </a:lnTo>
                <a:lnTo>
                  <a:pt x="22368" y="21056"/>
                </a:lnTo>
                <a:lnTo>
                  <a:pt x="22368" y="75804"/>
                </a:lnTo>
                <a:lnTo>
                  <a:pt x="102521" y="75804"/>
                </a:lnTo>
                <a:lnTo>
                  <a:pt x="93201" y="82121"/>
                </a:lnTo>
                <a:lnTo>
                  <a:pt x="102579" y="86366"/>
                </a:lnTo>
                <a:lnTo>
                  <a:pt x="112307" y="93966"/>
                </a:lnTo>
                <a:lnTo>
                  <a:pt x="112781" y="94755"/>
                </a:lnTo>
                <a:lnTo>
                  <a:pt x="22368" y="94755"/>
                </a:lnTo>
                <a:lnTo>
                  <a:pt x="22368" y="157926"/>
                </a:lnTo>
                <a:lnTo>
                  <a:pt x="112840" y="157926"/>
                </a:lnTo>
                <a:lnTo>
                  <a:pt x="109278" y="163717"/>
                </a:lnTo>
                <a:lnTo>
                  <a:pt x="92356" y="174903"/>
                </a:lnTo>
                <a:lnTo>
                  <a:pt x="68969" y="178983"/>
                </a:lnTo>
                <a:close/>
              </a:path>
              <a:path w="123189" h="179069">
                <a:moveTo>
                  <a:pt x="102521" y="75804"/>
                </a:moveTo>
                <a:lnTo>
                  <a:pt x="59648" y="75804"/>
                </a:lnTo>
                <a:lnTo>
                  <a:pt x="73541" y="74159"/>
                </a:lnTo>
                <a:lnTo>
                  <a:pt x="84114" y="68961"/>
                </a:lnTo>
                <a:lnTo>
                  <a:pt x="90842" y="59814"/>
                </a:lnTo>
                <a:lnTo>
                  <a:pt x="93201" y="46325"/>
                </a:lnTo>
                <a:lnTo>
                  <a:pt x="91366" y="35270"/>
                </a:lnTo>
                <a:lnTo>
                  <a:pt x="85512" y="27373"/>
                </a:lnTo>
                <a:lnTo>
                  <a:pt x="75114" y="22636"/>
                </a:lnTo>
                <a:lnTo>
                  <a:pt x="59648" y="21056"/>
                </a:lnTo>
                <a:lnTo>
                  <a:pt x="108921" y="21056"/>
                </a:lnTo>
                <a:lnTo>
                  <a:pt x="112773" y="27538"/>
                </a:lnTo>
                <a:lnTo>
                  <a:pt x="115569" y="44219"/>
                </a:lnTo>
                <a:lnTo>
                  <a:pt x="114696" y="54287"/>
                </a:lnTo>
                <a:lnTo>
                  <a:pt x="111375" y="64749"/>
                </a:lnTo>
                <a:lnTo>
                  <a:pt x="104560" y="74422"/>
                </a:lnTo>
                <a:lnTo>
                  <a:pt x="102521" y="75804"/>
                </a:lnTo>
                <a:close/>
              </a:path>
              <a:path w="123189" h="179069">
                <a:moveTo>
                  <a:pt x="112840" y="157926"/>
                </a:moveTo>
                <a:lnTo>
                  <a:pt x="67105" y="157926"/>
                </a:lnTo>
                <a:lnTo>
                  <a:pt x="81784" y="155656"/>
                </a:lnTo>
                <a:lnTo>
                  <a:pt x="92269" y="149240"/>
                </a:lnTo>
                <a:lnTo>
                  <a:pt x="98560" y="139271"/>
                </a:lnTo>
                <a:lnTo>
                  <a:pt x="100657" y="126341"/>
                </a:lnTo>
                <a:lnTo>
                  <a:pt x="97453" y="110745"/>
                </a:lnTo>
                <a:lnTo>
                  <a:pt x="89007" y="101072"/>
                </a:lnTo>
                <a:lnTo>
                  <a:pt x="77065" y="96137"/>
                </a:lnTo>
                <a:lnTo>
                  <a:pt x="63377" y="94755"/>
                </a:lnTo>
                <a:lnTo>
                  <a:pt x="112781" y="94755"/>
                </a:lnTo>
                <a:lnTo>
                  <a:pt x="119938" y="106699"/>
                </a:lnTo>
                <a:lnTo>
                  <a:pt x="123025" y="126341"/>
                </a:lnTo>
                <a:lnTo>
                  <a:pt x="119560" y="147003"/>
                </a:lnTo>
                <a:lnTo>
                  <a:pt x="112840" y="15792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1933371" y="4759941"/>
            <a:ext cx="382270" cy="368935"/>
          </a:xfrm>
          <a:custGeom>
            <a:avLst/>
            <a:gdLst/>
            <a:ahLst/>
            <a:cxnLst/>
            <a:rect l="l" t="t" r="r" b="b"/>
            <a:pathLst>
              <a:path w="382269" h="368935">
                <a:moveTo>
                  <a:pt x="0" y="368494"/>
                </a:moveTo>
                <a:lnTo>
                  <a:pt x="382126" y="368494"/>
                </a:lnTo>
                <a:lnTo>
                  <a:pt x="382126" y="0"/>
                </a:lnTo>
                <a:lnTo>
                  <a:pt x="0" y="0"/>
                </a:lnTo>
                <a:lnTo>
                  <a:pt x="0" y="368494"/>
                </a:lnTo>
                <a:close/>
              </a:path>
            </a:pathLst>
          </a:custGeom>
          <a:solidFill>
            <a:srgbClr val="D1D3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1933371" y="4759941"/>
            <a:ext cx="382270" cy="368935"/>
          </a:xfrm>
          <a:custGeom>
            <a:avLst/>
            <a:gdLst/>
            <a:ahLst/>
            <a:cxnLst/>
            <a:rect l="l" t="t" r="r" b="b"/>
            <a:pathLst>
              <a:path w="382269" h="368935">
                <a:moveTo>
                  <a:pt x="382126" y="368494"/>
                </a:moveTo>
                <a:lnTo>
                  <a:pt x="0" y="368494"/>
                </a:lnTo>
                <a:lnTo>
                  <a:pt x="0" y="0"/>
                </a:lnTo>
                <a:lnTo>
                  <a:pt x="382126" y="0"/>
                </a:lnTo>
                <a:lnTo>
                  <a:pt x="382126" y="368494"/>
                </a:lnTo>
                <a:close/>
              </a:path>
            </a:pathLst>
          </a:custGeom>
          <a:ln w="1193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2315497" y="4759941"/>
            <a:ext cx="382270" cy="368935"/>
          </a:xfrm>
          <a:custGeom>
            <a:avLst/>
            <a:gdLst/>
            <a:ahLst/>
            <a:cxnLst/>
            <a:rect l="l" t="t" r="r" b="b"/>
            <a:pathLst>
              <a:path w="382269" h="368935">
                <a:moveTo>
                  <a:pt x="0" y="368494"/>
                </a:moveTo>
                <a:lnTo>
                  <a:pt x="382126" y="368494"/>
                </a:lnTo>
                <a:lnTo>
                  <a:pt x="382126" y="0"/>
                </a:lnTo>
                <a:lnTo>
                  <a:pt x="0" y="0"/>
                </a:lnTo>
                <a:lnTo>
                  <a:pt x="0" y="368494"/>
                </a:lnTo>
                <a:close/>
              </a:path>
            </a:pathLst>
          </a:custGeom>
          <a:solidFill>
            <a:srgbClr val="D1D3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2315497" y="4759941"/>
            <a:ext cx="382270" cy="368935"/>
          </a:xfrm>
          <a:custGeom>
            <a:avLst/>
            <a:gdLst/>
            <a:ahLst/>
            <a:cxnLst/>
            <a:rect l="l" t="t" r="r" b="b"/>
            <a:pathLst>
              <a:path w="382269" h="368935">
                <a:moveTo>
                  <a:pt x="382126" y="368494"/>
                </a:moveTo>
                <a:lnTo>
                  <a:pt x="0" y="368494"/>
                </a:lnTo>
                <a:lnTo>
                  <a:pt x="0" y="0"/>
                </a:lnTo>
                <a:lnTo>
                  <a:pt x="382126" y="0"/>
                </a:lnTo>
                <a:lnTo>
                  <a:pt x="382126" y="368494"/>
                </a:lnTo>
                <a:close/>
              </a:path>
            </a:pathLst>
          </a:custGeom>
          <a:ln w="1193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2697623" y="4759941"/>
            <a:ext cx="384175" cy="368935"/>
          </a:xfrm>
          <a:custGeom>
            <a:avLst/>
            <a:gdLst/>
            <a:ahLst/>
            <a:cxnLst/>
            <a:rect l="l" t="t" r="r" b="b"/>
            <a:pathLst>
              <a:path w="384175" h="368935">
                <a:moveTo>
                  <a:pt x="0" y="368494"/>
                </a:moveTo>
                <a:lnTo>
                  <a:pt x="383990" y="368494"/>
                </a:lnTo>
                <a:lnTo>
                  <a:pt x="383990" y="0"/>
                </a:lnTo>
                <a:lnTo>
                  <a:pt x="0" y="0"/>
                </a:lnTo>
                <a:lnTo>
                  <a:pt x="0" y="368494"/>
                </a:lnTo>
                <a:close/>
              </a:path>
            </a:pathLst>
          </a:custGeom>
          <a:solidFill>
            <a:srgbClr val="D1D3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2697623" y="4759941"/>
            <a:ext cx="384175" cy="368935"/>
          </a:xfrm>
          <a:custGeom>
            <a:avLst/>
            <a:gdLst/>
            <a:ahLst/>
            <a:cxnLst/>
            <a:rect l="l" t="t" r="r" b="b"/>
            <a:pathLst>
              <a:path w="384175" h="368935">
                <a:moveTo>
                  <a:pt x="383990" y="368494"/>
                </a:moveTo>
                <a:lnTo>
                  <a:pt x="0" y="368494"/>
                </a:lnTo>
                <a:lnTo>
                  <a:pt x="0" y="0"/>
                </a:lnTo>
                <a:lnTo>
                  <a:pt x="383990" y="0"/>
                </a:lnTo>
                <a:lnTo>
                  <a:pt x="383990" y="368494"/>
                </a:lnTo>
                <a:close/>
              </a:path>
            </a:pathLst>
          </a:custGeom>
          <a:ln w="11938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3081613" y="4759941"/>
            <a:ext cx="382270" cy="368935"/>
          </a:xfrm>
          <a:custGeom>
            <a:avLst/>
            <a:gdLst/>
            <a:ahLst/>
            <a:cxnLst/>
            <a:rect l="l" t="t" r="r" b="b"/>
            <a:pathLst>
              <a:path w="382270" h="368935">
                <a:moveTo>
                  <a:pt x="0" y="368494"/>
                </a:moveTo>
                <a:lnTo>
                  <a:pt x="382126" y="368494"/>
                </a:lnTo>
                <a:lnTo>
                  <a:pt x="382126" y="0"/>
                </a:lnTo>
                <a:lnTo>
                  <a:pt x="0" y="0"/>
                </a:lnTo>
                <a:lnTo>
                  <a:pt x="0" y="368494"/>
                </a:lnTo>
                <a:close/>
              </a:path>
            </a:pathLst>
          </a:custGeom>
          <a:solidFill>
            <a:srgbClr val="D1D3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3081613" y="4759941"/>
            <a:ext cx="382270" cy="368935"/>
          </a:xfrm>
          <a:custGeom>
            <a:avLst/>
            <a:gdLst/>
            <a:ahLst/>
            <a:cxnLst/>
            <a:rect l="l" t="t" r="r" b="b"/>
            <a:pathLst>
              <a:path w="382270" h="368935">
                <a:moveTo>
                  <a:pt x="382126" y="368494"/>
                </a:moveTo>
                <a:lnTo>
                  <a:pt x="0" y="368494"/>
                </a:lnTo>
                <a:lnTo>
                  <a:pt x="0" y="0"/>
                </a:lnTo>
                <a:lnTo>
                  <a:pt x="382126" y="0"/>
                </a:lnTo>
                <a:lnTo>
                  <a:pt x="382126" y="368494"/>
                </a:lnTo>
                <a:close/>
              </a:path>
            </a:pathLst>
          </a:custGeom>
          <a:ln w="1193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3463740" y="4759941"/>
            <a:ext cx="382270" cy="368935"/>
          </a:xfrm>
          <a:custGeom>
            <a:avLst/>
            <a:gdLst/>
            <a:ahLst/>
            <a:cxnLst/>
            <a:rect l="l" t="t" r="r" b="b"/>
            <a:pathLst>
              <a:path w="382270" h="368935">
                <a:moveTo>
                  <a:pt x="0" y="368494"/>
                </a:moveTo>
                <a:lnTo>
                  <a:pt x="382126" y="368494"/>
                </a:lnTo>
                <a:lnTo>
                  <a:pt x="382126" y="0"/>
                </a:lnTo>
                <a:lnTo>
                  <a:pt x="0" y="0"/>
                </a:lnTo>
                <a:lnTo>
                  <a:pt x="0" y="368494"/>
                </a:lnTo>
                <a:close/>
              </a:path>
            </a:pathLst>
          </a:custGeom>
          <a:solidFill>
            <a:srgbClr val="D1D3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3463740" y="4759941"/>
            <a:ext cx="382270" cy="368935"/>
          </a:xfrm>
          <a:custGeom>
            <a:avLst/>
            <a:gdLst/>
            <a:ahLst/>
            <a:cxnLst/>
            <a:rect l="l" t="t" r="r" b="b"/>
            <a:pathLst>
              <a:path w="382270" h="368935">
                <a:moveTo>
                  <a:pt x="382126" y="368494"/>
                </a:moveTo>
                <a:lnTo>
                  <a:pt x="0" y="368494"/>
                </a:lnTo>
                <a:lnTo>
                  <a:pt x="0" y="0"/>
                </a:lnTo>
                <a:lnTo>
                  <a:pt x="382126" y="0"/>
                </a:lnTo>
                <a:lnTo>
                  <a:pt x="382126" y="368494"/>
                </a:lnTo>
                <a:close/>
              </a:path>
            </a:pathLst>
          </a:custGeom>
          <a:ln w="1193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3845866" y="4759941"/>
            <a:ext cx="382270" cy="368935"/>
          </a:xfrm>
          <a:custGeom>
            <a:avLst/>
            <a:gdLst/>
            <a:ahLst/>
            <a:cxnLst/>
            <a:rect l="l" t="t" r="r" b="b"/>
            <a:pathLst>
              <a:path w="382270" h="368935">
                <a:moveTo>
                  <a:pt x="0" y="368494"/>
                </a:moveTo>
                <a:lnTo>
                  <a:pt x="382126" y="368494"/>
                </a:lnTo>
                <a:lnTo>
                  <a:pt x="382126" y="0"/>
                </a:lnTo>
                <a:lnTo>
                  <a:pt x="0" y="0"/>
                </a:lnTo>
                <a:lnTo>
                  <a:pt x="0" y="368494"/>
                </a:lnTo>
                <a:close/>
              </a:path>
            </a:pathLst>
          </a:custGeom>
          <a:solidFill>
            <a:srgbClr val="D1D3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3845866" y="4759941"/>
            <a:ext cx="382270" cy="368935"/>
          </a:xfrm>
          <a:custGeom>
            <a:avLst/>
            <a:gdLst/>
            <a:ahLst/>
            <a:cxnLst/>
            <a:rect l="l" t="t" r="r" b="b"/>
            <a:pathLst>
              <a:path w="382270" h="368935">
                <a:moveTo>
                  <a:pt x="382126" y="368494"/>
                </a:moveTo>
                <a:lnTo>
                  <a:pt x="0" y="368494"/>
                </a:lnTo>
                <a:lnTo>
                  <a:pt x="0" y="0"/>
                </a:lnTo>
                <a:lnTo>
                  <a:pt x="382126" y="0"/>
                </a:lnTo>
                <a:lnTo>
                  <a:pt x="382126" y="368494"/>
                </a:lnTo>
                <a:close/>
              </a:path>
            </a:pathLst>
          </a:custGeom>
          <a:ln w="1193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1998612" y="4861014"/>
            <a:ext cx="154940" cy="135255"/>
          </a:xfrm>
          <a:custGeom>
            <a:avLst/>
            <a:gdLst/>
            <a:ahLst/>
            <a:cxnLst/>
            <a:rect l="l" t="t" r="r" b="b"/>
            <a:pathLst>
              <a:path w="154939" h="135254">
                <a:moveTo>
                  <a:pt x="38697" y="23162"/>
                </a:moveTo>
                <a:lnTo>
                  <a:pt x="18640" y="23162"/>
                </a:lnTo>
                <a:lnTo>
                  <a:pt x="22572" y="16878"/>
                </a:lnTo>
                <a:lnTo>
                  <a:pt x="29125" y="9212"/>
                </a:lnTo>
                <a:lnTo>
                  <a:pt x="38824" y="2730"/>
                </a:lnTo>
                <a:lnTo>
                  <a:pt x="52192" y="0"/>
                </a:lnTo>
                <a:lnTo>
                  <a:pt x="66056" y="2401"/>
                </a:lnTo>
                <a:lnTo>
                  <a:pt x="75027" y="8159"/>
                </a:lnTo>
                <a:lnTo>
                  <a:pt x="80502" y="15101"/>
                </a:lnTo>
                <a:lnTo>
                  <a:pt x="83881" y="21056"/>
                </a:lnTo>
                <a:lnTo>
                  <a:pt x="48464" y="21056"/>
                </a:lnTo>
                <a:lnTo>
                  <a:pt x="39086" y="22899"/>
                </a:lnTo>
                <a:lnTo>
                  <a:pt x="38697" y="23162"/>
                </a:lnTo>
                <a:close/>
              </a:path>
              <a:path w="154939" h="135254">
                <a:moveTo>
                  <a:pt x="154714" y="134763"/>
                </a:moveTo>
                <a:lnTo>
                  <a:pt x="136074" y="134763"/>
                </a:lnTo>
                <a:lnTo>
                  <a:pt x="136074" y="50536"/>
                </a:lnTo>
                <a:lnTo>
                  <a:pt x="134938" y="38823"/>
                </a:lnTo>
                <a:lnTo>
                  <a:pt x="131181" y="29479"/>
                </a:lnTo>
                <a:lnTo>
                  <a:pt x="124278" y="23294"/>
                </a:lnTo>
                <a:lnTo>
                  <a:pt x="113705" y="21056"/>
                </a:lnTo>
                <a:lnTo>
                  <a:pt x="83881" y="21056"/>
                </a:lnTo>
                <a:lnTo>
                  <a:pt x="90725" y="13325"/>
                </a:lnTo>
                <a:lnTo>
                  <a:pt x="98094" y="6580"/>
                </a:lnTo>
                <a:lnTo>
                  <a:pt x="107210" y="1809"/>
                </a:lnTo>
                <a:lnTo>
                  <a:pt x="119297" y="0"/>
                </a:lnTo>
                <a:lnTo>
                  <a:pt x="130336" y="1875"/>
                </a:lnTo>
                <a:lnTo>
                  <a:pt x="141899" y="8685"/>
                </a:lnTo>
                <a:lnTo>
                  <a:pt x="151015" y="22208"/>
                </a:lnTo>
                <a:lnTo>
                  <a:pt x="154714" y="44219"/>
                </a:lnTo>
                <a:lnTo>
                  <a:pt x="154714" y="134763"/>
                </a:lnTo>
                <a:close/>
              </a:path>
              <a:path w="154939" h="135254">
                <a:moveTo>
                  <a:pt x="18640" y="134763"/>
                </a:moveTo>
                <a:lnTo>
                  <a:pt x="0" y="134763"/>
                </a:lnTo>
                <a:lnTo>
                  <a:pt x="0" y="4211"/>
                </a:lnTo>
                <a:lnTo>
                  <a:pt x="16776" y="4211"/>
                </a:lnTo>
                <a:lnTo>
                  <a:pt x="16776" y="23162"/>
                </a:lnTo>
                <a:lnTo>
                  <a:pt x="38697" y="23162"/>
                </a:lnTo>
                <a:lnTo>
                  <a:pt x="29358" y="29479"/>
                </a:lnTo>
                <a:lnTo>
                  <a:pt x="21727" y="42376"/>
                </a:lnTo>
                <a:lnTo>
                  <a:pt x="18640" y="63170"/>
                </a:lnTo>
                <a:lnTo>
                  <a:pt x="18640" y="134763"/>
                </a:lnTo>
                <a:close/>
              </a:path>
              <a:path w="154939" h="135254">
                <a:moveTo>
                  <a:pt x="87609" y="134763"/>
                </a:moveTo>
                <a:lnTo>
                  <a:pt x="67105" y="134763"/>
                </a:lnTo>
                <a:lnTo>
                  <a:pt x="67105" y="44219"/>
                </a:lnTo>
                <a:lnTo>
                  <a:pt x="66289" y="36158"/>
                </a:lnTo>
                <a:lnTo>
                  <a:pt x="63377" y="28689"/>
                </a:lnTo>
                <a:lnTo>
                  <a:pt x="57668" y="23195"/>
                </a:lnTo>
                <a:lnTo>
                  <a:pt x="48464" y="21056"/>
                </a:lnTo>
                <a:lnTo>
                  <a:pt x="113705" y="21056"/>
                </a:lnTo>
                <a:lnTo>
                  <a:pt x="102550" y="23952"/>
                </a:lnTo>
                <a:lnTo>
                  <a:pt x="94366" y="31585"/>
                </a:lnTo>
                <a:lnTo>
                  <a:pt x="89327" y="42376"/>
                </a:lnTo>
                <a:lnTo>
                  <a:pt x="87609" y="54747"/>
                </a:lnTo>
                <a:lnTo>
                  <a:pt x="87609" y="13476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2175695" y="4915762"/>
            <a:ext cx="84455" cy="141605"/>
          </a:xfrm>
          <a:custGeom>
            <a:avLst/>
            <a:gdLst/>
            <a:ahLst/>
            <a:cxnLst/>
            <a:rect l="l" t="t" r="r" b="b"/>
            <a:pathLst>
              <a:path w="84455" h="141604">
                <a:moveTo>
                  <a:pt x="42872" y="141080"/>
                </a:moveTo>
                <a:lnTo>
                  <a:pt x="21232" y="134040"/>
                </a:lnTo>
                <a:lnTo>
                  <a:pt x="8155" y="116339"/>
                </a:lnTo>
                <a:lnTo>
                  <a:pt x="1718" y="93110"/>
                </a:lnTo>
                <a:lnTo>
                  <a:pt x="0" y="69487"/>
                </a:lnTo>
                <a:lnTo>
                  <a:pt x="1718" y="47081"/>
                </a:lnTo>
                <a:lnTo>
                  <a:pt x="8155" y="24478"/>
                </a:lnTo>
                <a:lnTo>
                  <a:pt x="21232" y="7007"/>
                </a:lnTo>
                <a:lnTo>
                  <a:pt x="42872" y="0"/>
                </a:lnTo>
                <a:lnTo>
                  <a:pt x="63435" y="7007"/>
                </a:lnTo>
                <a:lnTo>
                  <a:pt x="68977" y="14739"/>
                </a:lnTo>
                <a:lnTo>
                  <a:pt x="42872" y="14739"/>
                </a:lnTo>
                <a:lnTo>
                  <a:pt x="30931" y="18556"/>
                </a:lnTo>
                <a:lnTo>
                  <a:pt x="22834" y="29479"/>
                </a:lnTo>
                <a:lnTo>
                  <a:pt x="18232" y="46719"/>
                </a:lnTo>
                <a:lnTo>
                  <a:pt x="16776" y="69487"/>
                </a:lnTo>
                <a:lnTo>
                  <a:pt x="18232" y="93143"/>
                </a:lnTo>
                <a:lnTo>
                  <a:pt x="22834" y="110285"/>
                </a:lnTo>
                <a:lnTo>
                  <a:pt x="30931" y="120714"/>
                </a:lnTo>
                <a:lnTo>
                  <a:pt x="42872" y="124235"/>
                </a:lnTo>
                <a:lnTo>
                  <a:pt x="70372" y="124235"/>
                </a:lnTo>
                <a:lnTo>
                  <a:pt x="63435" y="134040"/>
                </a:lnTo>
                <a:lnTo>
                  <a:pt x="42872" y="141080"/>
                </a:lnTo>
                <a:close/>
              </a:path>
              <a:path w="84455" h="141604">
                <a:moveTo>
                  <a:pt x="70372" y="124235"/>
                </a:moveTo>
                <a:lnTo>
                  <a:pt x="42872" y="124235"/>
                </a:lnTo>
                <a:lnTo>
                  <a:pt x="53736" y="120714"/>
                </a:lnTo>
                <a:lnTo>
                  <a:pt x="61279" y="110285"/>
                </a:lnTo>
                <a:lnTo>
                  <a:pt x="65677" y="93143"/>
                </a:lnTo>
                <a:lnTo>
                  <a:pt x="67105" y="69487"/>
                </a:lnTo>
                <a:lnTo>
                  <a:pt x="65677" y="46719"/>
                </a:lnTo>
                <a:lnTo>
                  <a:pt x="61279" y="29479"/>
                </a:lnTo>
                <a:lnTo>
                  <a:pt x="53736" y="18556"/>
                </a:lnTo>
                <a:lnTo>
                  <a:pt x="42872" y="14739"/>
                </a:lnTo>
                <a:lnTo>
                  <a:pt x="68977" y="14739"/>
                </a:lnTo>
                <a:lnTo>
                  <a:pt x="75959" y="24478"/>
                </a:lnTo>
                <a:lnTo>
                  <a:pt x="82192" y="47081"/>
                </a:lnTo>
                <a:lnTo>
                  <a:pt x="83881" y="69487"/>
                </a:lnTo>
                <a:lnTo>
                  <a:pt x="82192" y="93110"/>
                </a:lnTo>
                <a:lnTo>
                  <a:pt x="75959" y="116339"/>
                </a:lnTo>
                <a:lnTo>
                  <a:pt x="70372" y="12423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2380738" y="4861014"/>
            <a:ext cx="154940" cy="135255"/>
          </a:xfrm>
          <a:custGeom>
            <a:avLst/>
            <a:gdLst/>
            <a:ahLst/>
            <a:cxnLst/>
            <a:rect l="l" t="t" r="r" b="b"/>
            <a:pathLst>
              <a:path w="154939" h="135254">
                <a:moveTo>
                  <a:pt x="40244" y="23162"/>
                </a:moveTo>
                <a:lnTo>
                  <a:pt x="18640" y="23162"/>
                </a:lnTo>
                <a:lnTo>
                  <a:pt x="22601" y="16878"/>
                </a:lnTo>
                <a:lnTo>
                  <a:pt x="29358" y="9212"/>
                </a:lnTo>
                <a:lnTo>
                  <a:pt x="39610" y="2730"/>
                </a:lnTo>
                <a:lnTo>
                  <a:pt x="54056" y="0"/>
                </a:lnTo>
                <a:lnTo>
                  <a:pt x="66842" y="2401"/>
                </a:lnTo>
                <a:lnTo>
                  <a:pt x="75260" y="8159"/>
                </a:lnTo>
                <a:lnTo>
                  <a:pt x="80531" y="15101"/>
                </a:lnTo>
                <a:lnTo>
                  <a:pt x="83881" y="21056"/>
                </a:lnTo>
                <a:lnTo>
                  <a:pt x="50328" y="21056"/>
                </a:lnTo>
                <a:lnTo>
                  <a:pt x="40659" y="22899"/>
                </a:lnTo>
                <a:lnTo>
                  <a:pt x="40244" y="23162"/>
                </a:lnTo>
                <a:close/>
              </a:path>
              <a:path w="154939" h="135254">
                <a:moveTo>
                  <a:pt x="154714" y="134763"/>
                </a:moveTo>
                <a:lnTo>
                  <a:pt x="136074" y="134763"/>
                </a:lnTo>
                <a:lnTo>
                  <a:pt x="136074" y="50536"/>
                </a:lnTo>
                <a:lnTo>
                  <a:pt x="134938" y="38823"/>
                </a:lnTo>
                <a:lnTo>
                  <a:pt x="131181" y="29479"/>
                </a:lnTo>
                <a:lnTo>
                  <a:pt x="124278" y="23294"/>
                </a:lnTo>
                <a:lnTo>
                  <a:pt x="113705" y="21056"/>
                </a:lnTo>
                <a:lnTo>
                  <a:pt x="83881" y="21056"/>
                </a:lnTo>
                <a:lnTo>
                  <a:pt x="90987" y="13325"/>
                </a:lnTo>
                <a:lnTo>
                  <a:pt x="98793" y="6580"/>
                </a:lnTo>
                <a:lnTo>
                  <a:pt x="107997" y="1809"/>
                </a:lnTo>
                <a:lnTo>
                  <a:pt x="119297" y="0"/>
                </a:lnTo>
                <a:lnTo>
                  <a:pt x="130336" y="1875"/>
                </a:lnTo>
                <a:lnTo>
                  <a:pt x="141899" y="8685"/>
                </a:lnTo>
                <a:lnTo>
                  <a:pt x="151015" y="22208"/>
                </a:lnTo>
                <a:lnTo>
                  <a:pt x="154714" y="44219"/>
                </a:lnTo>
                <a:lnTo>
                  <a:pt x="154714" y="134763"/>
                </a:lnTo>
                <a:close/>
              </a:path>
              <a:path w="154939" h="135254">
                <a:moveTo>
                  <a:pt x="18640" y="134763"/>
                </a:moveTo>
                <a:lnTo>
                  <a:pt x="0" y="134763"/>
                </a:lnTo>
                <a:lnTo>
                  <a:pt x="0" y="4211"/>
                </a:lnTo>
                <a:lnTo>
                  <a:pt x="18640" y="4211"/>
                </a:lnTo>
                <a:lnTo>
                  <a:pt x="18640" y="23162"/>
                </a:lnTo>
                <a:lnTo>
                  <a:pt x="40244" y="23162"/>
                </a:lnTo>
                <a:lnTo>
                  <a:pt x="30290" y="29479"/>
                </a:lnTo>
                <a:lnTo>
                  <a:pt x="22018" y="42376"/>
                </a:lnTo>
                <a:lnTo>
                  <a:pt x="18640" y="63170"/>
                </a:lnTo>
                <a:lnTo>
                  <a:pt x="18640" y="134763"/>
                </a:lnTo>
                <a:close/>
              </a:path>
              <a:path w="154939" h="135254">
                <a:moveTo>
                  <a:pt x="87609" y="134763"/>
                </a:moveTo>
                <a:lnTo>
                  <a:pt x="67105" y="134763"/>
                </a:lnTo>
                <a:lnTo>
                  <a:pt x="67105" y="44219"/>
                </a:lnTo>
                <a:lnTo>
                  <a:pt x="66318" y="36158"/>
                </a:lnTo>
                <a:lnTo>
                  <a:pt x="63610" y="28689"/>
                </a:lnTo>
                <a:lnTo>
                  <a:pt x="58454" y="23195"/>
                </a:lnTo>
                <a:lnTo>
                  <a:pt x="50328" y="21056"/>
                </a:lnTo>
                <a:lnTo>
                  <a:pt x="113705" y="21056"/>
                </a:lnTo>
                <a:lnTo>
                  <a:pt x="103337" y="23952"/>
                </a:lnTo>
                <a:lnTo>
                  <a:pt x="95065" y="31585"/>
                </a:lnTo>
                <a:lnTo>
                  <a:pt x="89589" y="42376"/>
                </a:lnTo>
                <a:lnTo>
                  <a:pt x="87609" y="54747"/>
                </a:lnTo>
                <a:lnTo>
                  <a:pt x="87609" y="13476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2569005" y="4915762"/>
            <a:ext cx="45085" cy="137160"/>
          </a:xfrm>
          <a:custGeom>
            <a:avLst/>
            <a:gdLst/>
            <a:ahLst/>
            <a:cxnLst/>
            <a:rect l="l" t="t" r="r" b="b"/>
            <a:pathLst>
              <a:path w="45085" h="137160">
                <a:moveTo>
                  <a:pt x="44736" y="136869"/>
                </a:moveTo>
                <a:lnTo>
                  <a:pt x="29824" y="136869"/>
                </a:lnTo>
                <a:lnTo>
                  <a:pt x="29824" y="40008"/>
                </a:lnTo>
                <a:lnTo>
                  <a:pt x="0" y="40008"/>
                </a:lnTo>
                <a:lnTo>
                  <a:pt x="0" y="25268"/>
                </a:lnTo>
                <a:lnTo>
                  <a:pt x="13106" y="23392"/>
                </a:lnTo>
                <a:lnTo>
                  <a:pt x="22368" y="19740"/>
                </a:lnTo>
                <a:lnTo>
                  <a:pt x="28834" y="12535"/>
                </a:lnTo>
                <a:lnTo>
                  <a:pt x="33552" y="0"/>
                </a:lnTo>
                <a:lnTo>
                  <a:pt x="44736" y="0"/>
                </a:lnTo>
                <a:lnTo>
                  <a:pt x="44736" y="13686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2762864" y="4861014"/>
            <a:ext cx="156845" cy="135255"/>
          </a:xfrm>
          <a:custGeom>
            <a:avLst/>
            <a:gdLst/>
            <a:ahLst/>
            <a:cxnLst/>
            <a:rect l="l" t="t" r="r" b="b"/>
            <a:pathLst>
              <a:path w="156844" h="135254">
                <a:moveTo>
                  <a:pt x="40244" y="23162"/>
                </a:moveTo>
                <a:lnTo>
                  <a:pt x="18640" y="23162"/>
                </a:lnTo>
                <a:lnTo>
                  <a:pt x="22863" y="16878"/>
                </a:lnTo>
                <a:lnTo>
                  <a:pt x="30057" y="9212"/>
                </a:lnTo>
                <a:lnTo>
                  <a:pt x="40397" y="2730"/>
                </a:lnTo>
                <a:lnTo>
                  <a:pt x="54056" y="0"/>
                </a:lnTo>
                <a:lnTo>
                  <a:pt x="66842" y="2401"/>
                </a:lnTo>
                <a:lnTo>
                  <a:pt x="75260" y="8159"/>
                </a:lnTo>
                <a:lnTo>
                  <a:pt x="80531" y="15101"/>
                </a:lnTo>
                <a:lnTo>
                  <a:pt x="83881" y="21056"/>
                </a:lnTo>
                <a:lnTo>
                  <a:pt x="50328" y="21056"/>
                </a:lnTo>
                <a:lnTo>
                  <a:pt x="40659" y="22899"/>
                </a:lnTo>
                <a:lnTo>
                  <a:pt x="40244" y="23162"/>
                </a:lnTo>
                <a:close/>
              </a:path>
              <a:path w="156844" h="135254">
                <a:moveTo>
                  <a:pt x="156578" y="134763"/>
                </a:moveTo>
                <a:lnTo>
                  <a:pt x="136074" y="134763"/>
                </a:lnTo>
                <a:lnTo>
                  <a:pt x="136074" y="50536"/>
                </a:lnTo>
                <a:lnTo>
                  <a:pt x="134967" y="38823"/>
                </a:lnTo>
                <a:lnTo>
                  <a:pt x="131414" y="29479"/>
                </a:lnTo>
                <a:lnTo>
                  <a:pt x="125064" y="23294"/>
                </a:lnTo>
                <a:lnTo>
                  <a:pt x="115569" y="21056"/>
                </a:lnTo>
                <a:lnTo>
                  <a:pt x="83881" y="21056"/>
                </a:lnTo>
                <a:lnTo>
                  <a:pt x="90987" y="13325"/>
                </a:lnTo>
                <a:lnTo>
                  <a:pt x="98793" y="6580"/>
                </a:lnTo>
                <a:lnTo>
                  <a:pt x="107997" y="1809"/>
                </a:lnTo>
                <a:lnTo>
                  <a:pt x="119297" y="0"/>
                </a:lnTo>
                <a:lnTo>
                  <a:pt x="130627" y="1875"/>
                </a:lnTo>
                <a:lnTo>
                  <a:pt x="142831" y="8685"/>
                </a:lnTo>
                <a:lnTo>
                  <a:pt x="152588" y="22208"/>
                </a:lnTo>
                <a:lnTo>
                  <a:pt x="156578" y="44219"/>
                </a:lnTo>
                <a:lnTo>
                  <a:pt x="156578" y="134763"/>
                </a:lnTo>
                <a:close/>
              </a:path>
              <a:path w="156844" h="135254">
                <a:moveTo>
                  <a:pt x="18640" y="134763"/>
                </a:moveTo>
                <a:lnTo>
                  <a:pt x="0" y="134763"/>
                </a:lnTo>
                <a:lnTo>
                  <a:pt x="0" y="4211"/>
                </a:lnTo>
                <a:lnTo>
                  <a:pt x="18640" y="4211"/>
                </a:lnTo>
                <a:lnTo>
                  <a:pt x="18640" y="23162"/>
                </a:lnTo>
                <a:lnTo>
                  <a:pt x="40244" y="23162"/>
                </a:lnTo>
                <a:lnTo>
                  <a:pt x="30290" y="29479"/>
                </a:lnTo>
                <a:lnTo>
                  <a:pt x="22018" y="42376"/>
                </a:lnTo>
                <a:lnTo>
                  <a:pt x="18640" y="63170"/>
                </a:lnTo>
                <a:lnTo>
                  <a:pt x="18640" y="134763"/>
                </a:lnTo>
                <a:close/>
              </a:path>
              <a:path w="156844" h="135254">
                <a:moveTo>
                  <a:pt x="87609" y="134763"/>
                </a:moveTo>
                <a:lnTo>
                  <a:pt x="67105" y="134763"/>
                </a:lnTo>
                <a:lnTo>
                  <a:pt x="67105" y="44219"/>
                </a:lnTo>
                <a:lnTo>
                  <a:pt x="66318" y="36158"/>
                </a:lnTo>
                <a:lnTo>
                  <a:pt x="63610" y="28689"/>
                </a:lnTo>
                <a:lnTo>
                  <a:pt x="58454" y="23195"/>
                </a:lnTo>
                <a:lnTo>
                  <a:pt x="50328" y="21056"/>
                </a:lnTo>
                <a:lnTo>
                  <a:pt x="115569" y="21056"/>
                </a:lnTo>
                <a:lnTo>
                  <a:pt x="104123" y="23952"/>
                </a:lnTo>
                <a:lnTo>
                  <a:pt x="95298" y="31585"/>
                </a:lnTo>
                <a:lnTo>
                  <a:pt x="89619" y="42376"/>
                </a:lnTo>
                <a:lnTo>
                  <a:pt x="87609" y="54747"/>
                </a:lnTo>
                <a:lnTo>
                  <a:pt x="87609" y="13476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2938083" y="4915762"/>
            <a:ext cx="84455" cy="137160"/>
          </a:xfrm>
          <a:custGeom>
            <a:avLst/>
            <a:gdLst/>
            <a:ahLst/>
            <a:cxnLst/>
            <a:rect l="l" t="t" r="r" b="b"/>
            <a:pathLst>
              <a:path w="84455" h="137160">
                <a:moveTo>
                  <a:pt x="18640" y="48430"/>
                </a:moveTo>
                <a:lnTo>
                  <a:pt x="3728" y="48430"/>
                </a:lnTo>
                <a:lnTo>
                  <a:pt x="8592" y="22208"/>
                </a:lnTo>
                <a:lnTo>
                  <a:pt x="20271" y="7633"/>
                </a:lnTo>
                <a:lnTo>
                  <a:pt x="34397" y="1348"/>
                </a:lnTo>
                <a:lnTo>
                  <a:pt x="46600" y="0"/>
                </a:lnTo>
                <a:lnTo>
                  <a:pt x="61076" y="2697"/>
                </a:lnTo>
                <a:lnTo>
                  <a:pt x="72930" y="10528"/>
                </a:lnTo>
                <a:lnTo>
                  <a:pt x="75613" y="14739"/>
                </a:lnTo>
                <a:lnTo>
                  <a:pt x="42872" y="14739"/>
                </a:lnTo>
                <a:lnTo>
                  <a:pt x="29911" y="18523"/>
                </a:lnTo>
                <a:lnTo>
                  <a:pt x="23067" y="27637"/>
                </a:lnTo>
                <a:lnTo>
                  <a:pt x="20067" y="38724"/>
                </a:lnTo>
                <a:lnTo>
                  <a:pt x="18640" y="48430"/>
                </a:lnTo>
                <a:close/>
              </a:path>
              <a:path w="84455" h="137160">
                <a:moveTo>
                  <a:pt x="83881" y="136869"/>
                </a:moveTo>
                <a:lnTo>
                  <a:pt x="0" y="136869"/>
                </a:lnTo>
                <a:lnTo>
                  <a:pt x="3087" y="117359"/>
                </a:lnTo>
                <a:lnTo>
                  <a:pt x="29824" y="82121"/>
                </a:lnTo>
                <a:lnTo>
                  <a:pt x="53736" y="65473"/>
                </a:lnTo>
                <a:lnTo>
                  <a:pt x="60813" y="58959"/>
                </a:lnTo>
                <a:lnTo>
                  <a:pt x="65444" y="50865"/>
                </a:lnTo>
                <a:lnTo>
                  <a:pt x="67105" y="40008"/>
                </a:lnTo>
                <a:lnTo>
                  <a:pt x="65940" y="31618"/>
                </a:lnTo>
                <a:lnTo>
                  <a:pt x="61978" y="23425"/>
                </a:lnTo>
                <a:lnTo>
                  <a:pt x="54522" y="17207"/>
                </a:lnTo>
                <a:lnTo>
                  <a:pt x="42872" y="14739"/>
                </a:lnTo>
                <a:lnTo>
                  <a:pt x="75613" y="14739"/>
                </a:lnTo>
                <a:lnTo>
                  <a:pt x="80939" y="23096"/>
                </a:lnTo>
                <a:lnTo>
                  <a:pt x="83881" y="40008"/>
                </a:lnTo>
                <a:lnTo>
                  <a:pt x="81289" y="56425"/>
                </a:lnTo>
                <a:lnTo>
                  <a:pt x="74328" y="68697"/>
                </a:lnTo>
                <a:lnTo>
                  <a:pt x="64221" y="78206"/>
                </a:lnTo>
                <a:lnTo>
                  <a:pt x="52192" y="86333"/>
                </a:lnTo>
                <a:lnTo>
                  <a:pt x="39144" y="94755"/>
                </a:lnTo>
                <a:lnTo>
                  <a:pt x="28863" y="102553"/>
                </a:lnTo>
                <a:lnTo>
                  <a:pt x="22601" y="109758"/>
                </a:lnTo>
                <a:lnTo>
                  <a:pt x="19484" y="115779"/>
                </a:lnTo>
                <a:lnTo>
                  <a:pt x="18640" y="120024"/>
                </a:lnTo>
                <a:lnTo>
                  <a:pt x="83881" y="120024"/>
                </a:lnTo>
                <a:lnTo>
                  <a:pt x="83881" y="13686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3581174" y="4990514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368" y="0"/>
                </a:lnTo>
              </a:path>
            </a:pathLst>
          </a:custGeom>
          <a:ln w="27373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3642686" y="4990514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 h="0">
                <a:moveTo>
                  <a:pt x="0" y="0"/>
                </a:moveTo>
                <a:lnTo>
                  <a:pt x="22368" y="0"/>
                </a:lnTo>
              </a:path>
            </a:pathLst>
          </a:custGeom>
          <a:ln w="27373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3704199" y="4990514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 h="0">
                <a:moveTo>
                  <a:pt x="0" y="0"/>
                </a:moveTo>
                <a:lnTo>
                  <a:pt x="24232" y="0"/>
                </a:lnTo>
              </a:path>
            </a:pathLst>
          </a:custGeom>
          <a:ln w="27373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3144990" y="4861014"/>
            <a:ext cx="156845" cy="135255"/>
          </a:xfrm>
          <a:custGeom>
            <a:avLst/>
            <a:gdLst/>
            <a:ahLst/>
            <a:cxnLst/>
            <a:rect l="l" t="t" r="r" b="b"/>
            <a:pathLst>
              <a:path w="156845" h="135254">
                <a:moveTo>
                  <a:pt x="40244" y="23162"/>
                </a:moveTo>
                <a:lnTo>
                  <a:pt x="18640" y="23162"/>
                </a:lnTo>
                <a:lnTo>
                  <a:pt x="22863" y="16878"/>
                </a:lnTo>
                <a:lnTo>
                  <a:pt x="30057" y="9212"/>
                </a:lnTo>
                <a:lnTo>
                  <a:pt x="40397" y="2730"/>
                </a:lnTo>
                <a:lnTo>
                  <a:pt x="54056" y="0"/>
                </a:lnTo>
                <a:lnTo>
                  <a:pt x="67105" y="2401"/>
                </a:lnTo>
                <a:lnTo>
                  <a:pt x="75959" y="8159"/>
                </a:lnTo>
                <a:lnTo>
                  <a:pt x="81318" y="15101"/>
                </a:lnTo>
                <a:lnTo>
                  <a:pt x="83881" y="21056"/>
                </a:lnTo>
                <a:lnTo>
                  <a:pt x="50328" y="21056"/>
                </a:lnTo>
                <a:lnTo>
                  <a:pt x="40659" y="22899"/>
                </a:lnTo>
                <a:lnTo>
                  <a:pt x="40244" y="23162"/>
                </a:lnTo>
                <a:close/>
              </a:path>
              <a:path w="156845" h="135254">
                <a:moveTo>
                  <a:pt x="156578" y="134763"/>
                </a:moveTo>
                <a:lnTo>
                  <a:pt x="136074" y="134763"/>
                </a:lnTo>
                <a:lnTo>
                  <a:pt x="136074" y="50536"/>
                </a:lnTo>
                <a:lnTo>
                  <a:pt x="135229" y="38823"/>
                </a:lnTo>
                <a:lnTo>
                  <a:pt x="132113" y="29479"/>
                </a:lnTo>
                <a:lnTo>
                  <a:pt x="125851" y="23294"/>
                </a:lnTo>
                <a:lnTo>
                  <a:pt x="115569" y="21056"/>
                </a:lnTo>
                <a:lnTo>
                  <a:pt x="83881" y="21056"/>
                </a:lnTo>
                <a:lnTo>
                  <a:pt x="91774" y="13325"/>
                </a:lnTo>
                <a:lnTo>
                  <a:pt x="99492" y="6580"/>
                </a:lnTo>
                <a:lnTo>
                  <a:pt x="108259" y="1809"/>
                </a:lnTo>
                <a:lnTo>
                  <a:pt x="119297" y="0"/>
                </a:lnTo>
                <a:lnTo>
                  <a:pt x="130627" y="1875"/>
                </a:lnTo>
                <a:lnTo>
                  <a:pt x="142831" y="8685"/>
                </a:lnTo>
                <a:lnTo>
                  <a:pt x="152588" y="22208"/>
                </a:lnTo>
                <a:lnTo>
                  <a:pt x="156578" y="44219"/>
                </a:lnTo>
                <a:lnTo>
                  <a:pt x="156578" y="134763"/>
                </a:lnTo>
                <a:close/>
              </a:path>
              <a:path w="156845" h="135254">
                <a:moveTo>
                  <a:pt x="18640" y="134763"/>
                </a:moveTo>
                <a:lnTo>
                  <a:pt x="0" y="134763"/>
                </a:lnTo>
                <a:lnTo>
                  <a:pt x="0" y="4211"/>
                </a:lnTo>
                <a:lnTo>
                  <a:pt x="18640" y="4211"/>
                </a:lnTo>
                <a:lnTo>
                  <a:pt x="18640" y="23162"/>
                </a:lnTo>
                <a:lnTo>
                  <a:pt x="40244" y="23162"/>
                </a:lnTo>
                <a:lnTo>
                  <a:pt x="30290" y="29479"/>
                </a:lnTo>
                <a:lnTo>
                  <a:pt x="22018" y="42376"/>
                </a:lnTo>
                <a:lnTo>
                  <a:pt x="18640" y="63170"/>
                </a:lnTo>
                <a:lnTo>
                  <a:pt x="18640" y="134763"/>
                </a:lnTo>
                <a:close/>
              </a:path>
              <a:path w="156845" h="135254">
                <a:moveTo>
                  <a:pt x="87609" y="134763"/>
                </a:moveTo>
                <a:lnTo>
                  <a:pt x="68969" y="134763"/>
                </a:lnTo>
                <a:lnTo>
                  <a:pt x="68969" y="44219"/>
                </a:lnTo>
                <a:lnTo>
                  <a:pt x="68153" y="36158"/>
                </a:lnTo>
                <a:lnTo>
                  <a:pt x="65241" y="28689"/>
                </a:lnTo>
                <a:lnTo>
                  <a:pt x="59532" y="23195"/>
                </a:lnTo>
                <a:lnTo>
                  <a:pt x="50328" y="21056"/>
                </a:lnTo>
                <a:lnTo>
                  <a:pt x="115569" y="21056"/>
                </a:lnTo>
                <a:lnTo>
                  <a:pt x="104123" y="23952"/>
                </a:lnTo>
                <a:lnTo>
                  <a:pt x="95298" y="31585"/>
                </a:lnTo>
                <a:lnTo>
                  <a:pt x="89619" y="42376"/>
                </a:lnTo>
                <a:lnTo>
                  <a:pt x="87609" y="54747"/>
                </a:lnTo>
                <a:lnTo>
                  <a:pt x="87609" y="13476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3322073" y="4915762"/>
            <a:ext cx="86360" cy="141605"/>
          </a:xfrm>
          <a:custGeom>
            <a:avLst/>
            <a:gdLst/>
            <a:ahLst/>
            <a:cxnLst/>
            <a:rect l="l" t="t" r="r" b="b"/>
            <a:pathLst>
              <a:path w="86360" h="141604">
                <a:moveTo>
                  <a:pt x="18640" y="44219"/>
                </a:moveTo>
                <a:lnTo>
                  <a:pt x="3728" y="44219"/>
                </a:lnTo>
                <a:lnTo>
                  <a:pt x="5388" y="28426"/>
                </a:lnTo>
                <a:lnTo>
                  <a:pt x="11417" y="14213"/>
                </a:lnTo>
                <a:lnTo>
                  <a:pt x="23387" y="3948"/>
                </a:lnTo>
                <a:lnTo>
                  <a:pt x="42872" y="0"/>
                </a:lnTo>
                <a:lnTo>
                  <a:pt x="58920" y="2632"/>
                </a:lnTo>
                <a:lnTo>
                  <a:pt x="70600" y="10002"/>
                </a:lnTo>
                <a:lnTo>
                  <a:pt x="73587" y="14739"/>
                </a:lnTo>
                <a:lnTo>
                  <a:pt x="42872" y="14739"/>
                </a:lnTo>
                <a:lnTo>
                  <a:pt x="29649" y="17865"/>
                </a:lnTo>
                <a:lnTo>
                  <a:pt x="22368" y="25531"/>
                </a:lnTo>
                <a:lnTo>
                  <a:pt x="19281" y="35171"/>
                </a:lnTo>
                <a:lnTo>
                  <a:pt x="18640" y="44219"/>
                </a:lnTo>
                <a:close/>
              </a:path>
              <a:path w="86360" h="141604">
                <a:moveTo>
                  <a:pt x="76732" y="124235"/>
                </a:moveTo>
                <a:lnTo>
                  <a:pt x="42872" y="124235"/>
                </a:lnTo>
                <a:lnTo>
                  <a:pt x="53241" y="122360"/>
                </a:lnTo>
                <a:lnTo>
                  <a:pt x="61512" y="117128"/>
                </a:lnTo>
                <a:lnTo>
                  <a:pt x="66988" y="109133"/>
                </a:lnTo>
                <a:lnTo>
                  <a:pt x="68969" y="98967"/>
                </a:lnTo>
                <a:lnTo>
                  <a:pt x="65910" y="85247"/>
                </a:lnTo>
                <a:lnTo>
                  <a:pt x="58483" y="77647"/>
                </a:lnTo>
                <a:lnTo>
                  <a:pt x="49309" y="74389"/>
                </a:lnTo>
                <a:lnTo>
                  <a:pt x="41008" y="73698"/>
                </a:lnTo>
                <a:lnTo>
                  <a:pt x="33552" y="73698"/>
                </a:lnTo>
                <a:lnTo>
                  <a:pt x="33552" y="58959"/>
                </a:lnTo>
                <a:lnTo>
                  <a:pt x="41008" y="58959"/>
                </a:lnTo>
                <a:lnTo>
                  <a:pt x="50299" y="57708"/>
                </a:lnTo>
                <a:lnTo>
                  <a:pt x="58017" y="53694"/>
                </a:lnTo>
                <a:lnTo>
                  <a:pt x="63289" y="46522"/>
                </a:lnTo>
                <a:lnTo>
                  <a:pt x="65241" y="35796"/>
                </a:lnTo>
                <a:lnTo>
                  <a:pt x="64105" y="28953"/>
                </a:lnTo>
                <a:lnTo>
                  <a:pt x="60347" y="22109"/>
                </a:lnTo>
                <a:lnTo>
                  <a:pt x="53445" y="16845"/>
                </a:lnTo>
                <a:lnTo>
                  <a:pt x="42872" y="14739"/>
                </a:lnTo>
                <a:lnTo>
                  <a:pt x="73587" y="14739"/>
                </a:lnTo>
                <a:lnTo>
                  <a:pt x="77735" y="21320"/>
                </a:lnTo>
                <a:lnTo>
                  <a:pt x="80153" y="35796"/>
                </a:lnTo>
                <a:lnTo>
                  <a:pt x="78609" y="46884"/>
                </a:lnTo>
                <a:lnTo>
                  <a:pt x="74794" y="55011"/>
                </a:lnTo>
                <a:lnTo>
                  <a:pt x="69930" y="60373"/>
                </a:lnTo>
                <a:lnTo>
                  <a:pt x="65241" y="63170"/>
                </a:lnTo>
                <a:lnTo>
                  <a:pt x="73163" y="68434"/>
                </a:lnTo>
                <a:lnTo>
                  <a:pt x="79687" y="75278"/>
                </a:lnTo>
                <a:lnTo>
                  <a:pt x="84114" y="84490"/>
                </a:lnTo>
                <a:lnTo>
                  <a:pt x="85745" y="96861"/>
                </a:lnTo>
                <a:lnTo>
                  <a:pt x="83211" y="112654"/>
                </a:lnTo>
                <a:lnTo>
                  <a:pt x="76732" y="124235"/>
                </a:lnTo>
                <a:close/>
              </a:path>
              <a:path w="86360" h="141604">
                <a:moveTo>
                  <a:pt x="41008" y="141080"/>
                </a:moveTo>
                <a:lnTo>
                  <a:pt x="31688" y="141080"/>
                </a:lnTo>
                <a:lnTo>
                  <a:pt x="24232" y="138975"/>
                </a:lnTo>
                <a:lnTo>
                  <a:pt x="1864" y="106929"/>
                </a:lnTo>
                <a:lnTo>
                  <a:pt x="0" y="94755"/>
                </a:lnTo>
                <a:lnTo>
                  <a:pt x="16776" y="94755"/>
                </a:lnTo>
                <a:lnTo>
                  <a:pt x="17446" y="104692"/>
                </a:lnTo>
                <a:lnTo>
                  <a:pt x="20737" y="114233"/>
                </a:lnTo>
                <a:lnTo>
                  <a:pt x="28572" y="121405"/>
                </a:lnTo>
                <a:lnTo>
                  <a:pt x="42872" y="124235"/>
                </a:lnTo>
                <a:lnTo>
                  <a:pt x="76732" y="124235"/>
                </a:lnTo>
                <a:lnTo>
                  <a:pt x="75260" y="126867"/>
                </a:lnTo>
                <a:lnTo>
                  <a:pt x="61367" y="137132"/>
                </a:lnTo>
                <a:lnTo>
                  <a:pt x="41008" y="1410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3909243" y="4861014"/>
            <a:ext cx="156845" cy="135255"/>
          </a:xfrm>
          <a:custGeom>
            <a:avLst/>
            <a:gdLst/>
            <a:ahLst/>
            <a:cxnLst/>
            <a:rect l="l" t="t" r="r" b="b"/>
            <a:pathLst>
              <a:path w="156845" h="135254">
                <a:moveTo>
                  <a:pt x="40561" y="23162"/>
                </a:moveTo>
                <a:lnTo>
                  <a:pt x="18640" y="23162"/>
                </a:lnTo>
                <a:lnTo>
                  <a:pt x="22863" y="16878"/>
                </a:lnTo>
                <a:lnTo>
                  <a:pt x="30057" y="9212"/>
                </a:lnTo>
                <a:lnTo>
                  <a:pt x="40397" y="2730"/>
                </a:lnTo>
                <a:lnTo>
                  <a:pt x="54056" y="0"/>
                </a:lnTo>
                <a:lnTo>
                  <a:pt x="67134" y="2401"/>
                </a:lnTo>
                <a:lnTo>
                  <a:pt x="76192" y="8159"/>
                </a:lnTo>
                <a:lnTo>
                  <a:pt x="82104" y="15101"/>
                </a:lnTo>
                <a:lnTo>
                  <a:pt x="85745" y="21056"/>
                </a:lnTo>
                <a:lnTo>
                  <a:pt x="50328" y="21056"/>
                </a:lnTo>
                <a:lnTo>
                  <a:pt x="40950" y="22899"/>
                </a:lnTo>
                <a:lnTo>
                  <a:pt x="40561" y="23162"/>
                </a:lnTo>
                <a:close/>
              </a:path>
              <a:path w="156845" h="135254">
                <a:moveTo>
                  <a:pt x="156578" y="134763"/>
                </a:moveTo>
                <a:lnTo>
                  <a:pt x="136074" y="134763"/>
                </a:lnTo>
                <a:lnTo>
                  <a:pt x="136074" y="50536"/>
                </a:lnTo>
                <a:lnTo>
                  <a:pt x="135229" y="38823"/>
                </a:lnTo>
                <a:lnTo>
                  <a:pt x="132113" y="29479"/>
                </a:lnTo>
                <a:lnTo>
                  <a:pt x="125851" y="23294"/>
                </a:lnTo>
                <a:lnTo>
                  <a:pt x="115569" y="21056"/>
                </a:lnTo>
                <a:lnTo>
                  <a:pt x="85745" y="21056"/>
                </a:lnTo>
                <a:lnTo>
                  <a:pt x="92589" y="13325"/>
                </a:lnTo>
                <a:lnTo>
                  <a:pt x="99958" y="6580"/>
                </a:lnTo>
                <a:lnTo>
                  <a:pt x="109074" y="1809"/>
                </a:lnTo>
                <a:lnTo>
                  <a:pt x="121161" y="0"/>
                </a:lnTo>
                <a:lnTo>
                  <a:pt x="131414" y="1875"/>
                </a:lnTo>
                <a:lnTo>
                  <a:pt x="143064" y="8685"/>
                </a:lnTo>
                <a:lnTo>
                  <a:pt x="152617" y="22208"/>
                </a:lnTo>
                <a:lnTo>
                  <a:pt x="156578" y="44219"/>
                </a:lnTo>
                <a:lnTo>
                  <a:pt x="156578" y="134763"/>
                </a:lnTo>
                <a:close/>
              </a:path>
              <a:path w="156845" h="135254">
                <a:moveTo>
                  <a:pt x="20504" y="134763"/>
                </a:moveTo>
                <a:lnTo>
                  <a:pt x="0" y="134763"/>
                </a:lnTo>
                <a:lnTo>
                  <a:pt x="0" y="4211"/>
                </a:lnTo>
                <a:lnTo>
                  <a:pt x="18640" y="4211"/>
                </a:lnTo>
                <a:lnTo>
                  <a:pt x="18640" y="23162"/>
                </a:lnTo>
                <a:lnTo>
                  <a:pt x="40561" y="23162"/>
                </a:lnTo>
                <a:lnTo>
                  <a:pt x="31222" y="29479"/>
                </a:lnTo>
                <a:lnTo>
                  <a:pt x="23591" y="42376"/>
                </a:lnTo>
                <a:lnTo>
                  <a:pt x="20504" y="63170"/>
                </a:lnTo>
                <a:lnTo>
                  <a:pt x="20504" y="134763"/>
                </a:lnTo>
                <a:close/>
              </a:path>
              <a:path w="156845" h="135254">
                <a:moveTo>
                  <a:pt x="87609" y="134763"/>
                </a:moveTo>
                <a:lnTo>
                  <a:pt x="68969" y="134763"/>
                </a:lnTo>
                <a:lnTo>
                  <a:pt x="68969" y="44219"/>
                </a:lnTo>
                <a:lnTo>
                  <a:pt x="68153" y="36158"/>
                </a:lnTo>
                <a:lnTo>
                  <a:pt x="65241" y="28689"/>
                </a:lnTo>
                <a:lnTo>
                  <a:pt x="59532" y="23195"/>
                </a:lnTo>
                <a:lnTo>
                  <a:pt x="50328" y="21056"/>
                </a:lnTo>
                <a:lnTo>
                  <a:pt x="115569" y="21056"/>
                </a:lnTo>
                <a:lnTo>
                  <a:pt x="104123" y="23952"/>
                </a:lnTo>
                <a:lnTo>
                  <a:pt x="95298" y="31585"/>
                </a:lnTo>
                <a:lnTo>
                  <a:pt x="89619" y="42376"/>
                </a:lnTo>
                <a:lnTo>
                  <a:pt x="87609" y="54747"/>
                </a:lnTo>
                <a:lnTo>
                  <a:pt x="87609" y="13476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4091918" y="4947347"/>
            <a:ext cx="74930" cy="105410"/>
          </a:xfrm>
          <a:custGeom>
            <a:avLst/>
            <a:gdLst/>
            <a:ahLst/>
            <a:cxnLst/>
            <a:rect l="l" t="t" r="r" b="b"/>
            <a:pathLst>
              <a:path w="74929" h="105410">
                <a:moveTo>
                  <a:pt x="31522" y="16845"/>
                </a:moveTo>
                <a:lnTo>
                  <a:pt x="14912" y="16845"/>
                </a:lnTo>
                <a:lnTo>
                  <a:pt x="18756" y="12436"/>
                </a:lnTo>
                <a:lnTo>
                  <a:pt x="24698" y="6843"/>
                </a:lnTo>
                <a:lnTo>
                  <a:pt x="32737" y="2039"/>
                </a:lnTo>
                <a:lnTo>
                  <a:pt x="42872" y="0"/>
                </a:lnTo>
                <a:lnTo>
                  <a:pt x="54115" y="1447"/>
                </a:lnTo>
                <a:lnTo>
                  <a:pt x="64309" y="6843"/>
                </a:lnTo>
                <a:lnTo>
                  <a:pt x="69656" y="14739"/>
                </a:lnTo>
                <a:lnTo>
                  <a:pt x="39144" y="14739"/>
                </a:lnTo>
                <a:lnTo>
                  <a:pt x="32504" y="16154"/>
                </a:lnTo>
                <a:lnTo>
                  <a:pt x="31522" y="16845"/>
                </a:lnTo>
                <a:close/>
              </a:path>
              <a:path w="74929" h="105410">
                <a:moveTo>
                  <a:pt x="16776" y="105284"/>
                </a:moveTo>
                <a:lnTo>
                  <a:pt x="0" y="105284"/>
                </a:lnTo>
                <a:lnTo>
                  <a:pt x="0" y="2105"/>
                </a:lnTo>
                <a:lnTo>
                  <a:pt x="14912" y="2105"/>
                </a:lnTo>
                <a:lnTo>
                  <a:pt x="14912" y="16845"/>
                </a:lnTo>
                <a:lnTo>
                  <a:pt x="31522" y="16845"/>
                </a:lnTo>
                <a:lnTo>
                  <a:pt x="25164" y="21320"/>
                </a:lnTo>
                <a:lnTo>
                  <a:pt x="19222" y="31618"/>
                </a:lnTo>
                <a:lnTo>
                  <a:pt x="16776" y="48430"/>
                </a:lnTo>
                <a:lnTo>
                  <a:pt x="16776" y="105284"/>
                </a:lnTo>
                <a:close/>
              </a:path>
              <a:path w="74929" h="105410">
                <a:moveTo>
                  <a:pt x="74561" y="105284"/>
                </a:moveTo>
                <a:lnTo>
                  <a:pt x="59648" y="105284"/>
                </a:lnTo>
                <a:lnTo>
                  <a:pt x="59648" y="42113"/>
                </a:lnTo>
                <a:lnTo>
                  <a:pt x="58542" y="30729"/>
                </a:lnTo>
                <a:lnTo>
                  <a:pt x="54988" y="22109"/>
                </a:lnTo>
                <a:lnTo>
                  <a:pt x="48639" y="16648"/>
                </a:lnTo>
                <a:lnTo>
                  <a:pt x="39144" y="14739"/>
                </a:lnTo>
                <a:lnTo>
                  <a:pt x="69656" y="14739"/>
                </a:lnTo>
                <a:lnTo>
                  <a:pt x="71706" y="17766"/>
                </a:lnTo>
                <a:lnTo>
                  <a:pt x="74561" y="35796"/>
                </a:lnTo>
                <a:lnTo>
                  <a:pt x="74561" y="10528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5784457" y="2957470"/>
            <a:ext cx="102870" cy="208915"/>
          </a:xfrm>
          <a:custGeom>
            <a:avLst/>
            <a:gdLst/>
            <a:ahLst/>
            <a:cxnLst/>
            <a:rect l="l" t="t" r="r" b="b"/>
            <a:pathLst>
              <a:path w="102870" h="208914">
                <a:moveTo>
                  <a:pt x="44717" y="25268"/>
                </a:moveTo>
                <a:lnTo>
                  <a:pt x="20504" y="25268"/>
                </a:lnTo>
                <a:lnTo>
                  <a:pt x="24436" y="17766"/>
                </a:lnTo>
                <a:lnTo>
                  <a:pt x="30989" y="9475"/>
                </a:lnTo>
                <a:lnTo>
                  <a:pt x="40688" y="2763"/>
                </a:lnTo>
                <a:lnTo>
                  <a:pt x="54056" y="0"/>
                </a:lnTo>
                <a:lnTo>
                  <a:pt x="74998" y="5593"/>
                </a:lnTo>
                <a:lnTo>
                  <a:pt x="90172" y="21056"/>
                </a:lnTo>
                <a:lnTo>
                  <a:pt x="91004" y="23162"/>
                </a:lnTo>
                <a:lnTo>
                  <a:pt x="50328" y="23162"/>
                </a:lnTo>
                <a:lnTo>
                  <a:pt x="44717" y="25268"/>
                </a:lnTo>
                <a:close/>
              </a:path>
              <a:path w="102870" h="208914">
                <a:moveTo>
                  <a:pt x="20504" y="208462"/>
                </a:moveTo>
                <a:lnTo>
                  <a:pt x="0" y="208462"/>
                </a:lnTo>
                <a:lnTo>
                  <a:pt x="0" y="4211"/>
                </a:lnTo>
                <a:lnTo>
                  <a:pt x="18640" y="4211"/>
                </a:lnTo>
                <a:lnTo>
                  <a:pt x="18640" y="25268"/>
                </a:lnTo>
                <a:lnTo>
                  <a:pt x="44717" y="25268"/>
                </a:lnTo>
                <a:lnTo>
                  <a:pt x="33581" y="29446"/>
                </a:lnTo>
                <a:lnTo>
                  <a:pt x="23999" y="45009"/>
                </a:lnTo>
                <a:lnTo>
                  <a:pt x="19659" y="64914"/>
                </a:lnTo>
                <a:lnTo>
                  <a:pt x="18640" y="84227"/>
                </a:lnTo>
                <a:lnTo>
                  <a:pt x="22018" y="107784"/>
                </a:lnTo>
                <a:lnTo>
                  <a:pt x="30290" y="122656"/>
                </a:lnTo>
                <a:lnTo>
                  <a:pt x="40659" y="130420"/>
                </a:lnTo>
                <a:lnTo>
                  <a:pt x="50328" y="132658"/>
                </a:lnTo>
                <a:lnTo>
                  <a:pt x="87054" y="132658"/>
                </a:lnTo>
                <a:lnTo>
                  <a:pt x="85393" y="134763"/>
                </a:lnTo>
                <a:lnTo>
                  <a:pt x="20504" y="134763"/>
                </a:lnTo>
                <a:lnTo>
                  <a:pt x="20504" y="208462"/>
                </a:lnTo>
                <a:close/>
              </a:path>
              <a:path w="102870" h="208914">
                <a:moveTo>
                  <a:pt x="87054" y="132658"/>
                </a:moveTo>
                <a:lnTo>
                  <a:pt x="50328" y="132658"/>
                </a:lnTo>
                <a:lnTo>
                  <a:pt x="64716" y="128545"/>
                </a:lnTo>
                <a:lnTo>
                  <a:pt x="74561" y="117128"/>
                </a:lnTo>
                <a:lnTo>
                  <a:pt x="80211" y="99789"/>
                </a:lnTo>
                <a:lnTo>
                  <a:pt x="82017" y="77910"/>
                </a:lnTo>
                <a:lnTo>
                  <a:pt x="81260" y="61360"/>
                </a:lnTo>
                <a:lnTo>
                  <a:pt x="77357" y="43429"/>
                </a:lnTo>
                <a:lnTo>
                  <a:pt x="67862" y="29051"/>
                </a:lnTo>
                <a:lnTo>
                  <a:pt x="50328" y="23162"/>
                </a:lnTo>
                <a:lnTo>
                  <a:pt x="91004" y="23162"/>
                </a:lnTo>
                <a:lnTo>
                  <a:pt x="99405" y="44416"/>
                </a:lnTo>
                <a:lnTo>
                  <a:pt x="102521" y="73698"/>
                </a:lnTo>
                <a:lnTo>
                  <a:pt x="100162" y="100414"/>
                </a:lnTo>
                <a:lnTo>
                  <a:pt x="92036" y="126341"/>
                </a:lnTo>
                <a:lnTo>
                  <a:pt x="87054" y="132658"/>
                </a:lnTo>
                <a:close/>
              </a:path>
              <a:path w="102870" h="208914">
                <a:moveTo>
                  <a:pt x="52192" y="153715"/>
                </a:moveTo>
                <a:lnTo>
                  <a:pt x="40950" y="152234"/>
                </a:lnTo>
                <a:lnTo>
                  <a:pt x="32154" y="148187"/>
                </a:lnTo>
                <a:lnTo>
                  <a:pt x="25455" y="142166"/>
                </a:lnTo>
                <a:lnTo>
                  <a:pt x="20504" y="134763"/>
                </a:lnTo>
                <a:lnTo>
                  <a:pt x="85393" y="134763"/>
                </a:lnTo>
                <a:lnTo>
                  <a:pt x="76570" y="145950"/>
                </a:lnTo>
                <a:lnTo>
                  <a:pt x="52192" y="15371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5913075" y="2957470"/>
            <a:ext cx="57785" cy="149860"/>
          </a:xfrm>
          <a:custGeom>
            <a:avLst/>
            <a:gdLst/>
            <a:ahLst/>
            <a:cxnLst/>
            <a:rect l="l" t="t" r="r" b="b"/>
            <a:pathLst>
              <a:path w="57785" h="149860">
                <a:moveTo>
                  <a:pt x="41422" y="29479"/>
                </a:moveTo>
                <a:lnTo>
                  <a:pt x="20504" y="29479"/>
                </a:lnTo>
                <a:lnTo>
                  <a:pt x="26504" y="17766"/>
                </a:lnTo>
                <a:lnTo>
                  <a:pt x="33552" y="8422"/>
                </a:lnTo>
                <a:lnTo>
                  <a:pt x="41998" y="2237"/>
                </a:lnTo>
                <a:lnTo>
                  <a:pt x="52192" y="0"/>
                </a:lnTo>
                <a:lnTo>
                  <a:pt x="54056" y="0"/>
                </a:lnTo>
                <a:lnTo>
                  <a:pt x="55920" y="2105"/>
                </a:lnTo>
                <a:lnTo>
                  <a:pt x="57784" y="2105"/>
                </a:lnTo>
                <a:lnTo>
                  <a:pt x="57784" y="27373"/>
                </a:lnTo>
                <a:lnTo>
                  <a:pt x="50328" y="27373"/>
                </a:lnTo>
                <a:lnTo>
                  <a:pt x="41422" y="29479"/>
                </a:lnTo>
                <a:close/>
              </a:path>
              <a:path w="57785" h="149860">
                <a:moveTo>
                  <a:pt x="20504" y="149503"/>
                </a:moveTo>
                <a:lnTo>
                  <a:pt x="0" y="149503"/>
                </a:lnTo>
                <a:lnTo>
                  <a:pt x="0" y="4211"/>
                </a:lnTo>
                <a:lnTo>
                  <a:pt x="18640" y="4211"/>
                </a:lnTo>
                <a:lnTo>
                  <a:pt x="18640" y="29479"/>
                </a:lnTo>
                <a:lnTo>
                  <a:pt x="41422" y="29479"/>
                </a:lnTo>
                <a:lnTo>
                  <a:pt x="37804" y="30335"/>
                </a:lnTo>
                <a:lnTo>
                  <a:pt x="28426" y="38428"/>
                </a:lnTo>
                <a:lnTo>
                  <a:pt x="22543" y="50470"/>
                </a:lnTo>
                <a:lnTo>
                  <a:pt x="20504" y="65276"/>
                </a:lnTo>
                <a:lnTo>
                  <a:pt x="20504" y="14950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5978316" y="2957470"/>
            <a:ext cx="108585" cy="154305"/>
          </a:xfrm>
          <a:custGeom>
            <a:avLst/>
            <a:gdLst/>
            <a:ahLst/>
            <a:cxnLst/>
            <a:rect l="l" t="t" r="r" b="b"/>
            <a:pathLst>
              <a:path w="108585" h="154305">
                <a:moveTo>
                  <a:pt x="54056" y="153715"/>
                </a:moveTo>
                <a:lnTo>
                  <a:pt x="29882" y="147200"/>
                </a:lnTo>
                <a:lnTo>
                  <a:pt x="13048" y="130026"/>
                </a:lnTo>
                <a:lnTo>
                  <a:pt x="3203" y="105744"/>
                </a:lnTo>
                <a:lnTo>
                  <a:pt x="0" y="77910"/>
                </a:lnTo>
                <a:lnTo>
                  <a:pt x="3203" y="49746"/>
                </a:lnTo>
                <a:lnTo>
                  <a:pt x="13048" y="24741"/>
                </a:lnTo>
                <a:lnTo>
                  <a:pt x="29882" y="6843"/>
                </a:lnTo>
                <a:lnTo>
                  <a:pt x="54056" y="0"/>
                </a:lnTo>
                <a:lnTo>
                  <a:pt x="78230" y="6843"/>
                </a:lnTo>
                <a:lnTo>
                  <a:pt x="91599" y="21056"/>
                </a:lnTo>
                <a:lnTo>
                  <a:pt x="54056" y="21056"/>
                </a:lnTo>
                <a:lnTo>
                  <a:pt x="37018" y="27275"/>
                </a:lnTo>
                <a:lnTo>
                  <a:pt x="26795" y="42376"/>
                </a:lnTo>
                <a:lnTo>
                  <a:pt x="21814" y="61031"/>
                </a:lnTo>
                <a:lnTo>
                  <a:pt x="20504" y="77910"/>
                </a:lnTo>
                <a:lnTo>
                  <a:pt x="21814" y="94459"/>
                </a:lnTo>
                <a:lnTo>
                  <a:pt x="26795" y="112390"/>
                </a:lnTo>
                <a:lnTo>
                  <a:pt x="37018" y="126768"/>
                </a:lnTo>
                <a:lnTo>
                  <a:pt x="54056" y="132658"/>
                </a:lnTo>
                <a:lnTo>
                  <a:pt x="92485" y="132658"/>
                </a:lnTo>
                <a:lnTo>
                  <a:pt x="78230" y="147200"/>
                </a:lnTo>
                <a:lnTo>
                  <a:pt x="54056" y="153715"/>
                </a:lnTo>
                <a:close/>
              </a:path>
              <a:path w="108585" h="154305">
                <a:moveTo>
                  <a:pt x="92485" y="132658"/>
                </a:moveTo>
                <a:lnTo>
                  <a:pt x="54056" y="132658"/>
                </a:lnTo>
                <a:lnTo>
                  <a:pt x="71095" y="126768"/>
                </a:lnTo>
                <a:lnTo>
                  <a:pt x="81318" y="112390"/>
                </a:lnTo>
                <a:lnTo>
                  <a:pt x="86298" y="94459"/>
                </a:lnTo>
                <a:lnTo>
                  <a:pt x="87609" y="77910"/>
                </a:lnTo>
                <a:lnTo>
                  <a:pt x="86298" y="61031"/>
                </a:lnTo>
                <a:lnTo>
                  <a:pt x="81318" y="42376"/>
                </a:lnTo>
                <a:lnTo>
                  <a:pt x="71095" y="27275"/>
                </a:lnTo>
                <a:lnTo>
                  <a:pt x="54056" y="21056"/>
                </a:lnTo>
                <a:lnTo>
                  <a:pt x="91599" y="21056"/>
                </a:lnTo>
                <a:lnTo>
                  <a:pt x="95065" y="24741"/>
                </a:lnTo>
                <a:lnTo>
                  <a:pt x="104909" y="49746"/>
                </a:lnTo>
                <a:lnTo>
                  <a:pt x="108113" y="77910"/>
                </a:lnTo>
                <a:lnTo>
                  <a:pt x="104909" y="105744"/>
                </a:lnTo>
                <a:lnTo>
                  <a:pt x="95065" y="130026"/>
                </a:lnTo>
                <a:lnTo>
                  <a:pt x="92485" y="13265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6101342" y="2957470"/>
            <a:ext cx="100965" cy="154305"/>
          </a:xfrm>
          <a:custGeom>
            <a:avLst/>
            <a:gdLst/>
            <a:ahLst/>
            <a:cxnLst/>
            <a:rect l="l" t="t" r="r" b="b"/>
            <a:pathLst>
              <a:path w="100964" h="154305">
                <a:moveTo>
                  <a:pt x="52192" y="153715"/>
                </a:moveTo>
                <a:lnTo>
                  <a:pt x="30669" y="148450"/>
                </a:lnTo>
                <a:lnTo>
                  <a:pt x="14213" y="133711"/>
                </a:lnTo>
                <a:lnTo>
                  <a:pt x="3698" y="111074"/>
                </a:lnTo>
                <a:lnTo>
                  <a:pt x="0" y="82121"/>
                </a:lnTo>
                <a:lnTo>
                  <a:pt x="3495" y="49746"/>
                </a:lnTo>
                <a:lnTo>
                  <a:pt x="13980" y="23688"/>
                </a:lnTo>
                <a:lnTo>
                  <a:pt x="31455" y="6317"/>
                </a:lnTo>
                <a:lnTo>
                  <a:pt x="55920" y="0"/>
                </a:lnTo>
                <a:lnTo>
                  <a:pt x="76017" y="5001"/>
                </a:lnTo>
                <a:lnTo>
                  <a:pt x="89473" y="17898"/>
                </a:lnTo>
                <a:lnTo>
                  <a:pt x="91820" y="23162"/>
                </a:lnTo>
                <a:lnTo>
                  <a:pt x="54056" y="23162"/>
                </a:lnTo>
                <a:lnTo>
                  <a:pt x="38882" y="28163"/>
                </a:lnTo>
                <a:lnTo>
                  <a:pt x="29125" y="41060"/>
                </a:lnTo>
                <a:lnTo>
                  <a:pt x="23912" y="58695"/>
                </a:lnTo>
                <a:lnTo>
                  <a:pt x="22368" y="77910"/>
                </a:lnTo>
                <a:lnTo>
                  <a:pt x="23387" y="97124"/>
                </a:lnTo>
                <a:lnTo>
                  <a:pt x="27727" y="114759"/>
                </a:lnTo>
                <a:lnTo>
                  <a:pt x="37309" y="127657"/>
                </a:lnTo>
                <a:lnTo>
                  <a:pt x="54056" y="132658"/>
                </a:lnTo>
                <a:lnTo>
                  <a:pt x="90112" y="132658"/>
                </a:lnTo>
                <a:lnTo>
                  <a:pt x="89007" y="135027"/>
                </a:lnTo>
                <a:lnTo>
                  <a:pt x="74444" y="148417"/>
                </a:lnTo>
                <a:lnTo>
                  <a:pt x="52192" y="153715"/>
                </a:lnTo>
                <a:close/>
              </a:path>
              <a:path w="100964" h="154305">
                <a:moveTo>
                  <a:pt x="100657" y="54747"/>
                </a:moveTo>
                <a:lnTo>
                  <a:pt x="82017" y="54747"/>
                </a:lnTo>
                <a:lnTo>
                  <a:pt x="78434" y="40929"/>
                </a:lnTo>
                <a:lnTo>
                  <a:pt x="72930" y="31058"/>
                </a:lnTo>
                <a:lnTo>
                  <a:pt x="64978" y="25136"/>
                </a:lnTo>
                <a:lnTo>
                  <a:pt x="54056" y="23162"/>
                </a:lnTo>
                <a:lnTo>
                  <a:pt x="91820" y="23162"/>
                </a:lnTo>
                <a:lnTo>
                  <a:pt x="97337" y="35533"/>
                </a:lnTo>
                <a:lnTo>
                  <a:pt x="100657" y="54747"/>
                </a:lnTo>
                <a:close/>
              </a:path>
              <a:path w="100964" h="154305">
                <a:moveTo>
                  <a:pt x="90112" y="132658"/>
                </a:moveTo>
                <a:lnTo>
                  <a:pt x="54056" y="132658"/>
                </a:lnTo>
                <a:lnTo>
                  <a:pt x="63406" y="130651"/>
                </a:lnTo>
                <a:lnTo>
                  <a:pt x="71532" y="124498"/>
                </a:lnTo>
                <a:lnTo>
                  <a:pt x="77910" y="114003"/>
                </a:lnTo>
                <a:lnTo>
                  <a:pt x="82017" y="98967"/>
                </a:lnTo>
                <a:lnTo>
                  <a:pt x="100657" y="98967"/>
                </a:lnTo>
                <a:lnTo>
                  <a:pt x="97279" y="117293"/>
                </a:lnTo>
                <a:lnTo>
                  <a:pt x="90112" y="13265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6216911" y="2957470"/>
            <a:ext cx="104775" cy="154305"/>
          </a:xfrm>
          <a:custGeom>
            <a:avLst/>
            <a:gdLst/>
            <a:ahLst/>
            <a:cxnLst/>
            <a:rect l="l" t="t" r="r" b="b"/>
            <a:pathLst>
              <a:path w="104775" h="154305">
                <a:moveTo>
                  <a:pt x="52192" y="153715"/>
                </a:moveTo>
                <a:lnTo>
                  <a:pt x="29882" y="148450"/>
                </a:lnTo>
                <a:lnTo>
                  <a:pt x="13514" y="133711"/>
                </a:lnTo>
                <a:lnTo>
                  <a:pt x="3436" y="111074"/>
                </a:lnTo>
                <a:lnTo>
                  <a:pt x="0" y="82121"/>
                </a:lnTo>
                <a:lnTo>
                  <a:pt x="3232" y="49746"/>
                </a:lnTo>
                <a:lnTo>
                  <a:pt x="13281" y="23688"/>
                </a:lnTo>
                <a:lnTo>
                  <a:pt x="30669" y="6317"/>
                </a:lnTo>
                <a:lnTo>
                  <a:pt x="55920" y="0"/>
                </a:lnTo>
                <a:lnTo>
                  <a:pt x="77648" y="6086"/>
                </a:lnTo>
                <a:lnTo>
                  <a:pt x="92506" y="23162"/>
                </a:lnTo>
                <a:lnTo>
                  <a:pt x="52192" y="23162"/>
                </a:lnTo>
                <a:lnTo>
                  <a:pt x="39377" y="26781"/>
                </a:lnTo>
                <a:lnTo>
                  <a:pt x="29358" y="36323"/>
                </a:lnTo>
                <a:lnTo>
                  <a:pt x="22834" y="49812"/>
                </a:lnTo>
                <a:lnTo>
                  <a:pt x="20504" y="65276"/>
                </a:lnTo>
                <a:lnTo>
                  <a:pt x="102702" y="65276"/>
                </a:lnTo>
                <a:lnTo>
                  <a:pt x="104385" y="86333"/>
                </a:lnTo>
                <a:lnTo>
                  <a:pt x="20504" y="86333"/>
                </a:lnTo>
                <a:lnTo>
                  <a:pt x="22601" y="106008"/>
                </a:lnTo>
                <a:lnTo>
                  <a:pt x="28892" y="120550"/>
                </a:lnTo>
                <a:lnTo>
                  <a:pt x="39377" y="129565"/>
                </a:lnTo>
                <a:lnTo>
                  <a:pt x="54056" y="132658"/>
                </a:lnTo>
                <a:lnTo>
                  <a:pt x="92630" y="132658"/>
                </a:lnTo>
                <a:lnTo>
                  <a:pt x="91541" y="134599"/>
                </a:lnTo>
                <a:lnTo>
                  <a:pt x="82017" y="145292"/>
                </a:lnTo>
                <a:lnTo>
                  <a:pt x="78405" y="148385"/>
                </a:lnTo>
                <a:lnTo>
                  <a:pt x="72697" y="151082"/>
                </a:lnTo>
                <a:lnTo>
                  <a:pt x="64192" y="152991"/>
                </a:lnTo>
                <a:lnTo>
                  <a:pt x="52192" y="153715"/>
                </a:lnTo>
                <a:close/>
              </a:path>
              <a:path w="104775" h="154305">
                <a:moveTo>
                  <a:pt x="102702" y="65276"/>
                </a:moveTo>
                <a:lnTo>
                  <a:pt x="85745" y="65276"/>
                </a:lnTo>
                <a:lnTo>
                  <a:pt x="83124" y="49812"/>
                </a:lnTo>
                <a:lnTo>
                  <a:pt x="77357" y="36323"/>
                </a:lnTo>
                <a:lnTo>
                  <a:pt x="67396" y="26781"/>
                </a:lnTo>
                <a:lnTo>
                  <a:pt x="52192" y="23162"/>
                </a:lnTo>
                <a:lnTo>
                  <a:pt x="92506" y="23162"/>
                </a:lnTo>
                <a:lnTo>
                  <a:pt x="92735" y="23425"/>
                </a:lnTo>
                <a:lnTo>
                  <a:pt x="101531" y="50635"/>
                </a:lnTo>
                <a:lnTo>
                  <a:pt x="102702" y="65276"/>
                </a:lnTo>
                <a:close/>
              </a:path>
              <a:path w="104775" h="154305">
                <a:moveTo>
                  <a:pt x="92630" y="132658"/>
                </a:moveTo>
                <a:lnTo>
                  <a:pt x="54056" y="132658"/>
                </a:lnTo>
                <a:lnTo>
                  <a:pt x="66580" y="129861"/>
                </a:lnTo>
                <a:lnTo>
                  <a:pt x="75959" y="122919"/>
                </a:lnTo>
                <a:lnTo>
                  <a:pt x="81842" y="114003"/>
                </a:lnTo>
                <a:lnTo>
                  <a:pt x="83881" y="105284"/>
                </a:lnTo>
                <a:lnTo>
                  <a:pt x="104385" y="105284"/>
                </a:lnTo>
                <a:lnTo>
                  <a:pt x="102201" y="112423"/>
                </a:lnTo>
                <a:lnTo>
                  <a:pt x="98094" y="122919"/>
                </a:lnTo>
                <a:lnTo>
                  <a:pt x="92630" y="13265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6338073" y="2957470"/>
            <a:ext cx="97155" cy="154305"/>
          </a:xfrm>
          <a:custGeom>
            <a:avLst/>
            <a:gdLst/>
            <a:ahLst/>
            <a:cxnLst/>
            <a:rect l="l" t="t" r="r" b="b"/>
            <a:pathLst>
              <a:path w="97154" h="154305">
                <a:moveTo>
                  <a:pt x="89509" y="132658"/>
                </a:moveTo>
                <a:lnTo>
                  <a:pt x="50328" y="132658"/>
                </a:lnTo>
                <a:lnTo>
                  <a:pt x="60697" y="131407"/>
                </a:lnTo>
                <a:lnTo>
                  <a:pt x="68969" y="127393"/>
                </a:lnTo>
                <a:lnTo>
                  <a:pt x="74444" y="120221"/>
                </a:lnTo>
                <a:lnTo>
                  <a:pt x="76425" y="109495"/>
                </a:lnTo>
                <a:lnTo>
                  <a:pt x="75289" y="102652"/>
                </a:lnTo>
                <a:lnTo>
                  <a:pt x="71532" y="97387"/>
                </a:lnTo>
                <a:lnTo>
                  <a:pt x="64629" y="92913"/>
                </a:lnTo>
                <a:lnTo>
                  <a:pt x="54056" y="88438"/>
                </a:lnTo>
                <a:lnTo>
                  <a:pt x="31688" y="82121"/>
                </a:lnTo>
                <a:lnTo>
                  <a:pt x="20242" y="77712"/>
                </a:lnTo>
                <a:lnTo>
                  <a:pt x="11417" y="70540"/>
                </a:lnTo>
                <a:lnTo>
                  <a:pt x="5737" y="60209"/>
                </a:lnTo>
                <a:lnTo>
                  <a:pt x="3728" y="46325"/>
                </a:lnTo>
                <a:lnTo>
                  <a:pt x="7572" y="25761"/>
                </a:lnTo>
                <a:lnTo>
                  <a:pt x="17708" y="11318"/>
                </a:lnTo>
                <a:lnTo>
                  <a:pt x="32038" y="2796"/>
                </a:lnTo>
                <a:lnTo>
                  <a:pt x="48464" y="0"/>
                </a:lnTo>
                <a:lnTo>
                  <a:pt x="72755" y="6349"/>
                </a:lnTo>
                <a:lnTo>
                  <a:pt x="86211" y="20793"/>
                </a:lnTo>
                <a:lnTo>
                  <a:pt x="86308" y="21056"/>
                </a:lnTo>
                <a:lnTo>
                  <a:pt x="46600" y="21056"/>
                </a:lnTo>
                <a:lnTo>
                  <a:pt x="40746" y="21978"/>
                </a:lnTo>
                <a:lnTo>
                  <a:pt x="33319" y="25268"/>
                </a:lnTo>
                <a:lnTo>
                  <a:pt x="26941" y="31716"/>
                </a:lnTo>
                <a:lnTo>
                  <a:pt x="24232" y="42113"/>
                </a:lnTo>
                <a:lnTo>
                  <a:pt x="25339" y="49812"/>
                </a:lnTo>
                <a:lnTo>
                  <a:pt x="28892" y="54747"/>
                </a:lnTo>
                <a:lnTo>
                  <a:pt x="35241" y="58103"/>
                </a:lnTo>
                <a:lnTo>
                  <a:pt x="44736" y="61064"/>
                </a:lnTo>
                <a:lnTo>
                  <a:pt x="63377" y="67381"/>
                </a:lnTo>
                <a:lnTo>
                  <a:pt x="78842" y="74225"/>
                </a:lnTo>
                <a:lnTo>
                  <a:pt x="89240" y="82648"/>
                </a:lnTo>
                <a:lnTo>
                  <a:pt x="95094" y="93439"/>
                </a:lnTo>
                <a:lnTo>
                  <a:pt x="96929" y="107389"/>
                </a:lnTo>
                <a:lnTo>
                  <a:pt x="93317" y="127064"/>
                </a:lnTo>
                <a:lnTo>
                  <a:pt x="89509" y="132658"/>
                </a:lnTo>
                <a:close/>
              </a:path>
              <a:path w="97154" h="154305">
                <a:moveTo>
                  <a:pt x="93201" y="46325"/>
                </a:moveTo>
                <a:lnTo>
                  <a:pt x="74561" y="46325"/>
                </a:lnTo>
                <a:lnTo>
                  <a:pt x="73600" y="38823"/>
                </a:lnTo>
                <a:lnTo>
                  <a:pt x="69668" y="30532"/>
                </a:lnTo>
                <a:lnTo>
                  <a:pt x="61192" y="23820"/>
                </a:lnTo>
                <a:lnTo>
                  <a:pt x="46600" y="21056"/>
                </a:lnTo>
                <a:lnTo>
                  <a:pt x="86308" y="21056"/>
                </a:lnTo>
                <a:lnTo>
                  <a:pt x="91978" y="36421"/>
                </a:lnTo>
                <a:lnTo>
                  <a:pt x="93201" y="46325"/>
                </a:lnTo>
                <a:close/>
              </a:path>
              <a:path w="97154" h="154305">
                <a:moveTo>
                  <a:pt x="50328" y="153715"/>
                </a:moveTo>
                <a:lnTo>
                  <a:pt x="23853" y="148483"/>
                </a:lnTo>
                <a:lnTo>
                  <a:pt x="9087" y="135553"/>
                </a:lnTo>
                <a:lnTo>
                  <a:pt x="2359" y="119069"/>
                </a:lnTo>
                <a:lnTo>
                  <a:pt x="0" y="103178"/>
                </a:lnTo>
                <a:lnTo>
                  <a:pt x="20504" y="103178"/>
                </a:lnTo>
                <a:lnTo>
                  <a:pt x="21232" y="113114"/>
                </a:lnTo>
                <a:lnTo>
                  <a:pt x="24931" y="122656"/>
                </a:lnTo>
                <a:lnTo>
                  <a:pt x="33872" y="129828"/>
                </a:lnTo>
                <a:lnTo>
                  <a:pt x="50328" y="132658"/>
                </a:lnTo>
                <a:lnTo>
                  <a:pt x="89509" y="132658"/>
                </a:lnTo>
                <a:lnTo>
                  <a:pt x="83415" y="141607"/>
                </a:lnTo>
                <a:lnTo>
                  <a:pt x="68619" y="150622"/>
                </a:lnTo>
                <a:lnTo>
                  <a:pt x="50328" y="15371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6449915" y="2957470"/>
            <a:ext cx="97155" cy="154305"/>
          </a:xfrm>
          <a:custGeom>
            <a:avLst/>
            <a:gdLst/>
            <a:ahLst/>
            <a:cxnLst/>
            <a:rect l="l" t="t" r="r" b="b"/>
            <a:pathLst>
              <a:path w="97154" h="154305">
                <a:moveTo>
                  <a:pt x="89509" y="132658"/>
                </a:moveTo>
                <a:lnTo>
                  <a:pt x="50328" y="132658"/>
                </a:lnTo>
                <a:lnTo>
                  <a:pt x="60697" y="131407"/>
                </a:lnTo>
                <a:lnTo>
                  <a:pt x="68969" y="127393"/>
                </a:lnTo>
                <a:lnTo>
                  <a:pt x="74444" y="120221"/>
                </a:lnTo>
                <a:lnTo>
                  <a:pt x="76425" y="109495"/>
                </a:lnTo>
                <a:lnTo>
                  <a:pt x="75289" y="102652"/>
                </a:lnTo>
                <a:lnTo>
                  <a:pt x="71532" y="97387"/>
                </a:lnTo>
                <a:lnTo>
                  <a:pt x="64629" y="92913"/>
                </a:lnTo>
                <a:lnTo>
                  <a:pt x="54056" y="88438"/>
                </a:lnTo>
                <a:lnTo>
                  <a:pt x="31688" y="82121"/>
                </a:lnTo>
                <a:lnTo>
                  <a:pt x="20242" y="77712"/>
                </a:lnTo>
                <a:lnTo>
                  <a:pt x="11417" y="70540"/>
                </a:lnTo>
                <a:lnTo>
                  <a:pt x="5737" y="60209"/>
                </a:lnTo>
                <a:lnTo>
                  <a:pt x="3728" y="46325"/>
                </a:lnTo>
                <a:lnTo>
                  <a:pt x="7572" y="25761"/>
                </a:lnTo>
                <a:lnTo>
                  <a:pt x="17708" y="11318"/>
                </a:lnTo>
                <a:lnTo>
                  <a:pt x="32038" y="2796"/>
                </a:lnTo>
                <a:lnTo>
                  <a:pt x="48464" y="0"/>
                </a:lnTo>
                <a:lnTo>
                  <a:pt x="72755" y="6349"/>
                </a:lnTo>
                <a:lnTo>
                  <a:pt x="86211" y="20793"/>
                </a:lnTo>
                <a:lnTo>
                  <a:pt x="86308" y="21056"/>
                </a:lnTo>
                <a:lnTo>
                  <a:pt x="46600" y="21056"/>
                </a:lnTo>
                <a:lnTo>
                  <a:pt x="40746" y="21978"/>
                </a:lnTo>
                <a:lnTo>
                  <a:pt x="33319" y="25268"/>
                </a:lnTo>
                <a:lnTo>
                  <a:pt x="26941" y="31716"/>
                </a:lnTo>
                <a:lnTo>
                  <a:pt x="24232" y="42113"/>
                </a:lnTo>
                <a:lnTo>
                  <a:pt x="25339" y="49812"/>
                </a:lnTo>
                <a:lnTo>
                  <a:pt x="28892" y="54747"/>
                </a:lnTo>
                <a:lnTo>
                  <a:pt x="35241" y="58103"/>
                </a:lnTo>
                <a:lnTo>
                  <a:pt x="44736" y="61064"/>
                </a:lnTo>
                <a:lnTo>
                  <a:pt x="63377" y="67381"/>
                </a:lnTo>
                <a:lnTo>
                  <a:pt x="78842" y="74225"/>
                </a:lnTo>
                <a:lnTo>
                  <a:pt x="89240" y="82648"/>
                </a:lnTo>
                <a:lnTo>
                  <a:pt x="95094" y="93439"/>
                </a:lnTo>
                <a:lnTo>
                  <a:pt x="96929" y="107389"/>
                </a:lnTo>
                <a:lnTo>
                  <a:pt x="93317" y="127064"/>
                </a:lnTo>
                <a:lnTo>
                  <a:pt x="89509" y="132658"/>
                </a:lnTo>
                <a:close/>
              </a:path>
              <a:path w="97154" h="154305">
                <a:moveTo>
                  <a:pt x="93201" y="46325"/>
                </a:moveTo>
                <a:lnTo>
                  <a:pt x="74561" y="46325"/>
                </a:lnTo>
                <a:lnTo>
                  <a:pt x="73600" y="38823"/>
                </a:lnTo>
                <a:lnTo>
                  <a:pt x="69668" y="30532"/>
                </a:lnTo>
                <a:lnTo>
                  <a:pt x="61192" y="23820"/>
                </a:lnTo>
                <a:lnTo>
                  <a:pt x="46600" y="21056"/>
                </a:lnTo>
                <a:lnTo>
                  <a:pt x="86308" y="21056"/>
                </a:lnTo>
                <a:lnTo>
                  <a:pt x="91978" y="36421"/>
                </a:lnTo>
                <a:lnTo>
                  <a:pt x="93201" y="46325"/>
                </a:lnTo>
                <a:close/>
              </a:path>
              <a:path w="97154" h="154305">
                <a:moveTo>
                  <a:pt x="50328" y="153715"/>
                </a:moveTo>
                <a:lnTo>
                  <a:pt x="23853" y="148483"/>
                </a:lnTo>
                <a:lnTo>
                  <a:pt x="9087" y="135553"/>
                </a:lnTo>
                <a:lnTo>
                  <a:pt x="2359" y="119069"/>
                </a:lnTo>
                <a:lnTo>
                  <a:pt x="0" y="103178"/>
                </a:lnTo>
                <a:lnTo>
                  <a:pt x="20504" y="103178"/>
                </a:lnTo>
                <a:lnTo>
                  <a:pt x="21232" y="113114"/>
                </a:lnTo>
                <a:lnTo>
                  <a:pt x="24931" y="122656"/>
                </a:lnTo>
                <a:lnTo>
                  <a:pt x="33872" y="129828"/>
                </a:lnTo>
                <a:lnTo>
                  <a:pt x="50328" y="132658"/>
                </a:lnTo>
                <a:lnTo>
                  <a:pt x="89509" y="132658"/>
                </a:lnTo>
                <a:lnTo>
                  <a:pt x="83415" y="141607"/>
                </a:lnTo>
                <a:lnTo>
                  <a:pt x="68619" y="150622"/>
                </a:lnTo>
                <a:lnTo>
                  <a:pt x="50328" y="15371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6634454" y="2909040"/>
            <a:ext cx="123189" cy="198120"/>
          </a:xfrm>
          <a:custGeom>
            <a:avLst/>
            <a:gdLst/>
            <a:ahLst/>
            <a:cxnLst/>
            <a:rect l="l" t="t" r="r" b="b"/>
            <a:pathLst>
              <a:path w="123190" h="198119">
                <a:moveTo>
                  <a:pt x="68969" y="197934"/>
                </a:moveTo>
                <a:lnTo>
                  <a:pt x="0" y="197934"/>
                </a:lnTo>
                <a:lnTo>
                  <a:pt x="0" y="0"/>
                </a:lnTo>
                <a:lnTo>
                  <a:pt x="68969" y="0"/>
                </a:lnTo>
                <a:lnTo>
                  <a:pt x="88832" y="4046"/>
                </a:lnTo>
                <a:lnTo>
                  <a:pt x="103453" y="15003"/>
                </a:lnTo>
                <a:lnTo>
                  <a:pt x="108032" y="23162"/>
                </a:lnTo>
                <a:lnTo>
                  <a:pt x="20504" y="23162"/>
                </a:lnTo>
                <a:lnTo>
                  <a:pt x="20504" y="84227"/>
                </a:lnTo>
                <a:lnTo>
                  <a:pt x="101249" y="84227"/>
                </a:lnTo>
                <a:lnTo>
                  <a:pt x="93201" y="90544"/>
                </a:lnTo>
                <a:lnTo>
                  <a:pt x="102579" y="96038"/>
                </a:lnTo>
                <a:lnTo>
                  <a:pt x="112307" y="104494"/>
                </a:lnTo>
                <a:lnTo>
                  <a:pt x="112751" y="105284"/>
                </a:lnTo>
                <a:lnTo>
                  <a:pt x="20504" y="105284"/>
                </a:lnTo>
                <a:lnTo>
                  <a:pt x="20504" y="174771"/>
                </a:lnTo>
                <a:lnTo>
                  <a:pt x="112754" y="174771"/>
                </a:lnTo>
                <a:lnTo>
                  <a:pt x="109278" y="181088"/>
                </a:lnTo>
                <a:lnTo>
                  <a:pt x="92356" y="193459"/>
                </a:lnTo>
                <a:lnTo>
                  <a:pt x="68969" y="197934"/>
                </a:lnTo>
                <a:close/>
              </a:path>
              <a:path w="123190" h="198119">
                <a:moveTo>
                  <a:pt x="101249" y="84227"/>
                </a:moveTo>
                <a:lnTo>
                  <a:pt x="59648" y="84227"/>
                </a:lnTo>
                <a:lnTo>
                  <a:pt x="73541" y="82516"/>
                </a:lnTo>
                <a:lnTo>
                  <a:pt x="84114" y="76857"/>
                </a:lnTo>
                <a:lnTo>
                  <a:pt x="90842" y="66460"/>
                </a:lnTo>
                <a:lnTo>
                  <a:pt x="93201" y="50536"/>
                </a:lnTo>
                <a:lnTo>
                  <a:pt x="91366" y="39152"/>
                </a:lnTo>
                <a:lnTo>
                  <a:pt x="85512" y="30532"/>
                </a:lnTo>
                <a:lnTo>
                  <a:pt x="75114" y="25070"/>
                </a:lnTo>
                <a:lnTo>
                  <a:pt x="59648" y="23162"/>
                </a:lnTo>
                <a:lnTo>
                  <a:pt x="108032" y="23162"/>
                </a:lnTo>
                <a:lnTo>
                  <a:pt x="112482" y="31091"/>
                </a:lnTo>
                <a:lnTo>
                  <a:pt x="115569" y="50536"/>
                </a:lnTo>
                <a:lnTo>
                  <a:pt x="114696" y="60637"/>
                </a:lnTo>
                <a:lnTo>
                  <a:pt x="111375" y="71330"/>
                </a:lnTo>
                <a:lnTo>
                  <a:pt x="104560" y="81628"/>
                </a:lnTo>
                <a:lnTo>
                  <a:pt x="101249" y="84227"/>
                </a:lnTo>
                <a:close/>
              </a:path>
              <a:path w="123190" h="198119">
                <a:moveTo>
                  <a:pt x="112754" y="174771"/>
                </a:moveTo>
                <a:lnTo>
                  <a:pt x="67105" y="174771"/>
                </a:lnTo>
                <a:lnTo>
                  <a:pt x="81784" y="172435"/>
                </a:lnTo>
                <a:lnTo>
                  <a:pt x="92269" y="165559"/>
                </a:lnTo>
                <a:lnTo>
                  <a:pt x="98560" y="154340"/>
                </a:lnTo>
                <a:lnTo>
                  <a:pt x="100657" y="138975"/>
                </a:lnTo>
                <a:lnTo>
                  <a:pt x="97453" y="122162"/>
                </a:lnTo>
                <a:lnTo>
                  <a:pt x="89007" y="111864"/>
                </a:lnTo>
                <a:lnTo>
                  <a:pt x="77065" y="106699"/>
                </a:lnTo>
                <a:lnTo>
                  <a:pt x="63377" y="105284"/>
                </a:lnTo>
                <a:lnTo>
                  <a:pt x="112751" y="105284"/>
                </a:lnTo>
                <a:lnTo>
                  <a:pt x="119938" y="118082"/>
                </a:lnTo>
                <a:lnTo>
                  <a:pt x="123025" y="138975"/>
                </a:lnTo>
                <a:lnTo>
                  <a:pt x="119560" y="162400"/>
                </a:lnTo>
                <a:lnTo>
                  <a:pt x="112754" y="17477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 txBox="1"/>
          <p:nvPr/>
        </p:nvSpPr>
        <p:spPr>
          <a:xfrm>
            <a:off x="1048702" y="1167384"/>
            <a:ext cx="2759710" cy="3022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(</a:t>
            </a:r>
            <a:r>
              <a:rPr dirty="0" sz="1800" spc="-5">
                <a:latin typeface="Courier New"/>
                <a:cs typeface="Courier New"/>
              </a:rPr>
              <a:t>a) Message</a:t>
            </a:r>
            <a:r>
              <a:rPr dirty="0" sz="1800" spc="-90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passing.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0" name="object 13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131" name="object 13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132" name="object 13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3.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129" name="object 129"/>
          <p:cNvSpPr txBox="1"/>
          <p:nvPr/>
        </p:nvSpPr>
        <p:spPr>
          <a:xfrm>
            <a:off x="4050906" y="1167384"/>
            <a:ext cx="2487295" cy="3022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Courier New"/>
                <a:cs typeface="Courier New"/>
              </a:rPr>
              <a:t>(b) shared</a:t>
            </a:r>
            <a:r>
              <a:rPr dirty="0" sz="1800" spc="-85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memory.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3746" y="308990"/>
            <a:ext cx="4556760" cy="4965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Cooperating</a:t>
            </a:r>
            <a:r>
              <a:rPr dirty="0" spc="-114"/>
              <a:t> </a:t>
            </a:r>
            <a:r>
              <a:rPr dirty="0" spc="-5"/>
              <a:t>Processes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3.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85189" y="1273111"/>
            <a:ext cx="7142480" cy="3055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 b="1" i="1">
                <a:latin typeface="Arial"/>
                <a:cs typeface="Arial"/>
              </a:rPr>
              <a:t>Independent </a:t>
            </a:r>
            <a:r>
              <a:rPr dirty="0" sz="1800" spc="-5">
                <a:latin typeface="Arial"/>
                <a:cs typeface="Arial"/>
              </a:rPr>
              <a:t>process </a:t>
            </a:r>
            <a:r>
              <a:rPr dirty="0" sz="1800" spc="-10">
                <a:latin typeface="Arial"/>
                <a:cs typeface="Arial"/>
              </a:rPr>
              <a:t>cannot </a:t>
            </a:r>
            <a:r>
              <a:rPr dirty="0" sz="1800" spc="-5">
                <a:latin typeface="Arial"/>
                <a:cs typeface="Arial"/>
              </a:rPr>
              <a:t>affect </a:t>
            </a:r>
            <a:r>
              <a:rPr dirty="0" sz="1800" spc="-10">
                <a:latin typeface="Arial"/>
                <a:cs typeface="Arial"/>
              </a:rPr>
              <a:t>or be </a:t>
            </a:r>
            <a:r>
              <a:rPr dirty="0" sz="1800" spc="-5">
                <a:latin typeface="Arial"/>
                <a:cs typeface="Arial"/>
              </a:rPr>
              <a:t>affected </a:t>
            </a:r>
            <a:r>
              <a:rPr dirty="0" sz="1800" spc="-10">
                <a:latin typeface="Arial"/>
                <a:cs typeface="Arial"/>
              </a:rPr>
              <a:t>by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execution  </a:t>
            </a:r>
            <a:r>
              <a:rPr dirty="0" sz="1800" spc="-5">
                <a:latin typeface="Arial"/>
                <a:cs typeface="Arial"/>
              </a:rPr>
              <a:t>of </a:t>
            </a:r>
            <a:r>
              <a:rPr dirty="0" sz="1800" spc="-10">
                <a:latin typeface="Arial"/>
                <a:cs typeface="Arial"/>
              </a:rPr>
              <a:t>another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  <a:p>
            <a:pPr marL="355600" marR="7747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 b="1" i="1">
                <a:latin typeface="Arial"/>
                <a:cs typeface="Arial"/>
              </a:rPr>
              <a:t>Cooperating </a:t>
            </a:r>
            <a:r>
              <a:rPr dirty="0" sz="1800" spc="-5">
                <a:latin typeface="Arial"/>
                <a:cs typeface="Arial"/>
              </a:rPr>
              <a:t>process can affect </a:t>
            </a:r>
            <a:r>
              <a:rPr dirty="0" sz="1800" spc="-10">
                <a:latin typeface="Arial"/>
                <a:cs typeface="Arial"/>
              </a:rPr>
              <a:t>or be </a:t>
            </a:r>
            <a:r>
              <a:rPr dirty="0" sz="1800" spc="-5">
                <a:latin typeface="Arial"/>
                <a:cs typeface="Arial"/>
              </a:rPr>
              <a:t>affected </a:t>
            </a:r>
            <a:r>
              <a:rPr dirty="0" sz="1800" spc="-10">
                <a:latin typeface="Arial"/>
                <a:cs typeface="Arial"/>
              </a:rPr>
              <a:t>by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execution of  another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Advantages </a:t>
            </a:r>
            <a:r>
              <a:rPr dirty="0" sz="1800" spc="-5">
                <a:latin typeface="Arial"/>
                <a:cs typeface="Arial"/>
              </a:rPr>
              <a:t>of process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cooperation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Information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sharing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Computation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speed-up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Modularity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Convenience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4139" y="278828"/>
            <a:ext cx="5687060" cy="4965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Producer-Consumer</a:t>
            </a:r>
            <a:r>
              <a:rPr dirty="0" spc="-80"/>
              <a:t> </a:t>
            </a:r>
            <a:r>
              <a:rPr dirty="0" spc="-5"/>
              <a:t>Problem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3.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21702" y="1225486"/>
            <a:ext cx="6329045" cy="21228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405765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Paradigm </a:t>
            </a:r>
            <a:r>
              <a:rPr dirty="0" sz="1800" spc="-5">
                <a:latin typeface="Arial"/>
                <a:cs typeface="Arial"/>
              </a:rPr>
              <a:t>for </a:t>
            </a:r>
            <a:r>
              <a:rPr dirty="0" sz="1800" spc="-10">
                <a:latin typeface="Arial"/>
                <a:cs typeface="Arial"/>
              </a:rPr>
              <a:t>cooperating </a:t>
            </a:r>
            <a:r>
              <a:rPr dirty="0" sz="1800" spc="-5">
                <a:latin typeface="Arial"/>
                <a:cs typeface="Arial"/>
              </a:rPr>
              <a:t>processes, </a:t>
            </a:r>
            <a:r>
              <a:rPr dirty="0" sz="1800" spc="-10" i="1">
                <a:latin typeface="Arial"/>
                <a:cs typeface="Arial"/>
              </a:rPr>
              <a:t>producer </a:t>
            </a:r>
            <a:r>
              <a:rPr dirty="0" sz="1800" spc="-5">
                <a:latin typeface="Arial"/>
                <a:cs typeface="Arial"/>
              </a:rPr>
              <a:t>process  </a:t>
            </a:r>
            <a:r>
              <a:rPr dirty="0" sz="1800" spc="-10">
                <a:latin typeface="Arial"/>
                <a:cs typeface="Arial"/>
              </a:rPr>
              <a:t>produces </a:t>
            </a:r>
            <a:r>
              <a:rPr dirty="0" sz="1800" spc="-5">
                <a:latin typeface="Arial"/>
                <a:cs typeface="Arial"/>
              </a:rPr>
              <a:t>information that is </a:t>
            </a:r>
            <a:r>
              <a:rPr dirty="0" sz="1800" spc="-10">
                <a:latin typeface="Arial"/>
                <a:cs typeface="Arial"/>
              </a:rPr>
              <a:t>consumed by </a:t>
            </a:r>
            <a:r>
              <a:rPr dirty="0" sz="1800" spc="-5">
                <a:latin typeface="Arial"/>
                <a:cs typeface="Arial"/>
              </a:rPr>
              <a:t>a </a:t>
            </a:r>
            <a:r>
              <a:rPr dirty="0" sz="1800" spc="-10" i="1">
                <a:latin typeface="Arial"/>
                <a:cs typeface="Arial"/>
              </a:rPr>
              <a:t>consumer  </a:t>
            </a:r>
            <a:r>
              <a:rPr dirty="0" sz="1800" spc="-5"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unbounded-buffer </a:t>
            </a:r>
            <a:r>
              <a:rPr dirty="0" sz="1800" spc="-10">
                <a:latin typeface="Arial"/>
                <a:cs typeface="Arial"/>
              </a:rPr>
              <a:t>places no </a:t>
            </a:r>
            <a:r>
              <a:rPr dirty="0" sz="1800" spc="-5">
                <a:latin typeface="Arial"/>
                <a:cs typeface="Arial"/>
              </a:rPr>
              <a:t>practical limit </a:t>
            </a:r>
            <a:r>
              <a:rPr dirty="0" sz="1800" spc="-10">
                <a:latin typeface="Arial"/>
                <a:cs typeface="Arial"/>
              </a:rPr>
              <a:t>on </a:t>
            </a:r>
            <a:r>
              <a:rPr dirty="0" sz="1800" spc="-5">
                <a:latin typeface="Arial"/>
                <a:cs typeface="Arial"/>
              </a:rPr>
              <a:t>the size  of the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buffer</a:t>
            </a:r>
            <a:endParaRPr sz="1800">
              <a:latin typeface="Arial"/>
              <a:cs typeface="Arial"/>
            </a:endParaRPr>
          </a:p>
          <a:p>
            <a:pPr lvl="1" marL="756285" marR="25971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bounded-buffer </a:t>
            </a:r>
            <a:r>
              <a:rPr dirty="0" sz="1800" spc="-5">
                <a:latin typeface="Arial"/>
                <a:cs typeface="Arial"/>
              </a:rPr>
              <a:t>assumes that there is a </a:t>
            </a:r>
            <a:r>
              <a:rPr dirty="0" sz="1800" spc="-10">
                <a:latin typeface="Arial"/>
                <a:cs typeface="Arial"/>
              </a:rPr>
              <a:t>fixed buffer  </a:t>
            </a:r>
            <a:r>
              <a:rPr dirty="0" sz="1800" spc="-5">
                <a:latin typeface="Arial"/>
                <a:cs typeface="Arial"/>
              </a:rPr>
              <a:t>size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573" y="275145"/>
            <a:ext cx="7339330" cy="43624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/>
              <a:t>Bounded-Buffer – Shared-Memory</a:t>
            </a:r>
            <a:r>
              <a:rPr dirty="0" sz="2800" spc="75"/>
              <a:t> </a:t>
            </a:r>
            <a:r>
              <a:rPr dirty="0" sz="2800" spc="-10"/>
              <a:t>Solution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3.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74127" y="1243965"/>
            <a:ext cx="6066790" cy="3546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9062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600" spc="-5">
                <a:latin typeface="Arial"/>
                <a:cs typeface="Arial"/>
              </a:rPr>
              <a:t>Shared</a:t>
            </a:r>
            <a:r>
              <a:rPr dirty="0" sz="1600" spc="-8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  <a:p>
            <a:pPr marL="1382395" marR="1991360">
              <a:lnSpc>
                <a:spcPts val="2590"/>
              </a:lnSpc>
              <a:spcBef>
                <a:spcPts val="55"/>
              </a:spcBef>
            </a:pPr>
            <a:r>
              <a:rPr dirty="0" sz="1600" spc="-5">
                <a:latin typeface="Courier New"/>
                <a:cs typeface="Courier New"/>
              </a:rPr>
              <a:t>#define BUFFER_SIZE 10  typedef struct</a:t>
            </a:r>
            <a:r>
              <a:rPr dirty="0" sz="1600" spc="-45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610995">
              <a:lnSpc>
                <a:spcPct val="100000"/>
              </a:lnSpc>
              <a:spcBef>
                <a:spcPts val="470"/>
              </a:spcBef>
            </a:pPr>
            <a:r>
              <a:rPr dirty="0" sz="1600" spc="-5">
                <a:latin typeface="Courier New"/>
                <a:cs typeface="Courier New"/>
              </a:rPr>
              <a:t>. .</a:t>
            </a:r>
            <a:r>
              <a:rPr dirty="0" sz="1600" spc="-90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.</a:t>
            </a:r>
            <a:endParaRPr sz="1600">
              <a:latin typeface="Courier New"/>
              <a:cs typeface="Courier New"/>
            </a:endParaRPr>
          </a:p>
          <a:p>
            <a:pPr marL="1382395">
              <a:lnSpc>
                <a:spcPct val="100000"/>
              </a:lnSpc>
              <a:spcBef>
                <a:spcPts val="670"/>
              </a:spcBef>
            </a:pPr>
            <a:r>
              <a:rPr dirty="0" sz="1600" spc="-5">
                <a:latin typeface="Courier New"/>
                <a:cs typeface="Courier New"/>
              </a:rPr>
              <a:t>}</a:t>
            </a:r>
            <a:r>
              <a:rPr dirty="0" sz="1600" spc="-90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item;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 marL="1382395" marR="1624330">
              <a:lnSpc>
                <a:spcPct val="135000"/>
              </a:lnSpc>
              <a:spcBef>
                <a:spcPts val="5"/>
              </a:spcBef>
            </a:pPr>
            <a:r>
              <a:rPr dirty="0" sz="1600" spc="-5">
                <a:latin typeface="Courier New"/>
                <a:cs typeface="Courier New"/>
              </a:rPr>
              <a:t>item buffer[BUFFER_SIZE];  int in =</a:t>
            </a:r>
            <a:r>
              <a:rPr dirty="0" sz="1600" spc="-65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0;</a:t>
            </a:r>
            <a:endParaRPr sz="1600">
              <a:latin typeface="Courier New"/>
              <a:cs typeface="Courier New"/>
            </a:endParaRPr>
          </a:p>
          <a:p>
            <a:pPr marL="1382395">
              <a:lnSpc>
                <a:spcPct val="100000"/>
              </a:lnSpc>
              <a:spcBef>
                <a:spcPts val="670"/>
              </a:spcBef>
            </a:pPr>
            <a:r>
              <a:rPr dirty="0" sz="1600" spc="-5">
                <a:latin typeface="Courier New"/>
                <a:cs typeface="Courier New"/>
              </a:rPr>
              <a:t>int out =</a:t>
            </a:r>
            <a:r>
              <a:rPr dirty="0" sz="1600" spc="-60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0;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75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600" spc="-5">
                <a:latin typeface="Arial"/>
                <a:cs typeface="Arial"/>
              </a:rPr>
              <a:t>Solution </a:t>
            </a:r>
            <a:r>
              <a:rPr dirty="0" sz="1600">
                <a:latin typeface="Arial"/>
                <a:cs typeface="Arial"/>
              </a:rPr>
              <a:t>is </a:t>
            </a:r>
            <a:r>
              <a:rPr dirty="0" sz="1600" spc="-5">
                <a:latin typeface="Arial"/>
                <a:cs typeface="Arial"/>
              </a:rPr>
              <a:t>correct, but can only use BUFFER_SIZE-1</a:t>
            </a:r>
            <a:r>
              <a:rPr dirty="0" sz="1600" spc="7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elements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8723" y="234378"/>
            <a:ext cx="5346700" cy="4965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Bounded-Buffer </a:t>
            </a:r>
            <a:r>
              <a:rPr dirty="0"/>
              <a:t>–</a:t>
            </a:r>
            <a:r>
              <a:rPr dirty="0" spc="-85"/>
              <a:t> </a:t>
            </a:r>
            <a:r>
              <a:rPr dirty="0" spc="-5"/>
              <a:t>Producer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3.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681911" y="1298879"/>
            <a:ext cx="4670425" cy="26441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2811780">
              <a:lnSpc>
                <a:spcPct val="135000"/>
              </a:lnSpc>
            </a:pPr>
            <a:r>
              <a:rPr dirty="0" sz="1600" spc="-5">
                <a:latin typeface="Arial"/>
                <a:cs typeface="Arial"/>
              </a:rPr>
              <a:t>item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next_produced;  while (true)</a:t>
            </a:r>
            <a:r>
              <a:rPr dirty="0" sz="1600" spc="-6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927100" marR="5080">
              <a:lnSpc>
                <a:spcPct val="135000"/>
              </a:lnSpc>
            </a:pPr>
            <a:r>
              <a:rPr dirty="0" sz="1600" spc="-5">
                <a:latin typeface="Arial"/>
                <a:cs typeface="Arial"/>
              </a:rPr>
              <a:t>/* produce an item in next produced */  while (((in + 1) % BUFFER_SIZE) ==</a:t>
            </a:r>
            <a:r>
              <a:rPr dirty="0" sz="1600" spc="2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out)</a:t>
            </a:r>
            <a:endParaRPr sz="1600">
              <a:latin typeface="Arial"/>
              <a:cs typeface="Arial"/>
            </a:endParaRPr>
          </a:p>
          <a:p>
            <a:pPr marL="926465" marR="1314450" indent="913765">
              <a:lnSpc>
                <a:spcPct val="135000"/>
              </a:lnSpc>
            </a:pPr>
            <a:r>
              <a:rPr dirty="0" sz="1600" spc="-5">
                <a:latin typeface="Arial"/>
                <a:cs typeface="Arial"/>
              </a:rPr>
              <a:t>; /* do nothing */  buffer[in] = next_produced;</a:t>
            </a:r>
            <a:endParaRPr sz="16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670"/>
              </a:spcBef>
            </a:pPr>
            <a:r>
              <a:rPr dirty="0" sz="1600">
                <a:latin typeface="Arial"/>
                <a:cs typeface="Arial"/>
              </a:rPr>
              <a:t>in </a:t>
            </a:r>
            <a:r>
              <a:rPr dirty="0" sz="1600" spc="-5">
                <a:latin typeface="Arial"/>
                <a:cs typeface="Arial"/>
              </a:rPr>
              <a:t>= (in + 1) %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BUFFER_SIZE;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600" spc="-5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6923" y="234378"/>
            <a:ext cx="5549265" cy="4965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Bounded Buffer </a:t>
            </a:r>
            <a:r>
              <a:rPr dirty="0"/>
              <a:t>–</a:t>
            </a:r>
            <a:r>
              <a:rPr dirty="0" spc="-100"/>
              <a:t> </a:t>
            </a:r>
            <a:r>
              <a:rPr dirty="0" spc="-5"/>
              <a:t>Consumer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3.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728152" y="1156208"/>
            <a:ext cx="5700395" cy="2732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3361690">
              <a:lnSpc>
                <a:spcPct val="135000"/>
              </a:lnSpc>
            </a:pPr>
            <a:r>
              <a:rPr dirty="0" sz="1600" spc="-5">
                <a:latin typeface="Courier New"/>
                <a:cs typeface="Courier New"/>
              </a:rPr>
              <a:t>item next_consumed;  while (true)</a:t>
            </a:r>
            <a:r>
              <a:rPr dirty="0" sz="1600" spc="-50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926465">
              <a:lnSpc>
                <a:spcPct val="100000"/>
              </a:lnSpc>
            </a:pPr>
            <a:r>
              <a:rPr dirty="0" sz="1600" spc="-5">
                <a:latin typeface="Courier New"/>
                <a:cs typeface="Courier New"/>
              </a:rPr>
              <a:t>while </a:t>
            </a:r>
            <a:r>
              <a:rPr dirty="0" sz="1600">
                <a:latin typeface="Courier New"/>
                <a:cs typeface="Courier New"/>
              </a:rPr>
              <a:t>(in </a:t>
            </a:r>
            <a:r>
              <a:rPr dirty="0" sz="1600" spc="-5">
                <a:latin typeface="Courier New"/>
                <a:cs typeface="Courier New"/>
              </a:rPr>
              <a:t>==</a:t>
            </a:r>
            <a:r>
              <a:rPr dirty="0" sz="1600" spc="-60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out)</a:t>
            </a:r>
            <a:endParaRPr sz="1600">
              <a:latin typeface="Courier New"/>
              <a:cs typeface="Courier New"/>
            </a:endParaRPr>
          </a:p>
          <a:p>
            <a:pPr marL="926465" marR="1104265" indent="913765">
              <a:lnSpc>
                <a:spcPct val="100000"/>
              </a:lnSpc>
              <a:spcBef>
                <a:spcPts val="670"/>
              </a:spcBef>
            </a:pPr>
            <a:r>
              <a:rPr dirty="0" sz="1600" spc="-5">
                <a:latin typeface="Courier New"/>
                <a:cs typeface="Courier New"/>
              </a:rPr>
              <a:t>; /* do nothing */  next_consumed =</a:t>
            </a:r>
            <a:r>
              <a:rPr dirty="0" sz="1600" spc="5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buffer[out];</a:t>
            </a:r>
            <a:endParaRPr sz="1600">
              <a:latin typeface="Courier New"/>
              <a:cs typeface="Courier New"/>
            </a:endParaRPr>
          </a:p>
          <a:p>
            <a:pPr marL="926465">
              <a:lnSpc>
                <a:spcPct val="100000"/>
              </a:lnSpc>
              <a:spcBef>
                <a:spcPts val="670"/>
              </a:spcBef>
            </a:pPr>
            <a:r>
              <a:rPr dirty="0" sz="1600" spc="-5">
                <a:latin typeface="Courier New"/>
                <a:cs typeface="Courier New"/>
              </a:rPr>
              <a:t>out = </a:t>
            </a:r>
            <a:r>
              <a:rPr dirty="0" sz="1600">
                <a:latin typeface="Courier New"/>
                <a:cs typeface="Courier New"/>
              </a:rPr>
              <a:t>(out </a:t>
            </a:r>
            <a:r>
              <a:rPr dirty="0" sz="1600" spc="-5">
                <a:latin typeface="Courier New"/>
                <a:cs typeface="Courier New"/>
              </a:rPr>
              <a:t>+ 1) % BUFFER_SIZE;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5"/>
              </a:spcBef>
            </a:pPr>
            <a:r>
              <a:rPr dirty="0" sz="1600" spc="-5">
                <a:latin typeface="Courier New"/>
                <a:cs typeface="Courier New"/>
              </a:rPr>
              <a:t>/* consume </a:t>
            </a:r>
            <a:r>
              <a:rPr dirty="0" sz="1600">
                <a:latin typeface="Courier New"/>
                <a:cs typeface="Courier New"/>
              </a:rPr>
              <a:t>the </a:t>
            </a:r>
            <a:r>
              <a:rPr dirty="0" sz="1600" spc="-5">
                <a:latin typeface="Courier New"/>
                <a:cs typeface="Courier New"/>
              </a:rPr>
              <a:t>item in </a:t>
            </a:r>
            <a:r>
              <a:rPr dirty="0" sz="1600">
                <a:latin typeface="Courier New"/>
                <a:cs typeface="Courier New"/>
              </a:rPr>
              <a:t>next </a:t>
            </a:r>
            <a:r>
              <a:rPr dirty="0" sz="1600" spc="-5">
                <a:latin typeface="Courier New"/>
                <a:cs typeface="Courier New"/>
              </a:rPr>
              <a:t>consumed</a:t>
            </a:r>
            <a:r>
              <a:rPr dirty="0" sz="1600" spc="20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*/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600" spc="-5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4225" y="236664"/>
            <a:ext cx="7239000" cy="39052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846955" algn="l"/>
              </a:tabLst>
            </a:pPr>
            <a:r>
              <a:rPr dirty="0" sz="2500" spc="-5"/>
              <a:t>Interprocess</a:t>
            </a:r>
            <a:r>
              <a:rPr dirty="0" sz="2500" spc="5"/>
              <a:t> </a:t>
            </a:r>
            <a:r>
              <a:rPr dirty="0" sz="2500" spc="-5"/>
              <a:t>Communication</a:t>
            </a:r>
            <a:r>
              <a:rPr dirty="0" sz="2500" spc="50"/>
              <a:t> </a:t>
            </a:r>
            <a:r>
              <a:rPr dirty="0" sz="2500" spc="-5"/>
              <a:t>–	Shared</a:t>
            </a:r>
            <a:r>
              <a:rPr dirty="0" sz="2500" spc="-80"/>
              <a:t> </a:t>
            </a:r>
            <a:r>
              <a:rPr dirty="0" sz="2500" spc="-5"/>
              <a:t>Memory</a:t>
            </a:r>
            <a:endParaRPr sz="2500"/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3.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77264" y="1277175"/>
            <a:ext cx="6276975" cy="22694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080" indent="-342900">
              <a:lnSpc>
                <a:spcPts val="1939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An </a:t>
            </a:r>
            <a:r>
              <a:rPr dirty="0" sz="1800" spc="-10">
                <a:latin typeface="Arial"/>
                <a:cs typeface="Arial"/>
              </a:rPr>
              <a:t>area </a:t>
            </a:r>
            <a:r>
              <a:rPr dirty="0" sz="1800" spc="-5">
                <a:latin typeface="Arial"/>
                <a:cs typeface="Arial"/>
              </a:rPr>
              <a:t>of memory </a:t>
            </a:r>
            <a:r>
              <a:rPr dirty="0" sz="1800" spc="-10">
                <a:latin typeface="Arial"/>
                <a:cs typeface="Arial"/>
              </a:rPr>
              <a:t>shared among </a:t>
            </a:r>
            <a:r>
              <a:rPr dirty="0" sz="1800" spc="-5">
                <a:latin typeface="Arial"/>
                <a:cs typeface="Arial"/>
              </a:rPr>
              <a:t>the processes that </a:t>
            </a:r>
            <a:r>
              <a:rPr dirty="0" sz="1800" spc="-15">
                <a:latin typeface="Arial"/>
                <a:cs typeface="Arial"/>
              </a:rPr>
              <a:t>wish 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1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communicate</a:t>
            </a:r>
            <a:endParaRPr sz="1800">
              <a:latin typeface="Arial"/>
              <a:cs typeface="Arial"/>
            </a:endParaRPr>
          </a:p>
          <a:p>
            <a:pPr marL="355600" marR="660400" indent="-342900">
              <a:lnSpc>
                <a:spcPts val="1939"/>
              </a:lnSpc>
              <a:spcBef>
                <a:spcPts val="76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communication is </a:t>
            </a:r>
            <a:r>
              <a:rPr dirty="0" sz="1800" spc="-10">
                <a:latin typeface="Arial"/>
                <a:cs typeface="Arial"/>
              </a:rPr>
              <a:t>under </a:t>
            </a:r>
            <a:r>
              <a:rPr dirty="0" sz="1800" spc="-5">
                <a:latin typeface="Arial"/>
                <a:cs typeface="Arial"/>
              </a:rPr>
              <a:t>the control of the users  processes </a:t>
            </a:r>
            <a:r>
              <a:rPr dirty="0" sz="1800" spc="-10">
                <a:latin typeface="Arial"/>
                <a:cs typeface="Arial"/>
              </a:rPr>
              <a:t>not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operating </a:t>
            </a:r>
            <a:r>
              <a:rPr dirty="0" sz="1800" spc="-5">
                <a:latin typeface="Arial"/>
                <a:cs typeface="Arial"/>
              </a:rPr>
              <a:t>system.</a:t>
            </a:r>
            <a:endParaRPr sz="1800">
              <a:latin typeface="Arial"/>
              <a:cs typeface="Arial"/>
            </a:endParaRPr>
          </a:p>
          <a:p>
            <a:pPr marL="355600" marR="315595" indent="-342900">
              <a:lnSpc>
                <a:spcPts val="1939"/>
              </a:lnSpc>
              <a:spcBef>
                <a:spcPts val="76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Major </a:t>
            </a:r>
            <a:r>
              <a:rPr dirty="0" sz="1800" spc="-5">
                <a:latin typeface="Arial"/>
                <a:cs typeface="Arial"/>
              </a:rPr>
              <a:t>issues is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provide mechanism </a:t>
            </a:r>
            <a:r>
              <a:rPr dirty="0" sz="1800" spc="-5">
                <a:latin typeface="Arial"/>
                <a:cs typeface="Arial"/>
              </a:rPr>
              <a:t>that </a:t>
            </a:r>
            <a:r>
              <a:rPr dirty="0" sz="1800" spc="-15">
                <a:latin typeface="Arial"/>
                <a:cs typeface="Arial"/>
              </a:rPr>
              <a:t>will </a:t>
            </a:r>
            <a:r>
              <a:rPr dirty="0" sz="1800" spc="-5">
                <a:latin typeface="Arial"/>
                <a:cs typeface="Arial"/>
              </a:rPr>
              <a:t>allow </a:t>
            </a:r>
            <a:r>
              <a:rPr dirty="0" sz="1800" spc="-10">
                <a:latin typeface="Arial"/>
                <a:cs typeface="Arial"/>
              </a:rPr>
              <a:t>the  user </a:t>
            </a:r>
            <a:r>
              <a:rPr dirty="0" sz="1800" spc="-5">
                <a:latin typeface="Arial"/>
                <a:cs typeface="Arial"/>
              </a:rPr>
              <a:t>processes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synchronize their actions </a:t>
            </a:r>
            <a:r>
              <a:rPr dirty="0" sz="1800" spc="-20">
                <a:latin typeface="Arial"/>
                <a:cs typeface="Arial"/>
              </a:rPr>
              <a:t>when </a:t>
            </a:r>
            <a:r>
              <a:rPr dirty="0" sz="1800" spc="-10">
                <a:latin typeface="Arial"/>
                <a:cs typeface="Arial"/>
              </a:rPr>
              <a:t>they  </a:t>
            </a:r>
            <a:r>
              <a:rPr dirty="0" sz="1800" spc="-5">
                <a:latin typeface="Arial"/>
                <a:cs typeface="Arial"/>
              </a:rPr>
              <a:t>access </a:t>
            </a:r>
            <a:r>
              <a:rPr dirty="0" sz="1800" spc="-10">
                <a:latin typeface="Arial"/>
                <a:cs typeface="Arial"/>
              </a:rPr>
              <a:t>shared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memory.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09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Synchronization </a:t>
            </a:r>
            <a:r>
              <a:rPr dirty="0" sz="1800" spc="-5">
                <a:latin typeface="Arial"/>
                <a:cs typeface="Arial"/>
              </a:rPr>
              <a:t>is discussed in </a:t>
            </a:r>
            <a:r>
              <a:rPr dirty="0" sz="1800" spc="-10">
                <a:latin typeface="Arial"/>
                <a:cs typeface="Arial"/>
              </a:rPr>
              <a:t>great details </a:t>
            </a:r>
            <a:r>
              <a:rPr dirty="0" sz="1800" spc="-5">
                <a:latin typeface="Arial"/>
                <a:cs typeface="Arial"/>
              </a:rPr>
              <a:t>in </a:t>
            </a:r>
            <a:r>
              <a:rPr dirty="0" sz="1800" spc="-10">
                <a:latin typeface="Arial"/>
                <a:cs typeface="Arial"/>
              </a:rPr>
              <a:t>Chapter</a:t>
            </a:r>
            <a:r>
              <a:rPr dirty="0" sz="1800" spc="18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5.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2786" y="268414"/>
            <a:ext cx="7418705" cy="39052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00" spc="-5"/>
              <a:t>Interprocess Communication – Message</a:t>
            </a:r>
            <a:r>
              <a:rPr dirty="0" sz="2500" spc="35"/>
              <a:t> </a:t>
            </a:r>
            <a:r>
              <a:rPr dirty="0" sz="2500"/>
              <a:t>Passing</a:t>
            </a:r>
            <a:endParaRPr sz="2500"/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3.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64564" y="1245425"/>
            <a:ext cx="6619875" cy="2919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080" indent="-342900">
              <a:lnSpc>
                <a:spcPts val="1939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Mechanism </a:t>
            </a:r>
            <a:r>
              <a:rPr dirty="0" sz="1800" spc="-5">
                <a:latin typeface="Arial"/>
                <a:cs typeface="Arial"/>
              </a:rPr>
              <a:t>for processes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communicate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synchronize  their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actions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993300"/>
              </a:buClr>
              <a:buFont typeface="Wingdings"/>
              <a:buChar char=""/>
            </a:pPr>
            <a:endParaRPr sz="1700">
              <a:latin typeface="Times New Roman"/>
              <a:cs typeface="Times New Roman"/>
            </a:endParaRPr>
          </a:p>
          <a:p>
            <a:pPr marL="354965" marR="215900" indent="-342265">
              <a:lnSpc>
                <a:spcPts val="1939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Message </a:t>
            </a:r>
            <a:r>
              <a:rPr dirty="0" sz="1800" spc="-10">
                <a:latin typeface="Arial"/>
                <a:cs typeface="Arial"/>
              </a:rPr>
              <a:t>system </a:t>
            </a:r>
            <a:r>
              <a:rPr dirty="0" sz="1800" spc="-5">
                <a:latin typeface="Arial"/>
                <a:cs typeface="Arial"/>
              </a:rPr>
              <a:t>– processes communicate </a:t>
            </a:r>
            <a:r>
              <a:rPr dirty="0" sz="1800" spc="-15">
                <a:latin typeface="Arial"/>
                <a:cs typeface="Arial"/>
              </a:rPr>
              <a:t>with </a:t>
            </a:r>
            <a:r>
              <a:rPr dirty="0" sz="1800" spc="-10">
                <a:latin typeface="Arial"/>
                <a:cs typeface="Arial"/>
              </a:rPr>
              <a:t>each other  </a:t>
            </a:r>
            <a:r>
              <a:rPr dirty="0" sz="1800" spc="-15">
                <a:latin typeface="Arial"/>
                <a:cs typeface="Arial"/>
              </a:rPr>
              <a:t>without </a:t>
            </a:r>
            <a:r>
              <a:rPr dirty="0" sz="1800" spc="-5">
                <a:latin typeface="Arial"/>
                <a:cs typeface="Arial"/>
              </a:rPr>
              <a:t>resorting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shared</a:t>
            </a:r>
            <a:r>
              <a:rPr dirty="0" sz="1800" spc="6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variables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93300"/>
              </a:buClr>
              <a:buFont typeface="Wingdings"/>
              <a:buChar char=""/>
            </a:pPr>
            <a:endParaRPr sz="14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IPC </a:t>
            </a:r>
            <a:r>
              <a:rPr dirty="0" sz="1800" spc="-5">
                <a:latin typeface="Arial"/>
                <a:cs typeface="Arial"/>
              </a:rPr>
              <a:t>facility </a:t>
            </a:r>
            <a:r>
              <a:rPr dirty="0" sz="1800" spc="-10">
                <a:latin typeface="Arial"/>
                <a:cs typeface="Arial"/>
              </a:rPr>
              <a:t>provides </a:t>
            </a:r>
            <a:r>
              <a:rPr dirty="0" sz="1800" spc="-15">
                <a:latin typeface="Arial"/>
                <a:cs typeface="Arial"/>
              </a:rPr>
              <a:t>two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operations: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6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 b="1">
                <a:latin typeface="Courier New"/>
                <a:cs typeface="Courier New"/>
              </a:rPr>
              <a:t>send</a:t>
            </a:r>
            <a:r>
              <a:rPr dirty="0" sz="1800" spc="-5">
                <a:latin typeface="Arial"/>
                <a:cs typeface="Arial"/>
              </a:rPr>
              <a:t>(</a:t>
            </a:r>
            <a:r>
              <a:rPr dirty="0" sz="1800" spc="-5" i="1">
                <a:latin typeface="Arial"/>
                <a:cs typeface="Arial"/>
              </a:rPr>
              <a:t>message</a:t>
            </a:r>
            <a:r>
              <a:rPr dirty="0" sz="1800" spc="-5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40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 b="1">
                <a:latin typeface="Courier New"/>
                <a:cs typeface="Courier New"/>
              </a:rPr>
              <a:t>receive</a:t>
            </a:r>
            <a:r>
              <a:rPr dirty="0" sz="1800" spc="-5">
                <a:latin typeface="Arial"/>
                <a:cs typeface="Arial"/>
              </a:rPr>
              <a:t>(</a:t>
            </a:r>
            <a:r>
              <a:rPr dirty="0" sz="1800" spc="-5" i="1">
                <a:latin typeface="Arial"/>
                <a:cs typeface="Arial"/>
              </a:rPr>
              <a:t>message</a:t>
            </a:r>
            <a:r>
              <a:rPr dirty="0" sz="1800" spc="-5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CC6600"/>
              </a:buClr>
              <a:buFont typeface="Wingdings"/>
              <a:buChar char=""/>
            </a:pPr>
            <a:endParaRPr sz="15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10" i="1">
                <a:latin typeface="Arial"/>
                <a:cs typeface="Arial"/>
              </a:rPr>
              <a:t>message </a:t>
            </a:r>
            <a:r>
              <a:rPr dirty="0" sz="1800" spc="-5">
                <a:latin typeface="Arial"/>
                <a:cs typeface="Arial"/>
              </a:rPr>
              <a:t>size is </a:t>
            </a:r>
            <a:r>
              <a:rPr dirty="0" sz="1800" spc="-10">
                <a:latin typeface="Arial"/>
                <a:cs typeface="Arial"/>
              </a:rPr>
              <a:t>either fixed or</a:t>
            </a:r>
            <a:r>
              <a:rPr dirty="0" sz="1800" spc="9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variable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6261" rIns="0" bIns="0" rtlCol="0" vert="horz">
            <a:spAutoFit/>
          </a:bodyPr>
          <a:lstStyle/>
          <a:p>
            <a:pPr marL="2809875">
              <a:lnSpc>
                <a:spcPct val="100000"/>
              </a:lnSpc>
            </a:pPr>
            <a:r>
              <a:rPr dirty="0" sz="2500" spc="-5"/>
              <a:t>Message </a:t>
            </a:r>
            <a:r>
              <a:rPr dirty="0" sz="2500"/>
              <a:t>Passing</a:t>
            </a:r>
            <a:r>
              <a:rPr dirty="0" sz="2500" spc="-80"/>
              <a:t> </a:t>
            </a:r>
            <a:r>
              <a:rPr dirty="0" sz="2500" spc="-5"/>
              <a:t>(Cont.)</a:t>
            </a:r>
            <a:endParaRPr sz="2500"/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3.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76555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75920" algn="l"/>
                <a:tab pos="376555" algn="l"/>
              </a:tabLst>
            </a:pPr>
            <a:r>
              <a:rPr dirty="0"/>
              <a:t>If </a:t>
            </a:r>
            <a:r>
              <a:rPr dirty="0" spc="-5"/>
              <a:t>processes </a:t>
            </a:r>
            <a:r>
              <a:rPr dirty="0" i="1">
                <a:latin typeface="Arial"/>
                <a:cs typeface="Arial"/>
              </a:rPr>
              <a:t>P </a:t>
            </a:r>
            <a:r>
              <a:rPr dirty="0" spc="-10"/>
              <a:t>and </a:t>
            </a:r>
            <a:r>
              <a:rPr dirty="0" i="1">
                <a:latin typeface="Arial"/>
                <a:cs typeface="Arial"/>
              </a:rPr>
              <a:t>Q </a:t>
            </a:r>
            <a:r>
              <a:rPr dirty="0" spc="-15"/>
              <a:t>wish </a:t>
            </a:r>
            <a:r>
              <a:rPr dirty="0"/>
              <a:t>to </a:t>
            </a:r>
            <a:r>
              <a:rPr dirty="0" spc="-5"/>
              <a:t>communicate, they </a:t>
            </a:r>
            <a:r>
              <a:rPr dirty="0" spc="-10"/>
              <a:t>need</a:t>
            </a:r>
            <a:r>
              <a:rPr dirty="0" spc="45"/>
              <a:t> </a:t>
            </a:r>
            <a:r>
              <a:rPr dirty="0" spc="-10"/>
              <a:t>to:</a:t>
            </a:r>
          </a:p>
          <a:p>
            <a:pPr lvl="1" marL="777240" indent="-286385">
              <a:lnSpc>
                <a:spcPct val="100000"/>
              </a:lnSpc>
              <a:spcBef>
                <a:spcPts val="54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77875" algn="l"/>
              </a:tabLst>
            </a:pPr>
            <a:r>
              <a:rPr dirty="0" sz="1800" spc="-5">
                <a:latin typeface="Arial"/>
                <a:cs typeface="Arial"/>
              </a:rPr>
              <a:t>Establish a </a:t>
            </a:r>
            <a:r>
              <a:rPr dirty="0" sz="1800" spc="-5" b="1" i="1">
                <a:latin typeface="Arial"/>
                <a:cs typeface="Arial"/>
              </a:rPr>
              <a:t>communication </a:t>
            </a:r>
            <a:r>
              <a:rPr dirty="0" sz="1800" b="1" i="1">
                <a:latin typeface="Arial"/>
                <a:cs typeface="Arial"/>
              </a:rPr>
              <a:t>link </a:t>
            </a:r>
            <a:r>
              <a:rPr dirty="0" sz="1800" spc="-10">
                <a:latin typeface="Arial"/>
                <a:cs typeface="Arial"/>
              </a:rPr>
              <a:t>between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them</a:t>
            </a:r>
            <a:endParaRPr sz="1800">
              <a:latin typeface="Arial"/>
              <a:cs typeface="Arial"/>
            </a:endParaRPr>
          </a:p>
          <a:p>
            <a:pPr lvl="1" marL="777240" indent="-286385">
              <a:lnSpc>
                <a:spcPct val="100000"/>
              </a:lnSpc>
              <a:spcBef>
                <a:spcPts val="54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77875" algn="l"/>
              </a:tabLst>
            </a:pPr>
            <a:r>
              <a:rPr dirty="0" sz="1800" spc="-10">
                <a:latin typeface="Arial"/>
                <a:cs typeface="Arial"/>
              </a:rPr>
              <a:t>Exchange messages </a:t>
            </a:r>
            <a:r>
              <a:rPr dirty="0" sz="1800" spc="-5">
                <a:latin typeface="Arial"/>
                <a:cs typeface="Arial"/>
              </a:rPr>
              <a:t>via</a:t>
            </a:r>
            <a:r>
              <a:rPr dirty="0" sz="1800" spc="3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send/receive</a:t>
            </a:r>
            <a:endParaRPr sz="1800">
              <a:latin typeface="Arial"/>
              <a:cs typeface="Arial"/>
            </a:endParaRPr>
          </a:p>
          <a:p>
            <a:pPr marL="376555" indent="-342900">
              <a:lnSpc>
                <a:spcPct val="100000"/>
              </a:lnSpc>
              <a:spcBef>
                <a:spcPts val="54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75920" algn="l"/>
                <a:tab pos="376555" algn="l"/>
              </a:tabLst>
            </a:pPr>
            <a:r>
              <a:rPr dirty="0" spc="-10"/>
              <a:t>Implementation</a:t>
            </a:r>
            <a:r>
              <a:rPr dirty="0" spc="-15"/>
              <a:t> </a:t>
            </a:r>
            <a:r>
              <a:rPr dirty="0" spc="-5"/>
              <a:t>issues:</a:t>
            </a:r>
          </a:p>
          <a:p>
            <a:pPr lvl="1" marL="777240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77875" algn="l"/>
              </a:tabLst>
            </a:pPr>
            <a:r>
              <a:rPr dirty="0" sz="1800" spc="-10">
                <a:latin typeface="Arial"/>
                <a:cs typeface="Arial"/>
              </a:rPr>
              <a:t>How </a:t>
            </a:r>
            <a:r>
              <a:rPr dirty="0" sz="1800" spc="-5">
                <a:latin typeface="Arial"/>
                <a:cs typeface="Arial"/>
              </a:rPr>
              <a:t>are links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established?</a:t>
            </a:r>
            <a:endParaRPr sz="1800">
              <a:latin typeface="Arial"/>
              <a:cs typeface="Arial"/>
            </a:endParaRPr>
          </a:p>
          <a:p>
            <a:pPr lvl="1" marL="777240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77875" algn="l"/>
              </a:tabLst>
            </a:pPr>
            <a:r>
              <a:rPr dirty="0" sz="1800" spc="-10">
                <a:latin typeface="Arial"/>
                <a:cs typeface="Arial"/>
              </a:rPr>
              <a:t>Can </a:t>
            </a:r>
            <a:r>
              <a:rPr dirty="0" sz="1800" spc="-5">
                <a:latin typeface="Arial"/>
                <a:cs typeface="Arial"/>
              </a:rPr>
              <a:t>a </a:t>
            </a:r>
            <a:r>
              <a:rPr dirty="0" sz="1800" spc="-10">
                <a:latin typeface="Arial"/>
                <a:cs typeface="Arial"/>
              </a:rPr>
              <a:t>link be </a:t>
            </a:r>
            <a:r>
              <a:rPr dirty="0" sz="1800" spc="-5">
                <a:latin typeface="Arial"/>
                <a:cs typeface="Arial"/>
              </a:rPr>
              <a:t>associated </a:t>
            </a:r>
            <a:r>
              <a:rPr dirty="0" sz="1800" spc="-15">
                <a:latin typeface="Arial"/>
                <a:cs typeface="Arial"/>
              </a:rPr>
              <a:t>with </a:t>
            </a:r>
            <a:r>
              <a:rPr dirty="0" sz="1800" spc="-5">
                <a:latin typeface="Arial"/>
                <a:cs typeface="Arial"/>
              </a:rPr>
              <a:t>more </a:t>
            </a:r>
            <a:r>
              <a:rPr dirty="0" sz="1800" spc="-10">
                <a:latin typeface="Arial"/>
                <a:cs typeface="Arial"/>
              </a:rPr>
              <a:t>than </a:t>
            </a:r>
            <a:r>
              <a:rPr dirty="0" sz="1800" spc="-15">
                <a:latin typeface="Arial"/>
                <a:cs typeface="Arial"/>
              </a:rPr>
              <a:t>two</a:t>
            </a:r>
            <a:r>
              <a:rPr dirty="0" sz="1800" spc="15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processes?</a:t>
            </a:r>
            <a:endParaRPr sz="1800">
              <a:latin typeface="Arial"/>
              <a:cs typeface="Arial"/>
            </a:endParaRPr>
          </a:p>
          <a:p>
            <a:pPr lvl="1" marL="777240" marR="1262380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77875" algn="l"/>
              </a:tabLst>
            </a:pPr>
            <a:r>
              <a:rPr dirty="0" sz="1800" spc="-10">
                <a:latin typeface="Arial"/>
                <a:cs typeface="Arial"/>
              </a:rPr>
              <a:t>How many </a:t>
            </a:r>
            <a:r>
              <a:rPr dirty="0" sz="1800" spc="-5">
                <a:latin typeface="Arial"/>
                <a:cs typeface="Arial"/>
              </a:rPr>
              <a:t>links can there </a:t>
            </a:r>
            <a:r>
              <a:rPr dirty="0" sz="1800" spc="-10">
                <a:latin typeface="Arial"/>
                <a:cs typeface="Arial"/>
              </a:rPr>
              <a:t>be </a:t>
            </a:r>
            <a:r>
              <a:rPr dirty="0" sz="1800" spc="-15">
                <a:latin typeface="Arial"/>
                <a:cs typeface="Arial"/>
              </a:rPr>
              <a:t>between </a:t>
            </a:r>
            <a:r>
              <a:rPr dirty="0" sz="1800" spc="-5">
                <a:latin typeface="Arial"/>
                <a:cs typeface="Arial"/>
              </a:rPr>
              <a:t>every </a:t>
            </a:r>
            <a:r>
              <a:rPr dirty="0" sz="1800" spc="-10">
                <a:latin typeface="Arial"/>
                <a:cs typeface="Arial"/>
              </a:rPr>
              <a:t>pair of  </a:t>
            </a:r>
            <a:r>
              <a:rPr dirty="0" sz="1800" spc="-5">
                <a:latin typeface="Arial"/>
                <a:cs typeface="Arial"/>
              </a:rPr>
              <a:t>communicating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processes?</a:t>
            </a:r>
            <a:endParaRPr sz="1800">
              <a:latin typeface="Arial"/>
              <a:cs typeface="Arial"/>
            </a:endParaRPr>
          </a:p>
          <a:p>
            <a:pPr lvl="1" marL="777240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77875" algn="l"/>
              </a:tabLst>
            </a:pPr>
            <a:r>
              <a:rPr dirty="0" sz="1800" spc="-5">
                <a:latin typeface="Arial"/>
                <a:cs typeface="Arial"/>
              </a:rPr>
              <a:t>What is the capacity of a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link?</a:t>
            </a:r>
            <a:endParaRPr sz="1800">
              <a:latin typeface="Arial"/>
              <a:cs typeface="Arial"/>
            </a:endParaRPr>
          </a:p>
          <a:p>
            <a:pPr lvl="1" marL="777240" marR="5080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77875" algn="l"/>
              </a:tabLst>
            </a:pPr>
            <a:r>
              <a:rPr dirty="0" sz="1800">
                <a:latin typeface="Arial"/>
                <a:cs typeface="Arial"/>
              </a:rPr>
              <a:t>Is </a:t>
            </a:r>
            <a:r>
              <a:rPr dirty="0" sz="1800" spc="-5">
                <a:latin typeface="Arial"/>
                <a:cs typeface="Arial"/>
              </a:rPr>
              <a:t>the size of a message that the </a:t>
            </a:r>
            <a:r>
              <a:rPr dirty="0" sz="1800" spc="-10">
                <a:latin typeface="Arial"/>
                <a:cs typeface="Arial"/>
              </a:rPr>
              <a:t>link </a:t>
            </a:r>
            <a:r>
              <a:rPr dirty="0" sz="1800" spc="-5">
                <a:latin typeface="Arial"/>
                <a:cs typeface="Arial"/>
              </a:rPr>
              <a:t>can accommodate </a:t>
            </a:r>
            <a:r>
              <a:rPr dirty="0" sz="1800" spc="-10">
                <a:latin typeface="Arial"/>
                <a:cs typeface="Arial"/>
              </a:rPr>
              <a:t>fixed </a:t>
            </a:r>
            <a:r>
              <a:rPr dirty="0" sz="1800" spc="-15">
                <a:latin typeface="Arial"/>
                <a:cs typeface="Arial"/>
              </a:rPr>
              <a:t>or  </a:t>
            </a:r>
            <a:r>
              <a:rPr dirty="0" sz="1800" spc="-10">
                <a:latin typeface="Arial"/>
                <a:cs typeface="Arial"/>
              </a:rPr>
              <a:t>variable?</a:t>
            </a:r>
            <a:endParaRPr sz="1800">
              <a:latin typeface="Arial"/>
              <a:cs typeface="Arial"/>
            </a:endParaRPr>
          </a:p>
          <a:p>
            <a:pPr lvl="1" marL="777240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77875" algn="l"/>
              </a:tabLst>
            </a:pPr>
            <a:r>
              <a:rPr dirty="0" sz="1800">
                <a:latin typeface="Arial"/>
                <a:cs typeface="Arial"/>
              </a:rPr>
              <a:t>Is </a:t>
            </a:r>
            <a:r>
              <a:rPr dirty="0" sz="1800" spc="-5">
                <a:latin typeface="Arial"/>
                <a:cs typeface="Arial"/>
              </a:rPr>
              <a:t>a </a:t>
            </a:r>
            <a:r>
              <a:rPr dirty="0" sz="1800" spc="-10">
                <a:latin typeface="Arial"/>
                <a:cs typeface="Arial"/>
              </a:rPr>
              <a:t>link unidirectional or</a:t>
            </a:r>
            <a:r>
              <a:rPr dirty="0" sz="1800" spc="10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bi-directional?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2136" rIns="0" bIns="0" rtlCol="0" vert="horz">
            <a:spAutoFit/>
          </a:bodyPr>
          <a:lstStyle/>
          <a:p>
            <a:pPr marL="2746375">
              <a:lnSpc>
                <a:spcPct val="100000"/>
              </a:lnSpc>
            </a:pPr>
            <a:r>
              <a:rPr dirty="0" sz="2500" spc="-5"/>
              <a:t>Message </a:t>
            </a:r>
            <a:r>
              <a:rPr dirty="0" sz="2500"/>
              <a:t>Passing</a:t>
            </a:r>
            <a:r>
              <a:rPr dirty="0" sz="2500" spc="-80"/>
              <a:t> </a:t>
            </a:r>
            <a:r>
              <a:rPr dirty="0" sz="2500" spc="-5"/>
              <a:t>(Cont.)</a:t>
            </a:r>
            <a:endParaRPr sz="2500"/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3.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80439" y="1156144"/>
            <a:ext cx="4253230" cy="3028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Implementation </a:t>
            </a:r>
            <a:r>
              <a:rPr dirty="0" sz="1800" spc="-5">
                <a:latin typeface="Arial"/>
                <a:cs typeface="Arial"/>
              </a:rPr>
              <a:t>of communication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link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40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Physical:</a:t>
            </a:r>
            <a:endParaRPr sz="1800">
              <a:latin typeface="Arial"/>
              <a:cs typeface="Arial"/>
            </a:endParaRPr>
          </a:p>
          <a:p>
            <a:pPr marL="870585">
              <a:lnSpc>
                <a:spcPct val="100000"/>
              </a:lnSpc>
              <a:spcBef>
                <a:spcPts val="540"/>
              </a:spcBef>
            </a:pPr>
            <a:r>
              <a:rPr dirty="0" sz="1350" spc="5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dirty="0" sz="1350" spc="5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Arial"/>
                <a:cs typeface="Arial"/>
              </a:rPr>
              <a:t>Shared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  <a:p>
            <a:pPr marL="870585">
              <a:lnSpc>
                <a:spcPct val="100000"/>
              </a:lnSpc>
              <a:spcBef>
                <a:spcPts val="540"/>
              </a:spcBef>
            </a:pPr>
            <a:r>
              <a:rPr dirty="0" sz="1350" spc="5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dirty="0" sz="1350" spc="5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Arial"/>
                <a:cs typeface="Arial"/>
              </a:rPr>
              <a:t>Hardware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bus</a:t>
            </a:r>
            <a:endParaRPr sz="1800">
              <a:latin typeface="Arial"/>
              <a:cs typeface="Arial"/>
            </a:endParaRPr>
          </a:p>
          <a:p>
            <a:pPr marL="870585">
              <a:lnSpc>
                <a:spcPct val="100000"/>
              </a:lnSpc>
              <a:spcBef>
                <a:spcPts val="540"/>
              </a:spcBef>
            </a:pPr>
            <a:r>
              <a:rPr dirty="0" sz="1350" spc="5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dirty="0" sz="1350" spc="-10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Arial"/>
                <a:cs typeface="Arial"/>
              </a:rPr>
              <a:t>Network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40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Logical:</a:t>
            </a:r>
            <a:endParaRPr sz="1800">
              <a:latin typeface="Arial"/>
              <a:cs typeface="Arial"/>
            </a:endParaRPr>
          </a:p>
          <a:p>
            <a:pPr marL="870585">
              <a:lnSpc>
                <a:spcPct val="100000"/>
              </a:lnSpc>
              <a:spcBef>
                <a:spcPts val="540"/>
              </a:spcBef>
            </a:pPr>
            <a:r>
              <a:rPr dirty="0" sz="1350" spc="5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dirty="0" sz="1350" spc="5">
                <a:solidFill>
                  <a:srgbClr val="009900"/>
                </a:solidFill>
                <a:latin typeface="Times New Roman"/>
                <a:cs typeface="Times New Roman"/>
              </a:rPr>
              <a:t>  </a:t>
            </a:r>
            <a:r>
              <a:rPr dirty="0" sz="1800" spc="-5">
                <a:latin typeface="Arial"/>
                <a:cs typeface="Arial"/>
              </a:rPr>
              <a:t>Direct </a:t>
            </a:r>
            <a:r>
              <a:rPr dirty="0" sz="1800" spc="-10">
                <a:latin typeface="Arial"/>
                <a:cs typeface="Arial"/>
              </a:rPr>
              <a:t>or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indirect</a:t>
            </a:r>
            <a:endParaRPr sz="1800">
              <a:latin typeface="Arial"/>
              <a:cs typeface="Arial"/>
            </a:endParaRPr>
          </a:p>
          <a:p>
            <a:pPr marL="870585">
              <a:lnSpc>
                <a:spcPct val="100000"/>
              </a:lnSpc>
              <a:spcBef>
                <a:spcPts val="540"/>
              </a:spcBef>
            </a:pPr>
            <a:r>
              <a:rPr dirty="0" sz="1350" spc="5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dirty="0" sz="1350" spc="5">
                <a:solidFill>
                  <a:srgbClr val="009900"/>
                </a:solidFill>
                <a:latin typeface="Times New Roman"/>
                <a:cs typeface="Times New Roman"/>
              </a:rPr>
              <a:t>  </a:t>
            </a:r>
            <a:r>
              <a:rPr dirty="0" sz="1800" spc="-10">
                <a:latin typeface="Arial"/>
                <a:cs typeface="Arial"/>
              </a:rPr>
              <a:t>Synchronous or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asynchronous</a:t>
            </a:r>
            <a:endParaRPr sz="1800">
              <a:latin typeface="Arial"/>
              <a:cs typeface="Arial"/>
            </a:endParaRPr>
          </a:p>
          <a:p>
            <a:pPr marL="870585">
              <a:lnSpc>
                <a:spcPct val="100000"/>
              </a:lnSpc>
              <a:spcBef>
                <a:spcPts val="540"/>
              </a:spcBef>
            </a:pPr>
            <a:r>
              <a:rPr dirty="0" sz="1350" spc="5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dirty="0" sz="1350" spc="5">
                <a:solidFill>
                  <a:srgbClr val="009900"/>
                </a:solidFill>
                <a:latin typeface="Times New Roman"/>
                <a:cs typeface="Times New Roman"/>
              </a:rPr>
              <a:t>  </a:t>
            </a:r>
            <a:r>
              <a:rPr dirty="0" sz="1800" spc="-5">
                <a:latin typeface="Arial"/>
                <a:cs typeface="Arial"/>
              </a:rPr>
              <a:t>Automatic </a:t>
            </a:r>
            <a:r>
              <a:rPr dirty="0" sz="1800" spc="-10">
                <a:latin typeface="Arial"/>
                <a:cs typeface="Arial"/>
              </a:rPr>
              <a:t>or explicit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buffering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6350">
              <a:lnSpc>
                <a:spcPct val="100000"/>
              </a:lnSpc>
            </a:pPr>
            <a:r>
              <a:rPr dirty="0" spc="-5"/>
              <a:t>Process</a:t>
            </a:r>
            <a:r>
              <a:rPr dirty="0" spc="-110"/>
              <a:t> </a:t>
            </a:r>
            <a:r>
              <a:rPr dirty="0" spc="-5"/>
              <a:t>Concept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3.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007427" y="1190116"/>
            <a:ext cx="7141209" cy="47701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An </a:t>
            </a:r>
            <a:r>
              <a:rPr dirty="0" sz="1800" spc="-10">
                <a:latin typeface="Arial"/>
                <a:cs typeface="Arial"/>
              </a:rPr>
              <a:t>operating system executes </a:t>
            </a:r>
            <a:r>
              <a:rPr dirty="0" sz="1800" spc="-5">
                <a:latin typeface="Arial"/>
                <a:cs typeface="Arial"/>
              </a:rPr>
              <a:t>a variety of</a:t>
            </a:r>
            <a:r>
              <a:rPr dirty="0" sz="1800" spc="1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programs: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40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Batch </a:t>
            </a:r>
            <a:r>
              <a:rPr dirty="0" sz="1800" spc="-10">
                <a:latin typeface="Arial"/>
                <a:cs typeface="Arial"/>
              </a:rPr>
              <a:t>system </a:t>
            </a:r>
            <a:r>
              <a:rPr dirty="0" sz="1800" spc="-5">
                <a:latin typeface="Arial"/>
                <a:cs typeface="Arial"/>
              </a:rPr>
              <a:t>–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jobs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40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Time-shared systems – </a:t>
            </a: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user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programs </a:t>
            </a:r>
            <a:r>
              <a:rPr dirty="0" sz="1800" spc="-10">
                <a:latin typeface="Arial"/>
                <a:cs typeface="Arial"/>
              </a:rPr>
              <a:t>or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tasks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4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Textbook </a:t>
            </a:r>
            <a:r>
              <a:rPr dirty="0" sz="1800" spc="-10">
                <a:latin typeface="Arial"/>
                <a:cs typeface="Arial"/>
              </a:rPr>
              <a:t>uses </a:t>
            </a:r>
            <a:r>
              <a:rPr dirty="0" sz="1800" spc="-5">
                <a:latin typeface="Arial"/>
                <a:cs typeface="Arial"/>
              </a:rPr>
              <a:t>the terms </a:t>
            </a:r>
            <a:r>
              <a:rPr dirty="0" sz="1800" b="1" i="1">
                <a:latin typeface="Arial"/>
                <a:cs typeface="Arial"/>
              </a:rPr>
              <a:t>job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 spc="-10" b="1" i="1">
                <a:latin typeface="Arial"/>
                <a:cs typeface="Arial"/>
              </a:rPr>
              <a:t>process </a:t>
            </a:r>
            <a:r>
              <a:rPr dirty="0" sz="1800" spc="-5">
                <a:latin typeface="Arial"/>
                <a:cs typeface="Arial"/>
              </a:rPr>
              <a:t>almost</a:t>
            </a:r>
            <a:r>
              <a:rPr dirty="0" sz="1800" spc="11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interchangeably</a:t>
            </a:r>
            <a:endParaRPr sz="1800">
              <a:latin typeface="Arial"/>
              <a:cs typeface="Arial"/>
            </a:endParaRPr>
          </a:p>
          <a:p>
            <a:pPr marL="355600" marR="787400" indent="-342900">
              <a:lnSpc>
                <a:spcPts val="1939"/>
              </a:lnSpc>
              <a:spcBef>
                <a:spcPts val="78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Process </a:t>
            </a:r>
            <a:r>
              <a:rPr dirty="0" sz="1800" spc="-5">
                <a:latin typeface="Arial"/>
                <a:cs typeface="Arial"/>
              </a:rPr>
              <a:t>– a </a:t>
            </a:r>
            <a:r>
              <a:rPr dirty="0" sz="1800" spc="-10">
                <a:latin typeface="Arial"/>
                <a:cs typeface="Arial"/>
              </a:rPr>
              <a:t>program </a:t>
            </a:r>
            <a:r>
              <a:rPr dirty="0" sz="1800" spc="-5">
                <a:latin typeface="Arial"/>
                <a:cs typeface="Arial"/>
              </a:rPr>
              <a:t>in </a:t>
            </a:r>
            <a:r>
              <a:rPr dirty="0" sz="1800" spc="-10">
                <a:latin typeface="Arial"/>
                <a:cs typeface="Arial"/>
              </a:rPr>
              <a:t>execution; </a:t>
            </a:r>
            <a:r>
              <a:rPr dirty="0" sz="1800" spc="-5">
                <a:latin typeface="Arial"/>
                <a:cs typeface="Arial"/>
              </a:rPr>
              <a:t>process </a:t>
            </a:r>
            <a:r>
              <a:rPr dirty="0" sz="1800" spc="-10">
                <a:latin typeface="Arial"/>
                <a:cs typeface="Arial"/>
              </a:rPr>
              <a:t>execution </a:t>
            </a:r>
            <a:r>
              <a:rPr dirty="0" sz="1800" spc="-5">
                <a:latin typeface="Arial"/>
                <a:cs typeface="Arial"/>
              </a:rPr>
              <a:t>must  </a:t>
            </a:r>
            <a:r>
              <a:rPr dirty="0" sz="1800" spc="-10">
                <a:latin typeface="Arial"/>
                <a:cs typeface="Arial"/>
              </a:rPr>
              <a:t>progress </a:t>
            </a:r>
            <a:r>
              <a:rPr dirty="0" sz="1800" spc="-5">
                <a:latin typeface="Arial"/>
                <a:cs typeface="Arial"/>
              </a:rPr>
              <a:t>in </a:t>
            </a:r>
            <a:r>
              <a:rPr dirty="0" sz="1800" spc="-10">
                <a:latin typeface="Arial"/>
                <a:cs typeface="Arial"/>
              </a:rPr>
              <a:t>sequential</a:t>
            </a:r>
            <a:r>
              <a:rPr dirty="0" sz="1800" spc="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fashion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Multiple</a:t>
            </a:r>
            <a:r>
              <a:rPr dirty="0" sz="1800" spc="-1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parts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program code, </a:t>
            </a:r>
            <a:r>
              <a:rPr dirty="0" sz="1800" spc="-5">
                <a:latin typeface="Arial"/>
                <a:cs typeface="Arial"/>
              </a:rPr>
              <a:t>also </a:t>
            </a:r>
            <a:r>
              <a:rPr dirty="0" sz="1800" spc="-10">
                <a:latin typeface="Arial"/>
                <a:cs typeface="Arial"/>
              </a:rPr>
              <a:t>called </a:t>
            </a: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text</a:t>
            </a:r>
            <a:r>
              <a:rPr dirty="0" sz="1800" spc="7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section</a:t>
            </a:r>
            <a:endParaRPr sz="1800">
              <a:latin typeface="Arial"/>
              <a:cs typeface="Arial"/>
            </a:endParaRPr>
          </a:p>
          <a:p>
            <a:pPr lvl="1" marL="756285" marR="86931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Current </a:t>
            </a:r>
            <a:r>
              <a:rPr dirty="0" sz="1800" spc="-5">
                <a:latin typeface="Arial"/>
                <a:cs typeface="Arial"/>
              </a:rPr>
              <a:t>activity </a:t>
            </a:r>
            <a:r>
              <a:rPr dirty="0" sz="1800" spc="-10">
                <a:latin typeface="Arial"/>
                <a:cs typeface="Arial"/>
              </a:rPr>
              <a:t>including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program counter</a:t>
            </a:r>
            <a:r>
              <a:rPr dirty="0" sz="1800" spc="-5">
                <a:latin typeface="Arial"/>
                <a:cs typeface="Arial"/>
              </a:rPr>
              <a:t>, processor  registers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Stack </a:t>
            </a:r>
            <a:r>
              <a:rPr dirty="0" sz="1800" spc="-10">
                <a:latin typeface="Arial"/>
                <a:cs typeface="Arial"/>
              </a:rPr>
              <a:t>containing </a:t>
            </a:r>
            <a:r>
              <a:rPr dirty="0" sz="1800" spc="-5">
                <a:latin typeface="Arial"/>
                <a:cs typeface="Arial"/>
              </a:rPr>
              <a:t>temporary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 marL="870585">
              <a:lnSpc>
                <a:spcPct val="100000"/>
              </a:lnSpc>
              <a:spcBef>
                <a:spcPts val="755"/>
              </a:spcBef>
            </a:pPr>
            <a:r>
              <a:rPr dirty="0" sz="1350" spc="5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dirty="0" sz="1350" spc="5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Arial"/>
                <a:cs typeface="Arial"/>
              </a:rPr>
              <a:t>Function parameters, return </a:t>
            </a:r>
            <a:r>
              <a:rPr dirty="0" sz="1800" spc="-10">
                <a:latin typeface="Arial"/>
                <a:cs typeface="Arial"/>
              </a:rPr>
              <a:t>addresses, local</a:t>
            </a:r>
            <a:r>
              <a:rPr dirty="0" sz="1800" spc="7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variables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Data section </a:t>
            </a:r>
            <a:r>
              <a:rPr dirty="0" sz="1800" spc="-10">
                <a:latin typeface="Arial"/>
                <a:cs typeface="Arial"/>
              </a:rPr>
              <a:t>containing global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variables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Heap </a:t>
            </a:r>
            <a:r>
              <a:rPr dirty="0" sz="1800" spc="-10">
                <a:latin typeface="Arial"/>
                <a:cs typeface="Arial"/>
              </a:rPr>
              <a:t>containing </a:t>
            </a:r>
            <a:r>
              <a:rPr dirty="0" sz="1800" spc="-5">
                <a:latin typeface="Arial"/>
                <a:cs typeface="Arial"/>
              </a:rPr>
              <a:t>memory </a:t>
            </a:r>
            <a:r>
              <a:rPr dirty="0" sz="1800" spc="-10">
                <a:latin typeface="Arial"/>
                <a:cs typeface="Arial"/>
              </a:rPr>
              <a:t>dynamically allocated during </a:t>
            </a:r>
            <a:r>
              <a:rPr dirty="0" sz="1800" spc="-5">
                <a:latin typeface="Arial"/>
                <a:cs typeface="Arial"/>
              </a:rPr>
              <a:t>run</a:t>
            </a:r>
            <a:r>
              <a:rPr dirty="0" sz="1800" spc="229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980564">
              <a:lnSpc>
                <a:spcPct val="100000"/>
              </a:lnSpc>
            </a:pPr>
            <a:r>
              <a:rPr dirty="0" spc="-5"/>
              <a:t>Direct</a:t>
            </a:r>
            <a:r>
              <a:rPr dirty="0" spc="-75"/>
              <a:t> </a:t>
            </a:r>
            <a:r>
              <a:rPr dirty="0" spc="-5"/>
              <a:t>Communication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3.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64564" y="1177861"/>
            <a:ext cx="6903720" cy="3151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Processes must </a:t>
            </a:r>
            <a:r>
              <a:rPr dirty="0" sz="1800" spc="-10">
                <a:latin typeface="Arial"/>
                <a:cs typeface="Arial"/>
              </a:rPr>
              <a:t>name each other</a:t>
            </a:r>
            <a:r>
              <a:rPr dirty="0" sz="1800" spc="6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explicitly: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63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 b="1">
                <a:latin typeface="Courier New"/>
                <a:cs typeface="Courier New"/>
              </a:rPr>
              <a:t>send</a:t>
            </a:r>
            <a:r>
              <a:rPr dirty="0" sz="1800" spc="-565" b="1">
                <a:latin typeface="Courier New"/>
                <a:cs typeface="Courier New"/>
              </a:rPr>
              <a:t> </a:t>
            </a:r>
            <a:r>
              <a:rPr dirty="0" sz="1800">
                <a:latin typeface="Arial"/>
                <a:cs typeface="Arial"/>
              </a:rPr>
              <a:t>(</a:t>
            </a:r>
            <a:r>
              <a:rPr dirty="0" sz="1800" i="1">
                <a:latin typeface="Arial"/>
                <a:cs typeface="Arial"/>
              </a:rPr>
              <a:t>P, </a:t>
            </a:r>
            <a:r>
              <a:rPr dirty="0" sz="1800" spc="-10" i="1">
                <a:latin typeface="Arial"/>
                <a:cs typeface="Arial"/>
              </a:rPr>
              <a:t>message</a:t>
            </a:r>
            <a:r>
              <a:rPr dirty="0" sz="1800" spc="-10">
                <a:latin typeface="Arial"/>
                <a:cs typeface="Arial"/>
              </a:rPr>
              <a:t>) </a:t>
            </a:r>
            <a:r>
              <a:rPr dirty="0" sz="1800" spc="-5">
                <a:latin typeface="Arial"/>
                <a:cs typeface="Arial"/>
              </a:rPr>
              <a:t>– </a:t>
            </a:r>
            <a:r>
              <a:rPr dirty="0" sz="1800" spc="-10">
                <a:latin typeface="Arial"/>
                <a:cs typeface="Arial"/>
              </a:rPr>
              <a:t>send </a:t>
            </a:r>
            <a:r>
              <a:rPr dirty="0" sz="1800" spc="-5">
                <a:latin typeface="Arial"/>
                <a:cs typeface="Arial"/>
              </a:rPr>
              <a:t>a message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process </a:t>
            </a:r>
            <a:r>
              <a:rPr dirty="0" sz="1800">
                <a:latin typeface="Arial"/>
                <a:cs typeface="Arial"/>
              </a:rPr>
              <a:t>P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b="1">
                <a:latin typeface="Courier New"/>
                <a:cs typeface="Courier New"/>
              </a:rPr>
              <a:t>receive</a:t>
            </a:r>
            <a:r>
              <a:rPr dirty="0" sz="1800">
                <a:latin typeface="Arial"/>
                <a:cs typeface="Arial"/>
              </a:rPr>
              <a:t>(</a:t>
            </a:r>
            <a:r>
              <a:rPr dirty="0" sz="1800" i="1">
                <a:latin typeface="Arial"/>
                <a:cs typeface="Arial"/>
              </a:rPr>
              <a:t>Q, </a:t>
            </a:r>
            <a:r>
              <a:rPr dirty="0" sz="1800" spc="-10" i="1">
                <a:latin typeface="Arial"/>
                <a:cs typeface="Arial"/>
              </a:rPr>
              <a:t>message</a:t>
            </a:r>
            <a:r>
              <a:rPr dirty="0" sz="1800" spc="-10">
                <a:latin typeface="Arial"/>
                <a:cs typeface="Arial"/>
              </a:rPr>
              <a:t>) </a:t>
            </a:r>
            <a:r>
              <a:rPr dirty="0" sz="1800" spc="-5">
                <a:latin typeface="Arial"/>
                <a:cs typeface="Arial"/>
              </a:rPr>
              <a:t>– receive a message from process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Q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7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Properties of communication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link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Links </a:t>
            </a:r>
            <a:r>
              <a:rPr dirty="0" sz="1800" spc="-5">
                <a:latin typeface="Arial"/>
                <a:cs typeface="Arial"/>
              </a:rPr>
              <a:t>are </a:t>
            </a:r>
            <a:r>
              <a:rPr dirty="0" sz="1800" spc="-10">
                <a:latin typeface="Arial"/>
                <a:cs typeface="Arial"/>
              </a:rPr>
              <a:t>established</a:t>
            </a:r>
            <a:r>
              <a:rPr dirty="0" sz="1800" spc="7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automatically</a:t>
            </a:r>
            <a:endParaRPr sz="1800">
              <a:latin typeface="Arial"/>
              <a:cs typeface="Arial"/>
            </a:endParaRPr>
          </a:p>
          <a:p>
            <a:pPr lvl="1" marL="756285" marR="21526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10">
                <a:latin typeface="Arial"/>
                <a:cs typeface="Arial"/>
              </a:rPr>
              <a:t>link </a:t>
            </a:r>
            <a:r>
              <a:rPr dirty="0" sz="1800" spc="-5">
                <a:latin typeface="Arial"/>
                <a:cs typeface="Arial"/>
              </a:rPr>
              <a:t>is associated </a:t>
            </a:r>
            <a:r>
              <a:rPr dirty="0" sz="1800" spc="-15">
                <a:latin typeface="Arial"/>
                <a:cs typeface="Arial"/>
              </a:rPr>
              <a:t>with </a:t>
            </a:r>
            <a:r>
              <a:rPr dirty="0" sz="1800" spc="-10">
                <a:latin typeface="Arial"/>
                <a:cs typeface="Arial"/>
              </a:rPr>
              <a:t>exactly one pair </a:t>
            </a:r>
            <a:r>
              <a:rPr dirty="0" sz="1800" spc="-5">
                <a:latin typeface="Arial"/>
                <a:cs typeface="Arial"/>
              </a:rPr>
              <a:t>of </a:t>
            </a:r>
            <a:r>
              <a:rPr dirty="0" sz="1800" spc="-10">
                <a:latin typeface="Arial"/>
                <a:cs typeface="Arial"/>
              </a:rPr>
              <a:t>communicating  processes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15">
                <a:latin typeface="Arial"/>
                <a:cs typeface="Arial"/>
              </a:rPr>
              <a:t>Between </a:t>
            </a:r>
            <a:r>
              <a:rPr dirty="0" sz="1800" spc="-10">
                <a:latin typeface="Arial"/>
                <a:cs typeface="Arial"/>
              </a:rPr>
              <a:t>each pair </a:t>
            </a:r>
            <a:r>
              <a:rPr dirty="0" sz="1800" spc="-5">
                <a:latin typeface="Arial"/>
                <a:cs typeface="Arial"/>
              </a:rPr>
              <a:t>there exists </a:t>
            </a:r>
            <a:r>
              <a:rPr dirty="0" sz="1800" spc="-10">
                <a:latin typeface="Arial"/>
                <a:cs typeface="Arial"/>
              </a:rPr>
              <a:t>exactly one</a:t>
            </a:r>
            <a:r>
              <a:rPr dirty="0" sz="1800" spc="16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link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link </a:t>
            </a:r>
            <a:r>
              <a:rPr dirty="0" sz="1800" spc="-5">
                <a:latin typeface="Arial"/>
                <a:cs typeface="Arial"/>
              </a:rPr>
              <a:t>may </a:t>
            </a:r>
            <a:r>
              <a:rPr dirty="0" sz="1800" spc="-10">
                <a:latin typeface="Arial"/>
                <a:cs typeface="Arial"/>
              </a:rPr>
              <a:t>be unidirectional, but </a:t>
            </a:r>
            <a:r>
              <a:rPr dirty="0" sz="1800" spc="-5">
                <a:latin typeface="Arial"/>
                <a:cs typeface="Arial"/>
              </a:rPr>
              <a:t>is </a:t>
            </a:r>
            <a:r>
              <a:rPr dirty="0" sz="1800" spc="-10">
                <a:latin typeface="Arial"/>
                <a:cs typeface="Arial"/>
              </a:rPr>
              <a:t>usually</a:t>
            </a:r>
            <a:r>
              <a:rPr dirty="0" sz="1800" spc="19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bi-directional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823720">
              <a:lnSpc>
                <a:spcPct val="100000"/>
              </a:lnSpc>
            </a:pPr>
            <a:r>
              <a:rPr dirty="0" spc="-5"/>
              <a:t>Indirect</a:t>
            </a:r>
            <a:r>
              <a:rPr dirty="0" spc="-90"/>
              <a:t> </a:t>
            </a:r>
            <a:r>
              <a:rPr dirty="0" spc="-5"/>
              <a:t>Communication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3.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32814" y="1206436"/>
            <a:ext cx="7139305" cy="3151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635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Messages </a:t>
            </a:r>
            <a:r>
              <a:rPr dirty="0" sz="1800" spc="-5">
                <a:latin typeface="Arial"/>
                <a:cs typeface="Arial"/>
              </a:rPr>
              <a:t>are directed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 spc="-5">
                <a:latin typeface="Arial"/>
                <a:cs typeface="Arial"/>
              </a:rPr>
              <a:t>received from </a:t>
            </a:r>
            <a:r>
              <a:rPr dirty="0" sz="1800" spc="-10">
                <a:latin typeface="Arial"/>
                <a:cs typeface="Arial"/>
              </a:rPr>
              <a:t>mailboxes </a:t>
            </a:r>
            <a:r>
              <a:rPr dirty="0" sz="1800" spc="-5">
                <a:latin typeface="Arial"/>
                <a:cs typeface="Arial"/>
              </a:rPr>
              <a:t>(also </a:t>
            </a:r>
            <a:r>
              <a:rPr dirty="0" sz="1800" spc="-10">
                <a:latin typeface="Arial"/>
                <a:cs typeface="Arial"/>
              </a:rPr>
              <a:t>referred 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as</a:t>
            </a:r>
            <a:r>
              <a:rPr dirty="0" sz="1800" spc="-1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ports)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Each </a:t>
            </a:r>
            <a:r>
              <a:rPr dirty="0" sz="1800" spc="-10">
                <a:latin typeface="Arial"/>
                <a:cs typeface="Arial"/>
              </a:rPr>
              <a:t>mailbox has </a:t>
            </a:r>
            <a:r>
              <a:rPr dirty="0" sz="1800" spc="-5">
                <a:latin typeface="Arial"/>
                <a:cs typeface="Arial"/>
              </a:rPr>
              <a:t>a </a:t>
            </a:r>
            <a:r>
              <a:rPr dirty="0" sz="1800" spc="-10">
                <a:latin typeface="Arial"/>
                <a:cs typeface="Arial"/>
              </a:rPr>
              <a:t>unique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id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Processes can communicate </a:t>
            </a:r>
            <a:r>
              <a:rPr dirty="0" sz="1800" spc="-10">
                <a:latin typeface="Arial"/>
                <a:cs typeface="Arial"/>
              </a:rPr>
              <a:t>only </a:t>
            </a:r>
            <a:r>
              <a:rPr dirty="0" sz="1800" spc="-5">
                <a:latin typeface="Arial"/>
                <a:cs typeface="Arial"/>
              </a:rPr>
              <a:t>if they share a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mailbox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Properties of communication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link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Link established only </a:t>
            </a:r>
            <a:r>
              <a:rPr dirty="0" sz="1800" spc="-5">
                <a:latin typeface="Arial"/>
                <a:cs typeface="Arial"/>
              </a:rPr>
              <a:t>if processes share a common</a:t>
            </a:r>
            <a:r>
              <a:rPr dirty="0" sz="1800" spc="11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mailbox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10">
                <a:latin typeface="Arial"/>
                <a:cs typeface="Arial"/>
              </a:rPr>
              <a:t>link </a:t>
            </a:r>
            <a:r>
              <a:rPr dirty="0" sz="1800" spc="-5">
                <a:latin typeface="Arial"/>
                <a:cs typeface="Arial"/>
              </a:rPr>
              <a:t>may </a:t>
            </a:r>
            <a:r>
              <a:rPr dirty="0" sz="1800" spc="-10">
                <a:latin typeface="Arial"/>
                <a:cs typeface="Arial"/>
              </a:rPr>
              <a:t>be </a:t>
            </a:r>
            <a:r>
              <a:rPr dirty="0" sz="1800" spc="-5">
                <a:latin typeface="Arial"/>
                <a:cs typeface="Arial"/>
              </a:rPr>
              <a:t>associated </a:t>
            </a:r>
            <a:r>
              <a:rPr dirty="0" sz="1800" spc="-15">
                <a:latin typeface="Arial"/>
                <a:cs typeface="Arial"/>
              </a:rPr>
              <a:t>with </a:t>
            </a:r>
            <a:r>
              <a:rPr dirty="0" sz="1800" spc="-10">
                <a:latin typeface="Arial"/>
                <a:cs typeface="Arial"/>
              </a:rPr>
              <a:t>many</a:t>
            </a:r>
            <a:r>
              <a:rPr dirty="0" sz="1800" spc="11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processes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Each </a:t>
            </a:r>
            <a:r>
              <a:rPr dirty="0" sz="1800" spc="-10">
                <a:latin typeface="Arial"/>
                <a:cs typeface="Arial"/>
              </a:rPr>
              <a:t>pair </a:t>
            </a:r>
            <a:r>
              <a:rPr dirty="0" sz="1800" spc="-5">
                <a:latin typeface="Arial"/>
                <a:cs typeface="Arial"/>
              </a:rPr>
              <a:t>of processes may share several communication</a:t>
            </a:r>
            <a:r>
              <a:rPr dirty="0" sz="1800" spc="3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links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Link </a:t>
            </a:r>
            <a:r>
              <a:rPr dirty="0" sz="1800" spc="-5">
                <a:latin typeface="Arial"/>
                <a:cs typeface="Arial"/>
              </a:rPr>
              <a:t>may </a:t>
            </a:r>
            <a:r>
              <a:rPr dirty="0" sz="1800" spc="-10">
                <a:latin typeface="Arial"/>
                <a:cs typeface="Arial"/>
              </a:rPr>
              <a:t>be unidirectional or</a:t>
            </a:r>
            <a:r>
              <a:rPr dirty="0" sz="1800" spc="114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bi-directional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249170">
              <a:lnSpc>
                <a:spcPct val="100000"/>
              </a:lnSpc>
            </a:pPr>
            <a:r>
              <a:rPr dirty="0" spc="-5"/>
              <a:t>Indirect</a:t>
            </a:r>
            <a:r>
              <a:rPr dirty="0" spc="-90"/>
              <a:t> </a:t>
            </a:r>
            <a:r>
              <a:rPr dirty="0" spc="-5"/>
              <a:t>Communication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3.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16939" y="1174686"/>
            <a:ext cx="6438900" cy="25088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Operations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create a </a:t>
            </a:r>
            <a:r>
              <a:rPr dirty="0" sz="1800" spc="-10">
                <a:latin typeface="Arial"/>
                <a:cs typeface="Arial"/>
              </a:rPr>
              <a:t>new mailbox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(port)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send and </a:t>
            </a:r>
            <a:r>
              <a:rPr dirty="0" sz="1800" spc="-5">
                <a:latin typeface="Arial"/>
                <a:cs typeface="Arial"/>
              </a:rPr>
              <a:t>receive </a:t>
            </a:r>
            <a:r>
              <a:rPr dirty="0" sz="1800" spc="-10">
                <a:latin typeface="Arial"/>
                <a:cs typeface="Arial"/>
              </a:rPr>
              <a:t>messages through</a:t>
            </a:r>
            <a:r>
              <a:rPr dirty="0" sz="1800" spc="8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mailbox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destroy a</a:t>
            </a:r>
            <a:r>
              <a:rPr dirty="0" sz="1800" spc="-8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mailbox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Primitives are </a:t>
            </a:r>
            <a:r>
              <a:rPr dirty="0" sz="1800" spc="-10">
                <a:latin typeface="Arial"/>
                <a:cs typeface="Arial"/>
              </a:rPr>
              <a:t>defined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as: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635"/>
              </a:spcBef>
            </a:pPr>
            <a:r>
              <a:rPr dirty="0" sz="1800" b="1">
                <a:latin typeface="Courier New"/>
                <a:cs typeface="Courier New"/>
              </a:rPr>
              <a:t>send</a:t>
            </a:r>
            <a:r>
              <a:rPr dirty="0" sz="1800">
                <a:latin typeface="Arial"/>
                <a:cs typeface="Arial"/>
              </a:rPr>
              <a:t>(</a:t>
            </a:r>
            <a:r>
              <a:rPr dirty="0" sz="1800" i="1">
                <a:latin typeface="Arial"/>
                <a:cs typeface="Arial"/>
              </a:rPr>
              <a:t>A, </a:t>
            </a:r>
            <a:r>
              <a:rPr dirty="0" sz="1800" spc="-10" i="1">
                <a:latin typeface="Arial"/>
                <a:cs typeface="Arial"/>
              </a:rPr>
              <a:t>message</a:t>
            </a:r>
            <a:r>
              <a:rPr dirty="0" sz="1800" spc="-10">
                <a:latin typeface="Arial"/>
                <a:cs typeface="Arial"/>
              </a:rPr>
              <a:t>) </a:t>
            </a:r>
            <a:r>
              <a:rPr dirty="0" sz="1800" spc="-5">
                <a:latin typeface="Arial"/>
                <a:cs typeface="Arial"/>
              </a:rPr>
              <a:t>– </a:t>
            </a:r>
            <a:r>
              <a:rPr dirty="0" sz="1800" spc="-10">
                <a:latin typeface="Arial"/>
                <a:cs typeface="Arial"/>
              </a:rPr>
              <a:t>send </a:t>
            </a:r>
            <a:r>
              <a:rPr dirty="0" sz="1800" spc="-5">
                <a:latin typeface="Arial"/>
                <a:cs typeface="Arial"/>
              </a:rPr>
              <a:t>a message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mailbox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755"/>
              </a:spcBef>
            </a:pPr>
            <a:r>
              <a:rPr dirty="0" sz="1800" spc="-5" b="1">
                <a:latin typeface="Courier New"/>
                <a:cs typeface="Courier New"/>
              </a:rPr>
              <a:t>receive</a:t>
            </a:r>
            <a:r>
              <a:rPr dirty="0" sz="1800" spc="-5">
                <a:latin typeface="Arial"/>
                <a:cs typeface="Arial"/>
              </a:rPr>
              <a:t>(</a:t>
            </a:r>
            <a:r>
              <a:rPr dirty="0" sz="1800" spc="-5" i="1">
                <a:latin typeface="Arial"/>
                <a:cs typeface="Arial"/>
              </a:rPr>
              <a:t>A, </a:t>
            </a:r>
            <a:r>
              <a:rPr dirty="0" sz="1800" spc="-10" i="1">
                <a:latin typeface="Arial"/>
                <a:cs typeface="Arial"/>
              </a:rPr>
              <a:t>message</a:t>
            </a:r>
            <a:r>
              <a:rPr dirty="0" sz="1800" spc="-10">
                <a:latin typeface="Arial"/>
                <a:cs typeface="Arial"/>
              </a:rPr>
              <a:t>) </a:t>
            </a:r>
            <a:r>
              <a:rPr dirty="0" sz="1800" spc="-5">
                <a:latin typeface="Arial"/>
                <a:cs typeface="Arial"/>
              </a:rPr>
              <a:t>– receive a message from </a:t>
            </a:r>
            <a:r>
              <a:rPr dirty="0" sz="1800" spc="-10">
                <a:latin typeface="Arial"/>
                <a:cs typeface="Arial"/>
              </a:rPr>
              <a:t>mailbox</a:t>
            </a:r>
            <a:r>
              <a:rPr dirty="0" sz="1800" spc="6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032635">
              <a:lnSpc>
                <a:spcPct val="100000"/>
              </a:lnSpc>
            </a:pPr>
            <a:r>
              <a:rPr dirty="0" spc="-5"/>
              <a:t>Indirect</a:t>
            </a:r>
            <a:r>
              <a:rPr dirty="0" spc="-90"/>
              <a:t> </a:t>
            </a:r>
            <a:r>
              <a:rPr dirty="0" spc="-5"/>
              <a:t>Communication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3.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61389" y="1166748"/>
            <a:ext cx="6441440" cy="3425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Mailbox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sharing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 i="1">
                <a:latin typeface="Arial"/>
                <a:cs typeface="Arial"/>
              </a:rPr>
              <a:t>P</a:t>
            </a:r>
            <a:r>
              <a:rPr dirty="0" baseline="-20833" sz="1800" spc="-7" i="1">
                <a:latin typeface="Arial"/>
                <a:cs typeface="Arial"/>
              </a:rPr>
              <a:t>1</a:t>
            </a:r>
            <a:r>
              <a:rPr dirty="0" sz="1800" spc="-5" i="1">
                <a:latin typeface="Arial"/>
                <a:cs typeface="Arial"/>
              </a:rPr>
              <a:t>, P</a:t>
            </a:r>
            <a:r>
              <a:rPr dirty="0" baseline="-20833" sz="1800" spc="-7" i="1">
                <a:latin typeface="Arial"/>
                <a:cs typeface="Arial"/>
              </a:rPr>
              <a:t>2</a:t>
            </a:r>
            <a:r>
              <a:rPr dirty="0" sz="1800" spc="-5" i="1">
                <a:latin typeface="Arial"/>
                <a:cs typeface="Arial"/>
              </a:rPr>
              <a:t>,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 spc="-5" i="1">
                <a:latin typeface="Arial"/>
                <a:cs typeface="Arial"/>
              </a:rPr>
              <a:t>P</a:t>
            </a:r>
            <a:r>
              <a:rPr dirty="0" baseline="-20833" sz="1800" spc="-7" i="1">
                <a:latin typeface="Arial"/>
                <a:cs typeface="Arial"/>
              </a:rPr>
              <a:t>3 </a:t>
            </a:r>
            <a:r>
              <a:rPr dirty="0" sz="1800" spc="-5">
                <a:latin typeface="Arial"/>
                <a:cs typeface="Arial"/>
              </a:rPr>
              <a:t>share </a:t>
            </a:r>
            <a:r>
              <a:rPr dirty="0" sz="1800" spc="-10">
                <a:latin typeface="Arial"/>
                <a:cs typeface="Arial"/>
              </a:rPr>
              <a:t>mailbox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5" i="1">
                <a:latin typeface="Arial"/>
                <a:cs typeface="Arial"/>
              </a:rPr>
              <a:t>P</a:t>
            </a:r>
            <a:r>
              <a:rPr dirty="0" baseline="-20833" sz="1800" spc="-7" i="1">
                <a:latin typeface="Arial"/>
                <a:cs typeface="Arial"/>
              </a:rPr>
              <a:t>1</a:t>
            </a:r>
            <a:r>
              <a:rPr dirty="0" sz="1800" spc="-5">
                <a:latin typeface="Arial"/>
                <a:cs typeface="Arial"/>
              </a:rPr>
              <a:t>, sends; </a:t>
            </a:r>
            <a:r>
              <a:rPr dirty="0" sz="1800" spc="-5" i="1">
                <a:latin typeface="Arial"/>
                <a:cs typeface="Arial"/>
              </a:rPr>
              <a:t>P</a:t>
            </a:r>
            <a:r>
              <a:rPr dirty="0" baseline="-20833" sz="1800" spc="-7" i="1">
                <a:latin typeface="Arial"/>
                <a:cs typeface="Arial"/>
              </a:rPr>
              <a:t>2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 i="1">
                <a:latin typeface="Arial"/>
                <a:cs typeface="Arial"/>
              </a:rPr>
              <a:t>P</a:t>
            </a:r>
            <a:r>
              <a:rPr dirty="0" baseline="-20833" sz="1800" i="1">
                <a:latin typeface="Arial"/>
                <a:cs typeface="Arial"/>
              </a:rPr>
              <a:t>3</a:t>
            </a:r>
            <a:r>
              <a:rPr dirty="0" baseline="-20833" sz="1800" spc="-104" i="1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receive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Who gets the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message?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Solutions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Allow a </a:t>
            </a:r>
            <a:r>
              <a:rPr dirty="0" sz="1800" spc="-10">
                <a:latin typeface="Arial"/>
                <a:cs typeface="Arial"/>
              </a:rPr>
              <a:t>link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be </a:t>
            </a:r>
            <a:r>
              <a:rPr dirty="0" sz="1800" spc="-5">
                <a:latin typeface="Arial"/>
                <a:cs typeface="Arial"/>
              </a:rPr>
              <a:t>associated </a:t>
            </a:r>
            <a:r>
              <a:rPr dirty="0" sz="1800" spc="-15">
                <a:latin typeface="Arial"/>
                <a:cs typeface="Arial"/>
              </a:rPr>
              <a:t>with </a:t>
            </a:r>
            <a:r>
              <a:rPr dirty="0" sz="1800" spc="-5">
                <a:latin typeface="Arial"/>
                <a:cs typeface="Arial"/>
              </a:rPr>
              <a:t>at most </a:t>
            </a:r>
            <a:r>
              <a:rPr dirty="0" sz="1800" spc="-15">
                <a:latin typeface="Arial"/>
                <a:cs typeface="Arial"/>
              </a:rPr>
              <a:t>two</a:t>
            </a:r>
            <a:r>
              <a:rPr dirty="0" sz="1800" spc="15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processes</a:t>
            </a:r>
            <a:endParaRPr sz="1800">
              <a:latin typeface="Arial"/>
              <a:cs typeface="Arial"/>
            </a:endParaRPr>
          </a:p>
          <a:p>
            <a:pPr lvl="1" marL="756285" marR="29654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Allow </a:t>
            </a:r>
            <a:r>
              <a:rPr dirty="0" sz="1800" spc="-10">
                <a:latin typeface="Arial"/>
                <a:cs typeface="Arial"/>
              </a:rPr>
              <a:t>only one </a:t>
            </a:r>
            <a:r>
              <a:rPr dirty="0" sz="1800" spc="-5">
                <a:latin typeface="Arial"/>
                <a:cs typeface="Arial"/>
              </a:rPr>
              <a:t>process at a time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execute </a:t>
            </a:r>
            <a:r>
              <a:rPr dirty="0" sz="1800" spc="-5">
                <a:latin typeface="Arial"/>
                <a:cs typeface="Arial"/>
              </a:rPr>
              <a:t>a receive  </a:t>
            </a:r>
            <a:r>
              <a:rPr dirty="0" sz="1800" spc="-10">
                <a:latin typeface="Arial"/>
                <a:cs typeface="Arial"/>
              </a:rPr>
              <a:t>operation</a:t>
            </a:r>
            <a:endParaRPr sz="1800">
              <a:latin typeface="Arial"/>
              <a:cs typeface="Arial"/>
            </a:endParaRPr>
          </a:p>
          <a:p>
            <a:pPr lvl="1" marL="756285" marR="72834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Allow the </a:t>
            </a:r>
            <a:r>
              <a:rPr dirty="0" sz="1800" spc="-10">
                <a:latin typeface="Arial"/>
                <a:cs typeface="Arial"/>
              </a:rPr>
              <a:t>system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select arbitrarily the receiver.  </a:t>
            </a:r>
            <a:r>
              <a:rPr dirty="0" sz="1800" spc="-10">
                <a:latin typeface="Arial"/>
                <a:cs typeface="Arial"/>
              </a:rPr>
              <a:t>Sender </a:t>
            </a:r>
            <a:r>
              <a:rPr dirty="0" sz="1800" spc="-5">
                <a:latin typeface="Arial"/>
                <a:cs typeface="Arial"/>
              </a:rPr>
              <a:t>is </a:t>
            </a:r>
            <a:r>
              <a:rPr dirty="0" sz="1800" spc="-10">
                <a:latin typeface="Arial"/>
                <a:cs typeface="Arial"/>
              </a:rPr>
              <a:t>notified </a:t>
            </a:r>
            <a:r>
              <a:rPr dirty="0" sz="1800" spc="-20">
                <a:latin typeface="Arial"/>
                <a:cs typeface="Arial"/>
              </a:rPr>
              <a:t>who </a:t>
            </a:r>
            <a:r>
              <a:rPr dirty="0" sz="1800" spc="-5">
                <a:latin typeface="Arial"/>
                <a:cs typeface="Arial"/>
              </a:rPr>
              <a:t>the receiver</a:t>
            </a:r>
            <a:r>
              <a:rPr dirty="0" sz="1800" spc="105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was.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66035">
              <a:lnSpc>
                <a:spcPct val="100000"/>
              </a:lnSpc>
            </a:pPr>
            <a:r>
              <a:rPr dirty="0" spc="-5"/>
              <a:t>Synchronization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3.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010602" y="1090548"/>
            <a:ext cx="7052945" cy="4811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91795" indent="-379095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91795" algn="l"/>
                <a:tab pos="392430" algn="l"/>
              </a:tabLst>
            </a:pPr>
            <a:r>
              <a:rPr dirty="0" sz="1800" spc="-5">
                <a:latin typeface="Arial"/>
                <a:cs typeface="Arial"/>
              </a:rPr>
              <a:t>Message </a:t>
            </a:r>
            <a:r>
              <a:rPr dirty="0" sz="1800" spc="-10">
                <a:latin typeface="Arial"/>
                <a:cs typeface="Arial"/>
              </a:rPr>
              <a:t>passing </a:t>
            </a:r>
            <a:r>
              <a:rPr dirty="0" sz="1800" spc="-5">
                <a:latin typeface="Arial"/>
                <a:cs typeface="Arial"/>
              </a:rPr>
              <a:t>may </a:t>
            </a:r>
            <a:r>
              <a:rPr dirty="0" sz="1800" spc="-10">
                <a:latin typeface="Arial"/>
                <a:cs typeface="Arial"/>
              </a:rPr>
              <a:t>be either blocking or</a:t>
            </a:r>
            <a:r>
              <a:rPr dirty="0" sz="1800" spc="14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non-blocking</a:t>
            </a:r>
            <a:endParaRPr sz="1800">
              <a:latin typeface="Arial"/>
              <a:cs typeface="Arial"/>
            </a:endParaRPr>
          </a:p>
          <a:p>
            <a:pPr marL="391795" indent="-379095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91795" algn="l"/>
                <a:tab pos="392430" algn="l"/>
              </a:tabLst>
            </a:pP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Blocking </a:t>
            </a:r>
            <a:r>
              <a:rPr dirty="0" sz="1800" spc="-5">
                <a:latin typeface="Arial"/>
                <a:cs typeface="Arial"/>
              </a:rPr>
              <a:t>is </a:t>
            </a:r>
            <a:r>
              <a:rPr dirty="0" sz="1800" spc="-10">
                <a:latin typeface="Arial"/>
                <a:cs typeface="Arial"/>
              </a:rPr>
              <a:t>considered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synchronous</a:t>
            </a:r>
            <a:endParaRPr sz="1800">
              <a:latin typeface="Arial"/>
              <a:cs typeface="Arial"/>
            </a:endParaRPr>
          </a:p>
          <a:p>
            <a:pPr lvl="1" marL="810895" marR="154305" indent="-34099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810895" algn="l"/>
                <a:tab pos="811530" algn="l"/>
              </a:tabLst>
            </a:pPr>
            <a:r>
              <a:rPr dirty="0" sz="1800" spc="-5" b="1">
                <a:latin typeface="Arial"/>
                <a:cs typeface="Arial"/>
              </a:rPr>
              <a:t>Blocking send </a:t>
            </a:r>
            <a:r>
              <a:rPr dirty="0" sz="1800">
                <a:latin typeface="Arial"/>
                <a:cs typeface="Arial"/>
              </a:rPr>
              <a:t>--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sender </a:t>
            </a:r>
            <a:r>
              <a:rPr dirty="0" sz="1800" spc="-5">
                <a:latin typeface="Arial"/>
                <a:cs typeface="Arial"/>
              </a:rPr>
              <a:t>is </a:t>
            </a:r>
            <a:r>
              <a:rPr dirty="0" sz="1800" spc="-10">
                <a:latin typeface="Arial"/>
                <a:cs typeface="Arial"/>
              </a:rPr>
              <a:t>blocked until </a:t>
            </a:r>
            <a:r>
              <a:rPr dirty="0" sz="1800" spc="-5">
                <a:latin typeface="Arial"/>
                <a:cs typeface="Arial"/>
              </a:rPr>
              <a:t>the message is  </a:t>
            </a:r>
            <a:r>
              <a:rPr dirty="0" sz="1800" spc="-10">
                <a:latin typeface="Arial"/>
                <a:cs typeface="Arial"/>
              </a:rPr>
              <a:t>received</a:t>
            </a:r>
            <a:endParaRPr sz="1800">
              <a:latin typeface="Arial"/>
              <a:cs typeface="Arial"/>
            </a:endParaRPr>
          </a:p>
          <a:p>
            <a:pPr lvl="1" marL="810895" marR="141605" indent="-34099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810895" algn="l"/>
                <a:tab pos="811530" algn="l"/>
                <a:tab pos="4454525" algn="l"/>
              </a:tabLst>
            </a:pPr>
            <a:r>
              <a:rPr dirty="0" sz="1800" spc="-5" b="1">
                <a:latin typeface="Arial"/>
                <a:cs typeface="Arial"/>
              </a:rPr>
              <a:t>Blocking </a:t>
            </a:r>
            <a:r>
              <a:rPr dirty="0" sz="1800" spc="-10" b="1">
                <a:latin typeface="Arial"/>
                <a:cs typeface="Arial"/>
              </a:rPr>
              <a:t>receive </a:t>
            </a:r>
            <a:r>
              <a:rPr dirty="0" sz="1800">
                <a:latin typeface="Arial"/>
                <a:cs typeface="Arial"/>
              </a:rPr>
              <a:t>-- </a:t>
            </a:r>
            <a:r>
              <a:rPr dirty="0" sz="1800" spc="-5">
                <a:latin typeface="Arial"/>
                <a:cs typeface="Arial"/>
              </a:rPr>
              <a:t>the</a:t>
            </a:r>
            <a:r>
              <a:rPr dirty="0" sz="1800" spc="4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receiver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is	</a:t>
            </a:r>
            <a:r>
              <a:rPr dirty="0" sz="1800" spc="-10">
                <a:latin typeface="Arial"/>
                <a:cs typeface="Arial"/>
              </a:rPr>
              <a:t>blocked until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</a:t>
            </a:r>
            <a:r>
              <a:rPr dirty="0" sz="1800" spc="-10">
                <a:latin typeface="Arial"/>
                <a:cs typeface="Arial"/>
              </a:rPr>
              <a:t> message 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is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available</a:t>
            </a:r>
            <a:endParaRPr sz="1800">
              <a:latin typeface="Arial"/>
              <a:cs typeface="Arial"/>
            </a:endParaRPr>
          </a:p>
          <a:p>
            <a:pPr marL="391795" indent="-379095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91795" algn="l"/>
                <a:tab pos="392430" algn="l"/>
              </a:tabLst>
            </a:pP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Non-blocking </a:t>
            </a:r>
            <a:r>
              <a:rPr dirty="0" sz="1800" spc="-5">
                <a:latin typeface="Arial"/>
                <a:cs typeface="Arial"/>
              </a:rPr>
              <a:t>is </a:t>
            </a:r>
            <a:r>
              <a:rPr dirty="0" sz="1800" spc="-10">
                <a:latin typeface="Arial"/>
                <a:cs typeface="Arial"/>
              </a:rPr>
              <a:t>considered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asynchronous</a:t>
            </a:r>
            <a:endParaRPr sz="1800">
              <a:latin typeface="Arial"/>
              <a:cs typeface="Arial"/>
            </a:endParaRPr>
          </a:p>
          <a:p>
            <a:pPr lvl="1" marL="810895" marR="332105" indent="-34099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810895" algn="l"/>
                <a:tab pos="811530" algn="l"/>
              </a:tabLst>
            </a:pPr>
            <a:r>
              <a:rPr dirty="0" sz="1800" spc="-5" b="1">
                <a:latin typeface="Arial"/>
                <a:cs typeface="Arial"/>
              </a:rPr>
              <a:t>Non-blocking send </a:t>
            </a:r>
            <a:r>
              <a:rPr dirty="0" sz="1800">
                <a:latin typeface="Arial"/>
                <a:cs typeface="Arial"/>
              </a:rPr>
              <a:t>--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sender sends </a:t>
            </a:r>
            <a:r>
              <a:rPr dirty="0" sz="1800" spc="-5">
                <a:latin typeface="Arial"/>
                <a:cs typeface="Arial"/>
              </a:rPr>
              <a:t>the message </a:t>
            </a:r>
            <a:r>
              <a:rPr dirty="0" sz="1800" spc="-15">
                <a:latin typeface="Arial"/>
                <a:cs typeface="Arial"/>
              </a:rPr>
              <a:t>and  </a:t>
            </a:r>
            <a:r>
              <a:rPr dirty="0" sz="1800" spc="-10">
                <a:latin typeface="Arial"/>
                <a:cs typeface="Arial"/>
              </a:rPr>
              <a:t>continue</a:t>
            </a:r>
            <a:endParaRPr sz="1800">
              <a:latin typeface="Arial"/>
              <a:cs typeface="Arial"/>
            </a:endParaRPr>
          </a:p>
          <a:p>
            <a:pPr lvl="1" marL="810895" indent="-34099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810895" algn="l"/>
                <a:tab pos="811530" algn="l"/>
              </a:tabLst>
            </a:pPr>
            <a:r>
              <a:rPr dirty="0" sz="1800" spc="-5" b="1">
                <a:latin typeface="Arial"/>
                <a:cs typeface="Arial"/>
              </a:rPr>
              <a:t>Non-blocking </a:t>
            </a:r>
            <a:r>
              <a:rPr dirty="0" sz="1800" spc="-10" b="1">
                <a:latin typeface="Arial"/>
                <a:cs typeface="Arial"/>
              </a:rPr>
              <a:t>receive </a:t>
            </a:r>
            <a:r>
              <a:rPr dirty="0" sz="1800">
                <a:latin typeface="Arial"/>
                <a:cs typeface="Arial"/>
              </a:rPr>
              <a:t>-- </a:t>
            </a:r>
            <a:r>
              <a:rPr dirty="0" sz="1800" spc="-5">
                <a:latin typeface="Arial"/>
                <a:cs typeface="Arial"/>
              </a:rPr>
              <a:t>the receiver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receives:</a:t>
            </a:r>
            <a:endParaRPr sz="1800">
              <a:latin typeface="Arial"/>
              <a:cs typeface="Arial"/>
            </a:endParaRPr>
          </a:p>
          <a:p>
            <a:pPr lvl="2" marL="1216025" indent="-403225">
              <a:lnSpc>
                <a:spcPct val="100000"/>
              </a:lnSpc>
              <a:spcBef>
                <a:spcPts val="755"/>
              </a:spcBef>
              <a:buClr>
                <a:srgbClr val="009900"/>
              </a:buClr>
              <a:buSzPct val="75000"/>
              <a:buFont typeface="Wingdings"/>
              <a:buChar char=""/>
              <a:tabLst>
                <a:tab pos="1216025" algn="l"/>
                <a:tab pos="1216660" algn="l"/>
                <a:tab pos="3082925" algn="l"/>
              </a:tabLst>
            </a:pP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valid</a:t>
            </a:r>
            <a:r>
              <a:rPr dirty="0" sz="1800" spc="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message,	</a:t>
            </a:r>
            <a:r>
              <a:rPr dirty="0" sz="1800" spc="-15">
                <a:latin typeface="Arial"/>
                <a:cs typeface="Arial"/>
              </a:rPr>
              <a:t>or</a:t>
            </a:r>
            <a:endParaRPr sz="1800">
              <a:latin typeface="Arial"/>
              <a:cs typeface="Arial"/>
            </a:endParaRPr>
          </a:p>
          <a:p>
            <a:pPr lvl="2" marL="1216025" indent="-403225">
              <a:lnSpc>
                <a:spcPct val="100000"/>
              </a:lnSpc>
              <a:spcBef>
                <a:spcPts val="755"/>
              </a:spcBef>
              <a:buClr>
                <a:srgbClr val="009900"/>
              </a:buClr>
              <a:buSzPct val="75000"/>
              <a:buFont typeface="Wingdings"/>
              <a:buChar char=""/>
              <a:tabLst>
                <a:tab pos="1216025" algn="l"/>
                <a:tab pos="1216660" algn="l"/>
              </a:tabLst>
            </a:pPr>
            <a:r>
              <a:rPr dirty="0" sz="1800" spc="-10">
                <a:latin typeface="Arial"/>
                <a:cs typeface="Arial"/>
              </a:rPr>
              <a:t>Null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message</a:t>
            </a:r>
            <a:endParaRPr sz="1800">
              <a:latin typeface="Arial"/>
              <a:cs typeface="Arial"/>
            </a:endParaRPr>
          </a:p>
          <a:p>
            <a:pPr marL="41148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411480" algn="l"/>
                <a:tab pos="412115" algn="l"/>
              </a:tabLst>
            </a:pPr>
            <a:r>
              <a:rPr dirty="0" sz="1800" spc="-5">
                <a:latin typeface="Arial"/>
                <a:cs typeface="Arial"/>
              </a:rPr>
              <a:t>Different </a:t>
            </a:r>
            <a:r>
              <a:rPr dirty="0" sz="1800" spc="-10">
                <a:latin typeface="Arial"/>
                <a:cs typeface="Arial"/>
              </a:rPr>
              <a:t>combinations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possible</a:t>
            </a:r>
            <a:endParaRPr sz="1800">
              <a:latin typeface="Arial"/>
              <a:cs typeface="Arial"/>
            </a:endParaRPr>
          </a:p>
          <a:p>
            <a:pPr lvl="1" marL="810895" indent="-28511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811530" algn="l"/>
              </a:tabLst>
            </a:pPr>
            <a:r>
              <a:rPr dirty="0" sz="1800">
                <a:latin typeface="Arial"/>
                <a:cs typeface="Arial"/>
              </a:rPr>
              <a:t>If </a:t>
            </a:r>
            <a:r>
              <a:rPr dirty="0" sz="1800" spc="-5">
                <a:latin typeface="Arial"/>
                <a:cs typeface="Arial"/>
              </a:rPr>
              <a:t>both </a:t>
            </a:r>
            <a:r>
              <a:rPr dirty="0" sz="1800" spc="-10">
                <a:latin typeface="Arial"/>
                <a:cs typeface="Arial"/>
              </a:rPr>
              <a:t>send and </a:t>
            </a:r>
            <a:r>
              <a:rPr dirty="0" sz="1800" spc="-5">
                <a:latin typeface="Arial"/>
                <a:cs typeface="Arial"/>
              </a:rPr>
              <a:t>receive are </a:t>
            </a:r>
            <a:r>
              <a:rPr dirty="0" sz="1800" spc="-10">
                <a:latin typeface="Arial"/>
                <a:cs typeface="Arial"/>
              </a:rPr>
              <a:t>blocking, </a:t>
            </a:r>
            <a:r>
              <a:rPr dirty="0" sz="1800" spc="-25">
                <a:latin typeface="Arial"/>
                <a:cs typeface="Arial"/>
              </a:rPr>
              <a:t>we </a:t>
            </a:r>
            <a:r>
              <a:rPr dirty="0" sz="1800" spc="-10">
                <a:latin typeface="Arial"/>
                <a:cs typeface="Arial"/>
              </a:rPr>
              <a:t>have </a:t>
            </a:r>
            <a:r>
              <a:rPr dirty="0" sz="1800" spc="-5">
                <a:latin typeface="Arial"/>
                <a:cs typeface="Arial"/>
              </a:rPr>
              <a:t>a</a:t>
            </a:r>
            <a:r>
              <a:rPr dirty="0" sz="1800" spc="185"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rendezvous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9363" y="234378"/>
            <a:ext cx="4601845" cy="4965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Synchronization</a:t>
            </a:r>
            <a:r>
              <a:rPr dirty="0" spc="-85"/>
              <a:t> </a:t>
            </a:r>
            <a:r>
              <a:rPr dirty="0" spc="-5"/>
              <a:t>(Cont.)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3.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59802" y="1242948"/>
            <a:ext cx="3957954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Producer-consumer </a:t>
            </a:r>
            <a:r>
              <a:rPr dirty="0" sz="1800" spc="-10">
                <a:latin typeface="Arial"/>
                <a:cs typeface="Arial"/>
              </a:rPr>
              <a:t>becomes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trivial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89122" y="2432672"/>
            <a:ext cx="1979295" cy="269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latin typeface="Courier New"/>
                <a:cs typeface="Courier New"/>
              </a:rPr>
              <a:t>next </a:t>
            </a:r>
            <a:r>
              <a:rPr dirty="0" sz="1600" spc="-5">
                <a:latin typeface="Courier New"/>
                <a:cs typeface="Courier New"/>
              </a:rPr>
              <a:t>produced</a:t>
            </a:r>
            <a:r>
              <a:rPr dirty="0" sz="1600" spc="-7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*/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14753" y="1774316"/>
            <a:ext cx="3077845" cy="158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371475">
              <a:lnSpc>
                <a:spcPct val="135000"/>
              </a:lnSpc>
            </a:pPr>
            <a:r>
              <a:rPr dirty="0" sz="1600" spc="-5">
                <a:latin typeface="Courier New"/>
                <a:cs typeface="Courier New"/>
              </a:rPr>
              <a:t>message next_produced;  while (true)</a:t>
            </a:r>
            <a:r>
              <a:rPr dirty="0" sz="1600" spc="-45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499109">
              <a:lnSpc>
                <a:spcPct val="100000"/>
              </a:lnSpc>
            </a:pPr>
            <a:r>
              <a:rPr dirty="0" sz="1600">
                <a:latin typeface="Courier New"/>
                <a:cs typeface="Courier New"/>
              </a:rPr>
              <a:t>/* </a:t>
            </a:r>
            <a:r>
              <a:rPr dirty="0" sz="1600" spc="-5">
                <a:latin typeface="Courier New"/>
                <a:cs typeface="Courier New"/>
              </a:rPr>
              <a:t>produce an item</a:t>
            </a:r>
            <a:r>
              <a:rPr dirty="0" sz="1600" spc="-2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in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600" spc="-5">
                <a:latin typeface="Courier New"/>
                <a:cs typeface="Courier New"/>
              </a:rPr>
              <a:t>send(next_produced);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600" spc="-5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10233" y="3603394"/>
            <a:ext cx="3199765" cy="777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484505" indent="-635">
              <a:lnSpc>
                <a:spcPct val="100800"/>
              </a:lnSpc>
            </a:pPr>
            <a:r>
              <a:rPr dirty="0" sz="1700" spc="-5">
                <a:latin typeface="Courier New"/>
                <a:cs typeface="Courier New"/>
              </a:rPr>
              <a:t>m</a:t>
            </a:r>
            <a:r>
              <a:rPr dirty="0" sz="1600" spc="-5">
                <a:latin typeface="Courier New"/>
                <a:cs typeface="Courier New"/>
              </a:rPr>
              <a:t>essage next_consumed;  while (true)</a:t>
            </a:r>
            <a:r>
              <a:rPr dirty="0" sz="1600" spc="-50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</a:pPr>
            <a:r>
              <a:rPr dirty="0" sz="1600" spc="-5">
                <a:latin typeface="Courier New"/>
                <a:cs typeface="Courier New"/>
              </a:rPr>
              <a:t>receive(next_consumed);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75712" y="4598187"/>
            <a:ext cx="3321050" cy="269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Courier New"/>
                <a:cs typeface="Courier New"/>
              </a:rPr>
              <a:t>/* </a:t>
            </a:r>
            <a:r>
              <a:rPr dirty="0" sz="1600">
                <a:latin typeface="Courier New"/>
                <a:cs typeface="Courier New"/>
              </a:rPr>
              <a:t>consume </a:t>
            </a:r>
            <a:r>
              <a:rPr dirty="0" sz="1600" spc="-5">
                <a:latin typeface="Courier New"/>
                <a:cs typeface="Courier New"/>
              </a:rPr>
              <a:t>the </a:t>
            </a:r>
            <a:r>
              <a:rPr dirty="0" sz="1600">
                <a:latin typeface="Courier New"/>
                <a:cs typeface="Courier New"/>
              </a:rPr>
              <a:t>item in</a:t>
            </a:r>
            <a:r>
              <a:rPr dirty="0" sz="1600" spc="-65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next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94721" y="4598187"/>
            <a:ext cx="1367155" cy="269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Courier New"/>
                <a:cs typeface="Courier New"/>
              </a:rPr>
              <a:t>consumed</a:t>
            </a:r>
            <a:r>
              <a:rPr dirty="0" sz="1600" spc="-70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*/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10233" y="4839906"/>
            <a:ext cx="155575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00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242310">
              <a:lnSpc>
                <a:spcPct val="100000"/>
              </a:lnSpc>
            </a:pPr>
            <a:r>
              <a:rPr dirty="0" spc="-5"/>
              <a:t>Buffering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3.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67739" y="1273111"/>
            <a:ext cx="5945505" cy="25895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Queue </a:t>
            </a:r>
            <a:r>
              <a:rPr dirty="0" sz="1800" spc="-5">
                <a:latin typeface="Arial"/>
                <a:cs typeface="Arial"/>
              </a:rPr>
              <a:t>of </a:t>
            </a:r>
            <a:r>
              <a:rPr dirty="0" sz="1800" spc="-10">
                <a:latin typeface="Arial"/>
                <a:cs typeface="Arial"/>
              </a:rPr>
              <a:t>messages attached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the</a:t>
            </a:r>
            <a:r>
              <a:rPr dirty="0" sz="1800" spc="4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link.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implemented </a:t>
            </a:r>
            <a:r>
              <a:rPr dirty="0" sz="1800" spc="-5">
                <a:latin typeface="Arial"/>
                <a:cs typeface="Arial"/>
              </a:rPr>
              <a:t>in </a:t>
            </a:r>
            <a:r>
              <a:rPr dirty="0" sz="1800" spc="-10">
                <a:latin typeface="Arial"/>
                <a:cs typeface="Arial"/>
              </a:rPr>
              <a:t>one </a:t>
            </a:r>
            <a:r>
              <a:rPr dirty="0" sz="1800" spc="-5">
                <a:latin typeface="Arial"/>
                <a:cs typeface="Arial"/>
              </a:rPr>
              <a:t>of three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ways</a:t>
            </a:r>
            <a:endParaRPr sz="1800">
              <a:latin typeface="Arial"/>
              <a:cs typeface="Arial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AutoNum type="arabicPeriod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Zero capacity – </a:t>
            </a:r>
            <a:r>
              <a:rPr dirty="0" sz="1800" spc="-10">
                <a:latin typeface="Arial"/>
                <a:cs typeface="Arial"/>
              </a:rPr>
              <a:t>no messages </a:t>
            </a:r>
            <a:r>
              <a:rPr dirty="0" sz="1800" spc="-5">
                <a:latin typeface="Arial"/>
                <a:cs typeface="Arial"/>
              </a:rPr>
              <a:t>are </a:t>
            </a:r>
            <a:r>
              <a:rPr dirty="0" sz="1800" spc="-10">
                <a:latin typeface="Arial"/>
                <a:cs typeface="Arial"/>
              </a:rPr>
              <a:t>queued on </a:t>
            </a:r>
            <a:r>
              <a:rPr dirty="0" sz="1800" spc="-5">
                <a:latin typeface="Arial"/>
                <a:cs typeface="Arial"/>
              </a:rPr>
              <a:t>a link.  </a:t>
            </a:r>
            <a:r>
              <a:rPr dirty="0" sz="1800" spc="-10">
                <a:latin typeface="Arial"/>
                <a:cs typeface="Arial"/>
              </a:rPr>
              <a:t>Sender </a:t>
            </a:r>
            <a:r>
              <a:rPr dirty="0" sz="1800" spc="-5">
                <a:latin typeface="Arial"/>
                <a:cs typeface="Arial"/>
              </a:rPr>
              <a:t>must </a:t>
            </a:r>
            <a:r>
              <a:rPr dirty="0" sz="1800" spc="-15">
                <a:latin typeface="Arial"/>
                <a:cs typeface="Arial"/>
              </a:rPr>
              <a:t>wait </a:t>
            </a:r>
            <a:r>
              <a:rPr dirty="0" sz="1800" spc="-5">
                <a:latin typeface="Arial"/>
                <a:cs typeface="Arial"/>
              </a:rPr>
              <a:t>for receiver</a:t>
            </a:r>
            <a:r>
              <a:rPr dirty="0" sz="1800" spc="9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(rendezvous)</a:t>
            </a:r>
            <a:endParaRPr sz="1800">
              <a:latin typeface="Arial"/>
              <a:cs typeface="Arial"/>
            </a:endParaRPr>
          </a:p>
          <a:p>
            <a:pPr lvl="1" marL="755650" marR="398780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AutoNum type="arabicPeriod"/>
              <a:tabLst>
                <a:tab pos="756285" algn="l"/>
              </a:tabLst>
            </a:pPr>
            <a:r>
              <a:rPr dirty="0" sz="1800" spc="-10">
                <a:latin typeface="Arial"/>
                <a:cs typeface="Arial"/>
              </a:rPr>
              <a:t>Bounded </a:t>
            </a:r>
            <a:r>
              <a:rPr dirty="0" sz="1800" spc="-5">
                <a:latin typeface="Arial"/>
                <a:cs typeface="Arial"/>
              </a:rPr>
              <a:t>capacity – finite </a:t>
            </a:r>
            <a:r>
              <a:rPr dirty="0" sz="1800" spc="-10">
                <a:latin typeface="Arial"/>
                <a:cs typeface="Arial"/>
              </a:rPr>
              <a:t>length </a:t>
            </a:r>
            <a:r>
              <a:rPr dirty="0" sz="1800" spc="-5">
                <a:latin typeface="Arial"/>
                <a:cs typeface="Arial"/>
              </a:rPr>
              <a:t>of </a:t>
            </a:r>
            <a:r>
              <a:rPr dirty="0" sz="1800" spc="-5" i="1">
                <a:latin typeface="Arial"/>
                <a:cs typeface="Arial"/>
              </a:rPr>
              <a:t>n </a:t>
            </a:r>
            <a:r>
              <a:rPr dirty="0" sz="1800" spc="-10">
                <a:latin typeface="Arial"/>
                <a:cs typeface="Arial"/>
              </a:rPr>
              <a:t>messages  Sender </a:t>
            </a:r>
            <a:r>
              <a:rPr dirty="0" sz="1800" spc="-5">
                <a:latin typeface="Arial"/>
                <a:cs typeface="Arial"/>
              </a:rPr>
              <a:t>must </a:t>
            </a:r>
            <a:r>
              <a:rPr dirty="0" sz="1800" spc="-15">
                <a:latin typeface="Arial"/>
                <a:cs typeface="Arial"/>
              </a:rPr>
              <a:t>wait </a:t>
            </a:r>
            <a:r>
              <a:rPr dirty="0" sz="1800" spc="-5">
                <a:latin typeface="Arial"/>
                <a:cs typeface="Arial"/>
              </a:rPr>
              <a:t>if </a:t>
            </a:r>
            <a:r>
              <a:rPr dirty="0" sz="1800" spc="-10">
                <a:latin typeface="Arial"/>
                <a:cs typeface="Arial"/>
              </a:rPr>
              <a:t>link</a:t>
            </a:r>
            <a:r>
              <a:rPr dirty="0" sz="1800" spc="4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full</a:t>
            </a:r>
            <a:endParaRPr sz="1800">
              <a:latin typeface="Arial"/>
              <a:cs typeface="Arial"/>
            </a:endParaRPr>
          </a:p>
          <a:p>
            <a:pPr lvl="1" marL="755650" marR="1502410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AutoNum type="arabicPeriod"/>
              <a:tabLst>
                <a:tab pos="756285" algn="l"/>
              </a:tabLst>
            </a:pPr>
            <a:r>
              <a:rPr dirty="0" sz="1800" spc="-10">
                <a:latin typeface="Arial"/>
                <a:cs typeface="Arial"/>
              </a:rPr>
              <a:t>Unbounded </a:t>
            </a:r>
            <a:r>
              <a:rPr dirty="0" sz="1800" spc="-5">
                <a:latin typeface="Arial"/>
                <a:cs typeface="Arial"/>
              </a:rPr>
              <a:t>capacity – infinite </a:t>
            </a:r>
            <a:r>
              <a:rPr dirty="0" sz="1800" spc="-10">
                <a:latin typeface="Arial"/>
                <a:cs typeface="Arial"/>
              </a:rPr>
              <a:t>length  Sender never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waits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82370">
              <a:lnSpc>
                <a:spcPct val="100000"/>
              </a:lnSpc>
            </a:pPr>
            <a:r>
              <a:rPr dirty="0" spc="-5"/>
              <a:t>Examples of </a:t>
            </a:r>
            <a:r>
              <a:rPr dirty="0"/>
              <a:t>IPC </a:t>
            </a:r>
            <a:r>
              <a:rPr dirty="0" spc="-5"/>
              <a:t>Systems </a:t>
            </a:r>
            <a:r>
              <a:rPr dirty="0"/>
              <a:t>-</a:t>
            </a:r>
            <a:r>
              <a:rPr dirty="0" spc="-100"/>
              <a:t> </a:t>
            </a:r>
            <a:r>
              <a:rPr dirty="0"/>
              <a:t>POSIX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3.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7466965" y="1896503"/>
            <a:ext cx="843915" cy="3022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20" b="1">
                <a:latin typeface="Courier New"/>
                <a:cs typeface="Courier New"/>
              </a:rPr>
              <a:t>06</a:t>
            </a:r>
            <a:r>
              <a:rPr dirty="0" sz="1800" spc="-5" b="1">
                <a:latin typeface="Courier New"/>
                <a:cs typeface="Courier New"/>
              </a:rPr>
              <a:t>66</a:t>
            </a:r>
            <a:r>
              <a:rPr dirty="0" sz="1800" spc="-20" b="1">
                <a:latin typeface="Courier New"/>
                <a:cs typeface="Courier New"/>
              </a:rPr>
              <a:t>)</a:t>
            </a:r>
            <a:r>
              <a:rPr dirty="0" sz="1800" spc="-5" b="1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9964" y="1273111"/>
            <a:ext cx="6367145" cy="30518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POSIX </a:t>
            </a:r>
            <a:r>
              <a:rPr dirty="0" sz="1800" spc="-10">
                <a:latin typeface="Arial"/>
                <a:cs typeface="Arial"/>
              </a:rPr>
              <a:t>Shared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ts val="2075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Process first creates </a:t>
            </a:r>
            <a:r>
              <a:rPr dirty="0" sz="1800" spc="-10">
                <a:latin typeface="Arial"/>
                <a:cs typeface="Arial"/>
              </a:rPr>
              <a:t>shared </a:t>
            </a:r>
            <a:r>
              <a:rPr dirty="0" sz="1800" spc="-5">
                <a:latin typeface="Arial"/>
                <a:cs typeface="Arial"/>
              </a:rPr>
              <a:t>memory</a:t>
            </a:r>
            <a:r>
              <a:rPr dirty="0" sz="1800" spc="3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segment</a:t>
            </a:r>
            <a:endParaRPr sz="1800">
              <a:latin typeface="Arial"/>
              <a:cs typeface="Arial"/>
            </a:endParaRPr>
          </a:p>
          <a:p>
            <a:pPr marL="756285">
              <a:lnSpc>
                <a:spcPts val="2075"/>
              </a:lnSpc>
            </a:pPr>
            <a:r>
              <a:rPr dirty="0" sz="1800" spc="-10" b="1">
                <a:latin typeface="Courier New"/>
                <a:cs typeface="Courier New"/>
              </a:rPr>
              <a:t>shm_fd </a:t>
            </a:r>
            <a:r>
              <a:rPr dirty="0" sz="1800" spc="-5" b="1">
                <a:latin typeface="Courier New"/>
                <a:cs typeface="Courier New"/>
              </a:rPr>
              <a:t>= </a:t>
            </a:r>
            <a:r>
              <a:rPr dirty="0" sz="1800" spc="-10" b="1">
                <a:latin typeface="Courier New"/>
                <a:cs typeface="Courier New"/>
              </a:rPr>
              <a:t>shm_open(name, </a:t>
            </a:r>
            <a:r>
              <a:rPr dirty="0" sz="1800" spc="-5" b="1">
                <a:latin typeface="Courier New"/>
                <a:cs typeface="Courier New"/>
              </a:rPr>
              <a:t>O </a:t>
            </a:r>
            <a:r>
              <a:rPr dirty="0" sz="1800" spc="-10" b="1">
                <a:latin typeface="Courier New"/>
                <a:cs typeface="Courier New"/>
              </a:rPr>
              <a:t>CREAT </a:t>
            </a:r>
            <a:r>
              <a:rPr dirty="0" sz="1800" spc="-5" b="1">
                <a:latin typeface="Courier New"/>
                <a:cs typeface="Courier New"/>
              </a:rPr>
              <a:t>| O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RDWR,</a:t>
            </a:r>
            <a:endParaRPr sz="1800">
              <a:latin typeface="Courier New"/>
              <a:cs typeface="Courier New"/>
            </a:endParaRPr>
          </a:p>
          <a:p>
            <a:pPr lvl="1" marL="756285" indent="-286385">
              <a:lnSpc>
                <a:spcPct val="100000"/>
              </a:lnSpc>
              <a:spcBef>
                <a:spcPts val="919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Also </a:t>
            </a:r>
            <a:r>
              <a:rPr dirty="0" sz="1800" spc="-10">
                <a:latin typeface="Arial"/>
                <a:cs typeface="Arial"/>
              </a:rPr>
              <a:t>used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open an existing segment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share</a:t>
            </a:r>
            <a:r>
              <a:rPr dirty="0" sz="1800" spc="10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it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Set the size of the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object</a:t>
            </a:r>
            <a:endParaRPr sz="18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635"/>
              </a:spcBef>
            </a:pPr>
            <a:r>
              <a:rPr dirty="0" sz="1800" spc="-10" b="1">
                <a:latin typeface="Courier New"/>
                <a:cs typeface="Courier New"/>
              </a:rPr>
              <a:t>ftruncate(shm fd,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4096);</a:t>
            </a:r>
            <a:endParaRPr sz="1800">
              <a:latin typeface="Courier New"/>
              <a:cs typeface="Courier New"/>
            </a:endParaRPr>
          </a:p>
          <a:p>
            <a:pPr lvl="1" marL="756285" indent="-286385">
              <a:lnSpc>
                <a:spcPct val="100000"/>
              </a:lnSpc>
              <a:spcBef>
                <a:spcPts val="87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Now </a:t>
            </a:r>
            <a:r>
              <a:rPr dirty="0" sz="1800" spc="-5">
                <a:latin typeface="Arial"/>
                <a:cs typeface="Arial"/>
              </a:rPr>
              <a:t>the process </a:t>
            </a:r>
            <a:r>
              <a:rPr dirty="0" sz="1800" spc="-10">
                <a:latin typeface="Arial"/>
                <a:cs typeface="Arial"/>
              </a:rPr>
              <a:t>could write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shared</a:t>
            </a:r>
            <a:r>
              <a:rPr dirty="0" sz="1800" spc="7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  <a:p>
            <a:pPr marL="755650" marR="6350">
              <a:lnSpc>
                <a:spcPct val="100000"/>
              </a:lnSpc>
              <a:spcBef>
                <a:spcPts val="585"/>
              </a:spcBef>
            </a:pPr>
            <a:r>
              <a:rPr dirty="0" sz="1800" spc="-10" b="1">
                <a:latin typeface="Courier New"/>
                <a:cs typeface="Courier New"/>
              </a:rPr>
              <a:t>sprintf(shared memory, "Writing to shared  memory");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472055">
              <a:lnSpc>
                <a:spcPct val="100000"/>
              </a:lnSpc>
            </a:pPr>
            <a:r>
              <a:rPr dirty="0"/>
              <a:t>IPC POSIX</a:t>
            </a:r>
            <a:r>
              <a:rPr dirty="0" spc="-100"/>
              <a:t> </a:t>
            </a:r>
            <a:r>
              <a:rPr dirty="0" spc="-5"/>
              <a:t>Producer</a:t>
            </a:r>
          </a:p>
        </p:txBody>
      </p:sp>
      <p:sp>
        <p:nvSpPr>
          <p:cNvPr id="3" name="object 3"/>
          <p:cNvSpPr/>
          <p:nvPr/>
        </p:nvSpPr>
        <p:spPr>
          <a:xfrm>
            <a:off x="2481262" y="903312"/>
            <a:ext cx="3754348" cy="5759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3.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359025">
              <a:lnSpc>
                <a:spcPct val="100000"/>
              </a:lnSpc>
            </a:pPr>
            <a:r>
              <a:rPr dirty="0"/>
              <a:t>IPC POSIX</a:t>
            </a:r>
            <a:r>
              <a:rPr dirty="0" spc="-105"/>
              <a:t> </a:t>
            </a:r>
            <a:r>
              <a:rPr dirty="0" spc="-5"/>
              <a:t>Consumer</a:t>
            </a:r>
          </a:p>
        </p:txBody>
      </p:sp>
      <p:sp>
        <p:nvSpPr>
          <p:cNvPr id="3" name="object 3"/>
          <p:cNvSpPr/>
          <p:nvPr/>
        </p:nvSpPr>
        <p:spPr>
          <a:xfrm>
            <a:off x="2206650" y="892175"/>
            <a:ext cx="4521174" cy="5662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3.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836420">
              <a:lnSpc>
                <a:spcPct val="100000"/>
              </a:lnSpc>
            </a:pPr>
            <a:r>
              <a:rPr dirty="0" spc="-5"/>
              <a:t>Process Concept</a:t>
            </a:r>
            <a:r>
              <a:rPr dirty="0" spc="-95"/>
              <a:t> </a:t>
            </a:r>
            <a:r>
              <a:rPr dirty="0" spc="-5"/>
              <a:t>(Cont.)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3.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012189" y="1081023"/>
            <a:ext cx="6810375" cy="25895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492125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Program is </a:t>
            </a:r>
            <a:r>
              <a:rPr dirty="0" sz="1800" spc="-10" b="1" i="1">
                <a:latin typeface="Arial"/>
                <a:cs typeface="Arial"/>
              </a:rPr>
              <a:t>passive </a:t>
            </a:r>
            <a:r>
              <a:rPr dirty="0" sz="1800" spc="-5">
                <a:latin typeface="Arial"/>
                <a:cs typeface="Arial"/>
              </a:rPr>
              <a:t>entity stored </a:t>
            </a:r>
            <a:r>
              <a:rPr dirty="0" sz="1800" spc="-10">
                <a:latin typeface="Arial"/>
                <a:cs typeface="Arial"/>
              </a:rPr>
              <a:t>on </a:t>
            </a:r>
            <a:r>
              <a:rPr dirty="0" sz="1800" spc="-5">
                <a:latin typeface="Arial"/>
                <a:cs typeface="Arial"/>
              </a:rPr>
              <a:t>disk (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executable file</a:t>
            </a:r>
            <a:r>
              <a:rPr dirty="0" sz="1800" spc="-5">
                <a:latin typeface="Arial"/>
                <a:cs typeface="Arial"/>
              </a:rPr>
              <a:t>),  process is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 spc="-10" b="1" i="1">
                <a:latin typeface="Arial"/>
                <a:cs typeface="Arial"/>
              </a:rPr>
              <a:t>active</a:t>
            </a:r>
            <a:endParaRPr sz="1800">
              <a:latin typeface="Arial"/>
              <a:cs typeface="Arial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Program </a:t>
            </a:r>
            <a:r>
              <a:rPr dirty="0" sz="1800" spc="-10">
                <a:latin typeface="Arial"/>
                <a:cs typeface="Arial"/>
              </a:rPr>
              <a:t>becomes </a:t>
            </a:r>
            <a:r>
              <a:rPr dirty="0" sz="1800" spc="-5">
                <a:latin typeface="Arial"/>
                <a:cs typeface="Arial"/>
              </a:rPr>
              <a:t>process </a:t>
            </a:r>
            <a:r>
              <a:rPr dirty="0" sz="1800" spc="-15">
                <a:latin typeface="Arial"/>
                <a:cs typeface="Arial"/>
              </a:rPr>
              <a:t>when </a:t>
            </a:r>
            <a:r>
              <a:rPr dirty="0" sz="1800" spc="-10">
                <a:latin typeface="Arial"/>
                <a:cs typeface="Arial"/>
              </a:rPr>
              <a:t>executable </a:t>
            </a:r>
            <a:r>
              <a:rPr dirty="0" sz="1800" spc="-5">
                <a:latin typeface="Arial"/>
                <a:cs typeface="Arial"/>
              </a:rPr>
              <a:t>file </a:t>
            </a:r>
            <a:r>
              <a:rPr dirty="0" sz="1800" spc="-10">
                <a:latin typeface="Arial"/>
                <a:cs typeface="Arial"/>
              </a:rPr>
              <a:t>loaded </a:t>
            </a:r>
            <a:r>
              <a:rPr dirty="0" sz="1800" spc="-5">
                <a:latin typeface="Arial"/>
                <a:cs typeface="Arial"/>
              </a:rPr>
              <a:t>into  memory</a:t>
            </a:r>
            <a:endParaRPr sz="1800">
              <a:latin typeface="Arial"/>
              <a:cs typeface="Arial"/>
            </a:endParaRPr>
          </a:p>
          <a:p>
            <a:pPr marL="355600" marR="191135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Execution </a:t>
            </a:r>
            <a:r>
              <a:rPr dirty="0" sz="1800" spc="-5">
                <a:latin typeface="Arial"/>
                <a:cs typeface="Arial"/>
              </a:rPr>
              <a:t>of </a:t>
            </a:r>
            <a:r>
              <a:rPr dirty="0" sz="1800" spc="-10">
                <a:latin typeface="Arial"/>
                <a:cs typeface="Arial"/>
              </a:rPr>
              <a:t>program </a:t>
            </a:r>
            <a:r>
              <a:rPr dirty="0" sz="1800" spc="-5">
                <a:latin typeface="Arial"/>
                <a:cs typeface="Arial"/>
              </a:rPr>
              <a:t>started via GUI mouse clicks, </a:t>
            </a:r>
            <a:r>
              <a:rPr dirty="0" sz="1800" spc="-10">
                <a:latin typeface="Arial"/>
                <a:cs typeface="Arial"/>
              </a:rPr>
              <a:t>command  line </a:t>
            </a:r>
            <a:r>
              <a:rPr dirty="0" sz="1800" spc="-5">
                <a:latin typeface="Arial"/>
                <a:cs typeface="Arial"/>
              </a:rPr>
              <a:t>entry of its </a:t>
            </a:r>
            <a:r>
              <a:rPr dirty="0" sz="1800" spc="-10">
                <a:latin typeface="Arial"/>
                <a:cs typeface="Arial"/>
              </a:rPr>
              <a:t>name, </a:t>
            </a:r>
            <a:r>
              <a:rPr dirty="0" sz="1800" spc="-5">
                <a:latin typeface="Arial"/>
                <a:cs typeface="Arial"/>
              </a:rPr>
              <a:t>etc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One </a:t>
            </a:r>
            <a:r>
              <a:rPr dirty="0" sz="1800" spc="-10">
                <a:latin typeface="Arial"/>
                <a:cs typeface="Arial"/>
              </a:rPr>
              <a:t>program </a:t>
            </a:r>
            <a:r>
              <a:rPr dirty="0" sz="1800" spc="-5">
                <a:latin typeface="Arial"/>
                <a:cs typeface="Arial"/>
              </a:rPr>
              <a:t>can </a:t>
            </a:r>
            <a:r>
              <a:rPr dirty="0" sz="1800" spc="-10">
                <a:latin typeface="Arial"/>
                <a:cs typeface="Arial"/>
              </a:rPr>
              <a:t>be </a:t>
            </a:r>
            <a:r>
              <a:rPr dirty="0" sz="1800" spc="-5">
                <a:latin typeface="Arial"/>
                <a:cs typeface="Arial"/>
              </a:rPr>
              <a:t>several</a:t>
            </a:r>
            <a:r>
              <a:rPr dirty="0" sz="1800" spc="3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processes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Consider </a:t>
            </a:r>
            <a:r>
              <a:rPr dirty="0" sz="1800" spc="-5">
                <a:latin typeface="Arial"/>
                <a:cs typeface="Arial"/>
              </a:rPr>
              <a:t>multiple users </a:t>
            </a:r>
            <a:r>
              <a:rPr dirty="0" sz="1800" spc="-10">
                <a:latin typeface="Arial"/>
                <a:cs typeface="Arial"/>
              </a:rPr>
              <a:t>executing </a:t>
            </a:r>
            <a:r>
              <a:rPr dirty="0" sz="1800" spc="-5">
                <a:latin typeface="Arial"/>
                <a:cs typeface="Arial"/>
              </a:rPr>
              <a:t>the same</a:t>
            </a:r>
            <a:r>
              <a:rPr dirty="0" sz="1800" spc="7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program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06830">
              <a:lnSpc>
                <a:spcPct val="100000"/>
              </a:lnSpc>
            </a:pPr>
            <a:r>
              <a:rPr dirty="0" spc="-5"/>
              <a:t>Examples of </a:t>
            </a:r>
            <a:r>
              <a:rPr dirty="0"/>
              <a:t>IPC </a:t>
            </a:r>
            <a:r>
              <a:rPr dirty="0" spc="-5"/>
              <a:t>Systems </a:t>
            </a:r>
            <a:r>
              <a:rPr dirty="0"/>
              <a:t>-</a:t>
            </a:r>
            <a:r>
              <a:rPr dirty="0" spc="-100"/>
              <a:t> </a:t>
            </a:r>
            <a:r>
              <a:rPr dirty="0" spc="-10"/>
              <a:t>Mach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3.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32814" y="1115948"/>
            <a:ext cx="7736840" cy="4358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Mach communication is message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based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Even </a:t>
            </a:r>
            <a:r>
              <a:rPr dirty="0" sz="1800" spc="-10">
                <a:latin typeface="Arial"/>
                <a:cs typeface="Arial"/>
              </a:rPr>
              <a:t>system </a:t>
            </a:r>
            <a:r>
              <a:rPr dirty="0" sz="1800" spc="-5">
                <a:latin typeface="Arial"/>
                <a:cs typeface="Arial"/>
              </a:rPr>
              <a:t>calls are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messages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Each task gets </a:t>
            </a:r>
            <a:r>
              <a:rPr dirty="0" sz="1800" spc="-15">
                <a:latin typeface="Arial"/>
                <a:cs typeface="Arial"/>
              </a:rPr>
              <a:t>two </a:t>
            </a:r>
            <a:r>
              <a:rPr dirty="0" sz="1800" spc="-10">
                <a:latin typeface="Arial"/>
                <a:cs typeface="Arial"/>
              </a:rPr>
              <a:t>mailboxes </a:t>
            </a:r>
            <a:r>
              <a:rPr dirty="0" sz="1800" spc="-5">
                <a:latin typeface="Arial"/>
                <a:cs typeface="Arial"/>
              </a:rPr>
              <a:t>at creation- </a:t>
            </a:r>
            <a:r>
              <a:rPr dirty="0" sz="1800" spc="-10">
                <a:latin typeface="Arial"/>
                <a:cs typeface="Arial"/>
              </a:rPr>
              <a:t>Kernel and</a:t>
            </a:r>
            <a:r>
              <a:rPr dirty="0" sz="1800" spc="15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Notify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Only three </a:t>
            </a:r>
            <a:r>
              <a:rPr dirty="0" sz="1800" spc="-10">
                <a:latin typeface="Arial"/>
                <a:cs typeface="Arial"/>
              </a:rPr>
              <a:t>system </a:t>
            </a:r>
            <a:r>
              <a:rPr dirty="0" sz="1800" spc="-5">
                <a:latin typeface="Arial"/>
                <a:cs typeface="Arial"/>
              </a:rPr>
              <a:t>calls </a:t>
            </a:r>
            <a:r>
              <a:rPr dirty="0" sz="1800" spc="-10">
                <a:latin typeface="Arial"/>
                <a:cs typeface="Arial"/>
              </a:rPr>
              <a:t>needed </a:t>
            </a:r>
            <a:r>
              <a:rPr dirty="0" sz="1800" spc="-5">
                <a:latin typeface="Arial"/>
                <a:cs typeface="Arial"/>
              </a:rPr>
              <a:t>for message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transfer</a:t>
            </a:r>
            <a:endParaRPr sz="18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585"/>
              </a:spcBef>
            </a:pPr>
            <a:r>
              <a:rPr dirty="0" sz="1800" spc="-10" b="1">
                <a:latin typeface="Courier New"/>
                <a:cs typeface="Courier New"/>
              </a:rPr>
              <a:t>msg_send(), msg_receive(),</a:t>
            </a:r>
            <a:r>
              <a:rPr dirty="0" sz="1800" spc="1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msg_rpc()</a:t>
            </a:r>
            <a:endParaRPr sz="1800">
              <a:latin typeface="Courier New"/>
              <a:cs typeface="Courier New"/>
            </a:endParaRPr>
          </a:p>
          <a:p>
            <a:pPr lvl="1" marL="756285" indent="-286385">
              <a:lnSpc>
                <a:spcPct val="100000"/>
              </a:lnSpc>
              <a:spcBef>
                <a:spcPts val="919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Mailboxes needed </a:t>
            </a:r>
            <a:r>
              <a:rPr dirty="0" sz="1800" spc="-5">
                <a:latin typeface="Arial"/>
                <a:cs typeface="Arial"/>
              </a:rPr>
              <a:t>for commuication, created</a:t>
            </a:r>
            <a:r>
              <a:rPr dirty="0" sz="1800" spc="4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via</a:t>
            </a:r>
            <a:endParaRPr sz="18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585"/>
              </a:spcBef>
            </a:pPr>
            <a:r>
              <a:rPr dirty="0" sz="1800" spc="-10" b="1">
                <a:latin typeface="Courier New"/>
                <a:cs typeface="Courier New"/>
              </a:rPr>
              <a:t>port_allocate()</a:t>
            </a:r>
            <a:endParaRPr sz="1800">
              <a:latin typeface="Courier New"/>
              <a:cs typeface="Courier New"/>
            </a:endParaRPr>
          </a:p>
          <a:p>
            <a:pPr lvl="1" marL="756285" indent="-286385">
              <a:lnSpc>
                <a:spcPct val="100000"/>
              </a:lnSpc>
              <a:spcBef>
                <a:spcPts val="919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Send and </a:t>
            </a:r>
            <a:r>
              <a:rPr dirty="0" sz="1800" spc="-5">
                <a:latin typeface="Arial"/>
                <a:cs typeface="Arial"/>
              </a:rPr>
              <a:t>receive are </a:t>
            </a:r>
            <a:r>
              <a:rPr dirty="0" sz="1800" spc="-10">
                <a:latin typeface="Arial"/>
                <a:cs typeface="Arial"/>
              </a:rPr>
              <a:t>flexible, </a:t>
            </a:r>
            <a:r>
              <a:rPr dirty="0" sz="1800" spc="-5">
                <a:latin typeface="Arial"/>
                <a:cs typeface="Arial"/>
              </a:rPr>
              <a:t>for </a:t>
            </a:r>
            <a:r>
              <a:rPr dirty="0" sz="1800" spc="-10">
                <a:latin typeface="Arial"/>
                <a:cs typeface="Arial"/>
              </a:rPr>
              <a:t>example </a:t>
            </a:r>
            <a:r>
              <a:rPr dirty="0" sz="1800" spc="-5">
                <a:latin typeface="Arial"/>
                <a:cs typeface="Arial"/>
              </a:rPr>
              <a:t>four </a:t>
            </a:r>
            <a:r>
              <a:rPr dirty="0" sz="1800" spc="-10">
                <a:latin typeface="Arial"/>
                <a:cs typeface="Arial"/>
              </a:rPr>
              <a:t>options </a:t>
            </a:r>
            <a:r>
              <a:rPr dirty="0" sz="1800" spc="-5">
                <a:latin typeface="Arial"/>
                <a:cs typeface="Arial"/>
              </a:rPr>
              <a:t>if </a:t>
            </a:r>
            <a:r>
              <a:rPr dirty="0" sz="1800" spc="-10">
                <a:latin typeface="Arial"/>
                <a:cs typeface="Arial"/>
              </a:rPr>
              <a:t>mailbox</a:t>
            </a:r>
            <a:r>
              <a:rPr dirty="0" sz="1800" spc="22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full:</a:t>
            </a:r>
            <a:endParaRPr sz="1800">
              <a:latin typeface="Arial"/>
              <a:cs typeface="Arial"/>
            </a:endParaRPr>
          </a:p>
          <a:p>
            <a:pPr marL="870585">
              <a:lnSpc>
                <a:spcPct val="100000"/>
              </a:lnSpc>
              <a:spcBef>
                <a:spcPts val="755"/>
              </a:spcBef>
            </a:pPr>
            <a:r>
              <a:rPr dirty="0" sz="1350" spc="5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dirty="0" sz="1350" spc="5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Arial"/>
                <a:cs typeface="Arial"/>
              </a:rPr>
              <a:t>Wait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indefinitely</a:t>
            </a:r>
            <a:endParaRPr sz="1800">
              <a:latin typeface="Arial"/>
              <a:cs typeface="Arial"/>
            </a:endParaRPr>
          </a:p>
          <a:p>
            <a:pPr marL="870585">
              <a:lnSpc>
                <a:spcPct val="100000"/>
              </a:lnSpc>
              <a:spcBef>
                <a:spcPts val="755"/>
              </a:spcBef>
            </a:pPr>
            <a:r>
              <a:rPr dirty="0" sz="1350" spc="5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dirty="0" sz="1350" spc="5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Arial"/>
                <a:cs typeface="Arial"/>
              </a:rPr>
              <a:t>Wait at most n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milliseconds</a:t>
            </a:r>
            <a:endParaRPr sz="1800">
              <a:latin typeface="Arial"/>
              <a:cs typeface="Arial"/>
            </a:endParaRPr>
          </a:p>
          <a:p>
            <a:pPr marL="870585">
              <a:lnSpc>
                <a:spcPct val="100000"/>
              </a:lnSpc>
              <a:spcBef>
                <a:spcPts val="755"/>
              </a:spcBef>
            </a:pPr>
            <a:r>
              <a:rPr dirty="0" sz="1350" spc="5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dirty="0" sz="1350" spc="5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Arial"/>
                <a:cs typeface="Arial"/>
              </a:rPr>
              <a:t>Return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immediately</a:t>
            </a:r>
            <a:endParaRPr sz="1800">
              <a:latin typeface="Arial"/>
              <a:cs typeface="Arial"/>
            </a:endParaRPr>
          </a:p>
          <a:p>
            <a:pPr marL="870585">
              <a:lnSpc>
                <a:spcPct val="100000"/>
              </a:lnSpc>
              <a:spcBef>
                <a:spcPts val="755"/>
              </a:spcBef>
            </a:pPr>
            <a:r>
              <a:rPr dirty="0" sz="1350" spc="5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dirty="0" sz="1350" spc="5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Arial"/>
                <a:cs typeface="Arial"/>
              </a:rPr>
              <a:t>Temporarily cache a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message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3629" rIns="0" bIns="0" rtlCol="0" vert="horz">
            <a:spAutoFit/>
          </a:bodyPr>
          <a:lstStyle/>
          <a:p>
            <a:pPr marL="1294765">
              <a:lnSpc>
                <a:spcPct val="100000"/>
              </a:lnSpc>
            </a:pPr>
            <a:r>
              <a:rPr dirty="0" sz="2800" spc="-5"/>
              <a:t>Examples </a:t>
            </a:r>
            <a:r>
              <a:rPr dirty="0" sz="2800" spc="-10"/>
              <a:t>of IPC Systems </a:t>
            </a:r>
            <a:r>
              <a:rPr dirty="0" sz="2800" spc="-5"/>
              <a:t>–</a:t>
            </a:r>
            <a:r>
              <a:rPr dirty="0" sz="2800" spc="75"/>
              <a:t> </a:t>
            </a:r>
            <a:r>
              <a:rPr dirty="0" sz="2800" spc="-10"/>
              <a:t>Windows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3.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48689" y="1193736"/>
            <a:ext cx="6771005" cy="4248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201295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Message-passing </a:t>
            </a:r>
            <a:r>
              <a:rPr dirty="0" sz="1800" spc="-5">
                <a:latin typeface="Arial"/>
                <a:cs typeface="Arial"/>
              </a:rPr>
              <a:t>centric via </a:t>
            </a:r>
            <a:r>
              <a:rPr dirty="0" sz="1800" spc="-15" b="1">
                <a:solidFill>
                  <a:srgbClr val="0000FF"/>
                </a:solidFill>
                <a:latin typeface="Arial"/>
                <a:cs typeface="Arial"/>
              </a:rPr>
              <a:t>advanced </a:t>
            </a:r>
            <a:r>
              <a:rPr dirty="0" sz="1800" spc="-5" b="1">
                <a:solidFill>
                  <a:srgbClr val="0000FF"/>
                </a:solidFill>
                <a:latin typeface="Arial"/>
                <a:cs typeface="Arial"/>
              </a:rPr>
              <a:t>local procedure call  </a:t>
            </a:r>
            <a:r>
              <a:rPr dirty="0" sz="1800" spc="-5" b="1">
                <a:latin typeface="Arial"/>
                <a:cs typeface="Arial"/>
              </a:rPr>
              <a:t>(</a:t>
            </a:r>
            <a:r>
              <a:rPr dirty="0" sz="1800" spc="-5" b="1">
                <a:solidFill>
                  <a:srgbClr val="0000FF"/>
                </a:solidFill>
                <a:latin typeface="Arial"/>
                <a:cs typeface="Arial"/>
              </a:rPr>
              <a:t>LPC</a:t>
            </a:r>
            <a:r>
              <a:rPr dirty="0" sz="1800" spc="-5" b="1">
                <a:latin typeface="Arial"/>
                <a:cs typeface="Arial"/>
              </a:rPr>
              <a:t>)</a:t>
            </a:r>
            <a:r>
              <a:rPr dirty="0" sz="1800" spc="-80" b="1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facility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Only </a:t>
            </a:r>
            <a:r>
              <a:rPr dirty="0" sz="1800" spc="-15">
                <a:latin typeface="Arial"/>
                <a:cs typeface="Arial"/>
              </a:rPr>
              <a:t>works </a:t>
            </a:r>
            <a:r>
              <a:rPr dirty="0" sz="1800" spc="-10">
                <a:latin typeface="Arial"/>
                <a:cs typeface="Arial"/>
              </a:rPr>
              <a:t>between </a:t>
            </a:r>
            <a:r>
              <a:rPr dirty="0" sz="1800" spc="-5">
                <a:latin typeface="Arial"/>
                <a:cs typeface="Arial"/>
              </a:rPr>
              <a:t>processes </a:t>
            </a:r>
            <a:r>
              <a:rPr dirty="0" sz="1800" spc="-10">
                <a:latin typeface="Arial"/>
                <a:cs typeface="Arial"/>
              </a:rPr>
              <a:t>on </a:t>
            </a:r>
            <a:r>
              <a:rPr dirty="0" sz="1800" spc="-5">
                <a:latin typeface="Arial"/>
                <a:cs typeface="Arial"/>
              </a:rPr>
              <a:t>the same</a:t>
            </a:r>
            <a:r>
              <a:rPr dirty="0" sz="1800" spc="10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  <a:p>
            <a:pPr lvl="1" marL="756285" marR="678180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Uses ports (like </a:t>
            </a:r>
            <a:r>
              <a:rPr dirty="0" sz="1800" spc="-10">
                <a:latin typeface="Arial"/>
                <a:cs typeface="Arial"/>
              </a:rPr>
              <a:t>mailboxes)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establish </a:t>
            </a:r>
            <a:r>
              <a:rPr dirty="0" sz="1800" spc="-10">
                <a:latin typeface="Arial"/>
                <a:cs typeface="Arial"/>
              </a:rPr>
              <a:t>and maintain  </a:t>
            </a:r>
            <a:r>
              <a:rPr dirty="0" sz="1800" spc="-5">
                <a:latin typeface="Arial"/>
                <a:cs typeface="Arial"/>
              </a:rPr>
              <a:t>communication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channels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Communication </a:t>
            </a:r>
            <a:r>
              <a:rPr dirty="0" sz="1800" spc="-15">
                <a:latin typeface="Arial"/>
                <a:cs typeface="Arial"/>
              </a:rPr>
              <a:t>works </a:t>
            </a:r>
            <a:r>
              <a:rPr dirty="0" sz="1800" spc="-10">
                <a:latin typeface="Arial"/>
                <a:cs typeface="Arial"/>
              </a:rPr>
              <a:t>as</a:t>
            </a:r>
            <a:r>
              <a:rPr dirty="0" sz="1800" spc="9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follows:</a:t>
            </a:r>
            <a:endParaRPr sz="1800">
              <a:latin typeface="Arial"/>
              <a:cs typeface="Arial"/>
            </a:endParaRPr>
          </a:p>
          <a:p>
            <a:pPr marL="870585">
              <a:lnSpc>
                <a:spcPct val="100000"/>
              </a:lnSpc>
              <a:spcBef>
                <a:spcPts val="755"/>
              </a:spcBef>
            </a:pPr>
            <a:r>
              <a:rPr dirty="0" sz="1350" spc="5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dirty="0" sz="1350" spc="5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client opens </a:t>
            </a:r>
            <a:r>
              <a:rPr dirty="0" sz="1800" spc="-5">
                <a:latin typeface="Arial"/>
                <a:cs typeface="Arial"/>
              </a:rPr>
              <a:t>a </a:t>
            </a:r>
            <a:r>
              <a:rPr dirty="0" sz="1800" spc="-10">
                <a:latin typeface="Arial"/>
                <a:cs typeface="Arial"/>
              </a:rPr>
              <a:t>handle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the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subsystem’s</a:t>
            </a:r>
            <a:endParaRPr sz="1800">
              <a:latin typeface="Arial"/>
              <a:cs typeface="Arial"/>
            </a:endParaRPr>
          </a:p>
          <a:p>
            <a:pPr marL="1099185">
              <a:lnSpc>
                <a:spcPct val="100000"/>
              </a:lnSpc>
            </a:pPr>
            <a:r>
              <a:rPr dirty="0" sz="1800" spc="-5" b="1">
                <a:solidFill>
                  <a:srgbClr val="0000FF"/>
                </a:solidFill>
                <a:latin typeface="Arial"/>
                <a:cs typeface="Arial"/>
              </a:rPr>
              <a:t>connection port</a:t>
            </a:r>
            <a:r>
              <a:rPr dirty="0" sz="1800" spc="-8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object.</a:t>
            </a:r>
            <a:endParaRPr sz="1800">
              <a:latin typeface="Arial"/>
              <a:cs typeface="Arial"/>
            </a:endParaRPr>
          </a:p>
          <a:p>
            <a:pPr marL="870585">
              <a:lnSpc>
                <a:spcPct val="100000"/>
              </a:lnSpc>
              <a:spcBef>
                <a:spcPts val="755"/>
              </a:spcBef>
            </a:pPr>
            <a:r>
              <a:rPr dirty="0" sz="1350" spc="5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dirty="0" sz="1350" spc="5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client sends </a:t>
            </a:r>
            <a:r>
              <a:rPr dirty="0" sz="1800" spc="-5">
                <a:latin typeface="Arial"/>
                <a:cs typeface="Arial"/>
              </a:rPr>
              <a:t>a </a:t>
            </a:r>
            <a:r>
              <a:rPr dirty="0" sz="1800" spc="-10">
                <a:latin typeface="Arial"/>
                <a:cs typeface="Arial"/>
              </a:rPr>
              <a:t>connection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request.</a:t>
            </a:r>
            <a:endParaRPr sz="1800">
              <a:latin typeface="Arial"/>
              <a:cs typeface="Arial"/>
            </a:endParaRPr>
          </a:p>
          <a:p>
            <a:pPr marL="870585">
              <a:lnSpc>
                <a:spcPct val="100000"/>
              </a:lnSpc>
              <a:spcBef>
                <a:spcPts val="755"/>
              </a:spcBef>
            </a:pPr>
            <a:r>
              <a:rPr dirty="0" sz="1350" spc="5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dirty="0" sz="1350" spc="5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server creates </a:t>
            </a:r>
            <a:r>
              <a:rPr dirty="0" sz="1800" spc="-15">
                <a:latin typeface="Arial"/>
                <a:cs typeface="Arial"/>
              </a:rPr>
              <a:t>two </a:t>
            </a:r>
            <a:r>
              <a:rPr dirty="0" sz="1800" spc="-5">
                <a:latin typeface="Arial"/>
                <a:cs typeface="Arial"/>
              </a:rPr>
              <a:t>private </a:t>
            </a:r>
            <a:r>
              <a:rPr dirty="0" sz="1800" spc="-5" b="1">
                <a:solidFill>
                  <a:srgbClr val="0000FF"/>
                </a:solidFill>
                <a:latin typeface="Arial"/>
                <a:cs typeface="Arial"/>
              </a:rPr>
              <a:t>communication</a:t>
            </a:r>
            <a:r>
              <a:rPr dirty="0" sz="1800" spc="1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0000FF"/>
                </a:solidFill>
                <a:latin typeface="Arial"/>
                <a:cs typeface="Arial"/>
              </a:rPr>
              <a:t>ports</a:t>
            </a:r>
            <a:endParaRPr sz="1800">
              <a:latin typeface="Arial"/>
              <a:cs typeface="Arial"/>
            </a:endParaRPr>
          </a:p>
          <a:p>
            <a:pPr marL="1099185">
              <a:lnSpc>
                <a:spcPct val="100000"/>
              </a:lnSpc>
            </a:pP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 spc="-5">
                <a:latin typeface="Arial"/>
                <a:cs typeface="Arial"/>
              </a:rPr>
              <a:t>returns the </a:t>
            </a:r>
            <a:r>
              <a:rPr dirty="0" sz="1800" spc="-10">
                <a:latin typeface="Arial"/>
                <a:cs typeface="Arial"/>
              </a:rPr>
              <a:t>handle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one </a:t>
            </a:r>
            <a:r>
              <a:rPr dirty="0" sz="1800" spc="-5">
                <a:latin typeface="Arial"/>
                <a:cs typeface="Arial"/>
              </a:rPr>
              <a:t>of them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the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client.</a:t>
            </a:r>
            <a:endParaRPr sz="1800">
              <a:latin typeface="Arial"/>
              <a:cs typeface="Arial"/>
            </a:endParaRPr>
          </a:p>
          <a:p>
            <a:pPr marL="1099185" marR="5080" indent="-228600">
              <a:lnSpc>
                <a:spcPct val="100000"/>
              </a:lnSpc>
              <a:spcBef>
                <a:spcPts val="755"/>
              </a:spcBef>
            </a:pPr>
            <a:r>
              <a:rPr dirty="0" sz="1350" spc="5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dirty="0" sz="1350" spc="5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client and </a:t>
            </a:r>
            <a:r>
              <a:rPr dirty="0" sz="1800" spc="-5">
                <a:latin typeface="Arial"/>
                <a:cs typeface="Arial"/>
              </a:rPr>
              <a:t>server use the </a:t>
            </a:r>
            <a:r>
              <a:rPr dirty="0" sz="1800" spc="-10">
                <a:latin typeface="Arial"/>
                <a:cs typeface="Arial"/>
              </a:rPr>
              <a:t>corresponding </a:t>
            </a:r>
            <a:r>
              <a:rPr dirty="0" sz="1800" spc="-5">
                <a:latin typeface="Arial"/>
                <a:cs typeface="Arial"/>
              </a:rPr>
              <a:t>port </a:t>
            </a:r>
            <a:r>
              <a:rPr dirty="0" sz="1800" spc="-10">
                <a:latin typeface="Arial"/>
                <a:cs typeface="Arial"/>
              </a:rPr>
              <a:t>handle 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send messages or </a:t>
            </a:r>
            <a:r>
              <a:rPr dirty="0" sz="1800" spc="-5">
                <a:latin typeface="Arial"/>
                <a:cs typeface="Arial"/>
              </a:rPr>
              <a:t>callbacks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listen for</a:t>
            </a:r>
            <a:r>
              <a:rPr dirty="0" sz="1800" spc="9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replies.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99540">
              <a:lnSpc>
                <a:spcPct val="100000"/>
              </a:lnSpc>
            </a:pPr>
            <a:r>
              <a:rPr dirty="0" spc="-5"/>
              <a:t>Local Procedure Calls in</a:t>
            </a:r>
            <a:r>
              <a:rPr dirty="0" spc="-125"/>
              <a:t> </a:t>
            </a:r>
            <a:r>
              <a:rPr dirty="0"/>
              <a:t>Windows</a:t>
            </a:r>
          </a:p>
        </p:txBody>
      </p:sp>
      <p:sp>
        <p:nvSpPr>
          <p:cNvPr id="3" name="object 3"/>
          <p:cNvSpPr/>
          <p:nvPr/>
        </p:nvSpPr>
        <p:spPr>
          <a:xfrm>
            <a:off x="1379550" y="1830387"/>
            <a:ext cx="6567474" cy="33813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3.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3964" y="217995"/>
            <a:ext cx="7197090" cy="43624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0"/>
              <a:t>Communications </a:t>
            </a:r>
            <a:r>
              <a:rPr dirty="0" sz="2800" spc="-5"/>
              <a:t>in Client-Server</a:t>
            </a:r>
            <a:r>
              <a:rPr dirty="0" sz="2800" spc="90"/>
              <a:t> </a:t>
            </a:r>
            <a:r>
              <a:rPr dirty="0" sz="2800" spc="-10"/>
              <a:t>Systems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3.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67739" y="1273111"/>
            <a:ext cx="3792854" cy="13957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Sockets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Remote Procedure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Calls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Pipes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Remote </a:t>
            </a:r>
            <a:r>
              <a:rPr dirty="0" sz="1800" spc="-10">
                <a:latin typeface="Arial"/>
                <a:cs typeface="Arial"/>
              </a:rPr>
              <a:t>Method </a:t>
            </a:r>
            <a:r>
              <a:rPr dirty="0" sz="1800" spc="-5">
                <a:latin typeface="Arial"/>
                <a:cs typeface="Arial"/>
              </a:rPr>
              <a:t>Invocation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(Java)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367404">
              <a:lnSpc>
                <a:spcPct val="100000"/>
              </a:lnSpc>
            </a:pPr>
            <a:r>
              <a:rPr dirty="0"/>
              <a:t>S</a:t>
            </a:r>
            <a:r>
              <a:rPr dirty="0" spc="-5"/>
              <a:t>o</a:t>
            </a:r>
            <a:r>
              <a:rPr dirty="0" spc="-10"/>
              <a:t>cke</a:t>
            </a:r>
            <a:r>
              <a:rPr dirty="0"/>
              <a:t>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3.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01064" y="1193736"/>
            <a:ext cx="6650990" cy="4331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10" b="1">
                <a:solidFill>
                  <a:srgbClr val="0000FF"/>
                </a:solidFill>
                <a:latin typeface="Arial"/>
                <a:cs typeface="Arial"/>
              </a:rPr>
              <a:t>socket </a:t>
            </a:r>
            <a:r>
              <a:rPr dirty="0" sz="1800" spc="-5">
                <a:latin typeface="Arial"/>
                <a:cs typeface="Arial"/>
              </a:rPr>
              <a:t>is </a:t>
            </a:r>
            <a:r>
              <a:rPr dirty="0" sz="1800" spc="-10">
                <a:latin typeface="Arial"/>
                <a:cs typeface="Arial"/>
              </a:rPr>
              <a:t>defined as an endpoint </a:t>
            </a:r>
            <a:r>
              <a:rPr dirty="0" sz="1800" spc="-5">
                <a:latin typeface="Arial"/>
                <a:cs typeface="Arial"/>
              </a:rPr>
              <a:t>for</a:t>
            </a:r>
            <a:r>
              <a:rPr dirty="0" sz="1800" spc="1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communication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93300"/>
              </a:buClr>
              <a:buFont typeface="Wingdings"/>
              <a:buChar char=""/>
            </a:pPr>
            <a:endParaRPr sz="1750">
              <a:latin typeface="Times New Roman"/>
              <a:cs typeface="Times New Roman"/>
            </a:endParaRPr>
          </a:p>
          <a:p>
            <a:pPr algn="just" marL="354965" marR="68580" indent="-342265">
              <a:lnSpc>
                <a:spcPct val="100000"/>
              </a:lnSpc>
              <a:spcBef>
                <a:spcPts val="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Concatenation </a:t>
            </a:r>
            <a:r>
              <a:rPr dirty="0" sz="1800" spc="-5">
                <a:latin typeface="Arial"/>
                <a:cs typeface="Arial"/>
              </a:rPr>
              <a:t>of </a:t>
            </a:r>
            <a:r>
              <a:rPr dirty="0" sz="1800">
                <a:latin typeface="Arial"/>
                <a:cs typeface="Arial"/>
              </a:rPr>
              <a:t>IP </a:t>
            </a:r>
            <a:r>
              <a:rPr dirty="0" sz="1800" spc="-10">
                <a:latin typeface="Arial"/>
                <a:cs typeface="Arial"/>
              </a:rPr>
              <a:t>address and </a:t>
            </a:r>
            <a:r>
              <a:rPr dirty="0" sz="1800" spc="-5" b="1">
                <a:solidFill>
                  <a:srgbClr val="0000FF"/>
                </a:solidFill>
                <a:latin typeface="Arial"/>
                <a:cs typeface="Arial"/>
              </a:rPr>
              <a:t>port </a:t>
            </a:r>
            <a:r>
              <a:rPr dirty="0" sz="1800" spc="-5">
                <a:latin typeface="Arial"/>
                <a:cs typeface="Arial"/>
              </a:rPr>
              <a:t>– a </a:t>
            </a:r>
            <a:r>
              <a:rPr dirty="0" sz="1800" spc="-10">
                <a:latin typeface="Arial"/>
                <a:cs typeface="Arial"/>
              </a:rPr>
              <a:t>number included at  </a:t>
            </a:r>
            <a:r>
              <a:rPr dirty="0" sz="1800" spc="-5">
                <a:latin typeface="Arial"/>
                <a:cs typeface="Arial"/>
              </a:rPr>
              <a:t>start of message packet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differentiate </a:t>
            </a:r>
            <a:r>
              <a:rPr dirty="0" sz="1800" spc="-10">
                <a:latin typeface="Arial"/>
                <a:cs typeface="Arial"/>
              </a:rPr>
              <a:t>network </a:t>
            </a:r>
            <a:r>
              <a:rPr dirty="0" sz="1800" spc="-5">
                <a:latin typeface="Arial"/>
                <a:cs typeface="Arial"/>
              </a:rPr>
              <a:t>services </a:t>
            </a:r>
            <a:r>
              <a:rPr dirty="0" sz="1800" spc="-10">
                <a:latin typeface="Arial"/>
                <a:cs typeface="Arial"/>
              </a:rPr>
              <a:t>on </a:t>
            </a:r>
            <a:r>
              <a:rPr dirty="0" sz="1800" spc="-5">
                <a:latin typeface="Arial"/>
                <a:cs typeface="Arial"/>
              </a:rPr>
              <a:t>a  </a:t>
            </a:r>
            <a:r>
              <a:rPr dirty="0" sz="1800" spc="-10">
                <a:latin typeface="Arial"/>
                <a:cs typeface="Arial"/>
              </a:rPr>
              <a:t>host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93300"/>
              </a:buClr>
              <a:buFont typeface="Wingdings"/>
              <a:buChar char=""/>
            </a:pPr>
            <a:endParaRPr sz="17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socket </a:t>
            </a:r>
            <a:r>
              <a:rPr dirty="0" sz="1800" spc="-10" b="1">
                <a:latin typeface="Arial"/>
                <a:cs typeface="Arial"/>
              </a:rPr>
              <a:t>161.25.19.8:1625 </a:t>
            </a:r>
            <a:r>
              <a:rPr dirty="0" sz="1800" spc="-5">
                <a:latin typeface="Arial"/>
                <a:cs typeface="Arial"/>
              </a:rPr>
              <a:t>refers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port </a:t>
            </a:r>
            <a:r>
              <a:rPr dirty="0" sz="1800" spc="-10" b="1">
                <a:latin typeface="Arial"/>
                <a:cs typeface="Arial"/>
              </a:rPr>
              <a:t>1625 </a:t>
            </a:r>
            <a:r>
              <a:rPr dirty="0" sz="1800" spc="-10">
                <a:latin typeface="Arial"/>
                <a:cs typeface="Arial"/>
              </a:rPr>
              <a:t>on</a:t>
            </a:r>
            <a:r>
              <a:rPr dirty="0" sz="1800" spc="6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host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dirty="0" sz="1800" spc="-10" b="1">
                <a:latin typeface="Arial"/>
                <a:cs typeface="Arial"/>
              </a:rPr>
              <a:t>161.25.19.8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Communication </a:t>
            </a:r>
            <a:r>
              <a:rPr dirty="0" sz="1800" spc="-5">
                <a:latin typeface="Arial"/>
                <a:cs typeface="Arial"/>
              </a:rPr>
              <a:t>consists </a:t>
            </a:r>
            <a:r>
              <a:rPr dirty="0" sz="1800" spc="-15">
                <a:latin typeface="Arial"/>
                <a:cs typeface="Arial"/>
              </a:rPr>
              <a:t>between </a:t>
            </a:r>
            <a:r>
              <a:rPr dirty="0" sz="1800" spc="-5">
                <a:latin typeface="Arial"/>
                <a:cs typeface="Arial"/>
              </a:rPr>
              <a:t>a </a:t>
            </a:r>
            <a:r>
              <a:rPr dirty="0" sz="1800" spc="-10">
                <a:latin typeface="Arial"/>
                <a:cs typeface="Arial"/>
              </a:rPr>
              <a:t>pair </a:t>
            </a:r>
            <a:r>
              <a:rPr dirty="0" sz="1800" spc="-5">
                <a:latin typeface="Arial"/>
                <a:cs typeface="Arial"/>
              </a:rPr>
              <a:t>of</a:t>
            </a:r>
            <a:r>
              <a:rPr dirty="0" sz="1800" spc="15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sockets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93300"/>
              </a:buClr>
              <a:buFont typeface="Wingdings"/>
              <a:buChar char=""/>
            </a:pPr>
            <a:endParaRPr sz="1750">
              <a:latin typeface="Times New Roman"/>
              <a:cs typeface="Times New Roman"/>
            </a:endParaRPr>
          </a:p>
          <a:p>
            <a:pPr marL="355600" marR="652145" indent="-342900">
              <a:lnSpc>
                <a:spcPct val="100000"/>
              </a:lnSpc>
              <a:spcBef>
                <a:spcPts val="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All ports below </a:t>
            </a:r>
            <a:r>
              <a:rPr dirty="0" sz="1800" spc="-10">
                <a:latin typeface="Arial"/>
                <a:cs typeface="Arial"/>
              </a:rPr>
              <a:t>1024 </a:t>
            </a:r>
            <a:r>
              <a:rPr dirty="0" sz="1800" spc="-5">
                <a:latin typeface="Arial"/>
                <a:cs typeface="Arial"/>
              </a:rPr>
              <a:t>are </a:t>
            </a:r>
            <a:r>
              <a:rPr dirty="0" sz="1800" spc="-5" b="1" i="1">
                <a:latin typeface="Arial"/>
                <a:cs typeface="Arial"/>
              </a:rPr>
              <a:t>well known</a:t>
            </a:r>
            <a:r>
              <a:rPr dirty="0" sz="1800" spc="-5">
                <a:latin typeface="Arial"/>
                <a:cs typeface="Arial"/>
              </a:rPr>
              <a:t>, </a:t>
            </a:r>
            <a:r>
              <a:rPr dirty="0" sz="1800" spc="-10">
                <a:latin typeface="Arial"/>
                <a:cs typeface="Arial"/>
              </a:rPr>
              <a:t>used </a:t>
            </a:r>
            <a:r>
              <a:rPr dirty="0" sz="1800" spc="-5">
                <a:latin typeface="Arial"/>
                <a:cs typeface="Arial"/>
              </a:rPr>
              <a:t>for </a:t>
            </a:r>
            <a:r>
              <a:rPr dirty="0" sz="1800" spc="-10">
                <a:latin typeface="Arial"/>
                <a:cs typeface="Arial"/>
              </a:rPr>
              <a:t>standard  </a:t>
            </a:r>
            <a:r>
              <a:rPr dirty="0" sz="1800" spc="-5">
                <a:latin typeface="Arial"/>
                <a:cs typeface="Arial"/>
              </a:rPr>
              <a:t>services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93300"/>
              </a:buClr>
              <a:buFont typeface="Wingdings"/>
              <a:buChar char=""/>
            </a:pPr>
            <a:endParaRPr sz="17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Special </a:t>
            </a:r>
            <a:r>
              <a:rPr dirty="0" sz="1800">
                <a:latin typeface="Arial"/>
                <a:cs typeface="Arial"/>
              </a:rPr>
              <a:t>IP </a:t>
            </a:r>
            <a:r>
              <a:rPr dirty="0" sz="1800" spc="-10">
                <a:latin typeface="Arial"/>
                <a:cs typeface="Arial"/>
              </a:rPr>
              <a:t>address 127.0.0.1 </a:t>
            </a:r>
            <a:r>
              <a:rPr dirty="0" sz="1800" spc="-5">
                <a:latin typeface="Arial"/>
                <a:cs typeface="Arial"/>
              </a:rPr>
              <a:t>(</a:t>
            </a:r>
            <a:r>
              <a:rPr dirty="0" sz="1800" spc="-5" b="1">
                <a:solidFill>
                  <a:srgbClr val="0000FF"/>
                </a:solidFill>
                <a:latin typeface="Arial"/>
                <a:cs typeface="Arial"/>
              </a:rPr>
              <a:t>loopback</a:t>
            </a:r>
            <a:r>
              <a:rPr dirty="0" sz="1800" spc="-5">
                <a:latin typeface="Arial"/>
                <a:cs typeface="Arial"/>
              </a:rPr>
              <a:t>)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refer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system </a:t>
            </a:r>
            <a:r>
              <a:rPr dirty="0" sz="1800" spc="-15">
                <a:latin typeface="Arial"/>
                <a:cs typeface="Arial"/>
              </a:rPr>
              <a:t>on  which </a:t>
            </a:r>
            <a:r>
              <a:rPr dirty="0" sz="1800" spc="-5">
                <a:latin typeface="Arial"/>
                <a:cs typeface="Arial"/>
              </a:rPr>
              <a:t>process is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running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190750">
              <a:lnSpc>
                <a:spcPct val="100000"/>
              </a:lnSpc>
            </a:pPr>
            <a:r>
              <a:rPr dirty="0" spc="-5"/>
              <a:t>Socket</a:t>
            </a:r>
            <a:r>
              <a:rPr dirty="0" spc="-85"/>
              <a:t> </a:t>
            </a:r>
            <a:r>
              <a:rPr dirty="0" spc="-5"/>
              <a:t>Communication</a:t>
            </a:r>
          </a:p>
        </p:txBody>
      </p:sp>
      <p:sp>
        <p:nvSpPr>
          <p:cNvPr id="3" name="object 3"/>
          <p:cNvSpPr/>
          <p:nvPr/>
        </p:nvSpPr>
        <p:spPr>
          <a:xfrm>
            <a:off x="1782762" y="1166812"/>
            <a:ext cx="5794273" cy="3962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3.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25090">
              <a:lnSpc>
                <a:spcPct val="100000"/>
              </a:lnSpc>
            </a:pPr>
            <a:r>
              <a:rPr dirty="0" spc="-5"/>
              <a:t>Sockets in</a:t>
            </a:r>
            <a:r>
              <a:rPr dirty="0" spc="-120"/>
              <a:t> </a:t>
            </a:r>
            <a:r>
              <a:rPr dirty="0" spc="-10"/>
              <a:t>Java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5189" y="1273111"/>
            <a:ext cx="3166745" cy="2959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Three </a:t>
            </a:r>
            <a:r>
              <a:rPr dirty="0" sz="1800" spc="-10">
                <a:latin typeface="Arial"/>
                <a:cs typeface="Arial"/>
              </a:rPr>
              <a:t>types </a:t>
            </a:r>
            <a:r>
              <a:rPr dirty="0" sz="1800" spc="-5">
                <a:latin typeface="Arial"/>
                <a:cs typeface="Arial"/>
              </a:rPr>
              <a:t>of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sockets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 b="1">
                <a:solidFill>
                  <a:srgbClr val="0000FF"/>
                </a:solidFill>
                <a:latin typeface="Arial"/>
                <a:cs typeface="Arial"/>
              </a:rPr>
              <a:t>Connection-oriented</a:t>
            </a:r>
            <a:endParaRPr sz="18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(</a:t>
            </a:r>
            <a:r>
              <a:rPr dirty="0" sz="1800" spc="-5" b="1">
                <a:solidFill>
                  <a:srgbClr val="0000FF"/>
                </a:solidFill>
                <a:latin typeface="Arial"/>
                <a:cs typeface="Arial"/>
              </a:rPr>
              <a:t>TCP</a:t>
            </a:r>
            <a:r>
              <a:rPr dirty="0" sz="1800" spc="-5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5" b="1">
                <a:solidFill>
                  <a:srgbClr val="0000FF"/>
                </a:solidFill>
                <a:latin typeface="Arial"/>
                <a:cs typeface="Arial"/>
              </a:rPr>
              <a:t>Connectionless</a:t>
            </a:r>
            <a:r>
              <a:rPr dirty="0" sz="1800" spc="-8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(</a:t>
            </a:r>
            <a:r>
              <a:rPr dirty="0" sz="1800" spc="-5" b="1">
                <a:solidFill>
                  <a:srgbClr val="0000FF"/>
                </a:solidFill>
                <a:latin typeface="Arial"/>
                <a:cs typeface="Arial"/>
              </a:rPr>
              <a:t>UDP</a:t>
            </a:r>
            <a:r>
              <a:rPr dirty="0" sz="1800" spc="-5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lvl="1" marL="756285" marR="5080" indent="-286385">
              <a:lnSpc>
                <a:spcPct val="102800"/>
              </a:lnSpc>
              <a:spcBef>
                <a:spcPts val="57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 b="1">
                <a:latin typeface="Courier New"/>
                <a:cs typeface="Courier New"/>
              </a:rPr>
              <a:t>MulticastSocket  </a:t>
            </a:r>
            <a:r>
              <a:rPr dirty="0" sz="1800" spc="-5">
                <a:latin typeface="Arial"/>
                <a:cs typeface="Arial"/>
              </a:rPr>
              <a:t>class– data can </a:t>
            </a:r>
            <a:r>
              <a:rPr dirty="0" sz="1800" spc="-10">
                <a:latin typeface="Arial"/>
                <a:cs typeface="Arial"/>
              </a:rPr>
              <a:t>be sent 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multiple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recipients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har char=""/>
            </a:pP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6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Consider </a:t>
            </a:r>
            <a:r>
              <a:rPr dirty="0" sz="1800" spc="-5">
                <a:latin typeface="Arial"/>
                <a:cs typeface="Arial"/>
              </a:rPr>
              <a:t>this “Date”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server: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87812" y="1125575"/>
            <a:ext cx="4967287" cy="5097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3.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800860">
              <a:lnSpc>
                <a:spcPct val="100000"/>
              </a:lnSpc>
            </a:pPr>
            <a:r>
              <a:rPr dirty="0" spc="-5"/>
              <a:t>Remote Procedure</a:t>
            </a:r>
            <a:r>
              <a:rPr dirty="0" spc="-90"/>
              <a:t> </a:t>
            </a:r>
            <a:r>
              <a:rPr dirty="0" spc="-5"/>
              <a:t>Calls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3.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80439" y="1177861"/>
            <a:ext cx="6448425" cy="3782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48895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Remote </a:t>
            </a:r>
            <a:r>
              <a:rPr dirty="0" sz="1800" spc="-10">
                <a:latin typeface="Arial"/>
                <a:cs typeface="Arial"/>
              </a:rPr>
              <a:t>procedure </a:t>
            </a:r>
            <a:r>
              <a:rPr dirty="0" sz="1800" spc="-5">
                <a:latin typeface="Arial"/>
                <a:cs typeface="Arial"/>
              </a:rPr>
              <a:t>call (RPC) abstracts </a:t>
            </a:r>
            <a:r>
              <a:rPr dirty="0" sz="1800" spc="-10">
                <a:latin typeface="Arial"/>
                <a:cs typeface="Arial"/>
              </a:rPr>
              <a:t>procedure </a:t>
            </a:r>
            <a:r>
              <a:rPr dirty="0" sz="1800" spc="-5">
                <a:latin typeface="Arial"/>
                <a:cs typeface="Arial"/>
              </a:rPr>
              <a:t>calls  </a:t>
            </a:r>
            <a:r>
              <a:rPr dirty="0" sz="1800" spc="-15">
                <a:latin typeface="Arial"/>
                <a:cs typeface="Arial"/>
              </a:rPr>
              <a:t>between </a:t>
            </a:r>
            <a:r>
              <a:rPr dirty="0" sz="1800" spc="-5">
                <a:latin typeface="Arial"/>
                <a:cs typeface="Arial"/>
              </a:rPr>
              <a:t>processes </a:t>
            </a:r>
            <a:r>
              <a:rPr dirty="0" sz="1800" spc="-10">
                <a:latin typeface="Arial"/>
                <a:cs typeface="Arial"/>
              </a:rPr>
              <a:t>on networked</a:t>
            </a:r>
            <a:r>
              <a:rPr dirty="0" sz="1800" spc="7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systems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Again uses </a:t>
            </a:r>
            <a:r>
              <a:rPr dirty="0" sz="1800" spc="-5">
                <a:latin typeface="Arial"/>
                <a:cs typeface="Arial"/>
              </a:rPr>
              <a:t>ports for service</a:t>
            </a:r>
            <a:r>
              <a:rPr dirty="0" sz="1800" spc="7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differentiation</a:t>
            </a:r>
            <a:endParaRPr sz="1800">
              <a:latin typeface="Arial"/>
              <a:cs typeface="Arial"/>
            </a:endParaRPr>
          </a:p>
          <a:p>
            <a:pPr marL="355600" marR="372745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Stubs </a:t>
            </a:r>
            <a:r>
              <a:rPr dirty="0" sz="1800" spc="-5">
                <a:latin typeface="Arial"/>
                <a:cs typeface="Arial"/>
              </a:rPr>
              <a:t>– client-side </a:t>
            </a:r>
            <a:r>
              <a:rPr dirty="0" sz="1800" spc="-10">
                <a:latin typeface="Arial"/>
                <a:cs typeface="Arial"/>
              </a:rPr>
              <a:t>proxy </a:t>
            </a:r>
            <a:r>
              <a:rPr dirty="0" sz="1800" spc="-5">
                <a:latin typeface="Arial"/>
                <a:cs typeface="Arial"/>
              </a:rPr>
              <a:t>for the </a:t>
            </a:r>
            <a:r>
              <a:rPr dirty="0" sz="1800" spc="-10">
                <a:latin typeface="Arial"/>
                <a:cs typeface="Arial"/>
              </a:rPr>
              <a:t>actual procedure on the  </a:t>
            </a:r>
            <a:r>
              <a:rPr dirty="0" sz="1800" spc="-5">
                <a:latin typeface="Arial"/>
                <a:cs typeface="Arial"/>
              </a:rPr>
              <a:t>server</a:t>
            </a:r>
            <a:endParaRPr sz="1800">
              <a:latin typeface="Arial"/>
              <a:cs typeface="Arial"/>
            </a:endParaRPr>
          </a:p>
          <a:p>
            <a:pPr marL="355600" marR="282575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client-side stub </a:t>
            </a:r>
            <a:r>
              <a:rPr dirty="0" sz="1800" spc="-10">
                <a:latin typeface="Arial"/>
                <a:cs typeface="Arial"/>
              </a:rPr>
              <a:t>locates </a:t>
            </a:r>
            <a:r>
              <a:rPr dirty="0" sz="1800" spc="-5">
                <a:latin typeface="Arial"/>
                <a:cs typeface="Arial"/>
              </a:rPr>
              <a:t>the server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 spc="-5" b="1">
                <a:solidFill>
                  <a:srgbClr val="0000FF"/>
                </a:solidFill>
                <a:latin typeface="Arial"/>
                <a:cs typeface="Arial"/>
              </a:rPr>
              <a:t>marshalls </a:t>
            </a:r>
            <a:r>
              <a:rPr dirty="0" sz="1800" spc="-10">
                <a:latin typeface="Arial"/>
                <a:cs typeface="Arial"/>
              </a:rPr>
              <a:t>the  parameters</a:t>
            </a:r>
            <a:endParaRPr sz="1800">
              <a:latin typeface="Arial"/>
              <a:cs typeface="Arial"/>
            </a:endParaRPr>
          </a:p>
          <a:p>
            <a:pPr marL="355600" marR="10668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server-side stub receives this </a:t>
            </a:r>
            <a:r>
              <a:rPr dirty="0" sz="1800" spc="-10">
                <a:latin typeface="Arial"/>
                <a:cs typeface="Arial"/>
              </a:rPr>
              <a:t>message, unpacks the  marshalled </a:t>
            </a:r>
            <a:r>
              <a:rPr dirty="0" sz="1800" spc="-5">
                <a:latin typeface="Arial"/>
                <a:cs typeface="Arial"/>
              </a:rPr>
              <a:t>parameters,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 spc="-5">
                <a:latin typeface="Arial"/>
                <a:cs typeface="Arial"/>
              </a:rPr>
              <a:t>performs the </a:t>
            </a:r>
            <a:r>
              <a:rPr dirty="0" sz="1800" spc="-10">
                <a:latin typeface="Arial"/>
                <a:cs typeface="Arial"/>
              </a:rPr>
              <a:t>procedure on the  </a:t>
            </a:r>
            <a:r>
              <a:rPr dirty="0" sz="1800" spc="-5">
                <a:latin typeface="Arial"/>
                <a:cs typeface="Arial"/>
              </a:rPr>
              <a:t>server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On </a:t>
            </a:r>
            <a:r>
              <a:rPr dirty="0" sz="1800" spc="-10">
                <a:latin typeface="Arial"/>
                <a:cs typeface="Arial"/>
              </a:rPr>
              <a:t>Windows, </a:t>
            </a:r>
            <a:r>
              <a:rPr dirty="0" sz="1800" spc="-5">
                <a:latin typeface="Arial"/>
                <a:cs typeface="Arial"/>
              </a:rPr>
              <a:t>stub </a:t>
            </a:r>
            <a:r>
              <a:rPr dirty="0" sz="1800" spc="-10">
                <a:latin typeface="Arial"/>
                <a:cs typeface="Arial"/>
              </a:rPr>
              <a:t>code </a:t>
            </a:r>
            <a:r>
              <a:rPr dirty="0" sz="1800" spc="-5">
                <a:latin typeface="Arial"/>
                <a:cs typeface="Arial"/>
              </a:rPr>
              <a:t>compile from specification </a:t>
            </a:r>
            <a:r>
              <a:rPr dirty="0" sz="1800" spc="-10">
                <a:latin typeface="Arial"/>
                <a:cs typeface="Arial"/>
              </a:rPr>
              <a:t>written</a:t>
            </a:r>
            <a:r>
              <a:rPr dirty="0" sz="1800" spc="10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in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dirty="0" sz="1800" spc="-5" b="1">
                <a:solidFill>
                  <a:srgbClr val="0000FF"/>
                </a:solidFill>
                <a:latin typeface="Arial"/>
                <a:cs typeface="Arial"/>
              </a:rPr>
              <a:t>Microsoft Interface Definition Language</a:t>
            </a:r>
            <a:r>
              <a:rPr dirty="0" sz="1800" spc="-2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</a:t>
            </a: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MIDL</a:t>
            </a:r>
            <a:r>
              <a:rPr dirty="0" sz="180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4342" y="261365"/>
            <a:ext cx="6137910" cy="4965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Remote Procedure Calls</a:t>
            </a:r>
            <a:r>
              <a:rPr dirty="0" spc="-75"/>
              <a:t> </a:t>
            </a:r>
            <a:r>
              <a:rPr dirty="0" spc="-5"/>
              <a:t>(Cont.)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3.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53452" y="1157351"/>
            <a:ext cx="6550025" cy="2863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805815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Data </a:t>
            </a:r>
            <a:r>
              <a:rPr dirty="0" sz="1800" spc="-10">
                <a:latin typeface="Arial"/>
                <a:cs typeface="Arial"/>
              </a:rPr>
              <a:t>representation handled </a:t>
            </a:r>
            <a:r>
              <a:rPr dirty="0" sz="1800" spc="-5">
                <a:latin typeface="Arial"/>
                <a:cs typeface="Arial"/>
              </a:rPr>
              <a:t>via </a:t>
            </a:r>
            <a:r>
              <a:rPr dirty="0" sz="1800" spc="-5" b="1">
                <a:solidFill>
                  <a:srgbClr val="0000FF"/>
                </a:solidFill>
                <a:latin typeface="Arial"/>
                <a:cs typeface="Arial"/>
              </a:rPr>
              <a:t>External Data  Representation </a:t>
            </a:r>
            <a:r>
              <a:rPr dirty="0" sz="1800" spc="-5">
                <a:latin typeface="Arial"/>
                <a:cs typeface="Arial"/>
              </a:rPr>
              <a:t>(</a:t>
            </a:r>
            <a:r>
              <a:rPr dirty="0" sz="1800" spc="-5" b="1">
                <a:solidFill>
                  <a:srgbClr val="0000FF"/>
                </a:solidFill>
                <a:latin typeface="Arial"/>
                <a:cs typeface="Arial"/>
              </a:rPr>
              <a:t>XDL</a:t>
            </a:r>
            <a:r>
              <a:rPr dirty="0" sz="1800" spc="-5">
                <a:latin typeface="Arial"/>
                <a:cs typeface="Arial"/>
              </a:rPr>
              <a:t>) format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account </a:t>
            </a:r>
            <a:r>
              <a:rPr dirty="0" sz="1800" spc="-5">
                <a:latin typeface="Arial"/>
                <a:cs typeface="Arial"/>
              </a:rPr>
              <a:t>for </a:t>
            </a:r>
            <a:r>
              <a:rPr dirty="0" sz="1800" spc="-10">
                <a:latin typeface="Arial"/>
                <a:cs typeface="Arial"/>
              </a:rPr>
              <a:t>different  </a:t>
            </a:r>
            <a:r>
              <a:rPr dirty="0" sz="1800" spc="-5">
                <a:latin typeface="Arial"/>
                <a:cs typeface="Arial"/>
              </a:rPr>
              <a:t>architectures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 b="1">
                <a:solidFill>
                  <a:srgbClr val="0000FF"/>
                </a:solidFill>
                <a:latin typeface="Arial"/>
                <a:cs typeface="Arial"/>
              </a:rPr>
              <a:t>Big-endian </a:t>
            </a:r>
            <a:r>
              <a:rPr dirty="0" sz="1800" spc="-10">
                <a:latin typeface="Arial"/>
                <a:cs typeface="Arial"/>
              </a:rPr>
              <a:t>and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0000FF"/>
                </a:solidFill>
                <a:latin typeface="Arial"/>
                <a:cs typeface="Arial"/>
              </a:rPr>
              <a:t>little-endian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Remote communication </a:t>
            </a:r>
            <a:r>
              <a:rPr dirty="0" sz="1800" spc="-10">
                <a:latin typeface="Arial"/>
                <a:cs typeface="Arial"/>
              </a:rPr>
              <a:t>has </a:t>
            </a:r>
            <a:r>
              <a:rPr dirty="0" sz="1800" spc="-5">
                <a:latin typeface="Arial"/>
                <a:cs typeface="Arial"/>
              </a:rPr>
              <a:t>more failure </a:t>
            </a:r>
            <a:r>
              <a:rPr dirty="0" sz="1800" spc="-10">
                <a:latin typeface="Arial"/>
                <a:cs typeface="Arial"/>
              </a:rPr>
              <a:t>scenarios than</a:t>
            </a:r>
            <a:r>
              <a:rPr dirty="0" sz="1800" spc="8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local</a:t>
            </a:r>
            <a:endParaRPr sz="1800">
              <a:latin typeface="Arial"/>
              <a:cs typeface="Arial"/>
            </a:endParaRPr>
          </a:p>
          <a:p>
            <a:pPr lvl="1" marL="755650" marR="137160" indent="-28575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Messages </a:t>
            </a:r>
            <a:r>
              <a:rPr dirty="0" sz="1800" spc="-5">
                <a:latin typeface="Arial"/>
                <a:cs typeface="Arial"/>
              </a:rPr>
              <a:t>can </a:t>
            </a:r>
            <a:r>
              <a:rPr dirty="0" sz="1800" spc="-10">
                <a:latin typeface="Arial"/>
                <a:cs typeface="Arial"/>
              </a:rPr>
              <a:t>be delivered </a:t>
            </a:r>
            <a:r>
              <a:rPr dirty="0" sz="1800" spc="-10" b="1" i="1">
                <a:latin typeface="Arial"/>
                <a:cs typeface="Arial"/>
              </a:rPr>
              <a:t>exactly </a:t>
            </a:r>
            <a:r>
              <a:rPr dirty="0" sz="1800" spc="-5" b="1" i="1">
                <a:latin typeface="Arial"/>
                <a:cs typeface="Arial"/>
              </a:rPr>
              <a:t>once </a:t>
            </a:r>
            <a:r>
              <a:rPr dirty="0" sz="1800" spc="-5">
                <a:latin typeface="Arial"/>
                <a:cs typeface="Arial"/>
              </a:rPr>
              <a:t>rather </a:t>
            </a:r>
            <a:r>
              <a:rPr dirty="0" sz="1800" spc="-10">
                <a:latin typeface="Arial"/>
                <a:cs typeface="Arial"/>
              </a:rPr>
              <a:t>than </a:t>
            </a:r>
            <a:r>
              <a:rPr dirty="0" sz="1800" spc="-15" b="1" i="1">
                <a:latin typeface="Arial"/>
                <a:cs typeface="Arial"/>
              </a:rPr>
              <a:t>at  </a:t>
            </a:r>
            <a:r>
              <a:rPr dirty="0" sz="1800" spc="-5" b="1" i="1">
                <a:latin typeface="Arial"/>
                <a:cs typeface="Arial"/>
              </a:rPr>
              <a:t>most</a:t>
            </a:r>
            <a:r>
              <a:rPr dirty="0" sz="1800" spc="-100" b="1" i="1">
                <a:latin typeface="Arial"/>
                <a:cs typeface="Arial"/>
              </a:rPr>
              <a:t> </a:t>
            </a:r>
            <a:r>
              <a:rPr dirty="0" sz="1800" spc="-5" b="1" i="1">
                <a:latin typeface="Arial"/>
                <a:cs typeface="Arial"/>
              </a:rPr>
              <a:t>once</a:t>
            </a:r>
            <a:endParaRPr sz="1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OS </a:t>
            </a:r>
            <a:r>
              <a:rPr dirty="0" sz="1800" spc="-10">
                <a:latin typeface="Arial"/>
                <a:cs typeface="Arial"/>
              </a:rPr>
              <a:t>typically provides </a:t>
            </a:r>
            <a:r>
              <a:rPr dirty="0" sz="1800" spc="-5">
                <a:latin typeface="Arial"/>
                <a:cs typeface="Arial"/>
              </a:rPr>
              <a:t>a </a:t>
            </a:r>
            <a:r>
              <a:rPr dirty="0" sz="1800" spc="-10">
                <a:latin typeface="Arial"/>
                <a:cs typeface="Arial"/>
              </a:rPr>
              <a:t>rendezvous </a:t>
            </a:r>
            <a:r>
              <a:rPr dirty="0" sz="1800" spc="-5">
                <a:latin typeface="Arial"/>
                <a:cs typeface="Arial"/>
              </a:rPr>
              <a:t>(or </a:t>
            </a:r>
            <a:r>
              <a:rPr dirty="0" sz="1800" spc="-10" b="1">
                <a:solidFill>
                  <a:srgbClr val="0000FF"/>
                </a:solidFill>
                <a:latin typeface="Arial"/>
                <a:cs typeface="Arial"/>
              </a:rPr>
              <a:t>matchmaker</a:t>
            </a:r>
            <a:r>
              <a:rPr dirty="0" sz="1800" spc="-10">
                <a:latin typeface="Arial"/>
                <a:cs typeface="Arial"/>
              </a:rPr>
              <a:t>) </a:t>
            </a:r>
            <a:r>
              <a:rPr dirty="0" sz="1800" spc="-5">
                <a:latin typeface="Arial"/>
                <a:cs typeface="Arial"/>
              </a:rPr>
              <a:t>service 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connect client and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server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444115">
              <a:lnSpc>
                <a:spcPct val="100000"/>
              </a:lnSpc>
            </a:pPr>
            <a:r>
              <a:rPr dirty="0" spc="-5"/>
              <a:t>Execution of</a:t>
            </a:r>
            <a:r>
              <a:rPr dirty="0" spc="-114"/>
              <a:t> </a:t>
            </a:r>
            <a:r>
              <a:rPr dirty="0"/>
              <a:t>RPC</a:t>
            </a:r>
          </a:p>
        </p:txBody>
      </p:sp>
      <p:sp>
        <p:nvSpPr>
          <p:cNvPr id="3" name="object 3"/>
          <p:cNvSpPr/>
          <p:nvPr/>
        </p:nvSpPr>
        <p:spPr>
          <a:xfrm>
            <a:off x="2284412" y="1016000"/>
            <a:ext cx="4421098" cy="5321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3.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285365">
              <a:lnSpc>
                <a:spcPct val="100000"/>
              </a:lnSpc>
            </a:pPr>
            <a:r>
              <a:rPr dirty="0" spc="-5"/>
              <a:t>Process in</a:t>
            </a:r>
            <a:r>
              <a:rPr dirty="0" spc="-100"/>
              <a:t> </a:t>
            </a:r>
            <a:r>
              <a:rPr dirty="0" spc="-5"/>
              <a:t>Memory</a:t>
            </a:r>
          </a:p>
        </p:txBody>
      </p:sp>
      <p:sp>
        <p:nvSpPr>
          <p:cNvPr id="3" name="object 3"/>
          <p:cNvSpPr/>
          <p:nvPr/>
        </p:nvSpPr>
        <p:spPr>
          <a:xfrm>
            <a:off x="2740025" y="1254125"/>
            <a:ext cx="2911462" cy="45989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3.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604895">
              <a:lnSpc>
                <a:spcPct val="100000"/>
              </a:lnSpc>
            </a:pPr>
            <a:r>
              <a:rPr dirty="0"/>
              <a:t>P</a:t>
            </a:r>
            <a:r>
              <a:rPr dirty="0" spc="-5"/>
              <a:t>ip</a:t>
            </a:r>
            <a:r>
              <a:rPr dirty="0" spc="-10"/>
              <a:t>e</a:t>
            </a:r>
            <a:r>
              <a:rPr dirty="0"/>
              <a:t>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3.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53452" y="1193736"/>
            <a:ext cx="6764655" cy="4248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Acts </a:t>
            </a:r>
            <a:r>
              <a:rPr dirty="0" sz="1800" spc="-10">
                <a:latin typeface="Arial"/>
                <a:cs typeface="Arial"/>
              </a:rPr>
              <a:t>as </a:t>
            </a:r>
            <a:r>
              <a:rPr dirty="0" sz="1800" spc="-5">
                <a:latin typeface="Arial"/>
                <a:cs typeface="Arial"/>
              </a:rPr>
              <a:t>a </a:t>
            </a:r>
            <a:r>
              <a:rPr dirty="0" sz="1800" spc="-10">
                <a:latin typeface="Arial"/>
                <a:cs typeface="Arial"/>
              </a:rPr>
              <a:t>conduit allowing </a:t>
            </a:r>
            <a:r>
              <a:rPr dirty="0" sz="1800" spc="-15">
                <a:latin typeface="Arial"/>
                <a:cs typeface="Arial"/>
              </a:rPr>
              <a:t>two </a:t>
            </a:r>
            <a:r>
              <a:rPr dirty="0" sz="1800" spc="-5">
                <a:latin typeface="Arial"/>
                <a:cs typeface="Arial"/>
              </a:rPr>
              <a:t>processes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9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communicate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Issues: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Is </a:t>
            </a:r>
            <a:r>
              <a:rPr dirty="0" sz="1800" spc="-5">
                <a:latin typeface="Arial"/>
                <a:cs typeface="Arial"/>
              </a:rPr>
              <a:t>communication </a:t>
            </a:r>
            <a:r>
              <a:rPr dirty="0" sz="1800" spc="-10">
                <a:latin typeface="Arial"/>
                <a:cs typeface="Arial"/>
              </a:rPr>
              <a:t>unidirectional or</a:t>
            </a:r>
            <a:r>
              <a:rPr dirty="0" sz="1800" spc="7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bidirectional?</a:t>
            </a:r>
            <a:endParaRPr sz="1800">
              <a:latin typeface="Arial"/>
              <a:cs typeface="Arial"/>
            </a:endParaRPr>
          </a:p>
          <a:p>
            <a:pPr lvl="1" marL="756285" marR="52895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In </a:t>
            </a:r>
            <a:r>
              <a:rPr dirty="0" sz="1800" spc="-5">
                <a:latin typeface="Arial"/>
                <a:cs typeface="Arial"/>
              </a:rPr>
              <a:t>the case of </a:t>
            </a:r>
            <a:r>
              <a:rPr dirty="0" sz="1800" spc="-10">
                <a:latin typeface="Arial"/>
                <a:cs typeface="Arial"/>
              </a:rPr>
              <a:t>two-way communication, </a:t>
            </a:r>
            <a:r>
              <a:rPr dirty="0" sz="1800" spc="-5">
                <a:latin typeface="Arial"/>
                <a:cs typeface="Arial"/>
              </a:rPr>
              <a:t>is it </a:t>
            </a:r>
            <a:r>
              <a:rPr dirty="0" sz="1800" spc="-10">
                <a:latin typeface="Arial"/>
                <a:cs typeface="Arial"/>
              </a:rPr>
              <a:t>half or </a:t>
            </a:r>
            <a:r>
              <a:rPr dirty="0" sz="1800" spc="-5">
                <a:latin typeface="Arial"/>
                <a:cs typeface="Arial"/>
              </a:rPr>
              <a:t>full-  </a:t>
            </a:r>
            <a:r>
              <a:rPr dirty="0" sz="1800" spc="-10">
                <a:latin typeface="Arial"/>
                <a:cs typeface="Arial"/>
              </a:rPr>
              <a:t>duplex?</a:t>
            </a:r>
            <a:endParaRPr sz="1800">
              <a:latin typeface="Arial"/>
              <a:cs typeface="Arial"/>
            </a:endParaRPr>
          </a:p>
          <a:p>
            <a:pPr lvl="1" marL="756285" marR="9080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Must there </a:t>
            </a:r>
            <a:r>
              <a:rPr dirty="0" sz="1800" spc="-10">
                <a:latin typeface="Arial"/>
                <a:cs typeface="Arial"/>
              </a:rPr>
              <a:t>exist </a:t>
            </a:r>
            <a:r>
              <a:rPr dirty="0" sz="1800" spc="-5">
                <a:latin typeface="Arial"/>
                <a:cs typeface="Arial"/>
              </a:rPr>
              <a:t>a </a:t>
            </a:r>
            <a:r>
              <a:rPr dirty="0" sz="1800" spc="-10">
                <a:latin typeface="Arial"/>
                <a:cs typeface="Arial"/>
              </a:rPr>
              <a:t>relationship </a:t>
            </a:r>
            <a:r>
              <a:rPr dirty="0" sz="1800" spc="-5">
                <a:latin typeface="Arial"/>
                <a:cs typeface="Arial"/>
              </a:rPr>
              <a:t>(i.e., </a:t>
            </a:r>
            <a:r>
              <a:rPr dirty="0" sz="1800" spc="-5" b="1" i="1">
                <a:latin typeface="Arial"/>
                <a:cs typeface="Arial"/>
              </a:rPr>
              <a:t>parent-child</a:t>
            </a:r>
            <a:r>
              <a:rPr dirty="0" sz="1800" spc="-5">
                <a:latin typeface="Arial"/>
                <a:cs typeface="Arial"/>
              </a:rPr>
              <a:t>) </a:t>
            </a:r>
            <a:r>
              <a:rPr dirty="0" sz="1800" spc="-15">
                <a:latin typeface="Arial"/>
                <a:cs typeface="Arial"/>
              </a:rPr>
              <a:t>between  </a:t>
            </a:r>
            <a:r>
              <a:rPr dirty="0" sz="1800" spc="-5">
                <a:latin typeface="Arial"/>
                <a:cs typeface="Arial"/>
              </a:rPr>
              <a:t>the communicating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processes?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Can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pipes be used over </a:t>
            </a:r>
            <a:r>
              <a:rPr dirty="0" sz="1800" spc="-5">
                <a:latin typeface="Arial"/>
                <a:cs typeface="Arial"/>
              </a:rPr>
              <a:t>a</a:t>
            </a:r>
            <a:r>
              <a:rPr dirty="0" sz="1800" spc="5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network?</a:t>
            </a:r>
            <a:endParaRPr sz="1800">
              <a:latin typeface="Arial"/>
              <a:cs typeface="Arial"/>
            </a:endParaRPr>
          </a:p>
          <a:p>
            <a:pPr marL="354965" marR="5080" indent="-342265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  <a:tab pos="4251325" algn="l"/>
              </a:tabLst>
            </a:pPr>
            <a:r>
              <a:rPr dirty="0" sz="1800" spc="-5">
                <a:latin typeface="Arial"/>
                <a:cs typeface="Arial"/>
              </a:rPr>
              <a:t>Ordinary </a:t>
            </a:r>
            <a:r>
              <a:rPr dirty="0" sz="1800" spc="-10">
                <a:latin typeface="Arial"/>
                <a:cs typeface="Arial"/>
              </a:rPr>
              <a:t>pipes </a:t>
            </a:r>
            <a:r>
              <a:rPr dirty="0" sz="1800" spc="-5">
                <a:latin typeface="Arial"/>
                <a:cs typeface="Arial"/>
              </a:rPr>
              <a:t>– </a:t>
            </a:r>
            <a:r>
              <a:rPr dirty="0" sz="1800" spc="-10">
                <a:latin typeface="Arial"/>
                <a:cs typeface="Arial"/>
              </a:rPr>
              <a:t>cannot</a:t>
            </a:r>
            <a:r>
              <a:rPr dirty="0" sz="1800" spc="7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be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accessed	from </a:t>
            </a:r>
            <a:r>
              <a:rPr dirty="0" sz="1800" spc="-10">
                <a:latin typeface="Arial"/>
                <a:cs typeface="Arial"/>
              </a:rPr>
              <a:t>outside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the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process 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that created it. </a:t>
            </a:r>
            <a:r>
              <a:rPr dirty="0" sz="1800" spc="-10">
                <a:latin typeface="Arial"/>
                <a:cs typeface="Arial"/>
              </a:rPr>
              <a:t>Typically, </a:t>
            </a:r>
            <a:r>
              <a:rPr dirty="0" sz="1800" spc="-5">
                <a:latin typeface="Arial"/>
                <a:cs typeface="Arial"/>
              </a:rPr>
              <a:t>a </a:t>
            </a:r>
            <a:r>
              <a:rPr dirty="0" sz="1800" spc="-10">
                <a:latin typeface="Arial"/>
                <a:cs typeface="Arial"/>
              </a:rPr>
              <a:t>parent </a:t>
            </a:r>
            <a:r>
              <a:rPr dirty="0" sz="1800" spc="-5">
                <a:latin typeface="Arial"/>
                <a:cs typeface="Arial"/>
              </a:rPr>
              <a:t>process creates a </a:t>
            </a:r>
            <a:r>
              <a:rPr dirty="0" sz="1800" spc="-10">
                <a:latin typeface="Arial"/>
                <a:cs typeface="Arial"/>
              </a:rPr>
              <a:t>pipe </a:t>
            </a:r>
            <a:r>
              <a:rPr dirty="0" sz="1800" spc="-15">
                <a:latin typeface="Arial"/>
                <a:cs typeface="Arial"/>
              </a:rPr>
              <a:t>and  </a:t>
            </a:r>
            <a:r>
              <a:rPr dirty="0" sz="1800" spc="-10">
                <a:latin typeface="Arial"/>
                <a:cs typeface="Arial"/>
              </a:rPr>
              <a:t>uses </a:t>
            </a:r>
            <a:r>
              <a:rPr dirty="0" sz="1800" spc="-5">
                <a:latin typeface="Arial"/>
                <a:cs typeface="Arial"/>
              </a:rPr>
              <a:t>it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communicate </a:t>
            </a:r>
            <a:r>
              <a:rPr dirty="0" sz="1800" spc="-15">
                <a:latin typeface="Arial"/>
                <a:cs typeface="Arial"/>
              </a:rPr>
              <a:t>with </a:t>
            </a:r>
            <a:r>
              <a:rPr dirty="0" sz="1800" spc="-5">
                <a:latin typeface="Arial"/>
                <a:cs typeface="Arial"/>
              </a:rPr>
              <a:t>a child process that it</a:t>
            </a:r>
            <a:r>
              <a:rPr dirty="0" sz="1800" spc="10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created.</a:t>
            </a:r>
            <a:endParaRPr sz="1800">
              <a:latin typeface="Arial"/>
              <a:cs typeface="Arial"/>
            </a:endParaRPr>
          </a:p>
          <a:p>
            <a:pPr marL="355600" marR="85598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Named pipes </a:t>
            </a:r>
            <a:r>
              <a:rPr dirty="0" sz="1800" spc="-5">
                <a:latin typeface="Arial"/>
                <a:cs typeface="Arial"/>
              </a:rPr>
              <a:t>– can </a:t>
            </a:r>
            <a:r>
              <a:rPr dirty="0" sz="1800" spc="-10">
                <a:latin typeface="Arial"/>
                <a:cs typeface="Arial"/>
              </a:rPr>
              <a:t>be </a:t>
            </a:r>
            <a:r>
              <a:rPr dirty="0" sz="1800" spc="-5">
                <a:latin typeface="Arial"/>
                <a:cs typeface="Arial"/>
              </a:rPr>
              <a:t>accessed </a:t>
            </a:r>
            <a:r>
              <a:rPr dirty="0" sz="1800" spc="-15">
                <a:latin typeface="Arial"/>
                <a:cs typeface="Arial"/>
              </a:rPr>
              <a:t>without </a:t>
            </a:r>
            <a:r>
              <a:rPr dirty="0" sz="1800" spc="-5">
                <a:latin typeface="Arial"/>
                <a:cs typeface="Arial"/>
              </a:rPr>
              <a:t>a parent-child  </a:t>
            </a:r>
            <a:r>
              <a:rPr dirty="0" sz="1800" spc="-10">
                <a:latin typeface="Arial"/>
                <a:cs typeface="Arial"/>
              </a:rPr>
              <a:t>relationship.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703195">
              <a:lnSpc>
                <a:spcPct val="100000"/>
              </a:lnSpc>
            </a:pPr>
            <a:r>
              <a:rPr dirty="0" spc="-5"/>
              <a:t>Ordinary</a:t>
            </a:r>
            <a:r>
              <a:rPr dirty="0" spc="-100"/>
              <a:t> </a:t>
            </a:r>
            <a:r>
              <a:rPr dirty="0" spc="-5"/>
              <a:t>Pipes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064" y="1177861"/>
            <a:ext cx="7295515" cy="20408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Ordinary </a:t>
            </a:r>
            <a:r>
              <a:rPr dirty="0" sz="1800" spc="-10">
                <a:latin typeface="Arial"/>
                <a:cs typeface="Arial"/>
              </a:rPr>
              <a:t>Pipes </a:t>
            </a:r>
            <a:r>
              <a:rPr dirty="0" sz="1800" spc="-5">
                <a:latin typeface="Arial"/>
                <a:cs typeface="Arial"/>
              </a:rPr>
              <a:t>allow communication in </a:t>
            </a:r>
            <a:r>
              <a:rPr dirty="0" sz="1800" spc="-10">
                <a:latin typeface="Arial"/>
                <a:cs typeface="Arial"/>
              </a:rPr>
              <a:t>standard producer-consumer  style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Producer writes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one end </a:t>
            </a:r>
            <a:r>
              <a:rPr dirty="0" sz="1800" spc="-5">
                <a:latin typeface="Arial"/>
                <a:cs typeface="Arial"/>
              </a:rPr>
              <a:t>(the </a:t>
            </a: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write-end </a:t>
            </a:r>
            <a:r>
              <a:rPr dirty="0" sz="1800" spc="-5">
                <a:latin typeface="Arial"/>
                <a:cs typeface="Arial"/>
              </a:rPr>
              <a:t>of the</a:t>
            </a:r>
            <a:r>
              <a:rPr dirty="0" sz="1800" spc="6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pipe)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Consumer reads </a:t>
            </a:r>
            <a:r>
              <a:rPr dirty="0" sz="1800" spc="-5">
                <a:latin typeface="Arial"/>
                <a:cs typeface="Arial"/>
              </a:rPr>
              <a:t>from the </a:t>
            </a:r>
            <a:r>
              <a:rPr dirty="0" sz="1800" spc="-10">
                <a:latin typeface="Arial"/>
                <a:cs typeface="Arial"/>
              </a:rPr>
              <a:t>other end </a:t>
            </a:r>
            <a:r>
              <a:rPr dirty="0" sz="1800" spc="-5">
                <a:latin typeface="Arial"/>
                <a:cs typeface="Arial"/>
              </a:rPr>
              <a:t>(the </a:t>
            </a:r>
            <a:r>
              <a:rPr dirty="0" sz="1800" spc="-5" b="1">
                <a:solidFill>
                  <a:srgbClr val="0000FF"/>
                </a:solidFill>
                <a:latin typeface="Arial"/>
                <a:cs typeface="Arial"/>
              </a:rPr>
              <a:t>read-end </a:t>
            </a:r>
            <a:r>
              <a:rPr dirty="0" sz="1800" spc="-5">
                <a:latin typeface="Arial"/>
                <a:cs typeface="Arial"/>
              </a:rPr>
              <a:t>of the</a:t>
            </a:r>
            <a:r>
              <a:rPr dirty="0" sz="1800" spc="114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pipe)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Ordinary </a:t>
            </a:r>
            <a:r>
              <a:rPr dirty="0" sz="1800" spc="-10">
                <a:latin typeface="Arial"/>
                <a:cs typeface="Arial"/>
              </a:rPr>
              <a:t>pipes </a:t>
            </a:r>
            <a:r>
              <a:rPr dirty="0" sz="1800" spc="-5">
                <a:latin typeface="Arial"/>
                <a:cs typeface="Arial"/>
              </a:rPr>
              <a:t>are therefore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unidirectional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Require </a:t>
            </a:r>
            <a:r>
              <a:rPr dirty="0" sz="1800" spc="-5">
                <a:latin typeface="Arial"/>
                <a:cs typeface="Arial"/>
              </a:rPr>
              <a:t>parent-child </a:t>
            </a:r>
            <a:r>
              <a:rPr dirty="0" sz="1800" spc="-10">
                <a:latin typeface="Arial"/>
                <a:cs typeface="Arial"/>
              </a:rPr>
              <a:t>relationship between </a:t>
            </a:r>
            <a:r>
              <a:rPr dirty="0" sz="1800" spc="-5">
                <a:latin typeface="Arial"/>
                <a:cs typeface="Arial"/>
              </a:rPr>
              <a:t>communicating</a:t>
            </a:r>
            <a:r>
              <a:rPr dirty="0" sz="1800" spc="18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processes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064" y="5320093"/>
            <a:ext cx="5367020" cy="6553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5">
                <a:latin typeface="Arial"/>
                <a:cs typeface="Arial"/>
              </a:rPr>
              <a:t>Windows </a:t>
            </a:r>
            <a:r>
              <a:rPr dirty="0" sz="1800" spc="-5">
                <a:latin typeface="Arial"/>
                <a:cs typeface="Arial"/>
              </a:rPr>
              <a:t>calls these </a:t>
            </a:r>
            <a:r>
              <a:rPr dirty="0" sz="1800" spc="-5" b="1">
                <a:solidFill>
                  <a:srgbClr val="0000FF"/>
                </a:solidFill>
                <a:latin typeface="Arial"/>
                <a:cs typeface="Arial"/>
              </a:rPr>
              <a:t>anonymous</a:t>
            </a:r>
            <a:r>
              <a:rPr dirty="0" sz="1800" spc="4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0000FF"/>
                </a:solidFill>
                <a:latin typeface="Arial"/>
                <a:cs typeface="Arial"/>
              </a:rPr>
              <a:t>pipes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See </a:t>
            </a:r>
            <a:r>
              <a:rPr dirty="0" sz="1800" spc="-10">
                <a:latin typeface="Arial"/>
                <a:cs typeface="Arial"/>
              </a:rPr>
              <a:t>Unix and </a:t>
            </a:r>
            <a:r>
              <a:rPr dirty="0" sz="1800" spc="-15">
                <a:latin typeface="Arial"/>
                <a:cs typeface="Arial"/>
              </a:rPr>
              <a:t>Windows </a:t>
            </a:r>
            <a:r>
              <a:rPr dirty="0" sz="1800" spc="-10">
                <a:latin typeface="Arial"/>
                <a:cs typeface="Arial"/>
              </a:rPr>
              <a:t>code samples </a:t>
            </a:r>
            <a:r>
              <a:rPr dirty="0" sz="1800" spc="-5">
                <a:latin typeface="Arial"/>
                <a:cs typeface="Arial"/>
              </a:rPr>
              <a:t>in</a:t>
            </a:r>
            <a:r>
              <a:rPr dirty="0" sz="1800" spc="17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textbook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92287" y="3313138"/>
            <a:ext cx="5592749" cy="17033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3.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887980">
              <a:lnSpc>
                <a:spcPct val="100000"/>
              </a:lnSpc>
            </a:pPr>
            <a:r>
              <a:rPr dirty="0" spc="-5"/>
              <a:t>Named</a:t>
            </a:r>
            <a:r>
              <a:rPr dirty="0" spc="-114"/>
              <a:t> </a:t>
            </a:r>
            <a:r>
              <a:rPr dirty="0" spc="-5"/>
              <a:t>Pipes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3.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85189" y="1273111"/>
            <a:ext cx="6672580" cy="20408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Named Pipes </a:t>
            </a:r>
            <a:r>
              <a:rPr dirty="0" sz="1800" spc="-5">
                <a:latin typeface="Arial"/>
                <a:cs typeface="Arial"/>
              </a:rPr>
              <a:t>are more </a:t>
            </a:r>
            <a:r>
              <a:rPr dirty="0" sz="1800" spc="-10">
                <a:latin typeface="Arial"/>
                <a:cs typeface="Arial"/>
              </a:rPr>
              <a:t>powerful than ordinary</a:t>
            </a:r>
            <a:r>
              <a:rPr dirty="0" sz="1800" spc="1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pipes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Communication </a:t>
            </a:r>
            <a:r>
              <a:rPr dirty="0" sz="1800" spc="-5">
                <a:latin typeface="Arial"/>
                <a:cs typeface="Arial"/>
              </a:rPr>
              <a:t>is</a:t>
            </a:r>
            <a:r>
              <a:rPr dirty="0" sz="1800" spc="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bidirectional</a:t>
            </a:r>
            <a:endParaRPr sz="1800">
              <a:latin typeface="Arial"/>
              <a:cs typeface="Arial"/>
            </a:endParaRPr>
          </a:p>
          <a:p>
            <a:pPr marL="355600" marR="889635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No parent-child </a:t>
            </a:r>
            <a:r>
              <a:rPr dirty="0" sz="1800" spc="-10">
                <a:latin typeface="Arial"/>
                <a:cs typeface="Arial"/>
              </a:rPr>
              <a:t>relationship </a:t>
            </a:r>
            <a:r>
              <a:rPr dirty="0" sz="1800" spc="-5">
                <a:latin typeface="Arial"/>
                <a:cs typeface="Arial"/>
              </a:rPr>
              <a:t>is necessary </a:t>
            </a:r>
            <a:r>
              <a:rPr dirty="0" sz="1800" spc="-15">
                <a:latin typeface="Arial"/>
                <a:cs typeface="Arial"/>
              </a:rPr>
              <a:t>between </a:t>
            </a:r>
            <a:r>
              <a:rPr dirty="0" sz="1800" spc="-10">
                <a:latin typeface="Arial"/>
                <a:cs typeface="Arial"/>
              </a:rPr>
              <a:t>the  </a:t>
            </a:r>
            <a:r>
              <a:rPr dirty="0" sz="1800" spc="-5">
                <a:latin typeface="Arial"/>
                <a:cs typeface="Arial"/>
              </a:rPr>
              <a:t>communicating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processes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Several processes can use the </a:t>
            </a:r>
            <a:r>
              <a:rPr dirty="0" sz="1800" spc="-10">
                <a:latin typeface="Arial"/>
                <a:cs typeface="Arial"/>
              </a:rPr>
              <a:t>named pipe </a:t>
            </a:r>
            <a:r>
              <a:rPr dirty="0" sz="1800" spc="-5">
                <a:latin typeface="Arial"/>
                <a:cs typeface="Arial"/>
              </a:rPr>
              <a:t>for</a:t>
            </a:r>
            <a:r>
              <a:rPr dirty="0" sz="1800" spc="8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communication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Provided </a:t>
            </a:r>
            <a:r>
              <a:rPr dirty="0" sz="1800" spc="-10">
                <a:latin typeface="Arial"/>
                <a:cs typeface="Arial"/>
              </a:rPr>
              <a:t>on </a:t>
            </a:r>
            <a:r>
              <a:rPr dirty="0" sz="1800" spc="-5">
                <a:latin typeface="Arial"/>
                <a:cs typeface="Arial"/>
              </a:rPr>
              <a:t>both UNIX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 spc="-15">
                <a:latin typeface="Arial"/>
                <a:cs typeface="Arial"/>
              </a:rPr>
              <a:t>Windows</a:t>
            </a:r>
            <a:r>
              <a:rPr dirty="0" sz="1800" spc="6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systems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437" y="2960687"/>
            <a:ext cx="2870200" cy="201930"/>
          </a:xfrm>
          <a:custGeom>
            <a:avLst/>
            <a:gdLst/>
            <a:ahLst/>
            <a:cxnLst/>
            <a:rect l="l" t="t" r="r" b="b"/>
            <a:pathLst>
              <a:path w="2870200" h="201930">
                <a:moveTo>
                  <a:pt x="0" y="0"/>
                </a:moveTo>
                <a:lnTo>
                  <a:pt x="2870200" y="0"/>
                </a:lnTo>
                <a:lnTo>
                  <a:pt x="2870200" y="201612"/>
                </a:lnTo>
                <a:lnTo>
                  <a:pt x="0" y="201612"/>
                </a:lnTo>
                <a:lnTo>
                  <a:pt x="0" y="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68637" y="2960687"/>
            <a:ext cx="2870200" cy="201930"/>
          </a:xfrm>
          <a:custGeom>
            <a:avLst/>
            <a:gdLst/>
            <a:ahLst/>
            <a:cxnLst/>
            <a:rect l="l" t="t" r="r" b="b"/>
            <a:pathLst>
              <a:path w="2870200" h="201930">
                <a:moveTo>
                  <a:pt x="0" y="0"/>
                </a:moveTo>
                <a:lnTo>
                  <a:pt x="2870200" y="0"/>
                </a:lnTo>
                <a:lnTo>
                  <a:pt x="2870200" y="201612"/>
                </a:lnTo>
                <a:lnTo>
                  <a:pt x="0" y="201612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938837" y="2960687"/>
            <a:ext cx="2870200" cy="201930"/>
          </a:xfrm>
          <a:custGeom>
            <a:avLst/>
            <a:gdLst/>
            <a:ahLst/>
            <a:cxnLst/>
            <a:rect l="l" t="t" r="r" b="b"/>
            <a:pathLst>
              <a:path w="2870200" h="201930">
                <a:moveTo>
                  <a:pt x="0" y="0"/>
                </a:moveTo>
                <a:lnTo>
                  <a:pt x="2870200" y="0"/>
                </a:lnTo>
                <a:lnTo>
                  <a:pt x="2870200" y="201612"/>
                </a:lnTo>
                <a:lnTo>
                  <a:pt x="0" y="201612"/>
                </a:lnTo>
                <a:lnTo>
                  <a:pt x="0" y="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360737" y="4157954"/>
            <a:ext cx="2061933" cy="15935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322637" y="4119562"/>
            <a:ext cx="2138680" cy="1670050"/>
          </a:xfrm>
          <a:custGeom>
            <a:avLst/>
            <a:gdLst/>
            <a:ahLst/>
            <a:cxnLst/>
            <a:rect l="l" t="t" r="r" b="b"/>
            <a:pathLst>
              <a:path w="2138679" h="1670050">
                <a:moveTo>
                  <a:pt x="0" y="0"/>
                </a:moveTo>
                <a:lnTo>
                  <a:pt x="2138362" y="0"/>
                </a:lnTo>
                <a:lnTo>
                  <a:pt x="2138362" y="1670050"/>
                </a:lnTo>
                <a:lnTo>
                  <a:pt x="0" y="167005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3366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95637" y="5917565"/>
            <a:ext cx="2393950" cy="0"/>
          </a:xfrm>
          <a:custGeom>
            <a:avLst/>
            <a:gdLst/>
            <a:ahLst/>
            <a:cxnLst/>
            <a:rect l="l" t="t" r="r" b="b"/>
            <a:pathLst>
              <a:path w="2393950" h="0">
                <a:moveTo>
                  <a:pt x="0" y="0"/>
                </a:moveTo>
                <a:lnTo>
                  <a:pt x="2393950" y="0"/>
                </a:lnTo>
              </a:path>
            </a:pathLst>
          </a:custGeom>
          <a:ln w="11430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201352" y="3990340"/>
            <a:ext cx="0" cy="1921510"/>
          </a:xfrm>
          <a:custGeom>
            <a:avLst/>
            <a:gdLst/>
            <a:ahLst/>
            <a:cxnLst/>
            <a:rect l="l" t="t" r="r" b="b"/>
            <a:pathLst>
              <a:path w="0" h="1921510">
                <a:moveTo>
                  <a:pt x="0" y="0"/>
                </a:moveTo>
                <a:lnTo>
                  <a:pt x="0" y="1921509"/>
                </a:lnTo>
              </a:path>
            </a:pathLst>
          </a:custGeom>
          <a:ln w="11430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95637" y="3984625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 h="0">
                <a:moveTo>
                  <a:pt x="0" y="0"/>
                </a:moveTo>
                <a:lnTo>
                  <a:pt x="28575" y="0"/>
                </a:lnTo>
              </a:path>
            </a:pathLst>
          </a:custGeom>
          <a:ln w="11430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583872" y="3990340"/>
            <a:ext cx="0" cy="1921510"/>
          </a:xfrm>
          <a:custGeom>
            <a:avLst/>
            <a:gdLst/>
            <a:ahLst/>
            <a:cxnLst/>
            <a:rect l="l" t="t" r="r" b="b"/>
            <a:pathLst>
              <a:path w="0" h="1921510">
                <a:moveTo>
                  <a:pt x="0" y="0"/>
                </a:moveTo>
                <a:lnTo>
                  <a:pt x="0" y="1921509"/>
                </a:lnTo>
              </a:path>
            </a:pathLst>
          </a:custGeom>
          <a:ln w="11429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24212" y="3984625"/>
            <a:ext cx="2365375" cy="0"/>
          </a:xfrm>
          <a:custGeom>
            <a:avLst/>
            <a:gdLst/>
            <a:ahLst/>
            <a:cxnLst/>
            <a:rect l="l" t="t" r="r" b="b"/>
            <a:pathLst>
              <a:path w="2365375" h="0">
                <a:moveTo>
                  <a:pt x="0" y="0"/>
                </a:moveTo>
                <a:lnTo>
                  <a:pt x="2365375" y="0"/>
                </a:lnTo>
              </a:path>
            </a:pathLst>
          </a:custGeom>
          <a:ln w="11430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18497" y="5891529"/>
            <a:ext cx="2348230" cy="0"/>
          </a:xfrm>
          <a:custGeom>
            <a:avLst/>
            <a:gdLst/>
            <a:ahLst/>
            <a:cxnLst/>
            <a:rect l="l" t="t" r="r" b="b"/>
            <a:pathLst>
              <a:path w="2348229" h="0">
                <a:moveTo>
                  <a:pt x="0" y="0"/>
                </a:moveTo>
                <a:lnTo>
                  <a:pt x="2348230" y="0"/>
                </a:lnTo>
              </a:path>
            </a:pathLst>
          </a:custGeom>
          <a:ln w="17780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218497" y="5874384"/>
            <a:ext cx="17145" cy="0"/>
          </a:xfrm>
          <a:custGeom>
            <a:avLst/>
            <a:gdLst/>
            <a:ahLst/>
            <a:cxnLst/>
            <a:rect l="l" t="t" r="r" b="b"/>
            <a:pathLst>
              <a:path w="17144" h="0">
                <a:moveTo>
                  <a:pt x="0" y="0"/>
                </a:moveTo>
                <a:lnTo>
                  <a:pt x="17144" y="0"/>
                </a:lnTo>
              </a:path>
            </a:pathLst>
          </a:custGeom>
          <a:ln w="16510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235642" y="4036059"/>
            <a:ext cx="0" cy="1830070"/>
          </a:xfrm>
          <a:custGeom>
            <a:avLst/>
            <a:gdLst/>
            <a:ahLst/>
            <a:cxnLst/>
            <a:rect l="l" t="t" r="r" b="b"/>
            <a:pathLst>
              <a:path w="0" h="1830070">
                <a:moveTo>
                  <a:pt x="0" y="0"/>
                </a:moveTo>
                <a:lnTo>
                  <a:pt x="0" y="1830070"/>
                </a:lnTo>
              </a:path>
            </a:pathLst>
          </a:custGeom>
          <a:ln w="34289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218497" y="4035425"/>
            <a:ext cx="17145" cy="0"/>
          </a:xfrm>
          <a:custGeom>
            <a:avLst/>
            <a:gdLst/>
            <a:ahLst/>
            <a:cxnLst/>
            <a:rect l="l" t="t" r="r" b="b"/>
            <a:pathLst>
              <a:path w="17144" h="0">
                <a:moveTo>
                  <a:pt x="0" y="0"/>
                </a:moveTo>
                <a:lnTo>
                  <a:pt x="17144" y="0"/>
                </a:lnTo>
              </a:path>
            </a:pathLst>
          </a:custGeom>
          <a:ln w="3175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218497" y="4026534"/>
            <a:ext cx="17145" cy="0"/>
          </a:xfrm>
          <a:custGeom>
            <a:avLst/>
            <a:gdLst/>
            <a:ahLst/>
            <a:cxnLst/>
            <a:rect l="l" t="t" r="r" b="b"/>
            <a:pathLst>
              <a:path w="17144" h="0">
                <a:moveTo>
                  <a:pt x="0" y="0"/>
                </a:moveTo>
                <a:lnTo>
                  <a:pt x="17144" y="0"/>
                </a:lnTo>
              </a:path>
            </a:pathLst>
          </a:custGeom>
          <a:ln w="16510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218497" y="4010025"/>
            <a:ext cx="2348230" cy="0"/>
          </a:xfrm>
          <a:custGeom>
            <a:avLst/>
            <a:gdLst/>
            <a:ahLst/>
            <a:cxnLst/>
            <a:rect l="l" t="t" r="r" b="b"/>
            <a:pathLst>
              <a:path w="2348229" h="0">
                <a:moveTo>
                  <a:pt x="0" y="0"/>
                </a:moveTo>
                <a:lnTo>
                  <a:pt x="2348230" y="0"/>
                </a:lnTo>
              </a:path>
            </a:pathLst>
          </a:custGeom>
          <a:ln w="16510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235642" y="5874384"/>
            <a:ext cx="17145" cy="0"/>
          </a:xfrm>
          <a:custGeom>
            <a:avLst/>
            <a:gdLst/>
            <a:ahLst/>
            <a:cxnLst/>
            <a:rect l="l" t="t" r="r" b="b"/>
            <a:pathLst>
              <a:path w="17145" h="0">
                <a:moveTo>
                  <a:pt x="0" y="0"/>
                </a:moveTo>
                <a:lnTo>
                  <a:pt x="17144" y="0"/>
                </a:lnTo>
              </a:path>
            </a:pathLst>
          </a:custGeom>
          <a:ln w="17144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252787" y="5874384"/>
            <a:ext cx="2279650" cy="0"/>
          </a:xfrm>
          <a:custGeom>
            <a:avLst/>
            <a:gdLst/>
            <a:ahLst/>
            <a:cxnLst/>
            <a:rect l="l" t="t" r="r" b="b"/>
            <a:pathLst>
              <a:path w="2279650" h="0">
                <a:moveTo>
                  <a:pt x="0" y="0"/>
                </a:moveTo>
                <a:lnTo>
                  <a:pt x="2279650" y="0"/>
                </a:lnTo>
              </a:path>
            </a:pathLst>
          </a:custGeom>
          <a:ln w="17144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532437" y="5874384"/>
            <a:ext cx="17145" cy="0"/>
          </a:xfrm>
          <a:custGeom>
            <a:avLst/>
            <a:gdLst/>
            <a:ahLst/>
            <a:cxnLst/>
            <a:rect l="l" t="t" r="r" b="b"/>
            <a:pathLst>
              <a:path w="17145" h="0">
                <a:moveTo>
                  <a:pt x="0" y="0"/>
                </a:moveTo>
                <a:lnTo>
                  <a:pt x="17145" y="0"/>
                </a:lnTo>
              </a:path>
            </a:pathLst>
          </a:custGeom>
          <a:ln w="16510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549582" y="4036059"/>
            <a:ext cx="0" cy="1830070"/>
          </a:xfrm>
          <a:custGeom>
            <a:avLst/>
            <a:gdLst/>
            <a:ahLst/>
            <a:cxnLst/>
            <a:rect l="l" t="t" r="r" b="b"/>
            <a:pathLst>
              <a:path w="0" h="1830070">
                <a:moveTo>
                  <a:pt x="0" y="0"/>
                </a:moveTo>
                <a:lnTo>
                  <a:pt x="0" y="1830070"/>
                </a:lnTo>
              </a:path>
            </a:pathLst>
          </a:custGeom>
          <a:ln w="34290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532437" y="4035425"/>
            <a:ext cx="17145" cy="0"/>
          </a:xfrm>
          <a:custGeom>
            <a:avLst/>
            <a:gdLst/>
            <a:ahLst/>
            <a:cxnLst/>
            <a:rect l="l" t="t" r="r" b="b"/>
            <a:pathLst>
              <a:path w="17145" h="0">
                <a:moveTo>
                  <a:pt x="0" y="0"/>
                </a:moveTo>
                <a:lnTo>
                  <a:pt x="17145" y="0"/>
                </a:lnTo>
              </a:path>
            </a:pathLst>
          </a:custGeom>
          <a:ln w="3175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532437" y="4026534"/>
            <a:ext cx="17145" cy="0"/>
          </a:xfrm>
          <a:custGeom>
            <a:avLst/>
            <a:gdLst/>
            <a:ahLst/>
            <a:cxnLst/>
            <a:rect l="l" t="t" r="r" b="b"/>
            <a:pathLst>
              <a:path w="17145" h="0">
                <a:moveTo>
                  <a:pt x="0" y="0"/>
                </a:moveTo>
                <a:lnTo>
                  <a:pt x="17145" y="0"/>
                </a:lnTo>
              </a:path>
            </a:pathLst>
          </a:custGeom>
          <a:ln w="16510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549582" y="5874384"/>
            <a:ext cx="17145" cy="0"/>
          </a:xfrm>
          <a:custGeom>
            <a:avLst/>
            <a:gdLst/>
            <a:ahLst/>
            <a:cxnLst/>
            <a:rect l="l" t="t" r="r" b="b"/>
            <a:pathLst>
              <a:path w="17145" h="0">
                <a:moveTo>
                  <a:pt x="0" y="0"/>
                </a:moveTo>
                <a:lnTo>
                  <a:pt x="17145" y="0"/>
                </a:lnTo>
              </a:path>
            </a:pathLst>
          </a:custGeom>
          <a:ln w="17144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235642" y="4026852"/>
            <a:ext cx="17145" cy="0"/>
          </a:xfrm>
          <a:custGeom>
            <a:avLst/>
            <a:gdLst/>
            <a:ahLst/>
            <a:cxnLst/>
            <a:rect l="l" t="t" r="r" b="b"/>
            <a:pathLst>
              <a:path w="17145" h="0">
                <a:moveTo>
                  <a:pt x="0" y="0"/>
                </a:moveTo>
                <a:lnTo>
                  <a:pt x="17144" y="0"/>
                </a:lnTo>
              </a:path>
            </a:pathLst>
          </a:custGeom>
          <a:ln w="17144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252787" y="4026852"/>
            <a:ext cx="2279650" cy="0"/>
          </a:xfrm>
          <a:custGeom>
            <a:avLst/>
            <a:gdLst/>
            <a:ahLst/>
            <a:cxnLst/>
            <a:rect l="l" t="t" r="r" b="b"/>
            <a:pathLst>
              <a:path w="2279650" h="0">
                <a:moveTo>
                  <a:pt x="0" y="0"/>
                </a:moveTo>
                <a:lnTo>
                  <a:pt x="2279650" y="0"/>
                </a:lnTo>
              </a:path>
            </a:pathLst>
          </a:custGeom>
          <a:ln w="17144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549582" y="4026852"/>
            <a:ext cx="17145" cy="0"/>
          </a:xfrm>
          <a:custGeom>
            <a:avLst/>
            <a:gdLst/>
            <a:ahLst/>
            <a:cxnLst/>
            <a:rect l="l" t="t" r="r" b="b"/>
            <a:pathLst>
              <a:path w="17145" h="0">
                <a:moveTo>
                  <a:pt x="0" y="0"/>
                </a:moveTo>
                <a:lnTo>
                  <a:pt x="17145" y="0"/>
                </a:lnTo>
              </a:path>
            </a:pathLst>
          </a:custGeom>
          <a:ln w="17144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2374519" y="2096261"/>
            <a:ext cx="4393565" cy="66230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300" spc="-5"/>
              <a:t>End of Chapter</a:t>
            </a:r>
            <a:r>
              <a:rPr dirty="0" sz="4300" spc="-70"/>
              <a:t> </a:t>
            </a:r>
            <a:r>
              <a:rPr dirty="0" sz="4300" spc="-5"/>
              <a:t>3</a:t>
            </a:r>
            <a:endParaRPr sz="4300"/>
          </a:p>
        </p:txBody>
      </p:sp>
      <p:sp>
        <p:nvSpPr>
          <p:cNvPr id="29" name="object 2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Silberschatz, Galvin and Gagne</a:t>
            </a:r>
            <a:r>
              <a:rPr dirty="0" spc="-95"/>
              <a:t> </a:t>
            </a:r>
            <a:r>
              <a:rPr dirty="0" spc="-10"/>
              <a:t>©2013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05670" y="6662733"/>
            <a:ext cx="2473960" cy="1568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z="1000" spc="-5" b="1">
                <a:solidFill>
                  <a:srgbClr val="336699"/>
                </a:solidFill>
                <a:latin typeface="Arial"/>
                <a:cs typeface="Arial"/>
              </a:rPr>
              <a:t>Operating </a:t>
            </a:r>
            <a:r>
              <a:rPr dirty="0" sz="1000" spc="-10" b="1">
                <a:solidFill>
                  <a:srgbClr val="336699"/>
                </a:solidFill>
                <a:latin typeface="Arial"/>
                <a:cs typeface="Arial"/>
              </a:rPr>
              <a:t>System </a:t>
            </a:r>
            <a:r>
              <a:rPr dirty="0" sz="1000" spc="-5" b="1">
                <a:solidFill>
                  <a:srgbClr val="336699"/>
                </a:solidFill>
                <a:latin typeface="Arial"/>
                <a:cs typeface="Arial"/>
              </a:rPr>
              <a:t>Concepts – </a:t>
            </a:r>
            <a:r>
              <a:rPr dirty="0" sz="1000" b="1">
                <a:solidFill>
                  <a:srgbClr val="336699"/>
                </a:solidFill>
                <a:latin typeface="Arial"/>
                <a:cs typeface="Arial"/>
              </a:rPr>
              <a:t>9</a:t>
            </a:r>
            <a:r>
              <a:rPr dirty="0" baseline="25641" sz="975" b="1">
                <a:solidFill>
                  <a:srgbClr val="336699"/>
                </a:solidFill>
                <a:latin typeface="Arial"/>
                <a:cs typeface="Arial"/>
              </a:rPr>
              <a:t>th</a:t>
            </a:r>
            <a:r>
              <a:rPr dirty="0" baseline="25641" sz="975" spc="-44" b="1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dirty="0" sz="1000" spc="-5" b="1">
                <a:solidFill>
                  <a:srgbClr val="336699"/>
                </a:solidFill>
                <a:latin typeface="Arial"/>
                <a:cs typeface="Arial"/>
              </a:rPr>
              <a:t>Edition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719070">
              <a:lnSpc>
                <a:spcPct val="100000"/>
              </a:lnSpc>
            </a:pPr>
            <a:r>
              <a:rPr dirty="0" spc="-5"/>
              <a:t>Process</a:t>
            </a:r>
            <a:r>
              <a:rPr dirty="0" spc="-100"/>
              <a:t> </a:t>
            </a:r>
            <a:r>
              <a:rPr dirty="0" spc="-5"/>
              <a:t>State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3.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85189" y="1285811"/>
            <a:ext cx="6884034" cy="21367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As </a:t>
            </a:r>
            <a:r>
              <a:rPr dirty="0" sz="1800" spc="-5">
                <a:latin typeface="Arial"/>
                <a:cs typeface="Arial"/>
              </a:rPr>
              <a:t>a process </a:t>
            </a:r>
            <a:r>
              <a:rPr dirty="0" sz="1800" spc="-10">
                <a:latin typeface="Arial"/>
                <a:cs typeface="Arial"/>
              </a:rPr>
              <a:t>executes, </a:t>
            </a:r>
            <a:r>
              <a:rPr dirty="0" sz="1800" spc="-5">
                <a:latin typeface="Arial"/>
                <a:cs typeface="Arial"/>
              </a:rPr>
              <a:t>it </a:t>
            </a:r>
            <a:r>
              <a:rPr dirty="0" sz="1800" spc="-10">
                <a:latin typeface="Arial"/>
                <a:cs typeface="Arial"/>
              </a:rPr>
              <a:t>changes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state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5" b="1">
                <a:latin typeface="Arial"/>
                <a:cs typeface="Arial"/>
              </a:rPr>
              <a:t>new</a:t>
            </a:r>
            <a:r>
              <a:rPr dirty="0" sz="1800" spc="5">
                <a:latin typeface="Arial"/>
                <a:cs typeface="Arial"/>
              </a:rPr>
              <a:t>: 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process is </a:t>
            </a:r>
            <a:r>
              <a:rPr dirty="0" sz="1800" spc="-10">
                <a:latin typeface="Arial"/>
                <a:cs typeface="Arial"/>
              </a:rPr>
              <a:t>being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created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b="1">
                <a:latin typeface="Arial"/>
                <a:cs typeface="Arial"/>
              </a:rPr>
              <a:t>running</a:t>
            </a:r>
            <a:r>
              <a:rPr dirty="0" sz="1800">
                <a:latin typeface="Arial"/>
                <a:cs typeface="Arial"/>
              </a:rPr>
              <a:t>:  </a:t>
            </a:r>
            <a:r>
              <a:rPr dirty="0" sz="1800" spc="-5">
                <a:latin typeface="Arial"/>
                <a:cs typeface="Arial"/>
              </a:rPr>
              <a:t>Instructions are </a:t>
            </a:r>
            <a:r>
              <a:rPr dirty="0" sz="1800" spc="-10">
                <a:latin typeface="Arial"/>
                <a:cs typeface="Arial"/>
              </a:rPr>
              <a:t>being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executed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b="1">
                <a:latin typeface="Arial"/>
                <a:cs typeface="Arial"/>
              </a:rPr>
              <a:t>waiting</a:t>
            </a:r>
            <a:r>
              <a:rPr dirty="0" sz="1800">
                <a:latin typeface="Arial"/>
                <a:cs typeface="Arial"/>
              </a:rPr>
              <a:t>:  The </a:t>
            </a:r>
            <a:r>
              <a:rPr dirty="0" sz="1800" spc="-5">
                <a:latin typeface="Arial"/>
                <a:cs typeface="Arial"/>
              </a:rPr>
              <a:t>process is </a:t>
            </a:r>
            <a:r>
              <a:rPr dirty="0" sz="1800" spc="-10">
                <a:latin typeface="Arial"/>
                <a:cs typeface="Arial"/>
              </a:rPr>
              <a:t>waiting </a:t>
            </a:r>
            <a:r>
              <a:rPr dirty="0" sz="1800" spc="-5">
                <a:latin typeface="Arial"/>
                <a:cs typeface="Arial"/>
              </a:rPr>
              <a:t>for some </a:t>
            </a:r>
            <a:r>
              <a:rPr dirty="0" sz="1800" spc="-10">
                <a:latin typeface="Arial"/>
                <a:cs typeface="Arial"/>
              </a:rPr>
              <a:t>event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occur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  <a:tab pos="1554480" algn="l"/>
              </a:tabLst>
            </a:pPr>
            <a:r>
              <a:rPr dirty="0" sz="1800" spc="-10" b="1">
                <a:latin typeface="Arial"/>
                <a:cs typeface="Arial"/>
              </a:rPr>
              <a:t>ready</a:t>
            </a:r>
            <a:r>
              <a:rPr dirty="0" sz="1800" spc="-10">
                <a:latin typeface="Arial"/>
                <a:cs typeface="Arial"/>
              </a:rPr>
              <a:t>:	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process is </a:t>
            </a:r>
            <a:r>
              <a:rPr dirty="0" sz="1800" spc="-15">
                <a:latin typeface="Arial"/>
                <a:cs typeface="Arial"/>
              </a:rPr>
              <a:t>waiting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be assigned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a</a:t>
            </a:r>
            <a:r>
              <a:rPr dirty="0" sz="1800" spc="11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processor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5" b="1">
                <a:latin typeface="Arial"/>
                <a:cs typeface="Arial"/>
              </a:rPr>
              <a:t>terminated</a:t>
            </a:r>
            <a:r>
              <a:rPr dirty="0" sz="1800" spc="-5">
                <a:latin typeface="Arial"/>
                <a:cs typeface="Arial"/>
              </a:rPr>
              <a:t>: 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process </a:t>
            </a:r>
            <a:r>
              <a:rPr dirty="0" sz="1800" spc="-10">
                <a:latin typeface="Arial"/>
                <a:cs typeface="Arial"/>
              </a:rPr>
              <a:t>has finished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execution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828800">
              <a:lnSpc>
                <a:spcPct val="100000"/>
              </a:lnSpc>
            </a:pPr>
            <a:r>
              <a:rPr dirty="0" spc="-5"/>
              <a:t>Diagram of Process</a:t>
            </a:r>
            <a:r>
              <a:rPr dirty="0" spc="-85"/>
              <a:t> </a:t>
            </a:r>
            <a:r>
              <a:rPr dirty="0" spc="-5"/>
              <a:t>State</a:t>
            </a:r>
          </a:p>
        </p:txBody>
      </p:sp>
      <p:sp>
        <p:nvSpPr>
          <p:cNvPr id="3" name="object 3"/>
          <p:cNvSpPr/>
          <p:nvPr/>
        </p:nvSpPr>
        <p:spPr>
          <a:xfrm>
            <a:off x="1555750" y="1308100"/>
            <a:ext cx="6635673" cy="2646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3.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703705">
              <a:lnSpc>
                <a:spcPct val="100000"/>
              </a:lnSpc>
            </a:pPr>
            <a:r>
              <a:rPr dirty="0" spc="-5"/>
              <a:t>Process </a:t>
            </a:r>
            <a:r>
              <a:rPr dirty="0"/>
              <a:t>Control </a:t>
            </a:r>
            <a:r>
              <a:rPr dirty="0" spc="-5"/>
              <a:t>Block</a:t>
            </a:r>
            <a:r>
              <a:rPr dirty="0" spc="-150"/>
              <a:t> </a:t>
            </a:r>
            <a:r>
              <a:rPr dirty="0"/>
              <a:t>(PCB)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5189" y="985011"/>
            <a:ext cx="4391660" cy="526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184150">
              <a:lnSpc>
                <a:spcPct val="135000"/>
              </a:lnSpc>
            </a:pPr>
            <a:r>
              <a:rPr dirty="0" sz="1800" spc="-5">
                <a:latin typeface="Arial"/>
                <a:cs typeface="Arial"/>
              </a:rPr>
              <a:t>Information associated </a:t>
            </a:r>
            <a:r>
              <a:rPr dirty="0" sz="1800" spc="-15">
                <a:latin typeface="Arial"/>
                <a:cs typeface="Arial"/>
              </a:rPr>
              <a:t>with </a:t>
            </a:r>
            <a:r>
              <a:rPr dirty="0" sz="1800" spc="-10">
                <a:latin typeface="Arial"/>
                <a:cs typeface="Arial"/>
              </a:rPr>
              <a:t>each </a:t>
            </a:r>
            <a:r>
              <a:rPr dirty="0" sz="1800" spc="-5">
                <a:latin typeface="Arial"/>
                <a:cs typeface="Arial"/>
              </a:rPr>
              <a:t>process  (also </a:t>
            </a:r>
            <a:r>
              <a:rPr dirty="0" sz="1800" spc="-10">
                <a:latin typeface="Arial"/>
                <a:cs typeface="Arial"/>
              </a:rPr>
              <a:t>called </a:t>
            </a: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task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control</a:t>
            </a:r>
            <a:r>
              <a:rPr dirty="0" sz="1800" spc="2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block</a:t>
            </a:r>
            <a:r>
              <a:rPr dirty="0" sz="1800" spc="-5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Process state – </a:t>
            </a:r>
            <a:r>
              <a:rPr dirty="0" sz="1800" spc="-10">
                <a:latin typeface="Arial"/>
                <a:cs typeface="Arial"/>
              </a:rPr>
              <a:t>running, waiting,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etc</a:t>
            </a:r>
            <a:endParaRPr sz="1800">
              <a:latin typeface="Arial"/>
              <a:cs typeface="Arial"/>
            </a:endParaRPr>
          </a:p>
          <a:p>
            <a:pPr marL="355600" marR="1033144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Program </a:t>
            </a:r>
            <a:r>
              <a:rPr dirty="0" sz="1800" spc="-10">
                <a:latin typeface="Arial"/>
                <a:cs typeface="Arial"/>
              </a:rPr>
              <a:t>counter </a:t>
            </a:r>
            <a:r>
              <a:rPr dirty="0" sz="1800" spc="-5">
                <a:latin typeface="Arial"/>
                <a:cs typeface="Arial"/>
              </a:rPr>
              <a:t>– </a:t>
            </a:r>
            <a:r>
              <a:rPr dirty="0" sz="1800" spc="-10">
                <a:latin typeface="Arial"/>
                <a:cs typeface="Arial"/>
              </a:rPr>
              <a:t>location of  </a:t>
            </a:r>
            <a:r>
              <a:rPr dirty="0" sz="1800" spc="-5">
                <a:latin typeface="Arial"/>
                <a:cs typeface="Arial"/>
              </a:rPr>
              <a:t>instruction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next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execute</a:t>
            </a:r>
            <a:endParaRPr sz="1800">
              <a:latin typeface="Arial"/>
              <a:cs typeface="Arial"/>
            </a:endParaRPr>
          </a:p>
          <a:p>
            <a:pPr marL="354965" marR="5080" indent="-342265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CPU registers – contents of </a:t>
            </a:r>
            <a:r>
              <a:rPr dirty="0" sz="1800" spc="-10">
                <a:latin typeface="Arial"/>
                <a:cs typeface="Arial"/>
              </a:rPr>
              <a:t>all </a:t>
            </a:r>
            <a:r>
              <a:rPr dirty="0" sz="1800" spc="-5">
                <a:latin typeface="Arial"/>
                <a:cs typeface="Arial"/>
              </a:rPr>
              <a:t>process-  centric</a:t>
            </a:r>
            <a:r>
              <a:rPr dirty="0" sz="1800" spc="-9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registers</a:t>
            </a:r>
            <a:endParaRPr sz="1800">
              <a:latin typeface="Arial"/>
              <a:cs typeface="Arial"/>
            </a:endParaRPr>
          </a:p>
          <a:p>
            <a:pPr marL="355600" marR="13335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CPU </a:t>
            </a:r>
            <a:r>
              <a:rPr dirty="0" sz="1800" spc="-10">
                <a:latin typeface="Arial"/>
                <a:cs typeface="Arial"/>
              </a:rPr>
              <a:t>scheduling information- </a:t>
            </a:r>
            <a:r>
              <a:rPr dirty="0" sz="1800" spc="-5">
                <a:latin typeface="Arial"/>
                <a:cs typeface="Arial"/>
              </a:rPr>
              <a:t>priorities,  </a:t>
            </a:r>
            <a:r>
              <a:rPr dirty="0" sz="1800" spc="-10">
                <a:latin typeface="Arial"/>
                <a:cs typeface="Arial"/>
              </a:rPr>
              <a:t>scheduling queue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pointers</a:t>
            </a:r>
            <a:endParaRPr sz="1800">
              <a:latin typeface="Arial"/>
              <a:cs typeface="Arial"/>
            </a:endParaRPr>
          </a:p>
          <a:p>
            <a:pPr marL="354965" marR="409575" indent="-342265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Memory-management </a:t>
            </a:r>
            <a:r>
              <a:rPr dirty="0" sz="1800" spc="-5">
                <a:latin typeface="Arial"/>
                <a:cs typeface="Arial"/>
              </a:rPr>
              <a:t>information –  memory </a:t>
            </a:r>
            <a:r>
              <a:rPr dirty="0" sz="1800" spc="-10">
                <a:latin typeface="Arial"/>
                <a:cs typeface="Arial"/>
              </a:rPr>
              <a:t>allocated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the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  <a:p>
            <a:pPr marL="355600" marR="348615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Accounting information – CPU </a:t>
            </a:r>
            <a:r>
              <a:rPr dirty="0" sz="1800" spc="-10">
                <a:latin typeface="Arial"/>
                <a:cs typeface="Arial"/>
              </a:rPr>
              <a:t>used,  </a:t>
            </a:r>
            <a:r>
              <a:rPr dirty="0" sz="1800" spc="-5">
                <a:latin typeface="Arial"/>
                <a:cs typeface="Arial"/>
              </a:rPr>
              <a:t>clock time </a:t>
            </a:r>
            <a:r>
              <a:rPr dirty="0" sz="1800" spc="-10">
                <a:latin typeface="Arial"/>
                <a:cs typeface="Arial"/>
              </a:rPr>
              <a:t>elapsed </a:t>
            </a:r>
            <a:r>
              <a:rPr dirty="0" sz="1800" spc="-5">
                <a:latin typeface="Arial"/>
                <a:cs typeface="Arial"/>
              </a:rPr>
              <a:t>since start, time  limits</a:t>
            </a:r>
            <a:endParaRPr sz="1800">
              <a:latin typeface="Arial"/>
              <a:cs typeface="Arial"/>
            </a:endParaRPr>
          </a:p>
          <a:p>
            <a:pPr marL="354965" marR="299085" indent="-342265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I/O </a:t>
            </a:r>
            <a:r>
              <a:rPr dirty="0" sz="1800" spc="-5">
                <a:latin typeface="Arial"/>
                <a:cs typeface="Arial"/>
              </a:rPr>
              <a:t>status information – </a:t>
            </a:r>
            <a:r>
              <a:rPr dirty="0" sz="1800">
                <a:latin typeface="Arial"/>
                <a:cs typeface="Arial"/>
              </a:rPr>
              <a:t>I/O </a:t>
            </a:r>
            <a:r>
              <a:rPr dirty="0" sz="1800" spc="-10">
                <a:latin typeface="Arial"/>
                <a:cs typeface="Arial"/>
              </a:rPr>
              <a:t>devices  allocated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process, list of </a:t>
            </a:r>
            <a:r>
              <a:rPr dirty="0" sz="1800" spc="-10">
                <a:latin typeface="Arial"/>
                <a:cs typeface="Arial"/>
              </a:rPr>
              <a:t>open</a:t>
            </a:r>
            <a:r>
              <a:rPr dirty="0" sz="1800" spc="3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files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40412" y="1393825"/>
            <a:ext cx="2795574" cy="4489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3.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Lucent End User</dc:creator>
  <dc:title>2.01</dc:title>
  <dcterms:created xsi:type="dcterms:W3CDTF">2017-02-28T10:37:29Z</dcterms:created>
  <dcterms:modified xsi:type="dcterms:W3CDTF">2017-02-28T10:37:29Z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2013-10-03T00:00:00Z</vt:filetime>
  </property>
  <property fmtid="{D5CDD505-2E9C-101B-9397-08002B2CF9AE}" pid="3" name="Creator">
    <vt:lpwstr>Acrobat PDFMaker 9.1 for PowerPoint</vt:lpwstr>
  </property>
  <property fmtid="{D5CDD505-2E9C-101B-9397-08002B2CF9AE}" pid="4" name="LastSaved">
    <vt:filetime>2017-02-28T00:00:00Z</vt:filetime>
  </property>
</Properties>
</file>