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33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05"/>
              </a:lnSpc>
            </a:pPr>
            <a:r>
              <a:rPr dirty="0" spc="-5"/>
              <a:t>Silberschatz, Galvin and Gagne</a:t>
            </a:r>
            <a:r>
              <a:rPr dirty="0" spc="-95"/>
              <a:t> </a:t>
            </a:r>
            <a:r>
              <a:rPr dirty="0" spc="-10"/>
              <a:t>©2013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05"/>
              </a:lnSpc>
            </a:pPr>
            <a:r>
              <a:rPr dirty="0" spc="-5"/>
              <a:t>5.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33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05"/>
              </a:lnSpc>
            </a:pPr>
            <a:r>
              <a:rPr dirty="0" spc="-5"/>
              <a:t>Silberschatz, Galvin and Gagne</a:t>
            </a:r>
            <a:r>
              <a:rPr dirty="0" spc="-95"/>
              <a:t> </a:t>
            </a:r>
            <a:r>
              <a:rPr dirty="0" spc="-10"/>
              <a:t>©2013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05"/>
              </a:lnSpc>
            </a:pPr>
            <a:r>
              <a:rPr dirty="0" spc="-5"/>
              <a:t>5.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33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05"/>
              </a:lnSpc>
            </a:pPr>
            <a:r>
              <a:rPr dirty="0" spc="-5"/>
              <a:t>Silberschatz, Galvin and Gagne</a:t>
            </a:r>
            <a:r>
              <a:rPr dirty="0" spc="-95"/>
              <a:t> </a:t>
            </a:r>
            <a:r>
              <a:rPr dirty="0" spc="-10"/>
              <a:t>©2013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05"/>
              </a:lnSpc>
            </a:pPr>
            <a:r>
              <a:rPr dirty="0" spc="-5"/>
              <a:t>5.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33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05"/>
              </a:lnSpc>
            </a:pPr>
            <a:r>
              <a:rPr dirty="0" spc="-5"/>
              <a:t>Silberschatz, Galvin and Gagne</a:t>
            </a:r>
            <a:r>
              <a:rPr dirty="0" spc="-95"/>
              <a:t> </a:t>
            </a:r>
            <a:r>
              <a:rPr dirty="0" spc="-10"/>
              <a:t>©2013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05"/>
              </a:lnSpc>
            </a:pPr>
            <a:r>
              <a:rPr dirty="0" spc="-5"/>
              <a:t>5.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33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05"/>
              </a:lnSpc>
            </a:pPr>
            <a:r>
              <a:rPr dirty="0" spc="-5"/>
              <a:t>Silberschatz, Galvin and Gagne</a:t>
            </a:r>
            <a:r>
              <a:rPr dirty="0" spc="-95"/>
              <a:t> </a:t>
            </a:r>
            <a:r>
              <a:rPr dirty="0" spc="-10"/>
              <a:t>©2013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05"/>
              </a:lnSpc>
            </a:pPr>
            <a:r>
              <a:rPr dirty="0" spc="-5"/>
              <a:t>5.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8" Type="http://schemas.openxmlformats.org/officeDocument/2006/relationships/image" Target="../media/image2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85800" y="0"/>
            <a:ext cx="1195336" cy="9075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457200" y="860425"/>
            <a:ext cx="8077200" cy="0"/>
          </a:xfrm>
          <a:custGeom>
            <a:avLst/>
            <a:gdLst/>
            <a:ahLst/>
            <a:cxnLst/>
            <a:rect l="l" t="t" r="r" b="b"/>
            <a:pathLst>
              <a:path w="8077200" h="0">
                <a:moveTo>
                  <a:pt x="0" y="0"/>
                </a:moveTo>
                <a:lnTo>
                  <a:pt x="8077200" y="0"/>
                </a:lnTo>
              </a:path>
            </a:pathLst>
          </a:custGeom>
          <a:ln w="19050">
            <a:solidFill>
              <a:srgbClr val="3366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0" y="22860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0" y="45720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7773987" y="5849937"/>
            <a:ext cx="1284287" cy="79216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7878" y="216915"/>
            <a:ext cx="8948242" cy="4965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80527" y="1210665"/>
            <a:ext cx="5982944" cy="2232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354" y="6670668"/>
            <a:ext cx="2474595" cy="156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684771" y="6642088"/>
            <a:ext cx="2321559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33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05"/>
              </a:lnSpc>
            </a:pPr>
            <a:r>
              <a:rPr dirty="0" spc="-5"/>
              <a:t>Silberschatz, Galvin and Gagne</a:t>
            </a:r>
            <a:r>
              <a:rPr dirty="0" spc="-95"/>
              <a:t> </a:t>
            </a:r>
            <a:r>
              <a:rPr dirty="0" spc="-10"/>
              <a:t>©2013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344606" y="6667488"/>
            <a:ext cx="283845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05"/>
              </a:lnSpc>
            </a:pPr>
            <a:r>
              <a:rPr dirty="0" spc="-5"/>
              <a:t>5.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8437" y="2960687"/>
            <a:ext cx="2870200" cy="201930"/>
          </a:xfrm>
          <a:custGeom>
            <a:avLst/>
            <a:gdLst/>
            <a:ahLst/>
            <a:cxnLst/>
            <a:rect l="l" t="t" r="r" b="b"/>
            <a:pathLst>
              <a:path w="2870200" h="201930">
                <a:moveTo>
                  <a:pt x="0" y="0"/>
                </a:moveTo>
                <a:lnTo>
                  <a:pt x="2870200" y="0"/>
                </a:lnTo>
                <a:lnTo>
                  <a:pt x="2870200" y="201612"/>
                </a:lnTo>
                <a:lnTo>
                  <a:pt x="0" y="201612"/>
                </a:lnTo>
                <a:lnTo>
                  <a:pt x="0" y="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68637" y="2960687"/>
            <a:ext cx="2870200" cy="201930"/>
          </a:xfrm>
          <a:custGeom>
            <a:avLst/>
            <a:gdLst/>
            <a:ahLst/>
            <a:cxnLst/>
            <a:rect l="l" t="t" r="r" b="b"/>
            <a:pathLst>
              <a:path w="2870200" h="201930">
                <a:moveTo>
                  <a:pt x="0" y="0"/>
                </a:moveTo>
                <a:lnTo>
                  <a:pt x="2870200" y="0"/>
                </a:lnTo>
                <a:lnTo>
                  <a:pt x="2870200" y="201612"/>
                </a:lnTo>
                <a:lnTo>
                  <a:pt x="0" y="201612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938837" y="2960687"/>
            <a:ext cx="2870200" cy="201930"/>
          </a:xfrm>
          <a:custGeom>
            <a:avLst/>
            <a:gdLst/>
            <a:ahLst/>
            <a:cxnLst/>
            <a:rect l="l" t="t" r="r" b="b"/>
            <a:pathLst>
              <a:path w="2870200" h="201930">
                <a:moveTo>
                  <a:pt x="0" y="0"/>
                </a:moveTo>
                <a:lnTo>
                  <a:pt x="2870200" y="0"/>
                </a:lnTo>
                <a:lnTo>
                  <a:pt x="2870200" y="201612"/>
                </a:lnTo>
                <a:lnTo>
                  <a:pt x="0" y="201612"/>
                </a:lnTo>
                <a:lnTo>
                  <a:pt x="0" y="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360737" y="4157954"/>
            <a:ext cx="2061933" cy="15935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322637" y="4119562"/>
            <a:ext cx="2138680" cy="1670050"/>
          </a:xfrm>
          <a:custGeom>
            <a:avLst/>
            <a:gdLst/>
            <a:ahLst/>
            <a:cxnLst/>
            <a:rect l="l" t="t" r="r" b="b"/>
            <a:pathLst>
              <a:path w="2138679" h="1670050">
                <a:moveTo>
                  <a:pt x="0" y="0"/>
                </a:moveTo>
                <a:lnTo>
                  <a:pt x="2138362" y="0"/>
                </a:lnTo>
                <a:lnTo>
                  <a:pt x="2138362" y="1670050"/>
                </a:lnTo>
                <a:lnTo>
                  <a:pt x="0" y="167005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3366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195637" y="5917565"/>
            <a:ext cx="2393950" cy="0"/>
          </a:xfrm>
          <a:custGeom>
            <a:avLst/>
            <a:gdLst/>
            <a:ahLst/>
            <a:cxnLst/>
            <a:rect l="l" t="t" r="r" b="b"/>
            <a:pathLst>
              <a:path w="2393950" h="0">
                <a:moveTo>
                  <a:pt x="0" y="0"/>
                </a:moveTo>
                <a:lnTo>
                  <a:pt x="2393950" y="0"/>
                </a:lnTo>
              </a:path>
            </a:pathLst>
          </a:custGeom>
          <a:ln w="11430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201352" y="3990340"/>
            <a:ext cx="0" cy="1921510"/>
          </a:xfrm>
          <a:custGeom>
            <a:avLst/>
            <a:gdLst/>
            <a:ahLst/>
            <a:cxnLst/>
            <a:rect l="l" t="t" r="r" b="b"/>
            <a:pathLst>
              <a:path w="0" h="1921510">
                <a:moveTo>
                  <a:pt x="0" y="0"/>
                </a:moveTo>
                <a:lnTo>
                  <a:pt x="0" y="1921509"/>
                </a:lnTo>
              </a:path>
            </a:pathLst>
          </a:custGeom>
          <a:ln w="11430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195637" y="3984625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 h="0">
                <a:moveTo>
                  <a:pt x="0" y="0"/>
                </a:moveTo>
                <a:lnTo>
                  <a:pt x="28575" y="0"/>
                </a:lnTo>
              </a:path>
            </a:pathLst>
          </a:custGeom>
          <a:ln w="11430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583872" y="3990340"/>
            <a:ext cx="0" cy="1921510"/>
          </a:xfrm>
          <a:custGeom>
            <a:avLst/>
            <a:gdLst/>
            <a:ahLst/>
            <a:cxnLst/>
            <a:rect l="l" t="t" r="r" b="b"/>
            <a:pathLst>
              <a:path w="0" h="1921510">
                <a:moveTo>
                  <a:pt x="0" y="0"/>
                </a:moveTo>
                <a:lnTo>
                  <a:pt x="0" y="1921509"/>
                </a:lnTo>
              </a:path>
            </a:pathLst>
          </a:custGeom>
          <a:ln w="11429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224212" y="3984625"/>
            <a:ext cx="2365375" cy="0"/>
          </a:xfrm>
          <a:custGeom>
            <a:avLst/>
            <a:gdLst/>
            <a:ahLst/>
            <a:cxnLst/>
            <a:rect l="l" t="t" r="r" b="b"/>
            <a:pathLst>
              <a:path w="2365375" h="0">
                <a:moveTo>
                  <a:pt x="0" y="0"/>
                </a:moveTo>
                <a:lnTo>
                  <a:pt x="2365375" y="0"/>
                </a:lnTo>
              </a:path>
            </a:pathLst>
          </a:custGeom>
          <a:ln w="11430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218497" y="5891529"/>
            <a:ext cx="2348230" cy="0"/>
          </a:xfrm>
          <a:custGeom>
            <a:avLst/>
            <a:gdLst/>
            <a:ahLst/>
            <a:cxnLst/>
            <a:rect l="l" t="t" r="r" b="b"/>
            <a:pathLst>
              <a:path w="2348229" h="0">
                <a:moveTo>
                  <a:pt x="0" y="0"/>
                </a:moveTo>
                <a:lnTo>
                  <a:pt x="2348230" y="0"/>
                </a:lnTo>
              </a:path>
            </a:pathLst>
          </a:custGeom>
          <a:ln w="17780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218497" y="5874384"/>
            <a:ext cx="17145" cy="0"/>
          </a:xfrm>
          <a:custGeom>
            <a:avLst/>
            <a:gdLst/>
            <a:ahLst/>
            <a:cxnLst/>
            <a:rect l="l" t="t" r="r" b="b"/>
            <a:pathLst>
              <a:path w="17144" h="0">
                <a:moveTo>
                  <a:pt x="0" y="0"/>
                </a:moveTo>
                <a:lnTo>
                  <a:pt x="17144" y="0"/>
                </a:lnTo>
              </a:path>
            </a:pathLst>
          </a:custGeom>
          <a:ln w="16510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235642" y="4036059"/>
            <a:ext cx="0" cy="1830070"/>
          </a:xfrm>
          <a:custGeom>
            <a:avLst/>
            <a:gdLst/>
            <a:ahLst/>
            <a:cxnLst/>
            <a:rect l="l" t="t" r="r" b="b"/>
            <a:pathLst>
              <a:path w="0" h="1830070">
                <a:moveTo>
                  <a:pt x="0" y="0"/>
                </a:moveTo>
                <a:lnTo>
                  <a:pt x="0" y="1830070"/>
                </a:lnTo>
              </a:path>
            </a:pathLst>
          </a:custGeom>
          <a:ln w="34289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218497" y="4035425"/>
            <a:ext cx="17145" cy="0"/>
          </a:xfrm>
          <a:custGeom>
            <a:avLst/>
            <a:gdLst/>
            <a:ahLst/>
            <a:cxnLst/>
            <a:rect l="l" t="t" r="r" b="b"/>
            <a:pathLst>
              <a:path w="17144" h="0">
                <a:moveTo>
                  <a:pt x="0" y="0"/>
                </a:moveTo>
                <a:lnTo>
                  <a:pt x="17144" y="0"/>
                </a:lnTo>
              </a:path>
            </a:pathLst>
          </a:custGeom>
          <a:ln w="3175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218497" y="4026534"/>
            <a:ext cx="17145" cy="0"/>
          </a:xfrm>
          <a:custGeom>
            <a:avLst/>
            <a:gdLst/>
            <a:ahLst/>
            <a:cxnLst/>
            <a:rect l="l" t="t" r="r" b="b"/>
            <a:pathLst>
              <a:path w="17144" h="0">
                <a:moveTo>
                  <a:pt x="0" y="0"/>
                </a:moveTo>
                <a:lnTo>
                  <a:pt x="17144" y="0"/>
                </a:lnTo>
              </a:path>
            </a:pathLst>
          </a:custGeom>
          <a:ln w="16510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218497" y="4010025"/>
            <a:ext cx="2348230" cy="0"/>
          </a:xfrm>
          <a:custGeom>
            <a:avLst/>
            <a:gdLst/>
            <a:ahLst/>
            <a:cxnLst/>
            <a:rect l="l" t="t" r="r" b="b"/>
            <a:pathLst>
              <a:path w="2348229" h="0">
                <a:moveTo>
                  <a:pt x="0" y="0"/>
                </a:moveTo>
                <a:lnTo>
                  <a:pt x="2348230" y="0"/>
                </a:lnTo>
              </a:path>
            </a:pathLst>
          </a:custGeom>
          <a:ln w="16510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235642" y="5874384"/>
            <a:ext cx="17145" cy="0"/>
          </a:xfrm>
          <a:custGeom>
            <a:avLst/>
            <a:gdLst/>
            <a:ahLst/>
            <a:cxnLst/>
            <a:rect l="l" t="t" r="r" b="b"/>
            <a:pathLst>
              <a:path w="17145" h="0">
                <a:moveTo>
                  <a:pt x="0" y="0"/>
                </a:moveTo>
                <a:lnTo>
                  <a:pt x="17144" y="0"/>
                </a:lnTo>
              </a:path>
            </a:pathLst>
          </a:custGeom>
          <a:ln w="17144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252787" y="5874384"/>
            <a:ext cx="2279650" cy="0"/>
          </a:xfrm>
          <a:custGeom>
            <a:avLst/>
            <a:gdLst/>
            <a:ahLst/>
            <a:cxnLst/>
            <a:rect l="l" t="t" r="r" b="b"/>
            <a:pathLst>
              <a:path w="2279650" h="0">
                <a:moveTo>
                  <a:pt x="0" y="0"/>
                </a:moveTo>
                <a:lnTo>
                  <a:pt x="2279650" y="0"/>
                </a:lnTo>
              </a:path>
            </a:pathLst>
          </a:custGeom>
          <a:ln w="17144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532437" y="5874384"/>
            <a:ext cx="17145" cy="0"/>
          </a:xfrm>
          <a:custGeom>
            <a:avLst/>
            <a:gdLst/>
            <a:ahLst/>
            <a:cxnLst/>
            <a:rect l="l" t="t" r="r" b="b"/>
            <a:pathLst>
              <a:path w="17145" h="0">
                <a:moveTo>
                  <a:pt x="0" y="0"/>
                </a:moveTo>
                <a:lnTo>
                  <a:pt x="17145" y="0"/>
                </a:lnTo>
              </a:path>
            </a:pathLst>
          </a:custGeom>
          <a:ln w="16510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549582" y="4036059"/>
            <a:ext cx="0" cy="1830070"/>
          </a:xfrm>
          <a:custGeom>
            <a:avLst/>
            <a:gdLst/>
            <a:ahLst/>
            <a:cxnLst/>
            <a:rect l="l" t="t" r="r" b="b"/>
            <a:pathLst>
              <a:path w="0" h="1830070">
                <a:moveTo>
                  <a:pt x="0" y="0"/>
                </a:moveTo>
                <a:lnTo>
                  <a:pt x="0" y="1830070"/>
                </a:lnTo>
              </a:path>
            </a:pathLst>
          </a:custGeom>
          <a:ln w="34290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532437" y="4035425"/>
            <a:ext cx="17145" cy="0"/>
          </a:xfrm>
          <a:custGeom>
            <a:avLst/>
            <a:gdLst/>
            <a:ahLst/>
            <a:cxnLst/>
            <a:rect l="l" t="t" r="r" b="b"/>
            <a:pathLst>
              <a:path w="17145" h="0">
                <a:moveTo>
                  <a:pt x="0" y="0"/>
                </a:moveTo>
                <a:lnTo>
                  <a:pt x="17145" y="0"/>
                </a:lnTo>
              </a:path>
            </a:pathLst>
          </a:custGeom>
          <a:ln w="3175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532437" y="4026534"/>
            <a:ext cx="17145" cy="0"/>
          </a:xfrm>
          <a:custGeom>
            <a:avLst/>
            <a:gdLst/>
            <a:ahLst/>
            <a:cxnLst/>
            <a:rect l="l" t="t" r="r" b="b"/>
            <a:pathLst>
              <a:path w="17145" h="0">
                <a:moveTo>
                  <a:pt x="0" y="0"/>
                </a:moveTo>
                <a:lnTo>
                  <a:pt x="17145" y="0"/>
                </a:lnTo>
              </a:path>
            </a:pathLst>
          </a:custGeom>
          <a:ln w="16510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549582" y="5874384"/>
            <a:ext cx="17145" cy="0"/>
          </a:xfrm>
          <a:custGeom>
            <a:avLst/>
            <a:gdLst/>
            <a:ahLst/>
            <a:cxnLst/>
            <a:rect l="l" t="t" r="r" b="b"/>
            <a:pathLst>
              <a:path w="17145" h="0">
                <a:moveTo>
                  <a:pt x="0" y="0"/>
                </a:moveTo>
                <a:lnTo>
                  <a:pt x="17145" y="0"/>
                </a:lnTo>
              </a:path>
            </a:pathLst>
          </a:custGeom>
          <a:ln w="17144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235642" y="4026852"/>
            <a:ext cx="17145" cy="0"/>
          </a:xfrm>
          <a:custGeom>
            <a:avLst/>
            <a:gdLst/>
            <a:ahLst/>
            <a:cxnLst/>
            <a:rect l="l" t="t" r="r" b="b"/>
            <a:pathLst>
              <a:path w="17145" h="0">
                <a:moveTo>
                  <a:pt x="0" y="0"/>
                </a:moveTo>
                <a:lnTo>
                  <a:pt x="17144" y="0"/>
                </a:lnTo>
              </a:path>
            </a:pathLst>
          </a:custGeom>
          <a:ln w="17144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252787" y="4026852"/>
            <a:ext cx="2279650" cy="0"/>
          </a:xfrm>
          <a:custGeom>
            <a:avLst/>
            <a:gdLst/>
            <a:ahLst/>
            <a:cxnLst/>
            <a:rect l="l" t="t" r="r" b="b"/>
            <a:pathLst>
              <a:path w="2279650" h="0">
                <a:moveTo>
                  <a:pt x="0" y="0"/>
                </a:moveTo>
                <a:lnTo>
                  <a:pt x="2279650" y="0"/>
                </a:lnTo>
              </a:path>
            </a:pathLst>
          </a:custGeom>
          <a:ln w="17144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549582" y="4026852"/>
            <a:ext cx="17145" cy="0"/>
          </a:xfrm>
          <a:custGeom>
            <a:avLst/>
            <a:gdLst/>
            <a:ahLst/>
            <a:cxnLst/>
            <a:rect l="l" t="t" r="r" b="b"/>
            <a:pathLst>
              <a:path w="17145" h="0">
                <a:moveTo>
                  <a:pt x="0" y="0"/>
                </a:moveTo>
                <a:lnTo>
                  <a:pt x="17145" y="0"/>
                </a:lnTo>
              </a:path>
            </a:pathLst>
          </a:custGeom>
          <a:ln w="17144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1995042" y="1564766"/>
            <a:ext cx="5152390" cy="131762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454025" marR="5080" indent="-441959">
              <a:lnSpc>
                <a:spcPct val="100000"/>
              </a:lnSpc>
              <a:tabLst>
                <a:tab pos="3015615" algn="l"/>
              </a:tabLst>
            </a:pPr>
            <a:r>
              <a:rPr dirty="0" sz="4300" spc="-5"/>
              <a:t>C</a:t>
            </a:r>
            <a:r>
              <a:rPr dirty="0" sz="4300" spc="-5"/>
              <a:t>h</a:t>
            </a:r>
            <a:r>
              <a:rPr dirty="0" sz="4300" spc="-5"/>
              <a:t>ap</a:t>
            </a:r>
            <a:r>
              <a:rPr dirty="0" sz="4300" spc="-10"/>
              <a:t>t</a:t>
            </a:r>
            <a:r>
              <a:rPr dirty="0" sz="4300" spc="-5"/>
              <a:t>er</a:t>
            </a:r>
            <a:r>
              <a:rPr dirty="0" sz="4300" spc="-10"/>
              <a:t> </a:t>
            </a:r>
            <a:r>
              <a:rPr dirty="0" sz="4300" spc="-5"/>
              <a:t>5:</a:t>
            </a:r>
            <a:r>
              <a:rPr dirty="0" sz="4300"/>
              <a:t>	</a:t>
            </a:r>
            <a:r>
              <a:rPr dirty="0" sz="4300" spc="-5"/>
              <a:t>P</a:t>
            </a:r>
            <a:r>
              <a:rPr dirty="0" sz="4300" spc="-10"/>
              <a:t>r</a:t>
            </a:r>
            <a:r>
              <a:rPr dirty="0" sz="4300" spc="-5"/>
              <a:t>o</a:t>
            </a:r>
            <a:r>
              <a:rPr dirty="0" sz="4300" spc="-5"/>
              <a:t>cess  </a:t>
            </a:r>
            <a:r>
              <a:rPr dirty="0" sz="4300" spc="-5"/>
              <a:t>Synchronization</a:t>
            </a:r>
            <a:endParaRPr sz="4300"/>
          </a:p>
        </p:txBody>
      </p:sp>
      <p:sp>
        <p:nvSpPr>
          <p:cNvPr id="29" name="object 2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Silberschatz, Galvin and Gagne</a:t>
            </a:r>
            <a:r>
              <a:rPr dirty="0" spc="-95"/>
              <a:t> </a:t>
            </a:r>
            <a:r>
              <a:rPr dirty="0" spc="-10"/>
              <a:t>©2013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105670" y="6662731"/>
            <a:ext cx="2473960" cy="1568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z="1000" spc="-5" b="1">
                <a:solidFill>
                  <a:srgbClr val="336699"/>
                </a:solidFill>
                <a:latin typeface="Arial"/>
                <a:cs typeface="Arial"/>
              </a:rPr>
              <a:t>Operating </a:t>
            </a:r>
            <a:r>
              <a:rPr dirty="0" sz="1000" spc="-10" b="1">
                <a:solidFill>
                  <a:srgbClr val="336699"/>
                </a:solidFill>
                <a:latin typeface="Arial"/>
                <a:cs typeface="Arial"/>
              </a:rPr>
              <a:t>System </a:t>
            </a:r>
            <a:r>
              <a:rPr dirty="0" sz="1000" spc="-5" b="1">
                <a:solidFill>
                  <a:srgbClr val="336699"/>
                </a:solidFill>
                <a:latin typeface="Arial"/>
                <a:cs typeface="Arial"/>
              </a:rPr>
              <a:t>Concepts – </a:t>
            </a:r>
            <a:r>
              <a:rPr dirty="0" sz="1000" b="1">
                <a:solidFill>
                  <a:srgbClr val="336699"/>
                </a:solidFill>
                <a:latin typeface="Arial"/>
                <a:cs typeface="Arial"/>
              </a:rPr>
              <a:t>9</a:t>
            </a:r>
            <a:r>
              <a:rPr dirty="0" baseline="25641" sz="975" b="1">
                <a:solidFill>
                  <a:srgbClr val="336699"/>
                </a:solidFill>
                <a:latin typeface="Arial"/>
                <a:cs typeface="Arial"/>
              </a:rPr>
              <a:t>th</a:t>
            </a:r>
            <a:r>
              <a:rPr dirty="0" baseline="25641" sz="975" spc="-44" b="1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dirty="0" sz="1000" spc="-5" b="1">
                <a:solidFill>
                  <a:srgbClr val="336699"/>
                </a:solidFill>
                <a:latin typeface="Arial"/>
                <a:cs typeface="Arial"/>
              </a:rPr>
              <a:t>Edition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9611" y="308990"/>
            <a:ext cx="4747895" cy="57150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Algorithm </a:t>
            </a:r>
            <a:r>
              <a:rPr dirty="0"/>
              <a:t>for </a:t>
            </a:r>
            <a:r>
              <a:rPr dirty="0" spc="-5"/>
              <a:t>Process</a:t>
            </a:r>
            <a:r>
              <a:rPr dirty="0" spc="-100"/>
              <a:t> </a:t>
            </a:r>
            <a:r>
              <a:rPr dirty="0" spc="10"/>
              <a:t>P</a:t>
            </a:r>
            <a:r>
              <a:rPr dirty="0" baseline="-21164" sz="3150" spc="15">
                <a:solidFill>
                  <a:srgbClr val="0000FF"/>
                </a:solidFill>
              </a:rPr>
              <a:t>i</a:t>
            </a:r>
            <a:endParaRPr baseline="-21164" sz="3150"/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5.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40848" y="1354963"/>
            <a:ext cx="513080" cy="269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do</a:t>
            </a:r>
            <a:r>
              <a:rPr dirty="0" sz="1600" spc="-9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79587" y="1965325"/>
            <a:ext cx="2272030" cy="427355"/>
          </a:xfrm>
          <a:prstGeom prst="rect">
            <a:avLst/>
          </a:prstGeom>
          <a:ln w="25400">
            <a:solidFill>
              <a:srgbClr val="BDBDBD"/>
            </a:solidFill>
          </a:ln>
        </p:spPr>
        <p:txBody>
          <a:bodyPr wrap="square" lIns="0" tIns="44450" rIns="0" bIns="0" rtlCol="0" vert="horz">
            <a:spAutoFit/>
          </a:bodyPr>
          <a:lstStyle/>
          <a:p>
            <a:pPr marL="33655">
              <a:lnSpc>
                <a:spcPct val="100000"/>
              </a:lnSpc>
              <a:spcBef>
                <a:spcPts val="350"/>
              </a:spcBef>
            </a:pPr>
            <a:r>
              <a:rPr dirty="0" sz="1600" spc="-5" b="1">
                <a:latin typeface="Courier New"/>
                <a:cs typeface="Courier New"/>
              </a:rPr>
              <a:t>while (turn ==</a:t>
            </a:r>
            <a:r>
              <a:rPr dirty="0" sz="1600" spc="-3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j);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28163" y="2433954"/>
            <a:ext cx="1978025" cy="269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critical</a:t>
            </a:r>
            <a:r>
              <a:rPr dirty="0" sz="1600" spc="-4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section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95462" y="2809875"/>
            <a:ext cx="1203325" cy="377825"/>
          </a:xfrm>
          <a:prstGeom prst="rect">
            <a:avLst/>
          </a:prstGeom>
          <a:ln w="25400">
            <a:solidFill>
              <a:srgbClr val="BDBDBD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7780">
              <a:lnSpc>
                <a:spcPts val="1450"/>
              </a:lnSpc>
            </a:pPr>
            <a:r>
              <a:rPr dirty="0" sz="1600" spc="-5" b="1">
                <a:latin typeface="Courier New"/>
                <a:cs typeface="Courier New"/>
              </a:rPr>
              <a:t>turn =</a:t>
            </a:r>
            <a:r>
              <a:rPr dirty="0" sz="1600" spc="-7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j;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62621" y="3503790"/>
            <a:ext cx="880110" cy="269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}</a:t>
            </a:r>
            <a:r>
              <a:rPr dirty="0" sz="1600" spc="-8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while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38785" y="3089275"/>
            <a:ext cx="2489200" cy="6845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389255">
              <a:lnSpc>
                <a:spcPct val="135000"/>
              </a:lnSpc>
            </a:pPr>
            <a:r>
              <a:rPr dirty="0" sz="1600" spc="-5" b="1">
                <a:latin typeface="Courier New"/>
                <a:cs typeface="Courier New"/>
              </a:rPr>
              <a:t>remainder</a:t>
            </a:r>
            <a:r>
              <a:rPr dirty="0" sz="1600" spc="-4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section  (true);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468755">
              <a:lnSpc>
                <a:spcPct val="100000"/>
              </a:lnSpc>
            </a:pPr>
            <a:r>
              <a:rPr dirty="0" spc="-5"/>
              <a:t>Solution </a:t>
            </a:r>
            <a:r>
              <a:rPr dirty="0"/>
              <a:t>to </a:t>
            </a:r>
            <a:r>
              <a:rPr dirty="0" spc="-5"/>
              <a:t>Critical-Section</a:t>
            </a:r>
            <a:r>
              <a:rPr dirty="0" spc="-75"/>
              <a:t> </a:t>
            </a:r>
            <a:r>
              <a:rPr dirty="0" spc="-5"/>
              <a:t>Problem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5.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101084" y="1206436"/>
            <a:ext cx="6698615" cy="4235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353695" marR="454659" indent="-340995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  <a:tabLst>
                <a:tab pos="392430" algn="l"/>
              </a:tabLst>
            </a:pP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Mutual Exclusion </a:t>
            </a:r>
            <a:r>
              <a:rPr dirty="0" sz="1800">
                <a:latin typeface="Arial"/>
                <a:cs typeface="Arial"/>
              </a:rPr>
              <a:t>- If </a:t>
            </a:r>
            <a:r>
              <a:rPr dirty="0" sz="1800" spc="-5">
                <a:latin typeface="Arial"/>
                <a:cs typeface="Arial"/>
              </a:rPr>
              <a:t>process </a:t>
            </a:r>
            <a:r>
              <a:rPr dirty="0" sz="1800" spc="-5" b="1" i="1">
                <a:latin typeface="Arial"/>
                <a:cs typeface="Arial"/>
              </a:rPr>
              <a:t>P</a:t>
            </a:r>
            <a:r>
              <a:rPr dirty="0" baseline="-20833" sz="1800" spc="-7" b="1" i="1">
                <a:latin typeface="Arial"/>
                <a:cs typeface="Arial"/>
              </a:rPr>
              <a:t>i </a:t>
            </a:r>
            <a:r>
              <a:rPr dirty="0" sz="1800" spc="-5">
                <a:latin typeface="Arial"/>
                <a:cs typeface="Arial"/>
              </a:rPr>
              <a:t>is </a:t>
            </a:r>
            <a:r>
              <a:rPr dirty="0" sz="1800" spc="-10">
                <a:latin typeface="Arial"/>
                <a:cs typeface="Arial"/>
              </a:rPr>
              <a:t>executing </a:t>
            </a:r>
            <a:r>
              <a:rPr dirty="0" sz="1800" spc="-5">
                <a:latin typeface="Arial"/>
                <a:cs typeface="Arial"/>
              </a:rPr>
              <a:t>in its critical  section, </a:t>
            </a:r>
            <a:r>
              <a:rPr dirty="0" sz="1800" spc="-10">
                <a:latin typeface="Arial"/>
                <a:cs typeface="Arial"/>
              </a:rPr>
              <a:t>then no other </a:t>
            </a:r>
            <a:r>
              <a:rPr dirty="0" sz="1800" spc="-5">
                <a:latin typeface="Arial"/>
                <a:cs typeface="Arial"/>
              </a:rPr>
              <a:t>processes can </a:t>
            </a:r>
            <a:r>
              <a:rPr dirty="0" sz="1800" spc="-10">
                <a:latin typeface="Arial"/>
                <a:cs typeface="Arial"/>
              </a:rPr>
              <a:t>be executing </a:t>
            </a:r>
            <a:r>
              <a:rPr dirty="0" sz="1800" spc="-5">
                <a:latin typeface="Arial"/>
                <a:cs typeface="Arial"/>
              </a:rPr>
              <a:t>in </a:t>
            </a:r>
            <a:r>
              <a:rPr dirty="0" sz="1800" spc="-10">
                <a:latin typeface="Arial"/>
                <a:cs typeface="Arial"/>
              </a:rPr>
              <a:t>their  </a:t>
            </a:r>
            <a:r>
              <a:rPr dirty="0" sz="1800" spc="-5">
                <a:latin typeface="Arial"/>
                <a:cs typeface="Arial"/>
              </a:rPr>
              <a:t>critical</a:t>
            </a:r>
            <a:r>
              <a:rPr dirty="0" sz="1800" spc="-8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sections</a:t>
            </a:r>
            <a:endParaRPr sz="1800">
              <a:latin typeface="Arial"/>
              <a:cs typeface="Arial"/>
            </a:endParaRPr>
          </a:p>
          <a:p>
            <a:pPr marL="353695" marR="52705" indent="-340995">
              <a:lnSpc>
                <a:spcPct val="100000"/>
              </a:lnSpc>
              <a:spcBef>
                <a:spcPts val="755"/>
              </a:spcBef>
              <a:buClr>
                <a:srgbClr val="000000"/>
              </a:buClr>
              <a:buFont typeface="Arial"/>
              <a:buAutoNum type="arabicPeriod"/>
              <a:tabLst>
                <a:tab pos="391795" algn="l"/>
                <a:tab pos="392430" algn="l"/>
              </a:tabLst>
            </a:pP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Progress </a:t>
            </a:r>
            <a:r>
              <a:rPr dirty="0" sz="1800">
                <a:latin typeface="Arial"/>
                <a:cs typeface="Arial"/>
              </a:rPr>
              <a:t>- If </a:t>
            </a:r>
            <a:r>
              <a:rPr dirty="0" sz="1800" spc="-10">
                <a:latin typeface="Arial"/>
                <a:cs typeface="Arial"/>
              </a:rPr>
              <a:t>no </a:t>
            </a:r>
            <a:r>
              <a:rPr dirty="0" sz="1800" spc="-5">
                <a:latin typeface="Arial"/>
                <a:cs typeface="Arial"/>
              </a:rPr>
              <a:t>process is </a:t>
            </a:r>
            <a:r>
              <a:rPr dirty="0" sz="1800" spc="-10">
                <a:latin typeface="Arial"/>
                <a:cs typeface="Arial"/>
              </a:rPr>
              <a:t>executing </a:t>
            </a:r>
            <a:r>
              <a:rPr dirty="0" sz="1800" spc="-5">
                <a:latin typeface="Arial"/>
                <a:cs typeface="Arial"/>
              </a:rPr>
              <a:t>in its critical section </a:t>
            </a:r>
            <a:r>
              <a:rPr dirty="0" sz="1800" spc="-15">
                <a:latin typeface="Arial"/>
                <a:cs typeface="Arial"/>
              </a:rPr>
              <a:t>and  </a:t>
            </a:r>
            <a:r>
              <a:rPr dirty="0" sz="1800" spc="-5">
                <a:latin typeface="Arial"/>
                <a:cs typeface="Arial"/>
              </a:rPr>
              <a:t>there </a:t>
            </a:r>
            <a:r>
              <a:rPr dirty="0" sz="1800" spc="-10">
                <a:latin typeface="Arial"/>
                <a:cs typeface="Arial"/>
              </a:rPr>
              <a:t>exist </a:t>
            </a:r>
            <a:r>
              <a:rPr dirty="0" sz="1800" spc="-5">
                <a:latin typeface="Arial"/>
                <a:cs typeface="Arial"/>
              </a:rPr>
              <a:t>some processes that </a:t>
            </a:r>
            <a:r>
              <a:rPr dirty="0" sz="1800" spc="-15">
                <a:latin typeface="Arial"/>
                <a:cs typeface="Arial"/>
              </a:rPr>
              <a:t>wish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enter their </a:t>
            </a:r>
            <a:r>
              <a:rPr dirty="0" sz="1800" spc="-5">
                <a:latin typeface="Arial"/>
                <a:cs typeface="Arial"/>
              </a:rPr>
              <a:t>critical  section, </a:t>
            </a:r>
            <a:r>
              <a:rPr dirty="0" sz="1800" spc="-10">
                <a:latin typeface="Arial"/>
                <a:cs typeface="Arial"/>
              </a:rPr>
              <a:t>then </a:t>
            </a:r>
            <a:r>
              <a:rPr dirty="0" sz="1800" spc="-5">
                <a:latin typeface="Arial"/>
                <a:cs typeface="Arial"/>
              </a:rPr>
              <a:t>the selection of the processes that </a:t>
            </a:r>
            <a:r>
              <a:rPr dirty="0" sz="1800" spc="-15">
                <a:latin typeface="Arial"/>
                <a:cs typeface="Arial"/>
              </a:rPr>
              <a:t>will </a:t>
            </a:r>
            <a:r>
              <a:rPr dirty="0" sz="1800" spc="-10">
                <a:latin typeface="Arial"/>
                <a:cs typeface="Arial"/>
              </a:rPr>
              <a:t>enter the  </a:t>
            </a:r>
            <a:r>
              <a:rPr dirty="0" sz="1800" spc="-5">
                <a:latin typeface="Arial"/>
                <a:cs typeface="Arial"/>
              </a:rPr>
              <a:t>critical section </a:t>
            </a:r>
            <a:r>
              <a:rPr dirty="0" sz="1800" spc="-10">
                <a:latin typeface="Arial"/>
                <a:cs typeface="Arial"/>
              </a:rPr>
              <a:t>next cannot be postponed</a:t>
            </a:r>
            <a:r>
              <a:rPr dirty="0" sz="1800" spc="1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indefinitely</a:t>
            </a:r>
            <a:endParaRPr sz="1800">
              <a:latin typeface="Arial"/>
              <a:cs typeface="Arial"/>
            </a:endParaRPr>
          </a:p>
          <a:p>
            <a:pPr marL="353695" marR="5080" indent="-340995">
              <a:lnSpc>
                <a:spcPct val="100000"/>
              </a:lnSpc>
              <a:spcBef>
                <a:spcPts val="755"/>
              </a:spcBef>
              <a:buClr>
                <a:srgbClr val="000000"/>
              </a:buClr>
              <a:buFont typeface="Arial"/>
              <a:buAutoNum type="arabicPeriod"/>
              <a:tabLst>
                <a:tab pos="329565" algn="l"/>
                <a:tab pos="330200" algn="l"/>
                <a:tab pos="2474595" algn="l"/>
              </a:tabLst>
            </a:pP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Bounded</a:t>
            </a:r>
            <a:r>
              <a:rPr dirty="0" sz="1800" spc="-10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Waiting</a:t>
            </a:r>
            <a:r>
              <a:rPr dirty="0" sz="1800" spc="-10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-	A </a:t>
            </a:r>
            <a:r>
              <a:rPr dirty="0" sz="1800" spc="-10">
                <a:latin typeface="Arial"/>
                <a:cs typeface="Arial"/>
              </a:rPr>
              <a:t>bound </a:t>
            </a:r>
            <a:r>
              <a:rPr dirty="0" sz="1800" spc="-5">
                <a:latin typeface="Arial"/>
                <a:cs typeface="Arial"/>
              </a:rPr>
              <a:t>must </a:t>
            </a:r>
            <a:r>
              <a:rPr dirty="0" sz="1800" spc="-10">
                <a:latin typeface="Arial"/>
                <a:cs typeface="Arial"/>
              </a:rPr>
              <a:t>exist on </a:t>
            </a:r>
            <a:r>
              <a:rPr dirty="0" sz="1800" spc="-5">
                <a:latin typeface="Arial"/>
                <a:cs typeface="Arial"/>
              </a:rPr>
              <a:t>the</a:t>
            </a:r>
            <a:r>
              <a:rPr dirty="0" sz="1800" spc="4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number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of  </a:t>
            </a:r>
            <a:r>
              <a:rPr dirty="0" sz="1800" spc="-5">
                <a:latin typeface="Arial"/>
                <a:cs typeface="Arial"/>
              </a:rPr>
              <a:t>times that </a:t>
            </a:r>
            <a:r>
              <a:rPr dirty="0" sz="1800" spc="-10">
                <a:latin typeface="Arial"/>
                <a:cs typeface="Arial"/>
              </a:rPr>
              <a:t>other </a:t>
            </a:r>
            <a:r>
              <a:rPr dirty="0" sz="1800" spc="-5">
                <a:latin typeface="Arial"/>
                <a:cs typeface="Arial"/>
              </a:rPr>
              <a:t>processes are </a:t>
            </a:r>
            <a:r>
              <a:rPr dirty="0" sz="1800" spc="-10">
                <a:latin typeface="Arial"/>
                <a:cs typeface="Arial"/>
              </a:rPr>
              <a:t>allowed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enter their </a:t>
            </a:r>
            <a:r>
              <a:rPr dirty="0" sz="1800" spc="-5">
                <a:latin typeface="Arial"/>
                <a:cs typeface="Arial"/>
              </a:rPr>
              <a:t>critical  sections after a process </a:t>
            </a:r>
            <a:r>
              <a:rPr dirty="0" sz="1800" spc="-10">
                <a:latin typeface="Arial"/>
                <a:cs typeface="Arial"/>
              </a:rPr>
              <a:t>has made </a:t>
            </a:r>
            <a:r>
              <a:rPr dirty="0" sz="1800" spc="-5">
                <a:latin typeface="Arial"/>
                <a:cs typeface="Arial"/>
              </a:rPr>
              <a:t>a </a:t>
            </a:r>
            <a:r>
              <a:rPr dirty="0" sz="1800" spc="-10">
                <a:latin typeface="Arial"/>
                <a:cs typeface="Arial"/>
              </a:rPr>
              <a:t>request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enter </a:t>
            </a:r>
            <a:r>
              <a:rPr dirty="0" sz="1800" spc="-5">
                <a:latin typeface="Arial"/>
                <a:cs typeface="Arial"/>
              </a:rPr>
              <a:t>its critical  section </a:t>
            </a:r>
            <a:r>
              <a:rPr dirty="0" sz="1800" spc="-10">
                <a:latin typeface="Arial"/>
                <a:cs typeface="Arial"/>
              </a:rPr>
              <a:t>and </a:t>
            </a:r>
            <a:r>
              <a:rPr dirty="0" sz="1800" spc="-5">
                <a:latin typeface="Arial"/>
                <a:cs typeface="Arial"/>
              </a:rPr>
              <a:t>before that </a:t>
            </a:r>
            <a:r>
              <a:rPr dirty="0" sz="1800" spc="-10">
                <a:latin typeface="Arial"/>
                <a:cs typeface="Arial"/>
              </a:rPr>
              <a:t>request </a:t>
            </a:r>
            <a:r>
              <a:rPr dirty="0" sz="1800" spc="-5">
                <a:latin typeface="Arial"/>
                <a:cs typeface="Arial"/>
              </a:rPr>
              <a:t>is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granted</a:t>
            </a:r>
            <a:endParaRPr sz="1800">
              <a:latin typeface="Arial"/>
              <a:cs typeface="Arial"/>
            </a:endParaRPr>
          </a:p>
          <a:p>
            <a:pPr lvl="1" marL="807720" indent="-3378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125000"/>
              <a:buFont typeface="Wingdings 2"/>
              <a:buChar char=""/>
              <a:tabLst>
                <a:tab pos="807720" algn="l"/>
                <a:tab pos="808355" algn="l"/>
              </a:tabLst>
            </a:pPr>
            <a:r>
              <a:rPr dirty="0" sz="1800" spc="-5">
                <a:latin typeface="Arial"/>
                <a:cs typeface="Arial"/>
              </a:rPr>
              <a:t>Assume that </a:t>
            </a:r>
            <a:r>
              <a:rPr dirty="0" sz="1800" spc="-10">
                <a:latin typeface="Arial"/>
                <a:cs typeface="Arial"/>
              </a:rPr>
              <a:t>each </a:t>
            </a:r>
            <a:r>
              <a:rPr dirty="0" sz="1800" spc="-5">
                <a:latin typeface="Arial"/>
                <a:cs typeface="Arial"/>
              </a:rPr>
              <a:t>process </a:t>
            </a:r>
            <a:r>
              <a:rPr dirty="0" sz="1800" spc="-10">
                <a:latin typeface="Arial"/>
                <a:cs typeface="Arial"/>
              </a:rPr>
              <a:t>executes </a:t>
            </a:r>
            <a:r>
              <a:rPr dirty="0" sz="1800" spc="-5">
                <a:latin typeface="Arial"/>
                <a:cs typeface="Arial"/>
              </a:rPr>
              <a:t>at a </a:t>
            </a:r>
            <a:r>
              <a:rPr dirty="0" sz="1800" spc="-10">
                <a:latin typeface="Arial"/>
                <a:cs typeface="Arial"/>
              </a:rPr>
              <a:t>nonzero</a:t>
            </a:r>
            <a:r>
              <a:rPr dirty="0" sz="1800" spc="8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speed</a:t>
            </a:r>
            <a:endParaRPr sz="1800">
              <a:latin typeface="Arial"/>
              <a:cs typeface="Arial"/>
            </a:endParaRPr>
          </a:p>
          <a:p>
            <a:pPr lvl="1" marL="807720" indent="-3378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125000"/>
              <a:buFont typeface="Wingdings 2"/>
              <a:buChar char=""/>
              <a:tabLst>
                <a:tab pos="807720" algn="l"/>
                <a:tab pos="808355" algn="l"/>
              </a:tabLst>
            </a:pPr>
            <a:r>
              <a:rPr dirty="0" sz="1800" spc="-5">
                <a:latin typeface="Arial"/>
                <a:cs typeface="Arial"/>
              </a:rPr>
              <a:t>No assumption </a:t>
            </a:r>
            <a:r>
              <a:rPr dirty="0" sz="1800" spc="-10">
                <a:latin typeface="Arial"/>
                <a:cs typeface="Arial"/>
              </a:rPr>
              <a:t>concerning </a:t>
            </a:r>
            <a:r>
              <a:rPr dirty="0" sz="1800" spc="-10" b="1">
                <a:solidFill>
                  <a:srgbClr val="3366FF"/>
                </a:solidFill>
                <a:latin typeface="Arial"/>
                <a:cs typeface="Arial"/>
              </a:rPr>
              <a:t>relative speed </a:t>
            </a:r>
            <a:r>
              <a:rPr dirty="0" sz="1800" spc="-5">
                <a:latin typeface="Arial"/>
                <a:cs typeface="Arial"/>
              </a:rPr>
              <a:t>of the</a:t>
            </a:r>
            <a:r>
              <a:rPr dirty="0" sz="1800" spc="110">
                <a:latin typeface="Arial"/>
                <a:cs typeface="Arial"/>
              </a:rPr>
              <a:t> </a:t>
            </a:r>
            <a:r>
              <a:rPr dirty="0" sz="1800" b="1" i="1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  <a:p>
            <a:pPr marL="807720">
              <a:lnSpc>
                <a:spcPct val="100000"/>
              </a:lnSpc>
            </a:pPr>
            <a:r>
              <a:rPr dirty="0" sz="1800" spc="-10">
                <a:latin typeface="Arial"/>
                <a:cs typeface="Arial"/>
              </a:rPr>
              <a:t>processes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905000">
              <a:lnSpc>
                <a:spcPct val="100000"/>
              </a:lnSpc>
            </a:pPr>
            <a:r>
              <a:rPr dirty="0" spc="-5"/>
              <a:t>Critical-Section Handling in</a:t>
            </a:r>
            <a:r>
              <a:rPr dirty="0" spc="-110"/>
              <a:t> </a:t>
            </a:r>
            <a:r>
              <a:rPr dirty="0"/>
              <a:t>OS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5.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162552" y="1142936"/>
            <a:ext cx="6381750" cy="2232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 marR="154940" indent="-26034">
              <a:lnSpc>
                <a:spcPct val="100000"/>
              </a:lnSpc>
            </a:pPr>
            <a:r>
              <a:rPr dirty="0" sz="1800" spc="-10">
                <a:latin typeface="Arial"/>
                <a:cs typeface="Arial"/>
              </a:rPr>
              <a:t>Two approaches depending on </a:t>
            </a:r>
            <a:r>
              <a:rPr dirty="0" sz="1800" spc="-5">
                <a:latin typeface="Arial"/>
                <a:cs typeface="Arial"/>
              </a:rPr>
              <a:t>if </a:t>
            </a:r>
            <a:r>
              <a:rPr dirty="0" sz="1800" spc="-10">
                <a:latin typeface="Arial"/>
                <a:cs typeface="Arial"/>
              </a:rPr>
              <a:t>kernel </a:t>
            </a:r>
            <a:r>
              <a:rPr dirty="0" sz="1800" spc="-5">
                <a:latin typeface="Arial"/>
                <a:cs typeface="Arial"/>
              </a:rPr>
              <a:t>is preemptive </a:t>
            </a:r>
            <a:r>
              <a:rPr dirty="0" sz="1800" spc="-10">
                <a:latin typeface="Arial"/>
                <a:cs typeface="Arial"/>
              </a:rPr>
              <a:t>or non-  </a:t>
            </a:r>
            <a:r>
              <a:rPr dirty="0" sz="1800" spc="-5">
                <a:latin typeface="Arial"/>
                <a:cs typeface="Arial"/>
              </a:rPr>
              <a:t>preemptive</a:t>
            </a:r>
            <a:endParaRPr sz="1800">
              <a:latin typeface="Arial"/>
              <a:cs typeface="Arial"/>
            </a:endParaRPr>
          </a:p>
          <a:p>
            <a:pPr marL="492759" marR="21590" indent="-33845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125000"/>
              <a:buFont typeface="Wingdings"/>
              <a:buChar char=""/>
              <a:tabLst>
                <a:tab pos="492759" algn="l"/>
              </a:tabLst>
            </a:pPr>
            <a:r>
              <a:rPr dirty="0" sz="1800" spc="-10" b="1">
                <a:solidFill>
                  <a:srgbClr val="3366FF"/>
                </a:solidFill>
                <a:latin typeface="Arial"/>
                <a:cs typeface="Arial"/>
              </a:rPr>
              <a:t>Preemptive </a:t>
            </a:r>
            <a:r>
              <a:rPr dirty="0" sz="1800" spc="-5">
                <a:latin typeface="Arial"/>
                <a:cs typeface="Arial"/>
              </a:rPr>
              <a:t>– </a:t>
            </a:r>
            <a:r>
              <a:rPr dirty="0" sz="1800" spc="-15">
                <a:latin typeface="Arial"/>
                <a:cs typeface="Arial"/>
              </a:rPr>
              <a:t>allows </a:t>
            </a:r>
            <a:r>
              <a:rPr dirty="0" sz="1800" spc="-10">
                <a:latin typeface="Arial"/>
                <a:cs typeface="Arial"/>
              </a:rPr>
              <a:t>preemption </a:t>
            </a:r>
            <a:r>
              <a:rPr dirty="0" sz="1800" spc="-5">
                <a:latin typeface="Arial"/>
                <a:cs typeface="Arial"/>
              </a:rPr>
              <a:t>of process </a:t>
            </a:r>
            <a:r>
              <a:rPr dirty="0" sz="1800" spc="-20">
                <a:latin typeface="Arial"/>
                <a:cs typeface="Arial"/>
              </a:rPr>
              <a:t>when </a:t>
            </a:r>
            <a:r>
              <a:rPr dirty="0" sz="1800" spc="-10">
                <a:latin typeface="Arial"/>
                <a:cs typeface="Arial"/>
              </a:rPr>
              <a:t>running  </a:t>
            </a:r>
            <a:r>
              <a:rPr dirty="0" sz="1800" spc="-5">
                <a:latin typeface="Arial"/>
                <a:cs typeface="Arial"/>
              </a:rPr>
              <a:t>in </a:t>
            </a:r>
            <a:r>
              <a:rPr dirty="0" sz="1800" spc="-10">
                <a:latin typeface="Arial"/>
                <a:cs typeface="Arial"/>
              </a:rPr>
              <a:t>kernel</a:t>
            </a:r>
            <a:r>
              <a:rPr dirty="0" sz="1800" spc="-6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mode</a:t>
            </a:r>
            <a:endParaRPr sz="1800">
              <a:latin typeface="Arial"/>
              <a:cs typeface="Arial"/>
            </a:endParaRPr>
          </a:p>
          <a:p>
            <a:pPr marL="492759" marR="5080" indent="-33845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125000"/>
              <a:buFont typeface="Wingdings"/>
              <a:buChar char=""/>
              <a:tabLst>
                <a:tab pos="492759" algn="l"/>
              </a:tabLst>
            </a:pPr>
            <a:r>
              <a:rPr dirty="0" sz="1800" spc="-10" b="1">
                <a:solidFill>
                  <a:srgbClr val="3366FF"/>
                </a:solidFill>
                <a:latin typeface="Arial"/>
                <a:cs typeface="Arial"/>
              </a:rPr>
              <a:t>Non-preemptive </a:t>
            </a:r>
            <a:r>
              <a:rPr dirty="0" sz="1800" spc="-5">
                <a:latin typeface="Arial"/>
                <a:cs typeface="Arial"/>
              </a:rPr>
              <a:t>– </a:t>
            </a:r>
            <a:r>
              <a:rPr dirty="0" sz="1800" spc="-10">
                <a:latin typeface="Arial"/>
                <a:cs typeface="Arial"/>
              </a:rPr>
              <a:t>runs until exits kernel mode, </a:t>
            </a:r>
            <a:r>
              <a:rPr dirty="0" sz="1800" spc="-5">
                <a:latin typeface="Arial"/>
                <a:cs typeface="Arial"/>
              </a:rPr>
              <a:t>blocks, </a:t>
            </a:r>
            <a:r>
              <a:rPr dirty="0" sz="1800" spc="-15">
                <a:latin typeface="Arial"/>
                <a:cs typeface="Arial"/>
              </a:rPr>
              <a:t>or  </a:t>
            </a:r>
            <a:r>
              <a:rPr dirty="0" sz="1800" spc="-10">
                <a:latin typeface="Arial"/>
                <a:cs typeface="Arial"/>
              </a:rPr>
              <a:t>voluntarily yields</a:t>
            </a:r>
            <a:r>
              <a:rPr dirty="0" sz="1800" spc="3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CPU</a:t>
            </a:r>
            <a:endParaRPr sz="1800">
              <a:latin typeface="Arial"/>
              <a:cs typeface="Arial"/>
            </a:endParaRPr>
          </a:p>
          <a:p>
            <a:pPr marL="495300">
              <a:lnSpc>
                <a:spcPct val="100000"/>
              </a:lnSpc>
              <a:spcBef>
                <a:spcPts val="305"/>
              </a:spcBef>
            </a:pPr>
            <a:r>
              <a:rPr dirty="0" sz="2250" spc="-5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dirty="0" sz="1800" spc="-5">
                <a:latin typeface="Arial"/>
                <a:cs typeface="Arial"/>
              </a:rPr>
              <a:t>Essentially free of race </a:t>
            </a:r>
            <a:r>
              <a:rPr dirty="0" sz="1800" spc="-10">
                <a:latin typeface="Arial"/>
                <a:cs typeface="Arial"/>
              </a:rPr>
              <a:t>conditions </a:t>
            </a:r>
            <a:r>
              <a:rPr dirty="0" sz="1800" spc="-5">
                <a:latin typeface="Arial"/>
                <a:cs typeface="Arial"/>
              </a:rPr>
              <a:t>in </a:t>
            </a:r>
            <a:r>
              <a:rPr dirty="0" sz="1800" spc="-10">
                <a:latin typeface="Arial"/>
                <a:cs typeface="Arial"/>
              </a:rPr>
              <a:t>kernel</a:t>
            </a:r>
            <a:r>
              <a:rPr dirty="0" sz="1800" spc="8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mode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792095">
              <a:lnSpc>
                <a:spcPct val="100000"/>
              </a:lnSpc>
            </a:pPr>
            <a:r>
              <a:rPr dirty="0" spc="-5"/>
              <a:t>Peterson</a:t>
            </a:r>
            <a:r>
              <a:rPr dirty="0" spc="-5">
                <a:latin typeface="MS PGothic"/>
                <a:cs typeface="MS PGothic"/>
              </a:rPr>
              <a:t>’</a:t>
            </a:r>
            <a:r>
              <a:rPr dirty="0" spc="-5"/>
              <a:t>s</a:t>
            </a:r>
            <a:r>
              <a:rPr dirty="0" spc="-75"/>
              <a:t> </a:t>
            </a:r>
            <a:r>
              <a:rPr dirty="0" spc="-5"/>
              <a:t>Solution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5.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024884" y="1194879"/>
            <a:ext cx="6791325" cy="38144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3695" indent="-340995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  <a:tab pos="2205990" algn="l"/>
              </a:tabLst>
            </a:pPr>
            <a:r>
              <a:rPr dirty="0" sz="1800" spc="-10">
                <a:latin typeface="Arial"/>
                <a:cs typeface="Arial"/>
              </a:rPr>
              <a:t>Good</a:t>
            </a:r>
            <a:r>
              <a:rPr dirty="0" sz="1800" spc="5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algorithmic	</a:t>
            </a:r>
            <a:r>
              <a:rPr dirty="0" sz="1800" spc="-5">
                <a:latin typeface="Arial"/>
                <a:cs typeface="Arial"/>
              </a:rPr>
              <a:t>description of solving the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problem</a:t>
            </a:r>
            <a:endParaRPr sz="1800">
              <a:latin typeface="Arial"/>
              <a:cs typeface="Arial"/>
            </a:endParaRPr>
          </a:p>
          <a:p>
            <a:pPr marL="353695" indent="-340995">
              <a:lnSpc>
                <a:spcPct val="100000"/>
              </a:lnSpc>
              <a:spcBef>
                <a:spcPts val="54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1800" spc="-10">
                <a:latin typeface="Arial"/>
                <a:cs typeface="Arial"/>
              </a:rPr>
              <a:t>Two </a:t>
            </a:r>
            <a:r>
              <a:rPr dirty="0" sz="1800" spc="-5">
                <a:latin typeface="Arial"/>
                <a:cs typeface="Arial"/>
              </a:rPr>
              <a:t>process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solution</a:t>
            </a:r>
            <a:endParaRPr sz="1800">
              <a:latin typeface="Arial"/>
              <a:cs typeface="Arial"/>
            </a:endParaRPr>
          </a:p>
          <a:p>
            <a:pPr marL="353695" marR="828040" indent="-340995">
              <a:lnSpc>
                <a:spcPts val="2110"/>
              </a:lnSpc>
              <a:spcBef>
                <a:spcPts val="78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1800" spc="-5">
                <a:latin typeface="Arial"/>
                <a:cs typeface="Arial"/>
              </a:rPr>
              <a:t>Assume that the </a:t>
            </a:r>
            <a:r>
              <a:rPr dirty="0" sz="2000" spc="-5" b="1">
                <a:latin typeface="Courier New"/>
                <a:cs typeface="Courier New"/>
              </a:rPr>
              <a:t>load </a:t>
            </a:r>
            <a:r>
              <a:rPr dirty="0" sz="1800" spc="-10">
                <a:latin typeface="Arial"/>
                <a:cs typeface="Arial"/>
              </a:rPr>
              <a:t>and </a:t>
            </a:r>
            <a:r>
              <a:rPr dirty="0" sz="2000" spc="-5" b="1">
                <a:latin typeface="Courier New"/>
                <a:cs typeface="Courier New"/>
              </a:rPr>
              <a:t>store</a:t>
            </a:r>
            <a:r>
              <a:rPr dirty="0" sz="2000" spc="-915" b="1">
                <a:latin typeface="Courier New"/>
                <a:cs typeface="Courier New"/>
              </a:rPr>
              <a:t> </a:t>
            </a:r>
            <a:r>
              <a:rPr dirty="0" sz="1800" spc="-10">
                <a:latin typeface="Arial"/>
                <a:cs typeface="Arial"/>
              </a:rPr>
              <a:t>machine-language  </a:t>
            </a:r>
            <a:r>
              <a:rPr dirty="0" sz="1800" spc="-5">
                <a:latin typeface="Arial"/>
                <a:cs typeface="Arial"/>
              </a:rPr>
              <a:t>instructions are atomic; that is, </a:t>
            </a:r>
            <a:r>
              <a:rPr dirty="0" sz="1800" spc="-10">
                <a:latin typeface="Arial"/>
                <a:cs typeface="Arial"/>
              </a:rPr>
              <a:t>cannot be</a:t>
            </a:r>
            <a:r>
              <a:rPr dirty="0" sz="1800" spc="6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interrupted</a:t>
            </a:r>
            <a:endParaRPr sz="1800">
              <a:latin typeface="Arial"/>
              <a:cs typeface="Arial"/>
            </a:endParaRPr>
          </a:p>
          <a:p>
            <a:pPr marL="353695" indent="-340995">
              <a:lnSpc>
                <a:spcPct val="100000"/>
              </a:lnSpc>
              <a:spcBef>
                <a:spcPts val="47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15">
                <a:latin typeface="Arial"/>
                <a:cs typeface="Arial"/>
              </a:rPr>
              <a:t>two </a:t>
            </a:r>
            <a:r>
              <a:rPr dirty="0" sz="1800" spc="-5">
                <a:latin typeface="Arial"/>
                <a:cs typeface="Arial"/>
              </a:rPr>
              <a:t>processes share </a:t>
            </a:r>
            <a:r>
              <a:rPr dirty="0" sz="1800" spc="-15">
                <a:latin typeface="Arial"/>
                <a:cs typeface="Arial"/>
              </a:rPr>
              <a:t>two</a:t>
            </a:r>
            <a:r>
              <a:rPr dirty="0" sz="1800" spc="5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variables:</a:t>
            </a:r>
            <a:endParaRPr sz="1800">
              <a:latin typeface="Arial"/>
              <a:cs typeface="Arial"/>
            </a:endParaRPr>
          </a:p>
          <a:p>
            <a:pPr lvl="1" marL="754380" indent="-284480">
              <a:lnSpc>
                <a:spcPct val="100000"/>
              </a:lnSpc>
              <a:spcBef>
                <a:spcPts val="390"/>
              </a:spcBef>
              <a:buClr>
                <a:srgbClr val="CC6600"/>
              </a:buClr>
              <a:buSzPct val="78125"/>
              <a:buFont typeface="Wingdings"/>
              <a:buChar char=""/>
              <a:tabLst>
                <a:tab pos="754380" algn="l"/>
                <a:tab pos="755015" algn="l"/>
              </a:tabLst>
            </a:pPr>
            <a:r>
              <a:rPr dirty="0" sz="1600" spc="-5" b="1">
                <a:latin typeface="Courier New"/>
                <a:cs typeface="Courier New"/>
              </a:rPr>
              <a:t>int</a:t>
            </a:r>
            <a:r>
              <a:rPr dirty="0" sz="1600" spc="-7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turn;</a:t>
            </a:r>
            <a:endParaRPr sz="1600">
              <a:latin typeface="Courier New"/>
              <a:cs typeface="Courier New"/>
            </a:endParaRPr>
          </a:p>
          <a:p>
            <a:pPr lvl="1" marL="754380" indent="-284480">
              <a:lnSpc>
                <a:spcPct val="100000"/>
              </a:lnSpc>
              <a:spcBef>
                <a:spcPts val="480"/>
              </a:spcBef>
              <a:buClr>
                <a:srgbClr val="CC6600"/>
              </a:buClr>
              <a:buSzPct val="78125"/>
              <a:buFont typeface="Wingdings"/>
              <a:buChar char=""/>
              <a:tabLst>
                <a:tab pos="754380" algn="l"/>
                <a:tab pos="755015" algn="l"/>
              </a:tabLst>
            </a:pPr>
            <a:r>
              <a:rPr dirty="0" sz="1600" spc="-5" b="1">
                <a:latin typeface="Courier New"/>
                <a:cs typeface="Courier New"/>
              </a:rPr>
              <a:t>Boolean</a:t>
            </a:r>
            <a:r>
              <a:rPr dirty="0" sz="1600" spc="-5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flag[2]</a:t>
            </a:r>
            <a:endParaRPr sz="160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CC6600"/>
              </a:buClr>
              <a:buFont typeface="Wingdings"/>
              <a:buChar char=""/>
            </a:pPr>
            <a:endParaRPr sz="1650">
              <a:latin typeface="Times New Roman"/>
              <a:cs typeface="Times New Roman"/>
            </a:endParaRPr>
          </a:p>
          <a:p>
            <a:pPr marL="353695" marR="140970" indent="-340995">
              <a:lnSpc>
                <a:spcPts val="202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variable </a:t>
            </a:r>
            <a:r>
              <a:rPr dirty="0" sz="1600" spc="-5" b="1">
                <a:latin typeface="Courier New"/>
                <a:cs typeface="Courier New"/>
              </a:rPr>
              <a:t>turn</a:t>
            </a:r>
            <a:r>
              <a:rPr dirty="0" sz="1600" spc="-340" b="1">
                <a:latin typeface="Courier New"/>
                <a:cs typeface="Courier New"/>
              </a:rPr>
              <a:t> </a:t>
            </a:r>
            <a:r>
              <a:rPr dirty="0" sz="1800" spc="-10">
                <a:latin typeface="Arial"/>
                <a:cs typeface="Arial"/>
              </a:rPr>
              <a:t>indicates </a:t>
            </a:r>
            <a:r>
              <a:rPr dirty="0" sz="1800" spc="-15">
                <a:latin typeface="Arial"/>
                <a:cs typeface="Arial"/>
              </a:rPr>
              <a:t>whose </a:t>
            </a:r>
            <a:r>
              <a:rPr dirty="0" sz="1800" spc="-5">
                <a:latin typeface="Arial"/>
                <a:cs typeface="Arial"/>
              </a:rPr>
              <a:t>turn it is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enter </a:t>
            </a:r>
            <a:r>
              <a:rPr dirty="0" sz="1800" spc="-5">
                <a:latin typeface="Arial"/>
                <a:cs typeface="Arial"/>
              </a:rPr>
              <a:t>the critical  </a:t>
            </a:r>
            <a:r>
              <a:rPr dirty="0" sz="1800" spc="-10">
                <a:latin typeface="Arial"/>
                <a:cs typeface="Arial"/>
              </a:rPr>
              <a:t>section</a:t>
            </a:r>
            <a:endParaRPr sz="1800">
              <a:latin typeface="Arial"/>
              <a:cs typeface="Arial"/>
            </a:endParaRPr>
          </a:p>
          <a:p>
            <a:pPr marL="353695" marR="5080" indent="-340995">
              <a:lnSpc>
                <a:spcPct val="91600"/>
              </a:lnSpc>
              <a:spcBef>
                <a:spcPts val="60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1800">
                <a:latin typeface="Arial"/>
                <a:cs typeface="Arial"/>
              </a:rPr>
              <a:t>The </a:t>
            </a:r>
            <a:r>
              <a:rPr dirty="0" sz="1600" spc="-5" b="1">
                <a:latin typeface="Courier New"/>
                <a:cs typeface="Courier New"/>
              </a:rPr>
              <a:t>flag </a:t>
            </a:r>
            <a:r>
              <a:rPr dirty="0" sz="1800" spc="-5">
                <a:latin typeface="Arial"/>
                <a:cs typeface="Arial"/>
              </a:rPr>
              <a:t>array is </a:t>
            </a:r>
            <a:r>
              <a:rPr dirty="0" sz="1800" spc="-10">
                <a:latin typeface="Arial"/>
                <a:cs typeface="Arial"/>
              </a:rPr>
              <a:t>used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indicate </a:t>
            </a:r>
            <a:r>
              <a:rPr dirty="0" sz="1800" spc="-5">
                <a:latin typeface="Arial"/>
                <a:cs typeface="Arial"/>
              </a:rPr>
              <a:t>if a process is </a:t>
            </a:r>
            <a:r>
              <a:rPr dirty="0" sz="1800" spc="-10">
                <a:latin typeface="Arial"/>
                <a:cs typeface="Arial"/>
              </a:rPr>
              <a:t>ready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enter  </a:t>
            </a:r>
            <a:r>
              <a:rPr dirty="0" sz="1800" spc="-5">
                <a:latin typeface="Arial"/>
                <a:cs typeface="Arial"/>
              </a:rPr>
              <a:t>the critical section. </a:t>
            </a:r>
            <a:r>
              <a:rPr dirty="0" sz="1600" spc="-5" b="1">
                <a:latin typeface="Courier New"/>
                <a:cs typeface="Courier New"/>
              </a:rPr>
              <a:t>flag[i] = </a:t>
            </a:r>
            <a:r>
              <a:rPr dirty="0" sz="1600" spc="-5" b="1" i="1">
                <a:latin typeface="Courier New"/>
                <a:cs typeface="Courier New"/>
              </a:rPr>
              <a:t>true </a:t>
            </a:r>
            <a:r>
              <a:rPr dirty="0" sz="1800" spc="-10">
                <a:latin typeface="Arial"/>
                <a:cs typeface="Arial"/>
              </a:rPr>
              <a:t>implies </a:t>
            </a:r>
            <a:r>
              <a:rPr dirty="0" sz="1800" spc="-5">
                <a:latin typeface="Arial"/>
                <a:cs typeface="Arial"/>
              </a:rPr>
              <a:t>that process </a:t>
            </a:r>
            <a:r>
              <a:rPr dirty="0" sz="2000" spc="5" b="1">
                <a:latin typeface="Courier New"/>
                <a:cs typeface="Courier New"/>
              </a:rPr>
              <a:t>P</a:t>
            </a:r>
            <a:r>
              <a:rPr dirty="0" baseline="-21367" sz="1950" spc="7" b="1">
                <a:latin typeface="Courier New"/>
                <a:cs typeface="Courier New"/>
              </a:rPr>
              <a:t>i </a:t>
            </a:r>
            <a:r>
              <a:rPr dirty="0" sz="1800" spc="-10">
                <a:latin typeface="Arial"/>
                <a:cs typeface="Arial"/>
              </a:rPr>
              <a:t>is  ready!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9611" y="308990"/>
            <a:ext cx="4747895" cy="57150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Algorithm </a:t>
            </a:r>
            <a:r>
              <a:rPr dirty="0"/>
              <a:t>for </a:t>
            </a:r>
            <a:r>
              <a:rPr dirty="0" spc="-5"/>
              <a:t>Process</a:t>
            </a:r>
            <a:r>
              <a:rPr dirty="0" spc="-80"/>
              <a:t> </a:t>
            </a:r>
            <a:r>
              <a:rPr dirty="0">
                <a:solidFill>
                  <a:srgbClr val="0000FF"/>
                </a:solidFill>
              </a:rPr>
              <a:t>P</a:t>
            </a:r>
            <a:r>
              <a:rPr dirty="0" baseline="-21164" sz="3150">
                <a:solidFill>
                  <a:srgbClr val="0000FF"/>
                </a:solidFill>
              </a:rPr>
              <a:t>i</a:t>
            </a:r>
            <a:endParaRPr baseline="-21164" sz="3150"/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5.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40772" y="1329563"/>
            <a:ext cx="558800" cy="3022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do</a:t>
            </a:r>
            <a:r>
              <a:rPr dirty="0" sz="1800" spc="-9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82750" y="1704975"/>
            <a:ext cx="3889375" cy="962025"/>
          </a:xfrm>
          <a:prstGeom prst="rect">
            <a:avLst/>
          </a:prstGeom>
          <a:ln w="25400">
            <a:solidFill>
              <a:srgbClr val="BDBDBD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30810">
              <a:lnSpc>
                <a:spcPts val="1730"/>
              </a:lnSpc>
            </a:pPr>
            <a:r>
              <a:rPr dirty="0" sz="1600" spc="-5" b="1">
                <a:latin typeface="Courier New"/>
                <a:cs typeface="Courier New"/>
              </a:rPr>
              <a:t>flag[i] =</a:t>
            </a:r>
            <a:r>
              <a:rPr dirty="0" sz="1600" spc="-4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true;</a:t>
            </a:r>
            <a:endParaRPr sz="1600">
              <a:latin typeface="Courier New"/>
              <a:cs typeface="Courier New"/>
            </a:endParaRPr>
          </a:p>
          <a:p>
            <a:pPr marL="130810">
              <a:lnSpc>
                <a:spcPct val="100000"/>
              </a:lnSpc>
              <a:spcBef>
                <a:spcPts val="670"/>
              </a:spcBef>
            </a:pPr>
            <a:r>
              <a:rPr dirty="0" sz="1600" spc="-5" b="1">
                <a:latin typeface="Courier New"/>
                <a:cs typeface="Courier New"/>
              </a:rPr>
              <a:t>turn =</a:t>
            </a:r>
            <a:r>
              <a:rPr dirty="0" sz="1600" spc="-7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j;</a:t>
            </a:r>
            <a:endParaRPr sz="1600">
              <a:latin typeface="Courier New"/>
              <a:cs typeface="Courier New"/>
            </a:endParaRPr>
          </a:p>
          <a:p>
            <a:pPr marL="130810">
              <a:lnSpc>
                <a:spcPct val="100000"/>
              </a:lnSpc>
              <a:spcBef>
                <a:spcPts val="670"/>
              </a:spcBef>
            </a:pPr>
            <a:r>
              <a:rPr dirty="0" sz="1600" spc="-5" b="1">
                <a:latin typeface="Courier New"/>
                <a:cs typeface="Courier New"/>
              </a:rPr>
              <a:t>while </a:t>
            </a:r>
            <a:r>
              <a:rPr dirty="0" sz="1600" b="1">
                <a:latin typeface="Courier New"/>
                <a:cs typeface="Courier New"/>
              </a:rPr>
              <a:t>(flag[j] </a:t>
            </a:r>
            <a:r>
              <a:rPr dirty="0" sz="1600" spc="-5" b="1">
                <a:latin typeface="Courier New"/>
                <a:cs typeface="Courier New"/>
              </a:rPr>
              <a:t>&amp;&amp; </a:t>
            </a:r>
            <a:r>
              <a:rPr dirty="0" sz="1600" b="1">
                <a:latin typeface="Courier New"/>
                <a:cs typeface="Courier New"/>
              </a:rPr>
              <a:t>turn </a:t>
            </a:r>
            <a:r>
              <a:rPr dirty="0" sz="1600" spc="-5" b="1">
                <a:latin typeface="Courier New"/>
                <a:cs typeface="Courier New"/>
              </a:rPr>
              <a:t>= =</a:t>
            </a:r>
            <a:r>
              <a:rPr dirty="0" sz="1600" spc="-5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j);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28010" y="2680766"/>
            <a:ext cx="1978025" cy="269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critical</a:t>
            </a:r>
            <a:r>
              <a:rPr dirty="0" sz="1600" spc="-4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section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00212" y="2968625"/>
            <a:ext cx="2162175" cy="387350"/>
          </a:xfrm>
          <a:prstGeom prst="rect">
            <a:avLst/>
          </a:prstGeom>
          <a:ln w="25400">
            <a:solidFill>
              <a:srgbClr val="BDBDBD"/>
            </a:solidFill>
          </a:ln>
        </p:spPr>
        <p:txBody>
          <a:bodyPr wrap="square" lIns="0" tIns="28575" rIns="0" bIns="0" rtlCol="0" vert="horz">
            <a:spAutoFit/>
          </a:bodyPr>
          <a:lstStyle/>
          <a:p>
            <a:pPr marL="113030">
              <a:lnSpc>
                <a:spcPct val="100000"/>
              </a:lnSpc>
              <a:spcBef>
                <a:spcPts val="225"/>
              </a:spcBef>
            </a:pPr>
            <a:r>
              <a:rPr dirty="0" sz="1600" spc="-5" b="1">
                <a:latin typeface="Courier New"/>
                <a:cs typeface="Courier New"/>
              </a:rPr>
              <a:t>flag[i] =</a:t>
            </a:r>
            <a:r>
              <a:rPr dirty="0" sz="1600" spc="-4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false;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62278" y="3668280"/>
            <a:ext cx="880110" cy="269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}</a:t>
            </a:r>
            <a:r>
              <a:rPr dirty="0" sz="1600" spc="-8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while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38442" y="3253765"/>
            <a:ext cx="2489200" cy="6845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389255">
              <a:lnSpc>
                <a:spcPct val="135000"/>
              </a:lnSpc>
            </a:pPr>
            <a:r>
              <a:rPr dirty="0" sz="1600" spc="-5" b="1">
                <a:latin typeface="Courier New"/>
                <a:cs typeface="Courier New"/>
              </a:rPr>
              <a:t>remainder</a:t>
            </a:r>
            <a:r>
              <a:rPr dirty="0" sz="1600" spc="-4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section  (true);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8715" y="313563"/>
            <a:ext cx="5347335" cy="49657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Peterson</a:t>
            </a:r>
            <a:r>
              <a:rPr dirty="0" spc="-5">
                <a:latin typeface="MS PGothic"/>
                <a:cs typeface="MS PGothic"/>
              </a:rPr>
              <a:t>’</a:t>
            </a:r>
            <a:r>
              <a:rPr dirty="0" spc="-5"/>
              <a:t>s Solution</a:t>
            </a:r>
            <a:r>
              <a:rPr dirty="0" spc="-75"/>
              <a:t> </a:t>
            </a:r>
            <a:r>
              <a:rPr dirty="0" spc="-5"/>
              <a:t>(Cont.)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5.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85184" y="1273111"/>
            <a:ext cx="5673725" cy="2178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3695" indent="-340995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  <a:tab pos="2789555" algn="l"/>
              </a:tabLst>
            </a:pPr>
            <a:r>
              <a:rPr dirty="0" sz="1800" spc="-5">
                <a:latin typeface="Arial"/>
                <a:cs typeface="Arial"/>
              </a:rPr>
              <a:t>Provable that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the three	CS </a:t>
            </a:r>
            <a:r>
              <a:rPr dirty="0" sz="1800" spc="-10">
                <a:latin typeface="Arial"/>
                <a:cs typeface="Arial"/>
              </a:rPr>
              <a:t>requirement </a:t>
            </a:r>
            <a:r>
              <a:rPr dirty="0" sz="1800" spc="-5">
                <a:latin typeface="Arial"/>
                <a:cs typeface="Arial"/>
              </a:rPr>
              <a:t>are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met:</a:t>
            </a:r>
            <a:endParaRPr sz="1800">
              <a:latin typeface="Arial"/>
              <a:cs typeface="Arial"/>
            </a:endParaRPr>
          </a:p>
          <a:p>
            <a:pPr lvl="1" marL="899160" indent="-381000">
              <a:lnSpc>
                <a:spcPct val="100000"/>
              </a:lnSpc>
              <a:spcBef>
                <a:spcPts val="755"/>
              </a:spcBef>
              <a:buAutoNum type="arabicPeriod"/>
              <a:tabLst>
                <a:tab pos="899160" algn="l"/>
                <a:tab pos="899794" algn="l"/>
              </a:tabLst>
            </a:pPr>
            <a:r>
              <a:rPr dirty="0" sz="1800" spc="-10">
                <a:latin typeface="Arial"/>
                <a:cs typeface="Arial"/>
              </a:rPr>
              <a:t>Mutual exclusion </a:t>
            </a:r>
            <a:r>
              <a:rPr dirty="0" sz="1800" spc="-5">
                <a:latin typeface="Arial"/>
                <a:cs typeface="Arial"/>
              </a:rPr>
              <a:t>is</a:t>
            </a:r>
            <a:r>
              <a:rPr dirty="0" sz="1800" spc="6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preserved</a:t>
            </a:r>
            <a:endParaRPr sz="1800">
              <a:latin typeface="Arial"/>
              <a:cs typeface="Arial"/>
            </a:endParaRPr>
          </a:p>
          <a:p>
            <a:pPr marL="1027430">
              <a:lnSpc>
                <a:spcPct val="100000"/>
              </a:lnSpc>
              <a:spcBef>
                <a:spcPts val="650"/>
              </a:spcBef>
            </a:pPr>
            <a:r>
              <a:rPr dirty="0" sz="2000" spc="5" b="1">
                <a:latin typeface="Courier New"/>
                <a:cs typeface="Courier New"/>
              </a:rPr>
              <a:t>P</a:t>
            </a:r>
            <a:r>
              <a:rPr dirty="0" baseline="-21367" sz="1950" spc="7" b="1">
                <a:latin typeface="Courier New"/>
                <a:cs typeface="Courier New"/>
              </a:rPr>
              <a:t>i </a:t>
            </a:r>
            <a:r>
              <a:rPr dirty="0" sz="1800" spc="-5">
                <a:latin typeface="Arial"/>
                <a:cs typeface="Arial"/>
              </a:rPr>
              <a:t>enters CS </a:t>
            </a:r>
            <a:r>
              <a:rPr dirty="0" sz="1800" spc="-10">
                <a:latin typeface="Arial"/>
                <a:cs typeface="Arial"/>
              </a:rPr>
              <a:t>only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if:</a:t>
            </a:r>
            <a:endParaRPr sz="1800">
              <a:latin typeface="Arial"/>
              <a:cs typeface="Arial"/>
            </a:endParaRPr>
          </a:p>
          <a:p>
            <a:pPr marL="1407795">
              <a:lnSpc>
                <a:spcPct val="100000"/>
              </a:lnSpc>
              <a:spcBef>
                <a:spcPts val="825"/>
              </a:spcBef>
              <a:tabLst>
                <a:tab pos="4567555" algn="l"/>
              </a:tabLst>
            </a:pPr>
            <a:r>
              <a:rPr dirty="0" sz="1800" spc="-10">
                <a:latin typeface="Arial"/>
                <a:cs typeface="Arial"/>
              </a:rPr>
              <a:t>either </a:t>
            </a:r>
            <a:r>
              <a:rPr dirty="0" sz="1800" spc="-5" b="1">
                <a:latin typeface="Courier New"/>
                <a:cs typeface="Courier New"/>
              </a:rPr>
              <a:t>flag[j] =</a:t>
            </a:r>
            <a:r>
              <a:rPr dirty="0" sz="1800" spc="2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false </a:t>
            </a:r>
            <a:r>
              <a:rPr dirty="0" sz="1800" spc="-10">
                <a:latin typeface="Arial"/>
                <a:cs typeface="Arial"/>
              </a:rPr>
              <a:t>or	</a:t>
            </a:r>
            <a:r>
              <a:rPr dirty="0" sz="1800" spc="-5" b="1">
                <a:latin typeface="Courier New"/>
                <a:cs typeface="Courier New"/>
              </a:rPr>
              <a:t>turn =</a:t>
            </a:r>
            <a:r>
              <a:rPr dirty="0" sz="1800" spc="-11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i</a:t>
            </a:r>
            <a:endParaRPr sz="1800">
              <a:latin typeface="Courier New"/>
              <a:cs typeface="Courier New"/>
            </a:endParaRPr>
          </a:p>
          <a:p>
            <a:pPr lvl="1" marL="899160" indent="-381000">
              <a:lnSpc>
                <a:spcPct val="100000"/>
              </a:lnSpc>
              <a:spcBef>
                <a:spcPts val="875"/>
              </a:spcBef>
              <a:buAutoNum type="arabicPeriod" startAt="2"/>
              <a:tabLst>
                <a:tab pos="899160" algn="l"/>
                <a:tab pos="899794" algn="l"/>
              </a:tabLst>
            </a:pPr>
            <a:r>
              <a:rPr dirty="0" sz="1800" spc="-5">
                <a:latin typeface="Arial"/>
                <a:cs typeface="Arial"/>
              </a:rPr>
              <a:t>Progress </a:t>
            </a:r>
            <a:r>
              <a:rPr dirty="0" sz="1800" spc="-10">
                <a:latin typeface="Arial"/>
                <a:cs typeface="Arial"/>
              </a:rPr>
              <a:t>requirement </a:t>
            </a:r>
            <a:r>
              <a:rPr dirty="0" sz="1800" spc="-5">
                <a:latin typeface="Arial"/>
                <a:cs typeface="Arial"/>
              </a:rPr>
              <a:t>is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satisfied</a:t>
            </a:r>
            <a:endParaRPr sz="1800">
              <a:latin typeface="Arial"/>
              <a:cs typeface="Arial"/>
            </a:endParaRPr>
          </a:p>
          <a:p>
            <a:pPr lvl="1" marL="899160" indent="-381000">
              <a:lnSpc>
                <a:spcPct val="100000"/>
              </a:lnSpc>
              <a:spcBef>
                <a:spcPts val="755"/>
              </a:spcBef>
              <a:buAutoNum type="arabicPeriod" startAt="2"/>
              <a:tabLst>
                <a:tab pos="899160" algn="l"/>
                <a:tab pos="899794" algn="l"/>
              </a:tabLst>
            </a:pPr>
            <a:r>
              <a:rPr dirty="0" sz="1800" spc="-10">
                <a:latin typeface="Arial"/>
                <a:cs typeface="Arial"/>
              </a:rPr>
              <a:t>Bounded-waiting requirement </a:t>
            </a:r>
            <a:r>
              <a:rPr dirty="0" sz="1800" spc="-5">
                <a:latin typeface="Arial"/>
                <a:cs typeface="Arial"/>
              </a:rPr>
              <a:t>is</a:t>
            </a:r>
            <a:r>
              <a:rPr dirty="0" sz="1800" spc="9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met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0861" y="308990"/>
            <a:ext cx="5144770" cy="49657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Synchronization</a:t>
            </a:r>
            <a:r>
              <a:rPr dirty="0" spc="-90"/>
              <a:t> </a:t>
            </a:r>
            <a:r>
              <a:rPr dirty="0" spc="-5"/>
              <a:t>Hardware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5.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86784" y="1277175"/>
            <a:ext cx="6736080" cy="39293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3695" marR="128905" indent="-340995">
              <a:lnSpc>
                <a:spcPts val="1939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1800" spc="-10">
                <a:latin typeface="Arial"/>
                <a:cs typeface="Arial"/>
              </a:rPr>
              <a:t>Many </a:t>
            </a:r>
            <a:r>
              <a:rPr dirty="0" sz="1800" spc="-5">
                <a:latin typeface="Arial"/>
                <a:cs typeface="Arial"/>
              </a:rPr>
              <a:t>systems </a:t>
            </a:r>
            <a:r>
              <a:rPr dirty="0" sz="1800" spc="-10">
                <a:latin typeface="Arial"/>
                <a:cs typeface="Arial"/>
              </a:rPr>
              <a:t>provide hardware support </a:t>
            </a:r>
            <a:r>
              <a:rPr dirty="0" sz="1800" spc="-5">
                <a:latin typeface="Arial"/>
                <a:cs typeface="Arial"/>
              </a:rPr>
              <a:t>for </a:t>
            </a:r>
            <a:r>
              <a:rPr dirty="0" sz="1800" spc="-10">
                <a:latin typeface="Arial"/>
                <a:cs typeface="Arial"/>
              </a:rPr>
              <a:t>implementing the  </a:t>
            </a:r>
            <a:r>
              <a:rPr dirty="0" sz="1800" spc="-5">
                <a:latin typeface="Arial"/>
                <a:cs typeface="Arial"/>
              </a:rPr>
              <a:t>critical section</a:t>
            </a:r>
            <a:r>
              <a:rPr dirty="0" sz="1800" spc="-6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code.</a:t>
            </a:r>
            <a:endParaRPr sz="1800">
              <a:latin typeface="Arial"/>
              <a:cs typeface="Arial"/>
            </a:endParaRPr>
          </a:p>
          <a:p>
            <a:pPr marL="353695" indent="-340995">
              <a:lnSpc>
                <a:spcPct val="100000"/>
              </a:lnSpc>
              <a:spcBef>
                <a:spcPts val="509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1800" spc="-5">
                <a:latin typeface="Arial"/>
                <a:cs typeface="Arial"/>
              </a:rPr>
              <a:t>All </a:t>
            </a:r>
            <a:r>
              <a:rPr dirty="0" sz="1800" spc="-10">
                <a:latin typeface="Arial"/>
                <a:cs typeface="Arial"/>
              </a:rPr>
              <a:t>solutions below based on idea </a:t>
            </a:r>
            <a:r>
              <a:rPr dirty="0" sz="1800" spc="-5">
                <a:latin typeface="Arial"/>
                <a:cs typeface="Arial"/>
              </a:rPr>
              <a:t>of</a:t>
            </a:r>
            <a:r>
              <a:rPr dirty="0" sz="1800" spc="125"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locking</a:t>
            </a:r>
            <a:endParaRPr sz="1800">
              <a:latin typeface="Arial"/>
              <a:cs typeface="Arial"/>
            </a:endParaRPr>
          </a:p>
          <a:p>
            <a:pPr lvl="1" marL="754380" indent="-284480">
              <a:lnSpc>
                <a:spcPct val="100000"/>
              </a:lnSpc>
              <a:spcBef>
                <a:spcPts val="540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5015" algn="l"/>
              </a:tabLst>
            </a:pPr>
            <a:r>
              <a:rPr dirty="0" sz="1800" spc="-5">
                <a:latin typeface="Arial"/>
                <a:cs typeface="Arial"/>
              </a:rPr>
              <a:t>Protecting critical </a:t>
            </a:r>
            <a:r>
              <a:rPr dirty="0" sz="1800" spc="-10">
                <a:latin typeface="Arial"/>
                <a:cs typeface="Arial"/>
              </a:rPr>
              <a:t>regions </a:t>
            </a:r>
            <a:r>
              <a:rPr dirty="0" sz="1800" spc="-5">
                <a:latin typeface="Arial"/>
                <a:cs typeface="Arial"/>
              </a:rPr>
              <a:t>via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locks</a:t>
            </a:r>
            <a:endParaRPr sz="1800">
              <a:latin typeface="Arial"/>
              <a:cs typeface="Arial"/>
            </a:endParaRPr>
          </a:p>
          <a:p>
            <a:pPr marL="353695" indent="-340995">
              <a:lnSpc>
                <a:spcPct val="100000"/>
              </a:lnSpc>
              <a:spcBef>
                <a:spcPts val="54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1800" spc="-5">
                <a:latin typeface="Arial"/>
                <a:cs typeface="Arial"/>
              </a:rPr>
              <a:t>Uniprocessors – </a:t>
            </a:r>
            <a:r>
              <a:rPr dirty="0" sz="1800" spc="-10">
                <a:latin typeface="Arial"/>
                <a:cs typeface="Arial"/>
              </a:rPr>
              <a:t>could disable</a:t>
            </a:r>
            <a:r>
              <a:rPr dirty="0" sz="1800" spc="2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interrupts</a:t>
            </a:r>
            <a:endParaRPr sz="1800">
              <a:latin typeface="Arial"/>
              <a:cs typeface="Arial"/>
            </a:endParaRPr>
          </a:p>
          <a:p>
            <a:pPr lvl="1" marL="754380" indent="-284480">
              <a:lnSpc>
                <a:spcPct val="100000"/>
              </a:lnSpc>
              <a:spcBef>
                <a:spcPts val="540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5015" algn="l"/>
              </a:tabLst>
            </a:pPr>
            <a:r>
              <a:rPr dirty="0" sz="1800" spc="-5">
                <a:latin typeface="Arial"/>
                <a:cs typeface="Arial"/>
              </a:rPr>
              <a:t>Currently </a:t>
            </a:r>
            <a:r>
              <a:rPr dirty="0" sz="1800" spc="-10">
                <a:latin typeface="Arial"/>
                <a:cs typeface="Arial"/>
              </a:rPr>
              <a:t>running code </a:t>
            </a:r>
            <a:r>
              <a:rPr dirty="0" sz="1800" spc="-15">
                <a:latin typeface="Arial"/>
                <a:cs typeface="Arial"/>
              </a:rPr>
              <a:t>would </a:t>
            </a:r>
            <a:r>
              <a:rPr dirty="0" sz="1800" spc="-10">
                <a:latin typeface="Arial"/>
                <a:cs typeface="Arial"/>
              </a:rPr>
              <a:t>execute without</a:t>
            </a:r>
            <a:r>
              <a:rPr dirty="0" sz="1800" spc="19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preemption</a:t>
            </a:r>
            <a:endParaRPr sz="1800">
              <a:latin typeface="Arial"/>
              <a:cs typeface="Arial"/>
            </a:endParaRPr>
          </a:p>
          <a:p>
            <a:pPr lvl="1" marL="754380" indent="-284480">
              <a:lnSpc>
                <a:spcPct val="100000"/>
              </a:lnSpc>
              <a:spcBef>
                <a:spcPts val="540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5015" algn="l"/>
              </a:tabLst>
            </a:pPr>
            <a:r>
              <a:rPr dirty="0" sz="1800" spc="-10">
                <a:latin typeface="Arial"/>
                <a:cs typeface="Arial"/>
              </a:rPr>
              <a:t>Generally </a:t>
            </a:r>
            <a:r>
              <a:rPr dirty="0" sz="1800" spc="-5">
                <a:latin typeface="Arial"/>
                <a:cs typeface="Arial"/>
              </a:rPr>
              <a:t>too </a:t>
            </a:r>
            <a:r>
              <a:rPr dirty="0" sz="1800" spc="-10">
                <a:latin typeface="Arial"/>
                <a:cs typeface="Arial"/>
              </a:rPr>
              <a:t>inefficient on </a:t>
            </a:r>
            <a:r>
              <a:rPr dirty="0" sz="1800" spc="-5">
                <a:latin typeface="Arial"/>
                <a:cs typeface="Arial"/>
              </a:rPr>
              <a:t>multiprocessor</a:t>
            </a:r>
            <a:r>
              <a:rPr dirty="0" sz="1800" spc="9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systems</a:t>
            </a:r>
            <a:endParaRPr sz="1800">
              <a:latin typeface="Arial"/>
              <a:cs typeface="Arial"/>
            </a:endParaRPr>
          </a:p>
          <a:p>
            <a:pPr marL="870585">
              <a:lnSpc>
                <a:spcPct val="100000"/>
              </a:lnSpc>
              <a:spcBef>
                <a:spcPts val="540"/>
              </a:spcBef>
            </a:pPr>
            <a:r>
              <a:rPr dirty="0" sz="1350" spc="5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dirty="0" sz="1350" spc="5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Arial"/>
                <a:cs typeface="Arial"/>
              </a:rPr>
              <a:t>Operating </a:t>
            </a:r>
            <a:r>
              <a:rPr dirty="0" sz="1800" spc="-5">
                <a:latin typeface="Arial"/>
                <a:cs typeface="Arial"/>
              </a:rPr>
              <a:t>systems </a:t>
            </a:r>
            <a:r>
              <a:rPr dirty="0" sz="1800" spc="-10">
                <a:latin typeface="Arial"/>
                <a:cs typeface="Arial"/>
              </a:rPr>
              <a:t>using </a:t>
            </a:r>
            <a:r>
              <a:rPr dirty="0" sz="1800" spc="-5">
                <a:latin typeface="Arial"/>
                <a:cs typeface="Arial"/>
              </a:rPr>
              <a:t>this </a:t>
            </a:r>
            <a:r>
              <a:rPr dirty="0" sz="1800" spc="-10">
                <a:latin typeface="Arial"/>
                <a:cs typeface="Arial"/>
              </a:rPr>
              <a:t>not broadly</a:t>
            </a:r>
            <a:r>
              <a:rPr dirty="0" sz="1800" spc="114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scalable</a:t>
            </a:r>
            <a:endParaRPr sz="1800">
              <a:latin typeface="Arial"/>
              <a:cs typeface="Arial"/>
            </a:endParaRPr>
          </a:p>
          <a:p>
            <a:pPr marL="353695" indent="-340995">
              <a:lnSpc>
                <a:spcPct val="100000"/>
              </a:lnSpc>
              <a:spcBef>
                <a:spcPts val="54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1800" spc="-10">
                <a:latin typeface="Arial"/>
                <a:cs typeface="Arial"/>
              </a:rPr>
              <a:t>Modern machines provide special </a:t>
            </a:r>
            <a:r>
              <a:rPr dirty="0" sz="1800" spc="-5">
                <a:latin typeface="Arial"/>
                <a:cs typeface="Arial"/>
              </a:rPr>
              <a:t>atomic </a:t>
            </a:r>
            <a:r>
              <a:rPr dirty="0" sz="1800" spc="-10">
                <a:latin typeface="Arial"/>
                <a:cs typeface="Arial"/>
              </a:rPr>
              <a:t>hardware</a:t>
            </a:r>
            <a:r>
              <a:rPr dirty="0" sz="1800" spc="17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instructions</a:t>
            </a:r>
            <a:endParaRPr sz="1800">
              <a:latin typeface="Arial"/>
              <a:cs typeface="Arial"/>
            </a:endParaRPr>
          </a:p>
          <a:p>
            <a:pPr marL="870585">
              <a:lnSpc>
                <a:spcPct val="100000"/>
              </a:lnSpc>
              <a:spcBef>
                <a:spcPts val="540"/>
              </a:spcBef>
            </a:pPr>
            <a:r>
              <a:rPr dirty="0" sz="1350" spc="5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dirty="0" sz="1350" spc="5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dirty="0" sz="1800" spc="-10" b="1">
                <a:solidFill>
                  <a:srgbClr val="3366FF"/>
                </a:solidFill>
                <a:latin typeface="Arial"/>
                <a:cs typeface="Arial"/>
              </a:rPr>
              <a:t>Atomic </a:t>
            </a:r>
            <a:r>
              <a:rPr dirty="0" sz="1800">
                <a:latin typeface="Arial"/>
                <a:cs typeface="Arial"/>
              </a:rPr>
              <a:t>=</a:t>
            </a:r>
            <a:r>
              <a:rPr dirty="0" sz="1800" spc="-10">
                <a:latin typeface="Arial"/>
                <a:cs typeface="Arial"/>
              </a:rPr>
              <a:t> non-interruptible</a:t>
            </a:r>
            <a:endParaRPr sz="1800">
              <a:latin typeface="Arial"/>
              <a:cs typeface="Arial"/>
            </a:endParaRPr>
          </a:p>
          <a:p>
            <a:pPr lvl="1" marL="754380" indent="-284480">
              <a:lnSpc>
                <a:spcPct val="100000"/>
              </a:lnSpc>
              <a:spcBef>
                <a:spcPts val="540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5015" algn="l"/>
              </a:tabLst>
            </a:pPr>
            <a:r>
              <a:rPr dirty="0" sz="1800" spc="-5">
                <a:latin typeface="Arial"/>
                <a:cs typeface="Arial"/>
              </a:rPr>
              <a:t>Either test memory </a:t>
            </a:r>
            <a:r>
              <a:rPr dirty="0" sz="1800" spc="-15">
                <a:latin typeface="Arial"/>
                <a:cs typeface="Arial"/>
              </a:rPr>
              <a:t>word </a:t>
            </a:r>
            <a:r>
              <a:rPr dirty="0" sz="1800" spc="-10">
                <a:latin typeface="Arial"/>
                <a:cs typeface="Arial"/>
              </a:rPr>
              <a:t>and </a:t>
            </a:r>
            <a:r>
              <a:rPr dirty="0" sz="1800" spc="-5">
                <a:latin typeface="Arial"/>
                <a:cs typeface="Arial"/>
              </a:rPr>
              <a:t>set</a:t>
            </a:r>
            <a:r>
              <a:rPr dirty="0" sz="1800" spc="4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value</a:t>
            </a:r>
            <a:endParaRPr sz="1800">
              <a:latin typeface="Arial"/>
              <a:cs typeface="Arial"/>
            </a:endParaRPr>
          </a:p>
          <a:p>
            <a:pPr lvl="1" marL="754380" indent="-284480">
              <a:lnSpc>
                <a:spcPct val="100000"/>
              </a:lnSpc>
              <a:spcBef>
                <a:spcPts val="540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5015" algn="l"/>
              </a:tabLst>
            </a:pPr>
            <a:r>
              <a:rPr dirty="0" sz="1800">
                <a:latin typeface="Arial"/>
                <a:cs typeface="Arial"/>
              </a:rPr>
              <a:t>Or </a:t>
            </a:r>
            <a:r>
              <a:rPr dirty="0" sz="1800" spc="-15">
                <a:latin typeface="Arial"/>
                <a:cs typeface="Arial"/>
              </a:rPr>
              <a:t>swap </a:t>
            </a:r>
            <a:r>
              <a:rPr dirty="0" sz="1800" spc="-5">
                <a:latin typeface="Arial"/>
                <a:cs typeface="Arial"/>
              </a:rPr>
              <a:t>contents of </a:t>
            </a:r>
            <a:r>
              <a:rPr dirty="0" sz="1800" spc="-15">
                <a:latin typeface="Arial"/>
                <a:cs typeface="Arial"/>
              </a:rPr>
              <a:t>two </a:t>
            </a:r>
            <a:r>
              <a:rPr dirty="0" sz="1800" spc="-5">
                <a:latin typeface="Arial"/>
                <a:cs typeface="Arial"/>
              </a:rPr>
              <a:t>memory</a:t>
            </a:r>
            <a:r>
              <a:rPr dirty="0" sz="1800" spc="25">
                <a:latin typeface="Arial"/>
                <a:cs typeface="Arial"/>
              </a:rPr>
              <a:t> </a:t>
            </a:r>
            <a:r>
              <a:rPr dirty="0" sz="1800" spc="-15">
                <a:latin typeface="Arial"/>
                <a:cs typeface="Arial"/>
              </a:rPr>
              <a:t>words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9309" rIns="0" bIns="0" rtlCol="0" vert="horz">
            <a:spAutoFit/>
          </a:bodyPr>
          <a:lstStyle/>
          <a:p>
            <a:pPr marL="1637030">
              <a:lnSpc>
                <a:spcPct val="100000"/>
              </a:lnSpc>
            </a:pPr>
            <a:r>
              <a:rPr dirty="0" sz="2400" spc="-5"/>
              <a:t>Solution </a:t>
            </a:r>
            <a:r>
              <a:rPr dirty="0" sz="2400"/>
              <a:t>to </a:t>
            </a:r>
            <a:r>
              <a:rPr dirty="0" sz="2400" spc="-5"/>
              <a:t>Critical-section Problem Using</a:t>
            </a:r>
            <a:r>
              <a:rPr dirty="0" sz="2400" spc="-85"/>
              <a:t> </a:t>
            </a:r>
            <a:r>
              <a:rPr dirty="0" sz="2400" spc="-5"/>
              <a:t>Locks</a:t>
            </a:r>
            <a:endParaRPr sz="2400"/>
          </a:p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5.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417066" y="1125664"/>
            <a:ext cx="513080" cy="269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do</a:t>
            </a:r>
            <a:r>
              <a:rPr dirty="0" sz="1600" spc="-9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6587" y="1419225"/>
            <a:ext cx="1675130" cy="346075"/>
          </a:xfrm>
          <a:prstGeom prst="rect">
            <a:avLst/>
          </a:prstGeom>
          <a:ln w="25400">
            <a:solidFill>
              <a:srgbClr val="BDBDBD"/>
            </a:solidFill>
          </a:ln>
        </p:spPr>
        <p:txBody>
          <a:bodyPr wrap="square" lIns="0" tIns="22860" rIns="0" bIns="0" rtlCol="0" vert="horz">
            <a:spAutoFit/>
          </a:bodyPr>
          <a:lstStyle/>
          <a:p>
            <a:pPr marL="83185">
              <a:lnSpc>
                <a:spcPct val="100000"/>
              </a:lnSpc>
              <a:spcBef>
                <a:spcPts val="180"/>
              </a:spcBef>
            </a:pPr>
            <a:r>
              <a:rPr dirty="0" sz="1600" spc="-5" b="1">
                <a:latin typeface="Courier New"/>
                <a:cs typeface="Courier New"/>
              </a:rPr>
              <a:t>acquire</a:t>
            </a:r>
            <a:r>
              <a:rPr dirty="0" sz="1600" spc="-6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lock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04413" y="1784006"/>
            <a:ext cx="1978025" cy="269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critical</a:t>
            </a:r>
            <a:r>
              <a:rPr dirty="0" sz="1600" spc="-4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section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98650" y="2058987"/>
            <a:ext cx="1675130" cy="376555"/>
          </a:xfrm>
          <a:prstGeom prst="rect">
            <a:avLst/>
          </a:prstGeom>
          <a:ln w="25400">
            <a:solidFill>
              <a:srgbClr val="BDBDBD"/>
            </a:solidFill>
          </a:ln>
        </p:spPr>
        <p:txBody>
          <a:bodyPr wrap="square" lIns="0" tIns="4127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325"/>
              </a:spcBef>
            </a:pPr>
            <a:r>
              <a:rPr dirty="0" sz="1600" spc="-5" b="1">
                <a:latin typeface="Courier New"/>
                <a:cs typeface="Courier New"/>
              </a:rPr>
              <a:t>release</a:t>
            </a:r>
            <a:r>
              <a:rPr dirty="0" sz="1600" spc="-6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lock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16862" y="2442349"/>
            <a:ext cx="3587115" cy="5988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49987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remainder</a:t>
            </a:r>
            <a:r>
              <a:rPr dirty="0" sz="1600" spc="-4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section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1600" spc="-5" b="1">
                <a:latin typeface="Courier New"/>
                <a:cs typeface="Courier New"/>
              </a:rPr>
              <a:t>} while</a:t>
            </a:r>
            <a:r>
              <a:rPr dirty="0" sz="1600" spc="-4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(TRUE);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3718" y="193103"/>
            <a:ext cx="4825365" cy="49657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712720" algn="l"/>
              </a:tabLst>
            </a:pPr>
            <a:r>
              <a:rPr dirty="0" spc="-5"/>
              <a:t>test_and_set	Instruction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5.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85184" y="1173035"/>
            <a:ext cx="5619750" cy="31896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01295">
              <a:lnSpc>
                <a:spcPct val="100000"/>
              </a:lnSpc>
            </a:pPr>
            <a:r>
              <a:rPr dirty="0" sz="1800" spc="-10">
                <a:latin typeface="Arial"/>
                <a:cs typeface="Arial"/>
              </a:rPr>
              <a:t>Definition:</a:t>
            </a:r>
            <a:endParaRPr sz="1800">
              <a:latin typeface="Arial"/>
              <a:cs typeface="Arial"/>
            </a:endParaRPr>
          </a:p>
          <a:p>
            <a:pPr marL="969644">
              <a:lnSpc>
                <a:spcPct val="100000"/>
              </a:lnSpc>
              <a:spcBef>
                <a:spcPts val="705"/>
              </a:spcBef>
            </a:pPr>
            <a:r>
              <a:rPr dirty="0" sz="1600" spc="-5" b="1">
                <a:latin typeface="Courier New"/>
                <a:cs typeface="Courier New"/>
              </a:rPr>
              <a:t>boolean test_and_set </a:t>
            </a:r>
            <a:r>
              <a:rPr dirty="0" sz="1600" b="1">
                <a:latin typeface="Courier New"/>
                <a:cs typeface="Courier New"/>
              </a:rPr>
              <a:t>(boolean</a:t>
            </a:r>
            <a:r>
              <a:rPr dirty="0" sz="1600" spc="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*target)</a:t>
            </a:r>
            <a:endParaRPr sz="1600">
              <a:latin typeface="Courier New"/>
              <a:cs typeface="Courier New"/>
            </a:endParaRPr>
          </a:p>
          <a:p>
            <a:pPr marL="1231900">
              <a:lnSpc>
                <a:spcPct val="100000"/>
              </a:lnSpc>
              <a:spcBef>
                <a:spcPts val="540"/>
              </a:spcBef>
            </a:pPr>
            <a:r>
              <a:rPr dirty="0" sz="1600" spc="-5" b="1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842770">
              <a:lnSpc>
                <a:spcPct val="100000"/>
              </a:lnSpc>
              <a:spcBef>
                <a:spcPts val="480"/>
              </a:spcBef>
            </a:pPr>
            <a:r>
              <a:rPr dirty="0" sz="1600" spc="-5" b="1">
                <a:latin typeface="Courier New"/>
                <a:cs typeface="Courier New"/>
              </a:rPr>
              <a:t>boolean </a:t>
            </a:r>
            <a:r>
              <a:rPr dirty="0" sz="1600" b="1">
                <a:latin typeface="Courier New"/>
                <a:cs typeface="Courier New"/>
              </a:rPr>
              <a:t>rv </a:t>
            </a:r>
            <a:r>
              <a:rPr dirty="0" sz="1600" spc="-5" b="1">
                <a:latin typeface="Courier New"/>
                <a:cs typeface="Courier New"/>
              </a:rPr>
              <a:t>=</a:t>
            </a:r>
            <a:r>
              <a:rPr dirty="0" sz="1600" spc="-3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*target;</a:t>
            </a:r>
            <a:endParaRPr sz="1600">
              <a:latin typeface="Courier New"/>
              <a:cs typeface="Courier New"/>
            </a:endParaRPr>
          </a:p>
          <a:p>
            <a:pPr marL="1842770" marR="1938020">
              <a:lnSpc>
                <a:spcPct val="125000"/>
              </a:lnSpc>
            </a:pPr>
            <a:r>
              <a:rPr dirty="0" sz="1600" spc="-5" b="1">
                <a:latin typeface="Courier New"/>
                <a:cs typeface="Courier New"/>
              </a:rPr>
              <a:t>*target =</a:t>
            </a:r>
            <a:r>
              <a:rPr dirty="0" sz="1600" spc="-4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TRUE;  return</a:t>
            </a:r>
            <a:r>
              <a:rPr dirty="0" sz="1600" spc="-7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rv:</a:t>
            </a:r>
            <a:endParaRPr sz="1600">
              <a:latin typeface="Courier New"/>
              <a:cs typeface="Courier New"/>
            </a:endParaRPr>
          </a:p>
          <a:p>
            <a:pPr marL="1231900">
              <a:lnSpc>
                <a:spcPct val="100000"/>
              </a:lnSpc>
              <a:spcBef>
                <a:spcPts val="505"/>
              </a:spcBef>
            </a:pPr>
            <a:r>
              <a:rPr dirty="0" sz="1600" spc="-5" b="1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353695" indent="-340995">
              <a:lnSpc>
                <a:spcPct val="100000"/>
              </a:lnSpc>
              <a:spcBef>
                <a:spcPts val="600"/>
              </a:spcBef>
              <a:buClr>
                <a:srgbClr val="993300"/>
              </a:buClr>
              <a:buSzPct val="88888"/>
              <a:buAutoNum type="arabicPeriod"/>
              <a:tabLst>
                <a:tab pos="353695" algn="l"/>
                <a:tab pos="354330" algn="l"/>
              </a:tabLst>
            </a:pPr>
            <a:r>
              <a:rPr dirty="0" sz="1800" spc="-10">
                <a:latin typeface="Arial"/>
                <a:cs typeface="Arial"/>
              </a:rPr>
              <a:t>Executed</a:t>
            </a:r>
            <a:r>
              <a:rPr dirty="0" sz="1800" spc="-5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atomically</a:t>
            </a:r>
            <a:endParaRPr sz="1800">
              <a:latin typeface="Arial"/>
              <a:cs typeface="Arial"/>
            </a:endParaRPr>
          </a:p>
          <a:p>
            <a:pPr marL="353695" indent="-340995">
              <a:lnSpc>
                <a:spcPct val="100000"/>
              </a:lnSpc>
              <a:spcBef>
                <a:spcPts val="540"/>
              </a:spcBef>
              <a:buClr>
                <a:srgbClr val="993300"/>
              </a:buClr>
              <a:buSzPct val="88888"/>
              <a:buAutoNum type="arabicPeriod"/>
              <a:tabLst>
                <a:tab pos="353695" algn="l"/>
                <a:tab pos="354330" algn="l"/>
              </a:tabLst>
            </a:pPr>
            <a:r>
              <a:rPr dirty="0" sz="1800" spc="-10">
                <a:latin typeface="Arial"/>
                <a:cs typeface="Arial"/>
              </a:rPr>
              <a:t>Returns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original value </a:t>
            </a:r>
            <a:r>
              <a:rPr dirty="0" sz="1800" spc="-5">
                <a:latin typeface="Arial"/>
                <a:cs typeface="Arial"/>
              </a:rPr>
              <a:t>of </a:t>
            </a:r>
            <a:r>
              <a:rPr dirty="0" sz="1800" spc="-10">
                <a:latin typeface="Arial"/>
                <a:cs typeface="Arial"/>
              </a:rPr>
              <a:t>passed</a:t>
            </a:r>
            <a:r>
              <a:rPr dirty="0" sz="1800" spc="114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parameter</a:t>
            </a:r>
            <a:endParaRPr sz="1800">
              <a:latin typeface="Arial"/>
              <a:cs typeface="Arial"/>
            </a:endParaRPr>
          </a:p>
          <a:p>
            <a:pPr marL="353695" indent="-340995">
              <a:lnSpc>
                <a:spcPct val="100000"/>
              </a:lnSpc>
              <a:spcBef>
                <a:spcPts val="540"/>
              </a:spcBef>
              <a:buClr>
                <a:srgbClr val="993300"/>
              </a:buClr>
              <a:buSzPct val="88888"/>
              <a:buAutoNum type="arabicPeriod"/>
              <a:tabLst>
                <a:tab pos="353695" algn="l"/>
                <a:tab pos="354330" algn="l"/>
              </a:tabLst>
            </a:pPr>
            <a:r>
              <a:rPr dirty="0" sz="1800" spc="-5">
                <a:latin typeface="Arial"/>
                <a:cs typeface="Arial"/>
              </a:rPr>
              <a:t>Set the </a:t>
            </a:r>
            <a:r>
              <a:rPr dirty="0" sz="1800" spc="-10">
                <a:latin typeface="Arial"/>
                <a:cs typeface="Arial"/>
              </a:rPr>
              <a:t>new value </a:t>
            </a:r>
            <a:r>
              <a:rPr dirty="0" sz="1800" spc="-5">
                <a:latin typeface="Arial"/>
                <a:cs typeface="Arial"/>
              </a:rPr>
              <a:t>of </a:t>
            </a:r>
            <a:r>
              <a:rPr dirty="0" sz="1800" spc="-10">
                <a:latin typeface="Arial"/>
                <a:cs typeface="Arial"/>
              </a:rPr>
              <a:t>passed parameter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10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“TRUE”.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828800">
              <a:lnSpc>
                <a:spcPct val="100000"/>
              </a:lnSpc>
            </a:pPr>
            <a:r>
              <a:rPr dirty="0" spc="-5"/>
              <a:t>Solution using</a:t>
            </a:r>
            <a:r>
              <a:rPr dirty="0" spc="-105"/>
              <a:t> </a:t>
            </a:r>
            <a:r>
              <a:rPr dirty="0" spc="-5"/>
              <a:t>test_and_set()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5.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48684" y="1205991"/>
            <a:ext cx="5447030" cy="1198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Shared Boolean variable </a:t>
            </a:r>
            <a:r>
              <a:rPr dirty="0" sz="1800" spc="-5">
                <a:latin typeface="Arial"/>
                <a:cs typeface="Arial"/>
              </a:rPr>
              <a:t>lock, </a:t>
            </a:r>
            <a:r>
              <a:rPr dirty="0" sz="1800" spc="-10">
                <a:latin typeface="Arial"/>
                <a:cs typeface="Arial"/>
              </a:rPr>
              <a:t>initialized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17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FALSE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0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Solution:</a:t>
            </a:r>
            <a:endParaRPr sz="1800">
              <a:latin typeface="Arial"/>
              <a:cs typeface="Arial"/>
            </a:endParaRPr>
          </a:p>
          <a:p>
            <a:pPr marL="759460">
              <a:lnSpc>
                <a:spcPct val="100000"/>
              </a:lnSpc>
              <a:spcBef>
                <a:spcPts val="570"/>
              </a:spcBef>
            </a:pPr>
            <a:r>
              <a:rPr dirty="0" sz="1600" spc="-5" b="1">
                <a:latin typeface="Courier New"/>
                <a:cs typeface="Courier New"/>
              </a:rPr>
              <a:t>do</a:t>
            </a:r>
            <a:r>
              <a:rPr dirty="0" sz="1600" spc="-9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232535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while</a:t>
            </a:r>
            <a:r>
              <a:rPr dirty="0" sz="1600" spc="1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(test_and_set(&amp;lock))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68528" y="3122638"/>
            <a:ext cx="514350" cy="269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l</a:t>
            </a:r>
            <a:r>
              <a:rPr dirty="0" sz="1600" spc="0" b="1">
                <a:latin typeface="Courier New"/>
                <a:cs typeface="Courier New"/>
              </a:rPr>
              <a:t>o</a:t>
            </a:r>
            <a:r>
              <a:rPr dirty="0" sz="1600" spc="-5" b="1">
                <a:latin typeface="Courier New"/>
                <a:cs typeface="Courier New"/>
              </a:rPr>
              <a:t>ck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03679" y="3813009"/>
            <a:ext cx="880110" cy="269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}</a:t>
            </a:r>
            <a:r>
              <a:rPr dirty="0" sz="1600" spc="-8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while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35603" y="2464295"/>
            <a:ext cx="3321050" cy="1618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; /* </a:t>
            </a:r>
            <a:r>
              <a:rPr dirty="0" sz="1600" b="1">
                <a:latin typeface="Courier New"/>
                <a:cs typeface="Courier New"/>
              </a:rPr>
              <a:t>do </a:t>
            </a:r>
            <a:r>
              <a:rPr dirty="0" sz="1600" spc="-5" b="1">
                <a:latin typeface="Courier New"/>
                <a:cs typeface="Courier New"/>
              </a:rPr>
              <a:t>nothing</a:t>
            </a:r>
            <a:r>
              <a:rPr dirty="0" sz="1600" spc="-5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*/</a:t>
            </a:r>
            <a:endParaRPr sz="1600">
              <a:latin typeface="Courier New"/>
              <a:cs typeface="Courier New"/>
            </a:endParaRPr>
          </a:p>
          <a:p>
            <a:pPr marL="499745">
              <a:lnSpc>
                <a:spcPct val="100000"/>
              </a:lnSpc>
              <a:spcBef>
                <a:spcPts val="670"/>
              </a:spcBef>
            </a:pPr>
            <a:r>
              <a:rPr dirty="0" sz="1600" spc="-5" b="1">
                <a:latin typeface="Courier New"/>
                <a:cs typeface="Courier New"/>
              </a:rPr>
              <a:t>/* critical section */</a:t>
            </a:r>
            <a:endParaRPr sz="1600">
              <a:latin typeface="Courier New"/>
              <a:cs typeface="Courier New"/>
            </a:endParaRPr>
          </a:p>
          <a:p>
            <a:pPr marL="255904">
              <a:lnSpc>
                <a:spcPct val="100000"/>
              </a:lnSpc>
              <a:spcBef>
                <a:spcPts val="670"/>
              </a:spcBef>
            </a:pPr>
            <a:r>
              <a:rPr dirty="0" sz="1600" spc="-5" b="1">
                <a:latin typeface="Courier New"/>
                <a:cs typeface="Courier New"/>
              </a:rPr>
              <a:t>=</a:t>
            </a:r>
            <a:r>
              <a:rPr dirty="0" sz="1600" spc="-7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false;</a:t>
            </a:r>
            <a:endParaRPr sz="1600">
              <a:latin typeface="Courier New"/>
              <a:cs typeface="Courier New"/>
            </a:endParaRPr>
          </a:p>
          <a:p>
            <a:pPr marL="256540" marR="5080" indent="242570">
              <a:lnSpc>
                <a:spcPts val="2840"/>
              </a:lnSpc>
            </a:pPr>
            <a:r>
              <a:rPr dirty="0" sz="1600" spc="-5" b="1">
                <a:latin typeface="Courier New"/>
                <a:cs typeface="Courier New"/>
              </a:rPr>
              <a:t>/* remainder </a:t>
            </a:r>
            <a:r>
              <a:rPr dirty="0" sz="1600" b="1">
                <a:latin typeface="Courier New"/>
                <a:cs typeface="Courier New"/>
              </a:rPr>
              <a:t>section </a:t>
            </a:r>
            <a:r>
              <a:rPr dirty="0" sz="1600" spc="-5" b="1">
                <a:latin typeface="Courier New"/>
                <a:cs typeface="Courier New"/>
              </a:rPr>
              <a:t>*/  (true);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541145">
              <a:lnSpc>
                <a:spcPct val="100000"/>
              </a:lnSpc>
            </a:pPr>
            <a:r>
              <a:rPr dirty="0" spc="-5"/>
              <a:t>Chapter 5: Process</a:t>
            </a:r>
            <a:r>
              <a:rPr dirty="0" spc="-80"/>
              <a:t> </a:t>
            </a:r>
            <a:r>
              <a:rPr dirty="0" spc="-5"/>
              <a:t>Synchronization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5.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26459" y="1149984"/>
            <a:ext cx="4066540" cy="3124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3695" indent="-340995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1800" spc="-10">
                <a:latin typeface="Arial"/>
                <a:cs typeface="Arial"/>
              </a:rPr>
              <a:t>Background</a:t>
            </a:r>
            <a:endParaRPr sz="1800">
              <a:latin typeface="Arial"/>
              <a:cs typeface="Arial"/>
            </a:endParaRPr>
          </a:p>
          <a:p>
            <a:pPr marL="353695" indent="-340995">
              <a:lnSpc>
                <a:spcPct val="100000"/>
              </a:lnSpc>
              <a:spcBef>
                <a:spcPts val="32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Critical-Section</a:t>
            </a:r>
            <a:r>
              <a:rPr dirty="0" sz="1800" spc="-5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Problem</a:t>
            </a:r>
            <a:endParaRPr sz="1800">
              <a:latin typeface="Arial"/>
              <a:cs typeface="Arial"/>
            </a:endParaRPr>
          </a:p>
          <a:p>
            <a:pPr marL="353695" indent="-340995">
              <a:lnSpc>
                <a:spcPct val="100000"/>
              </a:lnSpc>
              <a:spcBef>
                <a:spcPts val="33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1800" spc="-5">
                <a:latin typeface="Arial"/>
                <a:cs typeface="Arial"/>
              </a:rPr>
              <a:t>Peterson</a:t>
            </a:r>
            <a:r>
              <a:rPr dirty="0" sz="1800" spc="-5">
                <a:latin typeface="MS PGothic"/>
                <a:cs typeface="MS PGothic"/>
              </a:rPr>
              <a:t>’</a:t>
            </a:r>
            <a:r>
              <a:rPr dirty="0" sz="1800" spc="-5">
                <a:latin typeface="Arial"/>
                <a:cs typeface="Arial"/>
              </a:rPr>
              <a:t>s</a:t>
            </a:r>
            <a:r>
              <a:rPr dirty="0" sz="1800" spc="-6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Solution</a:t>
            </a:r>
            <a:endParaRPr sz="1800">
              <a:latin typeface="Arial"/>
              <a:cs typeface="Arial"/>
            </a:endParaRPr>
          </a:p>
          <a:p>
            <a:pPr marL="353695" indent="-340995">
              <a:lnSpc>
                <a:spcPct val="100000"/>
              </a:lnSpc>
              <a:spcBef>
                <a:spcPts val="31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1800" spc="-10">
                <a:latin typeface="Arial"/>
                <a:cs typeface="Arial"/>
              </a:rPr>
              <a:t>Synchronization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Hardware</a:t>
            </a:r>
            <a:endParaRPr sz="1800">
              <a:latin typeface="Arial"/>
              <a:cs typeface="Arial"/>
            </a:endParaRPr>
          </a:p>
          <a:p>
            <a:pPr marL="353695" indent="-340995">
              <a:lnSpc>
                <a:spcPct val="100000"/>
              </a:lnSpc>
              <a:spcBef>
                <a:spcPts val="32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1800" spc="-5">
                <a:latin typeface="Arial"/>
                <a:cs typeface="Arial"/>
              </a:rPr>
              <a:t>Mutex</a:t>
            </a:r>
            <a:r>
              <a:rPr dirty="0" sz="1800" spc="-10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Locks</a:t>
            </a:r>
            <a:endParaRPr sz="1800">
              <a:latin typeface="Arial"/>
              <a:cs typeface="Arial"/>
            </a:endParaRPr>
          </a:p>
          <a:p>
            <a:pPr marL="353695" indent="-340995">
              <a:lnSpc>
                <a:spcPct val="100000"/>
              </a:lnSpc>
              <a:spcBef>
                <a:spcPts val="32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1800" spc="-10">
                <a:latin typeface="Arial"/>
                <a:cs typeface="Arial"/>
              </a:rPr>
              <a:t>Semaphores</a:t>
            </a:r>
            <a:endParaRPr sz="1800">
              <a:latin typeface="Arial"/>
              <a:cs typeface="Arial"/>
            </a:endParaRPr>
          </a:p>
          <a:p>
            <a:pPr marL="353695" indent="-340995">
              <a:lnSpc>
                <a:spcPct val="100000"/>
              </a:lnSpc>
              <a:spcBef>
                <a:spcPts val="32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1800" spc="-5">
                <a:latin typeface="Arial"/>
                <a:cs typeface="Arial"/>
              </a:rPr>
              <a:t>Classic Problems of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Synchronization</a:t>
            </a:r>
            <a:endParaRPr sz="1800">
              <a:latin typeface="Arial"/>
              <a:cs typeface="Arial"/>
            </a:endParaRPr>
          </a:p>
          <a:p>
            <a:pPr marL="353695" indent="-340995">
              <a:lnSpc>
                <a:spcPct val="100000"/>
              </a:lnSpc>
              <a:spcBef>
                <a:spcPts val="32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1800" spc="-5">
                <a:latin typeface="Arial"/>
                <a:cs typeface="Arial"/>
              </a:rPr>
              <a:t>Monitors</a:t>
            </a:r>
            <a:endParaRPr sz="1800">
              <a:latin typeface="Arial"/>
              <a:cs typeface="Arial"/>
            </a:endParaRPr>
          </a:p>
          <a:p>
            <a:pPr marL="353695" indent="-340995">
              <a:lnSpc>
                <a:spcPct val="100000"/>
              </a:lnSpc>
              <a:spcBef>
                <a:spcPts val="32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1800" spc="-10">
                <a:latin typeface="Arial"/>
                <a:cs typeface="Arial"/>
              </a:rPr>
              <a:t>Synchronization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Examples</a:t>
            </a:r>
            <a:endParaRPr sz="1800">
              <a:latin typeface="Arial"/>
              <a:cs typeface="Arial"/>
            </a:endParaRPr>
          </a:p>
          <a:p>
            <a:pPr marL="353695" indent="-340995">
              <a:lnSpc>
                <a:spcPct val="100000"/>
              </a:lnSpc>
              <a:spcBef>
                <a:spcPts val="32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1800" spc="-5">
                <a:latin typeface="Arial"/>
                <a:cs typeface="Arial"/>
              </a:rPr>
              <a:t>Alternative</a:t>
            </a:r>
            <a:r>
              <a:rPr dirty="0" sz="1800" spc="-6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Approaches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6607" y="308990"/>
            <a:ext cx="6112510" cy="49657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compare_and_swap</a:t>
            </a:r>
            <a:r>
              <a:rPr dirty="0" spc="-114"/>
              <a:t> </a:t>
            </a:r>
            <a:r>
              <a:rPr dirty="0" spc="-5"/>
              <a:t>Instruction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5.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032272" y="1540255"/>
            <a:ext cx="1409065" cy="2381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latin typeface="Courier New"/>
                <a:cs typeface="Courier New"/>
              </a:rPr>
              <a:t>int</a:t>
            </a:r>
            <a:r>
              <a:rPr dirty="0" sz="1400" spc="-95" b="1">
                <a:latin typeface="Courier New"/>
                <a:cs typeface="Courier New"/>
              </a:rPr>
              <a:t> </a:t>
            </a:r>
            <a:r>
              <a:rPr dirty="0" sz="1400" spc="-5" b="1">
                <a:latin typeface="Courier New"/>
                <a:cs typeface="Courier New"/>
              </a:rPr>
              <a:t>expected,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20788" y="1540255"/>
            <a:ext cx="1727835" cy="2381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latin typeface="Courier New"/>
                <a:cs typeface="Courier New"/>
              </a:rPr>
              <a:t>int new_value)</a:t>
            </a:r>
            <a:r>
              <a:rPr dirty="0" sz="1400" spc="-95" b="1">
                <a:latin typeface="Courier New"/>
                <a:cs typeface="Courier New"/>
              </a:rPr>
              <a:t> </a:t>
            </a:r>
            <a:r>
              <a:rPr dirty="0" sz="1400" b="1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5184" y="1205991"/>
            <a:ext cx="4067810" cy="860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">
                <a:latin typeface="Arial"/>
                <a:cs typeface="Arial"/>
              </a:rPr>
              <a:t>Definition:</a:t>
            </a:r>
            <a:endParaRPr sz="1800">
              <a:latin typeface="Arial"/>
              <a:cs typeface="Arial"/>
            </a:endParaRPr>
          </a:p>
          <a:p>
            <a:pPr marL="970915" marR="5080" indent="-425450">
              <a:lnSpc>
                <a:spcPts val="2270"/>
              </a:lnSpc>
              <a:spcBef>
                <a:spcPts val="55"/>
              </a:spcBef>
            </a:pPr>
            <a:r>
              <a:rPr dirty="0" sz="1400" spc="-5" b="1">
                <a:latin typeface="Courier New"/>
                <a:cs typeface="Courier New"/>
              </a:rPr>
              <a:t>int compare _and_swap(int</a:t>
            </a:r>
            <a:r>
              <a:rPr dirty="0" sz="1400" spc="-90" b="1">
                <a:latin typeface="Courier New"/>
                <a:cs typeface="Courier New"/>
              </a:rPr>
              <a:t> </a:t>
            </a:r>
            <a:r>
              <a:rPr dirty="0" sz="1400" spc="-5" b="1">
                <a:latin typeface="Courier New"/>
                <a:cs typeface="Courier New"/>
              </a:rPr>
              <a:t>*value,  int temp </a:t>
            </a:r>
            <a:r>
              <a:rPr dirty="0" sz="1400" b="1">
                <a:latin typeface="Courier New"/>
                <a:cs typeface="Courier New"/>
              </a:rPr>
              <a:t>=</a:t>
            </a:r>
            <a:r>
              <a:rPr dirty="0" sz="1400" spc="-70" b="1">
                <a:latin typeface="Courier New"/>
                <a:cs typeface="Courier New"/>
              </a:rPr>
              <a:t> </a:t>
            </a:r>
            <a:r>
              <a:rPr dirty="0" sz="1400" spc="-10" b="1">
                <a:latin typeface="Courier New"/>
                <a:cs typeface="Courier New"/>
              </a:rPr>
              <a:t>*value;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5184" y="2404160"/>
            <a:ext cx="7714615" cy="26257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970915">
              <a:lnSpc>
                <a:spcPct val="100000"/>
              </a:lnSpc>
            </a:pPr>
            <a:r>
              <a:rPr dirty="0" sz="1400" spc="-5" b="1">
                <a:latin typeface="Courier New"/>
                <a:cs typeface="Courier New"/>
              </a:rPr>
              <a:t>if (*value </a:t>
            </a:r>
            <a:r>
              <a:rPr dirty="0" sz="1400" spc="-10" b="1">
                <a:latin typeface="Courier New"/>
                <a:cs typeface="Courier New"/>
              </a:rPr>
              <a:t>==</a:t>
            </a:r>
            <a:r>
              <a:rPr dirty="0" sz="1400" spc="-85" b="1">
                <a:latin typeface="Courier New"/>
                <a:cs typeface="Courier New"/>
              </a:rPr>
              <a:t> </a:t>
            </a:r>
            <a:r>
              <a:rPr dirty="0" sz="1400" spc="-5" b="1">
                <a:latin typeface="Courier New"/>
                <a:cs typeface="Courier New"/>
              </a:rPr>
              <a:t>expected)</a:t>
            </a:r>
            <a:endParaRPr sz="1400">
              <a:latin typeface="Courier New"/>
              <a:cs typeface="Courier New"/>
            </a:endParaRPr>
          </a:p>
          <a:p>
            <a:pPr marL="652145" marR="4396740" indent="636905">
              <a:lnSpc>
                <a:spcPct val="135000"/>
              </a:lnSpc>
            </a:pPr>
            <a:r>
              <a:rPr dirty="0" sz="1400" spc="-5" b="1">
                <a:latin typeface="Courier New"/>
                <a:cs typeface="Courier New"/>
              </a:rPr>
              <a:t>*value </a:t>
            </a:r>
            <a:r>
              <a:rPr dirty="0" sz="1400" b="1">
                <a:latin typeface="Courier New"/>
                <a:cs typeface="Courier New"/>
              </a:rPr>
              <a:t>=</a:t>
            </a:r>
            <a:r>
              <a:rPr dirty="0" sz="1400" spc="-100" b="1">
                <a:latin typeface="Courier New"/>
                <a:cs typeface="Courier New"/>
              </a:rPr>
              <a:t> </a:t>
            </a:r>
            <a:r>
              <a:rPr dirty="0" sz="1400" spc="-5" b="1">
                <a:latin typeface="Courier New"/>
                <a:cs typeface="Courier New"/>
              </a:rPr>
              <a:t>new_value;  </a:t>
            </a:r>
            <a:r>
              <a:rPr dirty="0" sz="1400" spc="-10" b="1">
                <a:latin typeface="Courier New"/>
                <a:cs typeface="Courier New"/>
              </a:rPr>
              <a:t>return</a:t>
            </a:r>
            <a:r>
              <a:rPr dirty="0" sz="1400" spc="-75" b="1">
                <a:latin typeface="Courier New"/>
                <a:cs typeface="Courier New"/>
              </a:rPr>
              <a:t> </a:t>
            </a:r>
            <a:r>
              <a:rPr dirty="0" sz="1400" spc="-5" b="1">
                <a:latin typeface="Courier New"/>
                <a:cs typeface="Courier New"/>
              </a:rPr>
              <a:t>temp;</a:t>
            </a:r>
            <a:endParaRPr sz="1400">
              <a:latin typeface="Courier New"/>
              <a:cs typeface="Courier New"/>
            </a:endParaRPr>
          </a:p>
          <a:p>
            <a:pPr marL="545465">
              <a:lnSpc>
                <a:spcPct val="100000"/>
              </a:lnSpc>
              <a:spcBef>
                <a:spcPts val="585"/>
              </a:spcBef>
            </a:pPr>
            <a:r>
              <a:rPr dirty="0" sz="1400" b="1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353695" indent="-340995">
              <a:lnSpc>
                <a:spcPct val="100000"/>
              </a:lnSpc>
              <a:spcBef>
                <a:spcPts val="660"/>
              </a:spcBef>
              <a:buClr>
                <a:srgbClr val="993300"/>
              </a:buClr>
              <a:buSzPct val="88888"/>
              <a:buAutoNum type="arabicPeriod"/>
              <a:tabLst>
                <a:tab pos="353695" algn="l"/>
                <a:tab pos="354330" algn="l"/>
              </a:tabLst>
            </a:pPr>
            <a:r>
              <a:rPr dirty="0" sz="1800" spc="-10">
                <a:latin typeface="Arial"/>
                <a:cs typeface="Arial"/>
              </a:rPr>
              <a:t>Executed</a:t>
            </a:r>
            <a:r>
              <a:rPr dirty="0" sz="1800" spc="-5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atomically</a:t>
            </a:r>
            <a:endParaRPr sz="1800">
              <a:latin typeface="Arial"/>
              <a:cs typeface="Arial"/>
            </a:endParaRPr>
          </a:p>
          <a:p>
            <a:pPr marL="353695" indent="-340995">
              <a:lnSpc>
                <a:spcPct val="100000"/>
              </a:lnSpc>
              <a:spcBef>
                <a:spcPts val="540"/>
              </a:spcBef>
              <a:buClr>
                <a:srgbClr val="993300"/>
              </a:buClr>
              <a:buSzPct val="88888"/>
              <a:buAutoNum type="arabicPeriod"/>
              <a:tabLst>
                <a:tab pos="353695" algn="l"/>
                <a:tab pos="354330" algn="l"/>
              </a:tabLst>
            </a:pPr>
            <a:r>
              <a:rPr dirty="0" sz="1800" spc="-10">
                <a:latin typeface="Arial"/>
                <a:cs typeface="Arial"/>
              </a:rPr>
              <a:t>Returns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original value </a:t>
            </a:r>
            <a:r>
              <a:rPr dirty="0" sz="1800" spc="-5">
                <a:latin typeface="Arial"/>
                <a:cs typeface="Arial"/>
              </a:rPr>
              <a:t>of </a:t>
            </a:r>
            <a:r>
              <a:rPr dirty="0" sz="1800" spc="-10">
                <a:latin typeface="Arial"/>
                <a:cs typeface="Arial"/>
              </a:rPr>
              <a:t>passed parameter</a:t>
            </a:r>
            <a:r>
              <a:rPr dirty="0" sz="1800" spc="20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“value”</a:t>
            </a:r>
            <a:endParaRPr sz="1800">
              <a:latin typeface="Arial"/>
              <a:cs typeface="Arial"/>
            </a:endParaRPr>
          </a:p>
          <a:p>
            <a:pPr algn="just" marL="353695" marR="5080" indent="-340995">
              <a:lnSpc>
                <a:spcPts val="1939"/>
              </a:lnSpc>
              <a:spcBef>
                <a:spcPts val="785"/>
              </a:spcBef>
              <a:buClr>
                <a:srgbClr val="993300"/>
              </a:buClr>
              <a:buSzPct val="88888"/>
              <a:buAutoNum type="arabicPeriod"/>
              <a:tabLst>
                <a:tab pos="354330" algn="l"/>
              </a:tabLst>
            </a:pPr>
            <a:r>
              <a:rPr dirty="0" sz="1800" spc="-5">
                <a:latin typeface="Arial"/>
                <a:cs typeface="Arial"/>
              </a:rPr>
              <a:t>Set the </a:t>
            </a:r>
            <a:r>
              <a:rPr dirty="0" sz="1800" spc="-10">
                <a:latin typeface="Arial"/>
                <a:cs typeface="Arial"/>
              </a:rPr>
              <a:t>variable “value”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value </a:t>
            </a:r>
            <a:r>
              <a:rPr dirty="0" sz="1800" spc="-5">
                <a:latin typeface="Arial"/>
                <a:cs typeface="Arial"/>
              </a:rPr>
              <a:t>of the </a:t>
            </a:r>
            <a:r>
              <a:rPr dirty="0" sz="1800" spc="-10">
                <a:latin typeface="Arial"/>
                <a:cs typeface="Arial"/>
              </a:rPr>
              <a:t>passed parameter “new_value”  but only </a:t>
            </a:r>
            <a:r>
              <a:rPr dirty="0" sz="1800" spc="-5">
                <a:latin typeface="Arial"/>
                <a:cs typeface="Arial"/>
              </a:rPr>
              <a:t>if </a:t>
            </a:r>
            <a:r>
              <a:rPr dirty="0" sz="1800" spc="-10">
                <a:latin typeface="Arial"/>
                <a:cs typeface="Arial"/>
              </a:rPr>
              <a:t>“value” </a:t>
            </a:r>
            <a:r>
              <a:rPr dirty="0" sz="1800" spc="-5">
                <a:latin typeface="Arial"/>
                <a:cs typeface="Arial"/>
              </a:rPr>
              <a:t>==“expected”. That is, the </a:t>
            </a:r>
            <a:r>
              <a:rPr dirty="0" sz="1800" spc="-15">
                <a:latin typeface="Arial"/>
                <a:cs typeface="Arial"/>
              </a:rPr>
              <a:t>swap </a:t>
            </a:r>
            <a:r>
              <a:rPr dirty="0" sz="1800" spc="-5">
                <a:latin typeface="Arial"/>
                <a:cs typeface="Arial"/>
              </a:rPr>
              <a:t>takes </a:t>
            </a:r>
            <a:r>
              <a:rPr dirty="0" sz="1800" spc="-10">
                <a:latin typeface="Arial"/>
                <a:cs typeface="Arial"/>
              </a:rPr>
              <a:t>place only </a:t>
            </a:r>
            <a:r>
              <a:rPr dirty="0" sz="1800" spc="-15">
                <a:latin typeface="Arial"/>
                <a:cs typeface="Arial"/>
              </a:rPr>
              <a:t>under  </a:t>
            </a:r>
            <a:r>
              <a:rPr dirty="0" sz="1800" spc="-5">
                <a:latin typeface="Arial"/>
                <a:cs typeface="Arial"/>
              </a:rPr>
              <a:t>this</a:t>
            </a:r>
            <a:r>
              <a:rPr dirty="0" sz="1800" spc="-8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condition.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472565">
              <a:lnSpc>
                <a:spcPct val="100000"/>
              </a:lnSpc>
            </a:pPr>
            <a:r>
              <a:rPr dirty="0" spc="-5"/>
              <a:t>Solution using</a:t>
            </a:r>
            <a:r>
              <a:rPr dirty="0" spc="-110"/>
              <a:t> </a:t>
            </a:r>
            <a:r>
              <a:rPr dirty="0" spc="-5"/>
              <a:t>compare_and_swap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5.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129623" y="2193709"/>
            <a:ext cx="1369060" cy="269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0, 1) !=</a:t>
            </a:r>
            <a:r>
              <a:rPr dirty="0" sz="1600" spc="-5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0)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5822" y="1224978"/>
            <a:ext cx="5127625" cy="28848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3695" indent="-340995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  <a:tab pos="1977389" algn="l"/>
                <a:tab pos="2740025" algn="l"/>
              </a:tabLst>
            </a:pPr>
            <a:r>
              <a:rPr dirty="0" sz="1800" spc="-10">
                <a:latin typeface="Arial"/>
                <a:cs typeface="Arial"/>
              </a:rPr>
              <a:t>Shared</a:t>
            </a:r>
            <a:r>
              <a:rPr dirty="0" sz="1800" spc="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integer	</a:t>
            </a:r>
            <a:r>
              <a:rPr dirty="0" sz="1800" spc="-5">
                <a:latin typeface="MS PGothic"/>
                <a:cs typeface="MS PGothic"/>
              </a:rPr>
              <a:t>“</a:t>
            </a:r>
            <a:r>
              <a:rPr dirty="0" sz="1800" spc="-5">
                <a:latin typeface="Arial"/>
                <a:cs typeface="Arial"/>
              </a:rPr>
              <a:t>lock</a:t>
            </a:r>
            <a:r>
              <a:rPr dirty="0" sz="1800" spc="-5">
                <a:latin typeface="MS PGothic"/>
                <a:cs typeface="MS PGothic"/>
              </a:rPr>
              <a:t>”	</a:t>
            </a:r>
            <a:r>
              <a:rPr dirty="0" sz="1800" spc="-10">
                <a:latin typeface="Arial"/>
                <a:cs typeface="Arial"/>
              </a:rPr>
              <a:t>initialized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0;</a:t>
            </a:r>
            <a:endParaRPr sz="1800">
              <a:latin typeface="Arial"/>
              <a:cs typeface="Arial"/>
            </a:endParaRPr>
          </a:p>
          <a:p>
            <a:pPr marL="353695" indent="-340995">
              <a:lnSpc>
                <a:spcPct val="100000"/>
              </a:lnSpc>
              <a:spcBef>
                <a:spcPts val="52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1800" spc="-10">
                <a:latin typeface="Arial"/>
                <a:cs typeface="Arial"/>
              </a:rPr>
              <a:t>Solution:</a:t>
            </a:r>
            <a:endParaRPr sz="1800">
              <a:latin typeface="Arial"/>
              <a:cs typeface="Arial"/>
            </a:endParaRPr>
          </a:p>
          <a:p>
            <a:pPr marL="832485">
              <a:lnSpc>
                <a:spcPct val="100000"/>
              </a:lnSpc>
              <a:spcBef>
                <a:spcPts val="785"/>
              </a:spcBef>
            </a:pPr>
            <a:r>
              <a:rPr dirty="0" sz="1600" spc="-5" b="1">
                <a:latin typeface="Courier New"/>
                <a:cs typeface="Courier New"/>
              </a:rPr>
              <a:t>do</a:t>
            </a:r>
            <a:r>
              <a:rPr dirty="0" sz="1600" spc="-9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451610">
              <a:lnSpc>
                <a:spcPct val="100000"/>
              </a:lnSpc>
              <a:spcBef>
                <a:spcPts val="70"/>
              </a:spcBef>
            </a:pPr>
            <a:r>
              <a:rPr dirty="0" sz="1600" spc="-5" b="1">
                <a:latin typeface="Courier New"/>
                <a:cs typeface="Courier New"/>
              </a:rPr>
              <a:t>while</a:t>
            </a:r>
            <a:r>
              <a:rPr dirty="0" sz="1600" spc="2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(compare_and_swap(&amp;lock,</a:t>
            </a:r>
            <a:endParaRPr sz="1600">
              <a:latin typeface="Courier New"/>
              <a:cs typeface="Courier New"/>
            </a:endParaRPr>
          </a:p>
          <a:p>
            <a:pPr marL="1478280">
              <a:lnSpc>
                <a:spcPct val="100000"/>
              </a:lnSpc>
              <a:spcBef>
                <a:spcPts val="670"/>
              </a:spcBef>
            </a:pPr>
            <a:r>
              <a:rPr dirty="0" sz="1600" spc="-5" b="1">
                <a:latin typeface="Courier New"/>
                <a:cs typeface="Courier New"/>
              </a:rPr>
              <a:t>; /* do nothing</a:t>
            </a:r>
            <a:r>
              <a:rPr dirty="0" sz="1600" spc="-3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*/</a:t>
            </a:r>
            <a:endParaRPr sz="1600">
              <a:latin typeface="Courier New"/>
              <a:cs typeface="Courier New"/>
            </a:endParaRPr>
          </a:p>
          <a:p>
            <a:pPr marL="867410" marR="1200785" indent="364490">
              <a:lnSpc>
                <a:spcPct val="135000"/>
              </a:lnSpc>
            </a:pPr>
            <a:r>
              <a:rPr dirty="0" sz="1600" spc="-5" b="1">
                <a:latin typeface="Courier New"/>
                <a:cs typeface="Courier New"/>
              </a:rPr>
              <a:t>/* critical section </a:t>
            </a:r>
            <a:r>
              <a:rPr dirty="0" sz="1600" b="1">
                <a:latin typeface="Courier New"/>
                <a:cs typeface="Courier New"/>
              </a:rPr>
              <a:t>*/  </a:t>
            </a:r>
            <a:r>
              <a:rPr dirty="0" sz="1600" spc="-5" b="1">
                <a:latin typeface="Courier New"/>
                <a:cs typeface="Courier New"/>
              </a:rPr>
              <a:t>lock =</a:t>
            </a:r>
            <a:r>
              <a:rPr dirty="0" sz="1600" spc="-7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0;</a:t>
            </a:r>
            <a:endParaRPr sz="1600">
              <a:latin typeface="Courier New"/>
              <a:cs typeface="Courier New"/>
            </a:endParaRPr>
          </a:p>
          <a:p>
            <a:pPr marL="1231900">
              <a:lnSpc>
                <a:spcPct val="100000"/>
              </a:lnSpc>
              <a:spcBef>
                <a:spcPts val="670"/>
              </a:spcBef>
            </a:pPr>
            <a:r>
              <a:rPr dirty="0" sz="1600" spc="-5" b="1">
                <a:latin typeface="Courier New"/>
                <a:cs typeface="Courier New"/>
              </a:rPr>
              <a:t>/* remainder section */</a:t>
            </a:r>
            <a:endParaRPr sz="1600">
              <a:latin typeface="Courier New"/>
              <a:cs typeface="Courier New"/>
            </a:endParaRPr>
          </a:p>
          <a:p>
            <a:pPr marL="743585">
              <a:lnSpc>
                <a:spcPct val="100000"/>
              </a:lnSpc>
              <a:spcBef>
                <a:spcPts val="670"/>
              </a:spcBef>
            </a:pPr>
            <a:r>
              <a:rPr dirty="0" sz="1600" spc="-5" b="1">
                <a:latin typeface="Courier New"/>
                <a:cs typeface="Courier New"/>
              </a:rPr>
              <a:t>} while</a:t>
            </a:r>
            <a:r>
              <a:rPr dirty="0" sz="1600" spc="-3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(true);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8359" rIns="0" bIns="0" rtlCol="0" vert="horz">
            <a:spAutoFit/>
          </a:bodyPr>
          <a:lstStyle/>
          <a:p>
            <a:pPr marL="1237615">
              <a:lnSpc>
                <a:spcPct val="100000"/>
              </a:lnSpc>
            </a:pPr>
            <a:r>
              <a:rPr dirty="0" sz="2400" spc="-5"/>
              <a:t>Bounded-waiting Mutual Exclusion </a:t>
            </a:r>
            <a:r>
              <a:rPr dirty="0" sz="2400" spc="5"/>
              <a:t>with</a:t>
            </a:r>
            <a:r>
              <a:rPr dirty="0" sz="2400" spc="-140"/>
              <a:t> </a:t>
            </a:r>
            <a:r>
              <a:rPr dirty="0" sz="2400" spc="-5"/>
              <a:t>test_and_set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5.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147122" y="1258379"/>
            <a:ext cx="3642360" cy="4333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latin typeface="Courier New"/>
                <a:cs typeface="Courier New"/>
              </a:rPr>
              <a:t>do</a:t>
            </a:r>
            <a:r>
              <a:rPr dirty="0" sz="1400" spc="-95" b="1">
                <a:latin typeface="Courier New"/>
                <a:cs typeface="Courier New"/>
              </a:rPr>
              <a:t> </a:t>
            </a:r>
            <a:r>
              <a:rPr dirty="0" sz="1400" b="1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332105" marR="1386840">
              <a:lnSpc>
                <a:spcPct val="100000"/>
              </a:lnSpc>
            </a:pPr>
            <a:r>
              <a:rPr dirty="0" sz="1400" spc="-5" b="1">
                <a:latin typeface="Courier New"/>
                <a:cs typeface="Courier New"/>
              </a:rPr>
              <a:t>waiting[i] </a:t>
            </a:r>
            <a:r>
              <a:rPr dirty="0" sz="1400" b="1">
                <a:latin typeface="Courier New"/>
                <a:cs typeface="Courier New"/>
              </a:rPr>
              <a:t>=</a:t>
            </a:r>
            <a:r>
              <a:rPr dirty="0" sz="1400" spc="-95" b="1">
                <a:latin typeface="Courier New"/>
                <a:cs typeface="Courier New"/>
              </a:rPr>
              <a:t> </a:t>
            </a:r>
            <a:r>
              <a:rPr dirty="0" sz="1400" spc="-5" b="1">
                <a:latin typeface="Courier New"/>
                <a:cs typeface="Courier New"/>
              </a:rPr>
              <a:t>true;  key </a:t>
            </a:r>
            <a:r>
              <a:rPr dirty="0" sz="1400" b="1">
                <a:latin typeface="Courier New"/>
                <a:cs typeface="Courier New"/>
              </a:rPr>
              <a:t>=</a:t>
            </a:r>
            <a:r>
              <a:rPr dirty="0" sz="1400" spc="-100" b="1">
                <a:latin typeface="Courier New"/>
                <a:cs typeface="Courier New"/>
              </a:rPr>
              <a:t> </a:t>
            </a:r>
            <a:r>
              <a:rPr dirty="0" sz="1400" spc="-5" b="1">
                <a:latin typeface="Courier New"/>
                <a:cs typeface="Courier New"/>
              </a:rPr>
              <a:t>true;</a:t>
            </a:r>
            <a:endParaRPr sz="1400">
              <a:latin typeface="Courier New"/>
              <a:cs typeface="Courier New"/>
            </a:endParaRPr>
          </a:p>
          <a:p>
            <a:pPr marL="332105">
              <a:lnSpc>
                <a:spcPct val="100000"/>
              </a:lnSpc>
            </a:pPr>
            <a:r>
              <a:rPr dirty="0" sz="1400" spc="-5" b="1">
                <a:latin typeface="Courier New"/>
                <a:cs typeface="Courier New"/>
              </a:rPr>
              <a:t>while (waiting[i] &amp;&amp;</a:t>
            </a:r>
            <a:r>
              <a:rPr dirty="0" sz="1400" spc="-70" b="1">
                <a:latin typeface="Courier New"/>
                <a:cs typeface="Courier New"/>
              </a:rPr>
              <a:t> </a:t>
            </a:r>
            <a:r>
              <a:rPr dirty="0" sz="1400" spc="-10" b="1">
                <a:latin typeface="Courier New"/>
                <a:cs typeface="Courier New"/>
              </a:rPr>
              <a:t>key)</a:t>
            </a:r>
            <a:endParaRPr sz="1400">
              <a:latin typeface="Courier New"/>
              <a:cs typeface="Courier New"/>
            </a:endParaRPr>
          </a:p>
          <a:p>
            <a:pPr marL="332105" marR="217804" indent="319405">
              <a:lnSpc>
                <a:spcPct val="135000"/>
              </a:lnSpc>
            </a:pPr>
            <a:r>
              <a:rPr dirty="0" sz="1400" spc="-5" b="1">
                <a:latin typeface="Courier New"/>
                <a:cs typeface="Courier New"/>
              </a:rPr>
              <a:t>key </a:t>
            </a:r>
            <a:r>
              <a:rPr dirty="0" sz="1400" b="1">
                <a:latin typeface="Courier New"/>
                <a:cs typeface="Courier New"/>
              </a:rPr>
              <a:t>=</a:t>
            </a:r>
            <a:r>
              <a:rPr dirty="0" sz="1400" spc="-105" b="1">
                <a:latin typeface="Courier New"/>
                <a:cs typeface="Courier New"/>
              </a:rPr>
              <a:t> </a:t>
            </a:r>
            <a:r>
              <a:rPr dirty="0" sz="1400" spc="-5" b="1">
                <a:latin typeface="Courier New"/>
                <a:cs typeface="Courier New"/>
              </a:rPr>
              <a:t>test_and_set(&amp;lock);  waiting[i] </a:t>
            </a:r>
            <a:r>
              <a:rPr dirty="0" sz="1400" b="1">
                <a:latin typeface="Courier New"/>
                <a:cs typeface="Courier New"/>
              </a:rPr>
              <a:t>=</a:t>
            </a:r>
            <a:r>
              <a:rPr dirty="0" sz="1400" spc="-100" b="1">
                <a:latin typeface="Courier New"/>
                <a:cs typeface="Courier New"/>
              </a:rPr>
              <a:t> </a:t>
            </a:r>
            <a:r>
              <a:rPr dirty="0" sz="1400" spc="-5" b="1">
                <a:latin typeface="Courier New"/>
                <a:cs typeface="Courier New"/>
              </a:rPr>
              <a:t>false;</a:t>
            </a:r>
            <a:endParaRPr sz="1400">
              <a:latin typeface="Courier New"/>
              <a:cs typeface="Courier New"/>
            </a:endParaRPr>
          </a:p>
          <a:p>
            <a:pPr marL="332105" marR="961390">
              <a:lnSpc>
                <a:spcPct val="135000"/>
              </a:lnSpc>
            </a:pPr>
            <a:r>
              <a:rPr dirty="0" sz="1400" spc="-5" b="1">
                <a:latin typeface="Courier New"/>
                <a:cs typeface="Courier New"/>
              </a:rPr>
              <a:t>/* critical section</a:t>
            </a:r>
            <a:r>
              <a:rPr dirty="0" sz="1400" spc="-85" b="1">
                <a:latin typeface="Courier New"/>
                <a:cs typeface="Courier New"/>
              </a:rPr>
              <a:t> </a:t>
            </a:r>
            <a:r>
              <a:rPr dirty="0" sz="1400" spc="-5" b="1">
                <a:latin typeface="Courier New"/>
                <a:cs typeface="Courier New"/>
              </a:rPr>
              <a:t>*/  </a:t>
            </a:r>
            <a:r>
              <a:rPr dirty="0" sz="1400" b="1">
                <a:latin typeface="Courier New"/>
                <a:cs typeface="Courier New"/>
              </a:rPr>
              <a:t>j = </a:t>
            </a:r>
            <a:r>
              <a:rPr dirty="0" sz="1400" spc="-5" b="1">
                <a:latin typeface="Courier New"/>
                <a:cs typeface="Courier New"/>
              </a:rPr>
              <a:t>(i </a:t>
            </a:r>
            <a:r>
              <a:rPr dirty="0" sz="1400" b="1">
                <a:latin typeface="Courier New"/>
                <a:cs typeface="Courier New"/>
              </a:rPr>
              <a:t>+ </a:t>
            </a:r>
            <a:r>
              <a:rPr dirty="0" sz="1400" spc="-5" b="1">
                <a:latin typeface="Courier New"/>
                <a:cs typeface="Courier New"/>
              </a:rPr>
              <a:t>1) </a:t>
            </a:r>
            <a:r>
              <a:rPr dirty="0" sz="1400" b="1">
                <a:latin typeface="Courier New"/>
                <a:cs typeface="Courier New"/>
              </a:rPr>
              <a:t>%</a:t>
            </a:r>
            <a:r>
              <a:rPr dirty="0" sz="1400" spc="-120" b="1">
                <a:latin typeface="Courier New"/>
                <a:cs typeface="Courier New"/>
              </a:rPr>
              <a:t> </a:t>
            </a:r>
            <a:r>
              <a:rPr dirty="0" sz="1400" spc="-5" b="1">
                <a:latin typeface="Courier New"/>
                <a:cs typeface="Courier New"/>
              </a:rPr>
              <a:t>n;</a:t>
            </a:r>
            <a:endParaRPr sz="1400">
              <a:latin typeface="Courier New"/>
              <a:cs typeface="Courier New"/>
            </a:endParaRPr>
          </a:p>
          <a:p>
            <a:pPr marL="652145" marR="5080" indent="-320040">
              <a:lnSpc>
                <a:spcPct val="135000"/>
              </a:lnSpc>
            </a:pPr>
            <a:r>
              <a:rPr dirty="0" sz="1400" spc="-5" b="1">
                <a:latin typeface="Courier New"/>
                <a:cs typeface="Courier New"/>
              </a:rPr>
              <a:t>while ((j </a:t>
            </a:r>
            <a:r>
              <a:rPr dirty="0" sz="1400" spc="-10" b="1">
                <a:latin typeface="Courier New"/>
                <a:cs typeface="Courier New"/>
              </a:rPr>
              <a:t>!= </a:t>
            </a:r>
            <a:r>
              <a:rPr dirty="0" sz="1400" spc="-5" b="1">
                <a:latin typeface="Courier New"/>
                <a:cs typeface="Courier New"/>
              </a:rPr>
              <a:t>i) &amp;&amp;</a:t>
            </a:r>
            <a:r>
              <a:rPr dirty="0" sz="1400" spc="-65" b="1">
                <a:latin typeface="Courier New"/>
                <a:cs typeface="Courier New"/>
              </a:rPr>
              <a:t> </a:t>
            </a:r>
            <a:r>
              <a:rPr dirty="0" sz="1400" spc="-5" b="1">
                <a:latin typeface="Courier New"/>
                <a:cs typeface="Courier New"/>
              </a:rPr>
              <a:t>!waiting[j])  </a:t>
            </a:r>
            <a:r>
              <a:rPr dirty="0" sz="1400" b="1">
                <a:latin typeface="Courier New"/>
                <a:cs typeface="Courier New"/>
              </a:rPr>
              <a:t>j = </a:t>
            </a:r>
            <a:r>
              <a:rPr dirty="0" sz="1400" spc="-10" b="1">
                <a:latin typeface="Courier New"/>
                <a:cs typeface="Courier New"/>
              </a:rPr>
              <a:t>(j </a:t>
            </a:r>
            <a:r>
              <a:rPr dirty="0" sz="1400" b="1">
                <a:latin typeface="Courier New"/>
                <a:cs typeface="Courier New"/>
              </a:rPr>
              <a:t>+ </a:t>
            </a:r>
            <a:r>
              <a:rPr dirty="0" sz="1400" spc="-5" b="1">
                <a:latin typeface="Courier New"/>
                <a:cs typeface="Courier New"/>
              </a:rPr>
              <a:t>1) </a:t>
            </a:r>
            <a:r>
              <a:rPr dirty="0" sz="1400" b="1">
                <a:latin typeface="Courier New"/>
                <a:cs typeface="Courier New"/>
              </a:rPr>
              <a:t>%</a:t>
            </a:r>
            <a:r>
              <a:rPr dirty="0" sz="1400" spc="-100" b="1">
                <a:latin typeface="Courier New"/>
                <a:cs typeface="Courier New"/>
              </a:rPr>
              <a:t> </a:t>
            </a:r>
            <a:r>
              <a:rPr dirty="0" sz="1400" spc="-10" b="1">
                <a:latin typeface="Courier New"/>
                <a:cs typeface="Courier New"/>
              </a:rPr>
              <a:t>n;</a:t>
            </a:r>
            <a:endParaRPr sz="1400">
              <a:latin typeface="Courier New"/>
              <a:cs typeface="Courier New"/>
            </a:endParaRPr>
          </a:p>
          <a:p>
            <a:pPr marL="332105">
              <a:lnSpc>
                <a:spcPct val="100000"/>
              </a:lnSpc>
              <a:spcBef>
                <a:spcPts val="585"/>
              </a:spcBef>
            </a:pPr>
            <a:r>
              <a:rPr dirty="0" sz="1400" spc="-5" b="1">
                <a:latin typeface="Courier New"/>
                <a:cs typeface="Courier New"/>
              </a:rPr>
              <a:t>if </a:t>
            </a:r>
            <a:r>
              <a:rPr dirty="0" sz="1400" spc="-10" b="1">
                <a:latin typeface="Courier New"/>
                <a:cs typeface="Courier New"/>
              </a:rPr>
              <a:t>(j </a:t>
            </a:r>
            <a:r>
              <a:rPr dirty="0" sz="1400" spc="-5" b="1">
                <a:latin typeface="Courier New"/>
                <a:cs typeface="Courier New"/>
              </a:rPr>
              <a:t>==</a:t>
            </a:r>
            <a:r>
              <a:rPr dirty="0" sz="1400" spc="-80" b="1">
                <a:latin typeface="Courier New"/>
                <a:cs typeface="Courier New"/>
              </a:rPr>
              <a:t> </a:t>
            </a:r>
            <a:r>
              <a:rPr dirty="0" sz="1400" spc="-5" b="1">
                <a:latin typeface="Courier New"/>
                <a:cs typeface="Courier New"/>
              </a:rPr>
              <a:t>i)</a:t>
            </a:r>
            <a:endParaRPr sz="1400">
              <a:latin typeface="Courier New"/>
              <a:cs typeface="Courier New"/>
            </a:endParaRPr>
          </a:p>
          <a:p>
            <a:pPr marL="332105" marR="1600200" indent="319405">
              <a:lnSpc>
                <a:spcPct val="135000"/>
              </a:lnSpc>
            </a:pPr>
            <a:r>
              <a:rPr dirty="0" sz="1400" spc="-5" b="1">
                <a:latin typeface="Courier New"/>
                <a:cs typeface="Courier New"/>
              </a:rPr>
              <a:t>lock </a:t>
            </a:r>
            <a:r>
              <a:rPr dirty="0" sz="1400" b="1">
                <a:latin typeface="Courier New"/>
                <a:cs typeface="Courier New"/>
              </a:rPr>
              <a:t>=</a:t>
            </a:r>
            <a:r>
              <a:rPr dirty="0" sz="1400" spc="-105" b="1">
                <a:latin typeface="Courier New"/>
                <a:cs typeface="Courier New"/>
              </a:rPr>
              <a:t> </a:t>
            </a:r>
            <a:r>
              <a:rPr dirty="0" sz="1400" spc="-5" b="1">
                <a:latin typeface="Courier New"/>
                <a:cs typeface="Courier New"/>
              </a:rPr>
              <a:t>false;  else</a:t>
            </a:r>
            <a:endParaRPr sz="1400">
              <a:latin typeface="Courier New"/>
              <a:cs typeface="Courier New"/>
            </a:endParaRPr>
          </a:p>
          <a:p>
            <a:pPr marL="652145">
              <a:lnSpc>
                <a:spcPct val="100000"/>
              </a:lnSpc>
              <a:spcBef>
                <a:spcPts val="585"/>
              </a:spcBef>
            </a:pPr>
            <a:r>
              <a:rPr dirty="0" sz="1400" spc="-10" b="1">
                <a:latin typeface="Courier New"/>
                <a:cs typeface="Courier New"/>
              </a:rPr>
              <a:t>waiting[j] </a:t>
            </a:r>
            <a:r>
              <a:rPr dirty="0" sz="1400" b="1">
                <a:latin typeface="Courier New"/>
                <a:cs typeface="Courier New"/>
              </a:rPr>
              <a:t>=</a:t>
            </a:r>
            <a:r>
              <a:rPr dirty="0" sz="1400" spc="-50" b="1">
                <a:latin typeface="Courier New"/>
                <a:cs typeface="Courier New"/>
              </a:rPr>
              <a:t> </a:t>
            </a:r>
            <a:r>
              <a:rPr dirty="0" sz="1400" spc="-5" b="1">
                <a:latin typeface="Courier New"/>
                <a:cs typeface="Courier New"/>
              </a:rPr>
              <a:t>false;</a:t>
            </a:r>
            <a:endParaRPr sz="1400">
              <a:latin typeface="Courier New"/>
              <a:cs typeface="Courier New"/>
            </a:endParaRPr>
          </a:p>
          <a:p>
            <a:pPr marL="332105">
              <a:lnSpc>
                <a:spcPct val="100000"/>
              </a:lnSpc>
              <a:spcBef>
                <a:spcPts val="585"/>
              </a:spcBef>
            </a:pPr>
            <a:r>
              <a:rPr dirty="0" sz="1400" spc="-5" b="1">
                <a:latin typeface="Courier New"/>
                <a:cs typeface="Courier New"/>
              </a:rPr>
              <a:t>/* </a:t>
            </a:r>
            <a:r>
              <a:rPr dirty="0" sz="1400" spc="-10" b="1">
                <a:latin typeface="Courier New"/>
                <a:cs typeface="Courier New"/>
              </a:rPr>
              <a:t>remainder </a:t>
            </a:r>
            <a:r>
              <a:rPr dirty="0" sz="1400" spc="-5" b="1">
                <a:latin typeface="Courier New"/>
                <a:cs typeface="Courier New"/>
              </a:rPr>
              <a:t>section</a:t>
            </a:r>
            <a:r>
              <a:rPr dirty="0" sz="1400" spc="-30" b="1">
                <a:latin typeface="Courier New"/>
                <a:cs typeface="Courier New"/>
              </a:rPr>
              <a:t> </a:t>
            </a:r>
            <a:r>
              <a:rPr dirty="0" sz="1400" spc="-10" b="1">
                <a:latin typeface="Courier New"/>
                <a:cs typeface="Courier New"/>
              </a:rPr>
              <a:t>*/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1400" b="1">
                <a:latin typeface="Courier New"/>
                <a:cs typeface="Courier New"/>
              </a:rPr>
              <a:t>} </a:t>
            </a:r>
            <a:r>
              <a:rPr dirty="0" sz="1400" spc="-5" b="1">
                <a:latin typeface="Courier New"/>
                <a:cs typeface="Courier New"/>
              </a:rPr>
              <a:t>while</a:t>
            </a:r>
            <a:r>
              <a:rPr dirty="0" sz="1400" spc="-105" b="1">
                <a:latin typeface="Courier New"/>
                <a:cs typeface="Courier New"/>
              </a:rPr>
              <a:t> </a:t>
            </a:r>
            <a:r>
              <a:rPr dirty="0" sz="1400" spc="-5" b="1">
                <a:latin typeface="Courier New"/>
                <a:cs typeface="Courier New"/>
              </a:rPr>
              <a:t>(true);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244850">
              <a:lnSpc>
                <a:spcPct val="100000"/>
              </a:lnSpc>
            </a:pPr>
            <a:r>
              <a:rPr dirty="0" spc="-5"/>
              <a:t>Mutex</a:t>
            </a:r>
            <a:r>
              <a:rPr dirty="0" spc="-105"/>
              <a:t> </a:t>
            </a:r>
            <a:r>
              <a:rPr dirty="0" spc="-10"/>
              <a:t>Locks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5.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05822" y="1221612"/>
            <a:ext cx="6635750" cy="3879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5080" indent="-342900">
              <a:lnSpc>
                <a:spcPts val="1939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Previous </a:t>
            </a:r>
            <a:r>
              <a:rPr dirty="0" sz="1800" spc="-10">
                <a:latin typeface="Arial"/>
                <a:cs typeface="Arial"/>
              </a:rPr>
              <a:t>solutions </a:t>
            </a:r>
            <a:r>
              <a:rPr dirty="0" sz="1800" spc="-5">
                <a:latin typeface="Arial"/>
                <a:cs typeface="Arial"/>
              </a:rPr>
              <a:t>are complicated </a:t>
            </a:r>
            <a:r>
              <a:rPr dirty="0" sz="1800" spc="-10">
                <a:latin typeface="Arial"/>
                <a:cs typeface="Arial"/>
              </a:rPr>
              <a:t>and generally </a:t>
            </a:r>
            <a:r>
              <a:rPr dirty="0" sz="1800" spc="-5">
                <a:latin typeface="Arial"/>
                <a:cs typeface="Arial"/>
              </a:rPr>
              <a:t>inaccessible 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application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programmers</a:t>
            </a:r>
            <a:endParaRPr sz="1800">
              <a:latin typeface="Arial"/>
              <a:cs typeface="Arial"/>
            </a:endParaRPr>
          </a:p>
          <a:p>
            <a:pPr marL="355600" marR="523240" indent="-342900">
              <a:lnSpc>
                <a:spcPts val="1939"/>
              </a:lnSpc>
              <a:spcBef>
                <a:spcPts val="76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OS </a:t>
            </a:r>
            <a:r>
              <a:rPr dirty="0" sz="1800" spc="-10">
                <a:latin typeface="Arial"/>
                <a:cs typeface="Arial"/>
              </a:rPr>
              <a:t>designers build software tools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solve critical </a:t>
            </a:r>
            <a:r>
              <a:rPr dirty="0" sz="1800" spc="-10">
                <a:latin typeface="Arial"/>
                <a:cs typeface="Arial"/>
              </a:rPr>
              <a:t>section  problem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6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Simplest is </a:t>
            </a:r>
            <a:r>
              <a:rPr dirty="0" sz="2000" spc="-5">
                <a:latin typeface="Arial"/>
                <a:cs typeface="Arial"/>
              </a:rPr>
              <a:t>mutex</a:t>
            </a:r>
            <a:r>
              <a:rPr dirty="0" sz="2000" spc="-18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lock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ts val="2280"/>
              </a:lnSpc>
              <a:spcBef>
                <a:spcPts val="51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  <a:tab pos="2893695" algn="l"/>
              </a:tabLst>
            </a:pPr>
            <a:r>
              <a:rPr dirty="0" sz="1800" spc="-5">
                <a:latin typeface="Arial"/>
                <a:cs typeface="Arial"/>
              </a:rPr>
              <a:t>Protect a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critical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section	</a:t>
            </a:r>
            <a:r>
              <a:rPr dirty="0" sz="1800" spc="-10">
                <a:latin typeface="Arial"/>
                <a:cs typeface="Arial"/>
              </a:rPr>
              <a:t>by </a:t>
            </a:r>
            <a:r>
              <a:rPr dirty="0" sz="1800" spc="-5">
                <a:latin typeface="Arial"/>
                <a:cs typeface="Arial"/>
              </a:rPr>
              <a:t>first </a:t>
            </a:r>
            <a:r>
              <a:rPr dirty="0" sz="2000" spc="-5" b="1">
                <a:latin typeface="Courier New"/>
                <a:cs typeface="Courier New"/>
              </a:rPr>
              <a:t>acquire()</a:t>
            </a:r>
            <a:r>
              <a:rPr dirty="0" sz="2000" spc="-715" b="1">
                <a:latin typeface="Courier New"/>
                <a:cs typeface="Courier New"/>
              </a:rPr>
              <a:t> </a:t>
            </a:r>
            <a:r>
              <a:rPr dirty="0" sz="1800" spc="-5">
                <a:latin typeface="Arial"/>
                <a:cs typeface="Arial"/>
              </a:rPr>
              <a:t>a lock </a:t>
            </a:r>
            <a:r>
              <a:rPr dirty="0" sz="1800" spc="-10">
                <a:latin typeface="Arial"/>
                <a:cs typeface="Arial"/>
              </a:rPr>
              <a:t>then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ts val="2280"/>
              </a:lnSpc>
            </a:pPr>
            <a:r>
              <a:rPr dirty="0" sz="2000" spc="-5" b="1">
                <a:latin typeface="Courier New"/>
                <a:cs typeface="Courier New"/>
              </a:rPr>
              <a:t>release()</a:t>
            </a:r>
            <a:r>
              <a:rPr dirty="0" sz="2000" spc="-740" b="1">
                <a:latin typeface="Courier New"/>
                <a:cs typeface="Courier New"/>
              </a:rPr>
              <a:t> </a:t>
            </a:r>
            <a:r>
              <a:rPr dirty="0" sz="1800" spc="-5">
                <a:latin typeface="Arial"/>
                <a:cs typeface="Arial"/>
              </a:rPr>
              <a:t>the lock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630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Boolean variable indicating </a:t>
            </a:r>
            <a:r>
              <a:rPr dirty="0" sz="1800" spc="-5">
                <a:latin typeface="Arial"/>
                <a:cs typeface="Arial"/>
              </a:rPr>
              <a:t>if lock is </a:t>
            </a:r>
            <a:r>
              <a:rPr dirty="0" sz="1800" spc="-10">
                <a:latin typeface="Arial"/>
                <a:cs typeface="Arial"/>
              </a:rPr>
              <a:t>available or</a:t>
            </a:r>
            <a:r>
              <a:rPr dirty="0" sz="1800" spc="19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not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0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Calls</a:t>
            </a:r>
            <a:r>
              <a:rPr dirty="0" sz="1800">
                <a:latin typeface="Arial"/>
                <a:cs typeface="Arial"/>
              </a:rPr>
              <a:t> to</a:t>
            </a:r>
            <a:r>
              <a:rPr dirty="0" sz="1800" spc="-55">
                <a:latin typeface="Arial"/>
                <a:cs typeface="Arial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acquire()</a:t>
            </a:r>
            <a:r>
              <a:rPr dirty="0" sz="2000" spc="-655" b="1">
                <a:latin typeface="Courier New"/>
                <a:cs typeface="Courier New"/>
              </a:rPr>
              <a:t> </a:t>
            </a:r>
            <a:r>
              <a:rPr dirty="0" sz="1800" spc="-10">
                <a:latin typeface="Arial"/>
                <a:cs typeface="Arial"/>
              </a:rPr>
              <a:t>and</a:t>
            </a:r>
            <a:r>
              <a:rPr dirty="0" sz="1800" spc="-55">
                <a:latin typeface="Arial"/>
                <a:cs typeface="Arial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release()</a:t>
            </a:r>
            <a:r>
              <a:rPr dirty="0" sz="2000" spc="-655" b="1">
                <a:latin typeface="Courier New"/>
                <a:cs typeface="Courier New"/>
              </a:rPr>
              <a:t> </a:t>
            </a:r>
            <a:r>
              <a:rPr dirty="0" sz="1800" spc="-5">
                <a:latin typeface="Arial"/>
                <a:cs typeface="Arial"/>
              </a:rPr>
              <a:t>must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be</a:t>
            </a:r>
            <a:r>
              <a:rPr dirty="0" sz="1800" spc="-5">
                <a:latin typeface="Arial"/>
                <a:cs typeface="Arial"/>
              </a:rPr>
              <a:t> atomic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630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Usually implemented </a:t>
            </a:r>
            <a:r>
              <a:rPr dirty="0" sz="1800" spc="-5">
                <a:latin typeface="Arial"/>
                <a:cs typeface="Arial"/>
              </a:rPr>
              <a:t>via </a:t>
            </a:r>
            <a:r>
              <a:rPr dirty="0" sz="1800" spc="-10">
                <a:latin typeface="Arial"/>
                <a:cs typeface="Arial"/>
              </a:rPr>
              <a:t>hardware </a:t>
            </a:r>
            <a:r>
              <a:rPr dirty="0" sz="1800" spc="-5">
                <a:latin typeface="Arial"/>
                <a:cs typeface="Arial"/>
              </a:rPr>
              <a:t>atomic</a:t>
            </a:r>
            <a:r>
              <a:rPr dirty="0" sz="1800" spc="12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instructions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4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But this </a:t>
            </a:r>
            <a:r>
              <a:rPr dirty="0" sz="1800" spc="-10">
                <a:latin typeface="Arial"/>
                <a:cs typeface="Arial"/>
              </a:rPr>
              <a:t>solution requires </a:t>
            </a: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busy</a:t>
            </a:r>
            <a:r>
              <a:rPr dirty="0" sz="1800" spc="75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waiting</a:t>
            </a:r>
            <a:endParaRPr sz="1800">
              <a:latin typeface="Arial"/>
              <a:cs typeface="Arial"/>
            </a:endParaRPr>
          </a:p>
          <a:p>
            <a:pPr marL="756285" indent="-342900">
              <a:lnSpc>
                <a:spcPct val="100000"/>
              </a:lnSpc>
              <a:spcBef>
                <a:spcPts val="540"/>
              </a:spcBef>
              <a:buClr>
                <a:srgbClr val="CC6600"/>
              </a:buClr>
              <a:buSzPct val="77777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This </a:t>
            </a:r>
            <a:r>
              <a:rPr dirty="0" sz="1800" spc="-5">
                <a:latin typeface="Arial"/>
                <a:cs typeface="Arial"/>
              </a:rPr>
              <a:t>lock therefore </a:t>
            </a:r>
            <a:r>
              <a:rPr dirty="0" sz="1800" spc="-10">
                <a:latin typeface="Arial"/>
                <a:cs typeface="Arial"/>
              </a:rPr>
              <a:t>called </a:t>
            </a:r>
            <a:r>
              <a:rPr dirty="0" sz="1800" spc="-5">
                <a:latin typeface="Arial"/>
                <a:cs typeface="Arial"/>
              </a:rPr>
              <a:t>a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spinlock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1762" y="4030662"/>
            <a:ext cx="1589405" cy="379730"/>
          </a:xfrm>
          <a:custGeom>
            <a:avLst/>
            <a:gdLst/>
            <a:ahLst/>
            <a:cxnLst/>
            <a:rect l="l" t="t" r="r" b="b"/>
            <a:pathLst>
              <a:path w="1589405" h="379729">
                <a:moveTo>
                  <a:pt x="0" y="0"/>
                </a:moveTo>
                <a:lnTo>
                  <a:pt x="1589087" y="0"/>
                </a:lnTo>
                <a:lnTo>
                  <a:pt x="1589087" y="379412"/>
                </a:lnTo>
                <a:lnTo>
                  <a:pt x="0" y="379412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BDBD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308860">
              <a:lnSpc>
                <a:spcPct val="100000"/>
              </a:lnSpc>
            </a:pPr>
            <a:r>
              <a:rPr dirty="0" spc="-5"/>
              <a:t>acquire() and</a:t>
            </a:r>
            <a:r>
              <a:rPr dirty="0" spc="-130"/>
              <a:t> </a:t>
            </a:r>
            <a:r>
              <a:rPr dirty="0" spc="-5"/>
              <a:t>release()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5.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961384" y="1192339"/>
            <a:ext cx="3321050" cy="8426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51484" indent="-438784">
              <a:lnSpc>
                <a:spcPct val="100000"/>
              </a:lnSpc>
              <a:buClr>
                <a:srgbClr val="993300"/>
              </a:buClr>
              <a:buSzPct val="78125"/>
              <a:buFont typeface="Wingdings"/>
              <a:buChar char=""/>
              <a:tabLst>
                <a:tab pos="451484" algn="l"/>
                <a:tab pos="452120" algn="l"/>
              </a:tabLst>
            </a:pPr>
            <a:r>
              <a:rPr dirty="0" sz="1600" spc="-5" b="1">
                <a:latin typeface="Courier New"/>
                <a:cs typeface="Courier New"/>
              </a:rPr>
              <a:t>acquire()</a:t>
            </a:r>
            <a:r>
              <a:rPr dirty="0" sz="1600" spc="-7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86741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while</a:t>
            </a:r>
            <a:r>
              <a:rPr dirty="0" sz="1600" spc="-3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(!available)</a:t>
            </a:r>
            <a:endParaRPr sz="1600">
              <a:latin typeface="Courier New"/>
              <a:cs typeface="Courier New"/>
            </a:endParaRPr>
          </a:p>
          <a:p>
            <a:pPr marL="1232535">
              <a:lnSpc>
                <a:spcPct val="100000"/>
              </a:lnSpc>
              <a:spcBef>
                <a:spcPts val="670"/>
              </a:spcBef>
            </a:pPr>
            <a:r>
              <a:rPr dirty="0" sz="1600" spc="-5" b="1">
                <a:latin typeface="Courier New"/>
                <a:cs typeface="Courier New"/>
              </a:rPr>
              <a:t>; /* busy wait</a:t>
            </a:r>
            <a:r>
              <a:rPr dirty="0" sz="1600" spc="-2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*/</a:t>
            </a:r>
            <a:endParaRPr sz="1600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51859" y="2085260"/>
          <a:ext cx="3219450" cy="23253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8990"/>
                <a:gridCol w="241434"/>
                <a:gridCol w="938462"/>
              </a:tblGrid>
              <a:tr h="329431"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600" b="1">
                          <a:latin typeface="Courier New"/>
                          <a:cs typeface="Courier New"/>
                        </a:rPr>
                        <a:t>avai</a:t>
                      </a:r>
                      <a:r>
                        <a:rPr dirty="0" sz="1600" spc="10" b="1">
                          <a:latin typeface="Courier New"/>
                          <a:cs typeface="Courier New"/>
                        </a:rPr>
                        <a:t>l</a:t>
                      </a:r>
                      <a:r>
                        <a:rPr dirty="0" sz="1600" b="1">
                          <a:latin typeface="Courier New"/>
                          <a:cs typeface="Courier New"/>
                        </a:rPr>
                        <a:t>able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600" b="1">
                          <a:latin typeface="Courier New"/>
                          <a:cs typeface="Courier New"/>
                        </a:rPr>
                        <a:t>=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600" spc="-5" b="1">
                          <a:latin typeface="Courier New"/>
                          <a:cs typeface="Courier New"/>
                        </a:rPr>
                        <a:t>false;;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329196">
                <a:tc>
                  <a:txBody>
                    <a:bodyPr/>
                    <a:lstStyle/>
                    <a:p>
                      <a:pPr marL="50927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600" b="1"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329196">
                <a:tc>
                  <a:txBody>
                    <a:bodyPr/>
                    <a:lstStyle/>
                    <a:p>
                      <a:pPr marL="524510" indent="-502284">
                        <a:lnSpc>
                          <a:spcPct val="100000"/>
                        </a:lnSpc>
                        <a:spcBef>
                          <a:spcPts val="70"/>
                        </a:spcBef>
                        <a:buClr>
                          <a:srgbClr val="993300"/>
                        </a:buClr>
                        <a:buSzPct val="87500"/>
                        <a:buFont typeface="Wingdings"/>
                        <a:buChar char=""/>
                        <a:tabLst>
                          <a:tab pos="524510" algn="l"/>
                          <a:tab pos="525145" algn="l"/>
                        </a:tabLst>
                      </a:pPr>
                      <a:r>
                        <a:rPr dirty="0" sz="1600" spc="-5" b="1">
                          <a:latin typeface="Courier New"/>
                          <a:cs typeface="Courier New"/>
                        </a:rPr>
                        <a:t>release()</a:t>
                      </a:r>
                      <a:r>
                        <a:rPr dirty="0" sz="1600" spc="-6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600" spc="-5" b="1"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329171"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600" b="1">
                          <a:latin typeface="Courier New"/>
                          <a:cs typeface="Courier New"/>
                        </a:rPr>
                        <a:t>avai</a:t>
                      </a:r>
                      <a:r>
                        <a:rPr dirty="0" sz="1600" spc="10" b="1">
                          <a:latin typeface="Courier New"/>
                          <a:cs typeface="Courier New"/>
                        </a:rPr>
                        <a:t>l</a:t>
                      </a:r>
                      <a:r>
                        <a:rPr dirty="0" sz="1600" b="1">
                          <a:latin typeface="Courier New"/>
                          <a:cs typeface="Courier New"/>
                        </a:rPr>
                        <a:t>able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600" b="1">
                          <a:latin typeface="Courier New"/>
                          <a:cs typeface="Courier New"/>
                        </a:rPr>
                        <a:t>=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600" spc="-5" b="1">
                          <a:latin typeface="Courier New"/>
                          <a:cs typeface="Courier New"/>
                        </a:rPr>
                        <a:t>true;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329190">
                <a:tc>
                  <a:txBody>
                    <a:bodyPr/>
                    <a:lstStyle/>
                    <a:p>
                      <a:pPr marL="50927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600" b="1"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 rowSpan="3">
                  <a:txBody>
                    <a:bodyPr/>
                    <a:lstStyle/>
                    <a:p>
                      <a:pPr/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rowSpan="3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99214">
                <a:tc>
                  <a:txBody>
                    <a:bodyPr/>
                    <a:lstStyle/>
                    <a:p>
                      <a:pPr marL="524510" indent="-502284">
                        <a:lnSpc>
                          <a:spcPct val="100000"/>
                        </a:lnSpc>
                        <a:spcBef>
                          <a:spcPts val="70"/>
                        </a:spcBef>
                        <a:buClr>
                          <a:srgbClr val="993300"/>
                        </a:buClr>
                        <a:buSzPct val="87500"/>
                        <a:buFont typeface="Wingdings"/>
                        <a:buChar char=""/>
                        <a:tabLst>
                          <a:tab pos="524510" algn="l"/>
                          <a:tab pos="525145" algn="l"/>
                        </a:tabLst>
                      </a:pPr>
                      <a:r>
                        <a:rPr dirty="0" sz="1600" spc="-5" b="1">
                          <a:latin typeface="Courier New"/>
                          <a:cs typeface="Courier New"/>
                        </a:rPr>
                        <a:t>do</a:t>
                      </a:r>
                      <a:r>
                        <a:rPr dirty="0" sz="1600" spc="-9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600" spc="-5" b="1"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79412">
                <a:tc>
                  <a:txBody>
                    <a:bodyPr/>
                    <a:lstStyle/>
                    <a:p>
                      <a:pPr algn="r" marR="5651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600" spc="-5" b="1" i="1">
                          <a:latin typeface="Courier New"/>
                          <a:cs typeface="Courier New"/>
                        </a:rPr>
                        <a:t>acquire</a:t>
                      </a:r>
                      <a:r>
                        <a:rPr dirty="0" sz="1600" spc="-55" b="1" i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600" spc="-5" b="1" i="1">
                          <a:latin typeface="Courier New"/>
                          <a:cs typeface="Courier New"/>
                        </a:rPr>
                        <a:t>lock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816277" y="4398810"/>
            <a:ext cx="1978025" cy="269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critical</a:t>
            </a:r>
            <a:r>
              <a:rPr dirty="0" sz="1600" spc="-4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section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14462" y="4684712"/>
            <a:ext cx="1587500" cy="377825"/>
          </a:xfrm>
          <a:prstGeom prst="rect">
            <a:avLst/>
          </a:prstGeom>
          <a:ln w="25400">
            <a:solidFill>
              <a:srgbClr val="BDBDBD"/>
            </a:solidFill>
          </a:ln>
        </p:spPr>
        <p:txBody>
          <a:bodyPr wrap="square" lIns="0" tIns="30480" rIns="0" bIns="0" rtlCol="0" vert="horz">
            <a:spAutoFit/>
          </a:bodyPr>
          <a:lstStyle/>
          <a:p>
            <a:pPr marL="33655">
              <a:lnSpc>
                <a:spcPct val="100000"/>
              </a:lnSpc>
              <a:spcBef>
                <a:spcPts val="240"/>
              </a:spcBef>
            </a:pPr>
            <a:r>
              <a:rPr dirty="0" sz="1600" spc="-5" b="1" i="1">
                <a:latin typeface="Courier New"/>
                <a:cs typeface="Courier New"/>
              </a:rPr>
              <a:t>release</a:t>
            </a:r>
            <a:r>
              <a:rPr dirty="0" sz="1600" spc="-55" b="1" i="1">
                <a:latin typeface="Courier New"/>
                <a:cs typeface="Courier New"/>
              </a:rPr>
              <a:t> </a:t>
            </a:r>
            <a:r>
              <a:rPr dirty="0" sz="1600" spc="-5" b="1" i="1">
                <a:latin typeface="Courier New"/>
                <a:cs typeface="Courier New"/>
              </a:rPr>
              <a:t>lock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83139" y="5057152"/>
            <a:ext cx="2710815" cy="5988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21665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remainder</a:t>
            </a:r>
            <a:r>
              <a:rPr dirty="0" sz="1600" spc="-3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section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1600" spc="-5" b="1">
                <a:latin typeface="Courier New"/>
                <a:cs typeface="Courier New"/>
              </a:rPr>
              <a:t>} while</a:t>
            </a:r>
            <a:r>
              <a:rPr dirty="0" sz="1600" spc="-4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(true);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2012" y="178815"/>
            <a:ext cx="2238375" cy="49657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Semaphore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5.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05822" y="1207325"/>
            <a:ext cx="7413625" cy="4945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3695" marR="5080" indent="-340995">
              <a:lnSpc>
                <a:spcPts val="1730"/>
              </a:lnSpc>
              <a:buClr>
                <a:srgbClr val="993300"/>
              </a:buClr>
              <a:buSzPct val="87500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1600" spc="-5">
                <a:latin typeface="Arial"/>
                <a:cs typeface="Arial"/>
              </a:rPr>
              <a:t>Synchronization tool that provides more </a:t>
            </a:r>
            <a:r>
              <a:rPr dirty="0" sz="1600">
                <a:latin typeface="Arial"/>
                <a:cs typeface="Arial"/>
              </a:rPr>
              <a:t>sophisticated </a:t>
            </a:r>
            <a:r>
              <a:rPr dirty="0" sz="1600" spc="-15">
                <a:latin typeface="Arial"/>
                <a:cs typeface="Arial"/>
              </a:rPr>
              <a:t>ways </a:t>
            </a:r>
            <a:r>
              <a:rPr dirty="0" sz="1600" spc="-5">
                <a:latin typeface="Arial"/>
                <a:cs typeface="Arial"/>
              </a:rPr>
              <a:t>(than Mutex </a:t>
            </a:r>
            <a:r>
              <a:rPr dirty="0" sz="1600">
                <a:latin typeface="Arial"/>
                <a:cs typeface="Arial"/>
              </a:rPr>
              <a:t>locks)  </a:t>
            </a:r>
            <a:r>
              <a:rPr dirty="0" sz="1600" spc="-5">
                <a:latin typeface="Arial"/>
                <a:cs typeface="Arial"/>
              </a:rPr>
              <a:t>for process to synchronize their</a:t>
            </a:r>
            <a:r>
              <a:rPr dirty="0" sz="1600" spc="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activities.</a:t>
            </a:r>
            <a:endParaRPr sz="1600">
              <a:latin typeface="Arial"/>
              <a:cs typeface="Arial"/>
            </a:endParaRPr>
          </a:p>
          <a:p>
            <a:pPr marL="353695" indent="-340995">
              <a:lnSpc>
                <a:spcPct val="100000"/>
              </a:lnSpc>
              <a:spcBef>
                <a:spcPts val="450"/>
              </a:spcBef>
              <a:buClr>
                <a:srgbClr val="993300"/>
              </a:buClr>
              <a:buSzPct val="87500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1600" spc="-5">
                <a:latin typeface="Arial"/>
                <a:cs typeface="Arial"/>
              </a:rPr>
              <a:t>Semaphore </a:t>
            </a:r>
            <a:r>
              <a:rPr dirty="0" sz="1600" spc="-5" b="1" i="1">
                <a:latin typeface="Arial"/>
                <a:cs typeface="Arial"/>
              </a:rPr>
              <a:t>S </a:t>
            </a:r>
            <a:r>
              <a:rPr dirty="0" sz="1600" spc="-5">
                <a:latin typeface="Arial"/>
                <a:cs typeface="Arial"/>
              </a:rPr>
              <a:t>– integer variable</a:t>
            </a:r>
            <a:endParaRPr sz="1600">
              <a:latin typeface="Arial"/>
              <a:cs typeface="Arial"/>
            </a:endParaRPr>
          </a:p>
          <a:p>
            <a:pPr marL="353695" indent="-340995">
              <a:lnSpc>
                <a:spcPct val="100000"/>
              </a:lnSpc>
              <a:spcBef>
                <a:spcPts val="480"/>
              </a:spcBef>
              <a:buClr>
                <a:srgbClr val="993300"/>
              </a:buClr>
              <a:buSzPct val="87500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1600" spc="-5">
                <a:latin typeface="Arial"/>
                <a:cs typeface="Arial"/>
              </a:rPr>
              <a:t>Can only be </a:t>
            </a:r>
            <a:r>
              <a:rPr dirty="0" sz="1600">
                <a:latin typeface="Arial"/>
                <a:cs typeface="Arial"/>
              </a:rPr>
              <a:t>accessed via </a:t>
            </a:r>
            <a:r>
              <a:rPr dirty="0" sz="1600" spc="-10">
                <a:latin typeface="Arial"/>
                <a:cs typeface="Arial"/>
              </a:rPr>
              <a:t>two </a:t>
            </a:r>
            <a:r>
              <a:rPr dirty="0" sz="1600" spc="-5">
                <a:latin typeface="Arial"/>
                <a:cs typeface="Arial"/>
              </a:rPr>
              <a:t>indivisible (atomic)</a:t>
            </a:r>
            <a:r>
              <a:rPr dirty="0" sz="1600" spc="1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operations</a:t>
            </a:r>
            <a:endParaRPr sz="1600">
              <a:latin typeface="Arial"/>
              <a:cs typeface="Arial"/>
            </a:endParaRPr>
          </a:p>
          <a:p>
            <a:pPr lvl="1" marL="754380" indent="-284480">
              <a:lnSpc>
                <a:spcPct val="100000"/>
              </a:lnSpc>
              <a:spcBef>
                <a:spcPts val="459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5015" algn="l"/>
              </a:tabLst>
            </a:pPr>
            <a:r>
              <a:rPr dirty="0" sz="1800" spc="-5" b="1">
                <a:latin typeface="Courier New"/>
                <a:cs typeface="Courier New"/>
              </a:rPr>
              <a:t>wait()</a:t>
            </a:r>
            <a:r>
              <a:rPr dirty="0" sz="1800" spc="-685" b="1">
                <a:latin typeface="Courier New"/>
                <a:cs typeface="Courier New"/>
              </a:rPr>
              <a:t> </a:t>
            </a:r>
            <a:r>
              <a:rPr dirty="0" sz="1600" spc="-5">
                <a:latin typeface="Arial"/>
                <a:cs typeface="Arial"/>
              </a:rPr>
              <a:t>and </a:t>
            </a:r>
            <a:r>
              <a:rPr dirty="0" sz="1800" spc="-5" b="1">
                <a:latin typeface="Courier New"/>
                <a:cs typeface="Courier New"/>
              </a:rPr>
              <a:t>signal()</a:t>
            </a:r>
            <a:endParaRPr sz="1800">
              <a:latin typeface="Courier New"/>
              <a:cs typeface="Courier New"/>
            </a:endParaRPr>
          </a:p>
          <a:p>
            <a:pPr marL="870585">
              <a:lnSpc>
                <a:spcPct val="100000"/>
              </a:lnSpc>
              <a:spcBef>
                <a:spcPts val="540"/>
              </a:spcBef>
            </a:pPr>
            <a:r>
              <a:rPr dirty="0" sz="120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dirty="0" sz="120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Arial"/>
                <a:cs typeface="Arial"/>
              </a:rPr>
              <a:t>Originally called </a:t>
            </a:r>
            <a:r>
              <a:rPr dirty="0" sz="1800" spc="-5" b="1">
                <a:latin typeface="Courier New"/>
                <a:cs typeface="Courier New"/>
              </a:rPr>
              <a:t>P()</a:t>
            </a:r>
            <a:r>
              <a:rPr dirty="0" sz="1800" spc="-590" b="1">
                <a:latin typeface="Courier New"/>
                <a:cs typeface="Courier New"/>
              </a:rPr>
              <a:t> </a:t>
            </a:r>
            <a:r>
              <a:rPr dirty="0" sz="1600" spc="-5">
                <a:latin typeface="Arial"/>
                <a:cs typeface="Arial"/>
              </a:rPr>
              <a:t>and </a:t>
            </a:r>
            <a:r>
              <a:rPr dirty="0" sz="1800" spc="-5" b="1">
                <a:latin typeface="Courier New"/>
                <a:cs typeface="Courier New"/>
              </a:rPr>
              <a:t>V()</a:t>
            </a:r>
            <a:endParaRPr sz="1800">
              <a:latin typeface="Courier New"/>
              <a:cs typeface="Courier New"/>
            </a:endParaRPr>
          </a:p>
          <a:p>
            <a:pPr marL="469900" marR="3337560" indent="-457200">
              <a:lnSpc>
                <a:spcPts val="2700"/>
              </a:lnSpc>
              <a:spcBef>
                <a:spcPts val="145"/>
              </a:spcBef>
              <a:buClr>
                <a:srgbClr val="993300"/>
              </a:buClr>
              <a:buSzPct val="87500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1600" spc="-5">
                <a:latin typeface="Arial"/>
                <a:cs typeface="Arial"/>
              </a:rPr>
              <a:t>Definition of the </a:t>
            </a:r>
            <a:r>
              <a:rPr dirty="0" sz="1800" spc="-5" b="1">
                <a:latin typeface="Courier New"/>
                <a:cs typeface="Courier New"/>
              </a:rPr>
              <a:t>wait() operation  wait(S)</a:t>
            </a:r>
            <a:r>
              <a:rPr dirty="0" sz="1800" spc="-21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956944">
              <a:lnSpc>
                <a:spcPct val="100000"/>
              </a:lnSpc>
              <a:spcBef>
                <a:spcPts val="320"/>
              </a:spcBef>
            </a:pPr>
            <a:r>
              <a:rPr dirty="0" sz="1600" spc="-5" b="1">
                <a:latin typeface="Courier New"/>
                <a:cs typeface="Courier New"/>
              </a:rPr>
              <a:t>while (S &lt;=</a:t>
            </a:r>
            <a:r>
              <a:rPr dirty="0" sz="1600" spc="-4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0)</a:t>
            </a:r>
            <a:endParaRPr sz="1600">
              <a:latin typeface="Courier New"/>
              <a:cs typeface="Courier New"/>
            </a:endParaRPr>
          </a:p>
          <a:p>
            <a:pPr marL="956944" marR="4371975" indent="367665">
              <a:lnSpc>
                <a:spcPct val="125000"/>
              </a:lnSpc>
            </a:pPr>
            <a:r>
              <a:rPr dirty="0" sz="1600" spc="-5" b="1">
                <a:latin typeface="Courier New"/>
                <a:cs typeface="Courier New"/>
              </a:rPr>
              <a:t>; // busy</a:t>
            </a:r>
            <a:r>
              <a:rPr dirty="0" sz="1600" spc="-6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wait  S--;</a:t>
            </a:r>
            <a:endParaRPr sz="16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</a:pPr>
            <a:r>
              <a:rPr dirty="0" sz="1600" spc="-5" b="1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469900" marR="3065145" indent="-457200">
              <a:lnSpc>
                <a:spcPts val="2700"/>
              </a:lnSpc>
              <a:spcBef>
                <a:spcPts val="160"/>
              </a:spcBef>
              <a:buClr>
                <a:srgbClr val="993300"/>
              </a:buClr>
              <a:buSzPct val="87500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1600" spc="-5">
                <a:latin typeface="Arial"/>
                <a:cs typeface="Arial"/>
              </a:rPr>
              <a:t>Definition of the </a:t>
            </a:r>
            <a:r>
              <a:rPr dirty="0" sz="1800" spc="-5" b="1">
                <a:latin typeface="Courier New"/>
                <a:cs typeface="Courier New"/>
              </a:rPr>
              <a:t>signal() operation  </a:t>
            </a:r>
            <a:r>
              <a:rPr dirty="0" sz="1800" spc="-10" b="1">
                <a:latin typeface="Courier New"/>
                <a:cs typeface="Courier New"/>
              </a:rPr>
              <a:t>signal(S)</a:t>
            </a:r>
            <a:r>
              <a:rPr dirty="0" sz="1800" spc="-17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956944">
              <a:lnSpc>
                <a:spcPct val="100000"/>
              </a:lnSpc>
              <a:spcBef>
                <a:spcPts val="320"/>
              </a:spcBef>
            </a:pPr>
            <a:r>
              <a:rPr dirty="0" sz="1600" b="1">
                <a:latin typeface="Courier New"/>
                <a:cs typeface="Courier New"/>
              </a:rPr>
              <a:t>S++;</a:t>
            </a:r>
            <a:endParaRPr sz="16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  <a:spcBef>
                <a:spcPts val="480"/>
              </a:spcBef>
            </a:pPr>
            <a:r>
              <a:rPr dirty="0" sz="1600" spc="-5" b="1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959100">
              <a:lnSpc>
                <a:spcPct val="100000"/>
              </a:lnSpc>
            </a:pPr>
            <a:r>
              <a:rPr dirty="0" spc="-5"/>
              <a:t>Semaphore</a:t>
            </a:r>
            <a:r>
              <a:rPr dirty="0" spc="-100"/>
              <a:t> </a:t>
            </a:r>
            <a:r>
              <a:rPr dirty="0" spc="-5"/>
              <a:t>Usage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5.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23284" y="1134427"/>
            <a:ext cx="6597015" cy="44488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3695" marR="5080" indent="-340995">
              <a:lnSpc>
                <a:spcPct val="100000"/>
              </a:lnSpc>
              <a:buClr>
                <a:srgbClr val="993300"/>
              </a:buClr>
              <a:buSzPct val="90625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1600" spc="-10" b="1">
                <a:solidFill>
                  <a:srgbClr val="3366FF"/>
                </a:solidFill>
                <a:latin typeface="Arial"/>
                <a:cs typeface="Arial"/>
              </a:rPr>
              <a:t>Counting </a:t>
            </a:r>
            <a:r>
              <a:rPr dirty="0" sz="1600" spc="-5" b="1">
                <a:solidFill>
                  <a:srgbClr val="3366FF"/>
                </a:solidFill>
                <a:latin typeface="Arial"/>
                <a:cs typeface="Arial"/>
              </a:rPr>
              <a:t>semaphore </a:t>
            </a:r>
            <a:r>
              <a:rPr dirty="0" sz="1600" spc="-5">
                <a:latin typeface="Arial"/>
                <a:cs typeface="Arial"/>
              </a:rPr>
              <a:t>– integer value can range over an unrestricted  domain</a:t>
            </a:r>
            <a:endParaRPr sz="1600">
              <a:latin typeface="Arial"/>
              <a:cs typeface="Arial"/>
            </a:endParaRPr>
          </a:p>
          <a:p>
            <a:pPr marL="353695" indent="-340995">
              <a:lnSpc>
                <a:spcPct val="100000"/>
              </a:lnSpc>
              <a:spcBef>
                <a:spcPts val="670"/>
              </a:spcBef>
              <a:buClr>
                <a:srgbClr val="993300"/>
              </a:buClr>
              <a:buSzPct val="90625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1600" spc="-5" b="1">
                <a:solidFill>
                  <a:srgbClr val="3366FF"/>
                </a:solidFill>
                <a:latin typeface="Arial"/>
                <a:cs typeface="Arial"/>
              </a:rPr>
              <a:t>Binary semaphore </a:t>
            </a:r>
            <a:r>
              <a:rPr dirty="0" sz="1600" spc="-5">
                <a:latin typeface="Arial"/>
                <a:cs typeface="Arial"/>
              </a:rPr>
              <a:t>– integer value can range only between 0 and</a:t>
            </a:r>
            <a:r>
              <a:rPr dirty="0" sz="1600" spc="9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  <a:p>
            <a:pPr lvl="1" marL="754380" indent="-284480">
              <a:lnSpc>
                <a:spcPct val="100000"/>
              </a:lnSpc>
              <a:spcBef>
                <a:spcPts val="670"/>
              </a:spcBef>
              <a:buClr>
                <a:srgbClr val="CC6600"/>
              </a:buClr>
              <a:buSzPct val="78125"/>
              <a:buFont typeface="Wingdings"/>
              <a:buChar char=""/>
              <a:tabLst>
                <a:tab pos="754380" algn="l"/>
                <a:tab pos="755015" algn="l"/>
              </a:tabLst>
            </a:pPr>
            <a:r>
              <a:rPr dirty="0" sz="1600" spc="-5">
                <a:latin typeface="Arial"/>
                <a:cs typeface="Arial"/>
              </a:rPr>
              <a:t>Same as a </a:t>
            </a:r>
            <a:r>
              <a:rPr dirty="0" sz="1600" spc="-10" b="1">
                <a:solidFill>
                  <a:srgbClr val="3366FF"/>
                </a:solidFill>
                <a:latin typeface="Arial"/>
                <a:cs typeface="Arial"/>
              </a:rPr>
              <a:t>mutex</a:t>
            </a:r>
            <a:r>
              <a:rPr dirty="0" sz="1600" spc="-20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3366FF"/>
                </a:solidFill>
                <a:latin typeface="Arial"/>
                <a:cs typeface="Arial"/>
              </a:rPr>
              <a:t>lock</a:t>
            </a:r>
            <a:endParaRPr sz="1600">
              <a:latin typeface="Arial"/>
              <a:cs typeface="Arial"/>
            </a:endParaRPr>
          </a:p>
          <a:p>
            <a:pPr marL="353695" indent="-340995">
              <a:lnSpc>
                <a:spcPct val="100000"/>
              </a:lnSpc>
              <a:spcBef>
                <a:spcPts val="670"/>
              </a:spcBef>
              <a:buClr>
                <a:srgbClr val="993300"/>
              </a:buClr>
              <a:buSzPct val="90625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1600" spc="-5">
                <a:latin typeface="Arial"/>
                <a:cs typeface="Arial"/>
              </a:rPr>
              <a:t>Can </a:t>
            </a:r>
            <a:r>
              <a:rPr dirty="0" sz="1600">
                <a:latin typeface="Arial"/>
                <a:cs typeface="Arial"/>
              </a:rPr>
              <a:t>solve </a:t>
            </a:r>
            <a:r>
              <a:rPr dirty="0" sz="1600" spc="-5">
                <a:latin typeface="Arial"/>
                <a:cs typeface="Arial"/>
              </a:rPr>
              <a:t>various synchronization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problems</a:t>
            </a:r>
            <a:endParaRPr sz="1600">
              <a:latin typeface="Arial"/>
              <a:cs typeface="Arial"/>
            </a:endParaRPr>
          </a:p>
          <a:p>
            <a:pPr marL="353695" indent="-340995">
              <a:lnSpc>
                <a:spcPct val="100000"/>
              </a:lnSpc>
              <a:spcBef>
                <a:spcPts val="670"/>
              </a:spcBef>
              <a:buClr>
                <a:srgbClr val="993300"/>
              </a:buClr>
              <a:buSzPct val="87500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1600" spc="-5">
                <a:latin typeface="Arial"/>
                <a:cs typeface="Arial"/>
              </a:rPr>
              <a:t>Consider </a:t>
            </a:r>
            <a:r>
              <a:rPr dirty="0" sz="1600" b="1" i="1">
                <a:latin typeface="Arial"/>
                <a:cs typeface="Arial"/>
              </a:rPr>
              <a:t>P</a:t>
            </a:r>
            <a:r>
              <a:rPr dirty="0" baseline="-21164" sz="1575" b="1" i="1">
                <a:latin typeface="Arial"/>
                <a:cs typeface="Arial"/>
              </a:rPr>
              <a:t>1  </a:t>
            </a:r>
            <a:r>
              <a:rPr dirty="0" sz="1600" spc="-5">
                <a:latin typeface="Arial"/>
                <a:cs typeface="Arial"/>
              </a:rPr>
              <a:t>and </a:t>
            </a:r>
            <a:r>
              <a:rPr dirty="0" sz="1600" b="1" i="1">
                <a:latin typeface="Arial"/>
                <a:cs typeface="Arial"/>
              </a:rPr>
              <a:t>P</a:t>
            </a:r>
            <a:r>
              <a:rPr dirty="0" baseline="-21164" sz="1575" b="1" i="1">
                <a:latin typeface="Arial"/>
                <a:cs typeface="Arial"/>
              </a:rPr>
              <a:t>2 </a:t>
            </a:r>
            <a:r>
              <a:rPr dirty="0" sz="1600" spc="-5">
                <a:latin typeface="Arial"/>
                <a:cs typeface="Arial"/>
              </a:rPr>
              <a:t>that require </a:t>
            </a:r>
            <a:r>
              <a:rPr dirty="0" sz="1600" b="1" i="1">
                <a:latin typeface="Arial"/>
                <a:cs typeface="Arial"/>
              </a:rPr>
              <a:t>S</a:t>
            </a:r>
            <a:r>
              <a:rPr dirty="0" baseline="-21164" sz="1575" b="1" i="1">
                <a:latin typeface="Arial"/>
                <a:cs typeface="Arial"/>
              </a:rPr>
              <a:t>1 </a:t>
            </a:r>
            <a:r>
              <a:rPr dirty="0" sz="1600" spc="-5">
                <a:latin typeface="Arial"/>
                <a:cs typeface="Arial"/>
              </a:rPr>
              <a:t>to happen before</a:t>
            </a:r>
            <a:r>
              <a:rPr dirty="0" sz="1600" spc="110">
                <a:latin typeface="Arial"/>
                <a:cs typeface="Arial"/>
              </a:rPr>
              <a:t> </a:t>
            </a:r>
            <a:r>
              <a:rPr dirty="0" sz="1600" b="1" i="1">
                <a:latin typeface="Arial"/>
                <a:cs typeface="Arial"/>
              </a:rPr>
              <a:t>S</a:t>
            </a:r>
            <a:r>
              <a:rPr dirty="0" baseline="-21164" sz="1575" b="1" i="1">
                <a:latin typeface="Arial"/>
                <a:cs typeface="Arial"/>
              </a:rPr>
              <a:t>2</a:t>
            </a:r>
            <a:endParaRPr baseline="-21164" sz="1575">
              <a:latin typeface="Arial"/>
              <a:cs typeface="Arial"/>
            </a:endParaRPr>
          </a:p>
          <a:p>
            <a:pPr marL="410209">
              <a:lnSpc>
                <a:spcPct val="100000"/>
              </a:lnSpc>
              <a:spcBef>
                <a:spcPts val="565"/>
              </a:spcBef>
            </a:pPr>
            <a:r>
              <a:rPr dirty="0" sz="1600" spc="-5">
                <a:latin typeface="Arial"/>
                <a:cs typeface="Arial"/>
              </a:rPr>
              <a:t>Create a semaphore “</a:t>
            </a:r>
            <a:r>
              <a:rPr dirty="0" sz="1600" spc="-5" b="1">
                <a:latin typeface="Courier New"/>
                <a:cs typeface="Courier New"/>
              </a:rPr>
              <a:t>synch</a:t>
            </a:r>
            <a:r>
              <a:rPr dirty="0" sz="1600" spc="-5">
                <a:latin typeface="Arial"/>
                <a:cs typeface="Arial"/>
              </a:rPr>
              <a:t>” </a:t>
            </a:r>
            <a:r>
              <a:rPr dirty="0" sz="1600">
                <a:latin typeface="Arial"/>
                <a:cs typeface="Arial"/>
              </a:rPr>
              <a:t>initialized </a:t>
            </a:r>
            <a:r>
              <a:rPr dirty="0" sz="1600" spc="-5">
                <a:latin typeface="Arial"/>
                <a:cs typeface="Arial"/>
              </a:rPr>
              <a:t>to</a:t>
            </a:r>
            <a:r>
              <a:rPr dirty="0" sz="1600" spc="2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35"/>
              </a:spcBef>
            </a:pPr>
            <a:r>
              <a:rPr dirty="0" sz="1600" spc="-5" b="1">
                <a:latin typeface="Courier New"/>
                <a:cs typeface="Courier New"/>
              </a:rPr>
              <a:t>P1:</a:t>
            </a:r>
            <a:endParaRPr sz="1600">
              <a:latin typeface="Courier New"/>
              <a:cs typeface="Courier New"/>
            </a:endParaRPr>
          </a:p>
          <a:p>
            <a:pPr marL="835025">
              <a:lnSpc>
                <a:spcPct val="100000"/>
              </a:lnSpc>
              <a:spcBef>
                <a:spcPts val="670"/>
              </a:spcBef>
            </a:pPr>
            <a:r>
              <a:rPr dirty="0" sz="1600" b="1">
                <a:latin typeface="Courier New"/>
                <a:cs typeface="Courier New"/>
              </a:rPr>
              <a:t>S</a:t>
            </a:r>
            <a:r>
              <a:rPr dirty="0" baseline="-21164" sz="1575" b="1">
                <a:latin typeface="Courier New"/>
                <a:cs typeface="Courier New"/>
              </a:rPr>
              <a:t>1</a:t>
            </a:r>
            <a:r>
              <a:rPr dirty="0" sz="1600" b="1"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469265" marR="4044950" indent="365125">
              <a:lnSpc>
                <a:spcPct val="135000"/>
              </a:lnSpc>
            </a:pPr>
            <a:r>
              <a:rPr dirty="0" sz="1600" spc="-5" b="1">
                <a:latin typeface="Courier New"/>
                <a:cs typeface="Courier New"/>
              </a:rPr>
              <a:t>sig</a:t>
            </a:r>
            <a:r>
              <a:rPr dirty="0" sz="1600" spc="0" b="1">
                <a:latin typeface="Courier New"/>
                <a:cs typeface="Courier New"/>
              </a:rPr>
              <a:t>n</a:t>
            </a:r>
            <a:r>
              <a:rPr dirty="0" sz="1600" spc="-5" b="1">
                <a:latin typeface="Courier New"/>
                <a:cs typeface="Courier New"/>
              </a:rPr>
              <a:t>al(s</a:t>
            </a:r>
            <a:r>
              <a:rPr dirty="0" sz="1600" spc="0" b="1">
                <a:latin typeface="Courier New"/>
                <a:cs typeface="Courier New"/>
              </a:rPr>
              <a:t>y</a:t>
            </a:r>
            <a:r>
              <a:rPr dirty="0" sz="1600" spc="-5" b="1">
                <a:latin typeface="Courier New"/>
                <a:cs typeface="Courier New"/>
              </a:rPr>
              <a:t>nch);  </a:t>
            </a:r>
            <a:r>
              <a:rPr dirty="0" sz="1600" spc="-5" b="1">
                <a:latin typeface="Courier New"/>
                <a:cs typeface="Courier New"/>
              </a:rPr>
              <a:t>P2:</a:t>
            </a:r>
            <a:endParaRPr sz="1600">
              <a:latin typeface="Courier New"/>
              <a:cs typeface="Courier New"/>
            </a:endParaRPr>
          </a:p>
          <a:p>
            <a:pPr marL="835025" marR="4362450">
              <a:lnSpc>
                <a:spcPts val="2630"/>
              </a:lnSpc>
              <a:spcBef>
                <a:spcPts val="165"/>
              </a:spcBef>
            </a:pPr>
            <a:r>
              <a:rPr dirty="0" sz="1600" spc="-5" b="1">
                <a:latin typeface="Courier New"/>
                <a:cs typeface="Courier New"/>
              </a:rPr>
              <a:t>wait(synch</a:t>
            </a:r>
            <a:r>
              <a:rPr dirty="0" sz="1600" spc="0" b="1">
                <a:latin typeface="Courier New"/>
                <a:cs typeface="Courier New"/>
              </a:rPr>
              <a:t>)</a:t>
            </a:r>
            <a:r>
              <a:rPr dirty="0" sz="1400">
                <a:solidFill>
                  <a:srgbClr val="0000FF"/>
                </a:solidFill>
                <a:latin typeface="Arial"/>
                <a:cs typeface="Arial"/>
              </a:rPr>
              <a:t>;  </a:t>
            </a:r>
            <a:r>
              <a:rPr dirty="0" sz="1600" b="1">
                <a:latin typeface="Courier New"/>
                <a:cs typeface="Courier New"/>
              </a:rPr>
              <a:t>S</a:t>
            </a:r>
            <a:r>
              <a:rPr dirty="0" baseline="-21164" sz="1575" b="1">
                <a:latin typeface="Courier New"/>
                <a:cs typeface="Courier New"/>
              </a:rPr>
              <a:t>2</a:t>
            </a:r>
            <a:r>
              <a:rPr dirty="0" sz="1600" b="1"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353695" indent="-340995">
              <a:lnSpc>
                <a:spcPct val="100000"/>
              </a:lnSpc>
              <a:spcBef>
                <a:spcPts val="570"/>
              </a:spcBef>
              <a:buClr>
                <a:srgbClr val="993300"/>
              </a:buClr>
              <a:buSzPct val="90625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1600" spc="-5">
                <a:latin typeface="Arial"/>
                <a:cs typeface="Arial"/>
              </a:rPr>
              <a:t>Can implement a counting semaphore </a:t>
            </a:r>
            <a:r>
              <a:rPr dirty="0" sz="1600" spc="-5" b="1" i="1">
                <a:latin typeface="Arial"/>
                <a:cs typeface="Arial"/>
              </a:rPr>
              <a:t>S </a:t>
            </a:r>
            <a:r>
              <a:rPr dirty="0" sz="1600" spc="-5">
                <a:latin typeface="Arial"/>
                <a:cs typeface="Arial"/>
              </a:rPr>
              <a:t>as a binary</a:t>
            </a:r>
            <a:r>
              <a:rPr dirty="0" sz="1600" spc="9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semaphore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810385">
              <a:lnSpc>
                <a:spcPct val="100000"/>
              </a:lnSpc>
            </a:pPr>
            <a:r>
              <a:rPr dirty="0" spc="-5"/>
              <a:t>Semaphore</a:t>
            </a:r>
            <a:r>
              <a:rPr dirty="0" spc="-80"/>
              <a:t> </a:t>
            </a:r>
            <a:r>
              <a:rPr dirty="0" spc="-5"/>
              <a:t>Implementation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5.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48684" y="1173035"/>
            <a:ext cx="6957059" cy="3623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3695" indent="-340995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  <a:tab pos="5646420" algn="l"/>
              </a:tabLst>
            </a:pPr>
            <a:r>
              <a:rPr dirty="0" sz="1800" spc="-5">
                <a:latin typeface="Arial"/>
                <a:cs typeface="Arial"/>
              </a:rPr>
              <a:t>Must </a:t>
            </a:r>
            <a:r>
              <a:rPr dirty="0" sz="1800" spc="-10">
                <a:latin typeface="Arial"/>
                <a:cs typeface="Arial"/>
              </a:rPr>
              <a:t>guarantee </a:t>
            </a:r>
            <a:r>
              <a:rPr dirty="0" sz="1800" spc="-5">
                <a:latin typeface="Arial"/>
                <a:cs typeface="Arial"/>
              </a:rPr>
              <a:t>that </a:t>
            </a:r>
            <a:r>
              <a:rPr dirty="0" sz="1800" spc="-10">
                <a:latin typeface="Arial"/>
                <a:cs typeface="Arial"/>
              </a:rPr>
              <a:t>no </a:t>
            </a:r>
            <a:r>
              <a:rPr dirty="0" sz="1800" spc="-15">
                <a:latin typeface="Arial"/>
                <a:cs typeface="Arial"/>
              </a:rPr>
              <a:t>two </a:t>
            </a:r>
            <a:r>
              <a:rPr dirty="0" sz="1800" spc="-5">
                <a:latin typeface="Arial"/>
                <a:cs typeface="Arial"/>
              </a:rPr>
              <a:t>processes</a:t>
            </a:r>
            <a:r>
              <a:rPr dirty="0" sz="1800" spc="15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can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execute	</a:t>
            </a:r>
            <a:r>
              <a:rPr dirty="0" sz="1800" spc="-5">
                <a:latin typeface="Arial"/>
                <a:cs typeface="Arial"/>
              </a:rPr>
              <a:t>the</a:t>
            </a:r>
            <a:r>
              <a:rPr dirty="0" sz="1800" spc="-125">
                <a:latin typeface="Arial"/>
                <a:cs typeface="Arial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wait()</a:t>
            </a:r>
            <a:endParaRPr sz="2000">
              <a:latin typeface="Courier New"/>
              <a:cs typeface="Courier New"/>
            </a:endParaRPr>
          </a:p>
          <a:p>
            <a:pPr marL="353695">
              <a:lnSpc>
                <a:spcPct val="100000"/>
              </a:lnSpc>
            </a:pPr>
            <a:r>
              <a:rPr dirty="0" sz="1800" spc="-10">
                <a:latin typeface="Arial"/>
                <a:cs typeface="Arial"/>
              </a:rPr>
              <a:t>and </a:t>
            </a:r>
            <a:r>
              <a:rPr dirty="0" sz="2000" spc="-5" b="1">
                <a:latin typeface="Courier New"/>
                <a:cs typeface="Courier New"/>
              </a:rPr>
              <a:t>signal() </a:t>
            </a:r>
            <a:r>
              <a:rPr dirty="0" sz="1800" spc="-10">
                <a:latin typeface="Arial"/>
                <a:cs typeface="Arial"/>
              </a:rPr>
              <a:t>on </a:t>
            </a:r>
            <a:r>
              <a:rPr dirty="0" sz="1800" spc="-5">
                <a:latin typeface="Arial"/>
                <a:cs typeface="Arial"/>
              </a:rPr>
              <a:t>the same </a:t>
            </a:r>
            <a:r>
              <a:rPr dirty="0" sz="1800" spc="-10">
                <a:latin typeface="Arial"/>
                <a:cs typeface="Arial"/>
              </a:rPr>
              <a:t>semaphore </a:t>
            </a:r>
            <a:r>
              <a:rPr dirty="0" sz="1800" spc="-5">
                <a:latin typeface="Arial"/>
                <a:cs typeface="Arial"/>
              </a:rPr>
              <a:t>at the same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time</a:t>
            </a:r>
            <a:endParaRPr sz="1800">
              <a:latin typeface="Arial"/>
              <a:cs typeface="Arial"/>
            </a:endParaRPr>
          </a:p>
          <a:p>
            <a:pPr marL="353695" marR="277495" indent="-340995">
              <a:lnSpc>
                <a:spcPct val="100000"/>
              </a:lnSpc>
              <a:spcBef>
                <a:spcPts val="94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1800" spc="-5">
                <a:latin typeface="Arial"/>
                <a:cs typeface="Arial"/>
              </a:rPr>
              <a:t>Thus, the </a:t>
            </a:r>
            <a:r>
              <a:rPr dirty="0" sz="1800" spc="-10">
                <a:latin typeface="Arial"/>
                <a:cs typeface="Arial"/>
              </a:rPr>
              <a:t>implementation becomes </a:t>
            </a:r>
            <a:r>
              <a:rPr dirty="0" sz="1800" spc="-5">
                <a:latin typeface="Arial"/>
                <a:cs typeface="Arial"/>
              </a:rPr>
              <a:t>the critical section </a:t>
            </a:r>
            <a:r>
              <a:rPr dirty="0" sz="1800" spc="-10">
                <a:latin typeface="Arial"/>
                <a:cs typeface="Arial"/>
              </a:rPr>
              <a:t>problem  </a:t>
            </a:r>
            <a:r>
              <a:rPr dirty="0" sz="1800" spc="-15">
                <a:latin typeface="Arial"/>
                <a:cs typeface="Arial"/>
              </a:rPr>
              <a:t>where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2000" spc="-5" b="1">
                <a:latin typeface="Courier New"/>
                <a:cs typeface="Courier New"/>
              </a:rPr>
              <a:t>wait </a:t>
            </a:r>
            <a:r>
              <a:rPr dirty="0" sz="1800" spc="-10">
                <a:latin typeface="Arial"/>
                <a:cs typeface="Arial"/>
              </a:rPr>
              <a:t>and </a:t>
            </a:r>
            <a:r>
              <a:rPr dirty="0" sz="2000" spc="-5" b="1">
                <a:latin typeface="Courier New"/>
                <a:cs typeface="Courier New"/>
              </a:rPr>
              <a:t>signal </a:t>
            </a:r>
            <a:r>
              <a:rPr dirty="0" sz="1800" spc="-10">
                <a:latin typeface="Arial"/>
                <a:cs typeface="Arial"/>
              </a:rPr>
              <a:t>code </a:t>
            </a:r>
            <a:r>
              <a:rPr dirty="0" sz="1800" spc="-5">
                <a:latin typeface="Arial"/>
                <a:cs typeface="Arial"/>
              </a:rPr>
              <a:t>are </a:t>
            </a:r>
            <a:r>
              <a:rPr dirty="0" sz="1800" spc="-10">
                <a:latin typeface="Arial"/>
                <a:cs typeface="Arial"/>
              </a:rPr>
              <a:t>placed </a:t>
            </a:r>
            <a:r>
              <a:rPr dirty="0" sz="1800" spc="-5">
                <a:latin typeface="Arial"/>
                <a:cs typeface="Arial"/>
              </a:rPr>
              <a:t>in the critical  </a:t>
            </a:r>
            <a:r>
              <a:rPr dirty="0" sz="1800" spc="-10">
                <a:latin typeface="Arial"/>
                <a:cs typeface="Arial"/>
              </a:rPr>
              <a:t>section</a:t>
            </a:r>
            <a:endParaRPr sz="1800">
              <a:latin typeface="Arial"/>
              <a:cs typeface="Arial"/>
            </a:endParaRPr>
          </a:p>
          <a:p>
            <a:pPr lvl="1" marL="754380" marR="1370965" indent="-28448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5015" algn="l"/>
              </a:tabLst>
            </a:pPr>
            <a:r>
              <a:rPr dirty="0" sz="1800" spc="-10">
                <a:latin typeface="Arial"/>
                <a:cs typeface="Arial"/>
              </a:rPr>
              <a:t>Could now have </a:t>
            </a: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busy </a:t>
            </a: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waiting </a:t>
            </a:r>
            <a:r>
              <a:rPr dirty="0" sz="1800" spc="-5">
                <a:latin typeface="Arial"/>
                <a:cs typeface="Arial"/>
              </a:rPr>
              <a:t>in critical </a:t>
            </a:r>
            <a:r>
              <a:rPr dirty="0" sz="1800" spc="-10">
                <a:latin typeface="Arial"/>
                <a:cs typeface="Arial"/>
              </a:rPr>
              <a:t>section  implementation</a:t>
            </a:r>
            <a:endParaRPr sz="1800">
              <a:latin typeface="Arial"/>
              <a:cs typeface="Arial"/>
            </a:endParaRPr>
          </a:p>
          <a:p>
            <a:pPr marL="870585">
              <a:lnSpc>
                <a:spcPct val="100000"/>
              </a:lnSpc>
              <a:spcBef>
                <a:spcPts val="755"/>
              </a:spcBef>
            </a:pPr>
            <a:r>
              <a:rPr dirty="0" sz="1350" spc="5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dirty="0" sz="1350" spc="5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Arial"/>
                <a:cs typeface="Arial"/>
              </a:rPr>
              <a:t>But </a:t>
            </a:r>
            <a:r>
              <a:rPr dirty="0" sz="1800" spc="-10">
                <a:latin typeface="Arial"/>
                <a:cs typeface="Arial"/>
              </a:rPr>
              <a:t>implementation code </a:t>
            </a:r>
            <a:r>
              <a:rPr dirty="0" sz="1800" spc="-5">
                <a:latin typeface="Arial"/>
                <a:cs typeface="Arial"/>
              </a:rPr>
              <a:t>is</a:t>
            </a:r>
            <a:r>
              <a:rPr dirty="0" sz="1800" spc="2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short</a:t>
            </a:r>
            <a:endParaRPr sz="1800">
              <a:latin typeface="Arial"/>
              <a:cs typeface="Arial"/>
            </a:endParaRPr>
          </a:p>
          <a:p>
            <a:pPr marL="870585">
              <a:lnSpc>
                <a:spcPct val="100000"/>
              </a:lnSpc>
              <a:spcBef>
                <a:spcPts val="755"/>
              </a:spcBef>
            </a:pPr>
            <a:r>
              <a:rPr dirty="0" sz="1350" spc="5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dirty="0" sz="1350" spc="5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Arial"/>
                <a:cs typeface="Arial"/>
              </a:rPr>
              <a:t>Little </a:t>
            </a:r>
            <a:r>
              <a:rPr dirty="0" sz="1800" spc="-10">
                <a:latin typeface="Arial"/>
                <a:cs typeface="Arial"/>
              </a:rPr>
              <a:t>busy </a:t>
            </a:r>
            <a:r>
              <a:rPr dirty="0" sz="1800" spc="-15">
                <a:latin typeface="Arial"/>
                <a:cs typeface="Arial"/>
              </a:rPr>
              <a:t>waiting </a:t>
            </a:r>
            <a:r>
              <a:rPr dirty="0" sz="1800" spc="-5">
                <a:latin typeface="Arial"/>
                <a:cs typeface="Arial"/>
              </a:rPr>
              <a:t>if critical section rarely</a:t>
            </a:r>
            <a:r>
              <a:rPr dirty="0" sz="1800" spc="1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occupied</a:t>
            </a:r>
            <a:endParaRPr sz="1800">
              <a:latin typeface="Arial"/>
              <a:cs typeface="Arial"/>
            </a:endParaRPr>
          </a:p>
          <a:p>
            <a:pPr marL="353695" marR="200025" indent="-340995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1800" spc="-5">
                <a:latin typeface="Arial"/>
                <a:cs typeface="Arial"/>
              </a:rPr>
              <a:t>Note that </a:t>
            </a:r>
            <a:r>
              <a:rPr dirty="0" sz="1800" spc="-10">
                <a:latin typeface="Arial"/>
                <a:cs typeface="Arial"/>
              </a:rPr>
              <a:t>applications </a:t>
            </a:r>
            <a:r>
              <a:rPr dirty="0" sz="1800" spc="-5">
                <a:latin typeface="Arial"/>
                <a:cs typeface="Arial"/>
              </a:rPr>
              <a:t>may </a:t>
            </a:r>
            <a:r>
              <a:rPr dirty="0" sz="1800" spc="-10">
                <a:latin typeface="Arial"/>
                <a:cs typeface="Arial"/>
              </a:rPr>
              <a:t>spend </a:t>
            </a:r>
            <a:r>
              <a:rPr dirty="0" sz="1800" spc="-5">
                <a:latin typeface="Arial"/>
                <a:cs typeface="Arial"/>
              </a:rPr>
              <a:t>lots of time in critical </a:t>
            </a:r>
            <a:r>
              <a:rPr dirty="0" sz="1800" spc="-10">
                <a:latin typeface="Arial"/>
                <a:cs typeface="Arial"/>
              </a:rPr>
              <a:t>sections  and </a:t>
            </a:r>
            <a:r>
              <a:rPr dirty="0" sz="1800" spc="-5">
                <a:latin typeface="Arial"/>
                <a:cs typeface="Arial"/>
              </a:rPr>
              <a:t>therefore this is </a:t>
            </a:r>
            <a:r>
              <a:rPr dirty="0" sz="1800" spc="-10">
                <a:latin typeface="Arial"/>
                <a:cs typeface="Arial"/>
              </a:rPr>
              <a:t>not </a:t>
            </a:r>
            <a:r>
              <a:rPr dirty="0" sz="1800" spc="-5">
                <a:latin typeface="Arial"/>
                <a:cs typeface="Arial"/>
              </a:rPr>
              <a:t>a </a:t>
            </a:r>
            <a:r>
              <a:rPr dirty="0" sz="1800" spc="-10">
                <a:latin typeface="Arial"/>
                <a:cs typeface="Arial"/>
              </a:rPr>
              <a:t>good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solution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501140">
              <a:lnSpc>
                <a:spcPct val="100000"/>
              </a:lnSpc>
            </a:pPr>
            <a:r>
              <a:rPr dirty="0" sz="2400" spc="-5"/>
              <a:t>Semaphore Implementation </a:t>
            </a:r>
            <a:r>
              <a:rPr dirty="0" sz="2400" spc="5"/>
              <a:t>with </a:t>
            </a:r>
            <a:r>
              <a:rPr dirty="0" sz="2400" spc="-5"/>
              <a:t>no Busy</a:t>
            </a:r>
            <a:r>
              <a:rPr dirty="0" sz="2400" spc="-105"/>
              <a:t> </a:t>
            </a:r>
            <a:r>
              <a:rPr dirty="0" sz="2400"/>
              <a:t>waiting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5.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015359" y="1081023"/>
            <a:ext cx="6514465" cy="43707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77825" indent="-365125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1800">
                <a:latin typeface="Arial"/>
                <a:cs typeface="Arial"/>
              </a:rPr>
              <a:t>With </a:t>
            </a:r>
            <a:r>
              <a:rPr dirty="0" sz="1800" spc="-10">
                <a:latin typeface="Arial"/>
                <a:cs typeface="Arial"/>
              </a:rPr>
              <a:t>each semaphore </a:t>
            </a:r>
            <a:r>
              <a:rPr dirty="0" sz="1800" spc="-5">
                <a:latin typeface="Arial"/>
                <a:cs typeface="Arial"/>
              </a:rPr>
              <a:t>there is </a:t>
            </a:r>
            <a:r>
              <a:rPr dirty="0" sz="1800" spc="-10">
                <a:latin typeface="Arial"/>
                <a:cs typeface="Arial"/>
              </a:rPr>
              <a:t>an </a:t>
            </a:r>
            <a:r>
              <a:rPr dirty="0" sz="1800" spc="-5">
                <a:latin typeface="Arial"/>
                <a:cs typeface="Arial"/>
              </a:rPr>
              <a:t>associated </a:t>
            </a:r>
            <a:r>
              <a:rPr dirty="0" sz="1800" spc="-10">
                <a:latin typeface="Arial"/>
                <a:cs typeface="Arial"/>
              </a:rPr>
              <a:t>waiting</a:t>
            </a:r>
            <a:r>
              <a:rPr dirty="0" sz="1800" spc="105">
                <a:latin typeface="Arial"/>
                <a:cs typeface="Arial"/>
              </a:rPr>
              <a:t> </a:t>
            </a:r>
            <a:r>
              <a:rPr dirty="0" sz="1800" spc="-15">
                <a:latin typeface="Arial"/>
                <a:cs typeface="Arial"/>
              </a:rPr>
              <a:t>queue</a:t>
            </a:r>
            <a:endParaRPr sz="1800">
              <a:latin typeface="Arial"/>
              <a:cs typeface="Arial"/>
            </a:endParaRPr>
          </a:p>
          <a:p>
            <a:pPr marL="353695" indent="-340995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1800" spc="-5">
                <a:latin typeface="Arial"/>
                <a:cs typeface="Arial"/>
              </a:rPr>
              <a:t>Each entry in a </a:t>
            </a:r>
            <a:r>
              <a:rPr dirty="0" sz="1800" spc="-15">
                <a:latin typeface="Arial"/>
                <a:cs typeface="Arial"/>
              </a:rPr>
              <a:t>waiting </a:t>
            </a:r>
            <a:r>
              <a:rPr dirty="0" sz="1800" spc="-10">
                <a:latin typeface="Arial"/>
                <a:cs typeface="Arial"/>
              </a:rPr>
              <a:t>queue has </a:t>
            </a:r>
            <a:r>
              <a:rPr dirty="0" sz="1800" spc="-15">
                <a:latin typeface="Arial"/>
                <a:cs typeface="Arial"/>
              </a:rPr>
              <a:t>two </a:t>
            </a:r>
            <a:r>
              <a:rPr dirty="0" sz="1800" spc="-5">
                <a:latin typeface="Arial"/>
                <a:cs typeface="Arial"/>
              </a:rPr>
              <a:t>data</a:t>
            </a:r>
            <a:r>
              <a:rPr dirty="0" sz="1800" spc="15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items:</a:t>
            </a:r>
            <a:endParaRPr sz="1800">
              <a:latin typeface="Arial"/>
              <a:cs typeface="Arial"/>
            </a:endParaRPr>
          </a:p>
          <a:p>
            <a:pPr lvl="1" marL="817244" indent="-34734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817244" algn="l"/>
                <a:tab pos="817880" algn="l"/>
              </a:tabLst>
            </a:pPr>
            <a:r>
              <a:rPr dirty="0" sz="1800" spc="-10">
                <a:latin typeface="Arial"/>
                <a:cs typeface="Arial"/>
              </a:rPr>
              <a:t>value </a:t>
            </a:r>
            <a:r>
              <a:rPr dirty="0" sz="1800" spc="-5">
                <a:latin typeface="Arial"/>
                <a:cs typeface="Arial"/>
              </a:rPr>
              <a:t>(of </a:t>
            </a:r>
            <a:r>
              <a:rPr dirty="0" sz="1800" spc="-10">
                <a:latin typeface="Arial"/>
                <a:cs typeface="Arial"/>
              </a:rPr>
              <a:t>type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integer)</a:t>
            </a:r>
            <a:endParaRPr sz="1800">
              <a:latin typeface="Arial"/>
              <a:cs typeface="Arial"/>
            </a:endParaRPr>
          </a:p>
          <a:p>
            <a:pPr lvl="1" marL="817244" indent="-34734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817244" algn="l"/>
                <a:tab pos="817880" algn="l"/>
              </a:tabLst>
            </a:pPr>
            <a:r>
              <a:rPr dirty="0" sz="1800" spc="-10">
                <a:latin typeface="Arial"/>
                <a:cs typeface="Arial"/>
              </a:rPr>
              <a:t>pointer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next </a:t>
            </a:r>
            <a:r>
              <a:rPr dirty="0" sz="1800" spc="-5">
                <a:latin typeface="Arial"/>
                <a:cs typeface="Arial"/>
              </a:rPr>
              <a:t>record in the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list</a:t>
            </a:r>
            <a:endParaRPr sz="1800">
              <a:latin typeface="Arial"/>
              <a:cs typeface="Arial"/>
            </a:endParaRPr>
          </a:p>
          <a:p>
            <a:pPr marL="353695" indent="-340995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1800" spc="-10">
                <a:latin typeface="Arial"/>
                <a:cs typeface="Arial"/>
              </a:rPr>
              <a:t>Two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operations:</a:t>
            </a:r>
            <a:endParaRPr sz="1800">
              <a:latin typeface="Arial"/>
              <a:cs typeface="Arial"/>
            </a:endParaRPr>
          </a:p>
          <a:p>
            <a:pPr lvl="1" marL="754380" marR="116205" indent="-28448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5015" algn="l"/>
              </a:tabLst>
            </a:pP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block </a:t>
            </a:r>
            <a:r>
              <a:rPr dirty="0" sz="1800" spc="-5">
                <a:latin typeface="Arial"/>
                <a:cs typeface="Arial"/>
              </a:rPr>
              <a:t>– </a:t>
            </a:r>
            <a:r>
              <a:rPr dirty="0" sz="1800" spc="-10">
                <a:latin typeface="Arial"/>
                <a:cs typeface="Arial"/>
              </a:rPr>
              <a:t>place </a:t>
            </a:r>
            <a:r>
              <a:rPr dirty="0" sz="1800" spc="-5">
                <a:latin typeface="Arial"/>
                <a:cs typeface="Arial"/>
              </a:rPr>
              <a:t>the process </a:t>
            </a:r>
            <a:r>
              <a:rPr dirty="0" sz="1800" spc="-10">
                <a:latin typeface="Arial"/>
                <a:cs typeface="Arial"/>
              </a:rPr>
              <a:t>invoking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operation on the  appropriate waiting</a:t>
            </a:r>
            <a:r>
              <a:rPr dirty="0" sz="1800" spc="30">
                <a:latin typeface="Arial"/>
                <a:cs typeface="Arial"/>
              </a:rPr>
              <a:t> </a:t>
            </a:r>
            <a:r>
              <a:rPr dirty="0" sz="1800" spc="-15">
                <a:latin typeface="Arial"/>
                <a:cs typeface="Arial"/>
              </a:rPr>
              <a:t>queue</a:t>
            </a:r>
            <a:endParaRPr sz="1800">
              <a:latin typeface="Arial"/>
              <a:cs typeface="Arial"/>
            </a:endParaRPr>
          </a:p>
          <a:p>
            <a:pPr lvl="1" marL="754380" marR="5080" indent="-28448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5015" algn="l"/>
              </a:tabLst>
            </a:pP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wakeup </a:t>
            </a:r>
            <a:r>
              <a:rPr dirty="0" sz="1800" spc="-5">
                <a:latin typeface="Arial"/>
                <a:cs typeface="Arial"/>
              </a:rPr>
              <a:t>– remove </a:t>
            </a:r>
            <a:r>
              <a:rPr dirty="0" sz="1800" spc="-10">
                <a:latin typeface="Arial"/>
                <a:cs typeface="Arial"/>
              </a:rPr>
              <a:t>one </a:t>
            </a:r>
            <a:r>
              <a:rPr dirty="0" sz="1800" spc="-5">
                <a:latin typeface="Arial"/>
                <a:cs typeface="Arial"/>
              </a:rPr>
              <a:t>of processes in the </a:t>
            </a:r>
            <a:r>
              <a:rPr dirty="0" sz="1800" spc="-10">
                <a:latin typeface="Arial"/>
                <a:cs typeface="Arial"/>
              </a:rPr>
              <a:t>waiting </a:t>
            </a:r>
            <a:r>
              <a:rPr dirty="0" sz="1800" spc="-15">
                <a:latin typeface="Arial"/>
                <a:cs typeface="Arial"/>
              </a:rPr>
              <a:t>queue  </a:t>
            </a:r>
            <a:r>
              <a:rPr dirty="0" sz="1800" spc="-10">
                <a:latin typeface="Arial"/>
                <a:cs typeface="Arial"/>
              </a:rPr>
              <a:t>and place </a:t>
            </a:r>
            <a:r>
              <a:rPr dirty="0" sz="1800" spc="-5">
                <a:latin typeface="Arial"/>
                <a:cs typeface="Arial"/>
              </a:rPr>
              <a:t>it in the </a:t>
            </a:r>
            <a:r>
              <a:rPr dirty="0" sz="1800" spc="-10">
                <a:latin typeface="Arial"/>
                <a:cs typeface="Arial"/>
              </a:rPr>
              <a:t>ready</a:t>
            </a:r>
            <a:r>
              <a:rPr dirty="0" sz="1800" spc="30">
                <a:latin typeface="Arial"/>
                <a:cs typeface="Arial"/>
              </a:rPr>
              <a:t> </a:t>
            </a:r>
            <a:r>
              <a:rPr dirty="0" sz="1800" spc="-15">
                <a:latin typeface="Arial"/>
                <a:cs typeface="Arial"/>
              </a:rPr>
              <a:t>queue</a:t>
            </a:r>
            <a:endParaRPr sz="1800">
              <a:latin typeface="Arial"/>
              <a:cs typeface="Arial"/>
            </a:endParaRPr>
          </a:p>
          <a:p>
            <a:pPr marL="377825" marR="4321810" indent="-365125">
              <a:lnSpc>
                <a:spcPts val="2590"/>
              </a:lnSpc>
              <a:spcBef>
                <a:spcPts val="65"/>
              </a:spcBef>
              <a:buClr>
                <a:srgbClr val="993300"/>
              </a:buClr>
              <a:buSzPct val="90625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1600" spc="-5" b="1">
                <a:latin typeface="Courier New"/>
                <a:cs typeface="Courier New"/>
              </a:rPr>
              <a:t>typedef</a:t>
            </a:r>
            <a:r>
              <a:rPr dirty="0" sz="1600" spc="-4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struct{  int</a:t>
            </a:r>
            <a:r>
              <a:rPr dirty="0" sz="1600" spc="-6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value;</a:t>
            </a:r>
            <a:endParaRPr sz="16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  <a:spcBef>
                <a:spcPts val="470"/>
              </a:spcBef>
            </a:pPr>
            <a:r>
              <a:rPr dirty="0" sz="1600" spc="-5" b="1">
                <a:latin typeface="Courier New"/>
                <a:cs typeface="Courier New"/>
              </a:rPr>
              <a:t>struct process</a:t>
            </a:r>
            <a:r>
              <a:rPr dirty="0" sz="1600" spc="-2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*list;</a:t>
            </a:r>
            <a:endParaRPr sz="16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  <a:spcBef>
                <a:spcPts val="670"/>
              </a:spcBef>
            </a:pPr>
            <a:r>
              <a:rPr dirty="0" sz="1600" spc="-5" b="1">
                <a:latin typeface="Courier New"/>
                <a:cs typeface="Courier New"/>
              </a:rPr>
              <a:t>}</a:t>
            </a:r>
            <a:r>
              <a:rPr dirty="0" sz="1600" spc="-5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semaphore;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9471" rIns="0" bIns="0" rtlCol="0" vert="horz">
            <a:spAutoFit/>
          </a:bodyPr>
          <a:lstStyle/>
          <a:p>
            <a:pPr marL="1689735">
              <a:lnSpc>
                <a:spcPct val="100000"/>
              </a:lnSpc>
            </a:pPr>
            <a:r>
              <a:rPr dirty="0" sz="2400" spc="-5"/>
              <a:t>Implementation </a:t>
            </a:r>
            <a:r>
              <a:rPr dirty="0" sz="2400" spc="5"/>
              <a:t>with </a:t>
            </a:r>
            <a:r>
              <a:rPr dirty="0" sz="2400" spc="-5"/>
              <a:t>no Busy </a:t>
            </a:r>
            <a:r>
              <a:rPr dirty="0" sz="2400"/>
              <a:t>waiting</a:t>
            </a:r>
            <a:r>
              <a:rPr dirty="0" sz="2400" spc="-170"/>
              <a:t> </a:t>
            </a:r>
            <a:r>
              <a:rPr dirty="0" sz="2400" spc="-5"/>
              <a:t>(Cont.)</a:t>
            </a:r>
            <a:endParaRPr sz="2400"/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5.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4039727" y="2124938"/>
            <a:ext cx="1371600" cy="269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b="1">
                <a:latin typeface="Courier New"/>
                <a:cs typeface="Courier New"/>
              </a:rPr>
              <a:t>to</a:t>
            </a:r>
            <a:r>
              <a:rPr dirty="0" sz="1600" spc="-9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S-&gt;list;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2847" y="1137411"/>
            <a:ext cx="2711450" cy="22447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77825" marR="249554" indent="-365760">
              <a:lnSpc>
                <a:spcPct val="135000"/>
              </a:lnSpc>
            </a:pPr>
            <a:r>
              <a:rPr dirty="0" sz="1600" spc="-5" b="1">
                <a:latin typeface="Courier New"/>
                <a:cs typeface="Courier New"/>
              </a:rPr>
              <a:t>wait(semaphore *S) {  S-&gt;value--;</a:t>
            </a:r>
            <a:endParaRPr sz="1600">
              <a:latin typeface="Courier New"/>
              <a:cs typeface="Courier New"/>
            </a:endParaRPr>
          </a:p>
          <a:p>
            <a:pPr marL="743585" marR="5080" indent="-365760">
              <a:lnSpc>
                <a:spcPct val="100000"/>
              </a:lnSpc>
              <a:spcBef>
                <a:spcPts val="670"/>
              </a:spcBef>
            </a:pPr>
            <a:r>
              <a:rPr dirty="0" sz="1600" spc="-5" b="1">
                <a:latin typeface="Courier New"/>
                <a:cs typeface="Courier New"/>
              </a:rPr>
              <a:t>if </a:t>
            </a:r>
            <a:r>
              <a:rPr dirty="0" sz="1600" b="1">
                <a:latin typeface="Courier New"/>
                <a:cs typeface="Courier New"/>
              </a:rPr>
              <a:t>(S-&gt;value </a:t>
            </a:r>
            <a:r>
              <a:rPr dirty="0" sz="1600" spc="-5" b="1">
                <a:latin typeface="Courier New"/>
                <a:cs typeface="Courier New"/>
              </a:rPr>
              <a:t>&lt; </a:t>
            </a:r>
            <a:r>
              <a:rPr dirty="0" sz="1600" b="1">
                <a:latin typeface="Courier New"/>
                <a:cs typeface="Courier New"/>
              </a:rPr>
              <a:t>0)</a:t>
            </a:r>
            <a:r>
              <a:rPr dirty="0" sz="1600" spc="-7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{  </a:t>
            </a:r>
            <a:r>
              <a:rPr dirty="0" sz="1600" b="1">
                <a:latin typeface="Courier New"/>
                <a:cs typeface="Courier New"/>
              </a:rPr>
              <a:t>add this</a:t>
            </a:r>
            <a:r>
              <a:rPr dirty="0" sz="1600" spc="-7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process</a:t>
            </a:r>
            <a:endParaRPr sz="1600">
              <a:latin typeface="Courier New"/>
              <a:cs typeface="Courier New"/>
            </a:endParaRPr>
          </a:p>
          <a:p>
            <a:pPr marL="743585">
              <a:lnSpc>
                <a:spcPct val="100000"/>
              </a:lnSpc>
              <a:spcBef>
                <a:spcPts val="670"/>
              </a:spcBef>
            </a:pPr>
            <a:r>
              <a:rPr dirty="0" sz="1600" b="1">
                <a:latin typeface="Courier New"/>
                <a:cs typeface="Courier New"/>
              </a:rPr>
              <a:t>block();</a:t>
            </a:r>
            <a:endParaRPr sz="16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  <a:spcBef>
                <a:spcPts val="670"/>
              </a:spcBef>
            </a:pPr>
            <a:r>
              <a:rPr dirty="0" sz="1600" spc="-5" b="1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1600" spc="-5" b="1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3050" y="3685451"/>
            <a:ext cx="4667250" cy="22447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77825" marR="1962150" indent="-365760">
              <a:lnSpc>
                <a:spcPct val="135000"/>
              </a:lnSpc>
            </a:pPr>
            <a:r>
              <a:rPr dirty="0" sz="1600" spc="-5" b="1">
                <a:latin typeface="Courier New"/>
                <a:cs typeface="Courier New"/>
              </a:rPr>
              <a:t>signal(semaphore </a:t>
            </a:r>
            <a:r>
              <a:rPr dirty="0" sz="1600" b="1">
                <a:latin typeface="Courier New"/>
                <a:cs typeface="Courier New"/>
              </a:rPr>
              <a:t>*S) </a:t>
            </a:r>
            <a:r>
              <a:rPr dirty="0" sz="1600" spc="-5" b="1">
                <a:latin typeface="Courier New"/>
                <a:cs typeface="Courier New"/>
              </a:rPr>
              <a:t>{  S-&gt;value++;</a:t>
            </a:r>
            <a:endParaRPr sz="16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  <a:spcBef>
                <a:spcPts val="670"/>
              </a:spcBef>
            </a:pPr>
            <a:r>
              <a:rPr dirty="0" sz="1600" spc="-5" b="1">
                <a:latin typeface="Courier New"/>
                <a:cs typeface="Courier New"/>
              </a:rPr>
              <a:t>if </a:t>
            </a:r>
            <a:r>
              <a:rPr dirty="0" sz="1600" b="1">
                <a:latin typeface="Courier New"/>
                <a:cs typeface="Courier New"/>
              </a:rPr>
              <a:t>(S-&gt;value </a:t>
            </a:r>
            <a:r>
              <a:rPr dirty="0" sz="1600" spc="-5" b="1">
                <a:latin typeface="Courier New"/>
                <a:cs typeface="Courier New"/>
              </a:rPr>
              <a:t>&lt;= 0)</a:t>
            </a:r>
            <a:r>
              <a:rPr dirty="0" sz="1600" spc="-6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743585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remove a process P from</a:t>
            </a:r>
            <a:r>
              <a:rPr dirty="0" sz="1600" spc="3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S-&gt;list;</a:t>
            </a:r>
            <a:endParaRPr sz="1600">
              <a:latin typeface="Courier New"/>
              <a:cs typeface="Courier New"/>
            </a:endParaRPr>
          </a:p>
          <a:p>
            <a:pPr marL="743585">
              <a:lnSpc>
                <a:spcPct val="100000"/>
              </a:lnSpc>
              <a:spcBef>
                <a:spcPts val="670"/>
              </a:spcBef>
            </a:pPr>
            <a:r>
              <a:rPr dirty="0" sz="1600" spc="-5" b="1">
                <a:latin typeface="Courier New"/>
                <a:cs typeface="Courier New"/>
              </a:rPr>
              <a:t>wakeup(P);</a:t>
            </a:r>
            <a:endParaRPr sz="160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  <a:spcBef>
                <a:spcPts val="670"/>
              </a:spcBef>
            </a:pPr>
            <a:r>
              <a:rPr dirty="0" sz="1600" spc="-5" b="1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1600" spc="-5" b="1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1234" y="170878"/>
            <a:ext cx="2078989" cy="49657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O</a:t>
            </a:r>
            <a:r>
              <a:rPr dirty="0" spc="-5"/>
              <a:t>b</a:t>
            </a:r>
            <a:r>
              <a:rPr dirty="0" spc="-5"/>
              <a:t>j</a:t>
            </a:r>
            <a:r>
              <a:rPr dirty="0" spc="-10"/>
              <a:t>ec</a:t>
            </a:r>
            <a:r>
              <a:rPr dirty="0"/>
              <a:t>t</a:t>
            </a:r>
            <a:r>
              <a:rPr dirty="0" spc="-5"/>
              <a:t>i</a:t>
            </a:r>
            <a:r>
              <a:rPr dirty="0" spc="-10"/>
              <a:t>ves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5.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74084" y="1184211"/>
            <a:ext cx="6165215" cy="2863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3695" indent="-340995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1800" spc="5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present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concept </a:t>
            </a:r>
            <a:r>
              <a:rPr dirty="0" sz="1800" spc="-5">
                <a:latin typeface="Arial"/>
                <a:cs typeface="Arial"/>
              </a:rPr>
              <a:t>of process</a:t>
            </a:r>
            <a:r>
              <a:rPr dirty="0" sz="1800" spc="5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synchronization.</a:t>
            </a:r>
            <a:endParaRPr sz="1800">
              <a:latin typeface="Arial"/>
              <a:cs typeface="Arial"/>
            </a:endParaRPr>
          </a:p>
          <a:p>
            <a:pPr marL="353695" marR="5080" indent="-340995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1800" spc="5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introduce </a:t>
            </a:r>
            <a:r>
              <a:rPr dirty="0" sz="1800" spc="-5">
                <a:latin typeface="Arial"/>
                <a:cs typeface="Arial"/>
              </a:rPr>
              <a:t>the critical-section </a:t>
            </a:r>
            <a:r>
              <a:rPr dirty="0" sz="1800" spc="-10">
                <a:latin typeface="Arial"/>
                <a:cs typeface="Arial"/>
              </a:rPr>
              <a:t>problem, </a:t>
            </a:r>
            <a:r>
              <a:rPr dirty="0" sz="1800" spc="-15">
                <a:latin typeface="Arial"/>
                <a:cs typeface="Arial"/>
              </a:rPr>
              <a:t>whose </a:t>
            </a:r>
            <a:r>
              <a:rPr dirty="0" sz="1800" spc="-10">
                <a:latin typeface="Arial"/>
                <a:cs typeface="Arial"/>
              </a:rPr>
              <a:t>solutions  </a:t>
            </a:r>
            <a:r>
              <a:rPr dirty="0" sz="1800" spc="-5">
                <a:latin typeface="Arial"/>
                <a:cs typeface="Arial"/>
              </a:rPr>
              <a:t>can </a:t>
            </a:r>
            <a:r>
              <a:rPr dirty="0" sz="1800" spc="-10">
                <a:latin typeface="Arial"/>
                <a:cs typeface="Arial"/>
              </a:rPr>
              <a:t>be used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ensure </a:t>
            </a:r>
            <a:r>
              <a:rPr dirty="0" sz="1800" spc="-5">
                <a:latin typeface="Arial"/>
                <a:cs typeface="Arial"/>
              </a:rPr>
              <a:t>the consistency of </a:t>
            </a:r>
            <a:r>
              <a:rPr dirty="0" sz="1800" spc="-10">
                <a:latin typeface="Arial"/>
                <a:cs typeface="Arial"/>
              </a:rPr>
              <a:t>shared</a:t>
            </a:r>
            <a:r>
              <a:rPr dirty="0" sz="1800" spc="7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  <a:p>
            <a:pPr marL="353695" marR="219710" indent="-340995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1800" spc="5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present </a:t>
            </a:r>
            <a:r>
              <a:rPr dirty="0" sz="1800" spc="-5">
                <a:latin typeface="Arial"/>
                <a:cs typeface="Arial"/>
              </a:rPr>
              <a:t>both </a:t>
            </a:r>
            <a:r>
              <a:rPr dirty="0" sz="1800" spc="-10">
                <a:latin typeface="Arial"/>
                <a:cs typeface="Arial"/>
              </a:rPr>
              <a:t>software and hardware solutions </a:t>
            </a:r>
            <a:r>
              <a:rPr dirty="0" sz="1800" spc="-5">
                <a:latin typeface="Arial"/>
                <a:cs typeface="Arial"/>
              </a:rPr>
              <a:t>of </a:t>
            </a:r>
            <a:r>
              <a:rPr dirty="0" sz="1800" spc="-10">
                <a:latin typeface="Arial"/>
                <a:cs typeface="Arial"/>
              </a:rPr>
              <a:t>the  </a:t>
            </a:r>
            <a:r>
              <a:rPr dirty="0" sz="1800" spc="-5">
                <a:latin typeface="Arial"/>
                <a:cs typeface="Arial"/>
              </a:rPr>
              <a:t>critical-section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problem</a:t>
            </a:r>
            <a:endParaRPr sz="1800">
              <a:latin typeface="Arial"/>
              <a:cs typeface="Arial"/>
            </a:endParaRPr>
          </a:p>
          <a:p>
            <a:pPr marL="353695" marR="363220" indent="-340995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1800" spc="5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examine </a:t>
            </a:r>
            <a:r>
              <a:rPr dirty="0" sz="1800" spc="-5">
                <a:latin typeface="Arial"/>
                <a:cs typeface="Arial"/>
              </a:rPr>
              <a:t>several classical process-synchronization  </a:t>
            </a:r>
            <a:r>
              <a:rPr dirty="0" sz="1800" spc="-10">
                <a:latin typeface="Arial"/>
                <a:cs typeface="Arial"/>
              </a:rPr>
              <a:t>problems</a:t>
            </a:r>
            <a:endParaRPr sz="1800">
              <a:latin typeface="Arial"/>
              <a:cs typeface="Arial"/>
            </a:endParaRPr>
          </a:p>
          <a:p>
            <a:pPr marL="353695" marR="271780" indent="-340995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1800" spc="5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explore </a:t>
            </a:r>
            <a:r>
              <a:rPr dirty="0" sz="1800" spc="-5">
                <a:latin typeface="Arial"/>
                <a:cs typeface="Arial"/>
              </a:rPr>
              <a:t>several </a:t>
            </a:r>
            <a:r>
              <a:rPr dirty="0" sz="1800" spc="-10">
                <a:latin typeface="Arial"/>
                <a:cs typeface="Arial"/>
              </a:rPr>
              <a:t>tools </a:t>
            </a:r>
            <a:r>
              <a:rPr dirty="0" sz="1800" spc="-5">
                <a:latin typeface="Arial"/>
                <a:cs typeface="Arial"/>
              </a:rPr>
              <a:t>that are </a:t>
            </a:r>
            <a:r>
              <a:rPr dirty="0" sz="1800" spc="-10">
                <a:latin typeface="Arial"/>
                <a:cs typeface="Arial"/>
              </a:rPr>
              <a:t>used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solve process  </a:t>
            </a:r>
            <a:r>
              <a:rPr dirty="0" sz="1800" spc="-10">
                <a:latin typeface="Arial"/>
                <a:cs typeface="Arial"/>
              </a:rPr>
              <a:t>synchronization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problems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362835">
              <a:lnSpc>
                <a:spcPct val="100000"/>
              </a:lnSpc>
            </a:pPr>
            <a:r>
              <a:rPr dirty="0" spc="-5"/>
              <a:t>Deadlock and</a:t>
            </a:r>
            <a:r>
              <a:rPr dirty="0" spc="-114"/>
              <a:t> </a:t>
            </a:r>
            <a:r>
              <a:rPr dirty="0" spc="-5"/>
              <a:t>Starvation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5.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99472" y="1116837"/>
            <a:ext cx="6903084" cy="8839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3695" marR="5080" indent="-340995">
              <a:lnSpc>
                <a:spcPts val="1939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Deadlock </a:t>
            </a:r>
            <a:r>
              <a:rPr dirty="0" sz="1800" spc="-5">
                <a:latin typeface="Arial"/>
                <a:cs typeface="Arial"/>
              </a:rPr>
              <a:t>– </a:t>
            </a:r>
            <a:r>
              <a:rPr dirty="0" sz="1800" spc="-15">
                <a:latin typeface="Arial"/>
                <a:cs typeface="Arial"/>
              </a:rPr>
              <a:t>two </a:t>
            </a:r>
            <a:r>
              <a:rPr dirty="0" sz="1800" spc="-10">
                <a:latin typeface="Arial"/>
                <a:cs typeface="Arial"/>
              </a:rPr>
              <a:t>or </a:t>
            </a:r>
            <a:r>
              <a:rPr dirty="0" sz="1800" spc="-5">
                <a:latin typeface="Arial"/>
                <a:cs typeface="Arial"/>
              </a:rPr>
              <a:t>more processes are </a:t>
            </a:r>
            <a:r>
              <a:rPr dirty="0" sz="1800" spc="-10">
                <a:latin typeface="Arial"/>
                <a:cs typeface="Arial"/>
              </a:rPr>
              <a:t>waiting indefinitely </a:t>
            </a:r>
            <a:r>
              <a:rPr dirty="0" sz="1800" spc="-5">
                <a:latin typeface="Arial"/>
                <a:cs typeface="Arial"/>
              </a:rPr>
              <a:t>for </a:t>
            </a:r>
            <a:r>
              <a:rPr dirty="0" sz="1800" spc="-15">
                <a:latin typeface="Arial"/>
                <a:cs typeface="Arial"/>
              </a:rPr>
              <a:t>an  </a:t>
            </a:r>
            <a:r>
              <a:rPr dirty="0" sz="1800" spc="-10">
                <a:latin typeface="Arial"/>
                <a:cs typeface="Arial"/>
              </a:rPr>
              <a:t>event </a:t>
            </a:r>
            <a:r>
              <a:rPr dirty="0" sz="1800" spc="-5">
                <a:latin typeface="Arial"/>
                <a:cs typeface="Arial"/>
              </a:rPr>
              <a:t>that can </a:t>
            </a:r>
            <a:r>
              <a:rPr dirty="0" sz="1800" spc="-10">
                <a:latin typeface="Arial"/>
                <a:cs typeface="Arial"/>
              </a:rPr>
              <a:t>be caused by only one </a:t>
            </a:r>
            <a:r>
              <a:rPr dirty="0" sz="1800" spc="-5">
                <a:latin typeface="Arial"/>
                <a:cs typeface="Arial"/>
              </a:rPr>
              <a:t>of the </a:t>
            </a:r>
            <a:r>
              <a:rPr dirty="0" sz="1800" spc="-15">
                <a:latin typeface="Arial"/>
                <a:cs typeface="Arial"/>
              </a:rPr>
              <a:t>waiting</a:t>
            </a:r>
            <a:r>
              <a:rPr dirty="0" sz="1800" spc="2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processes</a:t>
            </a:r>
            <a:endParaRPr sz="1800">
              <a:latin typeface="Arial"/>
              <a:cs typeface="Arial"/>
            </a:endParaRPr>
          </a:p>
          <a:p>
            <a:pPr marL="353695" indent="-340995">
              <a:lnSpc>
                <a:spcPct val="100000"/>
              </a:lnSpc>
              <a:spcBef>
                <a:spcPts val="44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1800" spc="-10">
                <a:latin typeface="Arial"/>
                <a:cs typeface="Arial"/>
              </a:rPr>
              <a:t>Let </a:t>
            </a:r>
            <a:r>
              <a:rPr dirty="0" sz="2000" b="1" i="1">
                <a:latin typeface="Courier New"/>
                <a:cs typeface="Courier New"/>
              </a:rPr>
              <a:t>S </a:t>
            </a:r>
            <a:r>
              <a:rPr dirty="0" sz="1800" spc="-10">
                <a:latin typeface="Arial"/>
                <a:cs typeface="Arial"/>
              </a:rPr>
              <a:t>and </a:t>
            </a:r>
            <a:r>
              <a:rPr dirty="0" sz="2000" b="1" i="1">
                <a:latin typeface="Courier New"/>
                <a:cs typeface="Courier New"/>
              </a:rPr>
              <a:t>Q</a:t>
            </a:r>
            <a:r>
              <a:rPr dirty="0" sz="2000" spc="-475" b="1" i="1">
                <a:latin typeface="Courier New"/>
                <a:cs typeface="Courier New"/>
              </a:rPr>
              <a:t> </a:t>
            </a:r>
            <a:r>
              <a:rPr dirty="0" sz="1800" spc="-10">
                <a:latin typeface="Arial"/>
                <a:cs typeface="Arial"/>
              </a:rPr>
              <a:t>be </a:t>
            </a:r>
            <a:r>
              <a:rPr dirty="0" sz="1800" spc="-15">
                <a:latin typeface="Arial"/>
                <a:cs typeface="Arial"/>
              </a:rPr>
              <a:t>two </a:t>
            </a:r>
            <a:r>
              <a:rPr dirty="0" sz="1800" spc="-10">
                <a:latin typeface="Arial"/>
                <a:cs typeface="Arial"/>
              </a:rPr>
              <a:t>semaphores initialized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82134" y="2056053"/>
            <a:ext cx="1271270" cy="1851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R="327025">
              <a:lnSpc>
                <a:spcPct val="100000"/>
              </a:lnSpc>
            </a:pPr>
            <a:r>
              <a:rPr dirty="0" sz="1800" i="1">
                <a:latin typeface="Arial"/>
                <a:cs typeface="Arial"/>
              </a:rPr>
              <a:t>P</a:t>
            </a:r>
            <a:r>
              <a:rPr dirty="0" baseline="-20833" sz="1800">
                <a:latin typeface="Arial"/>
                <a:cs typeface="Arial"/>
              </a:rPr>
              <a:t>0</a:t>
            </a:r>
            <a:endParaRPr baseline="-20833" sz="1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630"/>
              </a:spcBef>
            </a:pPr>
            <a:r>
              <a:rPr dirty="0" sz="1600" spc="-5" b="1">
                <a:latin typeface="Courier New"/>
                <a:cs typeface="Courier New"/>
              </a:rPr>
              <a:t>wait(S);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dirty="0" sz="1600" spc="-5" b="1">
                <a:latin typeface="Courier New"/>
                <a:cs typeface="Courier New"/>
              </a:rPr>
              <a:t>wait(Q);</a:t>
            </a:r>
            <a:endParaRPr sz="1600">
              <a:latin typeface="Courier New"/>
              <a:cs typeface="Courier New"/>
            </a:endParaRPr>
          </a:p>
          <a:p>
            <a:pPr marL="89535">
              <a:lnSpc>
                <a:spcPct val="100000"/>
              </a:lnSpc>
              <a:spcBef>
                <a:spcPts val="480"/>
              </a:spcBef>
            </a:pPr>
            <a:r>
              <a:rPr dirty="0" sz="1600" spc="-5" b="1"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  <a:p>
            <a:pPr marL="38100" marR="5080" indent="-26034">
              <a:lnSpc>
                <a:spcPct val="125000"/>
              </a:lnSpc>
            </a:pPr>
            <a:r>
              <a:rPr dirty="0" sz="1600" spc="-5" b="1">
                <a:latin typeface="Courier New"/>
                <a:cs typeface="Courier New"/>
              </a:rPr>
              <a:t>signal(S);  </a:t>
            </a:r>
            <a:r>
              <a:rPr dirty="0" sz="1600" spc="-5" b="1">
                <a:latin typeface="Courier New"/>
                <a:cs typeface="Courier New"/>
              </a:rPr>
              <a:t>sign</a:t>
            </a:r>
            <a:r>
              <a:rPr dirty="0" sz="1600" spc="0" b="1">
                <a:latin typeface="Courier New"/>
                <a:cs typeface="Courier New"/>
              </a:rPr>
              <a:t>a</a:t>
            </a:r>
            <a:r>
              <a:rPr dirty="0" sz="1600" spc="-5" b="1">
                <a:latin typeface="Courier New"/>
                <a:cs typeface="Courier New"/>
              </a:rPr>
              <a:t>l(Q);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32700" y="2056129"/>
            <a:ext cx="1317625" cy="1851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R="236854">
              <a:lnSpc>
                <a:spcPct val="100000"/>
              </a:lnSpc>
            </a:pPr>
            <a:r>
              <a:rPr dirty="0" sz="1800" i="1">
                <a:latin typeface="Arial"/>
                <a:cs typeface="Arial"/>
              </a:rPr>
              <a:t>P</a:t>
            </a:r>
            <a:r>
              <a:rPr dirty="0" baseline="-20833" sz="1800">
                <a:latin typeface="Arial"/>
                <a:cs typeface="Arial"/>
              </a:rPr>
              <a:t>1</a:t>
            </a:r>
            <a:endParaRPr baseline="-20833" sz="1800">
              <a:latin typeface="Arial"/>
              <a:cs typeface="Arial"/>
            </a:endParaRPr>
          </a:p>
          <a:p>
            <a:pPr algn="ctr" marR="307340">
              <a:lnSpc>
                <a:spcPct val="100000"/>
              </a:lnSpc>
              <a:spcBef>
                <a:spcPts val="630"/>
              </a:spcBef>
            </a:pPr>
            <a:r>
              <a:rPr dirty="0" sz="1600" spc="-5" b="1">
                <a:latin typeface="Courier New"/>
                <a:cs typeface="Courier New"/>
              </a:rPr>
              <a:t>wait(Q);</a:t>
            </a:r>
            <a:endParaRPr sz="1600">
              <a:latin typeface="Courier New"/>
              <a:cs typeface="Courier New"/>
            </a:endParaRPr>
          </a:p>
          <a:p>
            <a:pPr algn="ctr" marR="307975">
              <a:lnSpc>
                <a:spcPct val="100000"/>
              </a:lnSpc>
              <a:spcBef>
                <a:spcPts val="540"/>
              </a:spcBef>
            </a:pPr>
            <a:r>
              <a:rPr dirty="0" sz="1600" spc="-5" b="1">
                <a:latin typeface="Courier New"/>
                <a:cs typeface="Courier New"/>
              </a:rPr>
              <a:t>wait(S);</a:t>
            </a:r>
            <a:endParaRPr sz="1600">
              <a:latin typeface="Courier New"/>
              <a:cs typeface="Courier New"/>
            </a:endParaRPr>
          </a:p>
          <a:p>
            <a:pPr algn="ctr" marR="422275">
              <a:lnSpc>
                <a:spcPct val="100000"/>
              </a:lnSpc>
              <a:spcBef>
                <a:spcPts val="480"/>
              </a:spcBef>
            </a:pPr>
            <a:r>
              <a:rPr dirty="0" sz="1600" b="1"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  <a:p>
            <a:pPr marL="83185" marR="5080" indent="-24130">
              <a:lnSpc>
                <a:spcPct val="125000"/>
              </a:lnSpc>
            </a:pPr>
            <a:r>
              <a:rPr dirty="0" sz="1600" spc="-5" b="1">
                <a:latin typeface="Courier New"/>
                <a:cs typeface="Courier New"/>
              </a:rPr>
              <a:t>signal(Q);  </a:t>
            </a:r>
            <a:r>
              <a:rPr dirty="0" sz="1600" spc="-5" b="1">
                <a:latin typeface="Courier New"/>
                <a:cs typeface="Courier New"/>
              </a:rPr>
              <a:t>s</a:t>
            </a:r>
            <a:r>
              <a:rPr dirty="0" sz="1600" spc="0" b="1">
                <a:latin typeface="Courier New"/>
                <a:cs typeface="Courier New"/>
              </a:rPr>
              <a:t>i</a:t>
            </a:r>
            <a:r>
              <a:rPr dirty="0" sz="1600" spc="-5" b="1">
                <a:latin typeface="Courier New"/>
                <a:cs typeface="Courier New"/>
              </a:rPr>
              <a:t>gnal</a:t>
            </a:r>
            <a:r>
              <a:rPr dirty="0" sz="1600" spc="0" b="1">
                <a:latin typeface="Courier New"/>
                <a:cs typeface="Courier New"/>
              </a:rPr>
              <a:t>(</a:t>
            </a:r>
            <a:r>
              <a:rPr dirty="0" sz="1600" spc="-5" b="1">
                <a:latin typeface="Courier New"/>
                <a:cs typeface="Courier New"/>
              </a:rPr>
              <a:t>S);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9472" y="4265929"/>
            <a:ext cx="7456170" cy="17049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3695" indent="-340995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1800" spc="-10" b="1">
                <a:solidFill>
                  <a:srgbClr val="3366FF"/>
                </a:solidFill>
                <a:latin typeface="Arial"/>
                <a:cs typeface="Arial"/>
              </a:rPr>
              <a:t>Starvation </a:t>
            </a:r>
            <a:r>
              <a:rPr dirty="0" sz="1800" spc="-5">
                <a:latin typeface="Arial"/>
                <a:cs typeface="Arial"/>
              </a:rPr>
              <a:t>– </a:t>
            </a: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indefinite</a:t>
            </a:r>
            <a:r>
              <a:rPr dirty="0" sz="1800" spc="10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blocking</a:t>
            </a:r>
            <a:endParaRPr sz="1800">
              <a:latin typeface="Arial"/>
              <a:cs typeface="Arial"/>
            </a:endParaRPr>
          </a:p>
          <a:p>
            <a:pPr lvl="1" marL="754380" marR="5080" indent="-284480">
              <a:lnSpc>
                <a:spcPts val="1730"/>
              </a:lnSpc>
              <a:spcBef>
                <a:spcPts val="705"/>
              </a:spcBef>
              <a:buClr>
                <a:srgbClr val="CC6600"/>
              </a:buClr>
              <a:buSzPct val="78125"/>
              <a:buFont typeface="Wingdings"/>
              <a:buChar char=""/>
              <a:tabLst>
                <a:tab pos="754380" algn="l"/>
                <a:tab pos="755015" algn="l"/>
              </a:tabLst>
            </a:pPr>
            <a:r>
              <a:rPr dirty="0" sz="1600" spc="-5">
                <a:latin typeface="Arial"/>
                <a:cs typeface="Arial"/>
              </a:rPr>
              <a:t>A process may never be removed from the semaphore queue </a:t>
            </a:r>
            <a:r>
              <a:rPr dirty="0" sz="1600">
                <a:latin typeface="Arial"/>
                <a:cs typeface="Arial"/>
              </a:rPr>
              <a:t>in </a:t>
            </a:r>
            <a:r>
              <a:rPr dirty="0" sz="1600" spc="-5">
                <a:latin typeface="Arial"/>
                <a:cs typeface="Arial"/>
              </a:rPr>
              <a:t>which </a:t>
            </a:r>
            <a:r>
              <a:rPr dirty="0" sz="1600">
                <a:latin typeface="Arial"/>
                <a:cs typeface="Arial"/>
              </a:rPr>
              <a:t>it </a:t>
            </a:r>
            <a:r>
              <a:rPr dirty="0" sz="1600" spc="-5">
                <a:latin typeface="Arial"/>
                <a:cs typeface="Arial"/>
              </a:rPr>
              <a:t>is  suspended</a:t>
            </a:r>
            <a:endParaRPr sz="1600">
              <a:latin typeface="Arial"/>
              <a:cs typeface="Arial"/>
            </a:endParaRPr>
          </a:p>
          <a:p>
            <a:pPr marL="353695" marR="99060" indent="-340995">
              <a:lnSpc>
                <a:spcPts val="1939"/>
              </a:lnSpc>
              <a:spcBef>
                <a:spcPts val="75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Priority </a:t>
            </a:r>
            <a:r>
              <a:rPr dirty="0" sz="1800" spc="-10" b="1">
                <a:solidFill>
                  <a:srgbClr val="3366FF"/>
                </a:solidFill>
                <a:latin typeface="Arial"/>
                <a:cs typeface="Arial"/>
              </a:rPr>
              <a:t>Inversion </a:t>
            </a:r>
            <a:r>
              <a:rPr dirty="0" sz="1800" spc="-5">
                <a:latin typeface="Arial"/>
                <a:cs typeface="Arial"/>
              </a:rPr>
              <a:t>– </a:t>
            </a:r>
            <a:r>
              <a:rPr dirty="0" sz="1800" spc="-10">
                <a:latin typeface="Arial"/>
                <a:cs typeface="Arial"/>
              </a:rPr>
              <a:t>Scheduling problem </a:t>
            </a:r>
            <a:r>
              <a:rPr dirty="0" sz="1800" spc="-20">
                <a:latin typeface="Arial"/>
                <a:cs typeface="Arial"/>
              </a:rPr>
              <a:t>when </a:t>
            </a:r>
            <a:r>
              <a:rPr dirty="0" sz="1800" spc="-5">
                <a:latin typeface="Arial"/>
                <a:cs typeface="Arial"/>
              </a:rPr>
              <a:t>lower-priority process  </a:t>
            </a:r>
            <a:r>
              <a:rPr dirty="0" sz="1800" spc="-10">
                <a:latin typeface="Arial"/>
                <a:cs typeface="Arial"/>
              </a:rPr>
              <a:t>holds </a:t>
            </a:r>
            <a:r>
              <a:rPr dirty="0" sz="1800" spc="-5">
                <a:latin typeface="Arial"/>
                <a:cs typeface="Arial"/>
              </a:rPr>
              <a:t>a lock </a:t>
            </a:r>
            <a:r>
              <a:rPr dirty="0" sz="1800" spc="-10">
                <a:latin typeface="Arial"/>
                <a:cs typeface="Arial"/>
              </a:rPr>
              <a:t>needed by </a:t>
            </a:r>
            <a:r>
              <a:rPr dirty="0" sz="1800" spc="-5">
                <a:latin typeface="Arial"/>
                <a:cs typeface="Arial"/>
              </a:rPr>
              <a:t>higher-priority</a:t>
            </a:r>
            <a:r>
              <a:rPr dirty="0" sz="1800" spc="3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process</a:t>
            </a:r>
            <a:endParaRPr sz="1800">
              <a:latin typeface="Arial"/>
              <a:cs typeface="Arial"/>
            </a:endParaRPr>
          </a:p>
          <a:p>
            <a:pPr lvl="1" marL="754380" indent="-284480">
              <a:lnSpc>
                <a:spcPct val="100000"/>
              </a:lnSpc>
              <a:spcBef>
                <a:spcPts val="459"/>
              </a:spcBef>
              <a:buClr>
                <a:srgbClr val="CC6600"/>
              </a:buClr>
              <a:buSzPct val="78125"/>
              <a:buFont typeface="Wingdings"/>
              <a:buChar char=""/>
              <a:tabLst>
                <a:tab pos="754380" algn="l"/>
                <a:tab pos="755015" algn="l"/>
              </a:tabLst>
            </a:pPr>
            <a:r>
              <a:rPr dirty="0" sz="1600" spc="-5">
                <a:latin typeface="Arial"/>
                <a:cs typeface="Arial"/>
              </a:rPr>
              <a:t>Solved via </a:t>
            </a:r>
            <a:r>
              <a:rPr dirty="0" sz="1600" spc="-5" b="1">
                <a:solidFill>
                  <a:srgbClr val="3366FF"/>
                </a:solidFill>
                <a:latin typeface="Arial"/>
                <a:cs typeface="Arial"/>
              </a:rPr>
              <a:t>priority-inheritance</a:t>
            </a:r>
            <a:r>
              <a:rPr dirty="0" sz="1600" spc="25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3366FF"/>
                </a:solidFill>
                <a:latin typeface="Arial"/>
                <a:cs typeface="Arial"/>
              </a:rPr>
              <a:t>protocol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39850">
              <a:lnSpc>
                <a:spcPct val="100000"/>
              </a:lnSpc>
            </a:pPr>
            <a:r>
              <a:rPr dirty="0" spc="-5"/>
              <a:t>Classical Problems of</a:t>
            </a:r>
            <a:r>
              <a:rPr dirty="0" spc="-60"/>
              <a:t> </a:t>
            </a:r>
            <a:r>
              <a:rPr dirty="0" spc="-5"/>
              <a:t>Synchronization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5.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85184" y="1273111"/>
            <a:ext cx="6847840" cy="1670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3695" marR="5080" indent="-340995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1800" spc="-5">
                <a:latin typeface="Arial"/>
                <a:cs typeface="Arial"/>
              </a:rPr>
              <a:t>Classical </a:t>
            </a:r>
            <a:r>
              <a:rPr dirty="0" sz="1800" spc="-10">
                <a:latin typeface="Arial"/>
                <a:cs typeface="Arial"/>
              </a:rPr>
              <a:t>problems used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test </a:t>
            </a:r>
            <a:r>
              <a:rPr dirty="0" sz="1800" spc="-10">
                <a:latin typeface="Arial"/>
                <a:cs typeface="Arial"/>
              </a:rPr>
              <a:t>newly-proposed synchronization  schemes</a:t>
            </a:r>
            <a:endParaRPr sz="1800">
              <a:latin typeface="Arial"/>
              <a:cs typeface="Arial"/>
            </a:endParaRPr>
          </a:p>
          <a:p>
            <a:pPr lvl="1" marL="754380" indent="-28448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5015" algn="l"/>
              </a:tabLst>
            </a:pPr>
            <a:r>
              <a:rPr dirty="0" sz="1800" spc="-10">
                <a:latin typeface="Arial"/>
                <a:cs typeface="Arial"/>
              </a:rPr>
              <a:t>Bounded-Buffer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Problem</a:t>
            </a:r>
            <a:endParaRPr sz="1800">
              <a:latin typeface="Arial"/>
              <a:cs typeface="Arial"/>
            </a:endParaRPr>
          </a:p>
          <a:p>
            <a:pPr lvl="1" marL="754380" indent="-28448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5015" algn="l"/>
              </a:tabLst>
            </a:pPr>
            <a:r>
              <a:rPr dirty="0" sz="1800" spc="-10">
                <a:latin typeface="Arial"/>
                <a:cs typeface="Arial"/>
              </a:rPr>
              <a:t>Readers and </a:t>
            </a:r>
            <a:r>
              <a:rPr dirty="0" sz="1800" spc="-5">
                <a:latin typeface="Arial"/>
                <a:cs typeface="Arial"/>
              </a:rPr>
              <a:t>Writers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Problem</a:t>
            </a:r>
            <a:endParaRPr sz="1800">
              <a:latin typeface="Arial"/>
              <a:cs typeface="Arial"/>
            </a:endParaRPr>
          </a:p>
          <a:p>
            <a:pPr lvl="1" marL="754380" indent="-28448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5015" algn="l"/>
              </a:tabLst>
            </a:pPr>
            <a:r>
              <a:rPr dirty="0" sz="1800" spc="-10">
                <a:latin typeface="Arial"/>
                <a:cs typeface="Arial"/>
              </a:rPr>
              <a:t>Dining-Philosophers</a:t>
            </a:r>
            <a:r>
              <a:rPr dirty="0" sz="1800" spc="4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Problem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8288" y="308990"/>
            <a:ext cx="4850130" cy="49657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Bounded-Buffer</a:t>
            </a:r>
            <a:r>
              <a:rPr dirty="0" spc="-85"/>
              <a:t> </a:t>
            </a:r>
            <a:r>
              <a:rPr dirty="0" spc="-5"/>
              <a:t>Problem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5.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93134" y="1332420"/>
            <a:ext cx="4882515" cy="15462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3695" indent="-340995">
              <a:lnSpc>
                <a:spcPct val="100000"/>
              </a:lnSpc>
              <a:buClr>
                <a:srgbClr val="993300"/>
              </a:buClr>
              <a:buSzPct val="90000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2000" b="1" i="1">
                <a:latin typeface="Arial"/>
                <a:cs typeface="Arial"/>
              </a:rPr>
              <a:t>n </a:t>
            </a:r>
            <a:r>
              <a:rPr dirty="0" sz="1800" spc="-5">
                <a:latin typeface="Arial"/>
                <a:cs typeface="Arial"/>
              </a:rPr>
              <a:t>buffers, </a:t>
            </a:r>
            <a:r>
              <a:rPr dirty="0" sz="1800" spc="-10">
                <a:latin typeface="Arial"/>
                <a:cs typeface="Arial"/>
              </a:rPr>
              <a:t>each </a:t>
            </a:r>
            <a:r>
              <a:rPr dirty="0" sz="1800" spc="-5">
                <a:latin typeface="Arial"/>
                <a:cs typeface="Arial"/>
              </a:rPr>
              <a:t>can </a:t>
            </a:r>
            <a:r>
              <a:rPr dirty="0" sz="1800" spc="-10">
                <a:latin typeface="Arial"/>
                <a:cs typeface="Arial"/>
              </a:rPr>
              <a:t>hold one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item</a:t>
            </a:r>
            <a:endParaRPr sz="1800">
              <a:latin typeface="Arial"/>
              <a:cs typeface="Arial"/>
            </a:endParaRPr>
          </a:p>
          <a:p>
            <a:pPr marL="353695" indent="-340995">
              <a:lnSpc>
                <a:spcPct val="100000"/>
              </a:lnSpc>
              <a:spcBef>
                <a:spcPts val="66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1800" spc="-10">
                <a:latin typeface="Arial"/>
                <a:cs typeface="Arial"/>
              </a:rPr>
              <a:t>Semaphore </a:t>
            </a:r>
            <a:r>
              <a:rPr dirty="0" sz="2000" spc="-5" b="1">
                <a:latin typeface="Courier New"/>
                <a:cs typeface="Courier New"/>
              </a:rPr>
              <a:t>mutex</a:t>
            </a:r>
            <a:r>
              <a:rPr dirty="0" sz="2000" spc="-660" b="1">
                <a:latin typeface="Courier New"/>
                <a:cs typeface="Courier New"/>
              </a:rPr>
              <a:t> </a:t>
            </a:r>
            <a:r>
              <a:rPr dirty="0" sz="1800" spc="-10">
                <a:latin typeface="Arial"/>
                <a:cs typeface="Arial"/>
              </a:rPr>
              <a:t>initialized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value </a:t>
            </a:r>
            <a:r>
              <a:rPr dirty="0" sz="1800" spc="-5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353695" indent="-340995">
              <a:lnSpc>
                <a:spcPct val="100000"/>
              </a:lnSpc>
              <a:spcBef>
                <a:spcPts val="84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1800" spc="-10">
                <a:latin typeface="Arial"/>
                <a:cs typeface="Arial"/>
              </a:rPr>
              <a:t>Semaphore </a:t>
            </a:r>
            <a:r>
              <a:rPr dirty="0" sz="2000" spc="-5" b="1">
                <a:latin typeface="Courier New"/>
                <a:cs typeface="Courier New"/>
              </a:rPr>
              <a:t>full</a:t>
            </a:r>
            <a:r>
              <a:rPr dirty="0" sz="2000" spc="-665" b="1">
                <a:latin typeface="Courier New"/>
                <a:cs typeface="Courier New"/>
              </a:rPr>
              <a:t> </a:t>
            </a:r>
            <a:r>
              <a:rPr dirty="0" sz="1800" spc="-10">
                <a:latin typeface="Arial"/>
                <a:cs typeface="Arial"/>
              </a:rPr>
              <a:t>initialized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value </a:t>
            </a:r>
            <a:r>
              <a:rPr dirty="0" sz="1800" spc="-5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 marL="353695" indent="-340995">
              <a:lnSpc>
                <a:spcPct val="100000"/>
              </a:lnSpc>
              <a:spcBef>
                <a:spcPts val="84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1800" spc="-10">
                <a:latin typeface="Arial"/>
                <a:cs typeface="Arial"/>
              </a:rPr>
              <a:t>Semaphore </a:t>
            </a:r>
            <a:r>
              <a:rPr dirty="0" sz="2000" spc="-5" b="1">
                <a:latin typeface="Courier New"/>
                <a:cs typeface="Courier New"/>
              </a:rPr>
              <a:t>empty </a:t>
            </a:r>
            <a:r>
              <a:rPr dirty="0" sz="1800" spc="-10">
                <a:latin typeface="Arial"/>
                <a:cs typeface="Arial"/>
              </a:rPr>
              <a:t>initialized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value</a:t>
            </a:r>
            <a:r>
              <a:rPr dirty="0" sz="1800" spc="-9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687195">
              <a:lnSpc>
                <a:spcPct val="100000"/>
              </a:lnSpc>
            </a:pPr>
            <a:r>
              <a:rPr dirty="0" spc="-5"/>
              <a:t>Bounded Buffer Problem</a:t>
            </a:r>
            <a:r>
              <a:rPr dirty="0" spc="-70"/>
              <a:t> </a:t>
            </a:r>
            <a:r>
              <a:rPr dirty="0" spc="-5"/>
              <a:t>(Cont.)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5.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93134" y="1320165"/>
            <a:ext cx="3756025" cy="868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3695" indent="-340995">
              <a:lnSpc>
                <a:spcPct val="100000"/>
              </a:lnSpc>
              <a:buClr>
                <a:srgbClr val="993300"/>
              </a:buClr>
              <a:buSzPct val="87500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1600" spc="-5">
                <a:latin typeface="Arial"/>
                <a:cs typeface="Arial"/>
              </a:rPr>
              <a:t>The structure of the producer</a:t>
            </a:r>
            <a:r>
              <a:rPr dirty="0" sz="1600" spc="5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process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546100">
              <a:lnSpc>
                <a:spcPct val="100000"/>
              </a:lnSpc>
              <a:spcBef>
                <a:spcPts val="955"/>
              </a:spcBef>
            </a:pPr>
            <a:r>
              <a:rPr dirty="0" sz="1600" spc="-5" b="1">
                <a:latin typeface="Courier New"/>
                <a:cs typeface="Courier New"/>
              </a:rPr>
              <a:t>do</a:t>
            </a:r>
            <a:r>
              <a:rPr dirty="0" sz="1600" spc="-9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95412" y="2492108"/>
            <a:ext cx="1979930" cy="269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next_produced</a:t>
            </a:r>
            <a:r>
              <a:rPr dirty="0" sz="1600" spc="-3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*/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69214" y="2248268"/>
            <a:ext cx="2929890" cy="18307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5904">
              <a:lnSpc>
                <a:spcPct val="100000"/>
              </a:lnSpc>
            </a:pPr>
            <a:r>
              <a:rPr dirty="0" sz="1600" b="1"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  <a:p>
            <a:pPr marL="353695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/* produce an </a:t>
            </a:r>
            <a:r>
              <a:rPr dirty="0" sz="1600" b="1">
                <a:latin typeface="Courier New"/>
                <a:cs typeface="Courier New"/>
              </a:rPr>
              <a:t>item</a:t>
            </a:r>
            <a:r>
              <a:rPr dirty="0" sz="1600" spc="-3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in</a:t>
            </a:r>
            <a:endParaRPr sz="1600">
              <a:latin typeface="Courier New"/>
              <a:cs typeface="Courier New"/>
            </a:endParaRPr>
          </a:p>
          <a:p>
            <a:pPr marL="255904">
              <a:lnSpc>
                <a:spcPct val="100000"/>
              </a:lnSpc>
              <a:spcBef>
                <a:spcPts val="670"/>
              </a:spcBef>
            </a:pPr>
            <a:r>
              <a:rPr dirty="0" sz="1600" b="1"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  <a:p>
            <a:pPr marL="12700" marR="1443990">
              <a:lnSpc>
                <a:spcPct val="135000"/>
              </a:lnSpc>
            </a:pPr>
            <a:r>
              <a:rPr dirty="0" sz="1600" spc="-5" b="1">
                <a:latin typeface="Courier New"/>
                <a:cs typeface="Courier New"/>
              </a:rPr>
              <a:t>wai</a:t>
            </a:r>
            <a:r>
              <a:rPr dirty="0" sz="1600" spc="0" b="1">
                <a:latin typeface="Courier New"/>
                <a:cs typeface="Courier New"/>
              </a:rPr>
              <a:t>t</a:t>
            </a:r>
            <a:r>
              <a:rPr dirty="0" sz="1600" spc="-5" b="1">
                <a:latin typeface="Courier New"/>
                <a:cs typeface="Courier New"/>
              </a:rPr>
              <a:t>(empty</a:t>
            </a:r>
            <a:r>
              <a:rPr dirty="0" sz="1600" spc="0" b="1">
                <a:latin typeface="Courier New"/>
                <a:cs typeface="Courier New"/>
              </a:rPr>
              <a:t>)</a:t>
            </a:r>
            <a:r>
              <a:rPr dirty="0" sz="1600" spc="-5" b="1">
                <a:latin typeface="Courier New"/>
                <a:cs typeface="Courier New"/>
              </a:rPr>
              <a:t>;  wai</a:t>
            </a:r>
            <a:r>
              <a:rPr dirty="0" sz="1600" spc="0" b="1">
                <a:latin typeface="Courier New"/>
                <a:cs typeface="Courier New"/>
              </a:rPr>
              <a:t>t</a:t>
            </a:r>
            <a:r>
              <a:rPr dirty="0" sz="1600" spc="-5" b="1">
                <a:latin typeface="Courier New"/>
                <a:cs typeface="Courier New"/>
              </a:rPr>
              <a:t>(mutex</a:t>
            </a:r>
            <a:r>
              <a:rPr dirty="0" sz="1600" spc="0" b="1">
                <a:latin typeface="Courier New"/>
                <a:cs typeface="Courier New"/>
              </a:rPr>
              <a:t>)</a:t>
            </a:r>
            <a:r>
              <a:rPr dirty="0" sz="1600" spc="-5" b="1"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  <a:spcBef>
                <a:spcPts val="670"/>
              </a:spcBef>
            </a:pPr>
            <a:r>
              <a:rPr dirty="0" sz="1600" b="1"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75611" y="4052633"/>
            <a:ext cx="3077845" cy="269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produced to the buffer</a:t>
            </a:r>
            <a:r>
              <a:rPr dirty="0" sz="1600" spc="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*/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01936" y="4052633"/>
            <a:ext cx="2101215" cy="158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20725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/* </a:t>
            </a:r>
            <a:r>
              <a:rPr dirty="0" sz="1600" b="1">
                <a:latin typeface="Courier New"/>
                <a:cs typeface="Courier New"/>
              </a:rPr>
              <a:t>add</a:t>
            </a:r>
            <a:r>
              <a:rPr dirty="0" sz="1600" spc="-8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next</a:t>
            </a:r>
            <a:endParaRPr sz="1600">
              <a:latin typeface="Courier New"/>
              <a:cs typeface="Courier New"/>
            </a:endParaRPr>
          </a:p>
          <a:p>
            <a:pPr algn="ctr" marR="235585">
              <a:lnSpc>
                <a:spcPct val="100000"/>
              </a:lnSpc>
              <a:spcBef>
                <a:spcPts val="670"/>
              </a:spcBef>
            </a:pPr>
            <a:r>
              <a:rPr dirty="0" sz="1600" b="1"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  <a:p>
            <a:pPr marL="379730" marR="5080">
              <a:lnSpc>
                <a:spcPct val="135000"/>
              </a:lnSpc>
            </a:pPr>
            <a:r>
              <a:rPr dirty="0" sz="1600" spc="-5" b="1">
                <a:latin typeface="Courier New"/>
                <a:cs typeface="Courier New"/>
              </a:rPr>
              <a:t>sig</a:t>
            </a:r>
            <a:r>
              <a:rPr dirty="0" sz="1600" spc="0" b="1">
                <a:latin typeface="Courier New"/>
                <a:cs typeface="Courier New"/>
              </a:rPr>
              <a:t>n</a:t>
            </a:r>
            <a:r>
              <a:rPr dirty="0" sz="1600" spc="-5" b="1">
                <a:latin typeface="Courier New"/>
                <a:cs typeface="Courier New"/>
              </a:rPr>
              <a:t>al(mut</a:t>
            </a:r>
            <a:r>
              <a:rPr dirty="0" sz="1600" spc="0" b="1">
                <a:latin typeface="Courier New"/>
                <a:cs typeface="Courier New"/>
              </a:rPr>
              <a:t>e</a:t>
            </a:r>
            <a:r>
              <a:rPr dirty="0" sz="1600" spc="-5" b="1">
                <a:latin typeface="Courier New"/>
                <a:cs typeface="Courier New"/>
              </a:rPr>
              <a:t>x);  </a:t>
            </a:r>
            <a:r>
              <a:rPr dirty="0" sz="1600" spc="-5" b="1">
                <a:latin typeface="Courier New"/>
                <a:cs typeface="Courier New"/>
              </a:rPr>
              <a:t>signal(full);</a:t>
            </a:r>
            <a:endParaRPr sz="1600">
              <a:latin typeface="Courier New"/>
              <a:cs typeface="Courier New"/>
            </a:endParaRPr>
          </a:p>
          <a:p>
            <a:pPr algn="ctr" marR="236854">
              <a:lnSpc>
                <a:spcPct val="100000"/>
              </a:lnSpc>
              <a:spcBef>
                <a:spcPts val="670"/>
              </a:spcBef>
            </a:pPr>
            <a:r>
              <a:rPr dirty="0" sz="1600" spc="-5" b="1">
                <a:latin typeface="Courier New"/>
                <a:cs typeface="Courier New"/>
              </a:rPr>
              <a:t>} while</a:t>
            </a:r>
            <a:r>
              <a:rPr dirty="0" sz="1600" spc="-3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(true);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673860">
              <a:lnSpc>
                <a:spcPct val="100000"/>
              </a:lnSpc>
            </a:pPr>
            <a:r>
              <a:rPr dirty="0" spc="-5"/>
              <a:t>Bounded Buffer Problem</a:t>
            </a:r>
            <a:r>
              <a:rPr dirty="0" spc="-70"/>
              <a:t> </a:t>
            </a:r>
            <a:r>
              <a:rPr dirty="0" spc="-5"/>
              <a:t>(Cont.)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5.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18522" y="1193165"/>
            <a:ext cx="3849370" cy="254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75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600" spc="-5">
                <a:latin typeface="Arial"/>
                <a:cs typeface="Arial"/>
              </a:rPr>
              <a:t>The structure of the consumer</a:t>
            </a:r>
            <a:r>
              <a:rPr dirty="0" sz="1600" spc="6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process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04117" y="3064598"/>
            <a:ext cx="758190" cy="269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buffer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58464" y="3064598"/>
            <a:ext cx="2348865" cy="269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to next_consumed</a:t>
            </a:r>
            <a:r>
              <a:rPr dirty="0" sz="1600" spc="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*/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04117" y="4625123"/>
            <a:ext cx="1978025" cy="269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next consumed</a:t>
            </a:r>
            <a:r>
              <a:rPr dirty="0" sz="1600" spc="-4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*/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51927" y="1747901"/>
            <a:ext cx="3154680" cy="3720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55295" marR="1225550" indent="-443230">
              <a:lnSpc>
                <a:spcPct val="135000"/>
              </a:lnSpc>
            </a:pPr>
            <a:r>
              <a:rPr dirty="0" sz="1600" spc="-5" b="1">
                <a:latin typeface="Courier New"/>
                <a:cs typeface="Courier New"/>
              </a:rPr>
              <a:t>Do {  wait(full);  </a:t>
            </a:r>
            <a:r>
              <a:rPr dirty="0" sz="1600" spc="-5" b="1">
                <a:latin typeface="Courier New"/>
                <a:cs typeface="Courier New"/>
              </a:rPr>
              <a:t>wai</a:t>
            </a:r>
            <a:r>
              <a:rPr dirty="0" sz="1600" spc="0" b="1">
                <a:latin typeface="Courier New"/>
                <a:cs typeface="Courier New"/>
              </a:rPr>
              <a:t>t</a:t>
            </a:r>
            <a:r>
              <a:rPr dirty="0" sz="1600" spc="-5" b="1">
                <a:latin typeface="Courier New"/>
                <a:cs typeface="Courier New"/>
              </a:rPr>
              <a:t>(mutex</a:t>
            </a:r>
            <a:r>
              <a:rPr dirty="0" sz="1600" spc="0" b="1">
                <a:latin typeface="Courier New"/>
                <a:cs typeface="Courier New"/>
              </a:rPr>
              <a:t>)</a:t>
            </a:r>
            <a:r>
              <a:rPr dirty="0" sz="1600" spc="-5" b="1"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algn="ctr" marR="1137285">
              <a:lnSpc>
                <a:spcPct val="100000"/>
              </a:lnSpc>
              <a:spcBef>
                <a:spcPts val="670"/>
              </a:spcBef>
            </a:pPr>
            <a:r>
              <a:rPr dirty="0" sz="1600" b="1"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  <a:p>
            <a:pPr marL="455295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/* remove </a:t>
            </a:r>
            <a:r>
              <a:rPr dirty="0" sz="1600" b="1">
                <a:latin typeface="Courier New"/>
                <a:cs typeface="Courier New"/>
              </a:rPr>
              <a:t>an item</a:t>
            </a:r>
            <a:r>
              <a:rPr dirty="0" sz="1600" spc="-4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from</a:t>
            </a:r>
            <a:endParaRPr sz="1600">
              <a:latin typeface="Courier New"/>
              <a:cs typeface="Courier New"/>
            </a:endParaRPr>
          </a:p>
          <a:p>
            <a:pPr algn="ctr" marR="1137285">
              <a:lnSpc>
                <a:spcPct val="100000"/>
              </a:lnSpc>
              <a:spcBef>
                <a:spcPts val="670"/>
              </a:spcBef>
            </a:pPr>
            <a:r>
              <a:rPr dirty="0" sz="1600" b="1"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  <a:p>
            <a:pPr marL="455295" marR="981710">
              <a:lnSpc>
                <a:spcPct val="135000"/>
              </a:lnSpc>
            </a:pPr>
            <a:r>
              <a:rPr dirty="0" sz="1600" spc="-5" b="1">
                <a:latin typeface="Courier New"/>
                <a:cs typeface="Courier New"/>
              </a:rPr>
              <a:t>sig</a:t>
            </a:r>
            <a:r>
              <a:rPr dirty="0" sz="1600" spc="0" b="1">
                <a:latin typeface="Courier New"/>
                <a:cs typeface="Courier New"/>
              </a:rPr>
              <a:t>n</a:t>
            </a:r>
            <a:r>
              <a:rPr dirty="0" sz="1600" spc="-5" b="1">
                <a:latin typeface="Courier New"/>
                <a:cs typeface="Courier New"/>
              </a:rPr>
              <a:t>al(mut</a:t>
            </a:r>
            <a:r>
              <a:rPr dirty="0" sz="1600" spc="0" b="1">
                <a:latin typeface="Courier New"/>
                <a:cs typeface="Courier New"/>
              </a:rPr>
              <a:t>e</a:t>
            </a:r>
            <a:r>
              <a:rPr dirty="0" sz="1600" spc="-5" b="1">
                <a:latin typeface="Courier New"/>
                <a:cs typeface="Courier New"/>
              </a:rPr>
              <a:t>x);  sig</a:t>
            </a:r>
            <a:r>
              <a:rPr dirty="0" sz="1600" spc="0" b="1">
                <a:latin typeface="Courier New"/>
                <a:cs typeface="Courier New"/>
              </a:rPr>
              <a:t>n</a:t>
            </a:r>
            <a:r>
              <a:rPr dirty="0" sz="1600" spc="-5" b="1">
                <a:latin typeface="Courier New"/>
                <a:cs typeface="Courier New"/>
              </a:rPr>
              <a:t>al(emp</a:t>
            </a:r>
            <a:r>
              <a:rPr dirty="0" sz="1600" spc="0" b="1">
                <a:latin typeface="Courier New"/>
                <a:cs typeface="Courier New"/>
              </a:rPr>
              <a:t>t</a:t>
            </a:r>
            <a:r>
              <a:rPr dirty="0" sz="1600" spc="-5" b="1">
                <a:latin typeface="Courier New"/>
                <a:cs typeface="Courier New"/>
              </a:rPr>
              <a:t>y);</a:t>
            </a:r>
            <a:endParaRPr sz="1600">
              <a:latin typeface="Courier New"/>
              <a:cs typeface="Courier New"/>
            </a:endParaRPr>
          </a:p>
          <a:p>
            <a:pPr algn="ctr" marR="1137285">
              <a:lnSpc>
                <a:spcPct val="100000"/>
              </a:lnSpc>
              <a:spcBef>
                <a:spcPts val="670"/>
              </a:spcBef>
            </a:pPr>
            <a:r>
              <a:rPr dirty="0" sz="1600" b="1"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  <a:p>
            <a:pPr marL="455295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/* consume the </a:t>
            </a:r>
            <a:r>
              <a:rPr dirty="0" sz="1600" b="1">
                <a:latin typeface="Courier New"/>
                <a:cs typeface="Courier New"/>
              </a:rPr>
              <a:t>item</a:t>
            </a:r>
            <a:r>
              <a:rPr dirty="0" sz="1600" spc="-3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in</a:t>
            </a:r>
            <a:endParaRPr sz="1600">
              <a:latin typeface="Courier New"/>
              <a:cs typeface="Courier New"/>
            </a:endParaRPr>
          </a:p>
          <a:p>
            <a:pPr algn="ctr" marR="1137285">
              <a:lnSpc>
                <a:spcPct val="100000"/>
              </a:lnSpc>
              <a:spcBef>
                <a:spcPts val="670"/>
              </a:spcBef>
            </a:pPr>
            <a:r>
              <a:rPr dirty="0" sz="1600" b="1"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  <a:p>
            <a:pPr algn="ctr" marR="113665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} while</a:t>
            </a:r>
            <a:r>
              <a:rPr dirty="0" sz="1600" spc="-3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(true);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4427" y="177228"/>
            <a:ext cx="4897755" cy="49657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Readers-Writers</a:t>
            </a:r>
            <a:r>
              <a:rPr dirty="0" spc="-80"/>
              <a:t> </a:t>
            </a:r>
            <a:r>
              <a:rPr dirty="0" spc="-5"/>
              <a:t>Problem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5.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39159" y="1150873"/>
            <a:ext cx="7571105" cy="4381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3695" indent="-340995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1800">
                <a:latin typeface="Arial"/>
                <a:cs typeface="Arial"/>
              </a:rPr>
              <a:t>A </a:t>
            </a:r>
            <a:r>
              <a:rPr dirty="0" sz="1800" spc="-5">
                <a:latin typeface="Arial"/>
                <a:cs typeface="Arial"/>
              </a:rPr>
              <a:t>data set is </a:t>
            </a:r>
            <a:r>
              <a:rPr dirty="0" sz="1800" spc="-10">
                <a:latin typeface="Arial"/>
                <a:cs typeface="Arial"/>
              </a:rPr>
              <a:t>shared among </a:t>
            </a:r>
            <a:r>
              <a:rPr dirty="0" sz="1800" spc="-5">
                <a:latin typeface="Arial"/>
                <a:cs typeface="Arial"/>
              </a:rPr>
              <a:t>a </a:t>
            </a:r>
            <a:r>
              <a:rPr dirty="0" sz="1800" spc="-10">
                <a:latin typeface="Arial"/>
                <a:cs typeface="Arial"/>
              </a:rPr>
              <a:t>number </a:t>
            </a:r>
            <a:r>
              <a:rPr dirty="0" sz="1800" spc="-5">
                <a:latin typeface="Arial"/>
                <a:cs typeface="Arial"/>
              </a:rPr>
              <a:t>of concurrent</a:t>
            </a:r>
            <a:r>
              <a:rPr dirty="0" sz="1800" spc="10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processes</a:t>
            </a:r>
            <a:endParaRPr sz="1800">
              <a:latin typeface="Arial"/>
              <a:cs typeface="Arial"/>
            </a:endParaRPr>
          </a:p>
          <a:p>
            <a:pPr lvl="1" marL="754380" indent="-28448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5015" algn="l"/>
              </a:tabLst>
            </a:pPr>
            <a:r>
              <a:rPr dirty="0" sz="1800" spc="-10">
                <a:latin typeface="Arial"/>
                <a:cs typeface="Arial"/>
              </a:rPr>
              <a:t>Readers </a:t>
            </a:r>
            <a:r>
              <a:rPr dirty="0" sz="1800" spc="-5">
                <a:latin typeface="Arial"/>
                <a:cs typeface="Arial"/>
              </a:rPr>
              <a:t>– </a:t>
            </a:r>
            <a:r>
              <a:rPr dirty="0" sz="1800" spc="-10">
                <a:latin typeface="Arial"/>
                <a:cs typeface="Arial"/>
              </a:rPr>
              <a:t>only read </a:t>
            </a:r>
            <a:r>
              <a:rPr dirty="0" sz="1800" spc="-5">
                <a:latin typeface="Arial"/>
                <a:cs typeface="Arial"/>
              </a:rPr>
              <a:t>the data set; they </a:t>
            </a:r>
            <a:r>
              <a:rPr dirty="0" sz="1800" spc="-10">
                <a:latin typeface="Arial"/>
                <a:cs typeface="Arial"/>
              </a:rPr>
              <a:t>do </a:t>
            </a:r>
            <a:r>
              <a:rPr dirty="0" sz="1800" b="1" i="1">
                <a:latin typeface="Arial"/>
                <a:cs typeface="Arial"/>
              </a:rPr>
              <a:t>not </a:t>
            </a:r>
            <a:r>
              <a:rPr dirty="0" sz="1800" spc="-5">
                <a:latin typeface="Arial"/>
                <a:cs typeface="Arial"/>
              </a:rPr>
              <a:t>perform </a:t>
            </a:r>
            <a:r>
              <a:rPr dirty="0" sz="1800" spc="-10">
                <a:latin typeface="Arial"/>
                <a:cs typeface="Arial"/>
              </a:rPr>
              <a:t>any</a:t>
            </a:r>
            <a:r>
              <a:rPr dirty="0" sz="1800" spc="9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updates</a:t>
            </a:r>
            <a:endParaRPr sz="1800">
              <a:latin typeface="Arial"/>
              <a:cs typeface="Arial"/>
            </a:endParaRPr>
          </a:p>
          <a:p>
            <a:pPr lvl="1" marL="754380" indent="-28448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5015" algn="l"/>
                <a:tab pos="1667510" algn="l"/>
              </a:tabLst>
            </a:pPr>
            <a:r>
              <a:rPr dirty="0" sz="1800" spc="-5">
                <a:latin typeface="Arial"/>
                <a:cs typeface="Arial"/>
              </a:rPr>
              <a:t>Writers	– can both </a:t>
            </a:r>
            <a:r>
              <a:rPr dirty="0" sz="1800" spc="-10">
                <a:latin typeface="Arial"/>
                <a:cs typeface="Arial"/>
              </a:rPr>
              <a:t>read and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write</a:t>
            </a:r>
            <a:endParaRPr sz="1800">
              <a:latin typeface="Arial"/>
              <a:cs typeface="Arial"/>
            </a:endParaRPr>
          </a:p>
          <a:p>
            <a:pPr marL="353695" indent="-340995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1800" spc="-10">
                <a:latin typeface="Arial"/>
                <a:cs typeface="Arial"/>
              </a:rPr>
              <a:t>Problem </a:t>
            </a:r>
            <a:r>
              <a:rPr dirty="0" sz="1800" spc="-5">
                <a:latin typeface="Arial"/>
                <a:cs typeface="Arial"/>
              </a:rPr>
              <a:t>– allow multiple </a:t>
            </a:r>
            <a:r>
              <a:rPr dirty="0" sz="1800" spc="-10">
                <a:latin typeface="Arial"/>
                <a:cs typeface="Arial"/>
              </a:rPr>
              <a:t>readers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read </a:t>
            </a:r>
            <a:r>
              <a:rPr dirty="0" sz="1800" spc="-5">
                <a:latin typeface="Arial"/>
                <a:cs typeface="Arial"/>
              </a:rPr>
              <a:t>at the same</a:t>
            </a:r>
            <a:r>
              <a:rPr dirty="0" sz="1800" spc="10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time</a:t>
            </a:r>
            <a:endParaRPr sz="1800">
              <a:latin typeface="Arial"/>
              <a:cs typeface="Arial"/>
            </a:endParaRPr>
          </a:p>
          <a:p>
            <a:pPr lvl="1" marL="754380" indent="-28448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5015" algn="l"/>
              </a:tabLst>
            </a:pPr>
            <a:r>
              <a:rPr dirty="0" sz="1800" spc="-5">
                <a:latin typeface="Arial"/>
                <a:cs typeface="Arial"/>
              </a:rPr>
              <a:t>Only </a:t>
            </a:r>
            <a:r>
              <a:rPr dirty="0" sz="1800" spc="-10">
                <a:latin typeface="Arial"/>
                <a:cs typeface="Arial"/>
              </a:rPr>
              <a:t>one single writer </a:t>
            </a:r>
            <a:r>
              <a:rPr dirty="0" sz="1800" spc="-5">
                <a:latin typeface="Arial"/>
                <a:cs typeface="Arial"/>
              </a:rPr>
              <a:t>can access the </a:t>
            </a:r>
            <a:r>
              <a:rPr dirty="0" sz="1800" spc="-10">
                <a:latin typeface="Arial"/>
                <a:cs typeface="Arial"/>
              </a:rPr>
              <a:t>shared </a:t>
            </a:r>
            <a:r>
              <a:rPr dirty="0" sz="1800" spc="-5">
                <a:latin typeface="Arial"/>
                <a:cs typeface="Arial"/>
              </a:rPr>
              <a:t>data at the same</a:t>
            </a:r>
            <a:r>
              <a:rPr dirty="0" sz="1800" spc="15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time</a:t>
            </a:r>
            <a:endParaRPr sz="1800">
              <a:latin typeface="Arial"/>
              <a:cs typeface="Arial"/>
            </a:endParaRPr>
          </a:p>
          <a:p>
            <a:pPr marL="353695" marR="518795" indent="-340995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  <a:tab pos="6624320" algn="l"/>
              </a:tabLst>
            </a:pPr>
            <a:r>
              <a:rPr dirty="0" sz="1800" spc="-5">
                <a:latin typeface="Arial"/>
                <a:cs typeface="Arial"/>
              </a:rPr>
              <a:t>Several </a:t>
            </a:r>
            <a:r>
              <a:rPr dirty="0" sz="1800" spc="-10">
                <a:latin typeface="Arial"/>
                <a:cs typeface="Arial"/>
              </a:rPr>
              <a:t>variations </a:t>
            </a:r>
            <a:r>
              <a:rPr dirty="0" sz="1800" spc="-5">
                <a:latin typeface="Arial"/>
                <a:cs typeface="Arial"/>
              </a:rPr>
              <a:t>of </a:t>
            </a:r>
            <a:r>
              <a:rPr dirty="0" sz="1800" spc="-10">
                <a:latin typeface="Arial"/>
                <a:cs typeface="Arial"/>
              </a:rPr>
              <a:t>how readers and writers</a:t>
            </a:r>
            <a:r>
              <a:rPr dirty="0" sz="1800" spc="26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are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considered	</a:t>
            </a:r>
            <a:r>
              <a:rPr dirty="0" sz="1800" spc="-5">
                <a:latin typeface="Arial"/>
                <a:cs typeface="Arial"/>
              </a:rPr>
              <a:t>–</a:t>
            </a:r>
            <a:r>
              <a:rPr dirty="0" sz="1800" spc="-7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all 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involve some form of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priorities</a:t>
            </a:r>
            <a:endParaRPr sz="1800">
              <a:latin typeface="Arial"/>
              <a:cs typeface="Arial"/>
            </a:endParaRPr>
          </a:p>
          <a:p>
            <a:pPr marL="353695" indent="-340995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1800" spc="-10">
                <a:latin typeface="Arial"/>
                <a:cs typeface="Arial"/>
              </a:rPr>
              <a:t>Shared</a:t>
            </a:r>
            <a:r>
              <a:rPr dirty="0" sz="1800" spc="-7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  <a:p>
            <a:pPr lvl="1" marL="754380" indent="-28448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5015" algn="l"/>
              </a:tabLst>
            </a:pPr>
            <a:r>
              <a:rPr dirty="0" sz="1800" spc="-5">
                <a:latin typeface="Arial"/>
                <a:cs typeface="Arial"/>
              </a:rPr>
              <a:t>Data</a:t>
            </a:r>
            <a:r>
              <a:rPr dirty="0" sz="1800" spc="-10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set</a:t>
            </a:r>
            <a:endParaRPr sz="1800">
              <a:latin typeface="Arial"/>
              <a:cs typeface="Arial"/>
            </a:endParaRPr>
          </a:p>
          <a:p>
            <a:pPr lvl="1" marL="754380" indent="-284480">
              <a:lnSpc>
                <a:spcPct val="100000"/>
              </a:lnSpc>
              <a:spcBef>
                <a:spcPts val="65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5015" algn="l"/>
              </a:tabLst>
            </a:pPr>
            <a:r>
              <a:rPr dirty="0" sz="1800" spc="-10">
                <a:latin typeface="Arial"/>
                <a:cs typeface="Arial"/>
              </a:rPr>
              <a:t>Semaphore  </a:t>
            </a:r>
            <a:r>
              <a:rPr dirty="0" sz="2000" spc="-5" b="1">
                <a:latin typeface="Courier New"/>
                <a:cs typeface="Courier New"/>
              </a:rPr>
              <a:t>rw_mutex </a:t>
            </a:r>
            <a:r>
              <a:rPr dirty="0" sz="1800" spc="-10">
                <a:latin typeface="Arial"/>
                <a:cs typeface="Arial"/>
              </a:rPr>
              <a:t>initialized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1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lvl="1" marL="754380" indent="-284480">
              <a:lnSpc>
                <a:spcPct val="100000"/>
              </a:lnSpc>
              <a:spcBef>
                <a:spcPts val="84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5015" algn="l"/>
              </a:tabLst>
            </a:pPr>
            <a:r>
              <a:rPr dirty="0" sz="1800" spc="-10">
                <a:latin typeface="Arial"/>
                <a:cs typeface="Arial"/>
              </a:rPr>
              <a:t>Semaphore </a:t>
            </a:r>
            <a:r>
              <a:rPr dirty="0" sz="2000" spc="-5" b="1">
                <a:latin typeface="Courier New"/>
                <a:cs typeface="Courier New"/>
              </a:rPr>
              <a:t>mutex </a:t>
            </a:r>
            <a:r>
              <a:rPr dirty="0" sz="1800" spc="-10">
                <a:latin typeface="Arial"/>
                <a:cs typeface="Arial"/>
              </a:rPr>
              <a:t>initialized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13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lvl="1" marL="754380" indent="-284480">
              <a:lnSpc>
                <a:spcPct val="100000"/>
              </a:lnSpc>
              <a:spcBef>
                <a:spcPts val="84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5015" algn="l"/>
              </a:tabLst>
            </a:pPr>
            <a:r>
              <a:rPr dirty="0" sz="1800" spc="-10">
                <a:latin typeface="Arial"/>
                <a:cs typeface="Arial"/>
              </a:rPr>
              <a:t>Integer </a:t>
            </a:r>
            <a:r>
              <a:rPr dirty="0" sz="2000" spc="-5" b="1">
                <a:latin typeface="Courier New"/>
                <a:cs typeface="Courier New"/>
              </a:rPr>
              <a:t>read_count</a:t>
            </a:r>
            <a:r>
              <a:rPr dirty="0" sz="2000" spc="-720" b="1">
                <a:latin typeface="Courier New"/>
                <a:cs typeface="Courier New"/>
              </a:rPr>
              <a:t> </a:t>
            </a:r>
            <a:r>
              <a:rPr dirty="0" sz="1800" spc="-10">
                <a:latin typeface="Arial"/>
                <a:cs typeface="Arial"/>
              </a:rPr>
              <a:t>initialized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609090">
              <a:lnSpc>
                <a:spcPct val="100000"/>
              </a:lnSpc>
            </a:pPr>
            <a:r>
              <a:rPr dirty="0" spc="-5"/>
              <a:t>Readers-Writers Problem</a:t>
            </a:r>
            <a:r>
              <a:rPr dirty="0" spc="-45"/>
              <a:t> </a:t>
            </a:r>
            <a:r>
              <a:rPr dirty="0" spc="-5"/>
              <a:t>(Cont.)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5.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05822" y="1320165"/>
            <a:ext cx="4761230" cy="27146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3695" indent="-340995">
              <a:lnSpc>
                <a:spcPct val="100000"/>
              </a:lnSpc>
              <a:buClr>
                <a:srgbClr val="993300"/>
              </a:buClr>
              <a:buSzPct val="87500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1600" spc="-5">
                <a:latin typeface="Arial"/>
                <a:cs typeface="Arial"/>
              </a:rPr>
              <a:t>The structure of a writer</a:t>
            </a:r>
            <a:r>
              <a:rPr dirty="0" sz="1600" spc="3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process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867410">
              <a:lnSpc>
                <a:spcPct val="100000"/>
              </a:lnSpc>
              <a:spcBef>
                <a:spcPts val="1280"/>
              </a:spcBef>
            </a:pPr>
            <a:r>
              <a:rPr dirty="0" sz="1600" spc="-5" b="1">
                <a:latin typeface="Courier New"/>
                <a:cs typeface="Courier New"/>
              </a:rPr>
              <a:t>do</a:t>
            </a:r>
            <a:r>
              <a:rPr dirty="0" sz="1600" spc="-9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57353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wait(rw_mutex);</a:t>
            </a:r>
            <a:endParaRPr sz="1600">
              <a:latin typeface="Courier New"/>
              <a:cs typeface="Courier New"/>
            </a:endParaRPr>
          </a:p>
          <a:p>
            <a:pPr algn="ctr" marR="700405">
              <a:lnSpc>
                <a:spcPct val="100000"/>
              </a:lnSpc>
              <a:spcBef>
                <a:spcPts val="670"/>
              </a:spcBef>
            </a:pPr>
            <a:r>
              <a:rPr dirty="0" sz="1600" spc="-5" b="1"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  <a:p>
            <a:pPr marL="1574165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/* writing is performed</a:t>
            </a:r>
            <a:r>
              <a:rPr dirty="0" sz="1600" spc="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*/</a:t>
            </a:r>
            <a:endParaRPr sz="1600">
              <a:latin typeface="Courier New"/>
              <a:cs typeface="Courier New"/>
            </a:endParaRPr>
          </a:p>
          <a:p>
            <a:pPr algn="ctr" marR="699770">
              <a:lnSpc>
                <a:spcPct val="100000"/>
              </a:lnSpc>
              <a:spcBef>
                <a:spcPts val="670"/>
              </a:spcBef>
            </a:pPr>
            <a:r>
              <a:rPr dirty="0" sz="1600" spc="-5" b="1"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  <a:p>
            <a:pPr marL="1232535">
              <a:lnSpc>
                <a:spcPct val="100000"/>
              </a:lnSpc>
              <a:spcBef>
                <a:spcPts val="670"/>
              </a:spcBef>
            </a:pPr>
            <a:r>
              <a:rPr dirty="0" sz="1600" spc="-5" b="1">
                <a:latin typeface="Courier New"/>
                <a:cs typeface="Courier New"/>
              </a:rPr>
              <a:t>signal(rw_mutex);</a:t>
            </a:r>
            <a:endParaRPr sz="16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  <a:spcBef>
                <a:spcPts val="670"/>
              </a:spcBef>
            </a:pPr>
            <a:r>
              <a:rPr dirty="0" sz="1600" spc="-5" b="1">
                <a:latin typeface="Courier New"/>
                <a:cs typeface="Courier New"/>
              </a:rPr>
              <a:t>} while</a:t>
            </a:r>
            <a:r>
              <a:rPr dirty="0" sz="1600" spc="-3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(true);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614170">
              <a:lnSpc>
                <a:spcPct val="100000"/>
              </a:lnSpc>
            </a:pPr>
            <a:r>
              <a:rPr dirty="0" spc="-5"/>
              <a:t>Readers-Writers Problem</a:t>
            </a:r>
            <a:r>
              <a:rPr dirty="0" spc="-45"/>
              <a:t> </a:t>
            </a:r>
            <a:r>
              <a:rPr dirty="0" spc="-5"/>
              <a:t>(Cont.)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5.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20109" y="1061084"/>
            <a:ext cx="4884420" cy="47085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3695" indent="-340995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structure of a </a:t>
            </a:r>
            <a:r>
              <a:rPr dirty="0" sz="1800" spc="-10">
                <a:latin typeface="Arial"/>
                <a:cs typeface="Arial"/>
              </a:rPr>
              <a:t>reader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process</a:t>
            </a:r>
            <a:endParaRPr sz="1800">
              <a:latin typeface="Arial"/>
              <a:cs typeface="Arial"/>
            </a:endParaRPr>
          </a:p>
          <a:p>
            <a:pPr marL="867410">
              <a:lnSpc>
                <a:spcPct val="100000"/>
              </a:lnSpc>
              <a:spcBef>
                <a:spcPts val="535"/>
              </a:spcBef>
            </a:pPr>
            <a:r>
              <a:rPr dirty="0" sz="1600" spc="-5" b="1">
                <a:latin typeface="Courier New"/>
                <a:cs typeface="Courier New"/>
              </a:rPr>
              <a:t>do</a:t>
            </a:r>
            <a:r>
              <a:rPr dirty="0" sz="1600" spc="-9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695450" marR="1593215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wait(mutex);  </a:t>
            </a:r>
            <a:r>
              <a:rPr dirty="0" sz="1600" spc="0" b="1">
                <a:latin typeface="Courier New"/>
                <a:cs typeface="Courier New"/>
              </a:rPr>
              <a:t>r</a:t>
            </a:r>
            <a:r>
              <a:rPr dirty="0" sz="1600" spc="-5" b="1">
                <a:latin typeface="Courier New"/>
                <a:cs typeface="Courier New"/>
              </a:rPr>
              <a:t>ead_co</a:t>
            </a:r>
            <a:r>
              <a:rPr dirty="0" sz="1600" spc="0" b="1">
                <a:latin typeface="Courier New"/>
                <a:cs typeface="Courier New"/>
              </a:rPr>
              <a:t>u</a:t>
            </a:r>
            <a:r>
              <a:rPr dirty="0" sz="1600" spc="-5" b="1">
                <a:latin typeface="Courier New"/>
                <a:cs typeface="Courier New"/>
              </a:rPr>
              <a:t>nt++;</a:t>
            </a:r>
            <a:endParaRPr sz="1600">
              <a:latin typeface="Courier New"/>
              <a:cs typeface="Courier New"/>
            </a:endParaRPr>
          </a:p>
          <a:p>
            <a:pPr marL="1695450">
              <a:lnSpc>
                <a:spcPct val="100000"/>
              </a:lnSpc>
            </a:pPr>
            <a:r>
              <a:rPr dirty="0" sz="1600" b="1">
                <a:latin typeface="Courier New"/>
                <a:cs typeface="Courier New"/>
              </a:rPr>
              <a:t>if </a:t>
            </a:r>
            <a:r>
              <a:rPr dirty="0" sz="1600" spc="-5" b="1">
                <a:latin typeface="Courier New"/>
                <a:cs typeface="Courier New"/>
              </a:rPr>
              <a:t>(read_count ==</a:t>
            </a:r>
            <a:r>
              <a:rPr dirty="0" sz="1600" spc="-3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1)</a:t>
            </a:r>
            <a:endParaRPr sz="1600">
              <a:latin typeface="Courier New"/>
              <a:cs typeface="Courier New"/>
            </a:endParaRPr>
          </a:p>
          <a:p>
            <a:pPr marL="1354455" marR="1323975" indent="367030">
              <a:lnSpc>
                <a:spcPct val="135000"/>
              </a:lnSpc>
            </a:pPr>
            <a:r>
              <a:rPr dirty="0" sz="1600" spc="-5" b="1">
                <a:latin typeface="Courier New"/>
                <a:cs typeface="Courier New"/>
              </a:rPr>
              <a:t>wait</a:t>
            </a:r>
            <a:r>
              <a:rPr dirty="0" sz="1600" spc="0" b="1">
                <a:latin typeface="Courier New"/>
                <a:cs typeface="Courier New"/>
              </a:rPr>
              <a:t>(</a:t>
            </a:r>
            <a:r>
              <a:rPr dirty="0" sz="1600" spc="-5" b="1">
                <a:latin typeface="Courier New"/>
                <a:cs typeface="Courier New"/>
              </a:rPr>
              <a:t>rw_m</a:t>
            </a:r>
            <a:r>
              <a:rPr dirty="0" sz="1600" spc="0" b="1">
                <a:latin typeface="Courier New"/>
                <a:cs typeface="Courier New"/>
              </a:rPr>
              <a:t>u</a:t>
            </a:r>
            <a:r>
              <a:rPr dirty="0" sz="1600" spc="-5" b="1">
                <a:latin typeface="Courier New"/>
                <a:cs typeface="Courier New"/>
              </a:rPr>
              <a:t>tex);  </a:t>
            </a:r>
            <a:r>
              <a:rPr dirty="0" sz="1600" spc="-5" b="1">
                <a:latin typeface="Courier New"/>
                <a:cs typeface="Courier New"/>
              </a:rPr>
              <a:t>signal(mutex);</a:t>
            </a:r>
            <a:endParaRPr sz="1600">
              <a:latin typeface="Courier New"/>
              <a:cs typeface="Courier New"/>
            </a:endParaRPr>
          </a:p>
          <a:p>
            <a:pPr algn="ctr" marR="823594">
              <a:lnSpc>
                <a:spcPct val="100000"/>
              </a:lnSpc>
              <a:spcBef>
                <a:spcPts val="670"/>
              </a:spcBef>
            </a:pPr>
            <a:r>
              <a:rPr dirty="0" sz="1600" spc="-5" b="1"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  <a:p>
            <a:pPr marL="1696085">
              <a:lnSpc>
                <a:spcPct val="100000"/>
              </a:lnSpc>
            </a:pPr>
            <a:r>
              <a:rPr dirty="0" sz="1600" b="1">
                <a:latin typeface="Courier New"/>
                <a:cs typeface="Courier New"/>
              </a:rPr>
              <a:t>/* </a:t>
            </a:r>
            <a:r>
              <a:rPr dirty="0" sz="1600" spc="-5" b="1">
                <a:latin typeface="Courier New"/>
                <a:cs typeface="Courier New"/>
              </a:rPr>
              <a:t>reading is performed</a:t>
            </a:r>
            <a:r>
              <a:rPr dirty="0" sz="1600" spc="-1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*/</a:t>
            </a:r>
            <a:endParaRPr sz="1600">
              <a:latin typeface="Courier New"/>
              <a:cs typeface="Courier New"/>
            </a:endParaRPr>
          </a:p>
          <a:p>
            <a:pPr algn="ctr" marR="822960">
              <a:lnSpc>
                <a:spcPct val="100000"/>
              </a:lnSpc>
              <a:spcBef>
                <a:spcPts val="670"/>
              </a:spcBef>
            </a:pPr>
            <a:r>
              <a:rPr dirty="0" sz="1600" spc="-5" b="1"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  <a:p>
            <a:pPr marL="1696085" marR="1593215" indent="-341630">
              <a:lnSpc>
                <a:spcPct val="100000"/>
              </a:lnSpc>
              <a:spcBef>
                <a:spcPts val="670"/>
              </a:spcBef>
            </a:pPr>
            <a:r>
              <a:rPr dirty="0" sz="1600" spc="-5" b="1">
                <a:latin typeface="Courier New"/>
                <a:cs typeface="Courier New"/>
              </a:rPr>
              <a:t>wait(mutex);  </a:t>
            </a:r>
            <a:r>
              <a:rPr dirty="0" sz="1600" b="1">
                <a:latin typeface="Courier New"/>
                <a:cs typeface="Courier New"/>
              </a:rPr>
              <a:t>read</a:t>
            </a:r>
            <a:r>
              <a:rPr dirty="0" sz="1600" spc="-7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count--;</a:t>
            </a:r>
            <a:endParaRPr sz="1600">
              <a:latin typeface="Courier New"/>
              <a:cs typeface="Courier New"/>
            </a:endParaRPr>
          </a:p>
          <a:p>
            <a:pPr marL="1696085">
              <a:lnSpc>
                <a:spcPct val="100000"/>
              </a:lnSpc>
            </a:pPr>
            <a:r>
              <a:rPr dirty="0" sz="1600" b="1">
                <a:latin typeface="Courier New"/>
                <a:cs typeface="Courier New"/>
              </a:rPr>
              <a:t>if </a:t>
            </a:r>
            <a:r>
              <a:rPr dirty="0" sz="1600" spc="-5" b="1">
                <a:latin typeface="Courier New"/>
                <a:cs typeface="Courier New"/>
              </a:rPr>
              <a:t>(read_count ==</a:t>
            </a:r>
            <a:r>
              <a:rPr dirty="0" sz="1600" spc="-3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0)</a:t>
            </a:r>
            <a:endParaRPr sz="1600">
              <a:latin typeface="Courier New"/>
              <a:cs typeface="Courier New"/>
            </a:endParaRPr>
          </a:p>
          <a:p>
            <a:pPr marL="1354455" marR="1445260">
              <a:lnSpc>
                <a:spcPct val="135000"/>
              </a:lnSpc>
            </a:pPr>
            <a:r>
              <a:rPr dirty="0" sz="1600" spc="-5" b="1">
                <a:latin typeface="Courier New"/>
                <a:cs typeface="Courier New"/>
              </a:rPr>
              <a:t>signal(rw_mutex);  signal(mutex);</a:t>
            </a:r>
            <a:endParaRPr sz="1600">
              <a:latin typeface="Courier New"/>
              <a:cs typeface="Courier New"/>
            </a:endParaRPr>
          </a:p>
          <a:p>
            <a:pPr marL="868044">
              <a:lnSpc>
                <a:spcPct val="100000"/>
              </a:lnSpc>
              <a:spcBef>
                <a:spcPts val="670"/>
              </a:spcBef>
            </a:pPr>
            <a:r>
              <a:rPr dirty="0" sz="1600" spc="-5" b="1">
                <a:latin typeface="Courier New"/>
                <a:cs typeface="Courier New"/>
              </a:rPr>
              <a:t>} while</a:t>
            </a:r>
            <a:r>
              <a:rPr dirty="0" sz="1600" spc="-4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(true);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6359" y="178815"/>
            <a:ext cx="6974205" cy="49657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Readers-Writers Problem</a:t>
            </a:r>
            <a:r>
              <a:rPr dirty="0" spc="-50"/>
              <a:t> </a:t>
            </a:r>
            <a:r>
              <a:rPr dirty="0" spc="-5"/>
              <a:t>Variations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5.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58209" y="1185798"/>
            <a:ext cx="6176645" cy="2218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3695" marR="52705" indent="-340995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1800" spc="-5" b="1" i="1">
                <a:latin typeface="Arial"/>
                <a:cs typeface="Arial"/>
              </a:rPr>
              <a:t>First </a:t>
            </a:r>
            <a:r>
              <a:rPr dirty="0" sz="1800" spc="-5">
                <a:latin typeface="Arial"/>
                <a:cs typeface="Arial"/>
              </a:rPr>
              <a:t>variation – </a:t>
            </a:r>
            <a:r>
              <a:rPr dirty="0" sz="1800" spc="-10">
                <a:latin typeface="Arial"/>
                <a:cs typeface="Arial"/>
              </a:rPr>
              <a:t>no reader </a:t>
            </a:r>
            <a:r>
              <a:rPr dirty="0" sz="1800" spc="-5">
                <a:latin typeface="Arial"/>
                <a:cs typeface="Arial"/>
              </a:rPr>
              <a:t>kept </a:t>
            </a:r>
            <a:r>
              <a:rPr dirty="0" sz="1800" spc="-10">
                <a:latin typeface="Arial"/>
                <a:cs typeface="Arial"/>
              </a:rPr>
              <a:t>waiting unless writer </a:t>
            </a:r>
            <a:r>
              <a:rPr dirty="0" sz="1800" spc="-15">
                <a:latin typeface="Arial"/>
                <a:cs typeface="Arial"/>
              </a:rPr>
              <a:t>has  </a:t>
            </a:r>
            <a:r>
              <a:rPr dirty="0" sz="1800" spc="-5">
                <a:latin typeface="Arial"/>
                <a:cs typeface="Arial"/>
              </a:rPr>
              <a:t>permission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use </a:t>
            </a:r>
            <a:r>
              <a:rPr dirty="0" sz="1800" spc="-10">
                <a:latin typeface="Arial"/>
                <a:cs typeface="Arial"/>
              </a:rPr>
              <a:t>shared object</a:t>
            </a:r>
            <a:endParaRPr sz="1800">
              <a:latin typeface="Arial"/>
              <a:cs typeface="Arial"/>
            </a:endParaRPr>
          </a:p>
          <a:p>
            <a:pPr marL="353695" marR="242570" indent="-340995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1800" spc="-5" b="1" i="1">
                <a:latin typeface="Arial"/>
                <a:cs typeface="Arial"/>
              </a:rPr>
              <a:t>Second </a:t>
            </a:r>
            <a:r>
              <a:rPr dirty="0" sz="1800" spc="-5">
                <a:latin typeface="Arial"/>
                <a:cs typeface="Arial"/>
              </a:rPr>
              <a:t>variation – </a:t>
            </a:r>
            <a:r>
              <a:rPr dirty="0" sz="1800" spc="-10">
                <a:latin typeface="Arial"/>
                <a:cs typeface="Arial"/>
              </a:rPr>
              <a:t>once writer </a:t>
            </a:r>
            <a:r>
              <a:rPr dirty="0" sz="1800" spc="-5">
                <a:latin typeface="Arial"/>
                <a:cs typeface="Arial"/>
              </a:rPr>
              <a:t>is </a:t>
            </a:r>
            <a:r>
              <a:rPr dirty="0" sz="1800" spc="-10">
                <a:latin typeface="Arial"/>
                <a:cs typeface="Arial"/>
              </a:rPr>
              <a:t>ready, </a:t>
            </a:r>
            <a:r>
              <a:rPr dirty="0" sz="1800" spc="-5">
                <a:latin typeface="Arial"/>
                <a:cs typeface="Arial"/>
              </a:rPr>
              <a:t>it performs </a:t>
            </a:r>
            <a:r>
              <a:rPr dirty="0" sz="1800" spc="-10">
                <a:latin typeface="Arial"/>
                <a:cs typeface="Arial"/>
              </a:rPr>
              <a:t>the  write</a:t>
            </a:r>
            <a:r>
              <a:rPr dirty="0" sz="1800" spc="-8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ASAP</a:t>
            </a:r>
            <a:endParaRPr sz="1800">
              <a:latin typeface="Arial"/>
              <a:cs typeface="Arial"/>
            </a:endParaRPr>
          </a:p>
          <a:p>
            <a:pPr marL="353695" indent="-340995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1800" spc="-5">
                <a:latin typeface="Arial"/>
                <a:cs typeface="Arial"/>
              </a:rPr>
              <a:t>Both may </a:t>
            </a:r>
            <a:r>
              <a:rPr dirty="0" sz="1800" spc="-10">
                <a:latin typeface="Arial"/>
                <a:cs typeface="Arial"/>
              </a:rPr>
              <a:t>have </a:t>
            </a:r>
            <a:r>
              <a:rPr dirty="0" sz="1800" spc="-5">
                <a:latin typeface="Arial"/>
                <a:cs typeface="Arial"/>
              </a:rPr>
              <a:t>starvation </a:t>
            </a:r>
            <a:r>
              <a:rPr dirty="0" sz="1800" spc="-10">
                <a:latin typeface="Arial"/>
                <a:cs typeface="Arial"/>
              </a:rPr>
              <a:t>leading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even </a:t>
            </a:r>
            <a:r>
              <a:rPr dirty="0" sz="1800" spc="-5">
                <a:latin typeface="Arial"/>
                <a:cs typeface="Arial"/>
              </a:rPr>
              <a:t>more</a:t>
            </a:r>
            <a:r>
              <a:rPr dirty="0" sz="1800" spc="8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variations</a:t>
            </a:r>
            <a:endParaRPr sz="1800">
              <a:latin typeface="Arial"/>
              <a:cs typeface="Arial"/>
            </a:endParaRPr>
          </a:p>
          <a:p>
            <a:pPr marL="353695" marR="195580" indent="-340995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1800" spc="-10">
                <a:latin typeface="Arial"/>
                <a:cs typeface="Arial"/>
              </a:rPr>
              <a:t>Problem </a:t>
            </a:r>
            <a:r>
              <a:rPr dirty="0" sz="1800" spc="-5">
                <a:latin typeface="Arial"/>
                <a:cs typeface="Arial"/>
              </a:rPr>
              <a:t>is solved </a:t>
            </a:r>
            <a:r>
              <a:rPr dirty="0" sz="1800" spc="-10">
                <a:latin typeface="Arial"/>
                <a:cs typeface="Arial"/>
              </a:rPr>
              <a:t>on </a:t>
            </a:r>
            <a:r>
              <a:rPr dirty="0" sz="1800" spc="-5">
                <a:latin typeface="Arial"/>
                <a:cs typeface="Arial"/>
              </a:rPr>
              <a:t>some systems </a:t>
            </a:r>
            <a:r>
              <a:rPr dirty="0" sz="1800" spc="-10">
                <a:latin typeface="Arial"/>
                <a:cs typeface="Arial"/>
              </a:rPr>
              <a:t>by kernel providing  reader-writer </a:t>
            </a:r>
            <a:r>
              <a:rPr dirty="0" sz="1800" spc="-5">
                <a:latin typeface="Arial"/>
                <a:cs typeface="Arial"/>
              </a:rPr>
              <a:t>locks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6914" y="178815"/>
            <a:ext cx="5728335" cy="49657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Dining-Philosophers</a:t>
            </a:r>
            <a:r>
              <a:rPr dirty="0" spc="-100"/>
              <a:t> </a:t>
            </a:r>
            <a:r>
              <a:rPr dirty="0" spc="-5"/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7422" y="3444240"/>
            <a:ext cx="5977890" cy="2473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3695" indent="-340995">
              <a:lnSpc>
                <a:spcPct val="100000"/>
              </a:lnSpc>
              <a:buClr>
                <a:srgbClr val="993300"/>
              </a:buClr>
              <a:buSzPct val="87500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1600" spc="-5">
                <a:latin typeface="Arial"/>
                <a:cs typeface="Arial"/>
              </a:rPr>
              <a:t>Philosophers spend their </a:t>
            </a:r>
            <a:r>
              <a:rPr dirty="0" sz="1600">
                <a:latin typeface="Arial"/>
                <a:cs typeface="Arial"/>
              </a:rPr>
              <a:t>lives </a:t>
            </a:r>
            <a:r>
              <a:rPr dirty="0" sz="1600" spc="-5">
                <a:latin typeface="Arial"/>
                <a:cs typeface="Arial"/>
              </a:rPr>
              <a:t>alternating thinking and</a:t>
            </a:r>
            <a:r>
              <a:rPr dirty="0" sz="1600" spc="6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eating</a:t>
            </a:r>
            <a:endParaRPr sz="1600">
              <a:latin typeface="Arial"/>
              <a:cs typeface="Arial"/>
            </a:endParaRPr>
          </a:p>
          <a:p>
            <a:pPr marL="353695" marR="5080" indent="-340995">
              <a:lnSpc>
                <a:spcPct val="100000"/>
              </a:lnSpc>
              <a:spcBef>
                <a:spcPts val="670"/>
              </a:spcBef>
              <a:buClr>
                <a:srgbClr val="993300"/>
              </a:buClr>
              <a:buSzPct val="87500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1600" spc="-5">
                <a:latin typeface="Arial"/>
                <a:cs typeface="Arial"/>
              </a:rPr>
              <a:t>Don’t interact with their neighbors, </a:t>
            </a:r>
            <a:r>
              <a:rPr dirty="0" sz="1600">
                <a:latin typeface="Arial"/>
                <a:cs typeface="Arial"/>
              </a:rPr>
              <a:t>occasionally </a:t>
            </a:r>
            <a:r>
              <a:rPr dirty="0" sz="1600" spc="-5">
                <a:latin typeface="Arial"/>
                <a:cs typeface="Arial"/>
              </a:rPr>
              <a:t>try to pick up 2  </a:t>
            </a:r>
            <a:r>
              <a:rPr dirty="0" sz="1600">
                <a:latin typeface="Arial"/>
                <a:cs typeface="Arial"/>
              </a:rPr>
              <a:t>chopsticks </a:t>
            </a:r>
            <a:r>
              <a:rPr dirty="0" sz="1600" spc="-5">
                <a:latin typeface="Arial"/>
                <a:cs typeface="Arial"/>
              </a:rPr>
              <a:t>(one at a time) to eat from</a:t>
            </a:r>
            <a:r>
              <a:rPr dirty="0" sz="1600" spc="5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bowl</a:t>
            </a:r>
            <a:endParaRPr sz="1600">
              <a:latin typeface="Arial"/>
              <a:cs typeface="Arial"/>
            </a:endParaRPr>
          </a:p>
          <a:p>
            <a:pPr lvl="1" marL="754380" indent="-284480">
              <a:lnSpc>
                <a:spcPct val="100000"/>
              </a:lnSpc>
              <a:spcBef>
                <a:spcPts val="670"/>
              </a:spcBef>
              <a:buClr>
                <a:srgbClr val="CC6600"/>
              </a:buClr>
              <a:buSzPct val="78125"/>
              <a:buFont typeface="Wingdings"/>
              <a:buChar char=""/>
              <a:tabLst>
                <a:tab pos="754380" algn="l"/>
                <a:tab pos="755015" algn="l"/>
              </a:tabLst>
            </a:pPr>
            <a:r>
              <a:rPr dirty="0" sz="1600" spc="-5">
                <a:latin typeface="Arial"/>
                <a:cs typeface="Arial"/>
              </a:rPr>
              <a:t>Need both to eat, then release both </a:t>
            </a:r>
            <a:r>
              <a:rPr dirty="0" sz="1600" spc="-10">
                <a:latin typeface="Arial"/>
                <a:cs typeface="Arial"/>
              </a:rPr>
              <a:t>when</a:t>
            </a:r>
            <a:r>
              <a:rPr dirty="0" sz="1600" spc="8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done</a:t>
            </a:r>
            <a:endParaRPr sz="1600">
              <a:latin typeface="Arial"/>
              <a:cs typeface="Arial"/>
            </a:endParaRPr>
          </a:p>
          <a:p>
            <a:pPr marL="353695" indent="-340995">
              <a:lnSpc>
                <a:spcPct val="100000"/>
              </a:lnSpc>
              <a:spcBef>
                <a:spcPts val="670"/>
              </a:spcBef>
              <a:buClr>
                <a:srgbClr val="993300"/>
              </a:buClr>
              <a:buSzPct val="90625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1600" spc="-5">
                <a:latin typeface="Arial"/>
                <a:cs typeface="Arial"/>
              </a:rPr>
              <a:t>In the </a:t>
            </a:r>
            <a:r>
              <a:rPr dirty="0" sz="1600">
                <a:latin typeface="Arial"/>
                <a:cs typeface="Arial"/>
              </a:rPr>
              <a:t>case </a:t>
            </a:r>
            <a:r>
              <a:rPr dirty="0" sz="1600" spc="-5">
                <a:latin typeface="Arial"/>
                <a:cs typeface="Arial"/>
              </a:rPr>
              <a:t>of 5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philosophers</a:t>
            </a:r>
            <a:endParaRPr sz="1600">
              <a:latin typeface="Arial"/>
              <a:cs typeface="Arial"/>
            </a:endParaRPr>
          </a:p>
          <a:p>
            <a:pPr lvl="1" marL="754380" indent="-284480">
              <a:lnSpc>
                <a:spcPct val="100000"/>
              </a:lnSpc>
              <a:spcBef>
                <a:spcPts val="670"/>
              </a:spcBef>
              <a:buClr>
                <a:srgbClr val="CC6600"/>
              </a:buClr>
              <a:buSzPct val="78125"/>
              <a:buFont typeface="Wingdings"/>
              <a:buChar char=""/>
              <a:tabLst>
                <a:tab pos="754380" algn="l"/>
                <a:tab pos="755015" algn="l"/>
              </a:tabLst>
            </a:pPr>
            <a:r>
              <a:rPr dirty="0" sz="1600" spc="-5">
                <a:latin typeface="Arial"/>
                <a:cs typeface="Arial"/>
              </a:rPr>
              <a:t>Shared</a:t>
            </a:r>
            <a:r>
              <a:rPr dirty="0" sz="1600" spc="-8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  <a:p>
            <a:pPr marL="870585">
              <a:lnSpc>
                <a:spcPct val="100000"/>
              </a:lnSpc>
              <a:spcBef>
                <a:spcPts val="670"/>
              </a:spcBef>
            </a:pPr>
            <a:r>
              <a:rPr dirty="0" sz="120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dirty="0" sz="120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Arial"/>
                <a:cs typeface="Arial"/>
              </a:rPr>
              <a:t>Bowl </a:t>
            </a:r>
            <a:r>
              <a:rPr dirty="0" sz="1600" spc="-5">
                <a:latin typeface="Arial"/>
                <a:cs typeface="Arial"/>
              </a:rPr>
              <a:t>of rice (data</a:t>
            </a:r>
            <a:r>
              <a:rPr dirty="0" sz="1600" spc="14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set)</a:t>
            </a:r>
            <a:endParaRPr sz="1600">
              <a:latin typeface="Arial"/>
              <a:cs typeface="Arial"/>
            </a:endParaRPr>
          </a:p>
          <a:p>
            <a:pPr marL="870585">
              <a:lnSpc>
                <a:spcPct val="100000"/>
              </a:lnSpc>
              <a:spcBef>
                <a:spcPts val="670"/>
              </a:spcBef>
            </a:pPr>
            <a:r>
              <a:rPr dirty="0" sz="120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dirty="0" sz="120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Arial"/>
                <a:cs typeface="Arial"/>
              </a:rPr>
              <a:t>Semaphore </a:t>
            </a:r>
            <a:r>
              <a:rPr dirty="0" sz="1600">
                <a:solidFill>
                  <a:srgbClr val="FF0000"/>
                </a:solidFill>
                <a:latin typeface="Arial"/>
                <a:cs typeface="Arial"/>
              </a:rPr>
              <a:t>chopstick </a:t>
            </a:r>
            <a:r>
              <a:rPr dirty="0" sz="1600" spc="-5">
                <a:solidFill>
                  <a:srgbClr val="FF0000"/>
                </a:solidFill>
                <a:latin typeface="Arial"/>
                <a:cs typeface="Arial"/>
              </a:rPr>
              <a:t>[5] </a:t>
            </a:r>
            <a:r>
              <a:rPr dirty="0" sz="1600">
                <a:latin typeface="Arial"/>
                <a:cs typeface="Arial"/>
              </a:rPr>
              <a:t>initialized </a:t>
            </a:r>
            <a:r>
              <a:rPr dirty="0" sz="1600" spc="-5">
                <a:latin typeface="Arial"/>
                <a:cs typeface="Arial"/>
              </a:rPr>
              <a:t>to</a:t>
            </a:r>
            <a:r>
              <a:rPr dirty="0" sz="1600" spc="6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95700" y="1079512"/>
            <a:ext cx="2208174" cy="21208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5.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451225">
              <a:lnSpc>
                <a:spcPct val="100000"/>
              </a:lnSpc>
            </a:pPr>
            <a:r>
              <a:rPr dirty="0" spc="-5"/>
              <a:t>Background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5.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35984" y="1165161"/>
            <a:ext cx="6546850" cy="45097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3695" indent="-340995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1800" spc="-5">
                <a:latin typeface="Arial"/>
                <a:cs typeface="Arial"/>
              </a:rPr>
              <a:t>Processes can </a:t>
            </a:r>
            <a:r>
              <a:rPr dirty="0" sz="1800" spc="-10">
                <a:latin typeface="Arial"/>
                <a:cs typeface="Arial"/>
              </a:rPr>
              <a:t>execute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concurrently</a:t>
            </a:r>
            <a:endParaRPr sz="1800">
              <a:latin typeface="Arial"/>
              <a:cs typeface="Arial"/>
            </a:endParaRPr>
          </a:p>
          <a:p>
            <a:pPr lvl="1" marL="754380" marR="621030" indent="-28448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5015" algn="l"/>
              </a:tabLst>
            </a:pPr>
            <a:r>
              <a:rPr dirty="0" sz="1800" spc="-5">
                <a:latin typeface="Arial"/>
                <a:cs typeface="Arial"/>
              </a:rPr>
              <a:t>May </a:t>
            </a:r>
            <a:r>
              <a:rPr dirty="0" sz="1800" spc="-10">
                <a:latin typeface="Arial"/>
                <a:cs typeface="Arial"/>
              </a:rPr>
              <a:t>be interrupted </a:t>
            </a:r>
            <a:r>
              <a:rPr dirty="0" sz="1800" spc="-5">
                <a:latin typeface="Arial"/>
                <a:cs typeface="Arial"/>
              </a:rPr>
              <a:t>at </a:t>
            </a:r>
            <a:r>
              <a:rPr dirty="0" sz="1800" spc="-10">
                <a:latin typeface="Arial"/>
                <a:cs typeface="Arial"/>
              </a:rPr>
              <a:t>any </a:t>
            </a:r>
            <a:r>
              <a:rPr dirty="0" sz="1800" spc="-5">
                <a:latin typeface="Arial"/>
                <a:cs typeface="Arial"/>
              </a:rPr>
              <a:t>time, </a:t>
            </a:r>
            <a:r>
              <a:rPr dirty="0" sz="1800" spc="-10">
                <a:latin typeface="Arial"/>
                <a:cs typeface="Arial"/>
              </a:rPr>
              <a:t>partially completing  execution</a:t>
            </a:r>
            <a:endParaRPr sz="1800">
              <a:latin typeface="Arial"/>
              <a:cs typeface="Arial"/>
            </a:endParaRPr>
          </a:p>
          <a:p>
            <a:pPr marL="353695" marR="892810" indent="-340995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1800" spc="-10">
                <a:latin typeface="Arial"/>
                <a:cs typeface="Arial"/>
              </a:rPr>
              <a:t>Concurrent </a:t>
            </a:r>
            <a:r>
              <a:rPr dirty="0" sz="1800" spc="-5">
                <a:latin typeface="Arial"/>
                <a:cs typeface="Arial"/>
              </a:rPr>
              <a:t>access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shared </a:t>
            </a:r>
            <a:r>
              <a:rPr dirty="0" sz="1800" spc="-5">
                <a:latin typeface="Arial"/>
                <a:cs typeface="Arial"/>
              </a:rPr>
              <a:t>data may result in data  inconsistency</a:t>
            </a:r>
            <a:endParaRPr sz="1800">
              <a:latin typeface="Arial"/>
              <a:cs typeface="Arial"/>
            </a:endParaRPr>
          </a:p>
          <a:p>
            <a:pPr marL="353695" marR="5080" indent="-340995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1800" spc="-10">
                <a:latin typeface="Arial"/>
                <a:cs typeface="Arial"/>
              </a:rPr>
              <a:t>Maintaining </a:t>
            </a:r>
            <a:r>
              <a:rPr dirty="0" sz="1800" spc="-5">
                <a:latin typeface="Arial"/>
                <a:cs typeface="Arial"/>
              </a:rPr>
              <a:t>data consistency </a:t>
            </a:r>
            <a:r>
              <a:rPr dirty="0" sz="1800" spc="-10">
                <a:latin typeface="Arial"/>
                <a:cs typeface="Arial"/>
              </a:rPr>
              <a:t>requires </a:t>
            </a:r>
            <a:r>
              <a:rPr dirty="0" sz="1800" spc="-5">
                <a:latin typeface="Arial"/>
                <a:cs typeface="Arial"/>
              </a:rPr>
              <a:t>mechanisms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ensure 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orderly execution </a:t>
            </a:r>
            <a:r>
              <a:rPr dirty="0" sz="1800" spc="-5">
                <a:latin typeface="Arial"/>
                <a:cs typeface="Arial"/>
              </a:rPr>
              <a:t>of </a:t>
            </a:r>
            <a:r>
              <a:rPr dirty="0" sz="1800" spc="-10">
                <a:latin typeface="Arial"/>
                <a:cs typeface="Arial"/>
              </a:rPr>
              <a:t>cooperating</a:t>
            </a:r>
            <a:r>
              <a:rPr dirty="0" sz="1800" spc="1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processes</a:t>
            </a:r>
            <a:endParaRPr sz="1800">
              <a:latin typeface="Arial"/>
              <a:cs typeface="Arial"/>
            </a:endParaRPr>
          </a:p>
          <a:p>
            <a:pPr marL="353695" indent="-340995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1800" spc="-5">
                <a:latin typeface="Arial"/>
                <a:cs typeface="Arial"/>
              </a:rPr>
              <a:t>Illustration of the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problem:</a:t>
            </a:r>
            <a:endParaRPr sz="1800">
              <a:latin typeface="Arial"/>
              <a:cs typeface="Arial"/>
            </a:endParaRPr>
          </a:p>
          <a:p>
            <a:pPr marL="353695" marR="116839">
              <a:lnSpc>
                <a:spcPct val="100000"/>
              </a:lnSpc>
            </a:pPr>
            <a:r>
              <a:rPr dirty="0" sz="1800" spc="-10">
                <a:latin typeface="Arial"/>
                <a:cs typeface="Arial"/>
              </a:rPr>
              <a:t>Suppose </a:t>
            </a:r>
            <a:r>
              <a:rPr dirty="0" sz="1800" spc="-5">
                <a:latin typeface="Arial"/>
                <a:cs typeface="Arial"/>
              </a:rPr>
              <a:t>that </a:t>
            </a:r>
            <a:r>
              <a:rPr dirty="0" sz="1800" spc="-25">
                <a:latin typeface="Arial"/>
                <a:cs typeface="Arial"/>
              </a:rPr>
              <a:t>we </a:t>
            </a:r>
            <a:r>
              <a:rPr dirty="0" sz="1800" spc="-10">
                <a:latin typeface="Arial"/>
                <a:cs typeface="Arial"/>
              </a:rPr>
              <a:t>wanted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provide </a:t>
            </a:r>
            <a:r>
              <a:rPr dirty="0" sz="1800" spc="-5">
                <a:latin typeface="Arial"/>
                <a:cs typeface="Arial"/>
              </a:rPr>
              <a:t>a </a:t>
            </a:r>
            <a:r>
              <a:rPr dirty="0" sz="1800" spc="-10">
                <a:latin typeface="Arial"/>
                <a:cs typeface="Arial"/>
              </a:rPr>
              <a:t>solution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the  consumer-producer problem </a:t>
            </a:r>
            <a:r>
              <a:rPr dirty="0" sz="1800" spc="-5">
                <a:latin typeface="Arial"/>
                <a:cs typeface="Arial"/>
              </a:rPr>
              <a:t>that fills </a:t>
            </a:r>
            <a:r>
              <a:rPr dirty="0" sz="1800" spc="-5" b="1" i="1">
                <a:latin typeface="Arial"/>
                <a:cs typeface="Arial"/>
              </a:rPr>
              <a:t>all </a:t>
            </a:r>
            <a:r>
              <a:rPr dirty="0" sz="1800" spc="-5">
                <a:latin typeface="Arial"/>
                <a:cs typeface="Arial"/>
              </a:rPr>
              <a:t>the buffers. </a:t>
            </a:r>
            <a:r>
              <a:rPr dirty="0" sz="1800">
                <a:latin typeface="Arial"/>
                <a:cs typeface="Arial"/>
              </a:rPr>
              <a:t>We </a:t>
            </a:r>
            <a:r>
              <a:rPr dirty="0" sz="1800" spc="-10">
                <a:latin typeface="Arial"/>
                <a:cs typeface="Arial"/>
              </a:rPr>
              <a:t>can  do </a:t>
            </a:r>
            <a:r>
              <a:rPr dirty="0" sz="1800" spc="-5">
                <a:latin typeface="Arial"/>
                <a:cs typeface="Arial"/>
              </a:rPr>
              <a:t>so </a:t>
            </a:r>
            <a:r>
              <a:rPr dirty="0" sz="1800" spc="-10">
                <a:latin typeface="Arial"/>
                <a:cs typeface="Arial"/>
              </a:rPr>
              <a:t>by having an integer </a:t>
            </a:r>
            <a:r>
              <a:rPr dirty="0" sz="1800" spc="-5" b="1">
                <a:latin typeface="Arial"/>
                <a:cs typeface="Arial"/>
              </a:rPr>
              <a:t>counter </a:t>
            </a:r>
            <a:r>
              <a:rPr dirty="0" sz="1800" spc="-5">
                <a:latin typeface="Arial"/>
                <a:cs typeface="Arial"/>
              </a:rPr>
              <a:t>that </a:t>
            </a:r>
            <a:r>
              <a:rPr dirty="0" sz="1800" spc="-10">
                <a:latin typeface="Arial"/>
                <a:cs typeface="Arial"/>
              </a:rPr>
              <a:t>keeps </a:t>
            </a:r>
            <a:r>
              <a:rPr dirty="0" sz="1800" spc="-5">
                <a:latin typeface="Arial"/>
                <a:cs typeface="Arial"/>
              </a:rPr>
              <a:t>track of </a:t>
            </a:r>
            <a:r>
              <a:rPr dirty="0" sz="1800" spc="-10">
                <a:latin typeface="Arial"/>
                <a:cs typeface="Arial"/>
              </a:rPr>
              <a:t>the  number </a:t>
            </a:r>
            <a:r>
              <a:rPr dirty="0" sz="1800" spc="-5">
                <a:latin typeface="Arial"/>
                <a:cs typeface="Arial"/>
              </a:rPr>
              <a:t>of full buffers. </a:t>
            </a:r>
            <a:r>
              <a:rPr dirty="0" sz="1800" spc="-10">
                <a:latin typeface="Arial"/>
                <a:cs typeface="Arial"/>
              </a:rPr>
              <a:t>Initially, </a:t>
            </a:r>
            <a:r>
              <a:rPr dirty="0" sz="1800" spc="-5" b="1">
                <a:latin typeface="Arial"/>
                <a:cs typeface="Arial"/>
              </a:rPr>
              <a:t>counter </a:t>
            </a:r>
            <a:r>
              <a:rPr dirty="0" sz="1800" spc="-5">
                <a:latin typeface="Arial"/>
                <a:cs typeface="Arial"/>
              </a:rPr>
              <a:t>is set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0. </a:t>
            </a:r>
            <a:r>
              <a:rPr dirty="0" sz="1800">
                <a:latin typeface="Arial"/>
                <a:cs typeface="Arial"/>
              </a:rPr>
              <a:t>It </a:t>
            </a:r>
            <a:r>
              <a:rPr dirty="0" sz="1800" spc="-5">
                <a:latin typeface="Arial"/>
                <a:cs typeface="Arial"/>
              </a:rPr>
              <a:t>is  </a:t>
            </a:r>
            <a:r>
              <a:rPr dirty="0" sz="1800" spc="-10">
                <a:latin typeface="Arial"/>
                <a:cs typeface="Arial"/>
              </a:rPr>
              <a:t>incremented by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producer </a:t>
            </a:r>
            <a:r>
              <a:rPr dirty="0" sz="1800" spc="-5">
                <a:latin typeface="Arial"/>
                <a:cs typeface="Arial"/>
              </a:rPr>
              <a:t>after it </a:t>
            </a:r>
            <a:r>
              <a:rPr dirty="0" sz="1800" spc="-10">
                <a:latin typeface="Arial"/>
                <a:cs typeface="Arial"/>
              </a:rPr>
              <a:t>produces </a:t>
            </a:r>
            <a:r>
              <a:rPr dirty="0" sz="1800" spc="-5">
                <a:latin typeface="Arial"/>
                <a:cs typeface="Arial"/>
              </a:rPr>
              <a:t>a </a:t>
            </a:r>
            <a:r>
              <a:rPr dirty="0" sz="1800" spc="-10">
                <a:latin typeface="Arial"/>
                <a:cs typeface="Arial"/>
              </a:rPr>
              <a:t>new buffer  and </a:t>
            </a:r>
            <a:r>
              <a:rPr dirty="0" sz="1800" spc="-5">
                <a:latin typeface="Arial"/>
                <a:cs typeface="Arial"/>
              </a:rPr>
              <a:t>is </a:t>
            </a:r>
            <a:r>
              <a:rPr dirty="0" sz="1800" spc="-10">
                <a:latin typeface="Arial"/>
                <a:cs typeface="Arial"/>
              </a:rPr>
              <a:t>decremented by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consumer </a:t>
            </a:r>
            <a:r>
              <a:rPr dirty="0" sz="1800" spc="-5">
                <a:latin typeface="Arial"/>
                <a:cs typeface="Arial"/>
              </a:rPr>
              <a:t>after it </a:t>
            </a:r>
            <a:r>
              <a:rPr dirty="0" sz="1800" spc="-10">
                <a:latin typeface="Arial"/>
                <a:cs typeface="Arial"/>
              </a:rPr>
              <a:t>consumes </a:t>
            </a:r>
            <a:r>
              <a:rPr dirty="0" sz="1800" spc="-5">
                <a:latin typeface="Arial"/>
                <a:cs typeface="Arial"/>
              </a:rPr>
              <a:t>a  buffer.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47470">
              <a:lnSpc>
                <a:spcPct val="100000"/>
              </a:lnSpc>
            </a:pPr>
            <a:r>
              <a:rPr dirty="0" sz="3000" spc="-5"/>
              <a:t>Dining-Philosophers Problem</a:t>
            </a:r>
            <a:r>
              <a:rPr dirty="0" sz="3000" spc="10"/>
              <a:t> </a:t>
            </a:r>
            <a:r>
              <a:rPr dirty="0" sz="3000" spc="-5"/>
              <a:t>Algorithm</a:t>
            </a:r>
            <a:endParaRPr sz="3000"/>
          </a:p>
        </p:txBody>
      </p:sp>
      <p:sp>
        <p:nvSpPr>
          <p:cNvPr id="10" name="object 1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5.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05822" y="1131379"/>
            <a:ext cx="3448050" cy="5937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8620" indent="-37592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88620" algn="l"/>
                <a:tab pos="389255" algn="l"/>
              </a:tabLst>
            </a:pP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structure of </a:t>
            </a:r>
            <a:r>
              <a:rPr dirty="0" sz="1800" spc="-10">
                <a:latin typeface="Arial"/>
                <a:cs typeface="Arial"/>
              </a:rPr>
              <a:t>Philosopher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5" i="1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dirty="0" sz="1800" spc="-5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870585">
              <a:lnSpc>
                <a:spcPct val="100000"/>
              </a:lnSpc>
              <a:spcBef>
                <a:spcPts val="390"/>
              </a:spcBef>
            </a:pPr>
            <a:r>
              <a:rPr dirty="0" sz="1600" spc="-5" b="1">
                <a:latin typeface="Courier New"/>
                <a:cs typeface="Courier New"/>
              </a:rPr>
              <a:t>do</a:t>
            </a:r>
            <a:r>
              <a:rPr dirty="0" sz="1600" spc="-9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51111" y="1760334"/>
            <a:ext cx="3293745" cy="5746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b="1">
                <a:latin typeface="Courier New"/>
                <a:cs typeface="Courier New"/>
              </a:rPr>
              <a:t>wait </a:t>
            </a:r>
            <a:r>
              <a:rPr dirty="0" sz="1600" spc="-5" b="1">
                <a:latin typeface="Courier New"/>
                <a:cs typeface="Courier New"/>
              </a:rPr>
              <a:t>(chopstick[i]</a:t>
            </a:r>
            <a:r>
              <a:rPr dirty="0" sz="1600" spc="-4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107314">
              <a:lnSpc>
                <a:spcPct val="100000"/>
              </a:lnSpc>
              <a:spcBef>
                <a:spcPts val="480"/>
              </a:spcBef>
            </a:pPr>
            <a:r>
              <a:rPr dirty="0" sz="1600" spc="-5" b="1">
                <a:latin typeface="Courier New"/>
                <a:cs typeface="Courier New"/>
              </a:rPr>
              <a:t>wait (chopStick[ (i + 1)</a:t>
            </a:r>
            <a:r>
              <a:rPr dirty="0" sz="1600" spc="1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%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41334" y="2065185"/>
            <a:ext cx="636270" cy="269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5]</a:t>
            </a:r>
            <a:r>
              <a:rPr dirty="0" sz="1600" spc="-8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89005" y="2674873"/>
            <a:ext cx="880110" cy="269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99745" algn="l"/>
              </a:tabLst>
            </a:pPr>
            <a:r>
              <a:rPr dirty="0" sz="1600" spc="-5" b="1">
                <a:latin typeface="Courier New"/>
                <a:cs typeface="Courier New"/>
              </a:rPr>
              <a:t>//</a:t>
            </a:r>
            <a:r>
              <a:rPr dirty="0" sz="1600" spc="-5" b="1">
                <a:latin typeface="Courier New"/>
                <a:cs typeface="Courier New"/>
              </a:rPr>
              <a:t>	</a:t>
            </a:r>
            <a:r>
              <a:rPr dirty="0" sz="1600" spc="-5" b="1">
                <a:latin typeface="Courier New"/>
                <a:cs typeface="Courier New"/>
              </a:rPr>
              <a:t>e</a:t>
            </a:r>
            <a:r>
              <a:rPr dirty="0" sz="1600" spc="0" b="1">
                <a:latin typeface="Courier New"/>
                <a:cs typeface="Courier New"/>
              </a:rPr>
              <a:t>a</a:t>
            </a:r>
            <a:r>
              <a:rPr dirty="0" sz="1600" spc="-5" b="1">
                <a:latin typeface="Courier New"/>
                <a:cs typeface="Courier New"/>
              </a:rPr>
              <a:t>t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45765" y="3223615"/>
            <a:ext cx="3199765" cy="635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</a:pPr>
            <a:r>
              <a:rPr dirty="0" sz="1600" spc="-5" b="1">
                <a:latin typeface="Courier New"/>
                <a:cs typeface="Courier New"/>
              </a:rPr>
              <a:t>signal (chopstick[i] </a:t>
            </a:r>
            <a:r>
              <a:rPr dirty="0" sz="1600" b="1">
                <a:latin typeface="Courier New"/>
                <a:cs typeface="Courier New"/>
              </a:rPr>
              <a:t>);  </a:t>
            </a:r>
            <a:r>
              <a:rPr dirty="0" sz="1600" spc="-5" b="1">
                <a:latin typeface="Courier New"/>
                <a:cs typeface="Courier New"/>
              </a:rPr>
              <a:t>signal (chopstick[ (i +</a:t>
            </a:r>
            <a:r>
              <a:rPr dirty="0" sz="1600" spc="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1)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41334" y="3589426"/>
            <a:ext cx="880110" cy="269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% 5]</a:t>
            </a:r>
            <a:r>
              <a:rPr dirty="0" sz="1600" spc="-7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5822" y="4199115"/>
            <a:ext cx="4575810" cy="12560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944495">
              <a:lnSpc>
                <a:spcPct val="100000"/>
              </a:lnSpc>
              <a:tabLst>
                <a:tab pos="3433445" algn="l"/>
              </a:tabLst>
            </a:pPr>
            <a:r>
              <a:rPr dirty="0" sz="1600" spc="-5" b="1">
                <a:latin typeface="Courier New"/>
                <a:cs typeface="Courier New"/>
              </a:rPr>
              <a:t>//	think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870585">
              <a:lnSpc>
                <a:spcPct val="100000"/>
              </a:lnSpc>
              <a:spcBef>
                <a:spcPts val="1360"/>
              </a:spcBef>
            </a:pPr>
            <a:r>
              <a:rPr dirty="0" sz="1600" spc="-5" b="1">
                <a:latin typeface="Courier New"/>
                <a:cs typeface="Courier New"/>
              </a:rPr>
              <a:t>} while</a:t>
            </a:r>
            <a:r>
              <a:rPr dirty="0" sz="1600" spc="-4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(TRUE);</a:t>
            </a:r>
            <a:endParaRPr sz="1600">
              <a:latin typeface="Courier New"/>
              <a:cs typeface="Courier New"/>
            </a:endParaRPr>
          </a:p>
          <a:p>
            <a:pPr marL="514984" indent="-502284">
              <a:lnSpc>
                <a:spcPct val="100000"/>
              </a:lnSpc>
              <a:spcBef>
                <a:spcPts val="60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514984" algn="l"/>
                <a:tab pos="515620" algn="l"/>
              </a:tabLst>
            </a:pPr>
            <a:r>
              <a:rPr dirty="0" sz="1800" spc="-5">
                <a:latin typeface="Arial"/>
                <a:cs typeface="Arial"/>
              </a:rPr>
              <a:t>What is the </a:t>
            </a:r>
            <a:r>
              <a:rPr dirty="0" sz="1800" spc="-10">
                <a:latin typeface="Arial"/>
                <a:cs typeface="Arial"/>
              </a:rPr>
              <a:t>problem </a:t>
            </a:r>
            <a:r>
              <a:rPr dirty="0" sz="1800" spc="-15">
                <a:latin typeface="Arial"/>
                <a:cs typeface="Arial"/>
              </a:rPr>
              <a:t>with </a:t>
            </a:r>
            <a:r>
              <a:rPr dirty="0" sz="1800" spc="-5">
                <a:latin typeface="Arial"/>
                <a:cs typeface="Arial"/>
              </a:rPr>
              <a:t>this</a:t>
            </a:r>
            <a:r>
              <a:rPr dirty="0" sz="1800" spc="9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algorithm?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3121" rIns="0" bIns="0" rtlCol="0" vert="horz">
            <a:spAutoFit/>
          </a:bodyPr>
          <a:lstStyle/>
          <a:p>
            <a:pPr marL="1493520">
              <a:lnSpc>
                <a:spcPct val="100000"/>
              </a:lnSpc>
            </a:pPr>
            <a:r>
              <a:rPr dirty="0" sz="2400" spc="-5"/>
              <a:t>Dining-Philosophers Problem Algorithm</a:t>
            </a:r>
            <a:r>
              <a:rPr dirty="0" sz="2400" spc="-60"/>
              <a:t> </a:t>
            </a:r>
            <a:r>
              <a:rPr dirty="0" sz="2400" spc="-5"/>
              <a:t>(Cont.)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5.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64559" y="1263586"/>
            <a:ext cx="6249035" cy="3041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3695" indent="-340995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1800" spc="-10">
                <a:latin typeface="Arial"/>
                <a:cs typeface="Arial"/>
              </a:rPr>
              <a:t>Deadlock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handling</a:t>
            </a:r>
            <a:endParaRPr sz="1800">
              <a:latin typeface="Arial"/>
              <a:cs typeface="Arial"/>
            </a:endParaRPr>
          </a:p>
          <a:p>
            <a:pPr lvl="1" marL="754380" marR="1285240" indent="-28448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817244" algn="l"/>
                <a:tab pos="817880" algn="l"/>
                <a:tab pos="2645410" algn="l"/>
              </a:tabLst>
            </a:pPr>
            <a:r>
              <a:rPr dirty="0" sz="1800" spc="-5">
                <a:latin typeface="Arial"/>
                <a:cs typeface="Arial"/>
              </a:rPr>
              <a:t>Allow at most 4 </a:t>
            </a:r>
            <a:r>
              <a:rPr dirty="0" sz="1800" spc="-10">
                <a:latin typeface="Arial"/>
                <a:cs typeface="Arial"/>
              </a:rPr>
              <a:t>philosophers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be </a:t>
            </a:r>
            <a:r>
              <a:rPr dirty="0" sz="1800" spc="-5">
                <a:latin typeface="Arial"/>
                <a:cs typeface="Arial"/>
              </a:rPr>
              <a:t>sitting  </a:t>
            </a:r>
            <a:r>
              <a:rPr dirty="0" sz="1800" spc="-10">
                <a:latin typeface="Arial"/>
                <a:cs typeface="Arial"/>
              </a:rPr>
              <a:t>simultaneously</a:t>
            </a:r>
            <a:r>
              <a:rPr dirty="0" sz="1800" spc="3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at	the</a:t>
            </a:r>
            <a:r>
              <a:rPr dirty="0" sz="1800" spc="-9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table.</a:t>
            </a:r>
            <a:endParaRPr sz="1800">
              <a:latin typeface="Arial"/>
              <a:cs typeface="Arial"/>
            </a:endParaRPr>
          </a:p>
          <a:p>
            <a:pPr lvl="1" marL="754380" marR="231775" indent="-28448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817244" algn="l"/>
                <a:tab pos="817880" algn="l"/>
                <a:tab pos="3964304" algn="l"/>
              </a:tabLst>
            </a:pPr>
            <a:r>
              <a:rPr dirty="0" sz="1800" spc="-5">
                <a:latin typeface="Arial"/>
                <a:cs typeface="Arial"/>
              </a:rPr>
              <a:t>Allow a </a:t>
            </a:r>
            <a:r>
              <a:rPr dirty="0" sz="1800" spc="-10">
                <a:latin typeface="Arial"/>
                <a:cs typeface="Arial"/>
              </a:rPr>
              <a:t>philosopher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7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pick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up	</a:t>
            </a:r>
            <a:r>
              <a:rPr dirty="0" sz="1800" spc="-5">
                <a:latin typeface="Arial"/>
                <a:cs typeface="Arial"/>
              </a:rPr>
              <a:t>the forks </a:t>
            </a:r>
            <a:r>
              <a:rPr dirty="0" sz="1800" spc="-10">
                <a:latin typeface="Arial"/>
                <a:cs typeface="Arial"/>
              </a:rPr>
              <a:t>only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if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both 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are </a:t>
            </a:r>
            <a:r>
              <a:rPr dirty="0" sz="1800" spc="-10">
                <a:latin typeface="Arial"/>
                <a:cs typeface="Arial"/>
              </a:rPr>
              <a:t>available </a:t>
            </a:r>
            <a:r>
              <a:rPr dirty="0" sz="1800" spc="-5">
                <a:latin typeface="Arial"/>
                <a:cs typeface="Arial"/>
              </a:rPr>
              <a:t>(picking must </a:t>
            </a:r>
            <a:r>
              <a:rPr dirty="0" sz="1800" spc="-10">
                <a:latin typeface="Arial"/>
                <a:cs typeface="Arial"/>
              </a:rPr>
              <a:t>be done </a:t>
            </a:r>
            <a:r>
              <a:rPr dirty="0" sz="1800" spc="-5">
                <a:latin typeface="Arial"/>
                <a:cs typeface="Arial"/>
              </a:rPr>
              <a:t>in a critical  </a:t>
            </a:r>
            <a:r>
              <a:rPr dirty="0" sz="1800" spc="-10">
                <a:latin typeface="Arial"/>
                <a:cs typeface="Arial"/>
              </a:rPr>
              <a:t>section.</a:t>
            </a:r>
            <a:endParaRPr sz="1800">
              <a:latin typeface="Arial"/>
              <a:cs typeface="Arial"/>
            </a:endParaRPr>
          </a:p>
          <a:p>
            <a:pPr lvl="1" marL="754380" marR="5080" indent="-28448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817244" algn="l"/>
                <a:tab pos="817880" algn="l"/>
                <a:tab pos="2644775" algn="l"/>
                <a:tab pos="3749675" algn="l"/>
                <a:tab pos="4472940" algn="l"/>
              </a:tabLst>
            </a:pPr>
            <a:r>
              <a:rPr dirty="0" sz="1800" spc="-5">
                <a:latin typeface="Arial"/>
                <a:cs typeface="Arial"/>
              </a:rPr>
              <a:t>Use </a:t>
            </a:r>
            <a:r>
              <a:rPr dirty="0" sz="1800" spc="-10">
                <a:latin typeface="Arial"/>
                <a:cs typeface="Arial"/>
              </a:rPr>
              <a:t>an</a:t>
            </a:r>
            <a:r>
              <a:rPr dirty="0" sz="1800" spc="2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asymmetric</a:t>
            </a:r>
            <a:r>
              <a:rPr dirty="0" sz="1800" spc="5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solution	</a:t>
            </a:r>
            <a:r>
              <a:rPr dirty="0" sz="1800">
                <a:latin typeface="Arial"/>
                <a:cs typeface="Arial"/>
              </a:rPr>
              <a:t>--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an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odd-numbered 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philosopher</a:t>
            </a:r>
            <a:r>
              <a:rPr dirty="0" sz="1800" spc="3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picks	</a:t>
            </a:r>
            <a:r>
              <a:rPr dirty="0" sz="1800" spc="-10">
                <a:latin typeface="Arial"/>
                <a:cs typeface="Arial"/>
              </a:rPr>
              <a:t>up </a:t>
            </a:r>
            <a:r>
              <a:rPr dirty="0" sz="1800" spc="-5">
                <a:latin typeface="Arial"/>
                <a:cs typeface="Arial"/>
              </a:rPr>
              <a:t>first the left chopstick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and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then 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right</a:t>
            </a:r>
            <a:r>
              <a:rPr dirty="0" sz="1800" spc="4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chopstick.</a:t>
            </a:r>
            <a:r>
              <a:rPr dirty="0" sz="1800" spc="4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Even-numbered	philosopher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picks 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up </a:t>
            </a:r>
            <a:r>
              <a:rPr dirty="0" sz="1800" spc="-5">
                <a:latin typeface="Arial"/>
                <a:cs typeface="Arial"/>
              </a:rPr>
              <a:t>first the </a:t>
            </a:r>
            <a:r>
              <a:rPr dirty="0" sz="1800" spc="-10">
                <a:latin typeface="Arial"/>
                <a:cs typeface="Arial"/>
              </a:rPr>
              <a:t>right </a:t>
            </a:r>
            <a:r>
              <a:rPr dirty="0" sz="1800" spc="-5">
                <a:latin typeface="Arial"/>
                <a:cs typeface="Arial"/>
              </a:rPr>
              <a:t>chopstick </a:t>
            </a:r>
            <a:r>
              <a:rPr dirty="0" sz="1800" spc="-10">
                <a:latin typeface="Arial"/>
                <a:cs typeface="Arial"/>
              </a:rPr>
              <a:t>and then </a:t>
            </a:r>
            <a:r>
              <a:rPr dirty="0" sz="1800" spc="-5">
                <a:latin typeface="Arial"/>
                <a:cs typeface="Arial"/>
              </a:rPr>
              <a:t>the left</a:t>
            </a:r>
            <a:r>
              <a:rPr dirty="0" sz="1800" spc="8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chopstick.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044064">
              <a:lnSpc>
                <a:spcPct val="100000"/>
              </a:lnSpc>
            </a:pPr>
            <a:r>
              <a:rPr dirty="0" spc="-5"/>
              <a:t>Problems </a:t>
            </a:r>
            <a:r>
              <a:rPr dirty="0"/>
              <a:t>with</a:t>
            </a:r>
            <a:r>
              <a:rPr dirty="0" spc="-95"/>
              <a:t> </a:t>
            </a:r>
            <a:r>
              <a:rPr dirty="0" spc="-5"/>
              <a:t>Semaphores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5.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05822" y="1322323"/>
            <a:ext cx="5995035" cy="3055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15925" indent="-403225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415925" algn="l"/>
                <a:tab pos="416559" algn="l"/>
              </a:tabLst>
            </a:pPr>
            <a:r>
              <a:rPr dirty="0" sz="1800" spc="-5">
                <a:latin typeface="Arial"/>
                <a:cs typeface="Arial"/>
              </a:rPr>
              <a:t>Incorrect use of </a:t>
            </a:r>
            <a:r>
              <a:rPr dirty="0" sz="1800" spc="-10">
                <a:latin typeface="Arial"/>
                <a:cs typeface="Arial"/>
              </a:rPr>
              <a:t>semaphore</a:t>
            </a:r>
            <a:r>
              <a:rPr dirty="0" sz="1800" spc="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operations: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993300"/>
              </a:buClr>
              <a:buFont typeface="Wingdings"/>
              <a:buChar char=""/>
            </a:pPr>
            <a:endParaRPr sz="2500">
              <a:latin typeface="Times New Roman"/>
              <a:cs typeface="Times New Roman"/>
            </a:endParaRPr>
          </a:p>
          <a:p>
            <a:pPr lvl="1" marL="817244" indent="-347345">
              <a:lnSpc>
                <a:spcPct val="100000"/>
              </a:lnSpc>
              <a:buClr>
                <a:srgbClr val="CC6600"/>
              </a:buClr>
              <a:buSzPct val="80555"/>
              <a:buFont typeface="Wingdings"/>
              <a:buChar char=""/>
              <a:tabLst>
                <a:tab pos="817244" algn="l"/>
                <a:tab pos="817880" algn="l"/>
                <a:tab pos="2378710" algn="l"/>
              </a:tabLst>
            </a:pPr>
            <a:r>
              <a:rPr dirty="0" sz="1800" spc="-10">
                <a:latin typeface="Arial"/>
                <a:cs typeface="Arial"/>
              </a:rPr>
              <a:t>signal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(mutex)	</a:t>
            </a:r>
            <a:r>
              <a:rPr dirty="0" sz="1800">
                <a:latin typeface="Arial"/>
                <a:cs typeface="Arial"/>
              </a:rPr>
              <a:t>….  </a:t>
            </a:r>
            <a:r>
              <a:rPr dirty="0" sz="1800" spc="-15">
                <a:latin typeface="Arial"/>
                <a:cs typeface="Arial"/>
              </a:rPr>
              <a:t>wait</a:t>
            </a:r>
            <a:r>
              <a:rPr dirty="0" sz="1800" spc="-6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(mutex)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har char=""/>
            </a:pPr>
            <a:endParaRPr sz="2500">
              <a:latin typeface="Times New Roman"/>
              <a:cs typeface="Times New Roman"/>
            </a:endParaRPr>
          </a:p>
          <a:p>
            <a:pPr lvl="1" marL="817244" indent="-347345">
              <a:lnSpc>
                <a:spcPct val="100000"/>
              </a:lnSpc>
              <a:buClr>
                <a:srgbClr val="CC6600"/>
              </a:buClr>
              <a:buSzPct val="80555"/>
              <a:buFont typeface="Wingdings"/>
              <a:buChar char=""/>
              <a:tabLst>
                <a:tab pos="817244" algn="l"/>
                <a:tab pos="817880" algn="l"/>
                <a:tab pos="2188210" algn="l"/>
              </a:tabLst>
            </a:pPr>
            <a:r>
              <a:rPr dirty="0" sz="1800" spc="-15">
                <a:latin typeface="Arial"/>
                <a:cs typeface="Arial"/>
              </a:rPr>
              <a:t>wait</a:t>
            </a:r>
            <a:r>
              <a:rPr dirty="0" sz="1800" spc="4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(mutex)	</a:t>
            </a:r>
            <a:r>
              <a:rPr dirty="0" sz="1800">
                <a:latin typeface="Arial"/>
                <a:cs typeface="Arial"/>
              </a:rPr>
              <a:t>…  </a:t>
            </a:r>
            <a:r>
              <a:rPr dirty="0" sz="1800" spc="-15">
                <a:latin typeface="Arial"/>
                <a:cs typeface="Arial"/>
              </a:rPr>
              <a:t>wait</a:t>
            </a:r>
            <a:r>
              <a:rPr dirty="0" sz="1800" spc="-6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(mutex)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har char=""/>
            </a:pPr>
            <a:endParaRPr sz="1800">
              <a:latin typeface="Times New Roman"/>
              <a:cs typeface="Times New Roman"/>
            </a:endParaRPr>
          </a:p>
          <a:p>
            <a:pPr lvl="1" marL="817244" indent="-347345">
              <a:lnSpc>
                <a:spcPct val="100000"/>
              </a:lnSpc>
              <a:spcBef>
                <a:spcPts val="1600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817244" algn="l"/>
                <a:tab pos="817880" algn="l"/>
              </a:tabLst>
            </a:pPr>
            <a:r>
              <a:rPr dirty="0" sz="1800" spc="-5">
                <a:latin typeface="Arial"/>
                <a:cs typeface="Arial"/>
              </a:rPr>
              <a:t>Omitting  of </a:t>
            </a:r>
            <a:r>
              <a:rPr dirty="0" sz="1800" spc="-15">
                <a:latin typeface="Arial"/>
                <a:cs typeface="Arial"/>
              </a:rPr>
              <a:t>wait </a:t>
            </a:r>
            <a:r>
              <a:rPr dirty="0" sz="1800" spc="-5">
                <a:latin typeface="Arial"/>
                <a:cs typeface="Arial"/>
              </a:rPr>
              <a:t>(mutex) </a:t>
            </a:r>
            <a:r>
              <a:rPr dirty="0" sz="1800" spc="-10">
                <a:latin typeface="Arial"/>
                <a:cs typeface="Arial"/>
              </a:rPr>
              <a:t>or signal </a:t>
            </a:r>
            <a:r>
              <a:rPr dirty="0" sz="1800" spc="-5">
                <a:latin typeface="Arial"/>
                <a:cs typeface="Arial"/>
              </a:rPr>
              <a:t>(mutex) (or</a:t>
            </a:r>
            <a:r>
              <a:rPr dirty="0" sz="1800" spc="11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both)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har char=""/>
            </a:pPr>
            <a:endParaRPr sz="180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spcBef>
                <a:spcPts val="160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1800" spc="-10">
                <a:latin typeface="Arial"/>
                <a:cs typeface="Arial"/>
              </a:rPr>
              <a:t>Deadlock and </a:t>
            </a:r>
            <a:r>
              <a:rPr dirty="0" sz="1800" spc="-5">
                <a:latin typeface="Arial"/>
                <a:cs typeface="Arial"/>
              </a:rPr>
              <a:t>starvation are</a:t>
            </a:r>
            <a:r>
              <a:rPr dirty="0" sz="1800" spc="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possible.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615054">
              <a:lnSpc>
                <a:spcPct val="100000"/>
              </a:lnSpc>
            </a:pPr>
            <a:r>
              <a:rPr dirty="0" spc="-5"/>
              <a:t>Monitors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5.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34397" y="1250314"/>
            <a:ext cx="6766559" cy="44951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3695" marR="659130" indent="-340995">
              <a:lnSpc>
                <a:spcPct val="80000"/>
              </a:lnSpc>
              <a:buClr>
                <a:srgbClr val="993300"/>
              </a:buClr>
              <a:buSzPct val="87500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1600" spc="-5">
                <a:latin typeface="Arial"/>
                <a:cs typeface="Arial"/>
              </a:rPr>
              <a:t>A high-level abstraction that provides a convenient and </a:t>
            </a:r>
            <a:r>
              <a:rPr dirty="0" sz="1600">
                <a:latin typeface="Arial"/>
                <a:cs typeface="Arial"/>
              </a:rPr>
              <a:t>effective  </a:t>
            </a:r>
            <a:r>
              <a:rPr dirty="0" sz="1600" spc="-5">
                <a:latin typeface="Arial"/>
                <a:cs typeface="Arial"/>
              </a:rPr>
              <a:t>mechanism for process</a:t>
            </a:r>
            <a:r>
              <a:rPr dirty="0" sz="1600" spc="3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synchronization</a:t>
            </a:r>
            <a:endParaRPr sz="1600">
              <a:latin typeface="Arial"/>
              <a:cs typeface="Arial"/>
            </a:endParaRPr>
          </a:p>
          <a:p>
            <a:pPr marL="353695" marR="5080" indent="-340995">
              <a:lnSpc>
                <a:spcPct val="80000"/>
              </a:lnSpc>
              <a:spcBef>
                <a:spcPts val="670"/>
              </a:spcBef>
              <a:buClr>
                <a:srgbClr val="993300"/>
              </a:buClr>
              <a:buSzPct val="87500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1600" spc="-5" i="1">
                <a:latin typeface="Arial"/>
                <a:cs typeface="Arial"/>
              </a:rPr>
              <a:t>Abstract data type</a:t>
            </a:r>
            <a:r>
              <a:rPr dirty="0" sz="1600" spc="-5">
                <a:latin typeface="Arial"/>
                <a:cs typeface="Arial"/>
              </a:rPr>
              <a:t>, internal variables only </a:t>
            </a:r>
            <a:r>
              <a:rPr dirty="0" sz="1600">
                <a:latin typeface="Arial"/>
                <a:cs typeface="Arial"/>
              </a:rPr>
              <a:t>accessible </a:t>
            </a:r>
            <a:r>
              <a:rPr dirty="0" sz="1600" spc="-5">
                <a:latin typeface="Arial"/>
                <a:cs typeface="Arial"/>
              </a:rPr>
              <a:t>by code within the  procedure</a:t>
            </a:r>
            <a:endParaRPr sz="1600">
              <a:latin typeface="Arial"/>
              <a:cs typeface="Arial"/>
            </a:endParaRPr>
          </a:p>
          <a:p>
            <a:pPr marL="353695" indent="-340995">
              <a:lnSpc>
                <a:spcPct val="100000"/>
              </a:lnSpc>
              <a:spcBef>
                <a:spcPts val="285"/>
              </a:spcBef>
              <a:buClr>
                <a:srgbClr val="993300"/>
              </a:buClr>
              <a:buSzPct val="87500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1600" spc="-5">
                <a:latin typeface="Arial"/>
                <a:cs typeface="Arial"/>
              </a:rPr>
              <a:t>Only one process may be active within the monitor at a</a:t>
            </a:r>
            <a:r>
              <a:rPr dirty="0" sz="1600" spc="13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time</a:t>
            </a:r>
            <a:endParaRPr sz="1600">
              <a:latin typeface="Arial"/>
              <a:cs typeface="Arial"/>
            </a:endParaRPr>
          </a:p>
          <a:p>
            <a:pPr marL="353695" indent="-340995">
              <a:lnSpc>
                <a:spcPct val="100000"/>
              </a:lnSpc>
              <a:spcBef>
                <a:spcPts val="285"/>
              </a:spcBef>
              <a:buClr>
                <a:srgbClr val="993300"/>
              </a:buClr>
              <a:buSzPct val="90625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1600" spc="-5">
                <a:latin typeface="Arial"/>
                <a:cs typeface="Arial"/>
              </a:rPr>
              <a:t>But not powerful enough to model some synchronization</a:t>
            </a:r>
            <a:r>
              <a:rPr dirty="0" sz="1600" spc="10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schemes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Times New Roman"/>
              <a:cs typeface="Times New Roman"/>
            </a:endParaRPr>
          </a:p>
          <a:p>
            <a:pPr marL="870585">
              <a:lnSpc>
                <a:spcPct val="100000"/>
              </a:lnSpc>
              <a:spcBef>
                <a:spcPts val="5"/>
              </a:spcBef>
            </a:pPr>
            <a:r>
              <a:rPr dirty="0" sz="1600" spc="-5" b="1">
                <a:latin typeface="Courier New"/>
                <a:cs typeface="Courier New"/>
              </a:rPr>
              <a:t>monitor</a:t>
            </a:r>
            <a:r>
              <a:rPr dirty="0" sz="1600" spc="-7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monitor-name</a:t>
            </a:r>
            <a:endParaRPr sz="1600">
              <a:latin typeface="Courier New"/>
              <a:cs typeface="Courier New"/>
            </a:endParaRPr>
          </a:p>
          <a:p>
            <a:pPr marL="870585">
              <a:lnSpc>
                <a:spcPct val="100000"/>
              </a:lnSpc>
              <a:spcBef>
                <a:spcPts val="285"/>
              </a:spcBef>
            </a:pPr>
            <a:r>
              <a:rPr dirty="0" sz="1600" spc="-5" b="1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097280" marR="1877695">
              <a:lnSpc>
                <a:spcPct val="114999"/>
              </a:lnSpc>
            </a:pPr>
            <a:r>
              <a:rPr dirty="0" sz="1600" spc="-5" b="1">
                <a:latin typeface="Courier New"/>
                <a:cs typeface="Courier New"/>
              </a:rPr>
              <a:t>// shared variable declarations  procedure P1 (…) { ….</a:t>
            </a:r>
            <a:r>
              <a:rPr dirty="0" sz="1600" spc="-1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357630" marR="1859914" indent="-260350">
              <a:lnSpc>
                <a:spcPct val="229900"/>
              </a:lnSpc>
            </a:pPr>
            <a:r>
              <a:rPr dirty="0" sz="1600" spc="-5" b="1">
                <a:latin typeface="Courier New"/>
                <a:cs typeface="Courier New"/>
              </a:rPr>
              <a:t>procedure Pn (…) </a:t>
            </a:r>
            <a:r>
              <a:rPr dirty="0" sz="1600" b="1">
                <a:latin typeface="Courier New"/>
                <a:cs typeface="Courier New"/>
              </a:rPr>
              <a:t>{……}  </a:t>
            </a:r>
            <a:r>
              <a:rPr dirty="0" sz="1600" spc="-5" b="1">
                <a:latin typeface="Courier New"/>
                <a:cs typeface="Courier New"/>
              </a:rPr>
              <a:t>Initialization code (…) { …</a:t>
            </a:r>
            <a:r>
              <a:rPr dirty="0" sz="1600" spc="2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097280">
              <a:lnSpc>
                <a:spcPct val="100000"/>
              </a:lnSpc>
              <a:spcBef>
                <a:spcPts val="285"/>
              </a:spcBef>
            </a:pPr>
            <a:r>
              <a:rPr dirty="0" sz="1600" spc="-5" b="1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869950">
              <a:lnSpc>
                <a:spcPct val="100000"/>
              </a:lnSpc>
              <a:spcBef>
                <a:spcPts val="285"/>
              </a:spcBef>
            </a:pPr>
            <a:r>
              <a:rPr dirty="0" sz="1600" spc="-5" b="1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127885">
              <a:lnSpc>
                <a:spcPct val="100000"/>
              </a:lnSpc>
            </a:pPr>
            <a:r>
              <a:rPr dirty="0" spc="-5"/>
              <a:t>Schematic view of </a:t>
            </a:r>
            <a:r>
              <a:rPr dirty="0"/>
              <a:t>a</a:t>
            </a:r>
            <a:r>
              <a:rPr dirty="0" spc="-105"/>
              <a:t> </a:t>
            </a:r>
            <a:r>
              <a:rPr dirty="0" spc="-5"/>
              <a:t>Monitor</a:t>
            </a:r>
          </a:p>
        </p:txBody>
      </p:sp>
      <p:sp>
        <p:nvSpPr>
          <p:cNvPr id="3" name="object 3"/>
          <p:cNvSpPr/>
          <p:nvPr/>
        </p:nvSpPr>
        <p:spPr>
          <a:xfrm>
            <a:off x="2466975" y="1185862"/>
            <a:ext cx="4925961" cy="4683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5.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852420">
              <a:lnSpc>
                <a:spcPct val="100000"/>
              </a:lnSpc>
            </a:pPr>
            <a:r>
              <a:rPr dirty="0" spc="-5"/>
              <a:t>Condition</a:t>
            </a:r>
            <a:r>
              <a:rPr dirty="0" spc="-105"/>
              <a:t> </a:t>
            </a:r>
            <a:r>
              <a:rPr dirty="0" spc="-5"/>
              <a:t>Variables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5.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05822" y="1166685"/>
            <a:ext cx="6841490" cy="2828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3695" indent="-340995">
              <a:lnSpc>
                <a:spcPct val="100000"/>
              </a:lnSpc>
              <a:buClr>
                <a:srgbClr val="993300"/>
              </a:buClr>
              <a:buSzPct val="90000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2000" spc="-5" b="1">
                <a:latin typeface="Courier New"/>
                <a:cs typeface="Courier New"/>
              </a:rPr>
              <a:t>condition x,</a:t>
            </a:r>
            <a:r>
              <a:rPr dirty="0" sz="2000" spc="-190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y</a:t>
            </a:r>
            <a:r>
              <a:rPr dirty="0" sz="1800" spc="-5" b="1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353695" indent="-340995">
              <a:lnSpc>
                <a:spcPct val="100000"/>
              </a:lnSpc>
              <a:spcBef>
                <a:spcPts val="94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1800" spc="-10">
                <a:latin typeface="Arial"/>
                <a:cs typeface="Arial"/>
              </a:rPr>
              <a:t>Two operations </a:t>
            </a:r>
            <a:r>
              <a:rPr dirty="0" sz="1800" spc="-5">
                <a:latin typeface="Arial"/>
                <a:cs typeface="Arial"/>
              </a:rPr>
              <a:t>are </a:t>
            </a:r>
            <a:r>
              <a:rPr dirty="0" sz="1800" spc="-10">
                <a:latin typeface="Arial"/>
                <a:cs typeface="Arial"/>
              </a:rPr>
              <a:t>allowed on </a:t>
            </a:r>
            <a:r>
              <a:rPr dirty="0" sz="1800" spc="-5">
                <a:latin typeface="Arial"/>
                <a:cs typeface="Arial"/>
              </a:rPr>
              <a:t>a </a:t>
            </a:r>
            <a:r>
              <a:rPr dirty="0" sz="1800" spc="-10">
                <a:latin typeface="Arial"/>
                <a:cs typeface="Arial"/>
              </a:rPr>
              <a:t>condition</a:t>
            </a:r>
            <a:r>
              <a:rPr dirty="0" sz="1800" spc="16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variable:</a:t>
            </a:r>
            <a:endParaRPr sz="1800">
              <a:latin typeface="Arial"/>
              <a:cs typeface="Arial"/>
            </a:endParaRPr>
          </a:p>
          <a:p>
            <a:pPr lvl="1" marL="754380" marR="556895" indent="-284480">
              <a:lnSpc>
                <a:spcPct val="100000"/>
              </a:lnSpc>
              <a:spcBef>
                <a:spcPts val="650"/>
              </a:spcBef>
              <a:buClr>
                <a:srgbClr val="CC6600"/>
              </a:buClr>
              <a:buSzPct val="80000"/>
              <a:buFont typeface="Wingdings"/>
              <a:buChar char=""/>
              <a:tabLst>
                <a:tab pos="755015" algn="l"/>
                <a:tab pos="2379345" algn="l"/>
              </a:tabLst>
            </a:pPr>
            <a:r>
              <a:rPr dirty="0" sz="2000" spc="-5" b="1">
                <a:latin typeface="Courier New"/>
                <a:cs typeface="Courier New"/>
              </a:rPr>
              <a:t>x.wait()</a:t>
            </a:r>
            <a:r>
              <a:rPr dirty="0" sz="2000" spc="5" b="1">
                <a:latin typeface="Courier New"/>
                <a:cs typeface="Courier New"/>
              </a:rPr>
              <a:t> </a:t>
            </a:r>
            <a:r>
              <a:rPr dirty="0" sz="1800" spc="-5">
                <a:latin typeface="Arial"/>
                <a:cs typeface="Arial"/>
              </a:rPr>
              <a:t>–	a process that </a:t>
            </a:r>
            <a:r>
              <a:rPr dirty="0" sz="1800" spc="-10">
                <a:latin typeface="Arial"/>
                <a:cs typeface="Arial"/>
              </a:rPr>
              <a:t>invokes </a:t>
            </a:r>
            <a:r>
              <a:rPr dirty="0" sz="1800" spc="-5">
                <a:latin typeface="Arial"/>
                <a:cs typeface="Arial"/>
              </a:rPr>
              <a:t>the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operation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is 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suspended until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x.signal()</a:t>
            </a:r>
            <a:endParaRPr sz="2000">
              <a:latin typeface="Courier New"/>
              <a:cs typeface="Courier New"/>
            </a:endParaRPr>
          </a:p>
          <a:p>
            <a:pPr lvl="1" marL="754380" marR="327660" indent="-284480">
              <a:lnSpc>
                <a:spcPct val="100000"/>
              </a:lnSpc>
              <a:spcBef>
                <a:spcPts val="840"/>
              </a:spcBef>
              <a:buClr>
                <a:srgbClr val="CC6600"/>
              </a:buClr>
              <a:buSzPct val="80000"/>
              <a:buFont typeface="Wingdings"/>
              <a:buChar char=""/>
              <a:tabLst>
                <a:tab pos="755015" algn="l"/>
              </a:tabLst>
            </a:pPr>
            <a:r>
              <a:rPr dirty="0" sz="2000" spc="-5" b="1">
                <a:latin typeface="Courier New"/>
                <a:cs typeface="Courier New"/>
              </a:rPr>
              <a:t>x.signal() </a:t>
            </a:r>
            <a:r>
              <a:rPr dirty="0" sz="1800" spc="-5">
                <a:latin typeface="Arial"/>
                <a:cs typeface="Arial"/>
              </a:rPr>
              <a:t>– resumes </a:t>
            </a:r>
            <a:r>
              <a:rPr dirty="0" sz="1800" spc="-10">
                <a:latin typeface="Arial"/>
                <a:cs typeface="Arial"/>
              </a:rPr>
              <a:t>one </a:t>
            </a:r>
            <a:r>
              <a:rPr dirty="0" sz="1800" spc="-5">
                <a:latin typeface="Arial"/>
                <a:cs typeface="Arial"/>
              </a:rPr>
              <a:t>of processes (if </a:t>
            </a:r>
            <a:r>
              <a:rPr dirty="0" sz="1800" spc="-15">
                <a:latin typeface="Arial"/>
                <a:cs typeface="Arial"/>
              </a:rPr>
              <a:t>any) </a:t>
            </a:r>
            <a:r>
              <a:rPr dirty="0" sz="1800" spc="-10">
                <a:latin typeface="Arial"/>
                <a:cs typeface="Arial"/>
              </a:rPr>
              <a:t>that  invoked</a:t>
            </a:r>
            <a:r>
              <a:rPr dirty="0" sz="1800" spc="-105">
                <a:latin typeface="Arial"/>
                <a:cs typeface="Arial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x.wait()</a:t>
            </a:r>
            <a:endParaRPr sz="2000">
              <a:latin typeface="Courier New"/>
              <a:cs typeface="Courier New"/>
            </a:endParaRPr>
          </a:p>
          <a:p>
            <a:pPr marL="1097280" marR="5080" indent="-227329">
              <a:lnSpc>
                <a:spcPct val="105800"/>
              </a:lnSpc>
              <a:spcBef>
                <a:spcPts val="750"/>
              </a:spcBef>
            </a:pPr>
            <a:r>
              <a:rPr dirty="0" sz="1350" spc="5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dirty="0" sz="1350" spc="5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latin typeface="Arial"/>
                <a:cs typeface="Arial"/>
              </a:rPr>
              <a:t>If </a:t>
            </a:r>
            <a:r>
              <a:rPr dirty="0" sz="1800" spc="-10">
                <a:latin typeface="Arial"/>
                <a:cs typeface="Arial"/>
              </a:rPr>
              <a:t>no </a:t>
            </a:r>
            <a:r>
              <a:rPr dirty="0" sz="2000" spc="-5" b="1">
                <a:latin typeface="Courier New"/>
                <a:cs typeface="Courier New"/>
              </a:rPr>
              <a:t>x.wait()</a:t>
            </a:r>
            <a:r>
              <a:rPr dirty="0" sz="2000" spc="-600" b="1">
                <a:latin typeface="Courier New"/>
                <a:cs typeface="Courier New"/>
              </a:rPr>
              <a:t> </a:t>
            </a:r>
            <a:r>
              <a:rPr dirty="0" sz="1800" spc="-10">
                <a:latin typeface="Arial"/>
                <a:cs typeface="Arial"/>
              </a:rPr>
              <a:t>on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variable, then </a:t>
            </a:r>
            <a:r>
              <a:rPr dirty="0" sz="1800" spc="-5">
                <a:latin typeface="Arial"/>
                <a:cs typeface="Arial"/>
              </a:rPr>
              <a:t>it </a:t>
            </a:r>
            <a:r>
              <a:rPr dirty="0" sz="1800" spc="-10">
                <a:latin typeface="Arial"/>
                <a:cs typeface="Arial"/>
              </a:rPr>
              <a:t>has no </a:t>
            </a:r>
            <a:r>
              <a:rPr dirty="0" sz="1800" spc="-5">
                <a:latin typeface="Arial"/>
                <a:cs typeface="Arial"/>
              </a:rPr>
              <a:t>effect </a:t>
            </a:r>
            <a:r>
              <a:rPr dirty="0" sz="1800" spc="-15">
                <a:latin typeface="Arial"/>
                <a:cs typeface="Arial"/>
              </a:rPr>
              <a:t>on  </a:t>
            </a:r>
            <a:r>
              <a:rPr dirty="0" sz="1800" spc="-5">
                <a:latin typeface="Arial"/>
                <a:cs typeface="Arial"/>
              </a:rPr>
              <a:t>the</a:t>
            </a:r>
            <a:r>
              <a:rPr dirty="0" sz="1800" spc="-7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variable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595755">
              <a:lnSpc>
                <a:spcPct val="100000"/>
              </a:lnSpc>
            </a:pPr>
            <a:r>
              <a:rPr dirty="0" spc="-5"/>
              <a:t>Monitor </a:t>
            </a:r>
            <a:r>
              <a:rPr dirty="0"/>
              <a:t>with </a:t>
            </a:r>
            <a:r>
              <a:rPr dirty="0" spc="-5"/>
              <a:t>Condition</a:t>
            </a:r>
            <a:r>
              <a:rPr dirty="0" spc="-114"/>
              <a:t> </a:t>
            </a:r>
            <a:r>
              <a:rPr dirty="0" spc="-5"/>
              <a:t>Variables</a:t>
            </a:r>
          </a:p>
        </p:txBody>
      </p:sp>
      <p:sp>
        <p:nvSpPr>
          <p:cNvPr id="3" name="object 3"/>
          <p:cNvSpPr/>
          <p:nvPr/>
        </p:nvSpPr>
        <p:spPr>
          <a:xfrm>
            <a:off x="1654187" y="1323987"/>
            <a:ext cx="6291249" cy="43481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5.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006600">
              <a:lnSpc>
                <a:spcPct val="100000"/>
              </a:lnSpc>
            </a:pPr>
            <a:r>
              <a:rPr dirty="0" spc="-5"/>
              <a:t>Condition Variables</a:t>
            </a:r>
            <a:r>
              <a:rPr dirty="0" spc="-110"/>
              <a:t> </a:t>
            </a:r>
            <a:r>
              <a:rPr dirty="0" spc="-5"/>
              <a:t>Choices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5.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48684" y="1201356"/>
            <a:ext cx="7660640" cy="4739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3695" indent="-340995">
              <a:lnSpc>
                <a:spcPts val="2375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1800">
                <a:latin typeface="Arial"/>
                <a:cs typeface="Arial"/>
              </a:rPr>
              <a:t>If </a:t>
            </a:r>
            <a:r>
              <a:rPr dirty="0" sz="1800" spc="-5">
                <a:latin typeface="Arial"/>
                <a:cs typeface="Arial"/>
              </a:rPr>
              <a:t>process </a:t>
            </a:r>
            <a:r>
              <a:rPr dirty="0" sz="1800">
                <a:latin typeface="Arial"/>
                <a:cs typeface="Arial"/>
              </a:rPr>
              <a:t>P </a:t>
            </a:r>
            <a:r>
              <a:rPr dirty="0" sz="1800" spc="-10">
                <a:latin typeface="Arial"/>
                <a:cs typeface="Arial"/>
              </a:rPr>
              <a:t>invokes </a:t>
            </a:r>
            <a:r>
              <a:rPr dirty="0" sz="2000" spc="-5" b="1">
                <a:latin typeface="Courier New"/>
                <a:cs typeface="Courier New"/>
              </a:rPr>
              <a:t>x.signal(),</a:t>
            </a:r>
            <a:r>
              <a:rPr dirty="0" sz="2000" spc="-555" b="1">
                <a:latin typeface="Courier New"/>
                <a:cs typeface="Courier New"/>
              </a:rPr>
              <a:t> </a:t>
            </a:r>
            <a:r>
              <a:rPr dirty="0" sz="1800" spc="-10">
                <a:latin typeface="Arial"/>
                <a:cs typeface="Arial"/>
              </a:rPr>
              <a:t>and </a:t>
            </a:r>
            <a:r>
              <a:rPr dirty="0" sz="1800" spc="-5">
                <a:latin typeface="Arial"/>
                <a:cs typeface="Arial"/>
              </a:rPr>
              <a:t>process </a:t>
            </a:r>
            <a:r>
              <a:rPr dirty="0" sz="1800">
                <a:latin typeface="Arial"/>
                <a:cs typeface="Arial"/>
              </a:rPr>
              <a:t>Q </a:t>
            </a:r>
            <a:r>
              <a:rPr dirty="0" sz="1800" spc="-5">
                <a:latin typeface="Arial"/>
                <a:cs typeface="Arial"/>
              </a:rPr>
              <a:t>is </a:t>
            </a:r>
            <a:r>
              <a:rPr dirty="0" sz="1800" spc="-10">
                <a:latin typeface="Arial"/>
                <a:cs typeface="Arial"/>
              </a:rPr>
              <a:t>suspended </a:t>
            </a:r>
            <a:r>
              <a:rPr dirty="0" sz="1800" spc="-5">
                <a:latin typeface="Arial"/>
                <a:cs typeface="Arial"/>
              </a:rPr>
              <a:t>in</a:t>
            </a:r>
            <a:endParaRPr sz="1800">
              <a:latin typeface="Arial"/>
              <a:cs typeface="Arial"/>
            </a:endParaRPr>
          </a:p>
          <a:p>
            <a:pPr lvl="1" marL="659765" indent="-306070">
              <a:lnSpc>
                <a:spcPts val="2375"/>
              </a:lnSpc>
              <a:buAutoNum type="romanLcPeriod" startAt="10"/>
              <a:tabLst>
                <a:tab pos="660400" algn="l"/>
              </a:tabLst>
            </a:pPr>
            <a:r>
              <a:rPr dirty="0" sz="2000" spc="-5" b="1">
                <a:latin typeface="Courier New"/>
                <a:cs typeface="Courier New"/>
              </a:rPr>
              <a:t>wait()</a:t>
            </a:r>
            <a:r>
              <a:rPr dirty="0" sz="1800" spc="-5">
                <a:latin typeface="Arial"/>
                <a:cs typeface="Arial"/>
              </a:rPr>
              <a:t>, </a:t>
            </a:r>
            <a:r>
              <a:rPr dirty="0" sz="1800" spc="-20">
                <a:latin typeface="Arial"/>
                <a:cs typeface="Arial"/>
              </a:rPr>
              <a:t>what </a:t>
            </a:r>
            <a:r>
              <a:rPr dirty="0" sz="1800" spc="-10">
                <a:latin typeface="Arial"/>
                <a:cs typeface="Arial"/>
              </a:rPr>
              <a:t>should happen</a:t>
            </a:r>
            <a:r>
              <a:rPr dirty="0" sz="1800" spc="8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next?</a:t>
            </a:r>
            <a:endParaRPr sz="1800">
              <a:latin typeface="Arial"/>
              <a:cs typeface="Arial"/>
            </a:endParaRPr>
          </a:p>
          <a:p>
            <a:pPr lvl="2" marL="754380" marR="462280" indent="-284480">
              <a:lnSpc>
                <a:spcPct val="100000"/>
              </a:lnSpc>
              <a:spcBef>
                <a:spcPts val="94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5015" algn="l"/>
              </a:tabLst>
            </a:pPr>
            <a:r>
              <a:rPr dirty="0" sz="1800" spc="-5">
                <a:latin typeface="Arial"/>
                <a:cs typeface="Arial"/>
              </a:rPr>
              <a:t>Both </a:t>
            </a:r>
            <a:r>
              <a:rPr dirty="0" sz="1800">
                <a:latin typeface="Arial"/>
                <a:cs typeface="Arial"/>
              </a:rPr>
              <a:t>Q </a:t>
            </a:r>
            <a:r>
              <a:rPr dirty="0" sz="1800" spc="-10">
                <a:latin typeface="Arial"/>
                <a:cs typeface="Arial"/>
              </a:rPr>
              <a:t>and </a:t>
            </a:r>
            <a:r>
              <a:rPr dirty="0" sz="1800">
                <a:latin typeface="Arial"/>
                <a:cs typeface="Arial"/>
              </a:rPr>
              <a:t>P </a:t>
            </a:r>
            <a:r>
              <a:rPr dirty="0" sz="1800" spc="-10">
                <a:latin typeface="Arial"/>
                <a:cs typeface="Arial"/>
              </a:rPr>
              <a:t>cannot execute </a:t>
            </a:r>
            <a:r>
              <a:rPr dirty="0" sz="1800" spc="-5">
                <a:latin typeface="Arial"/>
                <a:cs typeface="Arial"/>
              </a:rPr>
              <a:t>in </a:t>
            </a:r>
            <a:r>
              <a:rPr dirty="0" sz="1800" spc="-10">
                <a:latin typeface="Arial"/>
                <a:cs typeface="Arial"/>
              </a:rPr>
              <a:t>paralel. </a:t>
            </a:r>
            <a:r>
              <a:rPr dirty="0" sz="1800">
                <a:latin typeface="Arial"/>
                <a:cs typeface="Arial"/>
              </a:rPr>
              <a:t>If Q </a:t>
            </a:r>
            <a:r>
              <a:rPr dirty="0" sz="1800" spc="-5">
                <a:latin typeface="Arial"/>
                <a:cs typeface="Arial"/>
              </a:rPr>
              <a:t>is </a:t>
            </a:r>
            <a:r>
              <a:rPr dirty="0" sz="1800" spc="-10">
                <a:latin typeface="Arial"/>
                <a:cs typeface="Arial"/>
              </a:rPr>
              <a:t>resumed, then </a:t>
            </a:r>
            <a:r>
              <a:rPr dirty="0" sz="1800">
                <a:latin typeface="Arial"/>
                <a:cs typeface="Arial"/>
              </a:rPr>
              <a:t>P  </a:t>
            </a:r>
            <a:r>
              <a:rPr dirty="0" sz="1800" spc="-5">
                <a:latin typeface="Arial"/>
                <a:cs typeface="Arial"/>
              </a:rPr>
              <a:t>must</a:t>
            </a:r>
            <a:r>
              <a:rPr dirty="0" sz="1800" spc="-95">
                <a:latin typeface="Arial"/>
                <a:cs typeface="Arial"/>
              </a:rPr>
              <a:t> </a:t>
            </a:r>
            <a:r>
              <a:rPr dirty="0" sz="1800" spc="-15">
                <a:latin typeface="Arial"/>
                <a:cs typeface="Arial"/>
              </a:rPr>
              <a:t>wait</a:t>
            </a:r>
            <a:endParaRPr sz="1800">
              <a:latin typeface="Arial"/>
              <a:cs typeface="Arial"/>
            </a:endParaRPr>
          </a:p>
          <a:p>
            <a:pPr marL="353695" indent="-340995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1800" spc="-5">
                <a:latin typeface="Arial"/>
                <a:cs typeface="Arial"/>
              </a:rPr>
              <a:t>Options</a:t>
            </a:r>
            <a:r>
              <a:rPr dirty="0" sz="1800" spc="-9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include</a:t>
            </a:r>
            <a:endParaRPr sz="1800">
              <a:latin typeface="Arial"/>
              <a:cs typeface="Arial"/>
            </a:endParaRPr>
          </a:p>
          <a:p>
            <a:pPr marL="754380" marR="511809" indent="-28448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5015" algn="l"/>
              </a:tabLst>
            </a:pPr>
            <a:r>
              <a:rPr dirty="0" sz="1800" spc="-5" b="1">
                <a:latin typeface="Arial"/>
                <a:cs typeface="Arial"/>
              </a:rPr>
              <a:t>Signal and </a:t>
            </a:r>
            <a:r>
              <a:rPr dirty="0" sz="1800" spc="10" b="1">
                <a:latin typeface="Arial"/>
                <a:cs typeface="Arial"/>
              </a:rPr>
              <a:t>wait </a:t>
            </a:r>
            <a:r>
              <a:rPr dirty="0" sz="1800" spc="-5">
                <a:latin typeface="Arial"/>
                <a:cs typeface="Arial"/>
              </a:rPr>
              <a:t>– </a:t>
            </a:r>
            <a:r>
              <a:rPr dirty="0" sz="1800">
                <a:latin typeface="Arial"/>
                <a:cs typeface="Arial"/>
              </a:rPr>
              <a:t>P </a:t>
            </a:r>
            <a:r>
              <a:rPr dirty="0" sz="1800" spc="-15">
                <a:latin typeface="Arial"/>
                <a:cs typeface="Arial"/>
              </a:rPr>
              <a:t>waits </a:t>
            </a:r>
            <a:r>
              <a:rPr dirty="0" sz="1800" spc="-10">
                <a:latin typeface="Arial"/>
                <a:cs typeface="Arial"/>
              </a:rPr>
              <a:t>until </a:t>
            </a:r>
            <a:r>
              <a:rPr dirty="0" sz="1800">
                <a:latin typeface="Arial"/>
                <a:cs typeface="Arial"/>
              </a:rPr>
              <a:t>Q </a:t>
            </a:r>
            <a:r>
              <a:rPr dirty="0" sz="1800" spc="-10">
                <a:latin typeface="Arial"/>
                <a:cs typeface="Arial"/>
              </a:rPr>
              <a:t>either leaves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monitor or </a:t>
            </a:r>
            <a:r>
              <a:rPr dirty="0" sz="1800" spc="-5">
                <a:latin typeface="Arial"/>
                <a:cs typeface="Arial"/>
              </a:rPr>
              <a:t>it  </a:t>
            </a:r>
            <a:r>
              <a:rPr dirty="0" sz="1800" spc="-15">
                <a:latin typeface="Arial"/>
                <a:cs typeface="Arial"/>
              </a:rPr>
              <a:t>waits </a:t>
            </a:r>
            <a:r>
              <a:rPr dirty="0" sz="1800" spc="-5">
                <a:latin typeface="Arial"/>
                <a:cs typeface="Arial"/>
              </a:rPr>
              <a:t>for </a:t>
            </a:r>
            <a:r>
              <a:rPr dirty="0" sz="1800" spc="-10">
                <a:latin typeface="Arial"/>
                <a:cs typeface="Arial"/>
              </a:rPr>
              <a:t>another</a:t>
            </a:r>
            <a:r>
              <a:rPr dirty="0" sz="1800" spc="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condition</a:t>
            </a:r>
            <a:endParaRPr sz="1800">
              <a:latin typeface="Arial"/>
              <a:cs typeface="Arial"/>
            </a:endParaRPr>
          </a:p>
          <a:p>
            <a:pPr marL="754380" marR="5080" indent="-28448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5015" algn="l"/>
              </a:tabLst>
            </a:pPr>
            <a:r>
              <a:rPr dirty="0" sz="1800" spc="-5" b="1">
                <a:latin typeface="Arial"/>
                <a:cs typeface="Arial"/>
              </a:rPr>
              <a:t>Signal and continue </a:t>
            </a:r>
            <a:r>
              <a:rPr dirty="0" sz="1800" spc="-5">
                <a:latin typeface="Arial"/>
                <a:cs typeface="Arial"/>
              </a:rPr>
              <a:t>– </a:t>
            </a:r>
            <a:r>
              <a:rPr dirty="0" sz="1800">
                <a:latin typeface="Arial"/>
                <a:cs typeface="Arial"/>
              </a:rPr>
              <a:t>Q </a:t>
            </a:r>
            <a:r>
              <a:rPr dirty="0" sz="1800" spc="-15">
                <a:latin typeface="Arial"/>
                <a:cs typeface="Arial"/>
              </a:rPr>
              <a:t>waits </a:t>
            </a:r>
            <a:r>
              <a:rPr dirty="0" sz="1800" spc="-10">
                <a:latin typeface="Arial"/>
                <a:cs typeface="Arial"/>
              </a:rPr>
              <a:t>until </a:t>
            </a:r>
            <a:r>
              <a:rPr dirty="0" sz="1800">
                <a:latin typeface="Arial"/>
                <a:cs typeface="Arial"/>
              </a:rPr>
              <a:t>P </a:t>
            </a:r>
            <a:r>
              <a:rPr dirty="0" sz="1800" spc="-10">
                <a:latin typeface="Arial"/>
                <a:cs typeface="Arial"/>
              </a:rPr>
              <a:t>either leaves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monitor or </a:t>
            </a:r>
            <a:r>
              <a:rPr dirty="0" sz="1800" spc="-5">
                <a:latin typeface="Arial"/>
                <a:cs typeface="Arial"/>
              </a:rPr>
              <a:t>it  </a:t>
            </a:r>
            <a:r>
              <a:rPr dirty="0" sz="1800" spc="-15">
                <a:latin typeface="Arial"/>
                <a:cs typeface="Arial"/>
              </a:rPr>
              <a:t>waits </a:t>
            </a:r>
            <a:r>
              <a:rPr dirty="0" sz="1800" spc="-5">
                <a:latin typeface="Arial"/>
                <a:cs typeface="Arial"/>
              </a:rPr>
              <a:t>for </a:t>
            </a:r>
            <a:r>
              <a:rPr dirty="0" sz="1800" spc="-10">
                <a:latin typeface="Arial"/>
                <a:cs typeface="Arial"/>
              </a:rPr>
              <a:t>another</a:t>
            </a:r>
            <a:r>
              <a:rPr dirty="0" sz="1800" spc="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condition</a:t>
            </a:r>
            <a:endParaRPr sz="1800">
              <a:latin typeface="Arial"/>
              <a:cs typeface="Arial"/>
            </a:endParaRPr>
          </a:p>
          <a:p>
            <a:pPr marL="754380" indent="-28448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5015" algn="l"/>
              </a:tabLst>
            </a:pPr>
            <a:r>
              <a:rPr dirty="0" sz="1800" spc="-5">
                <a:latin typeface="Arial"/>
                <a:cs typeface="Arial"/>
              </a:rPr>
              <a:t>Both </a:t>
            </a:r>
            <a:r>
              <a:rPr dirty="0" sz="1800" spc="-10">
                <a:latin typeface="Arial"/>
                <a:cs typeface="Arial"/>
              </a:rPr>
              <a:t>have pros and cons </a:t>
            </a:r>
            <a:r>
              <a:rPr dirty="0" sz="1800" spc="-5">
                <a:latin typeface="Arial"/>
                <a:cs typeface="Arial"/>
              </a:rPr>
              <a:t>– </a:t>
            </a:r>
            <a:r>
              <a:rPr dirty="0" sz="1800" spc="-10">
                <a:latin typeface="Arial"/>
                <a:cs typeface="Arial"/>
              </a:rPr>
              <a:t>language implementer </a:t>
            </a:r>
            <a:r>
              <a:rPr dirty="0" sz="1800" spc="-5">
                <a:latin typeface="Arial"/>
                <a:cs typeface="Arial"/>
              </a:rPr>
              <a:t>can</a:t>
            </a:r>
            <a:r>
              <a:rPr dirty="0" sz="1800" spc="18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decide</a:t>
            </a:r>
            <a:endParaRPr sz="1800">
              <a:latin typeface="Arial"/>
              <a:cs typeface="Arial"/>
            </a:endParaRPr>
          </a:p>
          <a:p>
            <a:pPr marL="754380" indent="-28448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5015" algn="l"/>
              </a:tabLst>
            </a:pPr>
            <a:r>
              <a:rPr dirty="0" sz="1800" spc="-5">
                <a:latin typeface="Arial"/>
                <a:cs typeface="Arial"/>
              </a:rPr>
              <a:t>Monitors </a:t>
            </a:r>
            <a:r>
              <a:rPr dirty="0" sz="1800" spc="-10">
                <a:latin typeface="Arial"/>
                <a:cs typeface="Arial"/>
              </a:rPr>
              <a:t>implemented </a:t>
            </a:r>
            <a:r>
              <a:rPr dirty="0" sz="1800" spc="-5">
                <a:latin typeface="Arial"/>
                <a:cs typeface="Arial"/>
              </a:rPr>
              <a:t>in </a:t>
            </a:r>
            <a:r>
              <a:rPr dirty="0" sz="1800" spc="-10">
                <a:latin typeface="Arial"/>
                <a:cs typeface="Arial"/>
              </a:rPr>
              <a:t>Concurrent </a:t>
            </a:r>
            <a:r>
              <a:rPr dirty="0" sz="1800" spc="-5">
                <a:latin typeface="Arial"/>
                <a:cs typeface="Arial"/>
              </a:rPr>
              <a:t>Pascal</a:t>
            </a:r>
            <a:r>
              <a:rPr dirty="0" sz="1800" spc="9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compromise</a:t>
            </a:r>
            <a:endParaRPr sz="1800">
              <a:latin typeface="Arial"/>
              <a:cs typeface="Arial"/>
            </a:endParaRPr>
          </a:p>
          <a:p>
            <a:pPr marL="1097280" marR="889635" indent="-227329">
              <a:lnSpc>
                <a:spcPct val="100000"/>
              </a:lnSpc>
              <a:spcBef>
                <a:spcPts val="830"/>
              </a:spcBef>
            </a:pPr>
            <a:r>
              <a:rPr dirty="0" sz="1350" spc="5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dirty="0" sz="1350" spc="5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latin typeface="Arial"/>
                <a:cs typeface="Arial"/>
              </a:rPr>
              <a:t>P </a:t>
            </a:r>
            <a:r>
              <a:rPr dirty="0" sz="1800" spc="-10">
                <a:latin typeface="Arial"/>
                <a:cs typeface="Arial"/>
              </a:rPr>
              <a:t>executing </a:t>
            </a:r>
            <a:r>
              <a:rPr dirty="0" sz="2000">
                <a:latin typeface="Arial"/>
                <a:cs typeface="Arial"/>
              </a:rPr>
              <a:t>signal </a:t>
            </a:r>
            <a:r>
              <a:rPr dirty="0" sz="1800" spc="-10">
                <a:latin typeface="Arial"/>
                <a:cs typeface="Arial"/>
              </a:rPr>
              <a:t>immediately leaves </a:t>
            </a:r>
            <a:r>
              <a:rPr dirty="0" sz="1800" spc="-5">
                <a:latin typeface="Arial"/>
                <a:cs typeface="Arial"/>
              </a:rPr>
              <a:t>the monitor, </a:t>
            </a:r>
            <a:r>
              <a:rPr dirty="0" sz="1800">
                <a:latin typeface="Arial"/>
                <a:cs typeface="Arial"/>
              </a:rPr>
              <a:t>Q </a:t>
            </a:r>
            <a:r>
              <a:rPr dirty="0" sz="1800" spc="-5">
                <a:latin typeface="Arial"/>
                <a:cs typeface="Arial"/>
              </a:rPr>
              <a:t>is  </a:t>
            </a:r>
            <a:r>
              <a:rPr dirty="0" sz="1800" spc="-10">
                <a:latin typeface="Arial"/>
                <a:cs typeface="Arial"/>
              </a:rPr>
              <a:t>resumed</a:t>
            </a:r>
            <a:endParaRPr sz="1800">
              <a:latin typeface="Arial"/>
              <a:cs typeface="Arial"/>
            </a:endParaRPr>
          </a:p>
          <a:p>
            <a:pPr marL="754380" indent="-28448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5015" algn="l"/>
              </a:tabLst>
            </a:pPr>
            <a:r>
              <a:rPr dirty="0" sz="1800" spc="-10">
                <a:latin typeface="Arial"/>
                <a:cs typeface="Arial"/>
              </a:rPr>
              <a:t>Implemented </a:t>
            </a:r>
            <a:r>
              <a:rPr dirty="0" sz="1800" spc="-5">
                <a:latin typeface="Arial"/>
                <a:cs typeface="Arial"/>
              </a:rPr>
              <a:t>in </a:t>
            </a:r>
            <a:r>
              <a:rPr dirty="0" sz="1800" spc="-10">
                <a:latin typeface="Arial"/>
                <a:cs typeface="Arial"/>
              </a:rPr>
              <a:t>other languages including </a:t>
            </a:r>
            <a:r>
              <a:rPr dirty="0" sz="1800" spc="-5">
                <a:latin typeface="Arial"/>
                <a:cs typeface="Arial"/>
              </a:rPr>
              <a:t>Mesa, C#,</a:t>
            </a:r>
            <a:r>
              <a:rPr dirty="0" sz="1800" spc="15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Java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478280">
              <a:lnSpc>
                <a:spcPct val="100000"/>
              </a:lnSpc>
            </a:pPr>
            <a:r>
              <a:rPr dirty="0" sz="2800" spc="-10"/>
              <a:t>Monitor Solution </a:t>
            </a:r>
            <a:r>
              <a:rPr dirty="0" sz="2800"/>
              <a:t>to </a:t>
            </a:r>
            <a:r>
              <a:rPr dirty="0" sz="2800" spc="-10"/>
              <a:t>Dining</a:t>
            </a:r>
            <a:r>
              <a:rPr dirty="0" sz="2800" spc="110"/>
              <a:t> </a:t>
            </a:r>
            <a:r>
              <a:rPr dirty="0" sz="2800" spc="-10"/>
              <a:t>Philosophers</a:t>
            </a:r>
            <a:endParaRPr sz="2800"/>
          </a:p>
        </p:txBody>
      </p:sp>
      <p:sp>
        <p:nvSpPr>
          <p:cNvPr id="13" name="object 1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5.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24909" y="965263"/>
            <a:ext cx="5737860" cy="1110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Courier New"/>
                <a:cs typeface="Courier New"/>
              </a:rPr>
              <a:t>monitor</a:t>
            </a:r>
            <a:r>
              <a:rPr dirty="0" sz="1600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DiningPhilosophers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600" spc="-5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353695">
              <a:lnSpc>
                <a:spcPct val="100000"/>
              </a:lnSpc>
              <a:spcBef>
                <a:spcPts val="285"/>
              </a:spcBef>
            </a:pPr>
            <a:r>
              <a:rPr dirty="0" sz="1600" spc="-5">
                <a:latin typeface="Courier New"/>
                <a:cs typeface="Courier New"/>
              </a:rPr>
              <a:t>enum { THINKING; HUNGRY, EATING) state [5]</a:t>
            </a:r>
            <a:r>
              <a:rPr dirty="0" sz="1600" spc="90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353695">
              <a:lnSpc>
                <a:spcPct val="100000"/>
              </a:lnSpc>
              <a:spcBef>
                <a:spcPts val="285"/>
              </a:spcBef>
            </a:pPr>
            <a:r>
              <a:rPr dirty="0" sz="1600" spc="-5">
                <a:latin typeface="Courier New"/>
                <a:cs typeface="Courier New"/>
              </a:rPr>
              <a:t>condition </a:t>
            </a:r>
            <a:r>
              <a:rPr dirty="0" sz="1600">
                <a:latin typeface="Courier New"/>
                <a:cs typeface="Courier New"/>
              </a:rPr>
              <a:t>self</a:t>
            </a:r>
            <a:r>
              <a:rPr dirty="0" sz="1600" spc="-55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[5];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66036" y="2366873"/>
            <a:ext cx="513080" cy="269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Courier New"/>
                <a:cs typeface="Courier New"/>
              </a:rPr>
              <a:t>void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5126" y="2330297"/>
            <a:ext cx="4788535" cy="11474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8445" marR="2324100" indent="-246379">
              <a:lnSpc>
                <a:spcPct val="114999"/>
              </a:lnSpc>
            </a:pPr>
            <a:r>
              <a:rPr dirty="0" sz="1600" spc="-5">
                <a:latin typeface="Courier New"/>
                <a:cs typeface="Courier New"/>
              </a:rPr>
              <a:t>pickup (int i) {  state[i] =</a:t>
            </a:r>
            <a:r>
              <a:rPr dirty="0" sz="1600" spc="-60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HUNGRY;  </a:t>
            </a:r>
            <a:r>
              <a:rPr dirty="0" sz="1600" spc="-5">
                <a:latin typeface="Courier New"/>
                <a:cs typeface="Courier New"/>
              </a:rPr>
              <a:t>test(i);</a:t>
            </a:r>
            <a:endParaRPr sz="1600">
              <a:latin typeface="Courier New"/>
              <a:cs typeface="Courier New"/>
            </a:endParaRPr>
          </a:p>
          <a:p>
            <a:pPr marL="258445">
              <a:lnSpc>
                <a:spcPct val="100000"/>
              </a:lnSpc>
              <a:spcBef>
                <a:spcPts val="285"/>
              </a:spcBef>
            </a:pPr>
            <a:r>
              <a:rPr dirty="0" sz="1600" spc="-5">
                <a:latin typeface="Courier New"/>
                <a:cs typeface="Courier New"/>
              </a:rPr>
              <a:t>if (state[i] != EATING)</a:t>
            </a:r>
            <a:r>
              <a:rPr dirty="0" sz="1600" spc="55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self[i].wait;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4504" y="3488169"/>
            <a:ext cx="147320" cy="269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89958" y="4048811"/>
            <a:ext cx="513080" cy="269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Courier New"/>
                <a:cs typeface="Courier New"/>
              </a:rPr>
              <a:t>void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00669" y="4048811"/>
            <a:ext cx="2101215" cy="269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Courier New"/>
                <a:cs typeface="Courier New"/>
              </a:rPr>
              <a:t>putdown </a:t>
            </a:r>
            <a:r>
              <a:rPr dirty="0" sz="1600">
                <a:latin typeface="Courier New"/>
                <a:cs typeface="Courier New"/>
              </a:rPr>
              <a:t>(int </a:t>
            </a:r>
            <a:r>
              <a:rPr dirty="0" sz="1600" spc="-5">
                <a:latin typeface="Courier New"/>
                <a:cs typeface="Courier New"/>
              </a:rPr>
              <a:t>i)</a:t>
            </a:r>
            <a:r>
              <a:rPr dirty="0" sz="1600" spc="-55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20797" y="4329138"/>
            <a:ext cx="1002030" cy="269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Courier New"/>
                <a:cs typeface="Courier New"/>
              </a:rPr>
              <a:t>state[i]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41998" y="4853203"/>
            <a:ext cx="880110" cy="586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14999"/>
              </a:lnSpc>
            </a:pPr>
            <a:r>
              <a:rPr dirty="0" sz="1600" spc="-5">
                <a:latin typeface="Courier New"/>
                <a:cs typeface="Courier New"/>
              </a:rPr>
              <a:t>tes</a:t>
            </a:r>
            <a:r>
              <a:rPr dirty="0" sz="1600" spc="0">
                <a:latin typeface="Courier New"/>
                <a:cs typeface="Courier New"/>
              </a:rPr>
              <a:t>t</a:t>
            </a:r>
            <a:r>
              <a:rPr dirty="0" sz="1600" spc="-5">
                <a:latin typeface="Courier New"/>
                <a:cs typeface="Courier New"/>
              </a:rPr>
              <a:t>((i  tes</a:t>
            </a:r>
            <a:r>
              <a:rPr dirty="0" sz="1600" spc="0">
                <a:latin typeface="Courier New"/>
                <a:cs typeface="Courier New"/>
              </a:rPr>
              <a:t>t</a:t>
            </a:r>
            <a:r>
              <a:rPr dirty="0" sz="1600" spc="-5">
                <a:latin typeface="Courier New"/>
                <a:cs typeface="Courier New"/>
              </a:rPr>
              <a:t>((i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18163" y="4329138"/>
            <a:ext cx="3959225" cy="1110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Courier New"/>
                <a:cs typeface="Courier New"/>
              </a:rPr>
              <a:t>=</a:t>
            </a:r>
            <a:r>
              <a:rPr dirty="0" sz="1600" spc="-60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THINKING;</a:t>
            </a:r>
            <a:endParaRPr sz="1600">
              <a:latin typeface="Courier New"/>
              <a:cs typeface="Courier New"/>
            </a:endParaRPr>
          </a:p>
          <a:p>
            <a:pPr marL="40005">
              <a:lnSpc>
                <a:spcPct val="100000"/>
              </a:lnSpc>
              <a:spcBef>
                <a:spcPts val="285"/>
              </a:spcBef>
            </a:pPr>
            <a:r>
              <a:rPr dirty="0" sz="1600" spc="-5">
                <a:latin typeface="Courier New"/>
                <a:cs typeface="Courier New"/>
              </a:rPr>
              <a:t>// </a:t>
            </a:r>
            <a:r>
              <a:rPr dirty="0" sz="1600">
                <a:latin typeface="Courier New"/>
                <a:cs typeface="Courier New"/>
              </a:rPr>
              <a:t>test </a:t>
            </a:r>
            <a:r>
              <a:rPr dirty="0" sz="1600" spc="-5">
                <a:latin typeface="Courier New"/>
                <a:cs typeface="Courier New"/>
              </a:rPr>
              <a:t>left and right</a:t>
            </a:r>
            <a:r>
              <a:rPr dirty="0" sz="1600" spc="10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neighbors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600" spc="-5">
                <a:latin typeface="Courier New"/>
                <a:cs typeface="Courier New"/>
              </a:rPr>
              <a:t>+ </a:t>
            </a:r>
            <a:r>
              <a:rPr dirty="0" sz="1600">
                <a:latin typeface="Courier New"/>
                <a:cs typeface="Courier New"/>
              </a:rPr>
              <a:t>4) </a:t>
            </a:r>
            <a:r>
              <a:rPr dirty="0" sz="1600" spc="-5">
                <a:latin typeface="Courier New"/>
                <a:cs typeface="Courier New"/>
              </a:rPr>
              <a:t>%</a:t>
            </a:r>
            <a:r>
              <a:rPr dirty="0" sz="1600" spc="-85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5);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600" spc="-5">
                <a:latin typeface="Courier New"/>
                <a:cs typeface="Courier New"/>
              </a:rPr>
              <a:t>+ </a:t>
            </a:r>
            <a:r>
              <a:rPr dirty="0" sz="1600">
                <a:latin typeface="Courier New"/>
                <a:cs typeface="Courier New"/>
              </a:rPr>
              <a:t>1) </a:t>
            </a:r>
            <a:r>
              <a:rPr dirty="0" sz="1600" spc="-5">
                <a:latin typeface="Courier New"/>
                <a:cs typeface="Courier New"/>
              </a:rPr>
              <a:t>%</a:t>
            </a:r>
            <a:r>
              <a:rPr dirty="0" sz="1600" spc="-85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5);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24504" y="5450430"/>
            <a:ext cx="147320" cy="269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41755">
              <a:lnSpc>
                <a:spcPct val="100000"/>
              </a:lnSpc>
            </a:pPr>
            <a:r>
              <a:rPr dirty="0" spc="-5"/>
              <a:t>Solution </a:t>
            </a:r>
            <a:r>
              <a:rPr dirty="0"/>
              <a:t>to </a:t>
            </a:r>
            <a:r>
              <a:rPr dirty="0" spc="-5"/>
              <a:t>Dining Philosophers</a:t>
            </a:r>
            <a:r>
              <a:rPr dirty="0" spc="-100"/>
              <a:t> </a:t>
            </a:r>
            <a:r>
              <a:rPr dirty="0" spc="-5"/>
              <a:t>(Cont.)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5.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void </a:t>
            </a:r>
            <a:r>
              <a:rPr dirty="0"/>
              <a:t>test (int </a:t>
            </a:r>
            <a:r>
              <a:rPr dirty="0" spc="-5"/>
              <a:t>i)</a:t>
            </a:r>
            <a:r>
              <a:rPr dirty="0" spc="-80"/>
              <a:t> </a:t>
            </a:r>
            <a:r>
              <a:rPr dirty="0" spc="-5"/>
              <a:t>{</a:t>
            </a:r>
          </a:p>
          <a:p>
            <a:pPr marL="988694" marR="5080">
              <a:lnSpc>
                <a:spcPct val="114999"/>
              </a:lnSpc>
            </a:pPr>
            <a:r>
              <a:rPr dirty="0" spc="-5"/>
              <a:t>if ((state[(i + 4) % 5] != EATING) &amp;&amp;  (state[i] </a:t>
            </a:r>
            <a:r>
              <a:rPr dirty="0"/>
              <a:t>== </a:t>
            </a:r>
            <a:r>
              <a:rPr dirty="0" spc="-5"/>
              <a:t>HUNGRY)</a:t>
            </a:r>
            <a:r>
              <a:rPr dirty="0" spc="-30"/>
              <a:t> </a:t>
            </a:r>
            <a:r>
              <a:rPr dirty="0" spc="-5"/>
              <a:t>&amp;&amp;</a:t>
            </a:r>
          </a:p>
          <a:p>
            <a:pPr marL="988694">
              <a:lnSpc>
                <a:spcPct val="100000"/>
              </a:lnSpc>
              <a:spcBef>
                <a:spcPts val="285"/>
              </a:spcBef>
            </a:pPr>
            <a:r>
              <a:rPr dirty="0" spc="-5"/>
              <a:t>(state[(i + 1) % 5] != EATING) )</a:t>
            </a:r>
            <a:r>
              <a:rPr dirty="0" spc="45"/>
              <a:t> </a:t>
            </a:r>
            <a:r>
              <a:rPr dirty="0" spc="-5"/>
              <a:t>{</a:t>
            </a:r>
          </a:p>
          <a:p>
            <a:pPr marL="1072515" marR="1591945" indent="526415">
              <a:lnSpc>
                <a:spcPct val="114999"/>
              </a:lnSpc>
            </a:pPr>
            <a:r>
              <a:rPr dirty="0" spc="-5"/>
              <a:t>state[i] = EATING ;  self[i].signal ()</a:t>
            </a:r>
            <a:r>
              <a:rPr dirty="0" spc="-25"/>
              <a:t> </a:t>
            </a:r>
            <a:r>
              <a:rPr dirty="0" spc="-5"/>
              <a:t>;</a:t>
            </a:r>
          </a:p>
          <a:p>
            <a:pPr marL="988694">
              <a:lnSpc>
                <a:spcPct val="100000"/>
              </a:lnSpc>
              <a:spcBef>
                <a:spcPts val="285"/>
              </a:spcBef>
            </a:pPr>
            <a:r>
              <a:rPr dirty="0" spc="-5"/>
              <a:t>}</a:t>
            </a:r>
          </a:p>
          <a:p>
            <a:pPr marL="36195">
              <a:lnSpc>
                <a:spcPct val="100000"/>
              </a:lnSpc>
              <a:spcBef>
                <a:spcPts val="285"/>
              </a:spcBef>
            </a:pPr>
            <a:r>
              <a:rPr dirty="0" spc="-5"/>
              <a:t>}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42168" y="4013886"/>
            <a:ext cx="514350" cy="269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0">
                <a:latin typeface="Courier New"/>
                <a:cs typeface="Courier New"/>
              </a:rPr>
              <a:t>i</a:t>
            </a:r>
            <a:r>
              <a:rPr dirty="0" sz="1600" spc="-5">
                <a:latin typeface="Courier New"/>
                <a:cs typeface="Courier New"/>
              </a:rPr>
              <a:t>++)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94153" y="3696995"/>
            <a:ext cx="3051810" cy="11474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3695" marR="5080" indent="-341630">
              <a:lnSpc>
                <a:spcPct val="114999"/>
              </a:lnSpc>
            </a:pPr>
            <a:r>
              <a:rPr dirty="0" sz="1600" spc="-5">
                <a:latin typeface="Courier New"/>
                <a:cs typeface="Courier New"/>
              </a:rPr>
              <a:t>initialization_code() {  for </a:t>
            </a:r>
            <a:r>
              <a:rPr dirty="0" sz="1600">
                <a:latin typeface="Courier New"/>
                <a:cs typeface="Courier New"/>
              </a:rPr>
              <a:t>(int </a:t>
            </a:r>
            <a:r>
              <a:rPr dirty="0" sz="1600" spc="-5">
                <a:latin typeface="Courier New"/>
                <a:cs typeface="Courier New"/>
              </a:rPr>
              <a:t>i = 0; i &lt; 5;  state[i] =</a:t>
            </a:r>
            <a:r>
              <a:rPr dirty="0" sz="1600" spc="-25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THINKING;</a:t>
            </a:r>
            <a:endParaRPr sz="1600">
              <a:latin typeface="Courier New"/>
              <a:cs typeface="Courier New"/>
            </a:endParaRPr>
          </a:p>
          <a:p>
            <a:pPr marL="107950">
              <a:lnSpc>
                <a:spcPct val="100000"/>
              </a:lnSpc>
              <a:spcBef>
                <a:spcPts val="285"/>
              </a:spcBef>
            </a:pPr>
            <a:r>
              <a:rPr dirty="0" sz="1600" spc="-5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39197" y="4854854"/>
            <a:ext cx="147320" cy="269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581400">
              <a:lnSpc>
                <a:spcPct val="100000"/>
              </a:lnSpc>
            </a:pPr>
            <a:r>
              <a:rPr dirty="0"/>
              <a:t>Pr</a:t>
            </a:r>
            <a:r>
              <a:rPr dirty="0" spc="-5"/>
              <a:t>o</a:t>
            </a:r>
            <a:r>
              <a:rPr dirty="0" spc="-5"/>
              <a:t>du</a:t>
            </a:r>
            <a:r>
              <a:rPr dirty="0" spc="-10"/>
              <a:t>ce</a:t>
            </a:r>
            <a:r>
              <a:rPr dirty="0"/>
              <a:t>r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5.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59839" y="1279207"/>
            <a:ext cx="67564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00" spc="-5">
                <a:latin typeface="Courier New"/>
                <a:cs typeface="Courier New"/>
              </a:rPr>
              <a:t>wh</a:t>
            </a:r>
            <a:r>
              <a:rPr dirty="0" sz="1700" spc="10">
                <a:latin typeface="Courier New"/>
                <a:cs typeface="Courier New"/>
              </a:rPr>
              <a:t>i</a:t>
            </a:r>
            <a:r>
              <a:rPr dirty="0" sz="1700" spc="-5">
                <a:latin typeface="Courier New"/>
                <a:cs typeface="Courier New"/>
              </a:rPr>
              <a:t>le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40640" y="1279207"/>
            <a:ext cx="5109210" cy="545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00" spc="5">
                <a:latin typeface="Courier New"/>
                <a:cs typeface="Courier New"/>
              </a:rPr>
              <a:t>(true)</a:t>
            </a:r>
            <a:r>
              <a:rPr dirty="0" sz="1700" spc="-100">
                <a:latin typeface="Courier New"/>
                <a:cs typeface="Courier New"/>
              </a:rPr>
              <a:t> </a:t>
            </a:r>
            <a:r>
              <a:rPr dirty="0" sz="1700">
                <a:latin typeface="Courier New"/>
                <a:cs typeface="Courier New"/>
              </a:rPr>
              <a:t>{</a:t>
            </a:r>
            <a:endParaRPr sz="1700">
              <a:latin typeface="Courier New"/>
              <a:cs typeface="Courier New"/>
            </a:endParaRPr>
          </a:p>
          <a:p>
            <a:pPr marL="146050">
              <a:lnSpc>
                <a:spcPct val="100000"/>
              </a:lnSpc>
            </a:pPr>
            <a:r>
              <a:rPr dirty="0" sz="1700" spc="-5">
                <a:latin typeface="Courier New"/>
                <a:cs typeface="Courier New"/>
              </a:rPr>
              <a:t>/* </a:t>
            </a:r>
            <a:r>
              <a:rPr dirty="0" sz="1700">
                <a:latin typeface="Courier New"/>
                <a:cs typeface="Courier New"/>
              </a:rPr>
              <a:t>produce </a:t>
            </a:r>
            <a:r>
              <a:rPr dirty="0" sz="1700" spc="-5">
                <a:latin typeface="Courier New"/>
                <a:cs typeface="Courier New"/>
              </a:rPr>
              <a:t>an </a:t>
            </a:r>
            <a:r>
              <a:rPr dirty="0" sz="1700">
                <a:latin typeface="Courier New"/>
                <a:cs typeface="Courier New"/>
              </a:rPr>
              <a:t>item </a:t>
            </a:r>
            <a:r>
              <a:rPr dirty="0" sz="1700" spc="-5">
                <a:latin typeface="Courier New"/>
                <a:cs typeface="Courier New"/>
              </a:rPr>
              <a:t>in </a:t>
            </a:r>
            <a:r>
              <a:rPr dirty="0" sz="1700">
                <a:latin typeface="Courier New"/>
                <a:cs typeface="Courier New"/>
              </a:rPr>
              <a:t>next </a:t>
            </a:r>
            <a:r>
              <a:rPr dirty="0" sz="1700" spc="5">
                <a:latin typeface="Courier New"/>
                <a:cs typeface="Courier New"/>
              </a:rPr>
              <a:t>produced</a:t>
            </a:r>
            <a:r>
              <a:rPr dirty="0" sz="1700" spc="55">
                <a:latin typeface="Courier New"/>
                <a:cs typeface="Courier New"/>
              </a:rPr>
              <a:t> </a:t>
            </a:r>
            <a:r>
              <a:rPr dirty="0" sz="1700" spc="-5">
                <a:latin typeface="Courier New"/>
                <a:cs typeface="Courier New"/>
              </a:rPr>
              <a:t>*/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9408" y="2237892"/>
            <a:ext cx="5108575" cy="20345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927100">
              <a:lnSpc>
                <a:spcPct val="100000"/>
              </a:lnSpc>
            </a:pPr>
            <a:r>
              <a:rPr dirty="0" sz="1700">
                <a:latin typeface="Courier New"/>
                <a:cs typeface="Courier New"/>
              </a:rPr>
              <a:t>while (counter </a:t>
            </a:r>
            <a:r>
              <a:rPr dirty="0" sz="1700" spc="-5">
                <a:latin typeface="Courier New"/>
                <a:cs typeface="Courier New"/>
              </a:rPr>
              <a:t>== </a:t>
            </a:r>
            <a:r>
              <a:rPr dirty="0" sz="1700">
                <a:latin typeface="Courier New"/>
                <a:cs typeface="Courier New"/>
              </a:rPr>
              <a:t>BUFFER_SIZE)</a:t>
            </a:r>
            <a:r>
              <a:rPr dirty="0" sz="1700" spc="35">
                <a:latin typeface="Courier New"/>
                <a:cs typeface="Courier New"/>
              </a:rPr>
              <a:t> </a:t>
            </a:r>
            <a:r>
              <a:rPr dirty="0" sz="1700">
                <a:latin typeface="Courier New"/>
                <a:cs typeface="Courier New"/>
              </a:rPr>
              <a:t>;</a:t>
            </a:r>
            <a:endParaRPr sz="17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  <a:spcBef>
                <a:spcPts val="705"/>
              </a:spcBef>
            </a:pPr>
            <a:r>
              <a:rPr dirty="0" sz="1700" spc="-5">
                <a:latin typeface="Courier New"/>
                <a:cs typeface="Courier New"/>
              </a:rPr>
              <a:t>/* do </a:t>
            </a:r>
            <a:r>
              <a:rPr dirty="0" sz="1700">
                <a:latin typeface="Courier New"/>
                <a:cs typeface="Courier New"/>
              </a:rPr>
              <a:t>nothing</a:t>
            </a:r>
            <a:r>
              <a:rPr dirty="0" sz="1700" spc="-10">
                <a:latin typeface="Courier New"/>
                <a:cs typeface="Courier New"/>
              </a:rPr>
              <a:t> </a:t>
            </a:r>
            <a:r>
              <a:rPr dirty="0" sz="1700" spc="-5">
                <a:latin typeface="Courier New"/>
                <a:cs typeface="Courier New"/>
              </a:rPr>
              <a:t>*/</a:t>
            </a:r>
            <a:endParaRPr sz="1700">
              <a:latin typeface="Courier New"/>
              <a:cs typeface="Courier New"/>
            </a:endParaRPr>
          </a:p>
          <a:p>
            <a:pPr marL="926465" marR="527050">
              <a:lnSpc>
                <a:spcPct val="134700"/>
              </a:lnSpc>
              <a:spcBef>
                <a:spcPts val="10"/>
              </a:spcBef>
            </a:pPr>
            <a:r>
              <a:rPr dirty="0" sz="1700">
                <a:latin typeface="Courier New"/>
                <a:cs typeface="Courier New"/>
              </a:rPr>
              <a:t>buffer[in] = next_produced;  </a:t>
            </a:r>
            <a:r>
              <a:rPr dirty="0" sz="1700" spc="-5">
                <a:latin typeface="Courier New"/>
                <a:cs typeface="Courier New"/>
              </a:rPr>
              <a:t>in </a:t>
            </a:r>
            <a:r>
              <a:rPr dirty="0" sz="1700">
                <a:latin typeface="Courier New"/>
                <a:cs typeface="Courier New"/>
              </a:rPr>
              <a:t>= (in + </a:t>
            </a:r>
            <a:r>
              <a:rPr dirty="0" sz="1700" spc="-5">
                <a:latin typeface="Courier New"/>
                <a:cs typeface="Courier New"/>
              </a:rPr>
              <a:t>1) </a:t>
            </a:r>
            <a:r>
              <a:rPr dirty="0" sz="1700">
                <a:latin typeface="Courier New"/>
                <a:cs typeface="Courier New"/>
              </a:rPr>
              <a:t>%</a:t>
            </a:r>
            <a:r>
              <a:rPr dirty="0" sz="1700" spc="25">
                <a:latin typeface="Courier New"/>
                <a:cs typeface="Courier New"/>
              </a:rPr>
              <a:t> </a:t>
            </a:r>
            <a:r>
              <a:rPr dirty="0" sz="1700">
                <a:latin typeface="Courier New"/>
                <a:cs typeface="Courier New"/>
              </a:rPr>
              <a:t>BUFFER_SIZE;</a:t>
            </a:r>
            <a:endParaRPr sz="1700">
              <a:latin typeface="Courier New"/>
              <a:cs typeface="Courier New"/>
            </a:endParaRPr>
          </a:p>
          <a:p>
            <a:pPr marL="926465">
              <a:lnSpc>
                <a:spcPct val="100000"/>
              </a:lnSpc>
              <a:spcBef>
                <a:spcPts val="720"/>
              </a:spcBef>
            </a:pPr>
            <a:r>
              <a:rPr dirty="0" sz="1700">
                <a:latin typeface="Courier New"/>
                <a:cs typeface="Courier New"/>
              </a:rPr>
              <a:t>counter++;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dirty="0" sz="1700"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4" y="1366964"/>
            <a:ext cx="6493510" cy="3157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3695" indent="-340995">
              <a:lnSpc>
                <a:spcPts val="216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1800" spc="-5">
                <a:latin typeface="Arial"/>
                <a:cs typeface="Arial"/>
              </a:rPr>
              <a:t>E</a:t>
            </a:r>
            <a:r>
              <a:rPr dirty="0" sz="1800" spc="-5">
                <a:latin typeface="Arial"/>
                <a:cs typeface="Arial"/>
              </a:rPr>
              <a:t>ach </a:t>
            </a:r>
            <a:r>
              <a:rPr dirty="0" sz="1800" spc="-10">
                <a:latin typeface="Arial"/>
                <a:cs typeface="Arial"/>
              </a:rPr>
              <a:t>philosopher </a:t>
            </a:r>
            <a:r>
              <a:rPr dirty="0" sz="1800" spc="-5" i="1">
                <a:latin typeface="Arial"/>
                <a:cs typeface="Arial"/>
              </a:rPr>
              <a:t>i </a:t>
            </a:r>
            <a:r>
              <a:rPr dirty="0" sz="1800" spc="-10">
                <a:latin typeface="Arial"/>
                <a:cs typeface="Arial"/>
              </a:rPr>
              <a:t>invokes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operations </a:t>
            </a:r>
            <a:r>
              <a:rPr dirty="0" sz="2000" spc="-5" b="1">
                <a:latin typeface="Courier New"/>
                <a:cs typeface="Courier New"/>
              </a:rPr>
              <a:t>pickup()</a:t>
            </a:r>
            <a:r>
              <a:rPr dirty="0" sz="2000" spc="-540" b="1">
                <a:latin typeface="Courier New"/>
                <a:cs typeface="Courier New"/>
              </a:rPr>
              <a:t> </a:t>
            </a:r>
            <a:r>
              <a:rPr dirty="0" sz="1800" spc="-15">
                <a:latin typeface="Arial"/>
                <a:cs typeface="Arial"/>
              </a:rPr>
              <a:t>and</a:t>
            </a:r>
            <a:endParaRPr sz="1800">
              <a:latin typeface="Arial"/>
              <a:cs typeface="Arial"/>
            </a:endParaRPr>
          </a:p>
          <a:p>
            <a:pPr marL="353695">
              <a:lnSpc>
                <a:spcPts val="2160"/>
              </a:lnSpc>
            </a:pPr>
            <a:r>
              <a:rPr dirty="0" sz="2000" spc="-5" b="1">
                <a:latin typeface="Courier New"/>
                <a:cs typeface="Courier New"/>
              </a:rPr>
              <a:t>putdown()</a:t>
            </a:r>
            <a:r>
              <a:rPr dirty="0" sz="2000" spc="-645" b="1">
                <a:latin typeface="Courier New"/>
                <a:cs typeface="Courier New"/>
              </a:rPr>
              <a:t> </a:t>
            </a:r>
            <a:r>
              <a:rPr dirty="0" sz="1800" spc="-5">
                <a:latin typeface="Arial"/>
                <a:cs typeface="Arial"/>
              </a:rPr>
              <a:t>in the </a:t>
            </a:r>
            <a:r>
              <a:rPr dirty="0" sz="1800" spc="-10">
                <a:latin typeface="Arial"/>
                <a:cs typeface="Arial"/>
              </a:rPr>
              <a:t>following sequence:</a:t>
            </a:r>
            <a:endParaRPr sz="1800">
              <a:latin typeface="Arial"/>
              <a:cs typeface="Arial"/>
            </a:endParaRPr>
          </a:p>
          <a:p>
            <a:pPr marL="2606040" marR="157480" indent="-681355">
              <a:lnSpc>
                <a:spcPts val="5020"/>
              </a:lnSpc>
              <a:spcBef>
                <a:spcPts val="790"/>
              </a:spcBef>
            </a:pPr>
            <a:r>
              <a:rPr dirty="0" sz="2000" spc="-5" b="1">
                <a:latin typeface="Courier New"/>
                <a:cs typeface="Courier New"/>
              </a:rPr>
              <a:t>DiningPhilosophers.pickup(i)</a:t>
            </a:r>
            <a:r>
              <a:rPr dirty="0" sz="1800" spc="-5" b="1">
                <a:latin typeface="Courier New"/>
                <a:cs typeface="Courier New"/>
              </a:rPr>
              <a:t>;  </a:t>
            </a:r>
            <a:r>
              <a:rPr dirty="0" sz="1800" spc="-15" b="1">
                <a:latin typeface="Courier New"/>
                <a:cs typeface="Courier New"/>
              </a:rPr>
              <a:t>EAT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Times New Roman"/>
              <a:cs typeface="Times New Roman"/>
            </a:endParaRPr>
          </a:p>
          <a:p>
            <a:pPr marL="1925320">
              <a:lnSpc>
                <a:spcPct val="100000"/>
              </a:lnSpc>
            </a:pPr>
            <a:r>
              <a:rPr dirty="0" sz="2000" spc="-5" b="1">
                <a:latin typeface="Courier New"/>
                <a:cs typeface="Courier New"/>
              </a:rPr>
              <a:t>DiningPhilosophers.putdown(i)</a:t>
            </a:r>
            <a:r>
              <a:rPr dirty="0" sz="1800" spc="-5" b="1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1800" spc="-5">
                <a:latin typeface="Arial"/>
                <a:cs typeface="Arial"/>
              </a:rPr>
              <a:t>No </a:t>
            </a:r>
            <a:r>
              <a:rPr dirty="0" sz="1800" spc="-10">
                <a:latin typeface="Arial"/>
                <a:cs typeface="Arial"/>
              </a:rPr>
              <a:t>deadlock, but </a:t>
            </a:r>
            <a:r>
              <a:rPr dirty="0" sz="1800" spc="-5">
                <a:latin typeface="Arial"/>
                <a:cs typeface="Arial"/>
              </a:rPr>
              <a:t>starvation is</a:t>
            </a:r>
            <a:r>
              <a:rPr dirty="0" sz="1800" spc="5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possible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5.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99210">
              <a:lnSpc>
                <a:spcPct val="100000"/>
              </a:lnSpc>
            </a:pPr>
            <a:r>
              <a:rPr dirty="0" spc="-5"/>
              <a:t>Solution </a:t>
            </a:r>
            <a:r>
              <a:rPr dirty="0"/>
              <a:t>to </a:t>
            </a:r>
            <a:r>
              <a:rPr dirty="0" spc="-5"/>
              <a:t>Dining Philosophers</a:t>
            </a:r>
            <a:r>
              <a:rPr dirty="0" spc="-100"/>
              <a:t> </a:t>
            </a:r>
            <a:r>
              <a:rPr dirty="0" spc="-5"/>
              <a:t>(Cont.)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67790">
              <a:lnSpc>
                <a:spcPct val="100000"/>
              </a:lnSpc>
            </a:pPr>
            <a:r>
              <a:rPr dirty="0" sz="2800" spc="-10"/>
              <a:t>Monitor </a:t>
            </a:r>
            <a:r>
              <a:rPr dirty="0" sz="2800" spc="-5"/>
              <a:t>Implementation Using</a:t>
            </a:r>
            <a:r>
              <a:rPr dirty="0" sz="2800" spc="75"/>
              <a:t> </a:t>
            </a:r>
            <a:r>
              <a:rPr dirty="0" sz="2800" spc="-10"/>
              <a:t>Semaphores</a:t>
            </a:r>
            <a:endParaRPr sz="2800"/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5.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131247" y="1118234"/>
            <a:ext cx="1315720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3695" indent="-340995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1800" spc="-10">
                <a:latin typeface="Arial"/>
                <a:cs typeface="Arial"/>
              </a:rPr>
              <a:t>Variables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600263" y="1683861"/>
          <a:ext cx="5093970" cy="876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4163"/>
                <a:gridCol w="2114778"/>
                <a:gridCol w="340499"/>
                <a:gridCol w="364324"/>
              </a:tblGrid>
              <a:tr h="308102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800" spc="-10" b="1">
                          <a:latin typeface="Courier New"/>
                          <a:cs typeface="Courier New"/>
                        </a:rPr>
                        <a:t>semaphore</a:t>
                      </a:r>
                      <a:r>
                        <a:rPr dirty="0" sz="1800" spc="-6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10" b="1">
                          <a:latin typeface="Courier New"/>
                          <a:cs typeface="Courier New"/>
                        </a:rPr>
                        <a:t>mutex;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2763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800" spc="-5" b="1">
                          <a:latin typeface="Courier New"/>
                          <a:cs typeface="Courier New"/>
                        </a:rPr>
                        <a:t>//</a:t>
                      </a:r>
                      <a:r>
                        <a:rPr dirty="0" sz="1800" spc="-12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5" b="1">
                          <a:latin typeface="Courier New"/>
                          <a:cs typeface="Courier New"/>
                        </a:rPr>
                        <a:t>(initially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969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800" b="1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508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800" spc="-5" b="1">
                          <a:latin typeface="Courier New"/>
                          <a:cs typeface="Courier New"/>
                        </a:rPr>
                        <a:t>1)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60603">
                <a:tc>
                  <a:txBody>
                    <a:bodyPr/>
                    <a:lstStyle/>
                    <a:p>
                      <a:pPr marL="22225">
                        <a:lnSpc>
                          <a:spcPts val="1810"/>
                        </a:lnSpc>
                      </a:pPr>
                      <a:r>
                        <a:rPr dirty="0" sz="1800" spc="-10" b="1">
                          <a:latin typeface="Courier New"/>
                          <a:cs typeface="Courier New"/>
                        </a:rPr>
                        <a:t>semaphore</a:t>
                      </a:r>
                      <a:r>
                        <a:rPr dirty="0" sz="1800" spc="-8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5" b="1">
                          <a:latin typeface="Courier New"/>
                          <a:cs typeface="Courier New"/>
                        </a:rPr>
                        <a:t>next;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27635">
                        <a:lnSpc>
                          <a:spcPts val="1810"/>
                        </a:lnSpc>
                      </a:pPr>
                      <a:r>
                        <a:rPr dirty="0" sz="1800" spc="-5" b="1">
                          <a:latin typeface="Courier New"/>
                          <a:cs typeface="Courier New"/>
                        </a:rPr>
                        <a:t>//</a:t>
                      </a:r>
                      <a:r>
                        <a:rPr dirty="0" sz="1800" spc="-12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5" b="1">
                          <a:latin typeface="Courier New"/>
                          <a:cs typeface="Courier New"/>
                        </a:rPr>
                        <a:t>(initially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9690">
                        <a:lnSpc>
                          <a:spcPts val="1810"/>
                        </a:lnSpc>
                      </a:pPr>
                      <a:r>
                        <a:rPr dirty="0" sz="1800" b="1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5085">
                        <a:lnSpc>
                          <a:spcPts val="1810"/>
                        </a:lnSpc>
                      </a:pPr>
                      <a:r>
                        <a:rPr dirty="0" sz="1800" spc="-5" b="1">
                          <a:latin typeface="Courier New"/>
                          <a:cs typeface="Courier New"/>
                        </a:rPr>
                        <a:t>0)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308101">
                <a:tc>
                  <a:txBody>
                    <a:bodyPr/>
                    <a:lstStyle/>
                    <a:p>
                      <a:pPr marL="22225">
                        <a:lnSpc>
                          <a:spcPts val="1810"/>
                        </a:lnSpc>
                      </a:pPr>
                      <a:r>
                        <a:rPr dirty="0" sz="1800" spc="-10" b="1">
                          <a:latin typeface="Courier New"/>
                          <a:cs typeface="Courier New"/>
                        </a:rPr>
                        <a:t>int next_count</a:t>
                      </a:r>
                      <a:r>
                        <a:rPr dirty="0" sz="1800" spc="-6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5" b="1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810"/>
                        </a:lnSpc>
                      </a:pPr>
                      <a:r>
                        <a:rPr dirty="0" sz="1800" spc="-10" b="1">
                          <a:latin typeface="Courier New"/>
                          <a:cs typeface="Courier New"/>
                        </a:rPr>
                        <a:t>0;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131247" y="2750439"/>
            <a:ext cx="4956810" cy="31851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3695" indent="-340995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1800" spc="-5">
                <a:latin typeface="Arial"/>
                <a:cs typeface="Arial"/>
              </a:rPr>
              <a:t>Each </a:t>
            </a:r>
            <a:r>
              <a:rPr dirty="0" sz="1800" spc="-10">
                <a:latin typeface="Arial"/>
                <a:cs typeface="Arial"/>
              </a:rPr>
              <a:t>procedure </a:t>
            </a:r>
            <a:r>
              <a:rPr dirty="0" sz="1800" b="1" i="1">
                <a:latin typeface="Arial"/>
                <a:cs typeface="Arial"/>
              </a:rPr>
              <a:t>F  </a:t>
            </a:r>
            <a:r>
              <a:rPr dirty="0" sz="1800" spc="-15">
                <a:latin typeface="Arial"/>
                <a:cs typeface="Arial"/>
              </a:rPr>
              <a:t>will </a:t>
            </a:r>
            <a:r>
              <a:rPr dirty="0" sz="1800" spc="-10">
                <a:latin typeface="Arial"/>
                <a:cs typeface="Arial"/>
              </a:rPr>
              <a:t>be replaced</a:t>
            </a:r>
            <a:r>
              <a:rPr dirty="0" sz="1800" spc="114">
                <a:latin typeface="Arial"/>
                <a:cs typeface="Arial"/>
              </a:rPr>
              <a:t> </a:t>
            </a:r>
            <a:r>
              <a:rPr dirty="0" sz="1800" spc="-15">
                <a:latin typeface="Arial"/>
                <a:cs typeface="Arial"/>
              </a:rPr>
              <a:t>by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993300"/>
              </a:buClr>
              <a:buFont typeface="Wingdings"/>
              <a:buChar char=""/>
            </a:pPr>
            <a:endParaRPr sz="1750">
              <a:latin typeface="Times New Roman"/>
              <a:cs typeface="Times New Roman"/>
            </a:endParaRPr>
          </a:p>
          <a:p>
            <a:pPr marL="2348865">
              <a:lnSpc>
                <a:spcPts val="2105"/>
              </a:lnSpc>
            </a:pPr>
            <a:r>
              <a:rPr dirty="0" sz="1800" spc="-10" b="1">
                <a:latin typeface="Courier New"/>
                <a:cs typeface="Courier New"/>
              </a:rPr>
              <a:t>wait(mutex);</a:t>
            </a:r>
            <a:endParaRPr sz="1800">
              <a:latin typeface="Courier New"/>
              <a:cs typeface="Courier New"/>
            </a:endParaRPr>
          </a:p>
          <a:p>
            <a:pPr algn="ctr" marL="1243965">
              <a:lnSpc>
                <a:spcPts val="2050"/>
              </a:lnSpc>
            </a:pPr>
            <a:r>
              <a:rPr dirty="0" sz="1800" spc="-5" b="1">
                <a:latin typeface="Courier New"/>
                <a:cs typeface="Courier New"/>
              </a:rPr>
              <a:t>…</a:t>
            </a:r>
            <a:endParaRPr sz="1800">
              <a:latin typeface="Courier New"/>
              <a:cs typeface="Courier New"/>
            </a:endParaRPr>
          </a:p>
          <a:p>
            <a:pPr algn="ctr" marL="1894839">
              <a:lnSpc>
                <a:spcPts val="2050"/>
              </a:lnSpc>
            </a:pPr>
            <a:r>
              <a:rPr dirty="0" sz="1800" spc="-10" b="1">
                <a:latin typeface="Courier New"/>
                <a:cs typeface="Courier New"/>
              </a:rPr>
              <a:t>body </a:t>
            </a:r>
            <a:r>
              <a:rPr dirty="0" sz="1800" spc="-5" b="1">
                <a:latin typeface="Courier New"/>
                <a:cs typeface="Courier New"/>
              </a:rPr>
              <a:t>of</a:t>
            </a:r>
            <a:r>
              <a:rPr dirty="0" sz="1800" spc="-95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F;</a:t>
            </a:r>
            <a:endParaRPr sz="1800">
              <a:latin typeface="Courier New"/>
              <a:cs typeface="Courier New"/>
            </a:endParaRPr>
          </a:p>
          <a:p>
            <a:pPr algn="ctr" marL="1243965">
              <a:lnSpc>
                <a:spcPts val="2050"/>
              </a:lnSpc>
            </a:pPr>
            <a:r>
              <a:rPr dirty="0" sz="1800" spc="-5" b="1">
                <a:latin typeface="Courier New"/>
                <a:cs typeface="Courier New"/>
              </a:rPr>
              <a:t>…</a:t>
            </a:r>
            <a:endParaRPr sz="1800">
              <a:latin typeface="Courier New"/>
              <a:cs typeface="Courier New"/>
            </a:endParaRPr>
          </a:p>
          <a:p>
            <a:pPr marL="2519680" marR="5080" indent="-170815">
              <a:lnSpc>
                <a:spcPts val="2050"/>
              </a:lnSpc>
              <a:spcBef>
                <a:spcPts val="105"/>
              </a:spcBef>
            </a:pPr>
            <a:r>
              <a:rPr dirty="0" sz="1800" spc="-5" b="1">
                <a:latin typeface="Courier New"/>
                <a:cs typeface="Courier New"/>
              </a:rPr>
              <a:t>if </a:t>
            </a:r>
            <a:r>
              <a:rPr dirty="0" sz="1800" spc="-10" b="1">
                <a:latin typeface="Courier New"/>
                <a:cs typeface="Courier New"/>
              </a:rPr>
              <a:t>(next_count </a:t>
            </a:r>
            <a:r>
              <a:rPr dirty="0" sz="1800" spc="-5" b="1">
                <a:latin typeface="Courier New"/>
                <a:cs typeface="Courier New"/>
              </a:rPr>
              <a:t>&gt;</a:t>
            </a:r>
            <a:r>
              <a:rPr dirty="0" sz="1800" spc="-6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0)  </a:t>
            </a:r>
            <a:r>
              <a:rPr dirty="0" sz="1800" spc="-10" b="1">
                <a:latin typeface="Courier New"/>
                <a:cs typeface="Courier New"/>
              </a:rPr>
              <a:t>signal(next)</a:t>
            </a:r>
            <a:endParaRPr sz="1800">
              <a:latin typeface="Courier New"/>
              <a:cs typeface="Courier New"/>
            </a:endParaRPr>
          </a:p>
          <a:p>
            <a:pPr algn="ctr" marL="288290">
              <a:lnSpc>
                <a:spcPts val="1950"/>
              </a:lnSpc>
            </a:pPr>
            <a:r>
              <a:rPr dirty="0" sz="1800" spc="-5" b="1">
                <a:latin typeface="Courier New"/>
                <a:cs typeface="Courier New"/>
              </a:rPr>
              <a:t>else</a:t>
            </a:r>
            <a:endParaRPr sz="1800">
              <a:latin typeface="Courier New"/>
              <a:cs typeface="Courier New"/>
            </a:endParaRPr>
          </a:p>
          <a:p>
            <a:pPr algn="ctr" marL="1995170">
              <a:lnSpc>
                <a:spcPts val="2105"/>
              </a:lnSpc>
            </a:pPr>
            <a:r>
              <a:rPr dirty="0" sz="1800" spc="-10" b="1">
                <a:latin typeface="Courier New"/>
                <a:cs typeface="Courier New"/>
              </a:rPr>
              <a:t>signal(mutex);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1800" spc="-10">
                <a:latin typeface="Arial"/>
                <a:cs typeface="Arial"/>
              </a:rPr>
              <a:t>Mutual exclusion within </a:t>
            </a:r>
            <a:r>
              <a:rPr dirty="0" sz="1800" spc="-5">
                <a:latin typeface="Arial"/>
                <a:cs typeface="Arial"/>
              </a:rPr>
              <a:t>a </a:t>
            </a:r>
            <a:r>
              <a:rPr dirty="0" sz="1800" spc="-10">
                <a:latin typeface="Arial"/>
                <a:cs typeface="Arial"/>
              </a:rPr>
              <a:t>monitor </a:t>
            </a:r>
            <a:r>
              <a:rPr dirty="0" sz="1800" spc="-5">
                <a:latin typeface="Arial"/>
                <a:cs typeface="Arial"/>
              </a:rPr>
              <a:t>is</a:t>
            </a:r>
            <a:r>
              <a:rPr dirty="0" sz="1800" spc="13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ensured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7500" rIns="0" bIns="0" rtlCol="0" vert="horz">
            <a:spAutoFit/>
          </a:bodyPr>
          <a:lstStyle/>
          <a:p>
            <a:pPr marL="1497330">
              <a:lnSpc>
                <a:spcPct val="100000"/>
              </a:lnSpc>
            </a:pPr>
            <a:r>
              <a:rPr dirty="0" sz="2600"/>
              <a:t>Monitor Implementation – Condition</a:t>
            </a:r>
            <a:r>
              <a:rPr dirty="0" sz="2600" spc="-140"/>
              <a:t> </a:t>
            </a:r>
            <a:r>
              <a:rPr dirty="0" sz="2600"/>
              <a:t>Variables</a:t>
            </a:r>
            <a:endParaRPr sz="2600"/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5.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72497" y="1202816"/>
            <a:ext cx="6768465" cy="39281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3695" indent="-340995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  <a:tab pos="3830954" algn="l"/>
              </a:tabLst>
            </a:pPr>
            <a:r>
              <a:rPr dirty="0" sz="1800" spc="-5">
                <a:latin typeface="Arial"/>
                <a:cs typeface="Arial"/>
              </a:rPr>
              <a:t>For </a:t>
            </a:r>
            <a:r>
              <a:rPr dirty="0" sz="1800" spc="-10">
                <a:latin typeface="Arial"/>
                <a:cs typeface="Arial"/>
              </a:rPr>
              <a:t>each condition variable</a:t>
            </a:r>
            <a:r>
              <a:rPr dirty="0" sz="1800" spc="135">
                <a:latin typeface="Arial"/>
                <a:cs typeface="Arial"/>
              </a:rPr>
              <a:t> </a:t>
            </a:r>
            <a:r>
              <a:rPr dirty="0" sz="1800" spc="-5" b="1" i="1">
                <a:latin typeface="Arial"/>
                <a:cs typeface="Arial"/>
              </a:rPr>
              <a:t>x</a:t>
            </a:r>
            <a:r>
              <a:rPr dirty="0" sz="1800" spc="-5">
                <a:latin typeface="Arial"/>
                <a:cs typeface="Arial"/>
              </a:rPr>
              <a:t>,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we	</a:t>
            </a:r>
            <a:r>
              <a:rPr dirty="0" sz="1800" spc="-10">
                <a:latin typeface="Arial"/>
                <a:cs typeface="Arial"/>
              </a:rPr>
              <a:t>have</a:t>
            </a:r>
            <a:r>
              <a:rPr dirty="0" sz="1600" spc="-1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993300"/>
              </a:buClr>
              <a:buFont typeface="Wingdings"/>
              <a:buChar char=""/>
            </a:pPr>
            <a:endParaRPr sz="1650">
              <a:latin typeface="Times New Roman"/>
              <a:cs typeface="Times New Roman"/>
            </a:endParaRPr>
          </a:p>
          <a:p>
            <a:pPr marL="1841500" marR="5080">
              <a:lnSpc>
                <a:spcPct val="105000"/>
              </a:lnSpc>
              <a:tabLst>
                <a:tab pos="6207760" algn="l"/>
              </a:tabLst>
            </a:pPr>
            <a:r>
              <a:rPr dirty="0" sz="1800" spc="-10" b="1">
                <a:latin typeface="Courier New"/>
                <a:cs typeface="Courier New"/>
              </a:rPr>
              <a:t>semaphore x_sem;</a:t>
            </a:r>
            <a:r>
              <a:rPr dirty="0" sz="1800" spc="4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//</a:t>
            </a:r>
            <a:r>
              <a:rPr dirty="0" sz="1800" spc="1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(initially	</a:t>
            </a:r>
            <a:r>
              <a:rPr dirty="0" sz="1800" spc="-5" b="1">
                <a:latin typeface="Courier New"/>
                <a:cs typeface="Courier New"/>
              </a:rPr>
              <a:t>=</a:t>
            </a:r>
            <a:r>
              <a:rPr dirty="0" sz="1800" spc="-105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0) </a:t>
            </a:r>
            <a:r>
              <a:rPr dirty="0" sz="1800" spc="-5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int </a:t>
            </a:r>
            <a:r>
              <a:rPr dirty="0" sz="1800" spc="-10" b="1">
                <a:latin typeface="Courier New"/>
                <a:cs typeface="Courier New"/>
              </a:rPr>
              <a:t>x_count </a:t>
            </a:r>
            <a:r>
              <a:rPr dirty="0" sz="1800" spc="-5" b="1">
                <a:latin typeface="Courier New"/>
                <a:cs typeface="Courier New"/>
              </a:rPr>
              <a:t>=</a:t>
            </a:r>
            <a:r>
              <a:rPr dirty="0" sz="1800" spc="-8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operation </a:t>
            </a:r>
            <a:r>
              <a:rPr dirty="0" sz="1800" spc="-15">
                <a:solidFill>
                  <a:srgbClr val="0000FF"/>
                </a:solidFill>
                <a:latin typeface="Arial"/>
                <a:cs typeface="Arial"/>
              </a:rPr>
              <a:t>x.wait </a:t>
            </a:r>
            <a:r>
              <a:rPr dirty="0" sz="1800" spc="-5">
                <a:latin typeface="Arial"/>
                <a:cs typeface="Arial"/>
              </a:rPr>
              <a:t>can </a:t>
            </a:r>
            <a:r>
              <a:rPr dirty="0" sz="1800" spc="-10">
                <a:latin typeface="Arial"/>
                <a:cs typeface="Arial"/>
              </a:rPr>
              <a:t>be implemented</a:t>
            </a:r>
            <a:r>
              <a:rPr dirty="0" sz="1800" spc="13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as</a:t>
            </a:r>
            <a:r>
              <a:rPr dirty="0" sz="1600" spc="-5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5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x_count++;</a:t>
            </a:r>
            <a:endParaRPr sz="1800">
              <a:latin typeface="Courier New"/>
              <a:cs typeface="Courier New"/>
            </a:endParaRPr>
          </a:p>
          <a:p>
            <a:pPr marL="2230120" marR="2323465" indent="-388620">
              <a:lnSpc>
                <a:spcPct val="105000"/>
              </a:lnSpc>
            </a:pPr>
            <a:r>
              <a:rPr dirty="0" sz="1800" spc="-5" b="1">
                <a:latin typeface="Courier New"/>
                <a:cs typeface="Courier New"/>
              </a:rPr>
              <a:t>if </a:t>
            </a:r>
            <a:r>
              <a:rPr dirty="0" sz="1800" spc="-10" b="1">
                <a:latin typeface="Courier New"/>
                <a:cs typeface="Courier New"/>
              </a:rPr>
              <a:t>(next_count </a:t>
            </a:r>
            <a:r>
              <a:rPr dirty="0" sz="1800" spc="-5" b="1">
                <a:latin typeface="Courier New"/>
                <a:cs typeface="Courier New"/>
              </a:rPr>
              <a:t>&gt;</a:t>
            </a:r>
            <a:r>
              <a:rPr dirty="0" sz="1800" spc="-6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0)  </a:t>
            </a:r>
            <a:r>
              <a:rPr dirty="0" sz="1800" spc="-10" b="1">
                <a:latin typeface="Courier New"/>
                <a:cs typeface="Courier New"/>
              </a:rPr>
              <a:t>signal(next);</a:t>
            </a:r>
            <a:endParaRPr sz="18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  <a:spcBef>
                <a:spcPts val="105"/>
              </a:spcBef>
            </a:pPr>
            <a:r>
              <a:rPr dirty="0" sz="1800" spc="-5" b="1">
                <a:latin typeface="Courier New"/>
                <a:cs typeface="Courier New"/>
              </a:rPr>
              <a:t>else</a:t>
            </a:r>
            <a:endParaRPr sz="1800">
              <a:latin typeface="Courier New"/>
              <a:cs typeface="Courier New"/>
            </a:endParaRPr>
          </a:p>
          <a:p>
            <a:pPr marL="1841500" marR="2617470" indent="388620">
              <a:lnSpc>
                <a:spcPct val="105000"/>
              </a:lnSpc>
            </a:pPr>
            <a:r>
              <a:rPr dirty="0" sz="1800" spc="-5" b="1">
                <a:latin typeface="Courier New"/>
                <a:cs typeface="Courier New"/>
              </a:rPr>
              <a:t>si</a:t>
            </a:r>
            <a:r>
              <a:rPr dirty="0" sz="1800" spc="-20" b="1">
                <a:latin typeface="Courier New"/>
                <a:cs typeface="Courier New"/>
              </a:rPr>
              <a:t>g</a:t>
            </a:r>
            <a:r>
              <a:rPr dirty="0" sz="1800" spc="-5" b="1">
                <a:latin typeface="Courier New"/>
                <a:cs typeface="Courier New"/>
              </a:rPr>
              <a:t>n</a:t>
            </a:r>
            <a:r>
              <a:rPr dirty="0" sz="1800" spc="-20" b="1">
                <a:latin typeface="Courier New"/>
                <a:cs typeface="Courier New"/>
              </a:rPr>
              <a:t>a</a:t>
            </a:r>
            <a:r>
              <a:rPr dirty="0" sz="1800" spc="-5" b="1">
                <a:latin typeface="Courier New"/>
                <a:cs typeface="Courier New"/>
              </a:rPr>
              <a:t>l(</a:t>
            </a:r>
            <a:r>
              <a:rPr dirty="0" sz="1800" spc="-20" b="1">
                <a:latin typeface="Courier New"/>
                <a:cs typeface="Courier New"/>
              </a:rPr>
              <a:t>m</a:t>
            </a:r>
            <a:r>
              <a:rPr dirty="0" sz="1800" spc="-5" b="1">
                <a:latin typeface="Courier New"/>
                <a:cs typeface="Courier New"/>
              </a:rPr>
              <a:t>u</a:t>
            </a:r>
            <a:r>
              <a:rPr dirty="0" sz="1800" spc="-20" b="1">
                <a:latin typeface="Courier New"/>
                <a:cs typeface="Courier New"/>
              </a:rPr>
              <a:t>te</a:t>
            </a:r>
            <a:r>
              <a:rPr dirty="0" sz="1800" spc="-5" b="1">
                <a:latin typeface="Courier New"/>
                <a:cs typeface="Courier New"/>
              </a:rPr>
              <a:t>x);  </a:t>
            </a:r>
            <a:r>
              <a:rPr dirty="0" sz="1800" spc="-10" b="1">
                <a:latin typeface="Courier New"/>
                <a:cs typeface="Courier New"/>
              </a:rPr>
              <a:t>wait(x_sem);  </a:t>
            </a:r>
            <a:r>
              <a:rPr dirty="0" sz="1800" spc="-5" b="1">
                <a:latin typeface="Courier New"/>
                <a:cs typeface="Courier New"/>
              </a:rPr>
              <a:t>x_count--;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7042" y="177228"/>
            <a:ext cx="6043930" cy="49657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Monitor Implementation</a:t>
            </a:r>
            <a:r>
              <a:rPr dirty="0" spc="-80"/>
              <a:t> </a:t>
            </a:r>
            <a:r>
              <a:rPr dirty="0" spc="-5"/>
              <a:t>(Cont.)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5.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85184" y="1257871"/>
            <a:ext cx="5492115" cy="24631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3695" indent="-340995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operation </a:t>
            </a:r>
            <a:r>
              <a:rPr dirty="0" sz="1800" spc="-5" b="1">
                <a:latin typeface="Courier New"/>
                <a:cs typeface="Courier New"/>
              </a:rPr>
              <a:t>x.signal </a:t>
            </a:r>
            <a:r>
              <a:rPr dirty="0" sz="1800" spc="-5">
                <a:latin typeface="Arial"/>
                <a:cs typeface="Arial"/>
              </a:rPr>
              <a:t>can </a:t>
            </a:r>
            <a:r>
              <a:rPr dirty="0" sz="1800" spc="-10">
                <a:latin typeface="Arial"/>
                <a:cs typeface="Arial"/>
              </a:rPr>
              <a:t>be implemented</a:t>
            </a:r>
            <a:r>
              <a:rPr dirty="0" sz="1800" spc="4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as: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>
              <a:latin typeface="Times New Roman"/>
              <a:cs typeface="Times New Roman"/>
            </a:endParaRPr>
          </a:p>
          <a:p>
            <a:pPr marL="1725295" marR="1645285" indent="-344805">
              <a:lnSpc>
                <a:spcPct val="114999"/>
              </a:lnSpc>
            </a:pPr>
            <a:r>
              <a:rPr dirty="0" sz="1800" spc="-5" b="1">
                <a:latin typeface="Courier New"/>
                <a:cs typeface="Courier New"/>
              </a:rPr>
              <a:t>if </a:t>
            </a:r>
            <a:r>
              <a:rPr dirty="0" sz="1800" spc="-10" b="1">
                <a:latin typeface="Courier New"/>
                <a:cs typeface="Courier New"/>
              </a:rPr>
              <a:t>(x_count </a:t>
            </a:r>
            <a:r>
              <a:rPr dirty="0" sz="1800" spc="-5" b="1">
                <a:latin typeface="Courier New"/>
                <a:cs typeface="Courier New"/>
              </a:rPr>
              <a:t>&gt; 0)</a:t>
            </a:r>
            <a:r>
              <a:rPr dirty="0" sz="1800" spc="-8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{  </a:t>
            </a:r>
            <a:r>
              <a:rPr dirty="0" sz="1800" spc="-10" b="1">
                <a:latin typeface="Courier New"/>
                <a:cs typeface="Courier New"/>
              </a:rPr>
              <a:t>next_count++;  signal(x_sem);  wait(next);  next_count--;</a:t>
            </a:r>
            <a:endParaRPr sz="1800">
              <a:latin typeface="Courier New"/>
              <a:cs typeface="Courier New"/>
            </a:endParaRPr>
          </a:p>
          <a:p>
            <a:pPr marL="1380490">
              <a:lnSpc>
                <a:spcPct val="100000"/>
              </a:lnSpc>
              <a:spcBef>
                <a:spcPts val="320"/>
              </a:spcBef>
            </a:pPr>
            <a:r>
              <a:rPr dirty="0" sz="1800" spc="-5" b="1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6852" y="178815"/>
            <a:ext cx="7350759" cy="49657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Resuming Processes within </a:t>
            </a:r>
            <a:r>
              <a:rPr dirty="0"/>
              <a:t>a</a:t>
            </a:r>
            <a:r>
              <a:rPr dirty="0" spc="-110"/>
              <a:t> </a:t>
            </a:r>
            <a:r>
              <a:rPr dirty="0" spc="-5"/>
              <a:t>Monitor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5.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85184" y="1273111"/>
            <a:ext cx="6189345" cy="2315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3695" marR="5080" indent="-340995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1800">
                <a:latin typeface="Arial"/>
                <a:cs typeface="Arial"/>
              </a:rPr>
              <a:t>If </a:t>
            </a:r>
            <a:r>
              <a:rPr dirty="0" sz="1800" spc="-5">
                <a:latin typeface="Arial"/>
                <a:cs typeface="Arial"/>
              </a:rPr>
              <a:t>several processes </a:t>
            </a:r>
            <a:r>
              <a:rPr dirty="0" sz="1800" spc="-10">
                <a:latin typeface="Arial"/>
                <a:cs typeface="Arial"/>
              </a:rPr>
              <a:t>queued on condition x, and x.signal()  executed, </a:t>
            </a:r>
            <a:r>
              <a:rPr dirty="0" sz="1800" spc="-15">
                <a:latin typeface="Arial"/>
                <a:cs typeface="Arial"/>
              </a:rPr>
              <a:t>which </a:t>
            </a:r>
            <a:r>
              <a:rPr dirty="0" sz="1800" spc="-10">
                <a:latin typeface="Arial"/>
                <a:cs typeface="Arial"/>
              </a:rPr>
              <a:t>should be</a:t>
            </a:r>
            <a:r>
              <a:rPr dirty="0" sz="1800" spc="11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resumed?</a:t>
            </a:r>
            <a:endParaRPr sz="1800">
              <a:latin typeface="Arial"/>
              <a:cs typeface="Arial"/>
            </a:endParaRPr>
          </a:p>
          <a:p>
            <a:pPr marL="353695" indent="-340995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1800" spc="-5">
                <a:latin typeface="Arial"/>
                <a:cs typeface="Arial"/>
              </a:rPr>
              <a:t>FCFS </a:t>
            </a:r>
            <a:r>
              <a:rPr dirty="0" sz="1800" spc="-10">
                <a:latin typeface="Arial"/>
                <a:cs typeface="Arial"/>
              </a:rPr>
              <a:t>frequently not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adequate</a:t>
            </a:r>
            <a:endParaRPr sz="1800">
              <a:latin typeface="Arial"/>
              <a:cs typeface="Arial"/>
            </a:endParaRPr>
          </a:p>
          <a:p>
            <a:pPr marL="353695" indent="-340995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1800" spc="-5" b="1">
                <a:solidFill>
                  <a:srgbClr val="0000FF"/>
                </a:solidFill>
                <a:latin typeface="Arial"/>
                <a:cs typeface="Arial"/>
              </a:rPr>
              <a:t>conditional-wait </a:t>
            </a:r>
            <a:r>
              <a:rPr dirty="0" sz="1800" spc="-5">
                <a:latin typeface="Arial"/>
                <a:cs typeface="Arial"/>
              </a:rPr>
              <a:t>construct of the form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x.wait(c)</a:t>
            </a:r>
            <a:endParaRPr sz="1800">
              <a:latin typeface="Arial"/>
              <a:cs typeface="Arial"/>
            </a:endParaRPr>
          </a:p>
          <a:p>
            <a:pPr lvl="1" marL="754380" indent="-28448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5015" algn="l"/>
              </a:tabLst>
            </a:pPr>
            <a:r>
              <a:rPr dirty="0" sz="1800" spc="-5">
                <a:latin typeface="Arial"/>
                <a:cs typeface="Arial"/>
              </a:rPr>
              <a:t>Where </a:t>
            </a:r>
            <a:r>
              <a:rPr dirty="0" sz="1800">
                <a:latin typeface="Arial"/>
                <a:cs typeface="Arial"/>
              </a:rPr>
              <a:t>c </a:t>
            </a:r>
            <a:r>
              <a:rPr dirty="0" sz="1800" spc="-5">
                <a:latin typeface="Arial"/>
                <a:cs typeface="Arial"/>
              </a:rPr>
              <a:t>is </a:t>
            </a:r>
            <a:r>
              <a:rPr dirty="0" sz="1800" spc="-5" b="1">
                <a:solidFill>
                  <a:srgbClr val="0000FF"/>
                </a:solidFill>
                <a:latin typeface="Arial"/>
                <a:cs typeface="Arial"/>
              </a:rPr>
              <a:t>priority</a:t>
            </a:r>
            <a:r>
              <a:rPr dirty="0" sz="1800" spc="-6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0000FF"/>
                </a:solidFill>
                <a:latin typeface="Arial"/>
                <a:cs typeface="Arial"/>
              </a:rPr>
              <a:t>number</a:t>
            </a:r>
            <a:endParaRPr sz="1800">
              <a:latin typeface="Arial"/>
              <a:cs typeface="Arial"/>
            </a:endParaRPr>
          </a:p>
          <a:p>
            <a:pPr lvl="1" marL="754380" marR="654685" indent="-28448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5015" algn="l"/>
              </a:tabLst>
            </a:pPr>
            <a:r>
              <a:rPr dirty="0" sz="1800" spc="-5">
                <a:latin typeface="Arial"/>
                <a:cs typeface="Arial"/>
              </a:rPr>
              <a:t>Process </a:t>
            </a:r>
            <a:r>
              <a:rPr dirty="0" sz="1800" spc="-15">
                <a:latin typeface="Arial"/>
                <a:cs typeface="Arial"/>
              </a:rPr>
              <a:t>with lowest </a:t>
            </a:r>
            <a:r>
              <a:rPr dirty="0" sz="1800" spc="-10">
                <a:latin typeface="Arial"/>
                <a:cs typeface="Arial"/>
              </a:rPr>
              <a:t>number (highest priority) </a:t>
            </a:r>
            <a:r>
              <a:rPr dirty="0" sz="1800" spc="-5">
                <a:latin typeface="Arial"/>
                <a:cs typeface="Arial"/>
              </a:rPr>
              <a:t>is  </a:t>
            </a:r>
            <a:r>
              <a:rPr dirty="0" sz="1800" spc="-10">
                <a:latin typeface="Arial"/>
                <a:cs typeface="Arial"/>
              </a:rPr>
              <a:t>scheduled</a:t>
            </a:r>
            <a:r>
              <a:rPr dirty="0" sz="1800" spc="-5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next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7422" y="1102233"/>
            <a:ext cx="6572250" cy="3623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3695" marR="5080" indent="-340995">
              <a:lnSpc>
                <a:spcPct val="8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1800" spc="-5">
                <a:latin typeface="Arial"/>
                <a:cs typeface="Arial"/>
              </a:rPr>
              <a:t>A</a:t>
            </a:r>
            <a:r>
              <a:rPr dirty="0" sz="1800" spc="-5">
                <a:latin typeface="Arial"/>
                <a:cs typeface="Arial"/>
              </a:rPr>
              <a:t>llocate a </a:t>
            </a:r>
            <a:r>
              <a:rPr dirty="0" sz="1800" spc="-10">
                <a:latin typeface="Arial"/>
                <a:cs typeface="Arial"/>
              </a:rPr>
              <a:t>single </a:t>
            </a:r>
            <a:r>
              <a:rPr dirty="0" sz="1800" spc="-5">
                <a:latin typeface="Arial"/>
                <a:cs typeface="Arial"/>
              </a:rPr>
              <a:t>resource </a:t>
            </a:r>
            <a:r>
              <a:rPr dirty="0" sz="1800" spc="-10">
                <a:latin typeface="Arial"/>
                <a:cs typeface="Arial"/>
              </a:rPr>
              <a:t>among competing </a:t>
            </a:r>
            <a:r>
              <a:rPr dirty="0" sz="1800" spc="-5">
                <a:latin typeface="Arial"/>
                <a:cs typeface="Arial"/>
              </a:rPr>
              <a:t>processes </a:t>
            </a:r>
            <a:r>
              <a:rPr dirty="0" sz="1800" spc="-10">
                <a:latin typeface="Arial"/>
                <a:cs typeface="Arial"/>
              </a:rPr>
              <a:t>using  </a:t>
            </a:r>
            <a:r>
              <a:rPr dirty="0" sz="1800" spc="-5">
                <a:latin typeface="Arial"/>
                <a:cs typeface="Arial"/>
              </a:rPr>
              <a:t>priority </a:t>
            </a:r>
            <a:r>
              <a:rPr dirty="0" sz="1800" spc="-10">
                <a:latin typeface="Arial"/>
                <a:cs typeface="Arial"/>
              </a:rPr>
              <a:t>numbers </a:t>
            </a:r>
            <a:r>
              <a:rPr dirty="0" sz="1800" spc="-5">
                <a:latin typeface="Arial"/>
                <a:cs typeface="Arial"/>
              </a:rPr>
              <a:t>that specify the </a:t>
            </a:r>
            <a:r>
              <a:rPr dirty="0" sz="1800" spc="-10">
                <a:latin typeface="Arial"/>
                <a:cs typeface="Arial"/>
              </a:rPr>
              <a:t>maximum </a:t>
            </a:r>
            <a:r>
              <a:rPr dirty="0" sz="1800" spc="-5">
                <a:latin typeface="Arial"/>
                <a:cs typeface="Arial"/>
              </a:rPr>
              <a:t>time a process  </a:t>
            </a:r>
            <a:r>
              <a:rPr dirty="0" sz="1800" spc="-10">
                <a:latin typeface="Arial"/>
                <a:cs typeface="Arial"/>
              </a:rPr>
              <a:t>plans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use the</a:t>
            </a:r>
            <a:r>
              <a:rPr dirty="0" sz="1800" spc="-7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resource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993300"/>
              </a:buClr>
              <a:buFont typeface="Wingdings"/>
              <a:buChar char=""/>
            </a:pPr>
            <a:endParaRPr sz="2400">
              <a:latin typeface="Times New Roman"/>
              <a:cs typeface="Times New Roman"/>
            </a:endParaRPr>
          </a:p>
          <a:p>
            <a:pPr marL="1925320">
              <a:lnSpc>
                <a:spcPct val="100000"/>
              </a:lnSpc>
            </a:pPr>
            <a:r>
              <a:rPr dirty="0" sz="2000" spc="-5" b="1">
                <a:latin typeface="Courier New"/>
                <a:cs typeface="Courier New"/>
              </a:rPr>
              <a:t>R.acquire(t)</a:t>
            </a:r>
            <a:r>
              <a:rPr dirty="0" sz="1800" spc="-5" b="1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algn="ctr" marR="942340">
              <a:lnSpc>
                <a:spcPct val="100000"/>
              </a:lnSpc>
              <a:spcBef>
                <a:spcPts val="330"/>
              </a:spcBef>
            </a:pPr>
            <a:r>
              <a:rPr dirty="0" sz="1800" spc="-15" b="1">
                <a:latin typeface="Courier New"/>
                <a:cs typeface="Courier New"/>
              </a:rPr>
              <a:t>...</a:t>
            </a:r>
            <a:endParaRPr sz="1800">
              <a:latin typeface="Courier New"/>
              <a:cs typeface="Courier New"/>
            </a:endParaRPr>
          </a:p>
          <a:p>
            <a:pPr marL="2196465">
              <a:lnSpc>
                <a:spcPct val="100000"/>
              </a:lnSpc>
              <a:spcBef>
                <a:spcPts val="320"/>
              </a:spcBef>
            </a:pPr>
            <a:r>
              <a:rPr dirty="0" sz="1800" spc="-10" b="1">
                <a:latin typeface="Courier New"/>
                <a:cs typeface="Courier New"/>
              </a:rPr>
              <a:t>access the</a:t>
            </a:r>
            <a:r>
              <a:rPr dirty="0" sz="1800" spc="-4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resurce;</a:t>
            </a:r>
            <a:endParaRPr sz="1800">
              <a:latin typeface="Courier New"/>
              <a:cs typeface="Courier New"/>
            </a:endParaRPr>
          </a:p>
          <a:p>
            <a:pPr algn="ctr" marR="942340">
              <a:lnSpc>
                <a:spcPct val="100000"/>
              </a:lnSpc>
              <a:spcBef>
                <a:spcPts val="320"/>
              </a:spcBef>
            </a:pPr>
            <a:r>
              <a:rPr dirty="0" sz="1800" spc="-15" b="1">
                <a:latin typeface="Courier New"/>
                <a:cs typeface="Courier New"/>
              </a:rPr>
              <a:t>...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50">
              <a:latin typeface="Times New Roman"/>
              <a:cs typeface="Times New Roman"/>
            </a:endParaRPr>
          </a:p>
          <a:p>
            <a:pPr algn="ctr" marR="918844">
              <a:lnSpc>
                <a:spcPct val="100000"/>
              </a:lnSpc>
            </a:pPr>
            <a:r>
              <a:rPr dirty="0" sz="2000" spc="-5" b="1">
                <a:latin typeface="Courier New"/>
                <a:cs typeface="Courier New"/>
              </a:rPr>
              <a:t>R.release;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5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1800" spc="-5">
                <a:latin typeface="Arial"/>
                <a:cs typeface="Arial"/>
              </a:rPr>
              <a:t>Where R is </a:t>
            </a:r>
            <a:r>
              <a:rPr dirty="0" sz="1800" spc="-10">
                <a:latin typeface="Arial"/>
                <a:cs typeface="Arial"/>
              </a:rPr>
              <a:t>an </a:t>
            </a:r>
            <a:r>
              <a:rPr dirty="0" sz="1800" spc="-5">
                <a:latin typeface="Arial"/>
                <a:cs typeface="Arial"/>
              </a:rPr>
              <a:t>instance of  </a:t>
            </a:r>
            <a:r>
              <a:rPr dirty="0" sz="1800" spc="-10">
                <a:latin typeface="Arial"/>
                <a:cs typeface="Arial"/>
              </a:rPr>
              <a:t>type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ResourceAllocator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5.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04440">
              <a:lnSpc>
                <a:spcPct val="100000"/>
              </a:lnSpc>
            </a:pPr>
            <a:r>
              <a:rPr dirty="0" spc="-5"/>
              <a:t>Single Resource</a:t>
            </a:r>
            <a:r>
              <a:rPr dirty="0" spc="-110"/>
              <a:t> </a:t>
            </a:r>
            <a:r>
              <a:rPr dirty="0" spc="-5"/>
              <a:t>allocation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34135">
              <a:lnSpc>
                <a:spcPct val="100000"/>
              </a:lnSpc>
            </a:pPr>
            <a:r>
              <a:rPr dirty="0"/>
              <a:t>A </a:t>
            </a:r>
            <a:r>
              <a:rPr dirty="0" spc="-5"/>
              <a:t>Monitor </a:t>
            </a:r>
            <a:r>
              <a:rPr dirty="0"/>
              <a:t>to </a:t>
            </a:r>
            <a:r>
              <a:rPr dirty="0" spc="-5"/>
              <a:t>Allocate Single</a:t>
            </a:r>
            <a:r>
              <a:rPr dirty="0" spc="-125"/>
              <a:t> </a:t>
            </a:r>
            <a:r>
              <a:rPr dirty="0" spc="-5"/>
              <a:t>Resource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5.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724977" y="1039050"/>
            <a:ext cx="3077210" cy="1110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Courier New"/>
                <a:cs typeface="Courier New"/>
              </a:rPr>
              <a:t>monitor ResourceAllocator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600" spc="-5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353695" marR="1128395">
              <a:lnSpc>
                <a:spcPct val="114999"/>
              </a:lnSpc>
            </a:pPr>
            <a:r>
              <a:rPr dirty="0" sz="1600" spc="-5">
                <a:latin typeface="Courier New"/>
                <a:cs typeface="Courier New"/>
              </a:rPr>
              <a:t>boolean</a:t>
            </a:r>
            <a:r>
              <a:rPr dirty="0" sz="1600" spc="-50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busy;  condition</a:t>
            </a:r>
            <a:r>
              <a:rPr dirty="0" sz="1600" spc="-65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x;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6302" y="2160346"/>
            <a:ext cx="513080" cy="269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Courier New"/>
                <a:cs typeface="Courier New"/>
              </a:rPr>
              <a:t>void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75392" y="2123769"/>
            <a:ext cx="2374900" cy="11474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30530" marR="34925" indent="-418465">
              <a:lnSpc>
                <a:spcPct val="114999"/>
              </a:lnSpc>
            </a:pPr>
            <a:r>
              <a:rPr dirty="0" sz="1600" spc="-5">
                <a:latin typeface="Courier New"/>
                <a:cs typeface="Courier New"/>
              </a:rPr>
              <a:t>acquire(int time) {  if</a:t>
            </a:r>
            <a:r>
              <a:rPr dirty="0" sz="1600" spc="-75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(busy)</a:t>
            </a:r>
            <a:endParaRPr sz="1600">
              <a:latin typeface="Courier New"/>
              <a:cs typeface="Courier New"/>
            </a:endParaRPr>
          </a:p>
          <a:p>
            <a:pPr marL="430530" marR="5080" indent="344170">
              <a:lnSpc>
                <a:spcPct val="114999"/>
              </a:lnSpc>
            </a:pPr>
            <a:r>
              <a:rPr dirty="0" sz="1600" spc="-5">
                <a:latin typeface="Courier New"/>
                <a:cs typeface="Courier New"/>
              </a:rPr>
              <a:t>x.wait</a:t>
            </a:r>
            <a:r>
              <a:rPr dirty="0" sz="1600" spc="0">
                <a:latin typeface="Courier New"/>
                <a:cs typeface="Courier New"/>
              </a:rPr>
              <a:t>(</a:t>
            </a:r>
            <a:r>
              <a:rPr dirty="0" sz="1600" spc="-5">
                <a:latin typeface="Courier New"/>
                <a:cs typeface="Courier New"/>
              </a:rPr>
              <a:t>time</a:t>
            </a:r>
            <a:r>
              <a:rPr dirty="0" sz="1600" spc="0">
                <a:latin typeface="Courier New"/>
                <a:cs typeface="Courier New"/>
              </a:rPr>
              <a:t>)</a:t>
            </a:r>
            <a:r>
              <a:rPr dirty="0" sz="1600" spc="-5">
                <a:latin typeface="Courier New"/>
                <a:cs typeface="Courier New"/>
              </a:rPr>
              <a:t>;  </a:t>
            </a:r>
            <a:r>
              <a:rPr dirty="0" sz="1600" spc="-5">
                <a:latin typeface="Courier New"/>
                <a:cs typeface="Courier New"/>
              </a:rPr>
              <a:t>busy =</a:t>
            </a:r>
            <a:r>
              <a:rPr dirty="0" sz="1600" spc="-65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TRUE;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24774" y="3281629"/>
            <a:ext cx="2981325" cy="25171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3695">
              <a:lnSpc>
                <a:spcPct val="100000"/>
              </a:lnSpc>
            </a:pPr>
            <a:r>
              <a:rPr dirty="0" sz="1600" spc="-5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353695">
              <a:lnSpc>
                <a:spcPct val="100000"/>
              </a:lnSpc>
              <a:spcBef>
                <a:spcPts val="285"/>
              </a:spcBef>
            </a:pPr>
            <a:r>
              <a:rPr dirty="0" sz="1600" spc="-5">
                <a:latin typeface="Courier New"/>
                <a:cs typeface="Courier New"/>
              </a:rPr>
              <a:t>void release()</a:t>
            </a:r>
            <a:r>
              <a:rPr dirty="0" sz="1600" spc="-45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381125" marR="5080">
              <a:lnSpc>
                <a:spcPct val="114999"/>
              </a:lnSpc>
            </a:pPr>
            <a:r>
              <a:rPr dirty="0" sz="1600" spc="-5">
                <a:latin typeface="Courier New"/>
                <a:cs typeface="Courier New"/>
              </a:rPr>
              <a:t>busy =</a:t>
            </a:r>
            <a:r>
              <a:rPr dirty="0" sz="1600" spc="-50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FALSE;  x.signal();</a:t>
            </a:r>
            <a:endParaRPr sz="1600">
              <a:latin typeface="Courier New"/>
              <a:cs typeface="Courier New"/>
            </a:endParaRPr>
          </a:p>
          <a:p>
            <a:pPr marL="353695">
              <a:lnSpc>
                <a:spcPct val="100000"/>
              </a:lnSpc>
              <a:spcBef>
                <a:spcPts val="285"/>
              </a:spcBef>
            </a:pPr>
            <a:r>
              <a:rPr dirty="0" sz="1600" spc="-5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475615" marR="153670" indent="-463550">
              <a:lnSpc>
                <a:spcPct val="114999"/>
              </a:lnSpc>
            </a:pPr>
            <a:r>
              <a:rPr dirty="0" sz="1600" spc="-5">
                <a:latin typeface="Courier New"/>
                <a:cs typeface="Courier New"/>
              </a:rPr>
              <a:t>initialization code() {  busy =</a:t>
            </a:r>
            <a:r>
              <a:rPr dirty="0" sz="1600" spc="-50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FALSE;</a:t>
            </a:r>
            <a:endParaRPr sz="1600">
              <a:latin typeface="Courier New"/>
              <a:cs typeface="Courier New"/>
            </a:endParaRPr>
          </a:p>
          <a:p>
            <a:pPr marL="353695">
              <a:lnSpc>
                <a:spcPct val="100000"/>
              </a:lnSpc>
              <a:spcBef>
                <a:spcPts val="285"/>
              </a:spcBef>
            </a:pPr>
            <a:r>
              <a:rPr dirty="0" sz="1600" spc="-5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dirty="0" sz="1600" spc="-5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242185">
              <a:lnSpc>
                <a:spcPct val="100000"/>
              </a:lnSpc>
            </a:pPr>
            <a:r>
              <a:rPr dirty="0" spc="-5"/>
              <a:t>Synchronization</a:t>
            </a:r>
            <a:r>
              <a:rPr dirty="0" spc="-105"/>
              <a:t> </a:t>
            </a:r>
            <a:r>
              <a:rPr dirty="0" spc="-5"/>
              <a:t>Examples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5.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85184" y="1273111"/>
            <a:ext cx="1287145" cy="13957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3695" indent="-340995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1800" spc="-5">
                <a:latin typeface="Arial"/>
                <a:cs typeface="Arial"/>
              </a:rPr>
              <a:t>Solaris</a:t>
            </a:r>
            <a:endParaRPr sz="1800">
              <a:latin typeface="Arial"/>
              <a:cs typeface="Arial"/>
            </a:endParaRPr>
          </a:p>
          <a:p>
            <a:pPr marL="353695" indent="-340995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1800" spc="-15">
                <a:latin typeface="Arial"/>
                <a:cs typeface="Arial"/>
              </a:rPr>
              <a:t>Windows</a:t>
            </a:r>
            <a:endParaRPr sz="1800">
              <a:latin typeface="Arial"/>
              <a:cs typeface="Arial"/>
            </a:endParaRPr>
          </a:p>
          <a:p>
            <a:pPr marL="353695" indent="-340995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1800" spc="-10">
                <a:latin typeface="Arial"/>
                <a:cs typeface="Arial"/>
              </a:rPr>
              <a:t>Linux</a:t>
            </a:r>
            <a:endParaRPr sz="1800">
              <a:latin typeface="Arial"/>
              <a:cs typeface="Arial"/>
            </a:endParaRPr>
          </a:p>
          <a:p>
            <a:pPr marL="353695" indent="-340995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1800" spc="-10">
                <a:latin typeface="Arial"/>
                <a:cs typeface="Arial"/>
              </a:rPr>
              <a:t>Pthreads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487295">
              <a:lnSpc>
                <a:spcPct val="100000"/>
              </a:lnSpc>
            </a:pPr>
            <a:r>
              <a:rPr dirty="0" spc="-5"/>
              <a:t>Solaris</a:t>
            </a:r>
            <a:r>
              <a:rPr dirty="0" spc="-65"/>
              <a:t> </a:t>
            </a:r>
            <a:r>
              <a:rPr dirty="0" spc="-5"/>
              <a:t>Synchronization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5.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99472" y="1098486"/>
            <a:ext cx="7488555" cy="50685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3695" marR="276860" indent="-340995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1800" spc="-5">
                <a:latin typeface="Arial"/>
                <a:cs typeface="Arial"/>
              </a:rPr>
              <a:t>Implements a variety of locks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support </a:t>
            </a:r>
            <a:r>
              <a:rPr dirty="0" sz="1800" spc="-5">
                <a:latin typeface="Arial"/>
                <a:cs typeface="Arial"/>
              </a:rPr>
              <a:t>multitasking, </a:t>
            </a:r>
            <a:r>
              <a:rPr dirty="0" sz="1800" spc="-10">
                <a:latin typeface="Arial"/>
                <a:cs typeface="Arial"/>
              </a:rPr>
              <a:t>multithreading  (including </a:t>
            </a:r>
            <a:r>
              <a:rPr dirty="0" sz="1800" spc="-5">
                <a:latin typeface="Arial"/>
                <a:cs typeface="Arial"/>
              </a:rPr>
              <a:t>real-time threads), </a:t>
            </a:r>
            <a:r>
              <a:rPr dirty="0" sz="1800" spc="-10">
                <a:latin typeface="Arial"/>
                <a:cs typeface="Arial"/>
              </a:rPr>
              <a:t>and</a:t>
            </a:r>
            <a:r>
              <a:rPr dirty="0" sz="1800" spc="10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multiprocessing</a:t>
            </a:r>
            <a:endParaRPr sz="1800">
              <a:latin typeface="Arial"/>
              <a:cs typeface="Arial"/>
            </a:endParaRPr>
          </a:p>
          <a:p>
            <a:pPr marL="353695" marR="5080" indent="-340995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1800" spc="-5">
                <a:latin typeface="Arial"/>
                <a:cs typeface="Arial"/>
              </a:rPr>
              <a:t>Uses </a:t>
            </a:r>
            <a:r>
              <a:rPr dirty="0" sz="1800" spc="-10" b="1">
                <a:solidFill>
                  <a:srgbClr val="3366FF"/>
                </a:solidFill>
                <a:latin typeface="Arial"/>
                <a:cs typeface="Arial"/>
              </a:rPr>
              <a:t>adaptive mutexes </a:t>
            </a:r>
            <a:r>
              <a:rPr dirty="0" sz="1800" spc="-5">
                <a:latin typeface="Arial"/>
                <a:cs typeface="Arial"/>
              </a:rPr>
              <a:t>for efficiency </a:t>
            </a:r>
            <a:r>
              <a:rPr dirty="0" sz="1800" spc="-20">
                <a:latin typeface="Arial"/>
                <a:cs typeface="Arial"/>
              </a:rPr>
              <a:t>when </a:t>
            </a:r>
            <a:r>
              <a:rPr dirty="0" sz="1800" spc="-5">
                <a:latin typeface="Arial"/>
                <a:cs typeface="Arial"/>
              </a:rPr>
              <a:t>protecting data from short  </a:t>
            </a:r>
            <a:r>
              <a:rPr dirty="0" sz="1800" spc="-10">
                <a:latin typeface="Arial"/>
                <a:cs typeface="Arial"/>
              </a:rPr>
              <a:t>code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segments</a:t>
            </a:r>
            <a:endParaRPr sz="1800">
              <a:latin typeface="Arial"/>
              <a:cs typeface="Arial"/>
            </a:endParaRPr>
          </a:p>
          <a:p>
            <a:pPr lvl="1" marL="755015" indent="-285115">
              <a:lnSpc>
                <a:spcPct val="100000"/>
              </a:lnSpc>
              <a:spcBef>
                <a:spcPts val="680"/>
              </a:spcBef>
              <a:buClr>
                <a:srgbClr val="CC6600"/>
              </a:buClr>
              <a:buSzPct val="78125"/>
              <a:buFont typeface="Wingdings"/>
              <a:buChar char=""/>
              <a:tabLst>
                <a:tab pos="754380" algn="l"/>
                <a:tab pos="755015" algn="l"/>
              </a:tabLst>
            </a:pPr>
            <a:r>
              <a:rPr dirty="0" sz="1600" spc="-5">
                <a:latin typeface="Arial"/>
                <a:cs typeface="Arial"/>
              </a:rPr>
              <a:t>Starts as a standard semaphore</a:t>
            </a:r>
            <a:r>
              <a:rPr dirty="0" sz="1600" spc="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spin-lock</a:t>
            </a:r>
            <a:endParaRPr sz="1600">
              <a:latin typeface="Arial"/>
              <a:cs typeface="Arial"/>
            </a:endParaRPr>
          </a:p>
          <a:p>
            <a:pPr lvl="1" marL="754380" indent="-284480">
              <a:lnSpc>
                <a:spcPct val="100000"/>
              </a:lnSpc>
              <a:spcBef>
                <a:spcPts val="670"/>
              </a:spcBef>
              <a:buClr>
                <a:srgbClr val="CC6600"/>
              </a:buClr>
              <a:buSzPct val="78125"/>
              <a:buFont typeface="Wingdings"/>
              <a:buChar char=""/>
              <a:tabLst>
                <a:tab pos="754380" algn="l"/>
                <a:tab pos="755015" algn="l"/>
              </a:tabLst>
            </a:pPr>
            <a:r>
              <a:rPr dirty="0" sz="1600" spc="-5">
                <a:latin typeface="Arial"/>
                <a:cs typeface="Arial"/>
              </a:rPr>
              <a:t>If lock held, and by a thread running on another CPU,</a:t>
            </a:r>
            <a:r>
              <a:rPr dirty="0" sz="1600" spc="13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spins</a:t>
            </a:r>
            <a:endParaRPr sz="1600">
              <a:latin typeface="Arial"/>
              <a:cs typeface="Arial"/>
            </a:endParaRPr>
          </a:p>
          <a:p>
            <a:pPr lvl="1" marL="755015" marR="266700" indent="-285115">
              <a:lnSpc>
                <a:spcPct val="100000"/>
              </a:lnSpc>
              <a:spcBef>
                <a:spcPts val="670"/>
              </a:spcBef>
              <a:buClr>
                <a:srgbClr val="CC6600"/>
              </a:buClr>
              <a:buSzPct val="78125"/>
              <a:buFont typeface="Wingdings"/>
              <a:buChar char=""/>
              <a:tabLst>
                <a:tab pos="754380" algn="l"/>
                <a:tab pos="755015" algn="l"/>
              </a:tabLst>
            </a:pPr>
            <a:r>
              <a:rPr dirty="0" sz="1600" spc="-5">
                <a:latin typeface="Arial"/>
                <a:cs typeface="Arial"/>
              </a:rPr>
              <a:t>If lock held by non-run-state thread, </a:t>
            </a:r>
            <a:r>
              <a:rPr dirty="0" sz="1600">
                <a:latin typeface="Arial"/>
                <a:cs typeface="Arial"/>
              </a:rPr>
              <a:t>block </a:t>
            </a:r>
            <a:r>
              <a:rPr dirty="0" sz="1600" spc="-5">
                <a:latin typeface="Arial"/>
                <a:cs typeface="Arial"/>
              </a:rPr>
              <a:t>and sleep waiting for signal of  </a:t>
            </a:r>
            <a:r>
              <a:rPr dirty="0" sz="1600">
                <a:latin typeface="Arial"/>
                <a:cs typeface="Arial"/>
              </a:rPr>
              <a:t>lock </a:t>
            </a:r>
            <a:r>
              <a:rPr dirty="0" sz="1600" spc="-5">
                <a:latin typeface="Arial"/>
                <a:cs typeface="Arial"/>
              </a:rPr>
              <a:t>being</a:t>
            </a:r>
            <a:r>
              <a:rPr dirty="0" sz="1600" spc="-9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released</a:t>
            </a:r>
            <a:endParaRPr sz="1600">
              <a:latin typeface="Arial"/>
              <a:cs typeface="Arial"/>
            </a:endParaRPr>
          </a:p>
          <a:p>
            <a:pPr marL="353695" indent="-340995">
              <a:lnSpc>
                <a:spcPct val="100000"/>
              </a:lnSpc>
              <a:spcBef>
                <a:spcPts val="74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1800" spc="-5">
                <a:latin typeface="Arial"/>
                <a:cs typeface="Arial"/>
              </a:rPr>
              <a:t>Uses </a:t>
            </a: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condition</a:t>
            </a:r>
            <a:r>
              <a:rPr dirty="0" sz="1800" spc="-75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3366FF"/>
                </a:solidFill>
                <a:latin typeface="Arial"/>
                <a:cs typeface="Arial"/>
              </a:rPr>
              <a:t>variables</a:t>
            </a:r>
            <a:endParaRPr sz="1800">
              <a:latin typeface="Arial"/>
              <a:cs typeface="Arial"/>
            </a:endParaRPr>
          </a:p>
          <a:p>
            <a:pPr marL="353695" marR="717550" indent="-340995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1800" spc="-5">
                <a:latin typeface="Arial"/>
                <a:cs typeface="Arial"/>
              </a:rPr>
              <a:t>Uses </a:t>
            </a: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readers-writers </a:t>
            </a:r>
            <a:r>
              <a:rPr dirty="0" sz="1800" spc="-5">
                <a:latin typeface="Arial"/>
                <a:cs typeface="Arial"/>
              </a:rPr>
              <a:t>locks </a:t>
            </a:r>
            <a:r>
              <a:rPr dirty="0" sz="1800" spc="-20">
                <a:latin typeface="Arial"/>
                <a:cs typeface="Arial"/>
              </a:rPr>
              <a:t>when </a:t>
            </a:r>
            <a:r>
              <a:rPr dirty="0" sz="1800" spc="-10">
                <a:latin typeface="Arial"/>
                <a:cs typeface="Arial"/>
              </a:rPr>
              <a:t>longer </a:t>
            </a:r>
            <a:r>
              <a:rPr dirty="0" sz="1800" spc="-5">
                <a:latin typeface="Arial"/>
                <a:cs typeface="Arial"/>
              </a:rPr>
              <a:t>sections of </a:t>
            </a:r>
            <a:r>
              <a:rPr dirty="0" sz="1800" spc="-10">
                <a:latin typeface="Arial"/>
                <a:cs typeface="Arial"/>
              </a:rPr>
              <a:t>code </a:t>
            </a:r>
            <a:r>
              <a:rPr dirty="0" sz="1800" spc="-15">
                <a:latin typeface="Arial"/>
                <a:cs typeface="Arial"/>
              </a:rPr>
              <a:t>need  </a:t>
            </a:r>
            <a:r>
              <a:rPr dirty="0" sz="1800" spc="-5">
                <a:latin typeface="Arial"/>
                <a:cs typeface="Arial"/>
              </a:rPr>
              <a:t>access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10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  <a:p>
            <a:pPr marL="353695" marR="68580" indent="-340995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1800" spc="-5">
                <a:latin typeface="Arial"/>
                <a:cs typeface="Arial"/>
              </a:rPr>
              <a:t>Uses </a:t>
            </a: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turnstiles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order </a:t>
            </a:r>
            <a:r>
              <a:rPr dirty="0" sz="1800" spc="-5">
                <a:latin typeface="Arial"/>
                <a:cs typeface="Arial"/>
              </a:rPr>
              <a:t>the list of </a:t>
            </a:r>
            <a:r>
              <a:rPr dirty="0" sz="1800" spc="-10">
                <a:latin typeface="Arial"/>
                <a:cs typeface="Arial"/>
              </a:rPr>
              <a:t>threads </a:t>
            </a:r>
            <a:r>
              <a:rPr dirty="0" sz="1800" spc="-15">
                <a:latin typeface="Arial"/>
                <a:cs typeface="Arial"/>
              </a:rPr>
              <a:t>waiting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acquire either </a:t>
            </a:r>
            <a:r>
              <a:rPr dirty="0" sz="1800" spc="-15">
                <a:latin typeface="Arial"/>
                <a:cs typeface="Arial"/>
              </a:rPr>
              <a:t>an  </a:t>
            </a:r>
            <a:r>
              <a:rPr dirty="0" sz="1800" spc="-10">
                <a:latin typeface="Arial"/>
                <a:cs typeface="Arial"/>
              </a:rPr>
              <a:t>adaptive </a:t>
            </a:r>
            <a:r>
              <a:rPr dirty="0" sz="1800" spc="-5">
                <a:latin typeface="Arial"/>
                <a:cs typeface="Arial"/>
              </a:rPr>
              <a:t>mutex </a:t>
            </a:r>
            <a:r>
              <a:rPr dirty="0" sz="1800" spc="-10">
                <a:latin typeface="Arial"/>
                <a:cs typeface="Arial"/>
              </a:rPr>
              <a:t>or reader-writer</a:t>
            </a:r>
            <a:r>
              <a:rPr dirty="0" sz="1800" spc="7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lock</a:t>
            </a:r>
            <a:endParaRPr sz="1800">
              <a:latin typeface="Arial"/>
              <a:cs typeface="Arial"/>
            </a:endParaRPr>
          </a:p>
          <a:p>
            <a:pPr lvl="1" marL="754380" indent="-284480">
              <a:lnSpc>
                <a:spcPct val="100000"/>
              </a:lnSpc>
              <a:spcBef>
                <a:spcPts val="680"/>
              </a:spcBef>
              <a:buClr>
                <a:srgbClr val="CC6600"/>
              </a:buClr>
              <a:buSzPct val="78125"/>
              <a:buFont typeface="Wingdings"/>
              <a:buChar char=""/>
              <a:tabLst>
                <a:tab pos="754380" algn="l"/>
                <a:tab pos="755015" algn="l"/>
              </a:tabLst>
            </a:pPr>
            <a:r>
              <a:rPr dirty="0" sz="1600" spc="-5">
                <a:latin typeface="Arial"/>
                <a:cs typeface="Arial"/>
              </a:rPr>
              <a:t>Turnstiles are per-lock-holding-thread, not</a:t>
            </a:r>
            <a:r>
              <a:rPr dirty="0" sz="1600" spc="9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per-object</a:t>
            </a:r>
            <a:endParaRPr sz="1600">
              <a:latin typeface="Arial"/>
              <a:cs typeface="Arial"/>
            </a:endParaRPr>
          </a:p>
          <a:p>
            <a:pPr marL="353695" marR="5715" indent="-340995">
              <a:lnSpc>
                <a:spcPct val="100000"/>
              </a:lnSpc>
              <a:spcBef>
                <a:spcPts val="74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1800" spc="-10">
                <a:latin typeface="Arial"/>
                <a:cs typeface="Arial"/>
              </a:rPr>
              <a:t>Priority-inheritance </a:t>
            </a:r>
            <a:r>
              <a:rPr dirty="0" sz="1800" spc="-5">
                <a:latin typeface="Arial"/>
                <a:cs typeface="Arial"/>
              </a:rPr>
              <a:t>per-turnstile </a:t>
            </a:r>
            <a:r>
              <a:rPr dirty="0" sz="1800" spc="-10">
                <a:latin typeface="Arial"/>
                <a:cs typeface="Arial"/>
              </a:rPr>
              <a:t>gives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running </a:t>
            </a:r>
            <a:r>
              <a:rPr dirty="0" sz="1800" spc="-5">
                <a:latin typeface="Arial"/>
                <a:cs typeface="Arial"/>
              </a:rPr>
              <a:t>thread the </a:t>
            </a:r>
            <a:r>
              <a:rPr dirty="0" sz="1800" spc="-10">
                <a:latin typeface="Arial"/>
                <a:cs typeface="Arial"/>
              </a:rPr>
              <a:t>highest of  </a:t>
            </a:r>
            <a:r>
              <a:rPr dirty="0" sz="1800" spc="-5">
                <a:latin typeface="Arial"/>
                <a:cs typeface="Arial"/>
              </a:rPr>
              <a:t>the priorities of the </a:t>
            </a:r>
            <a:r>
              <a:rPr dirty="0" sz="1800" spc="-10">
                <a:latin typeface="Arial"/>
                <a:cs typeface="Arial"/>
              </a:rPr>
              <a:t>threads </a:t>
            </a:r>
            <a:r>
              <a:rPr dirty="0" sz="1800" spc="-5">
                <a:latin typeface="Arial"/>
                <a:cs typeface="Arial"/>
              </a:rPr>
              <a:t>in its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turnstile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259330">
              <a:lnSpc>
                <a:spcPct val="100000"/>
              </a:lnSpc>
            </a:pPr>
            <a:r>
              <a:rPr dirty="0"/>
              <a:t>Windows</a:t>
            </a:r>
            <a:r>
              <a:rPr dirty="0" spc="-100"/>
              <a:t> </a:t>
            </a:r>
            <a:r>
              <a:rPr dirty="0" spc="-5"/>
              <a:t>Synchronization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5.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85184" y="1273111"/>
            <a:ext cx="6665595" cy="3700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3695" marR="60325" indent="-340995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1800" spc="-5">
                <a:latin typeface="Arial"/>
                <a:cs typeface="Arial"/>
              </a:rPr>
              <a:t>Uses interrupt masks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protect access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global </a:t>
            </a:r>
            <a:r>
              <a:rPr dirty="0" sz="1800" spc="-5">
                <a:latin typeface="Arial"/>
                <a:cs typeface="Arial"/>
              </a:rPr>
              <a:t>resources </a:t>
            </a:r>
            <a:r>
              <a:rPr dirty="0" sz="1800" spc="-15">
                <a:latin typeface="Arial"/>
                <a:cs typeface="Arial"/>
              </a:rPr>
              <a:t>on  </a:t>
            </a:r>
            <a:r>
              <a:rPr dirty="0" sz="1800" spc="-10">
                <a:latin typeface="Arial"/>
                <a:cs typeface="Arial"/>
              </a:rPr>
              <a:t>uniprocessor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systems</a:t>
            </a:r>
            <a:endParaRPr sz="1800">
              <a:latin typeface="Arial"/>
              <a:cs typeface="Arial"/>
            </a:endParaRPr>
          </a:p>
          <a:p>
            <a:pPr marL="353695" indent="-340995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1800" spc="-5">
                <a:latin typeface="Arial"/>
                <a:cs typeface="Arial"/>
              </a:rPr>
              <a:t>Uses </a:t>
            </a: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spinlocks </a:t>
            </a:r>
            <a:r>
              <a:rPr dirty="0" sz="1800" spc="-10">
                <a:latin typeface="Arial"/>
                <a:cs typeface="Arial"/>
              </a:rPr>
              <a:t>on </a:t>
            </a:r>
            <a:r>
              <a:rPr dirty="0" sz="1800" spc="-5">
                <a:latin typeface="Arial"/>
                <a:cs typeface="Arial"/>
              </a:rPr>
              <a:t>multiprocessor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systems</a:t>
            </a:r>
            <a:endParaRPr sz="1800">
              <a:latin typeface="Arial"/>
              <a:cs typeface="Arial"/>
            </a:endParaRPr>
          </a:p>
          <a:p>
            <a:pPr lvl="1" marL="754380" indent="-28448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5015" algn="l"/>
              </a:tabLst>
            </a:pPr>
            <a:r>
              <a:rPr dirty="0" sz="1800" spc="-10">
                <a:latin typeface="Arial"/>
                <a:cs typeface="Arial"/>
              </a:rPr>
              <a:t>Spinlocking-thread </a:t>
            </a:r>
            <a:r>
              <a:rPr dirty="0" sz="1800" spc="-15">
                <a:latin typeface="Arial"/>
                <a:cs typeface="Arial"/>
              </a:rPr>
              <a:t>will </a:t>
            </a:r>
            <a:r>
              <a:rPr dirty="0" sz="1800" spc="-10">
                <a:latin typeface="Arial"/>
                <a:cs typeface="Arial"/>
              </a:rPr>
              <a:t>never be</a:t>
            </a:r>
            <a:r>
              <a:rPr dirty="0" sz="1800" spc="15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preempted</a:t>
            </a:r>
            <a:endParaRPr sz="1800">
              <a:latin typeface="Arial"/>
              <a:cs typeface="Arial"/>
            </a:endParaRPr>
          </a:p>
          <a:p>
            <a:pPr marL="353695" marR="324485" indent="-340995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1800" spc="-5">
                <a:latin typeface="Arial"/>
                <a:cs typeface="Arial"/>
              </a:rPr>
              <a:t>Also </a:t>
            </a:r>
            <a:r>
              <a:rPr dirty="0" sz="1800" spc="-10">
                <a:latin typeface="Arial"/>
                <a:cs typeface="Arial"/>
              </a:rPr>
              <a:t>provides </a:t>
            </a: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dispatcher objects </a:t>
            </a:r>
            <a:r>
              <a:rPr dirty="0" sz="1800" spc="-10">
                <a:latin typeface="Arial"/>
                <a:cs typeface="Arial"/>
              </a:rPr>
              <a:t>user-land </a:t>
            </a:r>
            <a:r>
              <a:rPr dirty="0" sz="1800" spc="-15">
                <a:latin typeface="Arial"/>
                <a:cs typeface="Arial"/>
              </a:rPr>
              <a:t>which </a:t>
            </a:r>
            <a:r>
              <a:rPr dirty="0" sz="1800" spc="-5">
                <a:latin typeface="Arial"/>
                <a:cs typeface="Arial"/>
              </a:rPr>
              <a:t>may act  </a:t>
            </a:r>
            <a:r>
              <a:rPr dirty="0" sz="1800" spc="-10">
                <a:latin typeface="Arial"/>
                <a:cs typeface="Arial"/>
              </a:rPr>
              <a:t>mutexes, semaphores, </a:t>
            </a:r>
            <a:r>
              <a:rPr dirty="0" sz="1800" spc="-5">
                <a:latin typeface="Arial"/>
                <a:cs typeface="Arial"/>
              </a:rPr>
              <a:t>events, </a:t>
            </a:r>
            <a:r>
              <a:rPr dirty="0" sz="1800" spc="-10">
                <a:latin typeface="Arial"/>
                <a:cs typeface="Arial"/>
              </a:rPr>
              <a:t>and</a:t>
            </a:r>
            <a:r>
              <a:rPr dirty="0" sz="1800" spc="7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timers</a:t>
            </a:r>
            <a:endParaRPr sz="1800">
              <a:latin typeface="Arial"/>
              <a:cs typeface="Arial"/>
            </a:endParaRPr>
          </a:p>
          <a:p>
            <a:pPr lvl="1" marL="754380" indent="-28448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5015" algn="l"/>
              </a:tabLst>
            </a:pPr>
            <a:r>
              <a:rPr dirty="0" sz="1800" spc="-10" b="1">
                <a:solidFill>
                  <a:srgbClr val="3366FF"/>
                </a:solidFill>
                <a:latin typeface="Arial"/>
                <a:cs typeface="Arial"/>
              </a:rPr>
              <a:t>Events</a:t>
            </a:r>
            <a:endParaRPr sz="1800">
              <a:latin typeface="Arial"/>
              <a:cs typeface="Arial"/>
            </a:endParaRPr>
          </a:p>
          <a:p>
            <a:pPr marL="870585">
              <a:lnSpc>
                <a:spcPct val="100000"/>
              </a:lnSpc>
              <a:spcBef>
                <a:spcPts val="755"/>
              </a:spcBef>
            </a:pPr>
            <a:r>
              <a:rPr dirty="0" sz="1350" spc="5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dirty="0" sz="1350" spc="5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Arial"/>
                <a:cs typeface="Arial"/>
              </a:rPr>
              <a:t>An </a:t>
            </a:r>
            <a:r>
              <a:rPr dirty="0" sz="1800" spc="-10">
                <a:latin typeface="Arial"/>
                <a:cs typeface="Arial"/>
              </a:rPr>
              <a:t>event </a:t>
            </a:r>
            <a:r>
              <a:rPr dirty="0" sz="1800" spc="-5">
                <a:latin typeface="Arial"/>
                <a:cs typeface="Arial"/>
              </a:rPr>
              <a:t>acts much like a </a:t>
            </a:r>
            <a:r>
              <a:rPr dirty="0" sz="1800" spc="-10">
                <a:latin typeface="Arial"/>
                <a:cs typeface="Arial"/>
              </a:rPr>
              <a:t>condition</a:t>
            </a:r>
            <a:r>
              <a:rPr dirty="0" sz="1800" spc="6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variable</a:t>
            </a:r>
            <a:endParaRPr sz="1800">
              <a:latin typeface="Arial"/>
              <a:cs typeface="Arial"/>
            </a:endParaRPr>
          </a:p>
          <a:p>
            <a:pPr lvl="1" marL="754380" indent="-28448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5015" algn="l"/>
              </a:tabLst>
            </a:pPr>
            <a:r>
              <a:rPr dirty="0" sz="1800">
                <a:latin typeface="Arial"/>
                <a:cs typeface="Arial"/>
              </a:rPr>
              <a:t>Timers </a:t>
            </a:r>
            <a:r>
              <a:rPr dirty="0" sz="1800" spc="-5">
                <a:latin typeface="Arial"/>
                <a:cs typeface="Arial"/>
              </a:rPr>
              <a:t>notify </a:t>
            </a:r>
            <a:r>
              <a:rPr dirty="0" sz="1800" spc="-10">
                <a:latin typeface="Arial"/>
                <a:cs typeface="Arial"/>
              </a:rPr>
              <a:t>one or </a:t>
            </a:r>
            <a:r>
              <a:rPr dirty="0" sz="1800" spc="-5">
                <a:latin typeface="Arial"/>
                <a:cs typeface="Arial"/>
              </a:rPr>
              <a:t>more thread </a:t>
            </a:r>
            <a:r>
              <a:rPr dirty="0" sz="1800" spc="-20">
                <a:latin typeface="Arial"/>
                <a:cs typeface="Arial"/>
              </a:rPr>
              <a:t>when </a:t>
            </a:r>
            <a:r>
              <a:rPr dirty="0" sz="1800" spc="-5">
                <a:latin typeface="Arial"/>
                <a:cs typeface="Arial"/>
              </a:rPr>
              <a:t>time</a:t>
            </a:r>
            <a:r>
              <a:rPr dirty="0" sz="1800" spc="6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expired</a:t>
            </a:r>
            <a:endParaRPr sz="1800">
              <a:latin typeface="Arial"/>
              <a:cs typeface="Arial"/>
            </a:endParaRPr>
          </a:p>
          <a:p>
            <a:pPr lvl="1" marL="754380" marR="5080" indent="-28448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5015" algn="l"/>
              </a:tabLst>
            </a:pPr>
            <a:r>
              <a:rPr dirty="0" sz="1800" spc="-10">
                <a:latin typeface="Arial"/>
                <a:cs typeface="Arial"/>
              </a:rPr>
              <a:t>Dispatcher objects either </a:t>
            </a: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signaled-state </a:t>
            </a:r>
            <a:r>
              <a:rPr dirty="0" sz="1800" spc="-10">
                <a:latin typeface="Arial"/>
                <a:cs typeface="Arial"/>
              </a:rPr>
              <a:t>(object available)  or </a:t>
            </a: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non-signaled state </a:t>
            </a:r>
            <a:r>
              <a:rPr dirty="0" sz="1800" spc="-5">
                <a:latin typeface="Arial"/>
                <a:cs typeface="Arial"/>
              </a:rPr>
              <a:t>(thread </a:t>
            </a:r>
            <a:r>
              <a:rPr dirty="0" sz="1800" spc="-15">
                <a:latin typeface="Arial"/>
                <a:cs typeface="Arial"/>
              </a:rPr>
              <a:t>will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block)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4282" y="174053"/>
            <a:ext cx="2035175" cy="49657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dirty="0" spc="-5"/>
              <a:t>on</a:t>
            </a:r>
            <a:r>
              <a:rPr dirty="0" spc="-10"/>
              <a:t>s</a:t>
            </a:r>
            <a:r>
              <a:rPr dirty="0" spc="-5"/>
              <a:t>u</a:t>
            </a:r>
            <a:r>
              <a:rPr dirty="0" spc="-5"/>
              <a:t>m</a:t>
            </a:r>
            <a:r>
              <a:rPr dirty="0" spc="-10"/>
              <a:t>e</a:t>
            </a:r>
            <a:r>
              <a:rPr dirty="0"/>
              <a:t>r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5.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056634" y="1284414"/>
            <a:ext cx="635000" cy="269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Courier New"/>
                <a:cs typeface="Courier New"/>
              </a:rPr>
              <a:t>while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87542" y="1284414"/>
            <a:ext cx="4969510" cy="22447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Courier New"/>
                <a:cs typeface="Courier New"/>
              </a:rPr>
              <a:t>(true)</a:t>
            </a:r>
            <a:r>
              <a:rPr dirty="0" sz="1600" spc="-65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95580">
              <a:lnSpc>
                <a:spcPct val="100000"/>
              </a:lnSpc>
              <a:spcBef>
                <a:spcPts val="670"/>
              </a:spcBef>
            </a:pPr>
            <a:r>
              <a:rPr dirty="0" sz="1600" spc="-5">
                <a:latin typeface="Courier New"/>
                <a:cs typeface="Courier New"/>
              </a:rPr>
              <a:t>while </a:t>
            </a:r>
            <a:r>
              <a:rPr dirty="0" sz="1600">
                <a:latin typeface="Courier New"/>
                <a:cs typeface="Courier New"/>
              </a:rPr>
              <a:t>(counter </a:t>
            </a:r>
            <a:r>
              <a:rPr dirty="0" sz="1600" spc="-5">
                <a:latin typeface="Courier New"/>
                <a:cs typeface="Courier New"/>
              </a:rPr>
              <a:t>==</a:t>
            </a:r>
            <a:r>
              <a:rPr dirty="0" sz="1600" spc="-75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0)</a:t>
            </a:r>
            <a:endParaRPr sz="1600">
              <a:latin typeface="Courier New"/>
              <a:cs typeface="Courier New"/>
            </a:endParaRPr>
          </a:p>
          <a:p>
            <a:pPr marL="195580" marR="1104265" indent="914400">
              <a:lnSpc>
                <a:spcPct val="135000"/>
              </a:lnSpc>
            </a:pPr>
            <a:r>
              <a:rPr dirty="0" sz="1600" spc="-5">
                <a:latin typeface="Courier New"/>
                <a:cs typeface="Courier New"/>
              </a:rPr>
              <a:t>; /* do nothing */  next_consumed = buffer[out];  out = </a:t>
            </a:r>
            <a:r>
              <a:rPr dirty="0" sz="1600">
                <a:latin typeface="Courier New"/>
                <a:cs typeface="Courier New"/>
              </a:rPr>
              <a:t>(out </a:t>
            </a:r>
            <a:r>
              <a:rPr dirty="0" sz="1600" spc="-5">
                <a:latin typeface="Courier New"/>
                <a:cs typeface="Courier New"/>
              </a:rPr>
              <a:t>+ 1) % BUFFER_SIZE;</a:t>
            </a:r>
            <a:endParaRPr sz="1600">
              <a:latin typeface="Courier New"/>
              <a:cs typeface="Courier New"/>
            </a:endParaRPr>
          </a:p>
          <a:p>
            <a:pPr marL="257175">
              <a:lnSpc>
                <a:spcPct val="100000"/>
              </a:lnSpc>
              <a:spcBef>
                <a:spcPts val="670"/>
              </a:spcBef>
            </a:pPr>
            <a:r>
              <a:rPr dirty="0" sz="1600" spc="-5">
                <a:latin typeface="Courier New"/>
                <a:cs typeface="Courier New"/>
              </a:rPr>
              <a:t>counter--;</a:t>
            </a:r>
            <a:endParaRPr sz="1600">
              <a:latin typeface="Courier New"/>
              <a:cs typeface="Courier New"/>
            </a:endParaRPr>
          </a:p>
          <a:p>
            <a:pPr marL="195580">
              <a:lnSpc>
                <a:spcPct val="100000"/>
              </a:lnSpc>
              <a:spcBef>
                <a:spcPts val="670"/>
              </a:spcBef>
            </a:pPr>
            <a:r>
              <a:rPr dirty="0" sz="1600" spc="-5">
                <a:latin typeface="Courier New"/>
                <a:cs typeface="Courier New"/>
              </a:rPr>
              <a:t>/* consume </a:t>
            </a:r>
            <a:r>
              <a:rPr dirty="0" sz="1600">
                <a:latin typeface="Courier New"/>
                <a:cs typeface="Courier New"/>
              </a:rPr>
              <a:t>the </a:t>
            </a:r>
            <a:r>
              <a:rPr dirty="0" sz="1600" spc="-5">
                <a:latin typeface="Courier New"/>
                <a:cs typeface="Courier New"/>
              </a:rPr>
              <a:t>item in </a:t>
            </a:r>
            <a:r>
              <a:rPr dirty="0" sz="1600">
                <a:latin typeface="Courier New"/>
                <a:cs typeface="Courier New"/>
              </a:rPr>
              <a:t>next </a:t>
            </a:r>
            <a:r>
              <a:rPr dirty="0" sz="1600" spc="-5">
                <a:latin typeface="Courier New"/>
                <a:cs typeface="Courier New"/>
              </a:rPr>
              <a:t>consumed</a:t>
            </a:r>
            <a:r>
              <a:rPr dirty="0" sz="1600" spc="20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*/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6229" y="3588613"/>
            <a:ext cx="147320" cy="269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66670">
              <a:lnSpc>
                <a:spcPct val="100000"/>
              </a:lnSpc>
            </a:pPr>
            <a:r>
              <a:rPr dirty="0" spc="-5"/>
              <a:t>Linux</a:t>
            </a:r>
            <a:r>
              <a:rPr dirty="0" spc="-80"/>
              <a:t> </a:t>
            </a:r>
            <a:r>
              <a:rPr dirty="0" spc="-5"/>
              <a:t>Synchronization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5.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28047" y="1157223"/>
            <a:ext cx="6241415" cy="37960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3695" indent="-340995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1800" spc="-10">
                <a:latin typeface="Arial"/>
                <a:cs typeface="Arial"/>
              </a:rPr>
              <a:t>Linux:</a:t>
            </a:r>
            <a:endParaRPr sz="1800">
              <a:latin typeface="Arial"/>
              <a:cs typeface="Arial"/>
            </a:endParaRPr>
          </a:p>
          <a:p>
            <a:pPr lvl="1" marL="754380" marR="603885" indent="-28448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5015" algn="l"/>
              </a:tabLst>
            </a:pPr>
            <a:r>
              <a:rPr dirty="0" sz="1800" spc="-5">
                <a:latin typeface="Arial"/>
                <a:cs typeface="Arial"/>
              </a:rPr>
              <a:t>Prior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kernel </a:t>
            </a:r>
            <a:r>
              <a:rPr dirty="0" sz="1800" spc="-5">
                <a:latin typeface="Arial"/>
                <a:cs typeface="Arial"/>
              </a:rPr>
              <a:t>Version 2.6, </a:t>
            </a:r>
            <a:r>
              <a:rPr dirty="0" sz="1800" spc="-10">
                <a:latin typeface="Arial"/>
                <a:cs typeface="Arial"/>
              </a:rPr>
              <a:t>disables </a:t>
            </a:r>
            <a:r>
              <a:rPr dirty="0" sz="1800" spc="-5">
                <a:latin typeface="Arial"/>
                <a:cs typeface="Arial"/>
              </a:rPr>
              <a:t>interrupts </a:t>
            </a:r>
            <a:r>
              <a:rPr dirty="0" sz="1800">
                <a:latin typeface="Arial"/>
                <a:cs typeface="Arial"/>
              </a:rPr>
              <a:t>to  </a:t>
            </a:r>
            <a:r>
              <a:rPr dirty="0" sz="1800" spc="-10">
                <a:latin typeface="Arial"/>
                <a:cs typeface="Arial"/>
              </a:rPr>
              <a:t>implement </a:t>
            </a:r>
            <a:r>
              <a:rPr dirty="0" sz="1800" spc="-5">
                <a:latin typeface="Arial"/>
                <a:cs typeface="Arial"/>
              </a:rPr>
              <a:t>short critical</a:t>
            </a:r>
            <a:r>
              <a:rPr dirty="0" sz="1800" spc="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sections</a:t>
            </a:r>
            <a:endParaRPr sz="1800">
              <a:latin typeface="Arial"/>
              <a:cs typeface="Arial"/>
            </a:endParaRPr>
          </a:p>
          <a:p>
            <a:pPr lvl="1" marL="754380" indent="-28448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5015" algn="l"/>
              </a:tabLst>
            </a:pPr>
            <a:r>
              <a:rPr dirty="0" sz="1800" spc="-5">
                <a:latin typeface="Arial"/>
                <a:cs typeface="Arial"/>
              </a:rPr>
              <a:t>Version 2.6 </a:t>
            </a:r>
            <a:r>
              <a:rPr dirty="0" sz="1800" spc="-10">
                <a:latin typeface="Arial"/>
                <a:cs typeface="Arial"/>
              </a:rPr>
              <a:t>and </a:t>
            </a:r>
            <a:r>
              <a:rPr dirty="0" sz="1800" spc="-5">
                <a:latin typeface="Arial"/>
                <a:cs typeface="Arial"/>
              </a:rPr>
              <a:t>later, fully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preemptive</a:t>
            </a:r>
            <a:endParaRPr sz="1800">
              <a:latin typeface="Arial"/>
              <a:cs typeface="Arial"/>
            </a:endParaRPr>
          </a:p>
          <a:p>
            <a:pPr marL="353695" indent="-340995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1800" spc="-10">
                <a:latin typeface="Arial"/>
                <a:cs typeface="Arial"/>
              </a:rPr>
              <a:t>Linux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provides:</a:t>
            </a:r>
            <a:endParaRPr sz="1800">
              <a:latin typeface="Arial"/>
              <a:cs typeface="Arial"/>
            </a:endParaRPr>
          </a:p>
          <a:p>
            <a:pPr lvl="1" marL="754380" indent="-28448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5015" algn="l"/>
              </a:tabLst>
            </a:pPr>
            <a:r>
              <a:rPr dirty="0" sz="1800" spc="-10">
                <a:latin typeface="Arial"/>
                <a:cs typeface="Arial"/>
              </a:rPr>
              <a:t>Semaphores</a:t>
            </a:r>
            <a:endParaRPr sz="1800">
              <a:latin typeface="Arial"/>
              <a:cs typeface="Arial"/>
            </a:endParaRPr>
          </a:p>
          <a:p>
            <a:pPr lvl="1" marL="754380" indent="-28448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5015" algn="l"/>
              </a:tabLst>
            </a:pPr>
            <a:r>
              <a:rPr dirty="0" sz="1800" spc="-5">
                <a:latin typeface="Arial"/>
                <a:cs typeface="Arial"/>
              </a:rPr>
              <a:t>atomic</a:t>
            </a:r>
            <a:r>
              <a:rPr dirty="0" sz="1800" spc="-7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integers</a:t>
            </a:r>
            <a:endParaRPr sz="1800">
              <a:latin typeface="Arial"/>
              <a:cs typeface="Arial"/>
            </a:endParaRPr>
          </a:p>
          <a:p>
            <a:pPr lvl="1" marL="754380" indent="-28448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5015" algn="l"/>
              </a:tabLst>
            </a:pPr>
            <a:r>
              <a:rPr dirty="0" sz="1800" spc="-5">
                <a:latin typeface="Arial"/>
                <a:cs typeface="Arial"/>
              </a:rPr>
              <a:t>spinlocks</a:t>
            </a:r>
            <a:endParaRPr sz="1800">
              <a:latin typeface="Arial"/>
              <a:cs typeface="Arial"/>
            </a:endParaRPr>
          </a:p>
          <a:p>
            <a:pPr lvl="1" marL="754380" indent="-28448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5015" algn="l"/>
              </a:tabLst>
            </a:pPr>
            <a:r>
              <a:rPr dirty="0" sz="1800" spc="-10">
                <a:latin typeface="Arial"/>
                <a:cs typeface="Arial"/>
              </a:rPr>
              <a:t>reader-writer </a:t>
            </a:r>
            <a:r>
              <a:rPr dirty="0" sz="1800" spc="-5">
                <a:latin typeface="Arial"/>
                <a:cs typeface="Arial"/>
              </a:rPr>
              <a:t>versions of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both</a:t>
            </a:r>
            <a:endParaRPr sz="1800">
              <a:latin typeface="Arial"/>
              <a:cs typeface="Arial"/>
            </a:endParaRPr>
          </a:p>
          <a:p>
            <a:pPr marL="353695" marR="5080" indent="-340995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1800">
                <a:latin typeface="Arial"/>
                <a:cs typeface="Arial"/>
              </a:rPr>
              <a:t>On </a:t>
            </a:r>
            <a:r>
              <a:rPr dirty="0" sz="1800" spc="-10">
                <a:latin typeface="Arial"/>
                <a:cs typeface="Arial"/>
              </a:rPr>
              <a:t>single-cpu </a:t>
            </a:r>
            <a:r>
              <a:rPr dirty="0" sz="1800" spc="-5">
                <a:latin typeface="Arial"/>
                <a:cs typeface="Arial"/>
              </a:rPr>
              <a:t>system, spinlocks </a:t>
            </a:r>
            <a:r>
              <a:rPr dirty="0" sz="1800" spc="-10">
                <a:latin typeface="Arial"/>
                <a:cs typeface="Arial"/>
              </a:rPr>
              <a:t>replaced by enabling </a:t>
            </a:r>
            <a:r>
              <a:rPr dirty="0" sz="1800" spc="-15">
                <a:latin typeface="Arial"/>
                <a:cs typeface="Arial"/>
              </a:rPr>
              <a:t>and  </a:t>
            </a:r>
            <a:r>
              <a:rPr dirty="0" sz="1800" spc="-10">
                <a:latin typeface="Arial"/>
                <a:cs typeface="Arial"/>
              </a:rPr>
              <a:t>disabling kernel</a:t>
            </a:r>
            <a:r>
              <a:rPr dirty="0" sz="1800" spc="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preemption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341880">
              <a:lnSpc>
                <a:spcPct val="100000"/>
              </a:lnSpc>
            </a:pPr>
            <a:r>
              <a:rPr dirty="0" spc="-5"/>
              <a:t>Pthreads</a:t>
            </a:r>
            <a:r>
              <a:rPr dirty="0" spc="-65"/>
              <a:t> </a:t>
            </a:r>
            <a:r>
              <a:rPr dirty="0" spc="-5"/>
              <a:t>Synchronization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5.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013772" y="1220723"/>
            <a:ext cx="3688715" cy="25069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3695" indent="-340995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1800" spc="-5">
                <a:latin typeface="Arial"/>
                <a:cs typeface="Arial"/>
              </a:rPr>
              <a:t>Pthreads </a:t>
            </a:r>
            <a:r>
              <a:rPr dirty="0" sz="1800">
                <a:latin typeface="Arial"/>
                <a:cs typeface="Arial"/>
              </a:rPr>
              <a:t>API </a:t>
            </a:r>
            <a:r>
              <a:rPr dirty="0" sz="1800" spc="-5">
                <a:latin typeface="Arial"/>
                <a:cs typeface="Arial"/>
              </a:rPr>
              <a:t>is</a:t>
            </a:r>
            <a:r>
              <a:rPr dirty="0" sz="1800" spc="-6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OS-independent</a:t>
            </a:r>
            <a:endParaRPr sz="1800">
              <a:latin typeface="Arial"/>
              <a:cs typeface="Arial"/>
            </a:endParaRPr>
          </a:p>
          <a:p>
            <a:pPr marL="353695" indent="-340995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1800">
                <a:latin typeface="Arial"/>
                <a:cs typeface="Arial"/>
              </a:rPr>
              <a:t>It</a:t>
            </a:r>
            <a:r>
              <a:rPr dirty="0" sz="1800" spc="-8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provides:</a:t>
            </a:r>
            <a:endParaRPr sz="1800">
              <a:latin typeface="Arial"/>
              <a:cs typeface="Arial"/>
            </a:endParaRPr>
          </a:p>
          <a:p>
            <a:pPr lvl="1" marL="754380" indent="-28448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5015" algn="l"/>
              </a:tabLst>
            </a:pPr>
            <a:r>
              <a:rPr dirty="0" sz="1800" spc="-5">
                <a:latin typeface="Arial"/>
                <a:cs typeface="Arial"/>
              </a:rPr>
              <a:t>mutex</a:t>
            </a:r>
            <a:r>
              <a:rPr dirty="0" sz="1800" spc="-1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locks</a:t>
            </a:r>
            <a:endParaRPr sz="1800">
              <a:latin typeface="Arial"/>
              <a:cs typeface="Arial"/>
            </a:endParaRPr>
          </a:p>
          <a:p>
            <a:pPr lvl="1" marL="754380" indent="-28448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5015" algn="l"/>
              </a:tabLst>
            </a:pPr>
            <a:r>
              <a:rPr dirty="0" sz="1800" spc="-10">
                <a:latin typeface="Arial"/>
                <a:cs typeface="Arial"/>
              </a:rPr>
              <a:t>condition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variable</a:t>
            </a:r>
            <a:endParaRPr sz="1800">
              <a:latin typeface="Arial"/>
              <a:cs typeface="Arial"/>
            </a:endParaRPr>
          </a:p>
          <a:p>
            <a:pPr marL="353695" indent="-340995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1800" spc="-10">
                <a:latin typeface="Arial"/>
                <a:cs typeface="Arial"/>
              </a:rPr>
              <a:t>Non-portable extensions</a:t>
            </a:r>
            <a:r>
              <a:rPr dirty="0" sz="1800" spc="5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include:</a:t>
            </a:r>
            <a:endParaRPr sz="1800">
              <a:latin typeface="Arial"/>
              <a:cs typeface="Arial"/>
            </a:endParaRPr>
          </a:p>
          <a:p>
            <a:pPr lvl="1" marL="754380" indent="-28448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5015" algn="l"/>
              </a:tabLst>
            </a:pPr>
            <a:r>
              <a:rPr dirty="0" sz="1800" spc="-10">
                <a:latin typeface="Arial"/>
                <a:cs typeface="Arial"/>
              </a:rPr>
              <a:t>read-write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locks</a:t>
            </a:r>
            <a:endParaRPr sz="1800">
              <a:latin typeface="Arial"/>
              <a:cs typeface="Arial"/>
            </a:endParaRPr>
          </a:p>
          <a:p>
            <a:pPr lvl="1" marL="754380" indent="-28448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5015" algn="l"/>
              </a:tabLst>
            </a:pPr>
            <a:r>
              <a:rPr dirty="0" sz="1800" spc="-5">
                <a:latin typeface="Arial"/>
                <a:cs typeface="Arial"/>
              </a:rPr>
              <a:t>spinlocks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68575">
              <a:lnSpc>
                <a:spcPct val="100000"/>
              </a:lnSpc>
            </a:pPr>
            <a:r>
              <a:rPr dirty="0" spc="-5"/>
              <a:t>Alternative</a:t>
            </a:r>
            <a:r>
              <a:rPr dirty="0" spc="-95"/>
              <a:t> </a:t>
            </a:r>
            <a:r>
              <a:rPr dirty="0" spc="-5"/>
              <a:t>Approaches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5.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013772" y="1220723"/>
            <a:ext cx="4041775" cy="15741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3695" indent="-340995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1800" spc="-5">
                <a:latin typeface="Arial"/>
                <a:cs typeface="Arial"/>
              </a:rPr>
              <a:t>Transactional</a:t>
            </a:r>
            <a:r>
              <a:rPr dirty="0" sz="1800" spc="-8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Memory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993300"/>
              </a:buClr>
              <a:buFont typeface="Wingdings"/>
              <a:buChar char=""/>
            </a:pPr>
            <a:endParaRPr sz="250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1800" spc="-5">
                <a:latin typeface="Arial"/>
                <a:cs typeface="Arial"/>
              </a:rPr>
              <a:t>OpenMP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993300"/>
              </a:buClr>
              <a:buFont typeface="Wingdings"/>
              <a:buChar char=""/>
            </a:pPr>
            <a:endParaRPr sz="250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1800" spc="-10">
                <a:latin typeface="Arial"/>
                <a:cs typeface="Arial"/>
              </a:rPr>
              <a:t>Functional </a:t>
            </a:r>
            <a:r>
              <a:rPr dirty="0" sz="1800" spc="-5">
                <a:latin typeface="Arial"/>
                <a:cs typeface="Arial"/>
              </a:rPr>
              <a:t>Programming</a:t>
            </a:r>
            <a:r>
              <a:rPr dirty="0" sz="1800" spc="25">
                <a:latin typeface="Arial"/>
                <a:cs typeface="Arial"/>
              </a:rPr>
              <a:t> </a:t>
            </a:r>
            <a:r>
              <a:rPr dirty="0" sz="1800" spc="-15">
                <a:latin typeface="Arial"/>
                <a:cs typeface="Arial"/>
              </a:rPr>
              <a:t>Languages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7422" y="1102233"/>
            <a:ext cx="6696709" cy="21774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3695" marR="5080" indent="-340995">
              <a:lnSpc>
                <a:spcPct val="8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1800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memory transaction </a:t>
            </a:r>
            <a:r>
              <a:rPr dirty="0" sz="1800" spc="-5">
                <a:latin typeface="Arial"/>
                <a:cs typeface="Arial"/>
              </a:rPr>
              <a:t>is a </a:t>
            </a:r>
            <a:r>
              <a:rPr dirty="0" sz="1800" spc="-10">
                <a:latin typeface="Arial"/>
                <a:cs typeface="Arial"/>
              </a:rPr>
              <a:t>sequence </a:t>
            </a:r>
            <a:r>
              <a:rPr dirty="0" sz="1800" spc="-5">
                <a:latin typeface="Arial"/>
                <a:cs typeface="Arial"/>
              </a:rPr>
              <a:t>of </a:t>
            </a:r>
            <a:r>
              <a:rPr dirty="0" sz="1800" spc="-10">
                <a:latin typeface="Arial"/>
                <a:cs typeface="Arial"/>
              </a:rPr>
              <a:t>read-write operations 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memory that are performed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atomically.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00">
              <a:latin typeface="Times New Roman"/>
              <a:cs typeface="Times New Roman"/>
            </a:endParaRPr>
          </a:p>
          <a:p>
            <a:pPr marL="1925320">
              <a:lnSpc>
                <a:spcPct val="100000"/>
              </a:lnSpc>
            </a:pPr>
            <a:r>
              <a:rPr dirty="0" sz="2000" spc="-5" b="1">
                <a:latin typeface="Courier New"/>
                <a:cs typeface="Courier New"/>
              </a:rPr>
              <a:t>void</a:t>
            </a:r>
            <a:r>
              <a:rPr dirty="0" sz="2000" spc="-85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update()</a:t>
            </a:r>
            <a:endParaRPr sz="2000">
              <a:latin typeface="Courier New"/>
              <a:cs typeface="Courier New"/>
            </a:endParaRPr>
          </a:p>
          <a:p>
            <a:pPr marL="1993264">
              <a:lnSpc>
                <a:spcPct val="100000"/>
              </a:lnSpc>
              <a:spcBef>
                <a:spcPts val="359"/>
              </a:spcBef>
            </a:pPr>
            <a:r>
              <a:rPr dirty="0" sz="2000" b="1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2755265">
              <a:lnSpc>
                <a:spcPct val="100000"/>
              </a:lnSpc>
              <a:spcBef>
                <a:spcPts val="359"/>
              </a:spcBef>
            </a:pPr>
            <a:r>
              <a:rPr dirty="0" sz="2000" spc="-5" b="1">
                <a:latin typeface="Courier New"/>
                <a:cs typeface="Courier New"/>
              </a:rPr>
              <a:t>/* read/write memory</a:t>
            </a:r>
            <a:r>
              <a:rPr dirty="0" sz="2000" spc="-50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*/</a:t>
            </a:r>
            <a:endParaRPr sz="2000">
              <a:latin typeface="Courier New"/>
              <a:cs typeface="Courier New"/>
            </a:endParaRPr>
          </a:p>
          <a:p>
            <a:pPr marL="2145665">
              <a:lnSpc>
                <a:spcPct val="100000"/>
              </a:lnSpc>
              <a:spcBef>
                <a:spcPts val="359"/>
              </a:spcBef>
            </a:pPr>
            <a:r>
              <a:rPr dirty="0" sz="2000" b="1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5.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957195">
              <a:lnSpc>
                <a:spcPct val="100000"/>
              </a:lnSpc>
            </a:pPr>
            <a:r>
              <a:rPr dirty="0" spc="-20"/>
              <a:t>Transactional</a:t>
            </a:r>
            <a:r>
              <a:rPr dirty="0" spc="-110"/>
              <a:t> </a:t>
            </a:r>
            <a:r>
              <a:rPr dirty="0" spc="-5"/>
              <a:t>Memory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7422" y="1102233"/>
            <a:ext cx="6407785" cy="14763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3695" marR="5080" indent="-340995">
              <a:lnSpc>
                <a:spcPct val="8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1800" spc="-5">
                <a:latin typeface="Arial"/>
                <a:cs typeface="Arial"/>
              </a:rPr>
              <a:t>O</a:t>
            </a:r>
            <a:r>
              <a:rPr dirty="0" sz="1800" spc="-5">
                <a:latin typeface="Arial"/>
                <a:cs typeface="Arial"/>
              </a:rPr>
              <a:t>penMP is a set of </a:t>
            </a:r>
            <a:r>
              <a:rPr dirty="0" sz="1800" spc="-10">
                <a:latin typeface="Arial"/>
                <a:cs typeface="Arial"/>
              </a:rPr>
              <a:t>compiler </a:t>
            </a:r>
            <a:r>
              <a:rPr dirty="0" sz="1800" spc="-5">
                <a:latin typeface="Arial"/>
                <a:cs typeface="Arial"/>
              </a:rPr>
              <a:t>directives </a:t>
            </a:r>
            <a:r>
              <a:rPr dirty="0" sz="1800" spc="-10">
                <a:latin typeface="Arial"/>
                <a:cs typeface="Arial"/>
              </a:rPr>
              <a:t>and </a:t>
            </a:r>
            <a:r>
              <a:rPr dirty="0" sz="1800">
                <a:latin typeface="Arial"/>
                <a:cs typeface="Arial"/>
              </a:rPr>
              <a:t>API </a:t>
            </a:r>
            <a:r>
              <a:rPr dirty="0" sz="1800" spc="-5">
                <a:latin typeface="Arial"/>
                <a:cs typeface="Arial"/>
              </a:rPr>
              <a:t>that </a:t>
            </a:r>
            <a:r>
              <a:rPr dirty="0" sz="1800" spc="-10">
                <a:latin typeface="Arial"/>
                <a:cs typeface="Arial"/>
              </a:rPr>
              <a:t>support  parallel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progamming.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00">
              <a:latin typeface="Times New Roman"/>
              <a:cs typeface="Times New Roman"/>
            </a:endParaRPr>
          </a:p>
          <a:p>
            <a:pPr marL="1925320">
              <a:lnSpc>
                <a:spcPct val="100000"/>
              </a:lnSpc>
            </a:pPr>
            <a:r>
              <a:rPr dirty="0" sz="2000" spc="-5" b="1">
                <a:latin typeface="Courier New"/>
                <a:cs typeface="Courier New"/>
              </a:rPr>
              <a:t>void update(int</a:t>
            </a:r>
            <a:r>
              <a:rPr dirty="0" sz="2000" spc="-65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value)</a:t>
            </a:r>
            <a:endParaRPr sz="2000">
              <a:latin typeface="Courier New"/>
              <a:cs typeface="Courier New"/>
            </a:endParaRPr>
          </a:p>
          <a:p>
            <a:pPr marL="1993264">
              <a:lnSpc>
                <a:spcPct val="100000"/>
              </a:lnSpc>
              <a:spcBef>
                <a:spcPts val="359"/>
              </a:spcBef>
            </a:pPr>
            <a:r>
              <a:rPr dirty="0" sz="2000" b="1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5.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579903" y="2594609"/>
            <a:ext cx="1245235" cy="334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5" b="1">
                <a:latin typeface="Courier New"/>
                <a:cs typeface="Courier New"/>
              </a:rPr>
              <a:t>critical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79653" y="3295522"/>
            <a:ext cx="1245235" cy="334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5" b="1">
                <a:latin typeface="Courier New"/>
                <a:cs typeface="Courier New"/>
              </a:rPr>
              <a:t>+=</a:t>
            </a:r>
            <a:r>
              <a:rPr dirty="0" sz="2000" spc="-85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value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50500" y="2594609"/>
            <a:ext cx="1702435" cy="13855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5" b="1">
                <a:latin typeface="Courier New"/>
                <a:cs typeface="Courier New"/>
              </a:rPr>
              <a:t>#pragma</a:t>
            </a:r>
            <a:r>
              <a:rPr dirty="0" sz="2000" spc="-80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omp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dirty="0" sz="2000" b="1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359"/>
              </a:spcBef>
            </a:pPr>
            <a:r>
              <a:rPr dirty="0" sz="2000" spc="-5" b="1">
                <a:latin typeface="Courier New"/>
                <a:cs typeface="Courier New"/>
              </a:rPr>
              <a:t>count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dirty="0" sz="2000" b="1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40950" y="3996435"/>
            <a:ext cx="178435" cy="334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b="1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72516" y="4663897"/>
            <a:ext cx="875030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5">
                <a:latin typeface="Arial"/>
                <a:cs typeface="Arial"/>
              </a:rPr>
              <a:t>d</a:t>
            </a:r>
            <a:r>
              <a:rPr dirty="0" sz="1800" spc="-10">
                <a:latin typeface="Arial"/>
                <a:cs typeface="Arial"/>
              </a:rPr>
              <a:t>i</a:t>
            </a:r>
            <a:r>
              <a:rPr dirty="0" sz="1800">
                <a:latin typeface="Arial"/>
                <a:cs typeface="Arial"/>
              </a:rPr>
              <a:t>r</a:t>
            </a:r>
            <a:r>
              <a:rPr dirty="0" sz="1800" spc="-15">
                <a:latin typeface="Arial"/>
                <a:cs typeface="Arial"/>
              </a:rPr>
              <a:t>e</a:t>
            </a:r>
            <a:r>
              <a:rPr dirty="0" sz="1800" spc="-5">
                <a:latin typeface="Arial"/>
                <a:cs typeface="Arial"/>
              </a:rPr>
              <a:t>c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-10">
                <a:latin typeface="Arial"/>
                <a:cs typeface="Arial"/>
              </a:rPr>
              <a:t>i</a:t>
            </a:r>
            <a:r>
              <a:rPr dirty="0" sz="1800">
                <a:latin typeface="Arial"/>
                <a:cs typeface="Arial"/>
              </a:rPr>
              <a:t>v</a:t>
            </a:r>
            <a:r>
              <a:rPr dirty="0" sz="1800" spc="-5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7422" y="4663897"/>
            <a:ext cx="5984240" cy="5073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55"/>
              </a:lnSpc>
            </a:pP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code contained within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5" b="1">
                <a:latin typeface="Courier New"/>
                <a:cs typeface="Courier New"/>
              </a:rPr>
              <a:t>#pragma omp</a:t>
            </a:r>
            <a:r>
              <a:rPr dirty="0" sz="1800" spc="6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critical</a:t>
            </a:r>
            <a:endParaRPr sz="1800">
              <a:latin typeface="Courier New"/>
              <a:cs typeface="Courier New"/>
            </a:endParaRPr>
          </a:p>
          <a:p>
            <a:pPr marL="353695">
              <a:lnSpc>
                <a:spcPts val="1955"/>
              </a:lnSpc>
            </a:pPr>
            <a:r>
              <a:rPr dirty="0" sz="1800" spc="-5">
                <a:latin typeface="Arial"/>
                <a:cs typeface="Arial"/>
              </a:rPr>
              <a:t>is treated </a:t>
            </a:r>
            <a:r>
              <a:rPr dirty="0" sz="1800" spc="-10">
                <a:latin typeface="Arial"/>
                <a:cs typeface="Arial"/>
              </a:rPr>
              <a:t>as </a:t>
            </a:r>
            <a:r>
              <a:rPr dirty="0" sz="1800" spc="-5">
                <a:latin typeface="Arial"/>
                <a:cs typeface="Arial"/>
              </a:rPr>
              <a:t>a critical section </a:t>
            </a:r>
            <a:r>
              <a:rPr dirty="0" sz="1800" spc="-10">
                <a:latin typeface="Arial"/>
                <a:cs typeface="Arial"/>
              </a:rPr>
              <a:t>and </a:t>
            </a:r>
            <a:r>
              <a:rPr dirty="0" sz="1800" spc="-5">
                <a:latin typeface="Arial"/>
                <a:cs typeface="Arial"/>
              </a:rPr>
              <a:t>performed</a:t>
            </a:r>
            <a:r>
              <a:rPr dirty="0" sz="1800" spc="5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atomically.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4274185">
              <a:lnSpc>
                <a:spcPct val="100000"/>
              </a:lnSpc>
            </a:pPr>
            <a:r>
              <a:rPr dirty="0"/>
              <a:t>O</a:t>
            </a:r>
            <a:r>
              <a:rPr dirty="0" spc="-5"/>
              <a:t>p</a:t>
            </a:r>
            <a:r>
              <a:rPr dirty="0" spc="-10"/>
              <a:t>e</a:t>
            </a:r>
            <a:r>
              <a:rPr dirty="0" spc="-5"/>
              <a:t>n</a:t>
            </a:r>
            <a:r>
              <a:rPr dirty="0" spc="-10"/>
              <a:t>MP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0909" y="1245108"/>
            <a:ext cx="6557009" cy="19583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3695" marR="5080" indent="-340995">
              <a:lnSpc>
                <a:spcPct val="8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1800" spc="-10">
                <a:latin typeface="Arial"/>
                <a:cs typeface="Arial"/>
              </a:rPr>
              <a:t>F</a:t>
            </a:r>
            <a:r>
              <a:rPr dirty="0" sz="1800" spc="-10">
                <a:latin typeface="Arial"/>
                <a:cs typeface="Arial"/>
              </a:rPr>
              <a:t>unctional programming languages </a:t>
            </a:r>
            <a:r>
              <a:rPr dirty="0" sz="1800" spc="-5">
                <a:latin typeface="Arial"/>
                <a:cs typeface="Arial"/>
              </a:rPr>
              <a:t>offer a different </a:t>
            </a:r>
            <a:r>
              <a:rPr dirty="0" sz="1800" spc="-10">
                <a:latin typeface="Arial"/>
                <a:cs typeface="Arial"/>
              </a:rPr>
              <a:t>paradigm  than procedural languages </a:t>
            </a:r>
            <a:r>
              <a:rPr dirty="0" sz="1800" spc="-5">
                <a:latin typeface="Arial"/>
                <a:cs typeface="Arial"/>
              </a:rPr>
              <a:t>in that they </a:t>
            </a:r>
            <a:r>
              <a:rPr dirty="0" sz="1800" spc="-10">
                <a:latin typeface="Arial"/>
                <a:cs typeface="Arial"/>
              </a:rPr>
              <a:t>do not maintain</a:t>
            </a:r>
            <a:r>
              <a:rPr dirty="0" sz="1800" spc="15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state.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993300"/>
              </a:buClr>
              <a:buFont typeface="Wingdings"/>
              <a:buChar char=""/>
            </a:pPr>
            <a:endParaRPr sz="2150">
              <a:latin typeface="Times New Roman"/>
              <a:cs typeface="Times New Roman"/>
            </a:endParaRPr>
          </a:p>
          <a:p>
            <a:pPr marL="353695" marR="89535" indent="-340995">
              <a:lnSpc>
                <a:spcPct val="8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1800" spc="-10">
                <a:latin typeface="Arial"/>
                <a:cs typeface="Arial"/>
              </a:rPr>
              <a:t>Variables </a:t>
            </a:r>
            <a:r>
              <a:rPr dirty="0" sz="1800" spc="-5">
                <a:latin typeface="Arial"/>
                <a:cs typeface="Arial"/>
              </a:rPr>
              <a:t>are treated </a:t>
            </a:r>
            <a:r>
              <a:rPr dirty="0" sz="1800" spc="-10">
                <a:latin typeface="Arial"/>
                <a:cs typeface="Arial"/>
              </a:rPr>
              <a:t>as </a:t>
            </a:r>
            <a:r>
              <a:rPr dirty="0" sz="1800" spc="-5">
                <a:latin typeface="Arial"/>
                <a:cs typeface="Arial"/>
              </a:rPr>
              <a:t>immutable </a:t>
            </a:r>
            <a:r>
              <a:rPr dirty="0" sz="1800" spc="-10">
                <a:latin typeface="Arial"/>
                <a:cs typeface="Arial"/>
              </a:rPr>
              <a:t>and cannot change </a:t>
            </a:r>
            <a:r>
              <a:rPr dirty="0" sz="1800" spc="-5">
                <a:latin typeface="Arial"/>
                <a:cs typeface="Arial"/>
              </a:rPr>
              <a:t>state  </a:t>
            </a:r>
            <a:r>
              <a:rPr dirty="0" sz="1800" spc="-10">
                <a:latin typeface="Arial"/>
                <a:cs typeface="Arial"/>
              </a:rPr>
              <a:t>once </a:t>
            </a:r>
            <a:r>
              <a:rPr dirty="0" sz="1800" spc="-5">
                <a:latin typeface="Arial"/>
                <a:cs typeface="Arial"/>
              </a:rPr>
              <a:t>they </a:t>
            </a:r>
            <a:r>
              <a:rPr dirty="0" sz="1800" spc="-10">
                <a:latin typeface="Arial"/>
                <a:cs typeface="Arial"/>
              </a:rPr>
              <a:t>have been assigned </a:t>
            </a:r>
            <a:r>
              <a:rPr dirty="0" sz="1800" spc="-5">
                <a:latin typeface="Arial"/>
                <a:cs typeface="Arial"/>
              </a:rPr>
              <a:t>a</a:t>
            </a:r>
            <a:r>
              <a:rPr dirty="0" sz="1800" spc="5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value.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993300"/>
              </a:buClr>
              <a:buFont typeface="Wingdings"/>
              <a:buChar char=""/>
            </a:pPr>
            <a:endParaRPr sz="2150">
              <a:latin typeface="Times New Roman"/>
              <a:cs typeface="Times New Roman"/>
            </a:endParaRPr>
          </a:p>
          <a:p>
            <a:pPr marL="353695" marR="205104" indent="-340995">
              <a:lnSpc>
                <a:spcPct val="8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1800" spc="-5">
                <a:latin typeface="Arial"/>
                <a:cs typeface="Arial"/>
              </a:rPr>
              <a:t>There is </a:t>
            </a:r>
            <a:r>
              <a:rPr dirty="0" sz="1800" spc="-10">
                <a:latin typeface="Arial"/>
                <a:cs typeface="Arial"/>
              </a:rPr>
              <a:t>increasing </a:t>
            </a:r>
            <a:r>
              <a:rPr dirty="0" sz="1800" spc="-5">
                <a:latin typeface="Arial"/>
                <a:cs typeface="Arial"/>
              </a:rPr>
              <a:t>interest in </a:t>
            </a:r>
            <a:r>
              <a:rPr dirty="0" sz="1800" spc="-10">
                <a:latin typeface="Arial"/>
                <a:cs typeface="Arial"/>
              </a:rPr>
              <a:t>functional languages </a:t>
            </a:r>
            <a:r>
              <a:rPr dirty="0" sz="1800" spc="-5">
                <a:latin typeface="Arial"/>
                <a:cs typeface="Arial"/>
              </a:rPr>
              <a:t>such </a:t>
            </a:r>
            <a:r>
              <a:rPr dirty="0" sz="1800" spc="-15">
                <a:latin typeface="Arial"/>
                <a:cs typeface="Arial"/>
              </a:rPr>
              <a:t>as  </a:t>
            </a:r>
            <a:r>
              <a:rPr dirty="0" sz="1800" spc="-5">
                <a:latin typeface="Arial"/>
                <a:cs typeface="Arial"/>
              </a:rPr>
              <a:t>Erlang </a:t>
            </a:r>
            <a:r>
              <a:rPr dirty="0" sz="1800" spc="-10">
                <a:latin typeface="Arial"/>
                <a:cs typeface="Arial"/>
              </a:rPr>
              <a:t>and </a:t>
            </a:r>
            <a:r>
              <a:rPr dirty="0" sz="1800" spc="-5">
                <a:latin typeface="Arial"/>
                <a:cs typeface="Arial"/>
              </a:rPr>
              <a:t>Scala for </a:t>
            </a:r>
            <a:r>
              <a:rPr dirty="0" sz="1800" spc="-10">
                <a:latin typeface="Arial"/>
                <a:cs typeface="Arial"/>
              </a:rPr>
              <a:t>their approach </a:t>
            </a:r>
            <a:r>
              <a:rPr dirty="0" sz="1800" spc="-5">
                <a:latin typeface="Arial"/>
                <a:cs typeface="Arial"/>
              </a:rPr>
              <a:t>in </a:t>
            </a:r>
            <a:r>
              <a:rPr dirty="0" sz="1800" spc="-10">
                <a:latin typeface="Arial"/>
                <a:cs typeface="Arial"/>
              </a:rPr>
              <a:t>handling </a:t>
            </a:r>
            <a:r>
              <a:rPr dirty="0" sz="1800" spc="-5">
                <a:latin typeface="Arial"/>
                <a:cs typeface="Arial"/>
              </a:rPr>
              <a:t>data</a:t>
            </a:r>
            <a:r>
              <a:rPr dirty="0" sz="1800" spc="1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races.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5.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483360">
              <a:lnSpc>
                <a:spcPct val="100000"/>
              </a:lnSpc>
            </a:pPr>
            <a:r>
              <a:rPr dirty="0" spc="-5"/>
              <a:t>Functional Programming</a:t>
            </a:r>
            <a:r>
              <a:rPr dirty="0" spc="-95"/>
              <a:t> </a:t>
            </a:r>
            <a:r>
              <a:rPr dirty="0" spc="-5"/>
              <a:t>Languages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8437" y="2960687"/>
            <a:ext cx="2870200" cy="201930"/>
          </a:xfrm>
          <a:custGeom>
            <a:avLst/>
            <a:gdLst/>
            <a:ahLst/>
            <a:cxnLst/>
            <a:rect l="l" t="t" r="r" b="b"/>
            <a:pathLst>
              <a:path w="2870200" h="201930">
                <a:moveTo>
                  <a:pt x="0" y="0"/>
                </a:moveTo>
                <a:lnTo>
                  <a:pt x="2870200" y="0"/>
                </a:lnTo>
                <a:lnTo>
                  <a:pt x="2870200" y="201612"/>
                </a:lnTo>
                <a:lnTo>
                  <a:pt x="0" y="201612"/>
                </a:lnTo>
                <a:lnTo>
                  <a:pt x="0" y="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68637" y="2960687"/>
            <a:ext cx="2870200" cy="201930"/>
          </a:xfrm>
          <a:custGeom>
            <a:avLst/>
            <a:gdLst/>
            <a:ahLst/>
            <a:cxnLst/>
            <a:rect l="l" t="t" r="r" b="b"/>
            <a:pathLst>
              <a:path w="2870200" h="201930">
                <a:moveTo>
                  <a:pt x="0" y="0"/>
                </a:moveTo>
                <a:lnTo>
                  <a:pt x="2870200" y="0"/>
                </a:lnTo>
                <a:lnTo>
                  <a:pt x="2870200" y="201612"/>
                </a:lnTo>
                <a:lnTo>
                  <a:pt x="0" y="201612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938837" y="2960687"/>
            <a:ext cx="2870200" cy="201930"/>
          </a:xfrm>
          <a:custGeom>
            <a:avLst/>
            <a:gdLst/>
            <a:ahLst/>
            <a:cxnLst/>
            <a:rect l="l" t="t" r="r" b="b"/>
            <a:pathLst>
              <a:path w="2870200" h="201930">
                <a:moveTo>
                  <a:pt x="0" y="0"/>
                </a:moveTo>
                <a:lnTo>
                  <a:pt x="2870200" y="0"/>
                </a:lnTo>
                <a:lnTo>
                  <a:pt x="2870200" y="201612"/>
                </a:lnTo>
                <a:lnTo>
                  <a:pt x="0" y="201612"/>
                </a:lnTo>
                <a:lnTo>
                  <a:pt x="0" y="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360737" y="4157954"/>
            <a:ext cx="2061933" cy="15935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322637" y="4119562"/>
            <a:ext cx="2138680" cy="1670050"/>
          </a:xfrm>
          <a:custGeom>
            <a:avLst/>
            <a:gdLst/>
            <a:ahLst/>
            <a:cxnLst/>
            <a:rect l="l" t="t" r="r" b="b"/>
            <a:pathLst>
              <a:path w="2138679" h="1670050">
                <a:moveTo>
                  <a:pt x="0" y="0"/>
                </a:moveTo>
                <a:lnTo>
                  <a:pt x="2138362" y="0"/>
                </a:lnTo>
                <a:lnTo>
                  <a:pt x="2138362" y="1670050"/>
                </a:lnTo>
                <a:lnTo>
                  <a:pt x="0" y="167005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3366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195637" y="5917565"/>
            <a:ext cx="2393950" cy="0"/>
          </a:xfrm>
          <a:custGeom>
            <a:avLst/>
            <a:gdLst/>
            <a:ahLst/>
            <a:cxnLst/>
            <a:rect l="l" t="t" r="r" b="b"/>
            <a:pathLst>
              <a:path w="2393950" h="0">
                <a:moveTo>
                  <a:pt x="0" y="0"/>
                </a:moveTo>
                <a:lnTo>
                  <a:pt x="2393950" y="0"/>
                </a:lnTo>
              </a:path>
            </a:pathLst>
          </a:custGeom>
          <a:ln w="11430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201352" y="3990340"/>
            <a:ext cx="0" cy="1921510"/>
          </a:xfrm>
          <a:custGeom>
            <a:avLst/>
            <a:gdLst/>
            <a:ahLst/>
            <a:cxnLst/>
            <a:rect l="l" t="t" r="r" b="b"/>
            <a:pathLst>
              <a:path w="0" h="1921510">
                <a:moveTo>
                  <a:pt x="0" y="0"/>
                </a:moveTo>
                <a:lnTo>
                  <a:pt x="0" y="1921509"/>
                </a:lnTo>
              </a:path>
            </a:pathLst>
          </a:custGeom>
          <a:ln w="11430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195637" y="3984625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 h="0">
                <a:moveTo>
                  <a:pt x="0" y="0"/>
                </a:moveTo>
                <a:lnTo>
                  <a:pt x="28575" y="0"/>
                </a:lnTo>
              </a:path>
            </a:pathLst>
          </a:custGeom>
          <a:ln w="11430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583872" y="3990340"/>
            <a:ext cx="0" cy="1921510"/>
          </a:xfrm>
          <a:custGeom>
            <a:avLst/>
            <a:gdLst/>
            <a:ahLst/>
            <a:cxnLst/>
            <a:rect l="l" t="t" r="r" b="b"/>
            <a:pathLst>
              <a:path w="0" h="1921510">
                <a:moveTo>
                  <a:pt x="0" y="0"/>
                </a:moveTo>
                <a:lnTo>
                  <a:pt x="0" y="1921509"/>
                </a:lnTo>
              </a:path>
            </a:pathLst>
          </a:custGeom>
          <a:ln w="11429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224212" y="3984625"/>
            <a:ext cx="2365375" cy="0"/>
          </a:xfrm>
          <a:custGeom>
            <a:avLst/>
            <a:gdLst/>
            <a:ahLst/>
            <a:cxnLst/>
            <a:rect l="l" t="t" r="r" b="b"/>
            <a:pathLst>
              <a:path w="2365375" h="0">
                <a:moveTo>
                  <a:pt x="0" y="0"/>
                </a:moveTo>
                <a:lnTo>
                  <a:pt x="2365375" y="0"/>
                </a:lnTo>
              </a:path>
            </a:pathLst>
          </a:custGeom>
          <a:ln w="11430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218497" y="5891529"/>
            <a:ext cx="2348230" cy="0"/>
          </a:xfrm>
          <a:custGeom>
            <a:avLst/>
            <a:gdLst/>
            <a:ahLst/>
            <a:cxnLst/>
            <a:rect l="l" t="t" r="r" b="b"/>
            <a:pathLst>
              <a:path w="2348229" h="0">
                <a:moveTo>
                  <a:pt x="0" y="0"/>
                </a:moveTo>
                <a:lnTo>
                  <a:pt x="2348230" y="0"/>
                </a:lnTo>
              </a:path>
            </a:pathLst>
          </a:custGeom>
          <a:ln w="17780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218497" y="5874384"/>
            <a:ext cx="17145" cy="0"/>
          </a:xfrm>
          <a:custGeom>
            <a:avLst/>
            <a:gdLst/>
            <a:ahLst/>
            <a:cxnLst/>
            <a:rect l="l" t="t" r="r" b="b"/>
            <a:pathLst>
              <a:path w="17144" h="0">
                <a:moveTo>
                  <a:pt x="0" y="0"/>
                </a:moveTo>
                <a:lnTo>
                  <a:pt x="17144" y="0"/>
                </a:lnTo>
              </a:path>
            </a:pathLst>
          </a:custGeom>
          <a:ln w="16510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235642" y="4036059"/>
            <a:ext cx="0" cy="1830070"/>
          </a:xfrm>
          <a:custGeom>
            <a:avLst/>
            <a:gdLst/>
            <a:ahLst/>
            <a:cxnLst/>
            <a:rect l="l" t="t" r="r" b="b"/>
            <a:pathLst>
              <a:path w="0" h="1830070">
                <a:moveTo>
                  <a:pt x="0" y="0"/>
                </a:moveTo>
                <a:lnTo>
                  <a:pt x="0" y="1830070"/>
                </a:lnTo>
              </a:path>
            </a:pathLst>
          </a:custGeom>
          <a:ln w="34289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218497" y="4035425"/>
            <a:ext cx="17145" cy="0"/>
          </a:xfrm>
          <a:custGeom>
            <a:avLst/>
            <a:gdLst/>
            <a:ahLst/>
            <a:cxnLst/>
            <a:rect l="l" t="t" r="r" b="b"/>
            <a:pathLst>
              <a:path w="17144" h="0">
                <a:moveTo>
                  <a:pt x="0" y="0"/>
                </a:moveTo>
                <a:lnTo>
                  <a:pt x="17144" y="0"/>
                </a:lnTo>
              </a:path>
            </a:pathLst>
          </a:custGeom>
          <a:ln w="3175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218497" y="4026534"/>
            <a:ext cx="17145" cy="0"/>
          </a:xfrm>
          <a:custGeom>
            <a:avLst/>
            <a:gdLst/>
            <a:ahLst/>
            <a:cxnLst/>
            <a:rect l="l" t="t" r="r" b="b"/>
            <a:pathLst>
              <a:path w="17144" h="0">
                <a:moveTo>
                  <a:pt x="0" y="0"/>
                </a:moveTo>
                <a:lnTo>
                  <a:pt x="17144" y="0"/>
                </a:lnTo>
              </a:path>
            </a:pathLst>
          </a:custGeom>
          <a:ln w="16510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218497" y="4010025"/>
            <a:ext cx="2348230" cy="0"/>
          </a:xfrm>
          <a:custGeom>
            <a:avLst/>
            <a:gdLst/>
            <a:ahLst/>
            <a:cxnLst/>
            <a:rect l="l" t="t" r="r" b="b"/>
            <a:pathLst>
              <a:path w="2348229" h="0">
                <a:moveTo>
                  <a:pt x="0" y="0"/>
                </a:moveTo>
                <a:lnTo>
                  <a:pt x="2348230" y="0"/>
                </a:lnTo>
              </a:path>
            </a:pathLst>
          </a:custGeom>
          <a:ln w="16510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235642" y="5874384"/>
            <a:ext cx="17145" cy="0"/>
          </a:xfrm>
          <a:custGeom>
            <a:avLst/>
            <a:gdLst/>
            <a:ahLst/>
            <a:cxnLst/>
            <a:rect l="l" t="t" r="r" b="b"/>
            <a:pathLst>
              <a:path w="17145" h="0">
                <a:moveTo>
                  <a:pt x="0" y="0"/>
                </a:moveTo>
                <a:lnTo>
                  <a:pt x="17144" y="0"/>
                </a:lnTo>
              </a:path>
            </a:pathLst>
          </a:custGeom>
          <a:ln w="17144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252787" y="5874384"/>
            <a:ext cx="2279650" cy="0"/>
          </a:xfrm>
          <a:custGeom>
            <a:avLst/>
            <a:gdLst/>
            <a:ahLst/>
            <a:cxnLst/>
            <a:rect l="l" t="t" r="r" b="b"/>
            <a:pathLst>
              <a:path w="2279650" h="0">
                <a:moveTo>
                  <a:pt x="0" y="0"/>
                </a:moveTo>
                <a:lnTo>
                  <a:pt x="2279650" y="0"/>
                </a:lnTo>
              </a:path>
            </a:pathLst>
          </a:custGeom>
          <a:ln w="17144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532437" y="5874384"/>
            <a:ext cx="17145" cy="0"/>
          </a:xfrm>
          <a:custGeom>
            <a:avLst/>
            <a:gdLst/>
            <a:ahLst/>
            <a:cxnLst/>
            <a:rect l="l" t="t" r="r" b="b"/>
            <a:pathLst>
              <a:path w="17145" h="0">
                <a:moveTo>
                  <a:pt x="0" y="0"/>
                </a:moveTo>
                <a:lnTo>
                  <a:pt x="17145" y="0"/>
                </a:lnTo>
              </a:path>
            </a:pathLst>
          </a:custGeom>
          <a:ln w="16510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549582" y="4036059"/>
            <a:ext cx="0" cy="1830070"/>
          </a:xfrm>
          <a:custGeom>
            <a:avLst/>
            <a:gdLst/>
            <a:ahLst/>
            <a:cxnLst/>
            <a:rect l="l" t="t" r="r" b="b"/>
            <a:pathLst>
              <a:path w="0" h="1830070">
                <a:moveTo>
                  <a:pt x="0" y="0"/>
                </a:moveTo>
                <a:lnTo>
                  <a:pt x="0" y="1830070"/>
                </a:lnTo>
              </a:path>
            </a:pathLst>
          </a:custGeom>
          <a:ln w="34290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532437" y="4035425"/>
            <a:ext cx="17145" cy="0"/>
          </a:xfrm>
          <a:custGeom>
            <a:avLst/>
            <a:gdLst/>
            <a:ahLst/>
            <a:cxnLst/>
            <a:rect l="l" t="t" r="r" b="b"/>
            <a:pathLst>
              <a:path w="17145" h="0">
                <a:moveTo>
                  <a:pt x="0" y="0"/>
                </a:moveTo>
                <a:lnTo>
                  <a:pt x="17145" y="0"/>
                </a:lnTo>
              </a:path>
            </a:pathLst>
          </a:custGeom>
          <a:ln w="3175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532437" y="4026534"/>
            <a:ext cx="17145" cy="0"/>
          </a:xfrm>
          <a:custGeom>
            <a:avLst/>
            <a:gdLst/>
            <a:ahLst/>
            <a:cxnLst/>
            <a:rect l="l" t="t" r="r" b="b"/>
            <a:pathLst>
              <a:path w="17145" h="0">
                <a:moveTo>
                  <a:pt x="0" y="0"/>
                </a:moveTo>
                <a:lnTo>
                  <a:pt x="17145" y="0"/>
                </a:lnTo>
              </a:path>
            </a:pathLst>
          </a:custGeom>
          <a:ln w="16510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549582" y="5874384"/>
            <a:ext cx="17145" cy="0"/>
          </a:xfrm>
          <a:custGeom>
            <a:avLst/>
            <a:gdLst/>
            <a:ahLst/>
            <a:cxnLst/>
            <a:rect l="l" t="t" r="r" b="b"/>
            <a:pathLst>
              <a:path w="17145" h="0">
                <a:moveTo>
                  <a:pt x="0" y="0"/>
                </a:moveTo>
                <a:lnTo>
                  <a:pt x="17145" y="0"/>
                </a:lnTo>
              </a:path>
            </a:pathLst>
          </a:custGeom>
          <a:ln w="17144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235642" y="4026852"/>
            <a:ext cx="17145" cy="0"/>
          </a:xfrm>
          <a:custGeom>
            <a:avLst/>
            <a:gdLst/>
            <a:ahLst/>
            <a:cxnLst/>
            <a:rect l="l" t="t" r="r" b="b"/>
            <a:pathLst>
              <a:path w="17145" h="0">
                <a:moveTo>
                  <a:pt x="0" y="0"/>
                </a:moveTo>
                <a:lnTo>
                  <a:pt x="17144" y="0"/>
                </a:lnTo>
              </a:path>
            </a:pathLst>
          </a:custGeom>
          <a:ln w="17144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252787" y="4026852"/>
            <a:ext cx="2279650" cy="0"/>
          </a:xfrm>
          <a:custGeom>
            <a:avLst/>
            <a:gdLst/>
            <a:ahLst/>
            <a:cxnLst/>
            <a:rect l="l" t="t" r="r" b="b"/>
            <a:pathLst>
              <a:path w="2279650" h="0">
                <a:moveTo>
                  <a:pt x="0" y="0"/>
                </a:moveTo>
                <a:lnTo>
                  <a:pt x="2279650" y="0"/>
                </a:lnTo>
              </a:path>
            </a:pathLst>
          </a:custGeom>
          <a:ln w="17144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549582" y="4026852"/>
            <a:ext cx="17145" cy="0"/>
          </a:xfrm>
          <a:custGeom>
            <a:avLst/>
            <a:gdLst/>
            <a:ahLst/>
            <a:cxnLst/>
            <a:rect l="l" t="t" r="r" b="b"/>
            <a:pathLst>
              <a:path w="17145" h="0">
                <a:moveTo>
                  <a:pt x="0" y="0"/>
                </a:moveTo>
                <a:lnTo>
                  <a:pt x="17145" y="0"/>
                </a:lnTo>
              </a:path>
            </a:pathLst>
          </a:custGeom>
          <a:ln w="17144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2374519" y="2096261"/>
            <a:ext cx="4393565" cy="66230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300" spc="-5"/>
              <a:t>End of Chapter</a:t>
            </a:r>
            <a:r>
              <a:rPr dirty="0" sz="4300" spc="-70"/>
              <a:t> </a:t>
            </a:r>
            <a:r>
              <a:rPr dirty="0" sz="4300" spc="-5"/>
              <a:t>5</a:t>
            </a:r>
            <a:endParaRPr sz="4300"/>
          </a:p>
        </p:txBody>
      </p:sp>
      <p:sp>
        <p:nvSpPr>
          <p:cNvPr id="29" name="object 2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Silberschatz, Galvin and Gagne</a:t>
            </a:r>
            <a:r>
              <a:rPr dirty="0" spc="-95"/>
              <a:t> </a:t>
            </a:r>
            <a:r>
              <a:rPr dirty="0" spc="-10"/>
              <a:t>©2013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105670" y="6662731"/>
            <a:ext cx="2473960" cy="1568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z="1000" spc="-5" b="1">
                <a:solidFill>
                  <a:srgbClr val="336699"/>
                </a:solidFill>
                <a:latin typeface="Arial"/>
                <a:cs typeface="Arial"/>
              </a:rPr>
              <a:t>Operating </a:t>
            </a:r>
            <a:r>
              <a:rPr dirty="0" sz="1000" spc="-10" b="1">
                <a:solidFill>
                  <a:srgbClr val="336699"/>
                </a:solidFill>
                <a:latin typeface="Arial"/>
                <a:cs typeface="Arial"/>
              </a:rPr>
              <a:t>System </a:t>
            </a:r>
            <a:r>
              <a:rPr dirty="0" sz="1000" spc="-5" b="1">
                <a:solidFill>
                  <a:srgbClr val="336699"/>
                </a:solidFill>
                <a:latin typeface="Arial"/>
                <a:cs typeface="Arial"/>
              </a:rPr>
              <a:t>Concepts – </a:t>
            </a:r>
            <a:r>
              <a:rPr dirty="0" sz="1000" b="1">
                <a:solidFill>
                  <a:srgbClr val="336699"/>
                </a:solidFill>
                <a:latin typeface="Arial"/>
                <a:cs typeface="Arial"/>
              </a:rPr>
              <a:t>9</a:t>
            </a:r>
            <a:r>
              <a:rPr dirty="0" baseline="25641" sz="975" b="1">
                <a:solidFill>
                  <a:srgbClr val="336699"/>
                </a:solidFill>
                <a:latin typeface="Arial"/>
                <a:cs typeface="Arial"/>
              </a:rPr>
              <a:t>th</a:t>
            </a:r>
            <a:r>
              <a:rPr dirty="0" baseline="25641" sz="975" spc="-44" b="1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dirty="0" sz="1000" spc="-5" b="1">
                <a:solidFill>
                  <a:srgbClr val="336699"/>
                </a:solidFill>
                <a:latin typeface="Arial"/>
                <a:cs typeface="Arial"/>
              </a:rPr>
              <a:t>Edition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9463" y="172465"/>
            <a:ext cx="3002915" cy="49657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Race</a:t>
            </a:r>
            <a:r>
              <a:rPr dirty="0" spc="-95"/>
              <a:t> </a:t>
            </a:r>
            <a:r>
              <a:rPr dirty="0" spc="-5"/>
              <a:t>Condition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5.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083622" y="1176401"/>
            <a:ext cx="3986529" cy="3022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3695" indent="-340995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1800" spc="-5" b="1">
                <a:latin typeface="Courier New"/>
                <a:cs typeface="Courier New"/>
              </a:rPr>
              <a:t>counter++ </a:t>
            </a:r>
            <a:r>
              <a:rPr dirty="0" sz="1600" spc="-5">
                <a:latin typeface="Arial"/>
                <a:cs typeface="Arial"/>
              </a:rPr>
              <a:t>could be implemented</a:t>
            </a:r>
            <a:r>
              <a:rPr dirty="0" sz="1600" spc="-6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as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33953" y="1671253"/>
            <a:ext cx="1125220" cy="6889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90600"/>
              </a:lnSpc>
            </a:pPr>
            <a:r>
              <a:rPr dirty="0" sz="1600" spc="-5" b="1">
                <a:solidFill>
                  <a:srgbClr val="0000FF"/>
                </a:solidFill>
                <a:latin typeface="Courier New"/>
                <a:cs typeface="Courier New"/>
              </a:rPr>
              <a:t>r</a:t>
            </a:r>
            <a:r>
              <a:rPr dirty="0" sz="1600" spc="0" b="1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dirty="0" sz="1600" spc="-5" b="1">
                <a:solidFill>
                  <a:srgbClr val="0000FF"/>
                </a:solidFill>
                <a:latin typeface="Courier New"/>
                <a:cs typeface="Courier New"/>
              </a:rPr>
              <a:t>gist</a:t>
            </a:r>
            <a:r>
              <a:rPr dirty="0" sz="1600" spc="0" b="1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dirty="0" sz="1600" spc="-5" b="1">
                <a:solidFill>
                  <a:srgbClr val="0000FF"/>
                </a:solidFill>
                <a:latin typeface="Courier New"/>
                <a:cs typeface="Courier New"/>
              </a:rPr>
              <a:t>r1  r</a:t>
            </a:r>
            <a:r>
              <a:rPr dirty="0" sz="1600" spc="0" b="1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dirty="0" sz="1600" spc="-5" b="1">
                <a:solidFill>
                  <a:srgbClr val="0000FF"/>
                </a:solidFill>
                <a:latin typeface="Courier New"/>
                <a:cs typeface="Courier New"/>
              </a:rPr>
              <a:t>gist</a:t>
            </a:r>
            <a:r>
              <a:rPr dirty="0" sz="1600" spc="0" b="1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dirty="0" sz="1600" spc="-5" b="1">
                <a:solidFill>
                  <a:srgbClr val="0000FF"/>
                </a:solidFill>
                <a:latin typeface="Courier New"/>
                <a:cs typeface="Courier New"/>
              </a:rPr>
              <a:t>r1  </a:t>
            </a:r>
            <a:r>
              <a:rPr dirty="0" sz="1600" spc="-5" b="1">
                <a:solidFill>
                  <a:srgbClr val="0000FF"/>
                </a:solidFill>
                <a:latin typeface="Courier New"/>
                <a:cs typeface="Courier New"/>
              </a:rPr>
              <a:t>counter</a:t>
            </a:r>
            <a:r>
              <a:rPr dirty="0" sz="1600" spc="-65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55375" y="1648333"/>
            <a:ext cx="1856105" cy="711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25"/>
              </a:lnSpc>
            </a:pPr>
            <a:r>
              <a:rPr dirty="0" sz="1600" spc="-5" b="1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r>
              <a:rPr dirty="0" sz="1600" spc="-75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0000FF"/>
                </a:solidFill>
                <a:latin typeface="Courier New"/>
                <a:cs typeface="Courier New"/>
              </a:rPr>
              <a:t>counter</a:t>
            </a:r>
            <a:endParaRPr sz="1600">
              <a:latin typeface="Courier New"/>
              <a:cs typeface="Courier New"/>
            </a:endParaRPr>
          </a:p>
          <a:p>
            <a:pPr marL="12700" marR="5080">
              <a:lnSpc>
                <a:spcPts val="1750"/>
              </a:lnSpc>
              <a:spcBef>
                <a:spcPts val="105"/>
              </a:spcBef>
            </a:pPr>
            <a:r>
              <a:rPr dirty="0" sz="1600" spc="-5" b="1">
                <a:solidFill>
                  <a:srgbClr val="0000FF"/>
                </a:solidFill>
                <a:latin typeface="Courier New"/>
                <a:cs typeface="Courier New"/>
              </a:rPr>
              <a:t>= register1 +</a:t>
            </a:r>
            <a:r>
              <a:rPr dirty="0" sz="1600" spc="-45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0000FF"/>
                </a:solidFill>
                <a:latin typeface="Courier New"/>
                <a:cs typeface="Courier New"/>
              </a:rPr>
              <a:t>1  register1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3622" y="2397125"/>
            <a:ext cx="3972560" cy="3022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3695" indent="-340995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1800" spc="-5" b="1">
                <a:latin typeface="Courier New"/>
                <a:cs typeface="Courier New"/>
              </a:rPr>
              <a:t>counter-- </a:t>
            </a:r>
            <a:r>
              <a:rPr dirty="0" sz="1600" spc="-5">
                <a:latin typeface="Arial"/>
                <a:cs typeface="Arial"/>
              </a:rPr>
              <a:t>could be implemented</a:t>
            </a:r>
            <a:r>
              <a:rPr dirty="0" sz="1600" spc="-17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as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33826" y="2896489"/>
            <a:ext cx="1125220" cy="6813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ts val="1730"/>
              </a:lnSpc>
            </a:pPr>
            <a:r>
              <a:rPr dirty="0" sz="1600" spc="-5" b="1">
                <a:solidFill>
                  <a:srgbClr val="999900"/>
                </a:solidFill>
                <a:latin typeface="Courier New"/>
                <a:cs typeface="Courier New"/>
              </a:rPr>
              <a:t>r</a:t>
            </a:r>
            <a:r>
              <a:rPr dirty="0" sz="1600" spc="0" b="1">
                <a:solidFill>
                  <a:srgbClr val="999900"/>
                </a:solidFill>
                <a:latin typeface="Courier New"/>
                <a:cs typeface="Courier New"/>
              </a:rPr>
              <a:t>e</a:t>
            </a:r>
            <a:r>
              <a:rPr dirty="0" sz="1600" spc="-5" b="1">
                <a:solidFill>
                  <a:srgbClr val="999900"/>
                </a:solidFill>
                <a:latin typeface="Courier New"/>
                <a:cs typeface="Courier New"/>
              </a:rPr>
              <a:t>gist</a:t>
            </a:r>
            <a:r>
              <a:rPr dirty="0" sz="1600" spc="0" b="1">
                <a:solidFill>
                  <a:srgbClr val="999900"/>
                </a:solidFill>
                <a:latin typeface="Courier New"/>
                <a:cs typeface="Courier New"/>
              </a:rPr>
              <a:t>e</a:t>
            </a:r>
            <a:r>
              <a:rPr dirty="0" sz="1600" spc="-5" b="1">
                <a:solidFill>
                  <a:srgbClr val="999900"/>
                </a:solidFill>
                <a:latin typeface="Courier New"/>
                <a:cs typeface="Courier New"/>
              </a:rPr>
              <a:t>r2  r</a:t>
            </a:r>
            <a:r>
              <a:rPr dirty="0" sz="1600" spc="0" b="1">
                <a:solidFill>
                  <a:srgbClr val="999900"/>
                </a:solidFill>
                <a:latin typeface="Courier New"/>
                <a:cs typeface="Courier New"/>
              </a:rPr>
              <a:t>e</a:t>
            </a:r>
            <a:r>
              <a:rPr dirty="0" sz="1600" spc="-5" b="1">
                <a:solidFill>
                  <a:srgbClr val="999900"/>
                </a:solidFill>
                <a:latin typeface="Courier New"/>
                <a:cs typeface="Courier New"/>
              </a:rPr>
              <a:t>gist</a:t>
            </a:r>
            <a:r>
              <a:rPr dirty="0" sz="1600" spc="0" b="1">
                <a:solidFill>
                  <a:srgbClr val="999900"/>
                </a:solidFill>
                <a:latin typeface="Courier New"/>
                <a:cs typeface="Courier New"/>
              </a:rPr>
              <a:t>e</a:t>
            </a:r>
            <a:r>
              <a:rPr dirty="0" sz="1600" spc="-5" b="1">
                <a:solidFill>
                  <a:srgbClr val="999900"/>
                </a:solidFill>
                <a:latin typeface="Courier New"/>
                <a:cs typeface="Courier New"/>
              </a:rPr>
              <a:t>r2  </a:t>
            </a:r>
            <a:r>
              <a:rPr dirty="0" sz="1600" spc="-5" b="1">
                <a:solidFill>
                  <a:srgbClr val="999900"/>
                </a:solidFill>
                <a:latin typeface="Courier New"/>
                <a:cs typeface="Courier New"/>
              </a:rPr>
              <a:t>counter</a:t>
            </a:r>
            <a:r>
              <a:rPr dirty="0" sz="1600" spc="-65" b="1">
                <a:solidFill>
                  <a:srgbClr val="999900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999900"/>
                </a:solidFill>
                <a:latin typeface="Courier New"/>
                <a:cs typeface="Courier New"/>
              </a:rPr>
              <a:t>=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55248" y="2869057"/>
            <a:ext cx="1858645" cy="708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25"/>
              </a:lnSpc>
            </a:pPr>
            <a:r>
              <a:rPr dirty="0" sz="1600" spc="-5" b="1">
                <a:solidFill>
                  <a:srgbClr val="999900"/>
                </a:solidFill>
                <a:latin typeface="Courier New"/>
                <a:cs typeface="Courier New"/>
              </a:rPr>
              <a:t>=</a:t>
            </a:r>
            <a:r>
              <a:rPr dirty="0" sz="1600" spc="-75" b="1">
                <a:solidFill>
                  <a:srgbClr val="999900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999900"/>
                </a:solidFill>
                <a:latin typeface="Courier New"/>
                <a:cs typeface="Courier New"/>
              </a:rPr>
              <a:t>counter</a:t>
            </a:r>
            <a:endParaRPr sz="1600">
              <a:latin typeface="Courier New"/>
              <a:cs typeface="Courier New"/>
            </a:endParaRPr>
          </a:p>
          <a:p>
            <a:pPr marL="12700" marR="5080">
              <a:lnSpc>
                <a:spcPts val="1730"/>
              </a:lnSpc>
              <a:spcBef>
                <a:spcPts val="120"/>
              </a:spcBef>
            </a:pPr>
            <a:r>
              <a:rPr dirty="0" sz="1600" spc="-5" b="1">
                <a:solidFill>
                  <a:srgbClr val="999900"/>
                </a:solidFill>
                <a:latin typeface="Courier New"/>
                <a:cs typeface="Courier New"/>
              </a:rPr>
              <a:t>= register2 - 1  register2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3622" y="3778884"/>
            <a:ext cx="5814060" cy="254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3695" indent="-340995">
              <a:lnSpc>
                <a:spcPct val="100000"/>
              </a:lnSpc>
              <a:buClr>
                <a:srgbClr val="993300"/>
              </a:buClr>
              <a:buSzPct val="87500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1600" spc="-5">
                <a:latin typeface="Arial"/>
                <a:cs typeface="Arial"/>
              </a:rPr>
              <a:t>Consider this execution interleaving with </a:t>
            </a:r>
            <a:r>
              <a:rPr dirty="0" sz="1600" spc="-5">
                <a:latin typeface="MS PGothic"/>
                <a:cs typeface="MS PGothic"/>
              </a:rPr>
              <a:t>“</a:t>
            </a:r>
            <a:r>
              <a:rPr dirty="0" sz="1600" spc="-5">
                <a:latin typeface="Arial"/>
                <a:cs typeface="Arial"/>
              </a:rPr>
              <a:t>count = 5</a:t>
            </a:r>
            <a:r>
              <a:rPr dirty="0" sz="1600" spc="-5">
                <a:latin typeface="MS PGothic"/>
                <a:cs typeface="MS PGothic"/>
              </a:rPr>
              <a:t>”</a:t>
            </a:r>
            <a:r>
              <a:rPr dirty="0" sz="1600" spc="75">
                <a:latin typeface="MS PGothic"/>
                <a:cs typeface="MS PGothic"/>
              </a:rPr>
              <a:t> </a:t>
            </a:r>
            <a:r>
              <a:rPr dirty="0" sz="1600" spc="-5">
                <a:latin typeface="Arial"/>
                <a:cs typeface="Arial"/>
              </a:rPr>
              <a:t>initially: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25917" y="4072991"/>
            <a:ext cx="3109595" cy="269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Arial"/>
                <a:cs typeface="Arial"/>
              </a:rPr>
              <a:t>S0: producer execute </a:t>
            </a:r>
            <a:r>
              <a:rPr dirty="0" sz="1600" spc="-5" b="1">
                <a:solidFill>
                  <a:srgbClr val="0000FF"/>
                </a:solidFill>
                <a:latin typeface="Courier New"/>
                <a:cs typeface="Courier New"/>
              </a:rPr>
              <a:t>register1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25917" y="4292498"/>
            <a:ext cx="3109595" cy="269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Arial"/>
                <a:cs typeface="Arial"/>
              </a:rPr>
              <a:t>S1: producer execute </a:t>
            </a:r>
            <a:r>
              <a:rPr dirty="0" sz="1600" spc="-5" b="1">
                <a:solidFill>
                  <a:srgbClr val="0000FF"/>
                </a:solidFill>
                <a:latin typeface="Courier New"/>
                <a:cs typeface="Courier New"/>
              </a:rPr>
              <a:t>register1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34534" y="4072991"/>
            <a:ext cx="1857375" cy="48958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25"/>
              </a:lnSpc>
            </a:pPr>
            <a:r>
              <a:rPr dirty="0" sz="1600" spc="-5" b="1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r>
              <a:rPr dirty="0" sz="1600" spc="-75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0000FF"/>
                </a:solidFill>
                <a:latin typeface="Courier New"/>
                <a:cs typeface="Courier New"/>
              </a:rPr>
              <a:t>counter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25"/>
              </a:lnSpc>
            </a:pPr>
            <a:r>
              <a:rPr dirty="0" sz="1600" spc="-5" b="1">
                <a:solidFill>
                  <a:srgbClr val="0000FF"/>
                </a:solidFill>
                <a:latin typeface="Courier New"/>
                <a:cs typeface="Courier New"/>
              </a:rPr>
              <a:t>= register1 +</a:t>
            </a:r>
            <a:r>
              <a:rPr dirty="0" sz="1600" spc="-35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0000FF"/>
                </a:solidFill>
                <a:latin typeface="Courier New"/>
                <a:cs typeface="Courier New"/>
              </a:rPr>
              <a:t>1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25917" y="4512017"/>
            <a:ext cx="4422140" cy="269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Arial"/>
                <a:cs typeface="Arial"/>
              </a:rPr>
              <a:t>S2: consumer execute </a:t>
            </a:r>
            <a:r>
              <a:rPr dirty="0" sz="1600" spc="-5" b="1">
                <a:solidFill>
                  <a:srgbClr val="999900"/>
                </a:solidFill>
                <a:latin typeface="Courier New"/>
                <a:cs typeface="Courier New"/>
              </a:rPr>
              <a:t>register2 =</a:t>
            </a:r>
            <a:r>
              <a:rPr dirty="0" sz="1600" spc="50" b="1">
                <a:solidFill>
                  <a:srgbClr val="999900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999900"/>
                </a:solidFill>
                <a:latin typeface="Courier New"/>
                <a:cs typeface="Courier New"/>
              </a:rPr>
              <a:t>counter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25917" y="4758969"/>
            <a:ext cx="4665980" cy="6813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1730"/>
              </a:lnSpc>
            </a:pPr>
            <a:r>
              <a:rPr dirty="0" sz="1600" spc="-5">
                <a:latin typeface="Arial"/>
                <a:cs typeface="Arial"/>
              </a:rPr>
              <a:t>S3: consumer execute </a:t>
            </a:r>
            <a:r>
              <a:rPr dirty="0" sz="1600" spc="-5" b="1">
                <a:solidFill>
                  <a:srgbClr val="999900"/>
                </a:solidFill>
                <a:latin typeface="Courier New"/>
                <a:cs typeface="Courier New"/>
              </a:rPr>
              <a:t>register2 = register2  </a:t>
            </a:r>
            <a:r>
              <a:rPr dirty="0" sz="1600" spc="-5">
                <a:latin typeface="Arial"/>
                <a:cs typeface="Arial"/>
              </a:rPr>
              <a:t>S4: producer execute </a:t>
            </a:r>
            <a:r>
              <a:rPr dirty="0" sz="1600" spc="-5" b="1">
                <a:solidFill>
                  <a:srgbClr val="0000FF"/>
                </a:solidFill>
                <a:latin typeface="Courier New"/>
                <a:cs typeface="Courier New"/>
              </a:rPr>
              <a:t>counter = register1  </a:t>
            </a:r>
            <a:r>
              <a:rPr dirty="0" sz="1600" spc="-5">
                <a:latin typeface="Arial"/>
                <a:cs typeface="Arial"/>
              </a:rPr>
              <a:t>S5: consumer execute </a:t>
            </a:r>
            <a:r>
              <a:rPr dirty="0" sz="1600" spc="-5" b="1">
                <a:solidFill>
                  <a:srgbClr val="999900"/>
                </a:solidFill>
                <a:latin typeface="Courier New"/>
                <a:cs typeface="Courier New"/>
              </a:rPr>
              <a:t>counter =</a:t>
            </a:r>
            <a:r>
              <a:rPr dirty="0" sz="1600" spc="50" b="1">
                <a:solidFill>
                  <a:srgbClr val="999900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999900"/>
                </a:solidFill>
                <a:latin typeface="Courier New"/>
                <a:cs typeface="Courier New"/>
              </a:rPr>
              <a:t>register2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93040" y="4072991"/>
            <a:ext cx="1939289" cy="13519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52780">
              <a:lnSpc>
                <a:spcPts val="1825"/>
              </a:lnSpc>
            </a:pPr>
            <a:r>
              <a:rPr dirty="0" sz="1600" spc="-5">
                <a:latin typeface="Arial"/>
                <a:cs typeface="Arial"/>
              </a:rPr>
              <a:t>{register1 =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5}</a:t>
            </a:r>
            <a:endParaRPr sz="1600">
              <a:latin typeface="Arial"/>
              <a:cs typeface="Arial"/>
            </a:endParaRPr>
          </a:p>
          <a:p>
            <a:pPr marL="652780">
              <a:lnSpc>
                <a:spcPts val="1730"/>
              </a:lnSpc>
            </a:pPr>
            <a:r>
              <a:rPr dirty="0" sz="1600" spc="-5">
                <a:latin typeface="Arial"/>
                <a:cs typeface="Arial"/>
              </a:rPr>
              <a:t>{register1 =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6}</a:t>
            </a:r>
            <a:endParaRPr sz="1600">
              <a:latin typeface="Arial"/>
              <a:cs typeface="Arial"/>
            </a:endParaRPr>
          </a:p>
          <a:p>
            <a:pPr marL="621030">
              <a:lnSpc>
                <a:spcPts val="1730"/>
              </a:lnSpc>
            </a:pPr>
            <a:r>
              <a:rPr dirty="0" sz="1600" spc="-5">
                <a:latin typeface="Arial"/>
                <a:cs typeface="Arial"/>
              </a:rPr>
              <a:t>{register2 =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5}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730"/>
              </a:lnSpc>
              <a:tabLst>
                <a:tab pos="622935" algn="l"/>
              </a:tabLst>
            </a:pPr>
            <a:r>
              <a:rPr dirty="0" sz="1600" spc="-5" b="1">
                <a:solidFill>
                  <a:srgbClr val="999900"/>
                </a:solidFill>
                <a:latin typeface="Courier New"/>
                <a:cs typeface="Courier New"/>
              </a:rPr>
              <a:t>–</a:t>
            </a:r>
            <a:r>
              <a:rPr dirty="0" sz="1600" spc="10" b="1">
                <a:solidFill>
                  <a:srgbClr val="999900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999900"/>
                </a:solidFill>
                <a:latin typeface="Courier New"/>
                <a:cs typeface="Courier New"/>
              </a:rPr>
              <a:t>1	</a:t>
            </a:r>
            <a:r>
              <a:rPr dirty="0" sz="1600" spc="-5">
                <a:latin typeface="Arial"/>
                <a:cs typeface="Arial"/>
              </a:rPr>
              <a:t>{register2 =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4}</a:t>
            </a:r>
            <a:endParaRPr sz="1600">
              <a:latin typeface="Arial"/>
              <a:cs typeface="Arial"/>
            </a:endParaRPr>
          </a:p>
          <a:p>
            <a:pPr marL="652780">
              <a:lnSpc>
                <a:spcPts val="1730"/>
              </a:lnSpc>
            </a:pPr>
            <a:r>
              <a:rPr dirty="0" sz="1600" spc="-5">
                <a:latin typeface="Arial"/>
                <a:cs typeface="Arial"/>
              </a:rPr>
              <a:t>{counter = 6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621030">
              <a:lnSpc>
                <a:spcPts val="1825"/>
              </a:lnSpc>
            </a:pPr>
            <a:r>
              <a:rPr dirty="0" sz="1600" spc="-5">
                <a:latin typeface="Arial"/>
                <a:cs typeface="Arial"/>
              </a:rPr>
              <a:t>{counter =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4}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127250">
              <a:lnSpc>
                <a:spcPct val="100000"/>
              </a:lnSpc>
            </a:pPr>
            <a:r>
              <a:rPr dirty="0" spc="-5"/>
              <a:t>Critical Section</a:t>
            </a:r>
            <a:r>
              <a:rPr dirty="0" spc="-80"/>
              <a:t> </a:t>
            </a:r>
            <a:r>
              <a:rPr dirty="0" spc="-5"/>
              <a:t>Problem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5.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86784" y="1171511"/>
            <a:ext cx="6720205" cy="3234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3695" indent="-340995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1800" spc="-10">
                <a:latin typeface="Arial"/>
                <a:cs typeface="Arial"/>
              </a:rPr>
              <a:t>Consider system </a:t>
            </a:r>
            <a:r>
              <a:rPr dirty="0" sz="1800" spc="-5">
                <a:latin typeface="Arial"/>
                <a:cs typeface="Arial"/>
              </a:rPr>
              <a:t>of </a:t>
            </a:r>
            <a:r>
              <a:rPr dirty="0" sz="1800" b="1" i="1">
                <a:latin typeface="Arial"/>
                <a:cs typeface="Arial"/>
              </a:rPr>
              <a:t>n </a:t>
            </a:r>
            <a:r>
              <a:rPr dirty="0" sz="1800" spc="-5">
                <a:latin typeface="Arial"/>
                <a:cs typeface="Arial"/>
              </a:rPr>
              <a:t>processes </a:t>
            </a:r>
            <a:r>
              <a:rPr dirty="0" sz="1800">
                <a:latin typeface="Arial"/>
                <a:cs typeface="Arial"/>
              </a:rPr>
              <a:t>{</a:t>
            </a:r>
            <a:r>
              <a:rPr dirty="0" sz="1800" b="1" i="1">
                <a:latin typeface="Arial"/>
                <a:cs typeface="Arial"/>
              </a:rPr>
              <a:t>p</a:t>
            </a:r>
            <a:r>
              <a:rPr dirty="0" baseline="-20833" sz="1800" b="1" i="1">
                <a:latin typeface="Arial"/>
                <a:cs typeface="Arial"/>
              </a:rPr>
              <a:t>0</a:t>
            </a:r>
            <a:r>
              <a:rPr dirty="0" sz="1800" b="1" i="1">
                <a:latin typeface="Arial"/>
                <a:cs typeface="Arial"/>
              </a:rPr>
              <a:t>, p</a:t>
            </a:r>
            <a:r>
              <a:rPr dirty="0" baseline="-20833" sz="1800" b="1" i="1">
                <a:latin typeface="Arial"/>
                <a:cs typeface="Arial"/>
              </a:rPr>
              <a:t>1</a:t>
            </a:r>
            <a:r>
              <a:rPr dirty="0" sz="1800" b="1" i="1">
                <a:latin typeface="Arial"/>
                <a:cs typeface="Arial"/>
              </a:rPr>
              <a:t>, …</a:t>
            </a:r>
            <a:r>
              <a:rPr dirty="0" sz="1800" spc="15" b="1" i="1">
                <a:latin typeface="Arial"/>
                <a:cs typeface="Arial"/>
              </a:rPr>
              <a:t> </a:t>
            </a:r>
            <a:r>
              <a:rPr dirty="0" sz="1800" spc="-5" b="1" i="1">
                <a:latin typeface="Arial"/>
                <a:cs typeface="Arial"/>
              </a:rPr>
              <a:t>p</a:t>
            </a:r>
            <a:r>
              <a:rPr dirty="0" baseline="-20833" sz="1800" spc="-7" b="1" i="1">
                <a:latin typeface="Arial"/>
                <a:cs typeface="Arial"/>
              </a:rPr>
              <a:t>n-1</a:t>
            </a:r>
            <a:r>
              <a:rPr dirty="0" sz="1800" spc="-5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353695" indent="-340995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1800" spc="-5">
                <a:latin typeface="Arial"/>
                <a:cs typeface="Arial"/>
              </a:rPr>
              <a:t>Each process </a:t>
            </a:r>
            <a:r>
              <a:rPr dirty="0" sz="1800" spc="-10">
                <a:latin typeface="Arial"/>
                <a:cs typeface="Arial"/>
              </a:rPr>
              <a:t>has </a:t>
            </a: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critical section </a:t>
            </a:r>
            <a:r>
              <a:rPr dirty="0" sz="1800" spc="-10">
                <a:latin typeface="Arial"/>
                <a:cs typeface="Arial"/>
              </a:rPr>
              <a:t>segment </a:t>
            </a:r>
            <a:r>
              <a:rPr dirty="0" sz="1800" spc="-5">
                <a:latin typeface="Arial"/>
                <a:cs typeface="Arial"/>
              </a:rPr>
              <a:t>of</a:t>
            </a:r>
            <a:r>
              <a:rPr dirty="0" sz="1800" spc="4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code</a:t>
            </a:r>
            <a:endParaRPr sz="1800">
              <a:latin typeface="Arial"/>
              <a:cs typeface="Arial"/>
            </a:endParaRPr>
          </a:p>
          <a:p>
            <a:pPr lvl="1" marL="754380" marR="414020" indent="-28448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5015" algn="l"/>
              </a:tabLst>
            </a:pPr>
            <a:r>
              <a:rPr dirty="0" sz="1800" spc="-5">
                <a:latin typeface="Arial"/>
                <a:cs typeface="Arial"/>
              </a:rPr>
              <a:t>Process may </a:t>
            </a:r>
            <a:r>
              <a:rPr dirty="0" sz="1800" spc="-10">
                <a:latin typeface="Arial"/>
                <a:cs typeface="Arial"/>
              </a:rPr>
              <a:t>be changing </a:t>
            </a:r>
            <a:r>
              <a:rPr dirty="0" sz="1800" spc="-5">
                <a:latin typeface="Arial"/>
                <a:cs typeface="Arial"/>
              </a:rPr>
              <a:t>common </a:t>
            </a:r>
            <a:r>
              <a:rPr dirty="0" sz="1800" spc="-10">
                <a:latin typeface="Arial"/>
                <a:cs typeface="Arial"/>
              </a:rPr>
              <a:t>variables, updating  table, writing </a:t>
            </a:r>
            <a:r>
              <a:rPr dirty="0" sz="1800" spc="-5">
                <a:latin typeface="Arial"/>
                <a:cs typeface="Arial"/>
              </a:rPr>
              <a:t>file,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etc</a:t>
            </a:r>
            <a:endParaRPr sz="1800">
              <a:latin typeface="Arial"/>
              <a:cs typeface="Arial"/>
            </a:endParaRPr>
          </a:p>
          <a:p>
            <a:pPr lvl="1" marL="754380" marR="5080" indent="-28448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5015" algn="l"/>
              </a:tabLst>
            </a:pPr>
            <a:r>
              <a:rPr dirty="0" sz="1800" spc="-5">
                <a:latin typeface="Arial"/>
                <a:cs typeface="Arial"/>
              </a:rPr>
              <a:t>When </a:t>
            </a:r>
            <a:r>
              <a:rPr dirty="0" sz="1800" spc="-10">
                <a:latin typeface="Arial"/>
                <a:cs typeface="Arial"/>
              </a:rPr>
              <a:t>one </a:t>
            </a:r>
            <a:r>
              <a:rPr dirty="0" sz="1800" spc="-5">
                <a:latin typeface="Arial"/>
                <a:cs typeface="Arial"/>
              </a:rPr>
              <a:t>process in critical section, </a:t>
            </a:r>
            <a:r>
              <a:rPr dirty="0" sz="1800" spc="-10">
                <a:latin typeface="Arial"/>
                <a:cs typeface="Arial"/>
              </a:rPr>
              <a:t>no other </a:t>
            </a:r>
            <a:r>
              <a:rPr dirty="0" sz="1800" spc="-5">
                <a:latin typeface="Arial"/>
                <a:cs typeface="Arial"/>
              </a:rPr>
              <a:t>may </a:t>
            </a:r>
            <a:r>
              <a:rPr dirty="0" sz="1800" spc="-10">
                <a:latin typeface="Arial"/>
                <a:cs typeface="Arial"/>
              </a:rPr>
              <a:t>be </a:t>
            </a:r>
            <a:r>
              <a:rPr dirty="0" sz="1800" spc="-5">
                <a:latin typeface="Arial"/>
                <a:cs typeface="Arial"/>
              </a:rPr>
              <a:t>in its  critical</a:t>
            </a:r>
            <a:r>
              <a:rPr dirty="0" sz="1800" spc="-7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section</a:t>
            </a:r>
            <a:endParaRPr sz="1800">
              <a:latin typeface="Arial"/>
              <a:cs typeface="Arial"/>
            </a:endParaRPr>
          </a:p>
          <a:p>
            <a:pPr marL="353695" indent="-340995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1800" spc="-5" b="1" i="1">
                <a:latin typeface="Arial"/>
                <a:cs typeface="Arial"/>
              </a:rPr>
              <a:t>Critical section problem </a:t>
            </a:r>
            <a:r>
              <a:rPr dirty="0" sz="1800" spc="-5">
                <a:latin typeface="Arial"/>
                <a:cs typeface="Arial"/>
              </a:rPr>
              <a:t>is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design protocol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solve</a:t>
            </a:r>
            <a:r>
              <a:rPr dirty="0" sz="1800" spc="5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this</a:t>
            </a:r>
            <a:endParaRPr sz="1800">
              <a:latin typeface="Arial"/>
              <a:cs typeface="Arial"/>
            </a:endParaRPr>
          </a:p>
          <a:p>
            <a:pPr marL="353695" marR="253365" indent="-340995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1800" spc="-5">
                <a:latin typeface="Arial"/>
                <a:cs typeface="Arial"/>
              </a:rPr>
              <a:t>Each process must ask permission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enter </a:t>
            </a:r>
            <a:r>
              <a:rPr dirty="0" sz="1800" spc="-5">
                <a:latin typeface="Arial"/>
                <a:cs typeface="Arial"/>
              </a:rPr>
              <a:t>critical section in  </a:t>
            </a: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entry section</a:t>
            </a:r>
            <a:r>
              <a:rPr dirty="0" sz="1800" spc="-5">
                <a:latin typeface="Arial"/>
                <a:cs typeface="Arial"/>
              </a:rPr>
              <a:t>, may </a:t>
            </a:r>
            <a:r>
              <a:rPr dirty="0" sz="1800" spc="-10">
                <a:latin typeface="Arial"/>
                <a:cs typeface="Arial"/>
              </a:rPr>
              <a:t>follow </a:t>
            </a:r>
            <a:r>
              <a:rPr dirty="0" sz="1800" spc="-5">
                <a:latin typeface="Arial"/>
                <a:cs typeface="Arial"/>
              </a:rPr>
              <a:t>critical section </a:t>
            </a:r>
            <a:r>
              <a:rPr dirty="0" sz="1800" spc="-15">
                <a:latin typeface="Arial"/>
                <a:cs typeface="Arial"/>
              </a:rPr>
              <a:t>with </a:t>
            </a: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exit section</a:t>
            </a:r>
            <a:r>
              <a:rPr dirty="0" sz="1800" spc="-5">
                <a:latin typeface="Arial"/>
                <a:cs typeface="Arial"/>
              </a:rPr>
              <a:t>,  </a:t>
            </a:r>
            <a:r>
              <a:rPr dirty="0" sz="1800" spc="-10">
                <a:latin typeface="Arial"/>
                <a:cs typeface="Arial"/>
              </a:rPr>
              <a:t>then </a:t>
            </a: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remainder</a:t>
            </a:r>
            <a:r>
              <a:rPr dirty="0" sz="1800" spc="-70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section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995930">
              <a:lnSpc>
                <a:spcPct val="100000"/>
              </a:lnSpc>
            </a:pPr>
            <a:r>
              <a:rPr dirty="0" spc="-5"/>
              <a:t>Critical</a:t>
            </a:r>
            <a:r>
              <a:rPr dirty="0" spc="-90"/>
              <a:t> </a:t>
            </a:r>
            <a:r>
              <a:rPr dirty="0" spc="-5"/>
              <a:t>Section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5184" y="1273111"/>
            <a:ext cx="3506470" cy="3270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3695" indent="-340995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dirty="0" sz="1800" spc="-10">
                <a:latin typeface="Arial"/>
                <a:cs typeface="Arial"/>
              </a:rPr>
              <a:t>General </a:t>
            </a:r>
            <a:r>
              <a:rPr dirty="0" sz="1800" spc="-5">
                <a:latin typeface="Arial"/>
                <a:cs typeface="Arial"/>
              </a:rPr>
              <a:t>structure of process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b="1" i="1">
                <a:latin typeface="Arial"/>
                <a:cs typeface="Arial"/>
              </a:rPr>
              <a:t>P</a:t>
            </a:r>
            <a:r>
              <a:rPr dirty="0" baseline="-20833" sz="1800" b="1" i="1">
                <a:latin typeface="Arial"/>
                <a:cs typeface="Arial"/>
              </a:rPr>
              <a:t>i</a:t>
            </a:r>
            <a:endParaRPr baseline="-20833"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74950" y="1751012"/>
            <a:ext cx="3894099" cy="2690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5.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Lucent End User</dc:creator>
  <dc:title>2.01</dc:title>
  <dcterms:created xsi:type="dcterms:W3CDTF">2017-02-28T17:24:07Z</dcterms:created>
  <dcterms:modified xsi:type="dcterms:W3CDTF">2017-02-28T17:24:07Z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2013-11-28T00:00:00Z</vt:filetime>
  </property>
  <property fmtid="{D5CDD505-2E9C-101B-9397-08002B2CF9AE}" pid="3" name="Creator">
    <vt:lpwstr>Acrobat PDFMaker 9.1 for PowerPoint</vt:lpwstr>
  </property>
  <property fmtid="{D5CDD505-2E9C-101B-9397-08002B2CF9AE}" pid="4" name="LastSaved">
    <vt:filetime>2017-02-28T00:00:00Z</vt:filetime>
  </property>
</Properties>
</file>