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6016" y="215"/>
            <a:ext cx="1195339" cy="9075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57200" y="860425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050">
            <a:solidFill>
              <a:srgbClr val="33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774178" y="5850130"/>
            <a:ext cx="1284287" cy="7921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326" y="206883"/>
            <a:ext cx="8737346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9839" y="2450503"/>
            <a:ext cx="6762750" cy="2950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480" y="6670671"/>
            <a:ext cx="2473960" cy="156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684771" y="6642090"/>
            <a:ext cx="232155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44606" y="6667490"/>
            <a:ext cx="28384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4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86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388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61080" y="4158297"/>
            <a:ext cx="2061933" cy="1593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22637" y="4119562"/>
            <a:ext cx="2138680" cy="1670050"/>
          </a:xfrm>
          <a:custGeom>
            <a:avLst/>
            <a:gdLst/>
            <a:ahLst/>
            <a:cxnLst/>
            <a:rect l="l" t="t" r="r" b="b"/>
            <a:pathLst>
              <a:path w="2138679" h="1670050">
                <a:moveTo>
                  <a:pt x="0" y="0"/>
                </a:moveTo>
                <a:lnTo>
                  <a:pt x="2138362" y="0"/>
                </a:lnTo>
                <a:lnTo>
                  <a:pt x="2138362" y="1670050"/>
                </a:lnTo>
                <a:lnTo>
                  <a:pt x="0" y="167005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33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95637" y="5917565"/>
            <a:ext cx="2393950" cy="0"/>
          </a:xfrm>
          <a:custGeom>
            <a:avLst/>
            <a:gdLst/>
            <a:ahLst/>
            <a:cxnLst/>
            <a:rect l="l" t="t" r="r" b="b"/>
            <a:pathLst>
              <a:path w="2393950" h="0">
                <a:moveTo>
                  <a:pt x="0" y="0"/>
                </a:moveTo>
                <a:lnTo>
                  <a:pt x="2393950" y="0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0135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w="0" h="1921510">
                <a:moveTo>
                  <a:pt x="0" y="0"/>
                </a:moveTo>
                <a:lnTo>
                  <a:pt x="0" y="192151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95637" y="398462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5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8387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w="0" h="1921510">
                <a:moveTo>
                  <a:pt x="0" y="0"/>
                </a:moveTo>
                <a:lnTo>
                  <a:pt x="0" y="1921510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24212" y="3984625"/>
            <a:ext cx="2365375" cy="0"/>
          </a:xfrm>
          <a:custGeom>
            <a:avLst/>
            <a:gdLst/>
            <a:ahLst/>
            <a:cxnLst/>
            <a:rect l="l" t="t" r="r" b="b"/>
            <a:pathLst>
              <a:path w="2365375" h="0">
                <a:moveTo>
                  <a:pt x="0" y="0"/>
                </a:moveTo>
                <a:lnTo>
                  <a:pt x="23653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18497" y="588327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 h="0">
                <a:moveTo>
                  <a:pt x="0" y="0"/>
                </a:moveTo>
                <a:lnTo>
                  <a:pt x="2348229" y="0"/>
                </a:lnTo>
              </a:path>
            </a:pathLst>
          </a:custGeom>
          <a:ln w="3429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35642" y="4036059"/>
            <a:ext cx="0" cy="1830070"/>
          </a:xfrm>
          <a:custGeom>
            <a:avLst/>
            <a:gdLst/>
            <a:ahLst/>
            <a:cxnLst/>
            <a:rect l="l" t="t" r="r" b="b"/>
            <a:pathLst>
              <a:path w="0" h="1830070">
                <a:moveTo>
                  <a:pt x="0" y="0"/>
                </a:moveTo>
                <a:lnTo>
                  <a:pt x="0" y="183007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18497" y="401891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 h="0">
                <a:moveTo>
                  <a:pt x="0" y="0"/>
                </a:moveTo>
                <a:lnTo>
                  <a:pt x="2348229" y="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49582" y="4035425"/>
            <a:ext cx="0" cy="1830705"/>
          </a:xfrm>
          <a:custGeom>
            <a:avLst/>
            <a:gdLst/>
            <a:ahLst/>
            <a:cxnLst/>
            <a:rect l="l" t="t" r="r" b="b"/>
            <a:pathLst>
              <a:path w="0" h="1830704">
                <a:moveTo>
                  <a:pt x="0" y="0"/>
                </a:moveTo>
                <a:lnTo>
                  <a:pt x="0" y="1830387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691767" y="2278824"/>
            <a:ext cx="5759450" cy="6623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15615" algn="l"/>
              </a:tabLst>
            </a:pPr>
            <a:r>
              <a:rPr dirty="0" sz="4300" spc="-5"/>
              <a:t>C</a:t>
            </a:r>
            <a:r>
              <a:rPr dirty="0" sz="4300" spc="-5"/>
              <a:t>h</a:t>
            </a:r>
            <a:r>
              <a:rPr dirty="0" sz="4300" spc="-5"/>
              <a:t>ap</a:t>
            </a:r>
            <a:r>
              <a:rPr dirty="0" sz="4300" spc="-10"/>
              <a:t>t</a:t>
            </a:r>
            <a:r>
              <a:rPr dirty="0" sz="4300" spc="-5"/>
              <a:t>er</a:t>
            </a:r>
            <a:r>
              <a:rPr dirty="0" sz="4300" spc="-10"/>
              <a:t> </a:t>
            </a:r>
            <a:r>
              <a:rPr dirty="0" sz="4300" spc="-5"/>
              <a:t>7:</a:t>
            </a:r>
            <a:r>
              <a:rPr dirty="0" sz="4300"/>
              <a:t>	</a:t>
            </a:r>
            <a:r>
              <a:rPr dirty="0" sz="4300" spc="-5"/>
              <a:t>D</a:t>
            </a:r>
            <a:r>
              <a:rPr dirty="0" sz="4300" spc="-5"/>
              <a:t>ead</a:t>
            </a:r>
            <a:r>
              <a:rPr dirty="0" sz="4300" spc="-10"/>
              <a:t>l</a:t>
            </a:r>
            <a:r>
              <a:rPr dirty="0" sz="4300" spc="-5"/>
              <a:t>o</a:t>
            </a:r>
            <a:r>
              <a:rPr dirty="0" sz="4300" spc="-5"/>
              <a:t>cks</a:t>
            </a:r>
            <a:endParaRPr sz="4300"/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5670" y="6662733"/>
            <a:ext cx="2473960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Operating </a:t>
            </a:r>
            <a:r>
              <a:rPr dirty="0" sz="1000" spc="-10" b="1">
                <a:solidFill>
                  <a:srgbClr val="336699"/>
                </a:solidFill>
                <a:latin typeface="Arial"/>
                <a:cs typeface="Arial"/>
              </a:rPr>
              <a:t>System 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Concepts –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9</a:t>
            </a:r>
            <a:r>
              <a:rPr dirty="0" baseline="25641" sz="975" b="1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dirty="0" baseline="25641" sz="975" spc="-44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881" y="260858"/>
            <a:ext cx="7514590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/>
              <a:t>Resource Allocation Graph With A</a:t>
            </a:r>
            <a:r>
              <a:rPr dirty="0" sz="2800" spc="25"/>
              <a:t> </a:t>
            </a:r>
            <a:r>
              <a:rPr dirty="0" sz="2800" spc="-5"/>
              <a:t>Deadlock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016148" y="1215999"/>
            <a:ext cx="2781287" cy="4098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40815">
              <a:lnSpc>
                <a:spcPct val="100000"/>
              </a:lnSpc>
            </a:pPr>
            <a:r>
              <a:rPr dirty="0" spc="-5"/>
              <a:t>Graph </a:t>
            </a:r>
            <a:r>
              <a:rPr dirty="0"/>
              <a:t>With A </a:t>
            </a:r>
            <a:r>
              <a:rPr dirty="0" spc="-5"/>
              <a:t>Cycle </a:t>
            </a:r>
            <a:r>
              <a:rPr dirty="0"/>
              <a:t>But No</a:t>
            </a:r>
            <a:r>
              <a:rPr dirty="0" spc="-155"/>
              <a:t> </a:t>
            </a:r>
            <a:r>
              <a:rPr dirty="0" spc="-5"/>
              <a:t>Deadlock</a:t>
            </a:r>
          </a:p>
        </p:txBody>
      </p:sp>
      <p:sp>
        <p:nvSpPr>
          <p:cNvPr id="3" name="object 3"/>
          <p:cNvSpPr/>
          <p:nvPr/>
        </p:nvSpPr>
        <p:spPr>
          <a:xfrm>
            <a:off x="3220631" y="1212418"/>
            <a:ext cx="2952724" cy="3767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241040">
              <a:lnSpc>
                <a:spcPct val="100000"/>
              </a:lnSpc>
            </a:pPr>
            <a:r>
              <a:rPr dirty="0" spc="-5"/>
              <a:t>Basic</a:t>
            </a:r>
            <a:r>
              <a:rPr dirty="0" spc="-120"/>
              <a:t> </a:t>
            </a:r>
            <a:r>
              <a:rPr dirty="0" spc="-5"/>
              <a:t>Facts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43927" y="1257236"/>
            <a:ext cx="6109335" cy="167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10">
                <a:latin typeface="Arial"/>
                <a:cs typeface="Arial"/>
              </a:rPr>
              <a:t>graph contains no cycles </a:t>
            </a:r>
            <a:r>
              <a:rPr dirty="0" sz="1800">
                <a:latin typeface="Symbol"/>
                <a:cs typeface="Symbol"/>
              </a:rPr>
              <a:t>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Arial"/>
                <a:cs typeface="Arial"/>
              </a:rPr>
              <a:t>no</a:t>
            </a:r>
            <a:r>
              <a:rPr dirty="0" sz="1800" spc="1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deadlock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10">
                <a:latin typeface="Arial"/>
                <a:cs typeface="Arial"/>
              </a:rPr>
              <a:t>graph contains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cycle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</a:t>
            </a:r>
            <a:endParaRPr sz="1800">
              <a:latin typeface="Symbol"/>
              <a:cs typeface="Symbo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if </a:t>
            </a:r>
            <a:r>
              <a:rPr dirty="0" sz="1800" spc="-10">
                <a:latin typeface="Arial"/>
                <a:cs typeface="Arial"/>
              </a:rPr>
              <a:t>only one </a:t>
            </a:r>
            <a:r>
              <a:rPr dirty="0" sz="1800" spc="-5">
                <a:latin typeface="Arial"/>
                <a:cs typeface="Arial"/>
              </a:rPr>
              <a:t>instance </a:t>
            </a:r>
            <a:r>
              <a:rPr dirty="0" sz="1800" spc="-10">
                <a:latin typeface="Arial"/>
                <a:cs typeface="Arial"/>
              </a:rPr>
              <a:t>per </a:t>
            </a:r>
            <a:r>
              <a:rPr dirty="0" sz="1800" spc="-5">
                <a:latin typeface="Arial"/>
                <a:cs typeface="Arial"/>
              </a:rPr>
              <a:t>resource </a:t>
            </a:r>
            <a:r>
              <a:rPr dirty="0" sz="1800" spc="-10">
                <a:latin typeface="Arial"/>
                <a:cs typeface="Arial"/>
              </a:rPr>
              <a:t>type, then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deadlock</a:t>
            </a:r>
            <a:endParaRPr sz="1800">
              <a:latin typeface="Arial"/>
              <a:cs typeface="Arial"/>
            </a:endParaRPr>
          </a:p>
          <a:p>
            <a:pPr lvl="1" marL="756285" marR="19304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if several </a:t>
            </a:r>
            <a:r>
              <a:rPr dirty="0" sz="1800" spc="-10">
                <a:latin typeface="Arial"/>
                <a:cs typeface="Arial"/>
              </a:rPr>
              <a:t>instances per </a:t>
            </a:r>
            <a:r>
              <a:rPr dirty="0" sz="1800" spc="-5">
                <a:latin typeface="Arial"/>
                <a:cs typeface="Arial"/>
              </a:rPr>
              <a:t>resource </a:t>
            </a:r>
            <a:r>
              <a:rPr dirty="0" sz="1800" spc="-10">
                <a:latin typeface="Arial"/>
                <a:cs typeface="Arial"/>
              </a:rPr>
              <a:t>type, </a:t>
            </a:r>
            <a:r>
              <a:rPr dirty="0" sz="1800" spc="-5">
                <a:latin typeface="Arial"/>
                <a:cs typeface="Arial"/>
              </a:rPr>
              <a:t>possibility </a:t>
            </a:r>
            <a:r>
              <a:rPr dirty="0" sz="1800" spc="-10">
                <a:latin typeface="Arial"/>
                <a:cs typeface="Arial"/>
              </a:rPr>
              <a:t>of  deadlock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607" rIns="0" bIns="0" rtlCol="0" vert="horz">
            <a:spAutoFit/>
          </a:bodyPr>
          <a:lstStyle/>
          <a:p>
            <a:pPr marL="1539240">
              <a:lnSpc>
                <a:spcPct val="100000"/>
              </a:lnSpc>
            </a:pPr>
            <a:r>
              <a:rPr dirty="0" spc="-5"/>
              <a:t>Methods </a:t>
            </a:r>
            <a:r>
              <a:rPr dirty="0"/>
              <a:t>for </a:t>
            </a:r>
            <a:r>
              <a:rPr dirty="0" spc="-5"/>
              <a:t>Handling</a:t>
            </a:r>
            <a:r>
              <a:rPr dirty="0" spc="-145"/>
              <a:t> </a:t>
            </a:r>
            <a:r>
              <a:rPr dirty="0" spc="-5"/>
              <a:t>Deadlocks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1389" y="1238186"/>
            <a:ext cx="5798185" cy="2863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29591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Ensure that the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15">
                <a:latin typeface="Arial"/>
                <a:cs typeface="Arial"/>
              </a:rPr>
              <a:t>will </a:t>
            </a:r>
            <a:r>
              <a:rPr dirty="0" sz="1800" spc="-10" b="1" i="1">
                <a:solidFill>
                  <a:srgbClr val="FF0066"/>
                </a:solidFill>
                <a:latin typeface="Arial"/>
                <a:cs typeface="Arial"/>
              </a:rPr>
              <a:t>never </a:t>
            </a:r>
            <a:r>
              <a:rPr dirty="0" sz="1800" spc="-10">
                <a:latin typeface="Arial"/>
                <a:cs typeface="Arial"/>
              </a:rPr>
              <a:t>enter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deadlock  </a:t>
            </a:r>
            <a:r>
              <a:rPr dirty="0" sz="1800" spc="-5">
                <a:latin typeface="Arial"/>
                <a:cs typeface="Arial"/>
              </a:rPr>
              <a:t>state: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Deadlock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prevention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Deadlock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avoidence</a:t>
            </a:r>
            <a:endParaRPr sz="1800">
              <a:latin typeface="Arial"/>
              <a:cs typeface="Arial"/>
            </a:endParaRPr>
          </a:p>
          <a:p>
            <a:pPr marL="355600" marR="20574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Allow the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enter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deadlock </a:t>
            </a:r>
            <a:r>
              <a:rPr dirty="0" sz="1800" spc="-5">
                <a:latin typeface="Arial"/>
                <a:cs typeface="Arial"/>
              </a:rPr>
              <a:t>state </a:t>
            </a:r>
            <a:r>
              <a:rPr dirty="0" sz="1800" spc="-10">
                <a:latin typeface="Arial"/>
                <a:cs typeface="Arial"/>
              </a:rPr>
              <a:t>and then  recover</a:t>
            </a:r>
            <a:endParaRPr sz="1800">
              <a:latin typeface="Arial"/>
              <a:cs typeface="Arial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Ignore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problem and pretend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-10">
                <a:latin typeface="Arial"/>
                <a:cs typeface="Arial"/>
              </a:rPr>
              <a:t>deadlocks never  </a:t>
            </a:r>
            <a:r>
              <a:rPr dirty="0" sz="1800" spc="-5">
                <a:latin typeface="Arial"/>
                <a:cs typeface="Arial"/>
              </a:rPr>
              <a:t>occur in the system; </a:t>
            </a:r>
            <a:r>
              <a:rPr dirty="0" sz="1800" spc="-10">
                <a:latin typeface="Arial"/>
                <a:cs typeface="Arial"/>
              </a:rPr>
              <a:t>used by </a:t>
            </a:r>
            <a:r>
              <a:rPr dirty="0" sz="1800" spc="-5">
                <a:latin typeface="Arial"/>
                <a:cs typeface="Arial"/>
              </a:rPr>
              <a:t>most </a:t>
            </a:r>
            <a:r>
              <a:rPr dirty="0" sz="1800" spc="-10">
                <a:latin typeface="Arial"/>
                <a:cs typeface="Arial"/>
              </a:rPr>
              <a:t>operating </a:t>
            </a:r>
            <a:r>
              <a:rPr dirty="0" sz="1800" spc="-5">
                <a:latin typeface="Arial"/>
                <a:cs typeface="Arial"/>
              </a:rPr>
              <a:t>systems,  </a:t>
            </a:r>
            <a:r>
              <a:rPr dirty="0" sz="1800" spc="-10">
                <a:latin typeface="Arial"/>
                <a:cs typeface="Arial"/>
              </a:rPr>
              <a:t>including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UNIX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75560">
              <a:lnSpc>
                <a:spcPct val="100000"/>
              </a:lnSpc>
            </a:pPr>
            <a:r>
              <a:rPr dirty="0" spc="-5"/>
              <a:t>Deadlock</a:t>
            </a:r>
            <a:r>
              <a:rPr dirty="0" spc="-110"/>
              <a:t> </a:t>
            </a:r>
            <a:r>
              <a:rPr dirty="0" spc="-5"/>
              <a:t>Prevention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30440" y="1156068"/>
            <a:ext cx="6664959" cy="32848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Restrain the </a:t>
            </a:r>
            <a:r>
              <a:rPr dirty="0" sz="1800" spc="-15">
                <a:latin typeface="Arial"/>
                <a:cs typeface="Arial"/>
              </a:rPr>
              <a:t>ways </a:t>
            </a:r>
            <a:r>
              <a:rPr dirty="0" sz="1800" spc="-10">
                <a:latin typeface="Arial"/>
                <a:cs typeface="Arial"/>
              </a:rPr>
              <a:t>request </a:t>
            </a:r>
            <a:r>
              <a:rPr dirty="0" sz="1800" spc="-5">
                <a:latin typeface="Arial"/>
                <a:cs typeface="Arial"/>
              </a:rPr>
              <a:t>can </a:t>
            </a:r>
            <a:r>
              <a:rPr dirty="0" sz="1800" spc="-10">
                <a:latin typeface="Arial"/>
                <a:cs typeface="Arial"/>
              </a:rPr>
              <a:t>be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made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663575" marR="5080" indent="-342265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664210" algn="l"/>
                <a:tab pos="664845" algn="l"/>
              </a:tabLst>
            </a:pPr>
            <a:r>
              <a:rPr dirty="0" sz="1800" spc="-5" b="1">
                <a:latin typeface="Arial"/>
                <a:cs typeface="Arial"/>
              </a:rPr>
              <a:t>Mutual Exclusion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not required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sharable resources  </a:t>
            </a:r>
            <a:r>
              <a:rPr dirty="0" sz="1800" spc="-5">
                <a:latin typeface="Arial"/>
                <a:cs typeface="Arial"/>
              </a:rPr>
              <a:t>(e.g., </a:t>
            </a:r>
            <a:r>
              <a:rPr dirty="0" sz="1800" spc="-10">
                <a:latin typeface="Arial"/>
                <a:cs typeface="Arial"/>
              </a:rPr>
              <a:t>read-only </a:t>
            </a:r>
            <a:r>
              <a:rPr dirty="0" sz="1800" spc="-5">
                <a:latin typeface="Arial"/>
                <a:cs typeface="Arial"/>
              </a:rPr>
              <a:t>files); must </a:t>
            </a:r>
            <a:r>
              <a:rPr dirty="0" sz="1800" spc="-10">
                <a:latin typeface="Arial"/>
                <a:cs typeface="Arial"/>
              </a:rPr>
              <a:t>hold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non-sharable</a:t>
            </a:r>
            <a:r>
              <a:rPr dirty="0" sz="1800" spc="1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  <a:p>
            <a:pPr marL="664210" marR="7937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664210" algn="l"/>
                <a:tab pos="664845" algn="l"/>
              </a:tabLst>
            </a:pPr>
            <a:r>
              <a:rPr dirty="0" sz="1800" spc="-5" b="1">
                <a:latin typeface="Arial"/>
                <a:cs typeface="Arial"/>
              </a:rPr>
              <a:t>Hold and Wait </a:t>
            </a:r>
            <a:r>
              <a:rPr dirty="0" sz="1800" spc="-5">
                <a:latin typeface="Arial"/>
                <a:cs typeface="Arial"/>
              </a:rPr>
              <a:t>– must </a:t>
            </a:r>
            <a:r>
              <a:rPr dirty="0" sz="1800" spc="-10">
                <a:latin typeface="Arial"/>
                <a:cs typeface="Arial"/>
              </a:rPr>
              <a:t>guarantee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-15">
                <a:latin typeface="Arial"/>
                <a:cs typeface="Arial"/>
              </a:rPr>
              <a:t>whenever </a:t>
            </a:r>
            <a:r>
              <a:rPr dirty="0" sz="1800" spc="-5">
                <a:latin typeface="Arial"/>
                <a:cs typeface="Arial"/>
              </a:rPr>
              <a:t>a process  </a:t>
            </a:r>
            <a:r>
              <a:rPr dirty="0" sz="1800" spc="-10">
                <a:latin typeface="Arial"/>
                <a:cs typeface="Arial"/>
              </a:rPr>
              <a:t>requests </a:t>
            </a:r>
            <a:r>
              <a:rPr dirty="0" sz="1800" spc="-5">
                <a:latin typeface="Arial"/>
                <a:cs typeface="Arial"/>
              </a:rPr>
              <a:t>a resource, it </a:t>
            </a:r>
            <a:r>
              <a:rPr dirty="0" sz="1800" spc="-10">
                <a:latin typeface="Arial"/>
                <a:cs typeface="Arial"/>
              </a:rPr>
              <a:t>does not hold any other</a:t>
            </a:r>
            <a:r>
              <a:rPr dirty="0" sz="1800" spc="1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  <a:p>
            <a:pPr lvl="1" marL="1064895" marR="14859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1065530" algn="l"/>
              </a:tabLst>
            </a:pPr>
            <a:r>
              <a:rPr dirty="0" sz="1800" spc="-10">
                <a:latin typeface="Arial"/>
                <a:cs typeface="Arial"/>
              </a:rPr>
              <a:t>Require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request and be allocated all </a:t>
            </a:r>
            <a:r>
              <a:rPr dirty="0" sz="1800" spc="-5">
                <a:latin typeface="Arial"/>
                <a:cs typeface="Arial"/>
              </a:rPr>
              <a:t>its  resources before it </a:t>
            </a:r>
            <a:r>
              <a:rPr dirty="0" sz="1800" spc="-10">
                <a:latin typeface="Arial"/>
                <a:cs typeface="Arial"/>
              </a:rPr>
              <a:t>begins execution, or allow </a:t>
            </a:r>
            <a:r>
              <a:rPr dirty="0" sz="1800" spc="-5">
                <a:latin typeface="Arial"/>
                <a:cs typeface="Arial"/>
              </a:rPr>
              <a:t>process 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request </a:t>
            </a:r>
            <a:r>
              <a:rPr dirty="0" sz="1800" spc="-5">
                <a:latin typeface="Arial"/>
                <a:cs typeface="Arial"/>
              </a:rPr>
              <a:t>resources </a:t>
            </a:r>
            <a:r>
              <a:rPr dirty="0" sz="1800" spc="-10">
                <a:latin typeface="Arial"/>
                <a:cs typeface="Arial"/>
              </a:rPr>
              <a:t>only </a:t>
            </a:r>
            <a:r>
              <a:rPr dirty="0" sz="1800" spc="-20">
                <a:latin typeface="Arial"/>
                <a:cs typeface="Arial"/>
              </a:rPr>
              <a:t>when </a:t>
            </a:r>
            <a:r>
              <a:rPr dirty="0" sz="1800" spc="-5">
                <a:latin typeface="Arial"/>
                <a:cs typeface="Arial"/>
              </a:rPr>
              <a:t>the process </a:t>
            </a:r>
            <a:r>
              <a:rPr dirty="0" sz="1800" spc="-10">
                <a:latin typeface="Arial"/>
                <a:cs typeface="Arial"/>
              </a:rPr>
              <a:t>has </a:t>
            </a:r>
            <a:r>
              <a:rPr dirty="0" sz="1800" spc="-15">
                <a:latin typeface="Arial"/>
                <a:cs typeface="Arial"/>
              </a:rPr>
              <a:t>none  </a:t>
            </a:r>
            <a:r>
              <a:rPr dirty="0" sz="1800" spc="-10">
                <a:latin typeface="Arial"/>
                <a:cs typeface="Arial"/>
              </a:rPr>
              <a:t>allocated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it.</a:t>
            </a:r>
            <a:endParaRPr sz="1800">
              <a:latin typeface="Arial"/>
              <a:cs typeface="Arial"/>
            </a:endParaRPr>
          </a:p>
          <a:p>
            <a:pPr lvl="1" marL="106489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1065530" algn="l"/>
              </a:tabLst>
            </a:pPr>
            <a:r>
              <a:rPr dirty="0" sz="1800" spc="-10">
                <a:latin typeface="Arial"/>
                <a:cs typeface="Arial"/>
              </a:rPr>
              <a:t>Low </a:t>
            </a:r>
            <a:r>
              <a:rPr dirty="0" sz="1800" spc="-5">
                <a:latin typeface="Arial"/>
                <a:cs typeface="Arial"/>
              </a:rPr>
              <a:t>resource </a:t>
            </a:r>
            <a:r>
              <a:rPr dirty="0" sz="1800" spc="-10">
                <a:latin typeface="Arial"/>
                <a:cs typeface="Arial"/>
              </a:rPr>
              <a:t>utilization; </a:t>
            </a:r>
            <a:r>
              <a:rPr dirty="0" sz="1800" spc="-5">
                <a:latin typeface="Arial"/>
                <a:cs typeface="Arial"/>
              </a:rPr>
              <a:t>starvation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possible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23414">
              <a:lnSpc>
                <a:spcPct val="100000"/>
              </a:lnSpc>
            </a:pPr>
            <a:r>
              <a:rPr dirty="0" spc="-5"/>
              <a:t>Deadlock Prevention</a:t>
            </a:r>
            <a:r>
              <a:rPr dirty="0" spc="-100"/>
              <a:t> </a:t>
            </a:r>
            <a:r>
              <a:rPr dirty="0" spc="-5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115948"/>
            <a:ext cx="6522084" cy="3412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Arial"/>
                <a:cs typeface="Arial"/>
              </a:rPr>
              <a:t>No Preemption</a:t>
            </a:r>
            <a:r>
              <a:rPr dirty="0" sz="1800" spc="-80" b="1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lvl="1" marL="756285" marR="762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a process that is </a:t>
            </a:r>
            <a:r>
              <a:rPr dirty="0" sz="1800" spc="-10">
                <a:latin typeface="Arial"/>
                <a:cs typeface="Arial"/>
              </a:rPr>
              <a:t>holding </a:t>
            </a:r>
            <a:r>
              <a:rPr dirty="0" sz="1800" spc="-5">
                <a:latin typeface="Arial"/>
                <a:cs typeface="Arial"/>
              </a:rPr>
              <a:t>some resources </a:t>
            </a:r>
            <a:r>
              <a:rPr dirty="0" sz="1800" spc="-10">
                <a:latin typeface="Arial"/>
                <a:cs typeface="Arial"/>
              </a:rPr>
              <a:t>requests  another </a:t>
            </a:r>
            <a:r>
              <a:rPr dirty="0" sz="1800" spc="-5">
                <a:latin typeface="Arial"/>
                <a:cs typeface="Arial"/>
              </a:rPr>
              <a:t>resource that </a:t>
            </a:r>
            <a:r>
              <a:rPr dirty="0" sz="1800" spc="-10">
                <a:latin typeface="Arial"/>
                <a:cs typeface="Arial"/>
              </a:rPr>
              <a:t>cannot be immediately allocated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5">
                <a:latin typeface="Arial"/>
                <a:cs typeface="Arial"/>
              </a:rPr>
              <a:t>it, </a:t>
            </a:r>
            <a:r>
              <a:rPr dirty="0" sz="1800" spc="-10">
                <a:latin typeface="Arial"/>
                <a:cs typeface="Arial"/>
              </a:rPr>
              <a:t>then all </a:t>
            </a:r>
            <a:r>
              <a:rPr dirty="0" sz="1800" spc="-5">
                <a:latin typeface="Arial"/>
                <a:cs typeface="Arial"/>
              </a:rPr>
              <a:t>resources currently </a:t>
            </a:r>
            <a:r>
              <a:rPr dirty="0" sz="1800" spc="-10">
                <a:latin typeface="Arial"/>
                <a:cs typeface="Arial"/>
              </a:rPr>
              <a:t>being held </a:t>
            </a:r>
            <a:r>
              <a:rPr dirty="0" sz="1800" spc="-5">
                <a:latin typeface="Arial"/>
                <a:cs typeface="Arial"/>
              </a:rPr>
              <a:t>are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released</a:t>
            </a:r>
            <a:endParaRPr sz="1800">
              <a:latin typeface="Arial"/>
              <a:cs typeface="Arial"/>
            </a:endParaRPr>
          </a:p>
          <a:p>
            <a:pPr lvl="1" marL="756285" marR="18859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Preempted resources are </a:t>
            </a:r>
            <a:r>
              <a:rPr dirty="0" sz="1800" spc="-10">
                <a:latin typeface="Arial"/>
                <a:cs typeface="Arial"/>
              </a:rPr>
              <a:t>added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 list of </a:t>
            </a:r>
            <a:r>
              <a:rPr dirty="0" sz="1800" spc="-10">
                <a:latin typeface="Arial"/>
                <a:cs typeface="Arial"/>
              </a:rPr>
              <a:t>resources 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5">
                <a:latin typeface="Arial"/>
                <a:cs typeface="Arial"/>
              </a:rPr>
              <a:t>the process is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waiting</a:t>
            </a:r>
            <a:endParaRPr sz="1800">
              <a:latin typeface="Arial"/>
              <a:cs typeface="Arial"/>
            </a:endParaRPr>
          </a:p>
          <a:p>
            <a:pPr lvl="1" marL="756285" marR="21082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15">
                <a:latin typeface="Arial"/>
                <a:cs typeface="Arial"/>
              </a:rPr>
              <a:t>will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5">
                <a:latin typeface="Arial"/>
                <a:cs typeface="Arial"/>
              </a:rPr>
              <a:t>restarted </a:t>
            </a:r>
            <a:r>
              <a:rPr dirty="0" sz="1800" spc="-10">
                <a:latin typeface="Arial"/>
                <a:cs typeface="Arial"/>
              </a:rPr>
              <a:t>only </a:t>
            </a:r>
            <a:r>
              <a:rPr dirty="0" sz="1800" spc="-20">
                <a:latin typeface="Arial"/>
                <a:cs typeface="Arial"/>
              </a:rPr>
              <a:t>when </a:t>
            </a:r>
            <a:r>
              <a:rPr dirty="0" sz="1800" spc="-5">
                <a:latin typeface="Arial"/>
                <a:cs typeface="Arial"/>
              </a:rPr>
              <a:t>it can </a:t>
            </a:r>
            <a:r>
              <a:rPr dirty="0" sz="1800" spc="-10">
                <a:latin typeface="Arial"/>
                <a:cs typeface="Arial"/>
              </a:rPr>
              <a:t>regain </a:t>
            </a:r>
            <a:r>
              <a:rPr dirty="0" sz="1800" spc="-5">
                <a:latin typeface="Arial"/>
                <a:cs typeface="Arial"/>
              </a:rPr>
              <a:t>its </a:t>
            </a:r>
            <a:r>
              <a:rPr dirty="0" sz="1800" spc="-10">
                <a:latin typeface="Arial"/>
                <a:cs typeface="Arial"/>
              </a:rPr>
              <a:t>old  </a:t>
            </a:r>
            <a:r>
              <a:rPr dirty="0" sz="1800" spc="-5">
                <a:latin typeface="Arial"/>
                <a:cs typeface="Arial"/>
              </a:rPr>
              <a:t>resources, </a:t>
            </a:r>
            <a:r>
              <a:rPr dirty="0" sz="1800" spc="-10">
                <a:latin typeface="Arial"/>
                <a:cs typeface="Arial"/>
              </a:rPr>
              <a:t>as </a:t>
            </a:r>
            <a:r>
              <a:rPr dirty="0" sz="1800" spc="-15">
                <a:latin typeface="Arial"/>
                <a:cs typeface="Arial"/>
              </a:rPr>
              <a:t>well </a:t>
            </a:r>
            <a:r>
              <a:rPr dirty="0" sz="1800" spc="-10">
                <a:latin typeface="Arial"/>
                <a:cs typeface="Arial"/>
              </a:rPr>
              <a:t>as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new ones </a:t>
            </a:r>
            <a:r>
              <a:rPr dirty="0" sz="1800" spc="-5">
                <a:latin typeface="Arial"/>
                <a:cs typeface="Arial"/>
              </a:rPr>
              <a:t>that it is</a:t>
            </a:r>
            <a:r>
              <a:rPr dirty="0" sz="1800" spc="1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requesting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Arial"/>
                <a:cs typeface="Arial"/>
              </a:rPr>
              <a:t>Circular Wait </a:t>
            </a:r>
            <a:r>
              <a:rPr dirty="0" sz="1800" spc="-5">
                <a:latin typeface="Arial"/>
                <a:cs typeface="Arial"/>
              </a:rPr>
              <a:t>– impose a total </a:t>
            </a:r>
            <a:r>
              <a:rPr dirty="0" sz="1800" spc="-10">
                <a:latin typeface="Arial"/>
                <a:cs typeface="Arial"/>
              </a:rPr>
              <a:t>ordering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all </a:t>
            </a:r>
            <a:r>
              <a:rPr dirty="0" sz="1800" spc="-5">
                <a:latin typeface="Arial"/>
                <a:cs typeface="Arial"/>
              </a:rPr>
              <a:t>resource </a:t>
            </a:r>
            <a:r>
              <a:rPr dirty="0" sz="1800" spc="-10">
                <a:latin typeface="Arial"/>
                <a:cs typeface="Arial"/>
              </a:rPr>
              <a:t>types,  and require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-10">
                <a:latin typeface="Arial"/>
                <a:cs typeface="Arial"/>
              </a:rPr>
              <a:t>each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10">
                <a:latin typeface="Arial"/>
                <a:cs typeface="Arial"/>
              </a:rPr>
              <a:t>requests </a:t>
            </a:r>
            <a:r>
              <a:rPr dirty="0" sz="1800" spc="-5">
                <a:latin typeface="Arial"/>
                <a:cs typeface="Arial"/>
              </a:rPr>
              <a:t>resources in </a:t>
            </a:r>
            <a:r>
              <a:rPr dirty="0" sz="1800" spc="-15">
                <a:latin typeface="Arial"/>
                <a:cs typeface="Arial"/>
              </a:rPr>
              <a:t>an  </a:t>
            </a:r>
            <a:r>
              <a:rPr dirty="0" sz="1800" spc="-10">
                <a:latin typeface="Arial"/>
                <a:cs typeface="Arial"/>
              </a:rPr>
              <a:t>increasing order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enumeration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9516" y="134365"/>
            <a:ext cx="360997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Deadlock</a:t>
            </a:r>
            <a:r>
              <a:rPr dirty="0" spc="-120"/>
              <a:t> </a:t>
            </a:r>
            <a:r>
              <a:rPr dirty="0" spc="-5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434464" y="1026540"/>
            <a:ext cx="4174490" cy="539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11125">
              <a:lnSpc>
                <a:spcPct val="135000"/>
              </a:lnSpc>
            </a:pPr>
            <a:r>
              <a:rPr dirty="0" sz="1400" spc="-5">
                <a:latin typeface="Courier New"/>
                <a:cs typeface="Courier New"/>
              </a:rPr>
              <a:t>/* thread one runs in this function</a:t>
            </a:r>
            <a:r>
              <a:rPr dirty="0" sz="1400" spc="-7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*/  void *do_work_one(void</a:t>
            </a:r>
            <a:r>
              <a:rPr dirty="0" sz="1400" spc="-60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*param)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32105" marR="217804">
              <a:lnSpc>
                <a:spcPts val="2270"/>
              </a:lnSpc>
              <a:spcBef>
                <a:spcPts val="135"/>
              </a:spcBef>
            </a:pPr>
            <a:r>
              <a:rPr dirty="0" sz="1400" spc="-5">
                <a:latin typeface="Courier New"/>
                <a:cs typeface="Courier New"/>
              </a:rPr>
              <a:t>pthread_mutex_lock(&amp;first_mutex);  </a:t>
            </a:r>
            <a:r>
              <a:rPr dirty="0" sz="1400" spc="-5">
                <a:latin typeface="Courier New"/>
                <a:cs typeface="Courier New"/>
              </a:rPr>
              <a:t>pth</a:t>
            </a:r>
            <a:r>
              <a:rPr dirty="0" sz="1400" spc="-15">
                <a:latin typeface="Courier New"/>
                <a:cs typeface="Courier New"/>
              </a:rPr>
              <a:t>r</a:t>
            </a:r>
            <a:r>
              <a:rPr dirty="0" sz="1400" spc="-5">
                <a:latin typeface="Courier New"/>
                <a:cs typeface="Courier New"/>
              </a:rPr>
              <a:t>ead</a:t>
            </a:r>
            <a:r>
              <a:rPr dirty="0" sz="1400" spc="-15">
                <a:latin typeface="Courier New"/>
                <a:cs typeface="Courier New"/>
              </a:rPr>
              <a:t>_</a:t>
            </a:r>
            <a:r>
              <a:rPr dirty="0" sz="1400" spc="-5">
                <a:latin typeface="Courier New"/>
                <a:cs typeface="Courier New"/>
              </a:rPr>
              <a:t>mu</a:t>
            </a:r>
            <a:r>
              <a:rPr dirty="0" sz="1400" spc="-15">
                <a:latin typeface="Courier New"/>
                <a:cs typeface="Courier New"/>
              </a:rPr>
              <a:t>t</a:t>
            </a:r>
            <a:r>
              <a:rPr dirty="0" sz="1400" spc="-5">
                <a:latin typeface="Courier New"/>
                <a:cs typeface="Courier New"/>
              </a:rPr>
              <a:t>ex_loc</a:t>
            </a:r>
            <a:r>
              <a:rPr dirty="0" sz="1400" spc="-15">
                <a:latin typeface="Courier New"/>
                <a:cs typeface="Courier New"/>
              </a:rPr>
              <a:t>k</a:t>
            </a:r>
            <a:r>
              <a:rPr dirty="0" sz="1400" spc="-5">
                <a:latin typeface="Courier New"/>
                <a:cs typeface="Courier New"/>
              </a:rPr>
              <a:t>(&amp;s</a:t>
            </a:r>
            <a:r>
              <a:rPr dirty="0" sz="1400" spc="-15">
                <a:latin typeface="Courier New"/>
                <a:cs typeface="Courier New"/>
              </a:rPr>
              <a:t>e</a:t>
            </a:r>
            <a:r>
              <a:rPr dirty="0" sz="1400" spc="-5">
                <a:latin typeface="Courier New"/>
                <a:cs typeface="Courier New"/>
              </a:rPr>
              <a:t>co</a:t>
            </a:r>
            <a:r>
              <a:rPr dirty="0" sz="1400" spc="-15">
                <a:latin typeface="Courier New"/>
                <a:cs typeface="Courier New"/>
              </a:rPr>
              <a:t>n</a:t>
            </a:r>
            <a:r>
              <a:rPr dirty="0" sz="1400" spc="-5">
                <a:latin typeface="Courier New"/>
                <a:cs typeface="Courier New"/>
              </a:rPr>
              <a:t>d_mute</a:t>
            </a:r>
            <a:r>
              <a:rPr dirty="0" sz="1400" spc="-15">
                <a:latin typeface="Courier New"/>
                <a:cs typeface="Courier New"/>
              </a:rPr>
              <a:t>x</a:t>
            </a:r>
            <a:r>
              <a:rPr dirty="0" sz="1400" spc="-5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332105" marR="5080">
              <a:lnSpc>
                <a:spcPct val="100000"/>
              </a:lnSpc>
              <a:spcBef>
                <a:spcPts val="409"/>
              </a:spcBef>
            </a:pPr>
            <a:r>
              <a:rPr dirty="0" sz="1400" spc="-5">
                <a:latin typeface="Courier New"/>
                <a:cs typeface="Courier New"/>
              </a:rPr>
              <a:t>/** </a:t>
            </a:r>
            <a:r>
              <a:rPr dirty="0" sz="1400">
                <a:latin typeface="Courier New"/>
                <a:cs typeface="Courier New"/>
              </a:rPr>
              <a:t>* </a:t>
            </a:r>
            <a:r>
              <a:rPr dirty="0" sz="1400" spc="-5">
                <a:latin typeface="Courier New"/>
                <a:cs typeface="Courier New"/>
              </a:rPr>
              <a:t>Do some work */  </a:t>
            </a:r>
            <a:r>
              <a:rPr dirty="0" sz="1400" spc="-5">
                <a:latin typeface="Courier New"/>
                <a:cs typeface="Courier New"/>
              </a:rPr>
              <a:t>pth</a:t>
            </a:r>
            <a:r>
              <a:rPr dirty="0" sz="1400" spc="-15">
                <a:latin typeface="Courier New"/>
                <a:cs typeface="Courier New"/>
              </a:rPr>
              <a:t>r</a:t>
            </a:r>
            <a:r>
              <a:rPr dirty="0" sz="1400" spc="-5">
                <a:latin typeface="Courier New"/>
                <a:cs typeface="Courier New"/>
              </a:rPr>
              <a:t>ead</a:t>
            </a:r>
            <a:r>
              <a:rPr dirty="0" sz="1400" spc="-15">
                <a:latin typeface="Courier New"/>
                <a:cs typeface="Courier New"/>
              </a:rPr>
              <a:t>_</a:t>
            </a:r>
            <a:r>
              <a:rPr dirty="0" sz="1400" spc="-5">
                <a:latin typeface="Courier New"/>
                <a:cs typeface="Courier New"/>
              </a:rPr>
              <a:t>mu</a:t>
            </a:r>
            <a:r>
              <a:rPr dirty="0" sz="1400" spc="-15">
                <a:latin typeface="Courier New"/>
                <a:cs typeface="Courier New"/>
              </a:rPr>
              <a:t>t</a:t>
            </a:r>
            <a:r>
              <a:rPr dirty="0" sz="1400" spc="-5">
                <a:latin typeface="Courier New"/>
                <a:cs typeface="Courier New"/>
              </a:rPr>
              <a:t>ex_unl</a:t>
            </a:r>
            <a:r>
              <a:rPr dirty="0" sz="1400" spc="-15">
                <a:latin typeface="Courier New"/>
                <a:cs typeface="Courier New"/>
              </a:rPr>
              <a:t>o</a:t>
            </a:r>
            <a:r>
              <a:rPr dirty="0" sz="1400" spc="-5">
                <a:latin typeface="Courier New"/>
                <a:cs typeface="Courier New"/>
              </a:rPr>
              <a:t>ck(</a:t>
            </a:r>
            <a:r>
              <a:rPr dirty="0" sz="1400" spc="-15">
                <a:latin typeface="Courier New"/>
                <a:cs typeface="Courier New"/>
              </a:rPr>
              <a:t>&amp;</a:t>
            </a:r>
            <a:r>
              <a:rPr dirty="0" sz="1400" spc="-5">
                <a:latin typeface="Courier New"/>
                <a:cs typeface="Courier New"/>
              </a:rPr>
              <a:t>se</a:t>
            </a:r>
            <a:r>
              <a:rPr dirty="0" sz="1400" spc="-15">
                <a:latin typeface="Courier New"/>
                <a:cs typeface="Courier New"/>
              </a:rPr>
              <a:t>c</a:t>
            </a:r>
            <a:r>
              <a:rPr dirty="0" sz="1400" spc="-5">
                <a:latin typeface="Courier New"/>
                <a:cs typeface="Courier New"/>
              </a:rPr>
              <a:t>ond_mu</a:t>
            </a:r>
            <a:r>
              <a:rPr dirty="0" sz="1400" spc="-15">
                <a:latin typeface="Courier New"/>
                <a:cs typeface="Courier New"/>
              </a:rPr>
              <a:t>t</a:t>
            </a:r>
            <a:r>
              <a:rPr dirty="0" sz="1400" spc="-5">
                <a:latin typeface="Courier New"/>
                <a:cs typeface="Courier New"/>
              </a:rPr>
              <a:t>ex);</a:t>
            </a:r>
            <a:endParaRPr sz="1400">
              <a:latin typeface="Courier New"/>
              <a:cs typeface="Courier New"/>
            </a:endParaRPr>
          </a:p>
          <a:p>
            <a:pPr marL="332105" marR="111125">
              <a:lnSpc>
                <a:spcPct val="135000"/>
              </a:lnSpc>
            </a:pPr>
            <a:r>
              <a:rPr dirty="0" sz="1400" spc="-5">
                <a:latin typeface="Courier New"/>
                <a:cs typeface="Courier New"/>
              </a:rPr>
              <a:t>pth</a:t>
            </a:r>
            <a:r>
              <a:rPr dirty="0" sz="1400" spc="-15">
                <a:latin typeface="Courier New"/>
                <a:cs typeface="Courier New"/>
              </a:rPr>
              <a:t>r</a:t>
            </a:r>
            <a:r>
              <a:rPr dirty="0" sz="1400" spc="-5">
                <a:latin typeface="Courier New"/>
                <a:cs typeface="Courier New"/>
              </a:rPr>
              <a:t>ead</a:t>
            </a:r>
            <a:r>
              <a:rPr dirty="0" sz="1400" spc="-15">
                <a:latin typeface="Courier New"/>
                <a:cs typeface="Courier New"/>
              </a:rPr>
              <a:t>_</a:t>
            </a:r>
            <a:r>
              <a:rPr dirty="0" sz="1400" spc="-5">
                <a:latin typeface="Courier New"/>
                <a:cs typeface="Courier New"/>
              </a:rPr>
              <a:t>mu</a:t>
            </a:r>
            <a:r>
              <a:rPr dirty="0" sz="1400" spc="-15">
                <a:latin typeface="Courier New"/>
                <a:cs typeface="Courier New"/>
              </a:rPr>
              <a:t>t</a:t>
            </a:r>
            <a:r>
              <a:rPr dirty="0" sz="1400" spc="-5">
                <a:latin typeface="Courier New"/>
                <a:cs typeface="Courier New"/>
              </a:rPr>
              <a:t>ex_unl</a:t>
            </a:r>
            <a:r>
              <a:rPr dirty="0" sz="1400" spc="-15">
                <a:latin typeface="Courier New"/>
                <a:cs typeface="Courier New"/>
              </a:rPr>
              <a:t>o</a:t>
            </a:r>
            <a:r>
              <a:rPr dirty="0" sz="1400" spc="-5">
                <a:latin typeface="Courier New"/>
                <a:cs typeface="Courier New"/>
              </a:rPr>
              <a:t>ck(</a:t>
            </a:r>
            <a:r>
              <a:rPr dirty="0" sz="1400" spc="-15">
                <a:latin typeface="Courier New"/>
                <a:cs typeface="Courier New"/>
              </a:rPr>
              <a:t>&amp;</a:t>
            </a:r>
            <a:r>
              <a:rPr dirty="0" sz="1400" spc="-5">
                <a:latin typeface="Courier New"/>
                <a:cs typeface="Courier New"/>
              </a:rPr>
              <a:t>fi</a:t>
            </a:r>
            <a:r>
              <a:rPr dirty="0" sz="1400" spc="-15">
                <a:latin typeface="Courier New"/>
                <a:cs typeface="Courier New"/>
              </a:rPr>
              <a:t>r</a:t>
            </a:r>
            <a:r>
              <a:rPr dirty="0" sz="1400" spc="-5">
                <a:latin typeface="Courier New"/>
                <a:cs typeface="Courier New"/>
              </a:rPr>
              <a:t>st_mut</a:t>
            </a:r>
            <a:r>
              <a:rPr dirty="0" sz="1400" spc="-15">
                <a:latin typeface="Courier New"/>
                <a:cs typeface="Courier New"/>
              </a:rPr>
              <a:t>e</a:t>
            </a:r>
            <a:r>
              <a:rPr dirty="0" sz="1400" spc="-5">
                <a:latin typeface="Courier New"/>
                <a:cs typeface="Courier New"/>
              </a:rPr>
              <a:t>x);  </a:t>
            </a:r>
            <a:r>
              <a:rPr dirty="0" sz="1400" spc="-5">
                <a:latin typeface="Courier New"/>
                <a:cs typeface="Courier New"/>
              </a:rPr>
              <a:t>pthread_exit(0);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40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 marR="111125">
              <a:lnSpc>
                <a:spcPct val="135000"/>
              </a:lnSpc>
            </a:pPr>
            <a:r>
              <a:rPr dirty="0" sz="1400" spc="-5">
                <a:latin typeface="Courier New"/>
                <a:cs typeface="Courier New"/>
              </a:rPr>
              <a:t>/* thread two runs in this function</a:t>
            </a:r>
            <a:r>
              <a:rPr dirty="0" sz="1400" spc="-7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*/  void *do_work_two(void</a:t>
            </a:r>
            <a:r>
              <a:rPr dirty="0" sz="1400" spc="-60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*param)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32105" marR="217804">
              <a:lnSpc>
                <a:spcPts val="2270"/>
              </a:lnSpc>
              <a:spcBef>
                <a:spcPts val="135"/>
              </a:spcBef>
            </a:pPr>
            <a:r>
              <a:rPr dirty="0" sz="1400" spc="-5">
                <a:latin typeface="Courier New"/>
                <a:cs typeface="Courier New"/>
              </a:rPr>
              <a:t>pth</a:t>
            </a:r>
            <a:r>
              <a:rPr dirty="0" sz="1400" spc="-15">
                <a:latin typeface="Courier New"/>
                <a:cs typeface="Courier New"/>
              </a:rPr>
              <a:t>r</a:t>
            </a:r>
            <a:r>
              <a:rPr dirty="0" sz="1400" spc="-5">
                <a:latin typeface="Courier New"/>
                <a:cs typeface="Courier New"/>
              </a:rPr>
              <a:t>ead</a:t>
            </a:r>
            <a:r>
              <a:rPr dirty="0" sz="1400" spc="-15">
                <a:latin typeface="Courier New"/>
                <a:cs typeface="Courier New"/>
              </a:rPr>
              <a:t>_</a:t>
            </a:r>
            <a:r>
              <a:rPr dirty="0" sz="1400" spc="-5">
                <a:latin typeface="Courier New"/>
                <a:cs typeface="Courier New"/>
              </a:rPr>
              <a:t>mu</a:t>
            </a:r>
            <a:r>
              <a:rPr dirty="0" sz="1400" spc="-15">
                <a:latin typeface="Courier New"/>
                <a:cs typeface="Courier New"/>
              </a:rPr>
              <a:t>t</a:t>
            </a:r>
            <a:r>
              <a:rPr dirty="0" sz="1400" spc="-5">
                <a:latin typeface="Courier New"/>
                <a:cs typeface="Courier New"/>
              </a:rPr>
              <a:t>ex_loc</a:t>
            </a:r>
            <a:r>
              <a:rPr dirty="0" sz="1400" spc="-15">
                <a:latin typeface="Courier New"/>
                <a:cs typeface="Courier New"/>
              </a:rPr>
              <a:t>k</a:t>
            </a:r>
            <a:r>
              <a:rPr dirty="0" sz="1400" spc="-5">
                <a:latin typeface="Courier New"/>
                <a:cs typeface="Courier New"/>
              </a:rPr>
              <a:t>(&amp;s</a:t>
            </a:r>
            <a:r>
              <a:rPr dirty="0" sz="1400" spc="-15">
                <a:latin typeface="Courier New"/>
                <a:cs typeface="Courier New"/>
              </a:rPr>
              <a:t>e</a:t>
            </a:r>
            <a:r>
              <a:rPr dirty="0" sz="1400" spc="-5">
                <a:latin typeface="Courier New"/>
                <a:cs typeface="Courier New"/>
              </a:rPr>
              <a:t>co</a:t>
            </a:r>
            <a:r>
              <a:rPr dirty="0" sz="1400" spc="-15">
                <a:latin typeface="Courier New"/>
                <a:cs typeface="Courier New"/>
              </a:rPr>
              <a:t>n</a:t>
            </a:r>
            <a:r>
              <a:rPr dirty="0" sz="1400" spc="-5">
                <a:latin typeface="Courier New"/>
                <a:cs typeface="Courier New"/>
              </a:rPr>
              <a:t>d_mute</a:t>
            </a:r>
            <a:r>
              <a:rPr dirty="0" sz="1400" spc="-15">
                <a:latin typeface="Courier New"/>
                <a:cs typeface="Courier New"/>
              </a:rPr>
              <a:t>x</a:t>
            </a:r>
            <a:r>
              <a:rPr dirty="0" sz="1400" spc="-5">
                <a:latin typeface="Courier New"/>
                <a:cs typeface="Courier New"/>
              </a:rPr>
              <a:t>);  </a:t>
            </a:r>
            <a:r>
              <a:rPr dirty="0" sz="1400" spc="-5">
                <a:latin typeface="Courier New"/>
                <a:cs typeface="Courier New"/>
              </a:rPr>
              <a:t>pthread_mutex_lock(&amp;first_mutex);</a:t>
            </a:r>
            <a:endParaRPr sz="1400">
              <a:latin typeface="Courier New"/>
              <a:cs typeface="Courier New"/>
            </a:endParaRPr>
          </a:p>
          <a:p>
            <a:pPr marL="332105" marR="5080">
              <a:lnSpc>
                <a:spcPct val="100000"/>
              </a:lnSpc>
              <a:spcBef>
                <a:spcPts val="409"/>
              </a:spcBef>
            </a:pPr>
            <a:r>
              <a:rPr dirty="0" sz="1400" spc="-5">
                <a:latin typeface="Courier New"/>
                <a:cs typeface="Courier New"/>
              </a:rPr>
              <a:t>/** </a:t>
            </a:r>
            <a:r>
              <a:rPr dirty="0" sz="1400">
                <a:latin typeface="Courier New"/>
                <a:cs typeface="Courier New"/>
              </a:rPr>
              <a:t>* </a:t>
            </a:r>
            <a:r>
              <a:rPr dirty="0" sz="1400" spc="-5">
                <a:latin typeface="Courier New"/>
                <a:cs typeface="Courier New"/>
              </a:rPr>
              <a:t>Do some work */  pthread_mutex_unlock(&amp;first_mutex);</a:t>
            </a:r>
            <a:endParaRPr sz="1400">
              <a:latin typeface="Courier New"/>
              <a:cs typeface="Courier New"/>
            </a:endParaRPr>
          </a:p>
          <a:p>
            <a:pPr marL="332105" marR="5080">
              <a:lnSpc>
                <a:spcPct val="135000"/>
              </a:lnSpc>
            </a:pPr>
            <a:r>
              <a:rPr dirty="0" sz="1400" spc="-5">
                <a:latin typeface="Courier New"/>
                <a:cs typeface="Courier New"/>
              </a:rPr>
              <a:t>pth</a:t>
            </a:r>
            <a:r>
              <a:rPr dirty="0" sz="1400" spc="-15">
                <a:latin typeface="Courier New"/>
                <a:cs typeface="Courier New"/>
              </a:rPr>
              <a:t>r</a:t>
            </a:r>
            <a:r>
              <a:rPr dirty="0" sz="1400" spc="-5">
                <a:latin typeface="Courier New"/>
                <a:cs typeface="Courier New"/>
              </a:rPr>
              <a:t>ead</a:t>
            </a:r>
            <a:r>
              <a:rPr dirty="0" sz="1400" spc="-15">
                <a:latin typeface="Courier New"/>
                <a:cs typeface="Courier New"/>
              </a:rPr>
              <a:t>_</a:t>
            </a:r>
            <a:r>
              <a:rPr dirty="0" sz="1400" spc="-5">
                <a:latin typeface="Courier New"/>
                <a:cs typeface="Courier New"/>
              </a:rPr>
              <a:t>mu</a:t>
            </a:r>
            <a:r>
              <a:rPr dirty="0" sz="1400" spc="-15">
                <a:latin typeface="Courier New"/>
                <a:cs typeface="Courier New"/>
              </a:rPr>
              <a:t>t</a:t>
            </a:r>
            <a:r>
              <a:rPr dirty="0" sz="1400" spc="-5">
                <a:latin typeface="Courier New"/>
                <a:cs typeface="Courier New"/>
              </a:rPr>
              <a:t>ex_unl</a:t>
            </a:r>
            <a:r>
              <a:rPr dirty="0" sz="1400" spc="-15">
                <a:latin typeface="Courier New"/>
                <a:cs typeface="Courier New"/>
              </a:rPr>
              <a:t>o</a:t>
            </a:r>
            <a:r>
              <a:rPr dirty="0" sz="1400" spc="-5">
                <a:latin typeface="Courier New"/>
                <a:cs typeface="Courier New"/>
              </a:rPr>
              <a:t>ck(</a:t>
            </a:r>
            <a:r>
              <a:rPr dirty="0" sz="1400" spc="-15">
                <a:latin typeface="Courier New"/>
                <a:cs typeface="Courier New"/>
              </a:rPr>
              <a:t>&amp;</a:t>
            </a:r>
            <a:r>
              <a:rPr dirty="0" sz="1400" spc="-5">
                <a:latin typeface="Courier New"/>
                <a:cs typeface="Courier New"/>
              </a:rPr>
              <a:t>se</a:t>
            </a:r>
            <a:r>
              <a:rPr dirty="0" sz="1400" spc="-15">
                <a:latin typeface="Courier New"/>
                <a:cs typeface="Courier New"/>
              </a:rPr>
              <a:t>c</a:t>
            </a:r>
            <a:r>
              <a:rPr dirty="0" sz="1400" spc="-5">
                <a:latin typeface="Courier New"/>
                <a:cs typeface="Courier New"/>
              </a:rPr>
              <a:t>ond_mu</a:t>
            </a:r>
            <a:r>
              <a:rPr dirty="0" sz="1400" spc="-15">
                <a:latin typeface="Courier New"/>
                <a:cs typeface="Courier New"/>
              </a:rPr>
              <a:t>t</a:t>
            </a:r>
            <a:r>
              <a:rPr dirty="0" sz="1400" spc="-5">
                <a:latin typeface="Courier New"/>
                <a:cs typeface="Courier New"/>
              </a:rPr>
              <a:t>ex);  </a:t>
            </a:r>
            <a:r>
              <a:rPr dirty="0" sz="1400" spc="-5">
                <a:latin typeface="Courier New"/>
                <a:cs typeface="Courier New"/>
              </a:rPr>
              <a:t>pthread_exit(0);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40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03400">
              <a:lnSpc>
                <a:spcPct val="100000"/>
              </a:lnSpc>
            </a:pPr>
            <a:r>
              <a:rPr dirty="0" sz="2800" spc="-5"/>
              <a:t>Deadlock Example with </a:t>
            </a:r>
            <a:r>
              <a:rPr dirty="0" sz="2800" spc="-10"/>
              <a:t>Lock</a:t>
            </a:r>
            <a:r>
              <a:rPr dirty="0" sz="2800" spc="20"/>
              <a:t> </a:t>
            </a:r>
            <a:r>
              <a:rPr dirty="0" sz="2800" spc="-5"/>
              <a:t>Ordering</a:t>
            </a:r>
            <a:endParaRPr sz="2800"/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410102" y="1085341"/>
            <a:ext cx="1090295" cy="238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ourier New"/>
                <a:cs typeface="Courier New"/>
              </a:rPr>
              <a:t>to,</a:t>
            </a:r>
            <a:r>
              <a:rPr dirty="0" sz="1400" spc="-9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double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0159" y="1085341"/>
            <a:ext cx="769620" cy="238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ourier New"/>
                <a:cs typeface="Courier New"/>
              </a:rPr>
              <a:t>am</a:t>
            </a:r>
            <a:r>
              <a:rPr dirty="0" sz="1400" spc="-15">
                <a:latin typeface="Courier New"/>
                <a:cs typeface="Courier New"/>
              </a:rPr>
              <a:t>o</a:t>
            </a:r>
            <a:r>
              <a:rPr dirty="0" sz="1400" spc="-5">
                <a:latin typeface="Courier New"/>
                <a:cs typeface="Courier New"/>
              </a:rPr>
              <a:t>un</a:t>
            </a:r>
            <a:r>
              <a:rPr dirty="0" sz="1400" spc="-15">
                <a:latin typeface="Courier New"/>
                <a:cs typeface="Courier New"/>
              </a:rPr>
              <a:t>t</a:t>
            </a:r>
            <a:r>
              <a:rPr dirty="0" sz="140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3014" y="1085341"/>
            <a:ext cx="4067810" cy="525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ourier New"/>
                <a:cs typeface="Courier New"/>
              </a:rPr>
              <a:t>void transaction(Account from,</a:t>
            </a:r>
            <a:r>
              <a:rPr dirty="0" sz="1400" spc="-8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Account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40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2899" y="1586598"/>
            <a:ext cx="557530" cy="888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35000"/>
              </a:lnSpc>
            </a:pPr>
            <a:r>
              <a:rPr dirty="0" sz="1400" spc="-5">
                <a:latin typeface="Courier New"/>
                <a:cs typeface="Courier New"/>
              </a:rPr>
              <a:t>mut</a:t>
            </a:r>
            <a:r>
              <a:rPr dirty="0" sz="1400" spc="-15">
                <a:latin typeface="Courier New"/>
                <a:cs typeface="Courier New"/>
              </a:rPr>
              <a:t>e</a:t>
            </a:r>
            <a:r>
              <a:rPr dirty="0" sz="1400">
                <a:latin typeface="Courier New"/>
                <a:cs typeface="Courier New"/>
              </a:rPr>
              <a:t>x  </a:t>
            </a:r>
            <a:r>
              <a:rPr dirty="0" sz="1400" spc="-5">
                <a:latin typeface="Courier New"/>
                <a:cs typeface="Courier New"/>
              </a:rPr>
              <a:t>loc</a:t>
            </a:r>
            <a:r>
              <a:rPr dirty="0" sz="1400" spc="-15">
                <a:latin typeface="Courier New"/>
                <a:cs typeface="Courier New"/>
              </a:rPr>
              <a:t>k</a:t>
            </a:r>
            <a:r>
              <a:rPr dirty="0" sz="1400">
                <a:latin typeface="Courier New"/>
                <a:cs typeface="Courier New"/>
              </a:rPr>
              <a:t>1  </a:t>
            </a:r>
            <a:r>
              <a:rPr dirty="0" sz="1400" spc="-5">
                <a:latin typeface="Courier New"/>
                <a:cs typeface="Courier New"/>
              </a:rPr>
              <a:t>loc</a:t>
            </a:r>
            <a:r>
              <a:rPr dirty="0" sz="1400" spc="-15">
                <a:latin typeface="Courier New"/>
                <a:cs typeface="Courier New"/>
              </a:rPr>
              <a:t>k</a:t>
            </a:r>
            <a:r>
              <a:rPr dirty="0" sz="1400">
                <a:latin typeface="Courier New"/>
                <a:cs typeface="Courier New"/>
              </a:rPr>
              <a:t>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1242" y="1661274"/>
            <a:ext cx="1833245" cy="8140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ourier New"/>
                <a:cs typeface="Courier New"/>
              </a:rPr>
              <a:t>lock1,</a:t>
            </a:r>
            <a:r>
              <a:rPr dirty="0" sz="1400" spc="-7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lock2;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400">
                <a:latin typeface="Courier New"/>
                <a:cs typeface="Courier New"/>
              </a:rPr>
              <a:t>=</a:t>
            </a:r>
            <a:r>
              <a:rPr dirty="0" sz="1400" spc="-10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get_lock(from);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400">
                <a:latin typeface="Courier New"/>
                <a:cs typeface="Courier New"/>
              </a:rPr>
              <a:t>=</a:t>
            </a:r>
            <a:r>
              <a:rPr dirty="0" sz="1400" spc="-10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get_lock(to);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55320" marR="4504055" indent="-320040">
              <a:lnSpc>
                <a:spcPct val="135000"/>
              </a:lnSpc>
            </a:pPr>
            <a:r>
              <a:rPr dirty="0" spc="-5"/>
              <a:t>acquire(lock1);  </a:t>
            </a:r>
            <a:r>
              <a:rPr dirty="0" spc="-15"/>
              <a:t>a</a:t>
            </a:r>
            <a:r>
              <a:rPr dirty="0" spc="-5"/>
              <a:t>cqu</a:t>
            </a:r>
            <a:r>
              <a:rPr dirty="0" spc="-15"/>
              <a:t>i</a:t>
            </a:r>
            <a:r>
              <a:rPr dirty="0" spc="-5"/>
              <a:t>re</a:t>
            </a:r>
            <a:r>
              <a:rPr dirty="0" spc="-15"/>
              <a:t>(</a:t>
            </a:r>
            <a:r>
              <a:rPr dirty="0" spc="-5"/>
              <a:t>lock2);</a:t>
            </a:r>
          </a:p>
          <a:p>
            <a:pPr marL="974090" marR="3335020">
              <a:lnSpc>
                <a:spcPct val="135000"/>
              </a:lnSpc>
            </a:pPr>
            <a:r>
              <a:rPr dirty="0" spc="-5"/>
              <a:t>withdraw(from,</a:t>
            </a:r>
            <a:r>
              <a:rPr dirty="0" spc="-60"/>
              <a:t> </a:t>
            </a:r>
            <a:r>
              <a:rPr dirty="0" spc="-10"/>
              <a:t>amount);  </a:t>
            </a:r>
            <a:r>
              <a:rPr dirty="0" spc="-5"/>
              <a:t>deposit(to,</a:t>
            </a:r>
            <a:r>
              <a:rPr dirty="0" spc="-105"/>
              <a:t> </a:t>
            </a:r>
            <a:r>
              <a:rPr dirty="0" spc="-5"/>
              <a:t>amount);</a:t>
            </a:r>
          </a:p>
          <a:p>
            <a:pPr marL="335280" marR="4504055" indent="319405">
              <a:lnSpc>
                <a:spcPct val="135000"/>
              </a:lnSpc>
            </a:pPr>
            <a:r>
              <a:rPr dirty="0" spc="-15"/>
              <a:t>r</a:t>
            </a:r>
            <a:r>
              <a:rPr dirty="0" spc="-5"/>
              <a:t>ele</a:t>
            </a:r>
            <a:r>
              <a:rPr dirty="0" spc="-15"/>
              <a:t>a</a:t>
            </a:r>
            <a:r>
              <a:rPr dirty="0" spc="-5"/>
              <a:t>se</a:t>
            </a:r>
            <a:r>
              <a:rPr dirty="0" spc="-15"/>
              <a:t>(</a:t>
            </a:r>
            <a:r>
              <a:rPr dirty="0" spc="-5"/>
              <a:t>lock2);  </a:t>
            </a:r>
            <a:r>
              <a:rPr dirty="0" spc="-5"/>
              <a:t>release(lock1);</a:t>
            </a:r>
          </a:p>
          <a:p>
            <a:pPr marL="15875">
              <a:lnSpc>
                <a:spcPct val="100000"/>
              </a:lnSpc>
              <a:spcBef>
                <a:spcPts val="585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latin typeface="Arial"/>
                <a:cs typeface="Arial"/>
              </a:rPr>
              <a:t>Transactions </a:t>
            </a:r>
            <a:r>
              <a:rPr dirty="0" sz="1600" spc="-5">
                <a:latin typeface="Arial"/>
                <a:cs typeface="Arial"/>
              </a:rPr>
              <a:t>1 and 2 execute </a:t>
            </a:r>
            <a:r>
              <a:rPr dirty="0" sz="1600" spc="-15">
                <a:latin typeface="Arial"/>
                <a:cs typeface="Arial"/>
              </a:rPr>
              <a:t>concurrently. </a:t>
            </a:r>
            <a:r>
              <a:rPr dirty="0" sz="1600" spc="-10">
                <a:latin typeface="Arial"/>
                <a:cs typeface="Arial"/>
              </a:rPr>
              <a:t>Transaction </a:t>
            </a:r>
            <a:r>
              <a:rPr dirty="0" sz="1600" spc="-5">
                <a:latin typeface="Arial"/>
                <a:cs typeface="Arial"/>
              </a:rPr>
              <a:t>1 transfers $25  from account A to account B, and </a:t>
            </a:r>
            <a:r>
              <a:rPr dirty="0" sz="1600" spc="-10">
                <a:latin typeface="Arial"/>
                <a:cs typeface="Arial"/>
              </a:rPr>
              <a:t>Transaction </a:t>
            </a:r>
            <a:r>
              <a:rPr dirty="0" sz="1600" spc="-5">
                <a:latin typeface="Arial"/>
                <a:cs typeface="Arial"/>
              </a:rPr>
              <a:t>2 transfers $50 from account  B to account</a:t>
            </a:r>
            <a:r>
              <a:rPr dirty="0" sz="1600" spc="-1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16835">
              <a:lnSpc>
                <a:spcPct val="100000"/>
              </a:lnSpc>
            </a:pPr>
            <a:r>
              <a:rPr dirty="0" spc="-5"/>
              <a:t>Deadlock</a:t>
            </a:r>
            <a:r>
              <a:rPr dirty="0" spc="-130"/>
              <a:t> </a:t>
            </a:r>
            <a:r>
              <a:rPr dirty="0" spc="-5"/>
              <a:t>Avoidance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32966" y="1138847"/>
            <a:ext cx="6675755" cy="3387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Requires </a:t>
            </a:r>
            <a:r>
              <a:rPr dirty="0" sz="1800" spc="-5">
                <a:latin typeface="Arial"/>
                <a:cs typeface="Arial"/>
              </a:rPr>
              <a:t>that the </a:t>
            </a:r>
            <a:r>
              <a:rPr dirty="0" sz="1800" spc="-10">
                <a:latin typeface="Arial"/>
                <a:cs typeface="Arial"/>
              </a:rPr>
              <a:t>system has </a:t>
            </a:r>
            <a:r>
              <a:rPr dirty="0" sz="1800" spc="-5">
                <a:latin typeface="Arial"/>
                <a:cs typeface="Arial"/>
              </a:rPr>
              <a:t>some </a:t>
            </a:r>
            <a:r>
              <a:rPr dirty="0" sz="1800" spc="-10">
                <a:latin typeface="Arial"/>
                <a:cs typeface="Arial"/>
              </a:rPr>
              <a:t>additional </a:t>
            </a:r>
            <a:r>
              <a:rPr dirty="0" sz="1800" spc="-5" b="1" i="1">
                <a:latin typeface="Arial"/>
                <a:cs typeface="Arial"/>
              </a:rPr>
              <a:t>a priori </a:t>
            </a:r>
            <a:r>
              <a:rPr dirty="0" sz="1800" spc="-10">
                <a:latin typeface="Arial"/>
                <a:cs typeface="Arial"/>
              </a:rPr>
              <a:t>information  available</a:t>
            </a:r>
            <a:endParaRPr sz="1800">
              <a:latin typeface="Arial"/>
              <a:cs typeface="Arial"/>
            </a:endParaRPr>
          </a:p>
          <a:p>
            <a:pPr marL="598170" marR="80645" indent="-342900">
              <a:lnSpc>
                <a:spcPct val="100000"/>
              </a:lnSpc>
              <a:spcBef>
                <a:spcPts val="131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98170" algn="l"/>
                <a:tab pos="598805" algn="l"/>
              </a:tabLst>
            </a:pPr>
            <a:r>
              <a:rPr dirty="0" sz="1800" spc="-5">
                <a:latin typeface="Arial"/>
                <a:cs typeface="Arial"/>
              </a:rPr>
              <a:t>Simplest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most </a:t>
            </a:r>
            <a:r>
              <a:rPr dirty="0" sz="1800" spc="-10">
                <a:latin typeface="Arial"/>
                <a:cs typeface="Arial"/>
              </a:rPr>
              <a:t>useful model requires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-10">
                <a:latin typeface="Arial"/>
                <a:cs typeface="Arial"/>
              </a:rPr>
              <a:t>each </a:t>
            </a:r>
            <a:r>
              <a:rPr dirty="0" sz="1800" spc="-5">
                <a:latin typeface="Arial"/>
                <a:cs typeface="Arial"/>
              </a:rPr>
              <a:t>process  </a:t>
            </a:r>
            <a:r>
              <a:rPr dirty="0" sz="1800" spc="-10">
                <a:latin typeface="Arial"/>
                <a:cs typeface="Arial"/>
              </a:rPr>
              <a:t>declare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b="1" i="1">
                <a:latin typeface="Arial"/>
                <a:cs typeface="Arial"/>
              </a:rPr>
              <a:t>maximum number </a:t>
            </a:r>
            <a:r>
              <a:rPr dirty="0" sz="1800" spc="-5">
                <a:latin typeface="Arial"/>
                <a:cs typeface="Arial"/>
              </a:rPr>
              <a:t>of resources of </a:t>
            </a:r>
            <a:r>
              <a:rPr dirty="0" sz="1800" spc="-10">
                <a:latin typeface="Arial"/>
                <a:cs typeface="Arial"/>
              </a:rPr>
              <a:t>each </a:t>
            </a:r>
            <a:r>
              <a:rPr dirty="0" sz="1800" spc="-15">
                <a:latin typeface="Arial"/>
                <a:cs typeface="Arial"/>
              </a:rPr>
              <a:t>type  </a:t>
            </a:r>
            <a:r>
              <a:rPr dirty="0" sz="1800" spc="-5">
                <a:latin typeface="Arial"/>
                <a:cs typeface="Arial"/>
              </a:rPr>
              <a:t>that it may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need</a:t>
            </a:r>
            <a:endParaRPr sz="1800">
              <a:latin typeface="Arial"/>
              <a:cs typeface="Arial"/>
            </a:endParaRPr>
          </a:p>
          <a:p>
            <a:pPr marL="598170" marR="939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98170" algn="l"/>
                <a:tab pos="598805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deadlock-avoidance algorithm dynamically examines 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resource-allocation </a:t>
            </a:r>
            <a:r>
              <a:rPr dirty="0" sz="1800" spc="-5">
                <a:latin typeface="Arial"/>
                <a:cs typeface="Arial"/>
              </a:rPr>
              <a:t>state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ensure </a:t>
            </a:r>
            <a:r>
              <a:rPr dirty="0" sz="1800" spc="-5">
                <a:latin typeface="Arial"/>
                <a:cs typeface="Arial"/>
              </a:rPr>
              <a:t>that there can </a:t>
            </a:r>
            <a:r>
              <a:rPr dirty="0" sz="1800" spc="-10">
                <a:latin typeface="Arial"/>
                <a:cs typeface="Arial"/>
              </a:rPr>
              <a:t>never  be </a:t>
            </a:r>
            <a:r>
              <a:rPr dirty="0" sz="1800" spc="-5">
                <a:latin typeface="Arial"/>
                <a:cs typeface="Arial"/>
              </a:rPr>
              <a:t>a circular-wait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condition</a:t>
            </a:r>
            <a:endParaRPr sz="1800">
              <a:latin typeface="Arial"/>
              <a:cs typeface="Arial"/>
            </a:endParaRPr>
          </a:p>
          <a:p>
            <a:pPr algn="just" marL="598170" marR="67500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98805" algn="l"/>
              </a:tabLst>
            </a:pPr>
            <a:r>
              <a:rPr dirty="0" sz="1800" spc="-10">
                <a:latin typeface="Arial"/>
                <a:cs typeface="Arial"/>
              </a:rPr>
              <a:t>Resource-allocation </a:t>
            </a:r>
            <a:r>
              <a:rPr dirty="0" sz="1800" spc="-5" i="1">
                <a:latin typeface="Arial"/>
                <a:cs typeface="Arial"/>
              </a:rPr>
              <a:t>state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defined by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number of  available and allocated </a:t>
            </a:r>
            <a:r>
              <a:rPr dirty="0" sz="1800" spc="-5">
                <a:latin typeface="Arial"/>
                <a:cs typeface="Arial"/>
              </a:rPr>
              <a:t>resources,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maximum  demands </a:t>
            </a:r>
            <a:r>
              <a:rPr dirty="0" sz="1800" spc="-5">
                <a:latin typeface="Arial"/>
                <a:cs typeface="Arial"/>
              </a:rPr>
              <a:t>of 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8478" y="167703"/>
            <a:ext cx="198755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Safe</a:t>
            </a:r>
            <a:r>
              <a:rPr dirty="0" spc="-95"/>
              <a:t> </a:t>
            </a:r>
            <a:r>
              <a:rPr dirty="0" spc="-5"/>
              <a:t>State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97902" y="1204848"/>
            <a:ext cx="7080250" cy="405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34417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When a process </a:t>
            </a:r>
            <a:r>
              <a:rPr dirty="0" sz="1800" spc="-10">
                <a:latin typeface="Arial"/>
                <a:cs typeface="Arial"/>
              </a:rPr>
              <a:t>requests an available </a:t>
            </a:r>
            <a:r>
              <a:rPr dirty="0" sz="1800" spc="-5">
                <a:latin typeface="Arial"/>
                <a:cs typeface="Arial"/>
              </a:rPr>
              <a:t>resource,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must  </a:t>
            </a:r>
            <a:r>
              <a:rPr dirty="0" sz="1800" spc="-10">
                <a:latin typeface="Arial"/>
                <a:cs typeface="Arial"/>
              </a:rPr>
              <a:t>decide </a:t>
            </a:r>
            <a:r>
              <a:rPr dirty="0" sz="1800" spc="-5">
                <a:latin typeface="Arial"/>
                <a:cs typeface="Arial"/>
              </a:rPr>
              <a:t>if immediate </a:t>
            </a:r>
            <a:r>
              <a:rPr dirty="0" sz="1800" spc="-10">
                <a:latin typeface="Arial"/>
                <a:cs typeface="Arial"/>
              </a:rPr>
              <a:t>allocation leaves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in a safe</a:t>
            </a:r>
            <a:r>
              <a:rPr dirty="0" sz="1800" spc="1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  <a:p>
            <a:pPr marL="354965" marR="63500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1522095" algn="l"/>
                <a:tab pos="2689225" algn="l"/>
              </a:tabLst>
            </a:pP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is in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safe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state </a:t>
            </a:r>
            <a:r>
              <a:rPr dirty="0" sz="1800" spc="-5">
                <a:latin typeface="Arial"/>
                <a:cs typeface="Arial"/>
              </a:rPr>
              <a:t>if there exists a </a:t>
            </a:r>
            <a:r>
              <a:rPr dirty="0" sz="1800" spc="-10">
                <a:latin typeface="Arial"/>
                <a:cs typeface="Arial"/>
              </a:rPr>
              <a:t>sequence </a:t>
            </a:r>
            <a:r>
              <a:rPr dirty="0" sz="1800">
                <a:latin typeface="Arial"/>
                <a:cs typeface="Arial"/>
              </a:rPr>
              <a:t>&lt;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 i="1">
                <a:latin typeface="Arial"/>
                <a:cs typeface="Arial"/>
              </a:rPr>
              <a:t>1</a:t>
            </a:r>
            <a:r>
              <a:rPr dirty="0" sz="1800" i="1">
                <a:latin typeface="Arial"/>
                <a:cs typeface="Arial"/>
              </a:rPr>
              <a:t>,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2</a:t>
            </a:r>
            <a:r>
              <a:rPr dirty="0" sz="1800" spc="-5" i="1">
                <a:latin typeface="Arial"/>
                <a:cs typeface="Arial"/>
              </a:rPr>
              <a:t>, </a:t>
            </a:r>
            <a:r>
              <a:rPr dirty="0" sz="1800" i="1">
                <a:latin typeface="Arial"/>
                <a:cs typeface="Arial"/>
              </a:rPr>
              <a:t>…, P</a:t>
            </a:r>
            <a:r>
              <a:rPr dirty="0" baseline="-20833" sz="1800" i="1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&gt;  </a:t>
            </a:r>
            <a:r>
              <a:rPr dirty="0" sz="1800" spc="-5">
                <a:latin typeface="Arial"/>
                <a:cs typeface="Arial"/>
              </a:rPr>
              <a:t>of ALL the	processes	in the systems such that  for </a:t>
            </a:r>
            <a:r>
              <a:rPr dirty="0" sz="1800" spc="-10">
                <a:latin typeface="Arial"/>
                <a:cs typeface="Arial"/>
              </a:rPr>
              <a:t>each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</a:t>
            </a:r>
            <a:r>
              <a:rPr dirty="0" baseline="-20833" sz="1800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, </a:t>
            </a:r>
            <a:r>
              <a:rPr dirty="0" sz="1800" spc="-10">
                <a:latin typeface="Arial"/>
                <a:cs typeface="Arial"/>
              </a:rPr>
              <a:t>the 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resources that P</a:t>
            </a:r>
            <a:r>
              <a:rPr dirty="0" baseline="-20833" sz="1800" spc="-7">
                <a:latin typeface="Arial"/>
                <a:cs typeface="Arial"/>
              </a:rPr>
              <a:t>i </a:t>
            </a:r>
            <a:r>
              <a:rPr dirty="0" sz="1800" spc="-5">
                <a:latin typeface="Arial"/>
                <a:cs typeface="Arial"/>
              </a:rPr>
              <a:t>can still </a:t>
            </a:r>
            <a:r>
              <a:rPr dirty="0" sz="1800" spc="-10">
                <a:latin typeface="Arial"/>
                <a:cs typeface="Arial"/>
              </a:rPr>
              <a:t>request </a:t>
            </a:r>
            <a:r>
              <a:rPr dirty="0" sz="1800" spc="-5">
                <a:latin typeface="Arial"/>
                <a:cs typeface="Arial"/>
              </a:rPr>
              <a:t>can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5">
                <a:latin typeface="Arial"/>
                <a:cs typeface="Arial"/>
              </a:rPr>
              <a:t>satisfied </a:t>
            </a:r>
            <a:r>
              <a:rPr dirty="0" sz="1800" spc="-10">
                <a:latin typeface="Arial"/>
                <a:cs typeface="Arial"/>
              </a:rPr>
              <a:t>by </a:t>
            </a:r>
            <a:r>
              <a:rPr dirty="0" sz="1800" spc="-5">
                <a:latin typeface="Arial"/>
                <a:cs typeface="Arial"/>
              </a:rPr>
              <a:t>currently  </a:t>
            </a:r>
            <a:r>
              <a:rPr dirty="0" sz="1800" spc="-10">
                <a:latin typeface="Arial"/>
                <a:cs typeface="Arial"/>
              </a:rPr>
              <a:t>available </a:t>
            </a:r>
            <a:r>
              <a:rPr dirty="0" sz="1800" spc="-5">
                <a:latin typeface="Arial"/>
                <a:cs typeface="Arial"/>
              </a:rPr>
              <a:t>resources </a:t>
            </a:r>
            <a:r>
              <a:rPr dirty="0" sz="1800">
                <a:latin typeface="Arial"/>
                <a:cs typeface="Arial"/>
              </a:rPr>
              <a:t>+ </a:t>
            </a:r>
            <a:r>
              <a:rPr dirty="0" sz="1800" spc="-5">
                <a:latin typeface="Arial"/>
                <a:cs typeface="Arial"/>
              </a:rPr>
              <a:t>resources </a:t>
            </a:r>
            <a:r>
              <a:rPr dirty="0" sz="1800" spc="-10">
                <a:latin typeface="Arial"/>
                <a:cs typeface="Arial"/>
              </a:rPr>
              <a:t>held by all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j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 i="1">
                <a:latin typeface="Arial"/>
                <a:cs typeface="Arial"/>
              </a:rPr>
              <a:t>j </a:t>
            </a:r>
            <a:r>
              <a:rPr dirty="0" sz="1800">
                <a:latin typeface="Arial"/>
                <a:cs typeface="Arial"/>
              </a:rPr>
              <a:t>&lt;</a:t>
            </a:r>
            <a:r>
              <a:rPr dirty="0" sz="1800" spc="18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That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is:</a:t>
            </a:r>
            <a:endParaRPr sz="1800">
              <a:latin typeface="Arial"/>
              <a:cs typeface="Arial"/>
            </a:endParaRPr>
          </a:p>
          <a:p>
            <a:pPr lvl="1" marL="756285" marR="29209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P</a:t>
            </a:r>
            <a:r>
              <a:rPr dirty="0" baseline="-20833" sz="1800" spc="-7">
                <a:latin typeface="Arial"/>
                <a:cs typeface="Arial"/>
              </a:rPr>
              <a:t>i </a:t>
            </a:r>
            <a:r>
              <a:rPr dirty="0" sz="1800" spc="-5">
                <a:latin typeface="Arial"/>
                <a:cs typeface="Arial"/>
              </a:rPr>
              <a:t>resource </a:t>
            </a:r>
            <a:r>
              <a:rPr dirty="0" sz="1800" spc="-10">
                <a:latin typeface="Arial"/>
                <a:cs typeface="Arial"/>
              </a:rPr>
              <a:t>needs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 spc="-10">
                <a:latin typeface="Arial"/>
                <a:cs typeface="Arial"/>
              </a:rPr>
              <a:t>not immediately available, then </a:t>
            </a:r>
            <a:r>
              <a:rPr dirty="0" sz="1800" spc="5" i="1">
                <a:latin typeface="Arial"/>
                <a:cs typeface="Arial"/>
              </a:rPr>
              <a:t>P</a:t>
            </a:r>
            <a:r>
              <a:rPr dirty="0" baseline="-20833" sz="1800" spc="7" i="1">
                <a:latin typeface="Arial"/>
                <a:cs typeface="Arial"/>
              </a:rPr>
              <a:t>i </a:t>
            </a:r>
            <a:r>
              <a:rPr dirty="0" sz="1800" spc="-10">
                <a:latin typeface="Arial"/>
                <a:cs typeface="Arial"/>
              </a:rPr>
              <a:t>can  </a:t>
            </a:r>
            <a:r>
              <a:rPr dirty="0" sz="1800" spc="-15">
                <a:latin typeface="Arial"/>
                <a:cs typeface="Arial"/>
              </a:rPr>
              <a:t>wait </a:t>
            </a:r>
            <a:r>
              <a:rPr dirty="0" sz="1800" spc="-10">
                <a:latin typeface="Arial"/>
                <a:cs typeface="Arial"/>
              </a:rPr>
              <a:t>until all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j </a:t>
            </a:r>
            <a:r>
              <a:rPr dirty="0" sz="1800" spc="-10">
                <a:latin typeface="Arial"/>
                <a:cs typeface="Arial"/>
              </a:rPr>
              <a:t>have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finished</a:t>
            </a:r>
            <a:endParaRPr sz="1800">
              <a:latin typeface="Arial"/>
              <a:cs typeface="Arial"/>
            </a:endParaRPr>
          </a:p>
          <a:p>
            <a:pPr lvl="1" marL="756285" marR="8382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When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j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finished,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i </a:t>
            </a:r>
            <a:r>
              <a:rPr dirty="0" sz="1800" spc="-5">
                <a:latin typeface="Arial"/>
                <a:cs typeface="Arial"/>
              </a:rPr>
              <a:t>can </a:t>
            </a:r>
            <a:r>
              <a:rPr dirty="0" sz="1800" spc="-10">
                <a:latin typeface="Arial"/>
                <a:cs typeface="Arial"/>
              </a:rPr>
              <a:t>obtain needed </a:t>
            </a:r>
            <a:r>
              <a:rPr dirty="0" sz="1800" spc="-5">
                <a:latin typeface="Arial"/>
                <a:cs typeface="Arial"/>
              </a:rPr>
              <a:t>resources, </a:t>
            </a:r>
            <a:r>
              <a:rPr dirty="0" sz="1800" spc="-10">
                <a:latin typeface="Arial"/>
                <a:cs typeface="Arial"/>
              </a:rPr>
              <a:t>execute,  </a:t>
            </a:r>
            <a:r>
              <a:rPr dirty="0" sz="1800" spc="-5">
                <a:latin typeface="Arial"/>
                <a:cs typeface="Arial"/>
              </a:rPr>
              <a:t>return </a:t>
            </a:r>
            <a:r>
              <a:rPr dirty="0" sz="1800" spc="-10">
                <a:latin typeface="Arial"/>
                <a:cs typeface="Arial"/>
              </a:rPr>
              <a:t>allocated </a:t>
            </a:r>
            <a:r>
              <a:rPr dirty="0" sz="1800" spc="-5">
                <a:latin typeface="Arial"/>
                <a:cs typeface="Arial"/>
              </a:rPr>
              <a:t>resources,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terminate</a:t>
            </a:r>
            <a:endParaRPr sz="1800">
              <a:latin typeface="Arial"/>
              <a:cs typeface="Arial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When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i </a:t>
            </a:r>
            <a:r>
              <a:rPr dirty="0" sz="1800" spc="-5">
                <a:latin typeface="Arial"/>
                <a:cs typeface="Arial"/>
              </a:rPr>
              <a:t>terminates,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i </a:t>
            </a:r>
            <a:r>
              <a:rPr dirty="0" baseline="-20833" sz="1800" spc="-7">
                <a:latin typeface="Arial"/>
                <a:cs typeface="Arial"/>
              </a:rPr>
              <a:t>+1 </a:t>
            </a:r>
            <a:r>
              <a:rPr dirty="0" sz="1800" spc="-5">
                <a:latin typeface="Arial"/>
                <a:cs typeface="Arial"/>
              </a:rPr>
              <a:t>can </a:t>
            </a:r>
            <a:r>
              <a:rPr dirty="0" sz="1800" spc="-10">
                <a:latin typeface="Arial"/>
                <a:cs typeface="Arial"/>
              </a:rPr>
              <a:t>obtain </a:t>
            </a:r>
            <a:r>
              <a:rPr dirty="0" sz="1800" spc="-5">
                <a:latin typeface="Arial"/>
                <a:cs typeface="Arial"/>
              </a:rPr>
              <a:t>its </a:t>
            </a:r>
            <a:r>
              <a:rPr dirty="0" sz="1800" spc="-10">
                <a:latin typeface="Arial"/>
                <a:cs typeface="Arial"/>
              </a:rPr>
              <a:t>needed </a:t>
            </a:r>
            <a:r>
              <a:rPr dirty="0" sz="1800" spc="-5">
                <a:latin typeface="Arial"/>
                <a:cs typeface="Arial"/>
              </a:rPr>
              <a:t>resources, </a:t>
            </a:r>
            <a:r>
              <a:rPr dirty="0" sz="1800" spc="-15">
                <a:latin typeface="Arial"/>
                <a:cs typeface="Arial"/>
              </a:rPr>
              <a:t>and  </a:t>
            </a:r>
            <a:r>
              <a:rPr dirty="0" sz="1800" spc="-5">
                <a:latin typeface="Arial"/>
                <a:cs typeface="Arial"/>
              </a:rPr>
              <a:t>so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848" y="181990"/>
            <a:ext cx="428625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242185" algn="l"/>
              </a:tabLst>
            </a:pPr>
            <a:r>
              <a:rPr dirty="0" spc="-5"/>
              <a:t>Chapter</a:t>
            </a:r>
            <a:r>
              <a:rPr dirty="0" spc="-35"/>
              <a:t> </a:t>
            </a:r>
            <a:r>
              <a:rPr dirty="0" spc="-5"/>
              <a:t>7:	</a:t>
            </a:r>
            <a:r>
              <a:rPr dirty="0" spc="-10"/>
              <a:t>Deadlocks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86789" y="1171511"/>
            <a:ext cx="3665220" cy="2506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3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System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3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Deadlock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Characterization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3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Methods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Handling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Deadlocks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Deadlock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Prevention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3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Deadlock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Avoidance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3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Deadlock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Detection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3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Recovery from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Deadlock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241040">
              <a:lnSpc>
                <a:spcPct val="100000"/>
              </a:lnSpc>
            </a:pPr>
            <a:r>
              <a:rPr dirty="0" spc="-5"/>
              <a:t>Basic</a:t>
            </a:r>
            <a:r>
              <a:rPr dirty="0" spc="-120"/>
              <a:t> </a:t>
            </a:r>
            <a:r>
              <a:rPr dirty="0" spc="-5"/>
              <a:t>Facts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01077" y="1230248"/>
            <a:ext cx="5822950" cy="1848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is in safe state </a:t>
            </a:r>
            <a:r>
              <a:rPr dirty="0" sz="1800">
                <a:latin typeface="Symbol"/>
                <a:cs typeface="Symbol"/>
              </a:rPr>
              <a:t>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Arial"/>
                <a:cs typeface="Arial"/>
              </a:rPr>
              <a:t>no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deadlocks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is in </a:t>
            </a:r>
            <a:r>
              <a:rPr dirty="0" sz="1800" spc="-10">
                <a:latin typeface="Arial"/>
                <a:cs typeface="Arial"/>
              </a:rPr>
              <a:t>unsafe </a:t>
            </a:r>
            <a:r>
              <a:rPr dirty="0" sz="1800" spc="-5">
                <a:latin typeface="Arial"/>
                <a:cs typeface="Arial"/>
              </a:rPr>
              <a:t>state </a:t>
            </a:r>
            <a:r>
              <a:rPr dirty="0" sz="1800">
                <a:latin typeface="Symbol"/>
                <a:cs typeface="Symbol"/>
              </a:rPr>
              <a:t>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possibility of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deadlock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Avoidance </a:t>
            </a:r>
            <a:r>
              <a:rPr dirty="0" sz="1800">
                <a:latin typeface="Symbol"/>
                <a:cs typeface="Symbol"/>
              </a:rPr>
              <a:t>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Arial"/>
                <a:cs typeface="Arial"/>
              </a:rPr>
              <a:t>ensure </a:t>
            </a:r>
            <a:r>
              <a:rPr dirty="0" sz="1800" spc="-5">
                <a:latin typeface="Arial"/>
                <a:cs typeface="Arial"/>
              </a:rPr>
              <a:t>that a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15">
                <a:latin typeface="Arial"/>
                <a:cs typeface="Arial"/>
              </a:rPr>
              <a:t>will </a:t>
            </a:r>
            <a:r>
              <a:rPr dirty="0" sz="1800" spc="-10">
                <a:latin typeface="Arial"/>
                <a:cs typeface="Arial"/>
              </a:rPr>
              <a:t>never enter </a:t>
            </a:r>
            <a:r>
              <a:rPr dirty="0" sz="1800" spc="-15">
                <a:latin typeface="Arial"/>
                <a:cs typeface="Arial"/>
              </a:rPr>
              <a:t>an  </a:t>
            </a:r>
            <a:r>
              <a:rPr dirty="0" sz="1800" spc="-10">
                <a:latin typeface="Arial"/>
                <a:cs typeface="Arial"/>
              </a:rPr>
              <a:t>unsafe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state.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78635">
              <a:lnSpc>
                <a:spcPct val="100000"/>
              </a:lnSpc>
            </a:pPr>
            <a:r>
              <a:rPr dirty="0" spc="-5"/>
              <a:t>Safe, Unsafe, Deadlock</a:t>
            </a:r>
            <a:r>
              <a:rPr dirty="0" spc="-114"/>
              <a:t> </a:t>
            </a:r>
            <a:r>
              <a:rPr dirty="0" spc="-5"/>
              <a:t>State</a:t>
            </a:r>
          </a:p>
        </p:txBody>
      </p:sp>
      <p:sp>
        <p:nvSpPr>
          <p:cNvPr id="3" name="object 3"/>
          <p:cNvSpPr/>
          <p:nvPr/>
        </p:nvSpPr>
        <p:spPr>
          <a:xfrm>
            <a:off x="2446375" y="1308100"/>
            <a:ext cx="4026509" cy="398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05710">
              <a:lnSpc>
                <a:spcPct val="100000"/>
              </a:lnSpc>
            </a:pPr>
            <a:r>
              <a:rPr dirty="0" spc="-5"/>
              <a:t>Avoidance</a:t>
            </a:r>
            <a:r>
              <a:rPr dirty="0" spc="-90"/>
              <a:t> </a:t>
            </a:r>
            <a:r>
              <a:rPr dirty="0" spc="-5"/>
              <a:t>Algorithms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85202" y="1211198"/>
            <a:ext cx="4070985" cy="1767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Single </a:t>
            </a:r>
            <a:r>
              <a:rPr dirty="0" sz="1800" spc="-5">
                <a:latin typeface="Arial"/>
                <a:cs typeface="Arial"/>
              </a:rPr>
              <a:t>instance of a resource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Use a </a:t>
            </a:r>
            <a:r>
              <a:rPr dirty="0" sz="1800" spc="-10">
                <a:latin typeface="Arial"/>
                <a:cs typeface="Arial"/>
              </a:rPr>
              <a:t>resource-allocation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graph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har char=""/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Multiple </a:t>
            </a:r>
            <a:r>
              <a:rPr dirty="0" sz="1800" spc="-10">
                <a:latin typeface="Arial"/>
                <a:cs typeface="Arial"/>
              </a:rPr>
              <a:t>instances </a:t>
            </a:r>
            <a:r>
              <a:rPr dirty="0" sz="1800" spc="-5">
                <a:latin typeface="Arial"/>
                <a:cs typeface="Arial"/>
              </a:rPr>
              <a:t>of a resource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  <a:p>
            <a:pPr lvl="1" marL="818515" indent="-348615">
              <a:lnSpc>
                <a:spcPct val="100000"/>
              </a:lnSpc>
              <a:spcBef>
                <a:spcPts val="76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18515" algn="l"/>
                <a:tab pos="819150" algn="l"/>
              </a:tabLst>
            </a:pPr>
            <a:r>
              <a:rPr dirty="0" sz="1800" spc="-5">
                <a:latin typeface="Arial"/>
                <a:cs typeface="Arial"/>
              </a:rPr>
              <a:t>Use the banker</a:t>
            </a:r>
            <a:r>
              <a:rPr dirty="0" sz="1800" spc="-5">
                <a:latin typeface="MS PGothic"/>
                <a:cs typeface="MS PGothic"/>
              </a:rPr>
              <a:t>’</a:t>
            </a: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74775">
              <a:lnSpc>
                <a:spcPct val="100000"/>
              </a:lnSpc>
            </a:pPr>
            <a:r>
              <a:rPr dirty="0" spc="-5"/>
              <a:t>Resource-Allocation Graph</a:t>
            </a:r>
            <a:r>
              <a:rPr dirty="0" spc="-114"/>
              <a:t> </a:t>
            </a:r>
            <a:r>
              <a:rPr dirty="0" spc="-5"/>
              <a:t>Scheme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37577" y="1195323"/>
            <a:ext cx="6699884" cy="2863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46545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Claim edge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i </a:t>
            </a:r>
            <a:r>
              <a:rPr dirty="0" sz="1800">
                <a:latin typeface="Symbol"/>
                <a:cs typeface="Symbol"/>
              </a:rPr>
              <a:t>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Arial"/>
                <a:cs typeface="Arial"/>
              </a:rPr>
              <a:t>R</a:t>
            </a:r>
            <a:r>
              <a:rPr dirty="0" baseline="-20833" sz="1800" spc="-7" i="1">
                <a:latin typeface="Arial"/>
                <a:cs typeface="Arial"/>
              </a:rPr>
              <a:t>j </a:t>
            </a:r>
            <a:r>
              <a:rPr dirty="0" sz="1800" spc="-10">
                <a:latin typeface="Arial"/>
                <a:cs typeface="Arial"/>
              </a:rPr>
              <a:t>indicated </a:t>
            </a:r>
            <a:r>
              <a:rPr dirty="0" sz="1800" spc="-5">
                <a:latin typeface="Arial"/>
                <a:cs typeface="Arial"/>
              </a:rPr>
              <a:t>that process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j </a:t>
            </a:r>
            <a:r>
              <a:rPr dirty="0" sz="1800" spc="-5">
                <a:latin typeface="Arial"/>
                <a:cs typeface="Arial"/>
              </a:rPr>
              <a:t>may </a:t>
            </a:r>
            <a:r>
              <a:rPr dirty="0" sz="1800" spc="-10">
                <a:latin typeface="Arial"/>
                <a:cs typeface="Arial"/>
              </a:rPr>
              <a:t>request  </a:t>
            </a:r>
            <a:r>
              <a:rPr dirty="0" sz="1800" spc="-5">
                <a:latin typeface="Arial"/>
                <a:cs typeface="Arial"/>
              </a:rPr>
              <a:t>resource </a:t>
            </a:r>
            <a:r>
              <a:rPr dirty="0" sz="1800" spc="-5" i="1">
                <a:latin typeface="Arial"/>
                <a:cs typeface="Arial"/>
              </a:rPr>
              <a:t>R</a:t>
            </a:r>
            <a:r>
              <a:rPr dirty="0" baseline="-20833" sz="1800" spc="-7" i="1">
                <a:latin typeface="Arial"/>
                <a:cs typeface="Arial"/>
              </a:rPr>
              <a:t>j</a:t>
            </a:r>
            <a:r>
              <a:rPr dirty="0" sz="1800" spc="-5">
                <a:latin typeface="Arial"/>
                <a:cs typeface="Arial"/>
              </a:rPr>
              <a:t>; </a:t>
            </a:r>
            <a:r>
              <a:rPr dirty="0" sz="1800" spc="-10">
                <a:latin typeface="Arial"/>
                <a:cs typeface="Arial"/>
              </a:rPr>
              <a:t>represented by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dashed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line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Claim edge </a:t>
            </a:r>
            <a:r>
              <a:rPr dirty="0" sz="1800" spc="-5">
                <a:latin typeface="Arial"/>
                <a:cs typeface="Arial"/>
              </a:rPr>
              <a:t>converts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request edge </a:t>
            </a:r>
            <a:r>
              <a:rPr dirty="0" sz="1800" spc="-20">
                <a:latin typeface="Arial"/>
                <a:cs typeface="Arial"/>
              </a:rPr>
              <a:t>when </a:t>
            </a:r>
            <a:r>
              <a:rPr dirty="0" sz="1800" spc="-5">
                <a:latin typeface="Arial"/>
                <a:cs typeface="Arial"/>
              </a:rPr>
              <a:t>a process </a:t>
            </a:r>
            <a:r>
              <a:rPr dirty="0" sz="1800" spc="-10">
                <a:latin typeface="Arial"/>
                <a:cs typeface="Arial"/>
              </a:rPr>
              <a:t>requests  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resource</a:t>
            </a:r>
            <a:endParaRPr sz="1800">
              <a:latin typeface="Arial"/>
              <a:cs typeface="Arial"/>
            </a:endParaRPr>
          </a:p>
          <a:p>
            <a:pPr marL="355600" marR="486409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Request edge </a:t>
            </a:r>
            <a:r>
              <a:rPr dirty="0" sz="1800" spc="-5">
                <a:latin typeface="Arial"/>
                <a:cs typeface="Arial"/>
              </a:rPr>
              <a:t>converted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an assignment edge </a:t>
            </a:r>
            <a:r>
              <a:rPr dirty="0" sz="1800" spc="-15">
                <a:latin typeface="Arial"/>
                <a:cs typeface="Arial"/>
              </a:rPr>
              <a:t>when </a:t>
            </a:r>
            <a:r>
              <a:rPr dirty="0" sz="1800" spc="-1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resource is </a:t>
            </a:r>
            <a:r>
              <a:rPr dirty="0" sz="1800" spc="-10">
                <a:latin typeface="Arial"/>
                <a:cs typeface="Arial"/>
              </a:rPr>
              <a:t>allocated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355600" marR="20764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When a resource is </a:t>
            </a:r>
            <a:r>
              <a:rPr dirty="0" sz="1800" spc="-10">
                <a:latin typeface="Arial"/>
                <a:cs typeface="Arial"/>
              </a:rPr>
              <a:t>released by </a:t>
            </a:r>
            <a:r>
              <a:rPr dirty="0" sz="1800" spc="-5">
                <a:latin typeface="Arial"/>
                <a:cs typeface="Arial"/>
              </a:rPr>
              <a:t>a process, </a:t>
            </a:r>
            <a:r>
              <a:rPr dirty="0" sz="1800" spc="-10">
                <a:latin typeface="Arial"/>
                <a:cs typeface="Arial"/>
              </a:rPr>
              <a:t>assignment </a:t>
            </a:r>
            <a:r>
              <a:rPr dirty="0" sz="1800" spc="-15">
                <a:latin typeface="Arial"/>
                <a:cs typeface="Arial"/>
              </a:rPr>
              <a:t>edge  </a:t>
            </a:r>
            <a:r>
              <a:rPr dirty="0" sz="1800" spc="-5">
                <a:latin typeface="Arial"/>
                <a:cs typeface="Arial"/>
              </a:rPr>
              <a:t>reconverts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a claim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edge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Resources </a:t>
            </a:r>
            <a:r>
              <a:rPr dirty="0" sz="1800" spc="-5">
                <a:latin typeface="Arial"/>
                <a:cs typeface="Arial"/>
              </a:rPr>
              <a:t>must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5">
                <a:latin typeface="Arial"/>
                <a:cs typeface="Arial"/>
              </a:rPr>
              <a:t>claimed </a:t>
            </a:r>
            <a:r>
              <a:rPr dirty="0" sz="1800" spc="-5" i="1">
                <a:latin typeface="Arial"/>
                <a:cs typeface="Arial"/>
              </a:rPr>
              <a:t>a priori </a:t>
            </a:r>
            <a:r>
              <a:rPr dirty="0" sz="1800" spc="-5">
                <a:latin typeface="Arial"/>
                <a:cs typeface="Arial"/>
              </a:rPr>
              <a:t>in the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212" rIns="0" bIns="0" rtlCol="0" vert="horz">
            <a:spAutoFit/>
          </a:bodyPr>
          <a:lstStyle/>
          <a:p>
            <a:pPr marL="2345690">
              <a:lnSpc>
                <a:spcPct val="100000"/>
              </a:lnSpc>
            </a:pPr>
            <a:r>
              <a:rPr dirty="0" sz="2800" spc="-5"/>
              <a:t>Resource-Allocation</a:t>
            </a:r>
            <a:r>
              <a:rPr dirty="0" sz="2800" spc="-10"/>
              <a:t> </a:t>
            </a:r>
            <a:r>
              <a:rPr dirty="0" sz="2800" spc="-5"/>
              <a:t>Graph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674569" y="1415681"/>
            <a:ext cx="3681361" cy="3730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10335">
              <a:lnSpc>
                <a:spcPct val="100000"/>
              </a:lnSpc>
            </a:pPr>
            <a:r>
              <a:rPr dirty="0" sz="2800" spc="-5"/>
              <a:t>Unsafe State In Resource-Allocation</a:t>
            </a:r>
            <a:r>
              <a:rPr dirty="0" sz="2800" spc="85"/>
              <a:t> </a:t>
            </a:r>
            <a:r>
              <a:rPr dirty="0" sz="2800" spc="-5"/>
              <a:t>Graph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977260" y="1288186"/>
            <a:ext cx="3360737" cy="3406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1735455">
              <a:lnSpc>
                <a:spcPct val="100000"/>
              </a:lnSpc>
            </a:pPr>
            <a:r>
              <a:rPr dirty="0" sz="2800" spc="-5"/>
              <a:t>Resource-Allocation Graph</a:t>
            </a:r>
            <a:r>
              <a:rPr dirty="0" sz="2800" spc="5"/>
              <a:t> </a:t>
            </a:r>
            <a:r>
              <a:rPr dirty="0" sz="2800" spc="-5"/>
              <a:t>Algorithm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12189" y="1227073"/>
            <a:ext cx="5634355" cy="1478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Suppose </a:t>
            </a:r>
            <a:r>
              <a:rPr dirty="0" sz="1800" spc="-5">
                <a:latin typeface="Arial"/>
                <a:cs typeface="Arial"/>
              </a:rPr>
              <a:t>that process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i </a:t>
            </a:r>
            <a:r>
              <a:rPr dirty="0" sz="1800" spc="-10">
                <a:latin typeface="Arial"/>
                <a:cs typeface="Arial"/>
              </a:rPr>
              <a:t>requests </a:t>
            </a:r>
            <a:r>
              <a:rPr dirty="0" sz="1800" spc="-5">
                <a:latin typeface="Arial"/>
                <a:cs typeface="Arial"/>
              </a:rPr>
              <a:t>a resource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R</a:t>
            </a:r>
            <a:r>
              <a:rPr dirty="0" baseline="-20833" sz="1800" spc="-7" i="1">
                <a:latin typeface="Arial"/>
                <a:cs typeface="Arial"/>
              </a:rPr>
              <a:t>j</a:t>
            </a:r>
            <a:endParaRPr baseline="-20833"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request </a:t>
            </a:r>
            <a:r>
              <a:rPr dirty="0" sz="1800" spc="-5">
                <a:latin typeface="Arial"/>
                <a:cs typeface="Arial"/>
              </a:rPr>
              <a:t>can </a:t>
            </a:r>
            <a:r>
              <a:rPr dirty="0" sz="1800" spc="-10">
                <a:latin typeface="Arial"/>
                <a:cs typeface="Arial"/>
              </a:rPr>
              <a:t>be granted only </a:t>
            </a:r>
            <a:r>
              <a:rPr dirty="0" sz="1800" spc="-5">
                <a:latin typeface="Arial"/>
                <a:cs typeface="Arial"/>
              </a:rPr>
              <a:t>if converting </a:t>
            </a:r>
            <a:r>
              <a:rPr dirty="0" sz="1800" spc="-10">
                <a:latin typeface="Arial"/>
                <a:cs typeface="Arial"/>
              </a:rPr>
              <a:t>the  request edge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an assignment edge does not </a:t>
            </a:r>
            <a:r>
              <a:rPr dirty="0" sz="1800" spc="-5">
                <a:latin typeface="Arial"/>
                <a:cs typeface="Arial"/>
              </a:rPr>
              <a:t>result  in the formation of a </a:t>
            </a:r>
            <a:r>
              <a:rPr dirty="0" sz="1800" spc="-10">
                <a:latin typeface="Arial"/>
                <a:cs typeface="Arial"/>
              </a:rPr>
              <a:t>cycle </a:t>
            </a:r>
            <a:r>
              <a:rPr dirty="0" sz="1800" spc="-5">
                <a:latin typeface="Arial"/>
                <a:cs typeface="Arial"/>
              </a:rPr>
              <a:t>in the resource </a:t>
            </a:r>
            <a:r>
              <a:rPr dirty="0" sz="1800" spc="-10">
                <a:latin typeface="Arial"/>
                <a:cs typeface="Arial"/>
              </a:rPr>
              <a:t>allocation  graph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22880">
              <a:lnSpc>
                <a:spcPct val="100000"/>
              </a:lnSpc>
            </a:pPr>
            <a:r>
              <a:rPr dirty="0" spc="-5"/>
              <a:t>Banker’s</a:t>
            </a:r>
            <a:r>
              <a:rPr dirty="0" spc="-80"/>
              <a:t> </a:t>
            </a:r>
            <a:r>
              <a:rPr dirty="0" spc="-5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37577" y="1168336"/>
            <a:ext cx="6562090" cy="2493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Multiple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instances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Each process must a priori claim </a:t>
            </a:r>
            <a:r>
              <a:rPr dirty="0" sz="1800" spc="-10">
                <a:latin typeface="Arial"/>
                <a:cs typeface="Arial"/>
              </a:rPr>
              <a:t>maximum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When a process </a:t>
            </a:r>
            <a:r>
              <a:rPr dirty="0" sz="1800" spc="-10">
                <a:latin typeface="Arial"/>
                <a:cs typeface="Arial"/>
              </a:rPr>
              <a:t>requests </a:t>
            </a:r>
            <a:r>
              <a:rPr dirty="0" sz="1800" spc="-5">
                <a:latin typeface="Arial"/>
                <a:cs typeface="Arial"/>
              </a:rPr>
              <a:t>a resource it may </a:t>
            </a:r>
            <a:r>
              <a:rPr dirty="0" sz="1800" spc="-10">
                <a:latin typeface="Arial"/>
                <a:cs typeface="Arial"/>
              </a:rPr>
              <a:t>have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wait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When a process gets </a:t>
            </a:r>
            <a:r>
              <a:rPr dirty="0" sz="1800" spc="-10">
                <a:latin typeface="Arial"/>
                <a:cs typeface="Arial"/>
              </a:rPr>
              <a:t>all </a:t>
            </a:r>
            <a:r>
              <a:rPr dirty="0" sz="1800" spc="-5">
                <a:latin typeface="Arial"/>
                <a:cs typeface="Arial"/>
              </a:rPr>
              <a:t>its resources it must return them in a  finite </a:t>
            </a:r>
            <a:r>
              <a:rPr dirty="0" sz="1800" spc="-10">
                <a:latin typeface="Arial"/>
                <a:cs typeface="Arial"/>
              </a:rPr>
              <a:t>amount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897" rIns="0" bIns="0" rtlCol="0" vert="horz">
            <a:spAutoFit/>
          </a:bodyPr>
          <a:lstStyle/>
          <a:p>
            <a:pPr marL="1405890">
              <a:lnSpc>
                <a:spcPct val="100000"/>
              </a:lnSpc>
            </a:pPr>
            <a:r>
              <a:rPr dirty="0" sz="2800" spc="-5"/>
              <a:t>Data Structures for the Banker</a:t>
            </a:r>
            <a:r>
              <a:rPr dirty="0" sz="2800" spc="-5">
                <a:latin typeface="MS PGothic"/>
                <a:cs typeface="MS PGothic"/>
              </a:rPr>
              <a:t>’</a:t>
            </a:r>
            <a:r>
              <a:rPr dirty="0" sz="2800" spc="-5"/>
              <a:t>s</a:t>
            </a:r>
            <a:r>
              <a:rPr dirty="0" sz="2800" spc="50"/>
              <a:t> </a:t>
            </a:r>
            <a:r>
              <a:rPr dirty="0" sz="2800" spc="-5"/>
              <a:t>Algorithm</a:t>
            </a:r>
            <a:endParaRPr sz="280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29322" y="1148130"/>
            <a:ext cx="7225665" cy="4067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Let </a:t>
            </a:r>
            <a:r>
              <a:rPr dirty="0" sz="1800" spc="-5" i="1">
                <a:latin typeface="Arial"/>
                <a:cs typeface="Arial"/>
              </a:rPr>
              <a:t>n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of processes,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i="1">
                <a:latin typeface="Arial"/>
                <a:cs typeface="Arial"/>
              </a:rPr>
              <a:t>m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of resources</a:t>
            </a:r>
            <a:r>
              <a:rPr dirty="0" sz="1800" spc="1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types.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5969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96900" algn="l"/>
                <a:tab pos="597535" algn="l"/>
                <a:tab pos="1788795" algn="l"/>
              </a:tabLst>
            </a:pPr>
            <a:r>
              <a:rPr dirty="0" sz="1800" spc="-10" b="1">
                <a:latin typeface="Arial"/>
                <a:cs typeface="Arial"/>
              </a:rPr>
              <a:t>Available</a:t>
            </a:r>
            <a:r>
              <a:rPr dirty="0" sz="1800" spc="-10" i="1">
                <a:latin typeface="Arial"/>
                <a:cs typeface="Arial"/>
              </a:rPr>
              <a:t>:	</a:t>
            </a:r>
            <a:r>
              <a:rPr dirty="0" sz="1800" spc="-5">
                <a:latin typeface="Arial"/>
                <a:cs typeface="Arial"/>
              </a:rPr>
              <a:t>Vector of </a:t>
            </a:r>
            <a:r>
              <a:rPr dirty="0" sz="1800" spc="-10">
                <a:latin typeface="Arial"/>
                <a:cs typeface="Arial"/>
              </a:rPr>
              <a:t>length </a:t>
            </a:r>
            <a:r>
              <a:rPr dirty="0" sz="1800" spc="-10" i="1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. </a:t>
            </a: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10">
                <a:latin typeface="Arial"/>
                <a:cs typeface="Arial"/>
              </a:rPr>
              <a:t>available </a:t>
            </a:r>
            <a:r>
              <a:rPr dirty="0" sz="1800">
                <a:latin typeface="Arial"/>
                <a:cs typeface="Arial"/>
              </a:rPr>
              <a:t>[</a:t>
            </a:r>
            <a:r>
              <a:rPr dirty="0" sz="1800" i="1">
                <a:latin typeface="Arial"/>
                <a:cs typeface="Arial"/>
              </a:rPr>
              <a:t>j</a:t>
            </a:r>
            <a:r>
              <a:rPr dirty="0" sz="1800">
                <a:latin typeface="Arial"/>
                <a:cs typeface="Arial"/>
              </a:rPr>
              <a:t>] = </a:t>
            </a:r>
            <a:r>
              <a:rPr dirty="0" sz="1800" i="1">
                <a:latin typeface="Arial"/>
                <a:cs typeface="Arial"/>
              </a:rPr>
              <a:t>k</a:t>
            </a:r>
            <a:r>
              <a:rPr dirty="0" sz="1800">
                <a:latin typeface="Arial"/>
                <a:cs typeface="Arial"/>
              </a:rPr>
              <a:t>, </a:t>
            </a:r>
            <a:r>
              <a:rPr dirty="0" sz="1800" spc="-5">
                <a:latin typeface="Arial"/>
                <a:cs typeface="Arial"/>
              </a:rPr>
              <a:t>there are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  <a:p>
            <a:pPr marL="5969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instances </a:t>
            </a:r>
            <a:r>
              <a:rPr dirty="0" sz="1800" spc="-5">
                <a:latin typeface="Arial"/>
                <a:cs typeface="Arial"/>
              </a:rPr>
              <a:t>of resource </a:t>
            </a:r>
            <a:r>
              <a:rPr dirty="0" sz="1800" spc="-10">
                <a:latin typeface="Arial"/>
                <a:cs typeface="Arial"/>
              </a:rPr>
              <a:t>type </a:t>
            </a:r>
            <a:r>
              <a:rPr dirty="0" sz="1800" spc="-5" i="1">
                <a:latin typeface="Arial"/>
                <a:cs typeface="Arial"/>
              </a:rPr>
              <a:t>R</a:t>
            </a:r>
            <a:r>
              <a:rPr dirty="0" baseline="-20833" sz="1800" spc="-7" i="1">
                <a:latin typeface="Arial"/>
                <a:cs typeface="Arial"/>
              </a:rPr>
              <a:t>j</a:t>
            </a:r>
            <a:r>
              <a:rPr dirty="0" baseline="-20833" sz="1800" spc="262" i="1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available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596900" marR="508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96900" algn="l"/>
                <a:tab pos="597535" algn="l"/>
                <a:tab pos="2602230" algn="l"/>
              </a:tabLst>
            </a:pPr>
            <a:r>
              <a:rPr dirty="0" sz="1800" spc="-5" b="1">
                <a:latin typeface="Arial"/>
                <a:cs typeface="Arial"/>
              </a:rPr>
              <a:t>Max</a:t>
            </a:r>
            <a:r>
              <a:rPr dirty="0" sz="1800" spc="-5" i="1">
                <a:latin typeface="Arial"/>
                <a:cs typeface="Arial"/>
              </a:rPr>
              <a:t>: n </a:t>
            </a:r>
            <a:r>
              <a:rPr dirty="0" sz="1800" i="1">
                <a:latin typeface="Arial"/>
                <a:cs typeface="Arial"/>
              </a:rPr>
              <a:t>x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m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matrix.	</a:t>
            </a: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 i="1">
                <a:latin typeface="Arial"/>
                <a:cs typeface="Arial"/>
              </a:rPr>
              <a:t>Max </a:t>
            </a:r>
            <a:r>
              <a:rPr dirty="0" sz="1800" spc="-5">
                <a:latin typeface="Arial"/>
                <a:cs typeface="Arial"/>
              </a:rPr>
              <a:t>[</a:t>
            </a:r>
            <a:r>
              <a:rPr dirty="0" sz="1800" spc="-5" i="1">
                <a:latin typeface="Arial"/>
                <a:cs typeface="Arial"/>
              </a:rPr>
              <a:t>i,j</a:t>
            </a:r>
            <a:r>
              <a:rPr dirty="0" sz="1800" spc="-5">
                <a:latin typeface="Arial"/>
                <a:cs typeface="Arial"/>
              </a:rPr>
              <a:t>]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i="1">
                <a:latin typeface="Arial"/>
                <a:cs typeface="Arial"/>
              </a:rPr>
              <a:t>k</a:t>
            </a:r>
            <a:r>
              <a:rPr dirty="0" sz="1800">
                <a:latin typeface="Arial"/>
                <a:cs typeface="Arial"/>
              </a:rPr>
              <a:t>, </a:t>
            </a:r>
            <a:r>
              <a:rPr dirty="0" sz="1800" spc="-10">
                <a:latin typeface="Arial"/>
                <a:cs typeface="Arial"/>
              </a:rPr>
              <a:t>then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i </a:t>
            </a:r>
            <a:r>
              <a:rPr dirty="0" sz="1800" spc="-5">
                <a:latin typeface="Arial"/>
                <a:cs typeface="Arial"/>
              </a:rPr>
              <a:t>may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request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at  </a:t>
            </a:r>
            <a:r>
              <a:rPr dirty="0" sz="1800" spc="-5">
                <a:latin typeface="Arial"/>
                <a:cs typeface="Arial"/>
              </a:rPr>
              <a:t>most </a:t>
            </a:r>
            <a:r>
              <a:rPr dirty="0" sz="1800" i="1">
                <a:latin typeface="Arial"/>
                <a:cs typeface="Arial"/>
              </a:rPr>
              <a:t>k </a:t>
            </a:r>
            <a:r>
              <a:rPr dirty="0" sz="1800" spc="-10">
                <a:latin typeface="Arial"/>
                <a:cs typeface="Arial"/>
              </a:rPr>
              <a:t>instances </a:t>
            </a:r>
            <a:r>
              <a:rPr dirty="0" sz="1800" spc="-5">
                <a:latin typeface="Arial"/>
                <a:cs typeface="Arial"/>
              </a:rPr>
              <a:t>of resource </a:t>
            </a:r>
            <a:r>
              <a:rPr dirty="0" sz="1800" spc="-10">
                <a:latin typeface="Arial"/>
                <a:cs typeface="Arial"/>
              </a:rPr>
              <a:t>type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R</a:t>
            </a:r>
            <a:r>
              <a:rPr dirty="0" baseline="-20833" sz="1800" spc="-7" i="1">
                <a:latin typeface="Arial"/>
                <a:cs typeface="Arial"/>
              </a:rPr>
              <a:t>j</a:t>
            </a:r>
            <a:endParaRPr baseline="-20833" sz="1800">
              <a:latin typeface="Arial"/>
              <a:cs typeface="Arial"/>
            </a:endParaRPr>
          </a:p>
          <a:p>
            <a:pPr marL="596900" marR="119380" indent="-342900">
              <a:lnSpc>
                <a:spcPct val="100000"/>
              </a:lnSpc>
              <a:spcBef>
                <a:spcPts val="162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96900" algn="l"/>
                <a:tab pos="597535" algn="l"/>
                <a:tab pos="1890395" algn="l"/>
                <a:tab pos="3326129" algn="l"/>
              </a:tabLst>
            </a:pPr>
            <a:r>
              <a:rPr dirty="0" sz="1800" spc="-10" b="1">
                <a:latin typeface="Arial"/>
                <a:cs typeface="Arial"/>
              </a:rPr>
              <a:t>Allocation</a:t>
            </a:r>
            <a:r>
              <a:rPr dirty="0" sz="1800" spc="-10" i="1">
                <a:latin typeface="Arial"/>
                <a:cs typeface="Arial"/>
              </a:rPr>
              <a:t>:	</a:t>
            </a:r>
            <a:r>
              <a:rPr dirty="0" sz="1800" spc="-5" i="1">
                <a:latin typeface="Arial"/>
                <a:cs typeface="Arial"/>
              </a:rPr>
              <a:t>n </a:t>
            </a:r>
            <a:r>
              <a:rPr dirty="0" sz="1800">
                <a:latin typeface="Arial"/>
                <a:cs typeface="Arial"/>
              </a:rPr>
              <a:t>x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m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matrix.	</a:t>
            </a: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Allocation[</a:t>
            </a:r>
            <a:r>
              <a:rPr dirty="0" sz="1800" spc="-5" i="1">
                <a:latin typeface="Arial"/>
                <a:cs typeface="Arial"/>
              </a:rPr>
              <a:t>i,j</a:t>
            </a:r>
            <a:r>
              <a:rPr dirty="0" sz="1800" spc="-5">
                <a:latin typeface="Arial"/>
                <a:cs typeface="Arial"/>
              </a:rPr>
              <a:t>]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i="1">
                <a:latin typeface="Arial"/>
                <a:cs typeface="Arial"/>
              </a:rPr>
              <a:t>k </a:t>
            </a:r>
            <a:r>
              <a:rPr dirty="0" sz="1800" spc="-10">
                <a:latin typeface="Arial"/>
                <a:cs typeface="Arial"/>
              </a:rPr>
              <a:t>then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i</a:t>
            </a:r>
            <a:r>
              <a:rPr dirty="0" baseline="-20833" sz="1800" spc="-30" i="1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currently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allocated </a:t>
            </a:r>
            <a:r>
              <a:rPr dirty="0" sz="1800" i="1">
                <a:latin typeface="Arial"/>
                <a:cs typeface="Arial"/>
              </a:rPr>
              <a:t>k </a:t>
            </a:r>
            <a:r>
              <a:rPr dirty="0" sz="1800" spc="-10">
                <a:latin typeface="Arial"/>
                <a:cs typeface="Arial"/>
              </a:rPr>
              <a:t>instances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R</a:t>
            </a:r>
            <a:r>
              <a:rPr dirty="0" baseline="-20833" sz="1800" spc="-7" i="1">
                <a:latin typeface="Arial"/>
                <a:cs typeface="Arial"/>
              </a:rPr>
              <a:t>j</a:t>
            </a:r>
            <a:endParaRPr baseline="-20833" sz="1800">
              <a:latin typeface="Arial"/>
              <a:cs typeface="Arial"/>
            </a:endParaRPr>
          </a:p>
          <a:p>
            <a:pPr marL="596900" marR="448945" indent="-342900">
              <a:lnSpc>
                <a:spcPct val="100000"/>
              </a:lnSpc>
              <a:spcBef>
                <a:spcPts val="162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96900" algn="l"/>
                <a:tab pos="597535" algn="l"/>
              </a:tabLst>
            </a:pPr>
            <a:r>
              <a:rPr dirty="0" sz="1800" spc="-5" b="1">
                <a:latin typeface="Arial"/>
                <a:cs typeface="Arial"/>
              </a:rPr>
              <a:t>Need</a:t>
            </a:r>
            <a:r>
              <a:rPr dirty="0" sz="1800" spc="-5" i="1">
                <a:latin typeface="Arial"/>
                <a:cs typeface="Arial"/>
              </a:rPr>
              <a:t>: n </a:t>
            </a:r>
            <a:r>
              <a:rPr dirty="0" sz="1800">
                <a:latin typeface="Arial"/>
                <a:cs typeface="Arial"/>
              </a:rPr>
              <a:t>x </a:t>
            </a:r>
            <a:r>
              <a:rPr dirty="0" sz="1800" i="1">
                <a:latin typeface="Arial"/>
                <a:cs typeface="Arial"/>
              </a:rPr>
              <a:t>m </a:t>
            </a:r>
            <a:r>
              <a:rPr dirty="0" sz="1800" spc="-5">
                <a:latin typeface="Arial"/>
                <a:cs typeface="Arial"/>
              </a:rPr>
              <a:t>matrix. </a:t>
            </a: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 i="1">
                <a:latin typeface="Arial"/>
                <a:cs typeface="Arial"/>
              </a:rPr>
              <a:t>Need</a:t>
            </a:r>
            <a:r>
              <a:rPr dirty="0" sz="1800" spc="-5">
                <a:latin typeface="Arial"/>
                <a:cs typeface="Arial"/>
              </a:rPr>
              <a:t>[</a:t>
            </a:r>
            <a:r>
              <a:rPr dirty="0" sz="1800" spc="-5" i="1">
                <a:latin typeface="Arial"/>
                <a:cs typeface="Arial"/>
              </a:rPr>
              <a:t>i,j</a:t>
            </a:r>
            <a:r>
              <a:rPr dirty="0" sz="1800" spc="-5">
                <a:latin typeface="Arial"/>
                <a:cs typeface="Arial"/>
              </a:rPr>
              <a:t>]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i="1">
                <a:latin typeface="Arial"/>
                <a:cs typeface="Arial"/>
              </a:rPr>
              <a:t>k</a:t>
            </a:r>
            <a:r>
              <a:rPr dirty="0" sz="1800">
                <a:latin typeface="Arial"/>
                <a:cs typeface="Arial"/>
              </a:rPr>
              <a:t>, </a:t>
            </a:r>
            <a:r>
              <a:rPr dirty="0" sz="1800" spc="-10">
                <a:latin typeface="Arial"/>
                <a:cs typeface="Arial"/>
              </a:rPr>
              <a:t>then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i </a:t>
            </a:r>
            <a:r>
              <a:rPr dirty="0" sz="1800" spc="-5">
                <a:latin typeface="Arial"/>
                <a:cs typeface="Arial"/>
              </a:rPr>
              <a:t>may </a:t>
            </a:r>
            <a:r>
              <a:rPr dirty="0" sz="1800" spc="-10">
                <a:latin typeface="Arial"/>
                <a:cs typeface="Arial"/>
              </a:rPr>
              <a:t>need </a:t>
            </a:r>
            <a:r>
              <a:rPr dirty="0" sz="1800" i="1">
                <a:latin typeface="Arial"/>
                <a:cs typeface="Arial"/>
              </a:rPr>
              <a:t>k </a:t>
            </a:r>
            <a:r>
              <a:rPr dirty="0" sz="1800" spc="-5">
                <a:latin typeface="Arial"/>
                <a:cs typeface="Arial"/>
              </a:rPr>
              <a:t>more  </a:t>
            </a:r>
            <a:r>
              <a:rPr dirty="0" sz="1800" spc="-10">
                <a:latin typeface="Arial"/>
                <a:cs typeface="Arial"/>
              </a:rPr>
              <a:t>instances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5" i="1">
                <a:latin typeface="Arial"/>
                <a:cs typeface="Arial"/>
              </a:rPr>
              <a:t>R</a:t>
            </a:r>
            <a:r>
              <a:rPr dirty="0" baseline="-20833" sz="1800" spc="-7" i="1">
                <a:latin typeface="Arial"/>
                <a:cs typeface="Arial"/>
              </a:rPr>
              <a:t>j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complete its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1340485">
              <a:lnSpc>
                <a:spcPct val="100000"/>
              </a:lnSpc>
            </a:pPr>
            <a:r>
              <a:rPr dirty="0" sz="1800" spc="-10" i="1">
                <a:latin typeface="Arial"/>
                <a:cs typeface="Arial"/>
              </a:rPr>
              <a:t>Need </a:t>
            </a:r>
            <a:r>
              <a:rPr dirty="0" sz="1800" spc="-5">
                <a:latin typeface="Arial"/>
                <a:cs typeface="Arial"/>
              </a:rPr>
              <a:t>[</a:t>
            </a:r>
            <a:r>
              <a:rPr dirty="0" sz="1800" spc="-5" i="1">
                <a:latin typeface="Arial"/>
                <a:cs typeface="Arial"/>
              </a:rPr>
              <a:t>i,j]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5" i="1">
                <a:latin typeface="Arial"/>
                <a:cs typeface="Arial"/>
              </a:rPr>
              <a:t>Max</a:t>
            </a:r>
            <a:r>
              <a:rPr dirty="0" sz="1800" spc="-5">
                <a:latin typeface="Arial"/>
                <a:cs typeface="Arial"/>
              </a:rPr>
              <a:t>[</a:t>
            </a:r>
            <a:r>
              <a:rPr dirty="0" sz="1800" spc="-5" i="1">
                <a:latin typeface="Arial"/>
                <a:cs typeface="Arial"/>
              </a:rPr>
              <a:t>i,j</a:t>
            </a:r>
            <a:r>
              <a:rPr dirty="0" sz="1800" spc="-5">
                <a:latin typeface="Arial"/>
                <a:cs typeface="Arial"/>
              </a:rPr>
              <a:t>] – </a:t>
            </a:r>
            <a:r>
              <a:rPr dirty="0" sz="1800" spc="-5" i="1">
                <a:latin typeface="Arial"/>
                <a:cs typeface="Arial"/>
              </a:rPr>
              <a:t>Allocation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[</a:t>
            </a:r>
            <a:r>
              <a:rPr dirty="0" sz="1800" spc="-5" i="1">
                <a:latin typeface="Arial"/>
                <a:cs typeface="Arial"/>
              </a:rPr>
              <a:t>i,j</a:t>
            </a:r>
            <a:r>
              <a:rPr dirty="0" sz="1800" spc="-5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43200">
              <a:lnSpc>
                <a:spcPct val="100000"/>
              </a:lnSpc>
            </a:pPr>
            <a:r>
              <a:rPr dirty="0" spc="-5"/>
              <a:t>Safety</a:t>
            </a:r>
            <a:r>
              <a:rPr dirty="0" spc="-75"/>
              <a:t> </a:t>
            </a:r>
            <a:r>
              <a:rPr dirty="0" spc="-5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86789" y="1200975"/>
            <a:ext cx="6838950" cy="4194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ts val="1939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Let </a:t>
            </a:r>
            <a:r>
              <a:rPr dirty="0" sz="1800" b="1" i="1">
                <a:latin typeface="Arial"/>
                <a:cs typeface="Arial"/>
              </a:rPr>
              <a:t>Work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 b="1" i="1">
                <a:latin typeface="Arial"/>
                <a:cs typeface="Arial"/>
              </a:rPr>
              <a:t>Finish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5">
                <a:latin typeface="Arial"/>
                <a:cs typeface="Arial"/>
              </a:rPr>
              <a:t>vectors of </a:t>
            </a:r>
            <a:r>
              <a:rPr dirty="0" sz="1800" spc="-10">
                <a:latin typeface="Arial"/>
                <a:cs typeface="Arial"/>
              </a:rPr>
              <a:t>length </a:t>
            </a:r>
            <a:r>
              <a:rPr dirty="0" sz="1800" i="1">
                <a:latin typeface="Arial"/>
                <a:cs typeface="Arial"/>
              </a:rPr>
              <a:t>m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 i="1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 spc="-10">
                <a:latin typeface="Arial"/>
                <a:cs typeface="Arial"/>
              </a:rPr>
              <a:t>respectively.  </a:t>
            </a:r>
            <a:r>
              <a:rPr dirty="0" sz="1800" spc="-5">
                <a:latin typeface="Arial"/>
                <a:cs typeface="Arial"/>
              </a:rPr>
              <a:t>Initialize:</a:t>
            </a:r>
            <a:endParaRPr sz="1800">
              <a:latin typeface="Arial"/>
              <a:cs typeface="Arial"/>
            </a:endParaRPr>
          </a:p>
          <a:p>
            <a:pPr marL="1213485">
              <a:lnSpc>
                <a:spcPct val="100000"/>
              </a:lnSpc>
              <a:spcBef>
                <a:spcPts val="509"/>
              </a:spcBef>
            </a:pPr>
            <a:r>
              <a:rPr dirty="0" sz="1800" b="1" i="1">
                <a:latin typeface="Arial"/>
                <a:cs typeface="Arial"/>
              </a:rPr>
              <a:t>Work </a:t>
            </a:r>
            <a:r>
              <a:rPr dirty="0" sz="1800" b="1">
                <a:latin typeface="Arial"/>
                <a:cs typeface="Arial"/>
              </a:rPr>
              <a:t>=</a:t>
            </a:r>
            <a:r>
              <a:rPr dirty="0" sz="1800" spc="-110" b="1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Available</a:t>
            </a:r>
            <a:endParaRPr sz="1800">
              <a:latin typeface="Arial"/>
              <a:cs typeface="Arial"/>
            </a:endParaRPr>
          </a:p>
          <a:p>
            <a:pPr marL="1213485">
              <a:lnSpc>
                <a:spcPct val="100000"/>
              </a:lnSpc>
              <a:spcBef>
                <a:spcPts val="540"/>
              </a:spcBef>
            </a:pPr>
            <a:r>
              <a:rPr dirty="0" sz="1800" spc="-5" b="1" i="1">
                <a:latin typeface="Arial"/>
                <a:cs typeface="Arial"/>
              </a:rPr>
              <a:t>Finish </a:t>
            </a:r>
            <a:r>
              <a:rPr dirty="0" sz="1800" b="1">
                <a:latin typeface="Arial"/>
                <a:cs typeface="Arial"/>
              </a:rPr>
              <a:t>[</a:t>
            </a:r>
            <a:r>
              <a:rPr dirty="0" sz="1800" b="1" i="1">
                <a:latin typeface="Arial"/>
                <a:cs typeface="Arial"/>
              </a:rPr>
              <a:t>i</a:t>
            </a:r>
            <a:r>
              <a:rPr dirty="0" sz="1800" b="1">
                <a:latin typeface="Arial"/>
                <a:cs typeface="Arial"/>
              </a:rPr>
              <a:t>] = </a:t>
            </a:r>
            <a:r>
              <a:rPr dirty="0" sz="1800" spc="-5" b="1" i="1">
                <a:latin typeface="Arial"/>
                <a:cs typeface="Arial"/>
              </a:rPr>
              <a:t>false </a:t>
            </a:r>
            <a:r>
              <a:rPr dirty="0" sz="1800" b="1">
                <a:latin typeface="Arial"/>
                <a:cs typeface="Arial"/>
              </a:rPr>
              <a:t>for </a:t>
            </a:r>
            <a:r>
              <a:rPr dirty="0" sz="1800" b="1" i="1">
                <a:latin typeface="Arial"/>
                <a:cs typeface="Arial"/>
              </a:rPr>
              <a:t>i </a:t>
            </a:r>
            <a:r>
              <a:rPr dirty="0" sz="1800" b="1">
                <a:latin typeface="Arial"/>
                <a:cs typeface="Arial"/>
              </a:rPr>
              <a:t>= </a:t>
            </a:r>
            <a:r>
              <a:rPr dirty="0" sz="1800" spc="-5" b="1">
                <a:latin typeface="Arial"/>
                <a:cs typeface="Arial"/>
              </a:rPr>
              <a:t>0, 1, </a:t>
            </a:r>
            <a:r>
              <a:rPr dirty="0" sz="1800" b="1">
                <a:latin typeface="Arial"/>
                <a:cs typeface="Arial"/>
              </a:rPr>
              <a:t>…, </a:t>
            </a:r>
            <a:r>
              <a:rPr dirty="0" sz="1800" b="1" i="1">
                <a:latin typeface="Arial"/>
                <a:cs typeface="Arial"/>
              </a:rPr>
              <a:t>n-</a:t>
            </a:r>
            <a:r>
              <a:rPr dirty="0" sz="1800" spc="-100" b="1" i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Find </a:t>
            </a:r>
            <a:r>
              <a:rPr dirty="0" sz="1800" spc="-10">
                <a:latin typeface="Arial"/>
                <a:cs typeface="Arial"/>
              </a:rPr>
              <a:t>an </a:t>
            </a:r>
            <a:r>
              <a:rPr dirty="0" sz="1800" b="1" i="1">
                <a:latin typeface="Arial"/>
                <a:cs typeface="Arial"/>
              </a:rPr>
              <a:t>i </a:t>
            </a:r>
            <a:r>
              <a:rPr dirty="0" sz="1800" spc="-5">
                <a:latin typeface="Arial"/>
                <a:cs typeface="Arial"/>
              </a:rPr>
              <a:t>such that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both:</a:t>
            </a:r>
            <a:endParaRPr sz="1800">
              <a:latin typeface="Arial"/>
              <a:cs typeface="Arial"/>
            </a:endParaRPr>
          </a:p>
          <a:p>
            <a:pPr lvl="1" marL="810895" indent="-340995">
              <a:lnSpc>
                <a:spcPct val="100000"/>
              </a:lnSpc>
              <a:spcBef>
                <a:spcPts val="540"/>
              </a:spcBef>
              <a:buFont typeface="Arial"/>
              <a:buAutoNum type="alphaLcParenBoth"/>
              <a:tabLst>
                <a:tab pos="811530" algn="l"/>
              </a:tabLst>
            </a:pPr>
            <a:r>
              <a:rPr dirty="0" sz="1800" spc="-5" b="1" i="1">
                <a:latin typeface="Arial"/>
                <a:cs typeface="Arial"/>
              </a:rPr>
              <a:t>Finish </a:t>
            </a:r>
            <a:r>
              <a:rPr dirty="0" sz="1800" b="1">
                <a:latin typeface="Arial"/>
                <a:cs typeface="Arial"/>
              </a:rPr>
              <a:t>[</a:t>
            </a:r>
            <a:r>
              <a:rPr dirty="0" sz="1800" b="1" i="1">
                <a:latin typeface="Arial"/>
                <a:cs typeface="Arial"/>
              </a:rPr>
              <a:t>i</a:t>
            </a:r>
            <a:r>
              <a:rPr dirty="0" sz="1800" b="1">
                <a:latin typeface="Arial"/>
                <a:cs typeface="Arial"/>
              </a:rPr>
              <a:t>] =</a:t>
            </a:r>
            <a:r>
              <a:rPr dirty="0" sz="1800" spc="-75" b="1">
                <a:latin typeface="Arial"/>
                <a:cs typeface="Arial"/>
              </a:rPr>
              <a:t> </a:t>
            </a:r>
            <a:r>
              <a:rPr dirty="0" sz="1800" spc="-10" b="1" i="1">
                <a:latin typeface="Arial"/>
                <a:cs typeface="Arial"/>
              </a:rPr>
              <a:t>false</a:t>
            </a:r>
            <a:endParaRPr sz="1800">
              <a:latin typeface="Arial"/>
              <a:cs typeface="Arial"/>
            </a:endParaRPr>
          </a:p>
          <a:p>
            <a:pPr lvl="1" marL="810895" indent="-340995">
              <a:lnSpc>
                <a:spcPct val="100000"/>
              </a:lnSpc>
              <a:spcBef>
                <a:spcPts val="540"/>
              </a:spcBef>
              <a:buFont typeface="Arial"/>
              <a:buAutoNum type="alphaLcParenBoth"/>
              <a:tabLst>
                <a:tab pos="811530" algn="l"/>
              </a:tabLst>
            </a:pPr>
            <a:r>
              <a:rPr dirty="0" sz="1800" spc="-5" b="1" i="1">
                <a:latin typeface="Arial"/>
                <a:cs typeface="Arial"/>
              </a:rPr>
              <a:t>Need</a:t>
            </a:r>
            <a:r>
              <a:rPr dirty="0" baseline="-20833" sz="1800" spc="-7" b="1" i="1">
                <a:latin typeface="Arial"/>
                <a:cs typeface="Arial"/>
              </a:rPr>
              <a:t>i </a:t>
            </a:r>
            <a:r>
              <a:rPr dirty="0" sz="1800" spc="-5" b="1">
                <a:latin typeface="Symbol"/>
                <a:cs typeface="Symbol"/>
              </a:rPr>
              <a:t>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Arial"/>
                <a:cs typeface="Arial"/>
              </a:rPr>
              <a:t>Work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10">
                <a:latin typeface="Arial"/>
                <a:cs typeface="Arial"/>
              </a:rPr>
              <a:t>no </a:t>
            </a:r>
            <a:r>
              <a:rPr dirty="0" sz="1800" spc="-5">
                <a:latin typeface="Arial"/>
                <a:cs typeface="Arial"/>
              </a:rPr>
              <a:t>such </a:t>
            </a:r>
            <a:r>
              <a:rPr dirty="0" sz="1800" b="1" i="1">
                <a:latin typeface="Arial"/>
                <a:cs typeface="Arial"/>
              </a:rPr>
              <a:t>i </a:t>
            </a:r>
            <a:r>
              <a:rPr dirty="0" sz="1800" spc="-5">
                <a:latin typeface="Arial"/>
                <a:cs typeface="Arial"/>
              </a:rPr>
              <a:t>exists, </a:t>
            </a:r>
            <a:r>
              <a:rPr dirty="0" sz="1800" spc="-10">
                <a:latin typeface="Arial"/>
                <a:cs typeface="Arial"/>
              </a:rPr>
              <a:t>go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step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354965" marR="3689350" indent="-342265">
              <a:lnSpc>
                <a:spcPts val="1939"/>
              </a:lnSpc>
              <a:buFont typeface="Arial"/>
              <a:buAutoNum type="arabicPeriod" startAt="3"/>
              <a:tabLst>
                <a:tab pos="329565" algn="l"/>
                <a:tab pos="330200" algn="l"/>
              </a:tabLst>
            </a:pPr>
            <a:r>
              <a:rPr dirty="0" sz="1800" b="1" i="1">
                <a:latin typeface="Arial"/>
                <a:cs typeface="Arial"/>
              </a:rPr>
              <a:t>Work </a:t>
            </a:r>
            <a:r>
              <a:rPr dirty="0" sz="1800" b="1">
                <a:latin typeface="Arial"/>
                <a:cs typeface="Arial"/>
              </a:rPr>
              <a:t>= </a:t>
            </a:r>
            <a:r>
              <a:rPr dirty="0" sz="1800" b="1" i="1">
                <a:latin typeface="Arial"/>
                <a:cs typeface="Arial"/>
              </a:rPr>
              <a:t>Work </a:t>
            </a:r>
            <a:r>
              <a:rPr dirty="0" sz="1800" b="1">
                <a:latin typeface="Arial"/>
                <a:cs typeface="Arial"/>
              </a:rPr>
              <a:t>+</a:t>
            </a:r>
            <a:r>
              <a:rPr dirty="0" sz="1800" spc="-95" b="1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Allocation</a:t>
            </a:r>
            <a:r>
              <a:rPr dirty="0" baseline="-20833" sz="1800" spc="-7" b="1" i="1">
                <a:latin typeface="Arial"/>
                <a:cs typeface="Arial"/>
              </a:rPr>
              <a:t>i  </a:t>
            </a:r>
            <a:r>
              <a:rPr dirty="0" sz="1800" spc="-5" b="1" i="1">
                <a:latin typeface="Arial"/>
                <a:cs typeface="Arial"/>
              </a:rPr>
              <a:t>Finish</a:t>
            </a:r>
            <a:r>
              <a:rPr dirty="0" sz="1800" spc="-5" b="1">
                <a:latin typeface="Arial"/>
                <a:cs typeface="Arial"/>
              </a:rPr>
              <a:t>[</a:t>
            </a:r>
            <a:r>
              <a:rPr dirty="0" sz="1800" spc="-5" b="1" i="1">
                <a:latin typeface="Arial"/>
                <a:cs typeface="Arial"/>
              </a:rPr>
              <a:t>i</a:t>
            </a:r>
            <a:r>
              <a:rPr dirty="0" sz="1800" spc="-5" b="1">
                <a:latin typeface="Arial"/>
                <a:cs typeface="Arial"/>
              </a:rPr>
              <a:t>] </a:t>
            </a:r>
            <a:r>
              <a:rPr dirty="0" sz="1800" b="1">
                <a:latin typeface="Arial"/>
                <a:cs typeface="Arial"/>
              </a:rPr>
              <a:t>=</a:t>
            </a:r>
            <a:r>
              <a:rPr dirty="0" sz="1800" spc="-80" b="1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true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ts val="1914"/>
              </a:lnSpc>
            </a:pPr>
            <a:r>
              <a:rPr dirty="0" sz="1800" spc="-10">
                <a:latin typeface="Arial"/>
                <a:cs typeface="Arial"/>
              </a:rPr>
              <a:t>go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step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4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 b="1" i="1">
                <a:latin typeface="Arial"/>
                <a:cs typeface="Arial"/>
              </a:rPr>
              <a:t>Finish </a:t>
            </a:r>
            <a:r>
              <a:rPr dirty="0" sz="1800" b="1">
                <a:latin typeface="Arial"/>
                <a:cs typeface="Arial"/>
              </a:rPr>
              <a:t>[</a:t>
            </a:r>
            <a:r>
              <a:rPr dirty="0" sz="1800" b="1" i="1">
                <a:latin typeface="Arial"/>
                <a:cs typeface="Arial"/>
              </a:rPr>
              <a:t>i</a:t>
            </a:r>
            <a:r>
              <a:rPr dirty="0" sz="1800" b="1">
                <a:latin typeface="Arial"/>
                <a:cs typeface="Arial"/>
              </a:rPr>
              <a:t>] == </a:t>
            </a:r>
            <a:r>
              <a:rPr dirty="0" sz="1800" spc="-5" b="1" i="1">
                <a:latin typeface="Arial"/>
                <a:cs typeface="Arial"/>
              </a:rPr>
              <a:t>true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all </a:t>
            </a:r>
            <a:r>
              <a:rPr dirty="0" sz="1800" b="1" i="1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, </a:t>
            </a:r>
            <a:r>
              <a:rPr dirty="0" sz="1800" spc="-10">
                <a:latin typeface="Arial"/>
                <a:cs typeface="Arial"/>
              </a:rPr>
              <a:t>then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is in a safe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19045">
              <a:lnSpc>
                <a:spcPct val="100000"/>
              </a:lnSpc>
            </a:pPr>
            <a:r>
              <a:rPr dirty="0" spc="-5"/>
              <a:t>Chapter</a:t>
            </a:r>
            <a:r>
              <a:rPr dirty="0" spc="-120"/>
              <a:t> </a:t>
            </a:r>
            <a:r>
              <a:rPr dirty="0" spc="-5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1389" y="1273111"/>
            <a:ext cx="5734685" cy="1752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develop </a:t>
            </a:r>
            <a:r>
              <a:rPr dirty="0" sz="1800" spc="-5">
                <a:latin typeface="Arial"/>
                <a:cs typeface="Arial"/>
              </a:rPr>
              <a:t>a description of </a:t>
            </a:r>
            <a:r>
              <a:rPr dirty="0" sz="1800" spc="-10">
                <a:latin typeface="Arial"/>
                <a:cs typeface="Arial"/>
              </a:rPr>
              <a:t>deadlocks,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10">
                <a:latin typeface="Arial"/>
                <a:cs typeface="Arial"/>
              </a:rPr>
              <a:t>prevent  </a:t>
            </a:r>
            <a:r>
              <a:rPr dirty="0" sz="1800" spc="-5">
                <a:latin typeface="Arial"/>
                <a:cs typeface="Arial"/>
              </a:rPr>
              <a:t>sets of concurrent processes from </a:t>
            </a:r>
            <a:r>
              <a:rPr dirty="0" sz="1800" spc="-10">
                <a:latin typeface="Arial"/>
                <a:cs typeface="Arial"/>
              </a:rPr>
              <a:t>completing their  </a:t>
            </a:r>
            <a:r>
              <a:rPr dirty="0" sz="1800" spc="-5">
                <a:latin typeface="Arial"/>
                <a:cs typeface="Arial"/>
              </a:rPr>
              <a:t>tasks</a:t>
            </a:r>
            <a:endParaRPr sz="1800">
              <a:latin typeface="Arial"/>
              <a:cs typeface="Arial"/>
            </a:endParaRPr>
          </a:p>
          <a:p>
            <a:pPr marL="355600" marR="58801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present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of different </a:t>
            </a:r>
            <a:r>
              <a:rPr dirty="0" sz="1800" spc="-10">
                <a:latin typeface="Arial"/>
                <a:cs typeface="Arial"/>
              </a:rPr>
              <a:t>methods for  preventing or avoiding deadlocks </a:t>
            </a:r>
            <a:r>
              <a:rPr dirty="0" sz="1800" spc="-5">
                <a:latin typeface="Arial"/>
                <a:cs typeface="Arial"/>
              </a:rPr>
              <a:t>in a </a:t>
            </a:r>
            <a:r>
              <a:rPr dirty="0" sz="1800" spc="-10">
                <a:latin typeface="Arial"/>
                <a:cs typeface="Arial"/>
              </a:rPr>
              <a:t>computer  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39850">
              <a:lnSpc>
                <a:spcPct val="100000"/>
              </a:lnSpc>
            </a:pPr>
            <a:r>
              <a:rPr dirty="0" sz="2800" spc="-5"/>
              <a:t>Resource-Request Algorithm for Process</a:t>
            </a:r>
            <a:r>
              <a:rPr dirty="0" sz="2800" spc="80"/>
              <a:t> </a:t>
            </a:r>
            <a:r>
              <a:rPr dirty="0" sz="2800" spc="-5" i="1">
                <a:latin typeface="Arial"/>
                <a:cs typeface="Arial"/>
              </a:rPr>
              <a:t>P</a:t>
            </a:r>
            <a:r>
              <a:rPr dirty="0" baseline="-21021" sz="2775" spc="-7" i="1">
                <a:latin typeface="Arial"/>
                <a:cs typeface="Arial"/>
              </a:rPr>
              <a:t>i</a:t>
            </a:r>
            <a:endParaRPr baseline="-21021" sz="2775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16533" y="1158112"/>
            <a:ext cx="7123430" cy="423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370" marR="517525" indent="-27305">
              <a:lnSpc>
                <a:spcPts val="1939"/>
              </a:lnSpc>
            </a:pPr>
            <a:r>
              <a:rPr dirty="0" sz="1800" spc="-5" b="1" i="1">
                <a:latin typeface="Arial"/>
                <a:cs typeface="Arial"/>
              </a:rPr>
              <a:t>Request</a:t>
            </a:r>
            <a:r>
              <a:rPr dirty="0" baseline="-20833" sz="1800" spc="-7" b="1" i="1">
                <a:latin typeface="Arial"/>
                <a:cs typeface="Arial"/>
              </a:rPr>
              <a:t>i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10">
                <a:latin typeface="Arial"/>
                <a:cs typeface="Arial"/>
              </a:rPr>
              <a:t>request </a:t>
            </a:r>
            <a:r>
              <a:rPr dirty="0" sz="1800" spc="-5">
                <a:latin typeface="Arial"/>
                <a:cs typeface="Arial"/>
              </a:rPr>
              <a:t>vector for process </a:t>
            </a:r>
            <a:r>
              <a:rPr dirty="0" sz="1800" spc="-5" b="1" i="1">
                <a:latin typeface="Arial"/>
                <a:cs typeface="Arial"/>
              </a:rPr>
              <a:t>P</a:t>
            </a:r>
            <a:r>
              <a:rPr dirty="0" baseline="-20833" sz="1800" spc="-7" b="1" i="1">
                <a:latin typeface="Arial"/>
                <a:cs typeface="Arial"/>
              </a:rPr>
              <a:t>i</a:t>
            </a:r>
            <a:r>
              <a:rPr dirty="0" sz="1800" spc="-5">
                <a:latin typeface="Arial"/>
                <a:cs typeface="Arial"/>
              </a:rPr>
              <a:t>. </a:t>
            </a: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 b="1" i="1">
                <a:latin typeface="Arial"/>
                <a:cs typeface="Arial"/>
              </a:rPr>
              <a:t>Request</a:t>
            </a:r>
            <a:r>
              <a:rPr dirty="0" baseline="-20833" sz="1800" spc="-7" b="1" i="1">
                <a:latin typeface="Arial"/>
                <a:cs typeface="Arial"/>
              </a:rPr>
              <a:t>i </a:t>
            </a:r>
            <a:r>
              <a:rPr dirty="0" sz="1800" b="1">
                <a:latin typeface="Arial"/>
                <a:cs typeface="Arial"/>
              </a:rPr>
              <a:t>[</a:t>
            </a:r>
            <a:r>
              <a:rPr dirty="0" sz="1800" b="1" i="1">
                <a:latin typeface="Arial"/>
                <a:cs typeface="Arial"/>
              </a:rPr>
              <a:t>j</a:t>
            </a:r>
            <a:r>
              <a:rPr dirty="0" sz="1800" b="1">
                <a:latin typeface="Arial"/>
                <a:cs typeface="Arial"/>
              </a:rPr>
              <a:t>] = </a:t>
            </a:r>
            <a:r>
              <a:rPr dirty="0" sz="1800" spc="-5" b="1" i="1">
                <a:latin typeface="Arial"/>
                <a:cs typeface="Arial"/>
              </a:rPr>
              <a:t>k </a:t>
            </a:r>
            <a:r>
              <a:rPr dirty="0" sz="1800" spc="-10">
                <a:latin typeface="Arial"/>
                <a:cs typeface="Arial"/>
              </a:rPr>
              <a:t>then 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b="1" i="1">
                <a:latin typeface="Arial"/>
                <a:cs typeface="Arial"/>
              </a:rPr>
              <a:t>P</a:t>
            </a:r>
            <a:r>
              <a:rPr dirty="0" baseline="-20833" sz="1800" b="1" i="1">
                <a:latin typeface="Arial"/>
                <a:cs typeface="Arial"/>
              </a:rPr>
              <a:t>i </a:t>
            </a:r>
            <a:r>
              <a:rPr dirty="0" sz="1800" spc="-15">
                <a:latin typeface="Arial"/>
                <a:cs typeface="Arial"/>
              </a:rPr>
              <a:t>wants </a:t>
            </a:r>
            <a:r>
              <a:rPr dirty="0" sz="1800" spc="-5" b="1" i="1">
                <a:latin typeface="Arial"/>
                <a:cs typeface="Arial"/>
              </a:rPr>
              <a:t>k </a:t>
            </a:r>
            <a:r>
              <a:rPr dirty="0" sz="1800" spc="-10">
                <a:latin typeface="Arial"/>
                <a:cs typeface="Arial"/>
              </a:rPr>
              <a:t>instances </a:t>
            </a:r>
            <a:r>
              <a:rPr dirty="0" sz="1800" spc="-5">
                <a:latin typeface="Arial"/>
                <a:cs typeface="Arial"/>
              </a:rPr>
              <a:t>of resource </a:t>
            </a:r>
            <a:r>
              <a:rPr dirty="0" sz="1800" spc="-10">
                <a:latin typeface="Arial"/>
                <a:cs typeface="Arial"/>
              </a:rPr>
              <a:t>type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R</a:t>
            </a:r>
            <a:r>
              <a:rPr dirty="0" baseline="-20833" sz="1800" spc="-7" b="1" i="1">
                <a:latin typeface="Arial"/>
                <a:cs typeface="Arial"/>
              </a:rPr>
              <a:t>j</a:t>
            </a:r>
            <a:endParaRPr baseline="-20833" sz="1800">
              <a:latin typeface="Arial"/>
              <a:cs typeface="Arial"/>
            </a:endParaRPr>
          </a:p>
          <a:p>
            <a:pPr marL="440690" marR="5080" indent="-286385">
              <a:lnSpc>
                <a:spcPts val="1939"/>
              </a:lnSpc>
              <a:spcBef>
                <a:spcPts val="760"/>
              </a:spcBef>
              <a:buAutoNum type="arabicPeriod"/>
              <a:tabLst>
                <a:tab pos="441325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 b="1" i="1">
                <a:latin typeface="Arial"/>
                <a:cs typeface="Arial"/>
              </a:rPr>
              <a:t>Request</a:t>
            </a:r>
            <a:r>
              <a:rPr dirty="0" baseline="-20833" sz="1800" spc="-7" b="1" i="1">
                <a:latin typeface="Arial"/>
                <a:cs typeface="Arial"/>
              </a:rPr>
              <a:t>i </a:t>
            </a:r>
            <a:r>
              <a:rPr dirty="0" sz="1800" spc="-5" b="1">
                <a:latin typeface="Symbol"/>
                <a:cs typeface="Symbol"/>
              </a:rPr>
              <a:t>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Need</a:t>
            </a:r>
            <a:r>
              <a:rPr dirty="0" baseline="-20833" sz="1800" spc="-7" b="1" i="1">
                <a:latin typeface="Arial"/>
                <a:cs typeface="Arial"/>
              </a:rPr>
              <a:t>i </a:t>
            </a:r>
            <a:r>
              <a:rPr dirty="0" sz="1800" spc="-10">
                <a:latin typeface="Arial"/>
                <a:cs typeface="Arial"/>
              </a:rPr>
              <a:t>go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step 2. </a:t>
            </a:r>
            <a:r>
              <a:rPr dirty="0" sz="1800" spc="-10">
                <a:latin typeface="Arial"/>
                <a:cs typeface="Arial"/>
              </a:rPr>
              <a:t>Otherwise, </a:t>
            </a:r>
            <a:r>
              <a:rPr dirty="0" sz="1800" spc="-5">
                <a:latin typeface="Arial"/>
                <a:cs typeface="Arial"/>
              </a:rPr>
              <a:t>raise error </a:t>
            </a:r>
            <a:r>
              <a:rPr dirty="0" sz="1800" spc="-10">
                <a:latin typeface="Arial"/>
                <a:cs typeface="Arial"/>
              </a:rPr>
              <a:t>condition,  </a:t>
            </a:r>
            <a:r>
              <a:rPr dirty="0" sz="1800" spc="-5">
                <a:latin typeface="Arial"/>
                <a:cs typeface="Arial"/>
              </a:rPr>
              <a:t>since process </a:t>
            </a:r>
            <a:r>
              <a:rPr dirty="0" sz="1800" spc="-10">
                <a:latin typeface="Arial"/>
                <a:cs typeface="Arial"/>
              </a:rPr>
              <a:t>has exceeded </a:t>
            </a:r>
            <a:r>
              <a:rPr dirty="0" sz="1800" spc="-5">
                <a:latin typeface="Arial"/>
                <a:cs typeface="Arial"/>
              </a:rPr>
              <a:t>its </a:t>
            </a:r>
            <a:r>
              <a:rPr dirty="0" sz="1800" spc="-10">
                <a:latin typeface="Arial"/>
                <a:cs typeface="Arial"/>
              </a:rPr>
              <a:t>maximum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claim</a:t>
            </a:r>
            <a:endParaRPr sz="1800">
              <a:latin typeface="Arial"/>
              <a:cs typeface="Arial"/>
            </a:endParaRPr>
          </a:p>
          <a:p>
            <a:pPr marL="440690" marR="335915" indent="-286385">
              <a:lnSpc>
                <a:spcPts val="1939"/>
              </a:lnSpc>
              <a:spcBef>
                <a:spcPts val="760"/>
              </a:spcBef>
              <a:buAutoNum type="arabicPeriod"/>
              <a:tabLst>
                <a:tab pos="441325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 b="1" i="1">
                <a:latin typeface="Arial"/>
                <a:cs typeface="Arial"/>
              </a:rPr>
              <a:t>Request</a:t>
            </a:r>
            <a:r>
              <a:rPr dirty="0" baseline="-20833" sz="1800" spc="-7" b="1" i="1">
                <a:latin typeface="Arial"/>
                <a:cs typeface="Arial"/>
              </a:rPr>
              <a:t>i </a:t>
            </a:r>
            <a:r>
              <a:rPr dirty="0" sz="1800" spc="-5" b="1">
                <a:latin typeface="Symbol"/>
                <a:cs typeface="Symbol"/>
              </a:rPr>
              <a:t>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Available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 spc="-10">
                <a:latin typeface="Arial"/>
                <a:cs typeface="Arial"/>
              </a:rPr>
              <a:t>go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step 3. </a:t>
            </a:r>
            <a:r>
              <a:rPr dirty="0" sz="1800" spc="-10">
                <a:latin typeface="Arial"/>
                <a:cs typeface="Arial"/>
              </a:rPr>
              <a:t>Otherwise </a:t>
            </a:r>
            <a:r>
              <a:rPr dirty="0" sz="1800" b="1" i="1">
                <a:latin typeface="Arial"/>
                <a:cs typeface="Arial"/>
              </a:rPr>
              <a:t>P</a:t>
            </a:r>
            <a:r>
              <a:rPr dirty="0" baseline="-20833" sz="1800" b="1" i="1">
                <a:latin typeface="Arial"/>
                <a:cs typeface="Arial"/>
              </a:rPr>
              <a:t>i </a:t>
            </a:r>
            <a:r>
              <a:rPr dirty="0" sz="1800" spc="-5">
                <a:latin typeface="Arial"/>
                <a:cs typeface="Arial"/>
              </a:rPr>
              <a:t>must </a:t>
            </a:r>
            <a:r>
              <a:rPr dirty="0" sz="1800" spc="-15">
                <a:latin typeface="Arial"/>
                <a:cs typeface="Arial"/>
              </a:rPr>
              <a:t>wait,  </a:t>
            </a:r>
            <a:r>
              <a:rPr dirty="0" sz="1800" spc="-5">
                <a:latin typeface="Arial"/>
                <a:cs typeface="Arial"/>
              </a:rPr>
              <a:t>since resources are </a:t>
            </a:r>
            <a:r>
              <a:rPr dirty="0" sz="1800" spc="-10">
                <a:latin typeface="Arial"/>
                <a:cs typeface="Arial"/>
              </a:rPr>
              <a:t>not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available</a:t>
            </a:r>
            <a:endParaRPr sz="1800">
              <a:latin typeface="Arial"/>
              <a:cs typeface="Arial"/>
            </a:endParaRPr>
          </a:p>
          <a:p>
            <a:pPr marL="440690" marR="384810" indent="-286385">
              <a:lnSpc>
                <a:spcPts val="1939"/>
              </a:lnSpc>
              <a:spcBef>
                <a:spcPts val="760"/>
              </a:spcBef>
              <a:buAutoNum type="arabicPeriod"/>
              <a:tabLst>
                <a:tab pos="441325" algn="l"/>
              </a:tabLst>
            </a:pPr>
            <a:r>
              <a:rPr dirty="0" sz="1800" spc="-5">
                <a:latin typeface="Arial"/>
                <a:cs typeface="Arial"/>
              </a:rPr>
              <a:t>Pretend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allocate requested </a:t>
            </a:r>
            <a:r>
              <a:rPr dirty="0" sz="1800" spc="-5">
                <a:latin typeface="Arial"/>
                <a:cs typeface="Arial"/>
              </a:rPr>
              <a:t>resources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 b="1" i="1">
                <a:latin typeface="Arial"/>
                <a:cs typeface="Arial"/>
              </a:rPr>
              <a:t>P</a:t>
            </a:r>
            <a:r>
              <a:rPr dirty="0" baseline="-20833" sz="1800" spc="-7" b="1" i="1">
                <a:latin typeface="Arial"/>
                <a:cs typeface="Arial"/>
              </a:rPr>
              <a:t>i </a:t>
            </a:r>
            <a:r>
              <a:rPr dirty="0" sz="1800" spc="-10">
                <a:latin typeface="Arial"/>
                <a:cs typeface="Arial"/>
              </a:rPr>
              <a:t>by modifying the  </a:t>
            </a:r>
            <a:r>
              <a:rPr dirty="0" sz="1800" spc="-5">
                <a:latin typeface="Arial"/>
                <a:cs typeface="Arial"/>
              </a:rPr>
              <a:t>state </a:t>
            </a:r>
            <a:r>
              <a:rPr dirty="0" sz="1800" spc="-10">
                <a:latin typeface="Arial"/>
                <a:cs typeface="Arial"/>
              </a:rPr>
              <a:t>as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follows:</a:t>
            </a:r>
            <a:endParaRPr sz="1800">
              <a:latin typeface="Arial"/>
              <a:cs typeface="Arial"/>
            </a:endParaRPr>
          </a:p>
          <a:p>
            <a:pPr marL="1525905" marR="1776095" indent="-635">
              <a:lnSpc>
                <a:spcPts val="2700"/>
              </a:lnSpc>
              <a:spcBef>
                <a:spcPts val="150"/>
              </a:spcBef>
              <a:tabLst>
                <a:tab pos="3917950" algn="l"/>
              </a:tabLst>
            </a:pPr>
            <a:r>
              <a:rPr dirty="0" sz="1800" spc="-5" b="1" i="1">
                <a:latin typeface="Arial"/>
                <a:cs typeface="Arial"/>
              </a:rPr>
              <a:t>Available</a:t>
            </a:r>
            <a:r>
              <a:rPr dirty="0" sz="1800" spc="-15" b="1" i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=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Available	</a:t>
            </a:r>
            <a:r>
              <a:rPr dirty="0" sz="1800" spc="-5" b="1">
                <a:latin typeface="Arial"/>
                <a:cs typeface="Arial"/>
              </a:rPr>
              <a:t>–</a:t>
            </a:r>
            <a:r>
              <a:rPr dirty="0" sz="1800" spc="-90" b="1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Request</a:t>
            </a:r>
            <a:r>
              <a:rPr dirty="0" baseline="-20833" sz="1800" spc="-7" b="1" i="1">
                <a:latin typeface="Arial"/>
                <a:cs typeface="Arial"/>
              </a:rPr>
              <a:t>i</a:t>
            </a:r>
            <a:r>
              <a:rPr dirty="0" sz="1800" spc="-5" b="1" i="1">
                <a:latin typeface="Arial"/>
                <a:cs typeface="Arial"/>
              </a:rPr>
              <a:t>; </a:t>
            </a:r>
            <a:r>
              <a:rPr dirty="0" sz="1800" b="1" i="1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Allocation</a:t>
            </a:r>
            <a:r>
              <a:rPr dirty="0" baseline="-20833" sz="1800" spc="-7" b="1" i="1">
                <a:latin typeface="Arial"/>
                <a:cs typeface="Arial"/>
              </a:rPr>
              <a:t>i </a:t>
            </a:r>
            <a:r>
              <a:rPr dirty="0" sz="1800" b="1">
                <a:latin typeface="Arial"/>
                <a:cs typeface="Arial"/>
              </a:rPr>
              <a:t>= </a:t>
            </a:r>
            <a:r>
              <a:rPr dirty="0" sz="1800" spc="-5" b="1" i="1">
                <a:latin typeface="Arial"/>
                <a:cs typeface="Arial"/>
              </a:rPr>
              <a:t>Allocation</a:t>
            </a:r>
            <a:r>
              <a:rPr dirty="0" baseline="-20833" sz="1800" spc="-7" b="1" i="1">
                <a:latin typeface="Arial"/>
                <a:cs typeface="Arial"/>
              </a:rPr>
              <a:t>i </a:t>
            </a:r>
            <a:r>
              <a:rPr dirty="0" sz="1800" b="1">
                <a:latin typeface="Arial"/>
                <a:cs typeface="Arial"/>
              </a:rPr>
              <a:t>+ </a:t>
            </a:r>
            <a:r>
              <a:rPr dirty="0" sz="1800" spc="-5" b="1" i="1">
                <a:latin typeface="Arial"/>
                <a:cs typeface="Arial"/>
              </a:rPr>
              <a:t>Request</a:t>
            </a:r>
            <a:r>
              <a:rPr dirty="0" baseline="-20833" sz="1800" spc="-7" b="1" i="1">
                <a:latin typeface="Arial"/>
                <a:cs typeface="Arial"/>
              </a:rPr>
              <a:t>i</a:t>
            </a:r>
            <a:r>
              <a:rPr dirty="0" sz="1800" spc="-5" b="1">
                <a:latin typeface="Arial"/>
                <a:cs typeface="Arial"/>
              </a:rPr>
              <a:t>;  </a:t>
            </a:r>
            <a:r>
              <a:rPr dirty="0" sz="1800" spc="-5" b="1" i="1">
                <a:latin typeface="Arial"/>
                <a:cs typeface="Arial"/>
              </a:rPr>
              <a:t>Need</a:t>
            </a:r>
            <a:r>
              <a:rPr dirty="0" baseline="-20833" sz="1800" spc="-7" b="1" i="1">
                <a:latin typeface="Arial"/>
                <a:cs typeface="Arial"/>
              </a:rPr>
              <a:t>i </a:t>
            </a:r>
            <a:r>
              <a:rPr dirty="0" sz="1800" b="1">
                <a:latin typeface="Arial"/>
                <a:cs typeface="Arial"/>
              </a:rPr>
              <a:t>= </a:t>
            </a:r>
            <a:r>
              <a:rPr dirty="0" sz="1800" spc="-5" b="1" i="1">
                <a:latin typeface="Arial"/>
                <a:cs typeface="Arial"/>
              </a:rPr>
              <a:t>Need</a:t>
            </a:r>
            <a:r>
              <a:rPr dirty="0" baseline="-20833" sz="1800" spc="-7" b="1" i="1">
                <a:latin typeface="Arial"/>
                <a:cs typeface="Arial"/>
              </a:rPr>
              <a:t>i </a:t>
            </a:r>
            <a:r>
              <a:rPr dirty="0" sz="1800" spc="-5" b="1">
                <a:latin typeface="Arial"/>
                <a:cs typeface="Arial"/>
              </a:rPr>
              <a:t>–</a:t>
            </a:r>
            <a:r>
              <a:rPr dirty="0" sz="1800" spc="-80" b="1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Request</a:t>
            </a:r>
            <a:r>
              <a:rPr dirty="0" baseline="-20833" sz="1800" spc="-7" b="1" i="1">
                <a:latin typeface="Arial"/>
                <a:cs typeface="Arial"/>
              </a:rPr>
              <a:t>i</a:t>
            </a:r>
            <a:r>
              <a:rPr dirty="0" sz="1800" spc="-5" b="1" i="1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lvl="1" marL="783590" indent="-228600">
              <a:lnSpc>
                <a:spcPct val="100000"/>
              </a:lnSpc>
              <a:spcBef>
                <a:spcPts val="359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84225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safe </a:t>
            </a:r>
            <a:r>
              <a:rPr dirty="0" sz="1800">
                <a:latin typeface="Symbol"/>
                <a:cs typeface="Symbol"/>
              </a:rPr>
              <a:t>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the resources are </a:t>
            </a:r>
            <a:r>
              <a:rPr dirty="0" sz="1800" spc="-10">
                <a:latin typeface="Arial"/>
                <a:cs typeface="Arial"/>
              </a:rPr>
              <a:t>allocated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P</a:t>
            </a:r>
            <a:r>
              <a:rPr dirty="0" baseline="-20833" sz="1800" spc="-7" b="1" i="1">
                <a:latin typeface="Arial"/>
                <a:cs typeface="Arial"/>
              </a:rPr>
              <a:t>i</a:t>
            </a:r>
            <a:endParaRPr baseline="-20833" sz="1800">
              <a:latin typeface="Arial"/>
              <a:cs typeface="Arial"/>
            </a:endParaRPr>
          </a:p>
          <a:p>
            <a:pPr lvl="1" marL="783590" marR="71755" indent="-228600">
              <a:lnSpc>
                <a:spcPts val="1939"/>
              </a:lnSpc>
              <a:spcBef>
                <a:spcPts val="78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84225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10">
                <a:latin typeface="Arial"/>
                <a:cs typeface="Arial"/>
              </a:rPr>
              <a:t>unsafe </a:t>
            </a:r>
            <a:r>
              <a:rPr dirty="0" sz="1800">
                <a:latin typeface="Symbol"/>
                <a:cs typeface="Symbol"/>
              </a:rPr>
              <a:t>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P</a:t>
            </a:r>
            <a:r>
              <a:rPr dirty="0" baseline="-20833" sz="1800" spc="-7" b="1" i="1">
                <a:latin typeface="Arial"/>
                <a:cs typeface="Arial"/>
              </a:rPr>
              <a:t>i </a:t>
            </a:r>
            <a:r>
              <a:rPr dirty="0" sz="1800" spc="-5">
                <a:latin typeface="Arial"/>
                <a:cs typeface="Arial"/>
              </a:rPr>
              <a:t>must </a:t>
            </a:r>
            <a:r>
              <a:rPr dirty="0" sz="1800" spc="-15">
                <a:latin typeface="Arial"/>
                <a:cs typeface="Arial"/>
              </a:rPr>
              <a:t>wait,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old resource-allocation </a:t>
            </a:r>
            <a:r>
              <a:rPr dirty="0" sz="1800" spc="-5">
                <a:latin typeface="Arial"/>
                <a:cs typeface="Arial"/>
              </a:rPr>
              <a:t>state  is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restored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91945">
              <a:lnSpc>
                <a:spcPct val="100000"/>
              </a:lnSpc>
            </a:pPr>
            <a:r>
              <a:rPr dirty="0" spc="-5"/>
              <a:t>Example of Banker</a:t>
            </a:r>
            <a:r>
              <a:rPr dirty="0" spc="-5">
                <a:latin typeface="MS PGothic"/>
                <a:cs typeface="MS PGothic"/>
              </a:rPr>
              <a:t>’</a:t>
            </a:r>
            <a:r>
              <a:rPr dirty="0" spc="-5"/>
              <a:t>s</a:t>
            </a:r>
            <a:r>
              <a:rPr dirty="0" spc="-70"/>
              <a:t> </a:t>
            </a:r>
            <a:r>
              <a:rPr dirty="0" spc="-5"/>
              <a:t>Algorithm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31227" y="1304099"/>
            <a:ext cx="6320790" cy="153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1795" marR="3201670" indent="-379095">
              <a:lnSpc>
                <a:spcPct val="135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5 processes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>
                <a:latin typeface="Arial"/>
                <a:cs typeface="Arial"/>
              </a:rPr>
              <a:t>0 </a:t>
            </a:r>
            <a:r>
              <a:rPr dirty="0" sz="1800" spc="-10">
                <a:latin typeface="Arial"/>
                <a:cs typeface="Arial"/>
              </a:rPr>
              <a:t>through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>
                <a:latin typeface="Arial"/>
                <a:cs typeface="Arial"/>
              </a:rPr>
              <a:t>4</a:t>
            </a:r>
            <a:r>
              <a:rPr dirty="0" sz="1800" spc="-5">
                <a:latin typeface="Arial"/>
                <a:cs typeface="Arial"/>
              </a:rPr>
              <a:t>;  3 resource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types:</a:t>
            </a:r>
            <a:endParaRPr sz="1800">
              <a:latin typeface="Arial"/>
              <a:cs typeface="Arial"/>
            </a:endParaRPr>
          </a:p>
          <a:p>
            <a:pPr marL="899160">
              <a:lnSpc>
                <a:spcPct val="100000"/>
              </a:lnSpc>
              <a:spcBef>
                <a:spcPts val="755"/>
              </a:spcBef>
              <a:tabLst>
                <a:tab pos="2741295" algn="l"/>
              </a:tabLst>
            </a:pPr>
            <a:r>
              <a:rPr dirty="0" sz="1800" i="1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(10 instances),	</a:t>
            </a:r>
            <a:r>
              <a:rPr dirty="0" sz="1800" i="1">
                <a:latin typeface="Arial"/>
                <a:cs typeface="Arial"/>
              </a:rPr>
              <a:t>B </a:t>
            </a:r>
            <a:r>
              <a:rPr dirty="0" sz="1800" spc="-5">
                <a:latin typeface="Arial"/>
                <a:cs typeface="Arial"/>
              </a:rPr>
              <a:t>(5instances),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 i="1">
                <a:latin typeface="Arial"/>
                <a:cs typeface="Arial"/>
              </a:rPr>
              <a:t>C </a:t>
            </a:r>
            <a:r>
              <a:rPr dirty="0" sz="1800" spc="-5">
                <a:latin typeface="Arial"/>
                <a:cs typeface="Arial"/>
              </a:rPr>
              <a:t>(7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instances)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Snapshot </a:t>
            </a:r>
            <a:r>
              <a:rPr dirty="0" sz="1800" spc="-5">
                <a:latin typeface="Arial"/>
                <a:cs typeface="Arial"/>
              </a:rPr>
              <a:t>at time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</a:t>
            </a:r>
            <a:r>
              <a:rPr dirty="0" baseline="-20833" sz="1800">
                <a:latin typeface="Arial"/>
                <a:cs typeface="Arial"/>
              </a:rPr>
              <a:t>0</a:t>
            </a:r>
            <a:r>
              <a:rPr dirty="0" sz="180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93073" y="2861301"/>
          <a:ext cx="3940810" cy="2620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400"/>
                <a:gridCol w="1379410"/>
                <a:gridCol w="1073200"/>
                <a:gridCol w="1050391"/>
              </a:tblGrid>
              <a:tr h="362966">
                <a:tc rowSpan="2"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549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5" i="1" u="sng">
                          <a:latin typeface="Arial"/>
                          <a:cs typeface="Arial"/>
                        </a:rPr>
                        <a:t>Allocation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10" i="1" u="sng">
                          <a:latin typeface="Arial"/>
                          <a:cs typeface="Arial"/>
                        </a:rPr>
                        <a:t>Max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19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10" i="1" u="sng">
                          <a:latin typeface="Arial"/>
                          <a:cs typeface="Arial"/>
                        </a:rPr>
                        <a:t>Available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524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A B</a:t>
                      </a:r>
                      <a:r>
                        <a:rPr dirty="0" sz="1800" spc="-1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62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A B</a:t>
                      </a:r>
                      <a:r>
                        <a:rPr dirty="0" sz="1800" spc="-1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12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A B</a:t>
                      </a:r>
                      <a:r>
                        <a:rPr dirty="0" sz="1800" spc="-12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91298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>
                          <a:latin typeface="Arial"/>
                          <a:cs typeface="Arial"/>
                        </a:rPr>
                        <a:t>0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511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0 1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7 5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19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3 3</a:t>
                      </a:r>
                      <a:r>
                        <a:rPr dirty="0" sz="1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1">
                <a:tc>
                  <a:txBody>
                    <a:bodyPr/>
                    <a:lstStyle/>
                    <a:p>
                      <a:pPr algn="r" marR="1060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>
                          <a:latin typeface="Arial"/>
                          <a:cs typeface="Arial"/>
                        </a:rPr>
                        <a:t>1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511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2 0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9539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3 2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1">
                <a:tc>
                  <a:txBody>
                    <a:bodyPr/>
                    <a:lstStyle/>
                    <a:p>
                      <a:pPr algn="r" marR="1060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>
                          <a:latin typeface="Arial"/>
                          <a:cs typeface="Arial"/>
                        </a:rPr>
                        <a:t>2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511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3 0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9539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9 0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1">
                <a:tc>
                  <a:txBody>
                    <a:bodyPr/>
                    <a:lstStyle/>
                    <a:p>
                      <a:pPr algn="r" marR="1060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>
                          <a:latin typeface="Arial"/>
                          <a:cs typeface="Arial"/>
                        </a:rPr>
                        <a:t>3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511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2 1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9539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2 2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83932">
                <a:tc>
                  <a:txBody>
                    <a:bodyPr/>
                    <a:lstStyle/>
                    <a:p>
                      <a:pPr algn="r" marR="1060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>
                          <a:latin typeface="Arial"/>
                          <a:cs typeface="Arial"/>
                        </a:rPr>
                        <a:t>4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511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0 0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4 3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3075" y="308990"/>
            <a:ext cx="311658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Example</a:t>
            </a:r>
            <a:r>
              <a:rPr dirty="0" spc="-80"/>
              <a:t> </a:t>
            </a:r>
            <a:r>
              <a:rPr dirty="0" spc="-5"/>
              <a:t>(Cont.)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10602" y="1176273"/>
            <a:ext cx="699770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content </a:t>
            </a:r>
            <a:r>
              <a:rPr dirty="0" sz="1800" spc="-5">
                <a:latin typeface="Arial"/>
                <a:cs typeface="Arial"/>
              </a:rPr>
              <a:t>of the matrix </a:t>
            </a:r>
            <a:r>
              <a:rPr dirty="0" sz="1800" spc="-10" b="1" i="1">
                <a:latin typeface="Arial"/>
                <a:cs typeface="Arial"/>
              </a:rPr>
              <a:t>Need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defined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5" b="1" i="1">
                <a:latin typeface="Arial"/>
                <a:cs typeface="Arial"/>
              </a:rPr>
              <a:t>Max </a:t>
            </a:r>
            <a:r>
              <a:rPr dirty="0" sz="1800" spc="-5" b="1">
                <a:latin typeface="Arial"/>
                <a:cs typeface="Arial"/>
              </a:rPr>
              <a:t>–</a:t>
            </a:r>
            <a:r>
              <a:rPr dirty="0" sz="1800" spc="114" b="1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Allocation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18496" y="1896800"/>
          <a:ext cx="1318260" cy="2620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110"/>
                <a:gridCol w="837565"/>
              </a:tblGrid>
              <a:tr h="362965">
                <a:tc rowSpan="2"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5" i="1" u="sng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spc="-10" i="1" u="sng">
                          <a:latin typeface="Arial"/>
                          <a:cs typeface="Arial"/>
                        </a:rPr>
                        <a:t>eed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A B</a:t>
                      </a:r>
                      <a:r>
                        <a:rPr dirty="0" sz="1800" spc="-12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91298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>
                          <a:latin typeface="Arial"/>
                          <a:cs typeface="Arial"/>
                        </a:rPr>
                        <a:t>0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7 4</a:t>
                      </a:r>
                      <a:r>
                        <a:rPr dirty="0" sz="1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>
                          <a:latin typeface="Arial"/>
                          <a:cs typeface="Arial"/>
                        </a:rPr>
                        <a:t>1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1 2</a:t>
                      </a:r>
                      <a:r>
                        <a:rPr dirty="0" sz="1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>
                          <a:latin typeface="Arial"/>
                          <a:cs typeface="Arial"/>
                        </a:rPr>
                        <a:t>2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6 0</a:t>
                      </a:r>
                      <a:r>
                        <a:rPr dirty="0" sz="1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>
                          <a:latin typeface="Arial"/>
                          <a:cs typeface="Arial"/>
                        </a:rPr>
                        <a:t>3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0 1</a:t>
                      </a:r>
                      <a:r>
                        <a:rPr dirty="0" sz="1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8393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spc="-7">
                          <a:latin typeface="Arial"/>
                          <a:cs typeface="Arial"/>
                        </a:rPr>
                        <a:t>4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4 3</a:t>
                      </a:r>
                      <a:r>
                        <a:rPr dirty="0" sz="1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10602" y="4783582"/>
            <a:ext cx="7379970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4965" marR="5080" indent="-34226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is in a safe state since the </a:t>
            </a:r>
            <a:r>
              <a:rPr dirty="0" sz="1800" spc="-10">
                <a:latin typeface="Arial"/>
                <a:cs typeface="Arial"/>
              </a:rPr>
              <a:t>sequence </a:t>
            </a:r>
            <a:r>
              <a:rPr dirty="0" sz="1800">
                <a:latin typeface="Arial"/>
                <a:cs typeface="Arial"/>
              </a:rPr>
              <a:t>&lt;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>
                <a:latin typeface="Arial"/>
                <a:cs typeface="Arial"/>
              </a:rPr>
              <a:t>1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>
                <a:latin typeface="Arial"/>
                <a:cs typeface="Arial"/>
              </a:rPr>
              <a:t>3</a:t>
            </a:r>
            <a:r>
              <a:rPr dirty="0" sz="1800">
                <a:latin typeface="Arial"/>
                <a:cs typeface="Arial"/>
              </a:rPr>
              <a:t>,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>
                <a:latin typeface="Arial"/>
                <a:cs typeface="Arial"/>
              </a:rPr>
              <a:t>4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>
                <a:latin typeface="Arial"/>
                <a:cs typeface="Arial"/>
              </a:rPr>
              <a:t>2</a:t>
            </a:r>
            <a:r>
              <a:rPr dirty="0" sz="1800">
                <a:latin typeface="Arial"/>
                <a:cs typeface="Arial"/>
              </a:rPr>
              <a:t>,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>
                <a:latin typeface="Arial"/>
                <a:cs typeface="Arial"/>
              </a:rPr>
              <a:t>0</a:t>
            </a:r>
            <a:r>
              <a:rPr dirty="0" sz="1800" spc="-5">
                <a:latin typeface="Arial"/>
                <a:cs typeface="Arial"/>
              </a:rPr>
              <a:t>&gt;  satisfies safety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criteria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3902" y="245490"/>
            <a:ext cx="5473065" cy="5715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040889" algn="l"/>
              </a:tabLst>
            </a:pPr>
            <a:r>
              <a:rPr dirty="0" spc="-5"/>
              <a:t>Example:	</a:t>
            </a:r>
            <a:r>
              <a:rPr dirty="0" spc="5" i="1">
                <a:latin typeface="Arial"/>
                <a:cs typeface="Arial"/>
              </a:rPr>
              <a:t>P</a:t>
            </a:r>
            <a:r>
              <a:rPr dirty="0" baseline="-21164" sz="3150" spc="7"/>
              <a:t>1 </a:t>
            </a:r>
            <a:r>
              <a:rPr dirty="0" sz="3200" spc="-5"/>
              <a:t>Request</a:t>
            </a:r>
            <a:r>
              <a:rPr dirty="0" sz="3200" spc="-80"/>
              <a:t> </a:t>
            </a:r>
            <a:r>
              <a:rPr dirty="0" sz="3200" spc="-10"/>
              <a:t>(1,0,2)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75677" y="1142936"/>
            <a:ext cx="674814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Check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-10">
                <a:latin typeface="Arial"/>
                <a:cs typeface="Arial"/>
              </a:rPr>
              <a:t>Request </a:t>
            </a:r>
            <a:r>
              <a:rPr dirty="0" sz="1800">
                <a:latin typeface="Symbol"/>
                <a:cs typeface="Symbol"/>
              </a:rPr>
              <a:t>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Arial"/>
                <a:cs typeface="Arial"/>
              </a:rPr>
              <a:t>Available </a:t>
            </a:r>
            <a:r>
              <a:rPr dirty="0" sz="1800" spc="-5">
                <a:latin typeface="Arial"/>
                <a:cs typeface="Arial"/>
              </a:rPr>
              <a:t>(that is, (1,0,2) </a:t>
            </a:r>
            <a:r>
              <a:rPr dirty="0" sz="1800">
                <a:latin typeface="Symbol"/>
                <a:cs typeface="Symbol"/>
              </a:rPr>
              <a:t>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(3,3,2) </a:t>
            </a:r>
            <a:r>
              <a:rPr dirty="0" sz="1800">
                <a:latin typeface="Symbol"/>
                <a:cs typeface="Symbol"/>
              </a:rPr>
              <a:t>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true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11336" y="1493130"/>
          <a:ext cx="4079240" cy="2620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484"/>
                <a:gridCol w="1337500"/>
                <a:gridCol w="1153325"/>
                <a:gridCol w="1240929"/>
              </a:tblGrid>
              <a:tr h="362966">
                <a:tc rowSpan="2"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644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5" i="1" u="sng">
                          <a:latin typeface="Arial"/>
                          <a:cs typeface="Arial"/>
                        </a:rPr>
                        <a:t>Allocation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10" i="1" u="sng">
                          <a:latin typeface="Arial"/>
                          <a:cs typeface="Arial"/>
                        </a:rPr>
                        <a:t>Need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10" i="1" u="sng">
                          <a:latin typeface="Arial"/>
                          <a:cs typeface="Arial"/>
                        </a:rPr>
                        <a:t>Available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625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A B</a:t>
                      </a:r>
                      <a:r>
                        <a:rPr dirty="0" sz="1800" spc="-1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A B</a:t>
                      </a:r>
                      <a:r>
                        <a:rPr dirty="0" sz="1800" spc="-1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A B</a:t>
                      </a:r>
                      <a:r>
                        <a:rPr dirty="0" sz="1800" spc="-1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91298">
                <a:tc>
                  <a:txBody>
                    <a:bodyPr/>
                    <a:lstStyle/>
                    <a:p>
                      <a:pPr algn="ctr" marR="577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spc="-7">
                          <a:latin typeface="Arial"/>
                          <a:cs typeface="Arial"/>
                        </a:rPr>
                        <a:t>0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612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0 1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08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7 4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2 3</a:t>
                      </a:r>
                      <a:r>
                        <a:rPr dirty="0" sz="1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1">
                <a:tc>
                  <a:txBody>
                    <a:bodyPr/>
                    <a:lstStyle/>
                    <a:p>
                      <a:pPr algn="ctr" marR="577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>
                          <a:latin typeface="Arial"/>
                          <a:cs typeface="Arial"/>
                        </a:rPr>
                        <a:t>1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343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3 0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0 2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1">
                <a:tc>
                  <a:txBody>
                    <a:bodyPr/>
                    <a:lstStyle/>
                    <a:p>
                      <a:pPr algn="ctr" marR="577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spc="-7">
                          <a:latin typeface="Arial"/>
                          <a:cs typeface="Arial"/>
                        </a:rPr>
                        <a:t>2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612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3 0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03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6 0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2">
                <a:tc>
                  <a:txBody>
                    <a:bodyPr/>
                    <a:lstStyle/>
                    <a:p>
                      <a:pPr algn="ctr" marR="577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>
                          <a:latin typeface="Arial"/>
                          <a:cs typeface="Arial"/>
                        </a:rPr>
                        <a:t>3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612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2 1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327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0 1</a:t>
                      </a:r>
                      <a:r>
                        <a:rPr dirty="0" sz="1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83932">
                <a:tc>
                  <a:txBody>
                    <a:bodyPr/>
                    <a:lstStyle/>
                    <a:p>
                      <a:pPr algn="ctr" marR="577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spc="-7">
                          <a:latin typeface="Arial"/>
                          <a:cs typeface="Arial"/>
                        </a:rPr>
                        <a:t>4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612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0 0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03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4 3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75677" y="4270184"/>
            <a:ext cx="7341870" cy="1671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Executing </a:t>
            </a:r>
            <a:r>
              <a:rPr dirty="0" sz="1800" spc="-5">
                <a:latin typeface="Arial"/>
                <a:cs typeface="Arial"/>
              </a:rPr>
              <a:t>safety </a:t>
            </a:r>
            <a:r>
              <a:rPr dirty="0" sz="1800" spc="-10">
                <a:latin typeface="Arial"/>
                <a:cs typeface="Arial"/>
              </a:rPr>
              <a:t>algorithm </a:t>
            </a:r>
            <a:r>
              <a:rPr dirty="0" sz="1800" spc="-15">
                <a:latin typeface="Arial"/>
                <a:cs typeface="Arial"/>
              </a:rPr>
              <a:t>shows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-10">
                <a:latin typeface="Arial"/>
                <a:cs typeface="Arial"/>
              </a:rPr>
              <a:t>sequence </a:t>
            </a:r>
            <a:r>
              <a:rPr dirty="0" sz="1800">
                <a:latin typeface="Arial"/>
                <a:cs typeface="Arial"/>
              </a:rPr>
              <a:t>&lt; </a:t>
            </a:r>
            <a:r>
              <a:rPr dirty="0" sz="1800" spc="-5" b="1" i="1">
                <a:latin typeface="Arial"/>
                <a:cs typeface="Arial"/>
              </a:rPr>
              <a:t>P</a:t>
            </a:r>
            <a:r>
              <a:rPr dirty="0" baseline="-20833" sz="1800" spc="-7" b="1">
                <a:latin typeface="Arial"/>
                <a:cs typeface="Arial"/>
              </a:rPr>
              <a:t>1</a:t>
            </a:r>
            <a:r>
              <a:rPr dirty="0" sz="1800" spc="-5" b="1">
                <a:latin typeface="Arial"/>
                <a:cs typeface="Arial"/>
              </a:rPr>
              <a:t>, </a:t>
            </a:r>
            <a:r>
              <a:rPr dirty="0" sz="1800" b="1" i="1">
                <a:latin typeface="Arial"/>
                <a:cs typeface="Arial"/>
              </a:rPr>
              <a:t>P</a:t>
            </a:r>
            <a:r>
              <a:rPr dirty="0" baseline="-20833" sz="1800" b="1">
                <a:latin typeface="Arial"/>
                <a:cs typeface="Arial"/>
              </a:rPr>
              <a:t>3</a:t>
            </a:r>
            <a:r>
              <a:rPr dirty="0" sz="1800" b="1">
                <a:latin typeface="Arial"/>
                <a:cs typeface="Arial"/>
              </a:rPr>
              <a:t>, </a:t>
            </a:r>
            <a:r>
              <a:rPr dirty="0" sz="1800" spc="-5" b="1" i="1">
                <a:latin typeface="Arial"/>
                <a:cs typeface="Arial"/>
              </a:rPr>
              <a:t>P</a:t>
            </a:r>
            <a:r>
              <a:rPr dirty="0" baseline="-20833" sz="1800" spc="-7" b="1">
                <a:latin typeface="Arial"/>
                <a:cs typeface="Arial"/>
              </a:rPr>
              <a:t>4</a:t>
            </a:r>
            <a:r>
              <a:rPr dirty="0" sz="1800" spc="-5" b="1">
                <a:latin typeface="Arial"/>
                <a:cs typeface="Arial"/>
              </a:rPr>
              <a:t>, </a:t>
            </a:r>
            <a:r>
              <a:rPr dirty="0" sz="1800" b="1" i="1">
                <a:latin typeface="Arial"/>
                <a:cs typeface="Arial"/>
              </a:rPr>
              <a:t>P</a:t>
            </a:r>
            <a:r>
              <a:rPr dirty="0" baseline="-20833" sz="1800" b="1">
                <a:latin typeface="Arial"/>
                <a:cs typeface="Arial"/>
              </a:rPr>
              <a:t>0</a:t>
            </a:r>
            <a:r>
              <a:rPr dirty="0" sz="1800" b="1">
                <a:latin typeface="Arial"/>
                <a:cs typeface="Arial"/>
              </a:rPr>
              <a:t>, </a:t>
            </a:r>
            <a:r>
              <a:rPr dirty="0" sz="1800" spc="-5" b="1" i="1">
                <a:latin typeface="Arial"/>
                <a:cs typeface="Arial"/>
              </a:rPr>
              <a:t>P</a:t>
            </a:r>
            <a:r>
              <a:rPr dirty="0" baseline="-20833" sz="1800" spc="-7" b="1">
                <a:latin typeface="Arial"/>
                <a:cs typeface="Arial"/>
              </a:rPr>
              <a:t>2</a:t>
            </a:r>
            <a:r>
              <a:rPr dirty="0" sz="1800" spc="-5">
                <a:latin typeface="Arial"/>
                <a:cs typeface="Arial"/>
              </a:rPr>
              <a:t>&gt;  satisfies safety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requirement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Can request </a:t>
            </a:r>
            <a:r>
              <a:rPr dirty="0" sz="1800" spc="-5">
                <a:latin typeface="Arial"/>
                <a:cs typeface="Arial"/>
              </a:rPr>
              <a:t>for (3,3,0) </a:t>
            </a:r>
            <a:r>
              <a:rPr dirty="0" sz="1800" spc="-10">
                <a:latin typeface="Arial"/>
                <a:cs typeface="Arial"/>
              </a:rPr>
              <a:t>by </a:t>
            </a:r>
            <a:r>
              <a:rPr dirty="0" sz="1800" spc="-5" b="1" i="1">
                <a:latin typeface="Arial"/>
                <a:cs typeface="Arial"/>
              </a:rPr>
              <a:t>P</a:t>
            </a:r>
            <a:r>
              <a:rPr dirty="0" baseline="-20833" sz="1800" spc="-7" b="1">
                <a:latin typeface="Arial"/>
                <a:cs typeface="Arial"/>
              </a:rPr>
              <a:t>4 </a:t>
            </a:r>
            <a:r>
              <a:rPr dirty="0" sz="1800" spc="-10">
                <a:latin typeface="Arial"/>
                <a:cs typeface="Arial"/>
              </a:rPr>
              <a:t>be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granted?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Can request </a:t>
            </a:r>
            <a:r>
              <a:rPr dirty="0" sz="1800" spc="-5">
                <a:latin typeface="Arial"/>
                <a:cs typeface="Arial"/>
              </a:rPr>
              <a:t>for (0,2,0) </a:t>
            </a:r>
            <a:r>
              <a:rPr dirty="0" sz="1800" spc="-10">
                <a:latin typeface="Arial"/>
                <a:cs typeface="Arial"/>
              </a:rPr>
              <a:t>by </a:t>
            </a:r>
            <a:r>
              <a:rPr dirty="0" sz="1800" spc="-5" b="1" i="1">
                <a:latin typeface="Arial"/>
                <a:cs typeface="Arial"/>
              </a:rPr>
              <a:t>P</a:t>
            </a:r>
            <a:r>
              <a:rPr dirty="0" baseline="-20833" sz="1800" spc="-7" b="1">
                <a:latin typeface="Arial"/>
                <a:cs typeface="Arial"/>
              </a:rPr>
              <a:t>0 </a:t>
            </a:r>
            <a:r>
              <a:rPr dirty="0" sz="1800" spc="-10">
                <a:latin typeface="Arial"/>
                <a:cs typeface="Arial"/>
              </a:rPr>
              <a:t>be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granted?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65425">
              <a:lnSpc>
                <a:spcPct val="100000"/>
              </a:lnSpc>
            </a:pPr>
            <a:r>
              <a:rPr dirty="0" spc="-5"/>
              <a:t>Deadlock</a:t>
            </a:r>
            <a:r>
              <a:rPr dirty="0" spc="-114"/>
              <a:t> </a:t>
            </a:r>
            <a:r>
              <a:rPr dirty="0" spc="-5"/>
              <a:t>Detection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80439" y="1273111"/>
            <a:ext cx="4074795" cy="1574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Allow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enter deadlock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Detection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Recovery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scheme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03680">
              <a:lnSpc>
                <a:spcPct val="100000"/>
              </a:lnSpc>
            </a:pPr>
            <a:r>
              <a:rPr dirty="0" sz="2800" spc="-10"/>
              <a:t>Single </a:t>
            </a:r>
            <a:r>
              <a:rPr dirty="0" sz="2800" spc="-5"/>
              <a:t>Instance </a:t>
            </a:r>
            <a:r>
              <a:rPr dirty="0" sz="2800" spc="-10"/>
              <a:t>of </a:t>
            </a:r>
            <a:r>
              <a:rPr dirty="0" sz="2800" spc="-5"/>
              <a:t>Each Resource</a:t>
            </a:r>
            <a:r>
              <a:rPr dirty="0" sz="2800" spc="85"/>
              <a:t> </a:t>
            </a:r>
            <a:r>
              <a:rPr dirty="0" sz="2800" spc="-15"/>
              <a:t>Type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5827" y="1212786"/>
            <a:ext cx="6790055" cy="2959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Maintain </a:t>
            </a:r>
            <a:r>
              <a:rPr dirty="0" sz="1800" spc="5" b="1">
                <a:solidFill>
                  <a:srgbClr val="3366FF"/>
                </a:solidFill>
                <a:latin typeface="Arial"/>
                <a:cs typeface="Arial"/>
              </a:rPr>
              <a:t>wait-for</a:t>
            </a:r>
            <a:r>
              <a:rPr dirty="0" sz="1800" spc="-9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graph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Nodes </a:t>
            </a:r>
            <a:r>
              <a:rPr dirty="0" sz="1800" spc="-5">
                <a:latin typeface="Arial"/>
                <a:cs typeface="Arial"/>
              </a:rPr>
              <a:t>are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 i="1">
                <a:latin typeface="Arial"/>
                <a:cs typeface="Arial"/>
              </a:rPr>
              <a:t>P</a:t>
            </a:r>
            <a:r>
              <a:rPr dirty="0" baseline="-20833" sz="1800" spc="-7" b="1" i="1">
                <a:latin typeface="Arial"/>
                <a:cs typeface="Arial"/>
              </a:rPr>
              <a:t>i </a:t>
            </a:r>
            <a:r>
              <a:rPr dirty="0" sz="1800" spc="-5" b="1">
                <a:latin typeface="Symbol"/>
                <a:cs typeface="Symbol"/>
              </a:rPr>
              <a:t>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P</a:t>
            </a:r>
            <a:r>
              <a:rPr dirty="0" baseline="-20833" sz="1800" spc="-7" b="1" i="1">
                <a:latin typeface="Arial"/>
                <a:cs typeface="Arial"/>
              </a:rPr>
              <a:t>j  </a:t>
            </a:r>
            <a:r>
              <a:rPr dirty="0" sz="1800" spc="-5">
                <a:latin typeface="Arial"/>
                <a:cs typeface="Arial"/>
              </a:rPr>
              <a:t>if </a:t>
            </a:r>
            <a:r>
              <a:rPr dirty="0" sz="1800" spc="-5" b="1" i="1">
                <a:latin typeface="Arial"/>
                <a:cs typeface="Arial"/>
              </a:rPr>
              <a:t>P</a:t>
            </a:r>
            <a:r>
              <a:rPr dirty="0" baseline="-20833" sz="1800" spc="-7" b="1" i="1">
                <a:latin typeface="Arial"/>
                <a:cs typeface="Arial"/>
              </a:rPr>
              <a:t>i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waiting </a:t>
            </a:r>
            <a:r>
              <a:rPr dirty="0" sz="1800" spc="-5">
                <a:latin typeface="Arial"/>
                <a:cs typeface="Arial"/>
              </a:rPr>
              <a:t>for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P</a:t>
            </a:r>
            <a:r>
              <a:rPr dirty="0" baseline="-20833" sz="1800" b="1" i="1">
                <a:latin typeface="Arial"/>
                <a:cs typeface="Arial"/>
              </a:rPr>
              <a:t>j</a:t>
            </a:r>
            <a:endParaRPr baseline="-20833"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"/>
            </a:pPr>
            <a:endParaRPr sz="2500">
              <a:latin typeface="Times New Roman"/>
              <a:cs typeface="Times New Roman"/>
            </a:endParaRPr>
          </a:p>
          <a:p>
            <a:pPr marL="355600" marR="5461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Periodically </a:t>
            </a:r>
            <a:r>
              <a:rPr dirty="0" sz="1800" spc="-5">
                <a:latin typeface="Arial"/>
                <a:cs typeface="Arial"/>
              </a:rPr>
              <a:t>invoke </a:t>
            </a:r>
            <a:r>
              <a:rPr dirty="0" sz="1800" spc="-10">
                <a:latin typeface="Arial"/>
                <a:cs typeface="Arial"/>
              </a:rPr>
              <a:t>an algorithm </a:t>
            </a:r>
            <a:r>
              <a:rPr dirty="0" sz="1800" spc="-5">
                <a:latin typeface="Arial"/>
                <a:cs typeface="Arial"/>
              </a:rPr>
              <a:t>that </a:t>
            </a:r>
            <a:r>
              <a:rPr dirty="0" sz="1800" spc="-10">
                <a:latin typeface="Arial"/>
                <a:cs typeface="Arial"/>
              </a:rPr>
              <a:t>searches </a:t>
            </a:r>
            <a:r>
              <a:rPr dirty="0" sz="1800" spc="-5">
                <a:latin typeface="Arial"/>
                <a:cs typeface="Arial"/>
              </a:rPr>
              <a:t>for a </a:t>
            </a:r>
            <a:r>
              <a:rPr dirty="0" sz="1800" spc="-10">
                <a:latin typeface="Arial"/>
                <a:cs typeface="Arial"/>
              </a:rPr>
              <a:t>cycle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the  graph. </a:t>
            </a: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there is a </a:t>
            </a:r>
            <a:r>
              <a:rPr dirty="0" sz="1800" spc="-10">
                <a:latin typeface="Arial"/>
                <a:cs typeface="Arial"/>
              </a:rPr>
              <a:t>cycle, </a:t>
            </a:r>
            <a:r>
              <a:rPr dirty="0" sz="1800" spc="-5">
                <a:latin typeface="Arial"/>
                <a:cs typeface="Arial"/>
              </a:rPr>
              <a:t>there exists a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deadlock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An </a:t>
            </a:r>
            <a:r>
              <a:rPr dirty="0" sz="1800" spc="-10">
                <a:latin typeface="Arial"/>
                <a:cs typeface="Arial"/>
              </a:rPr>
              <a:t>algorithm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detect a </a:t>
            </a:r>
            <a:r>
              <a:rPr dirty="0" sz="1800" spc="-10">
                <a:latin typeface="Arial"/>
                <a:cs typeface="Arial"/>
              </a:rPr>
              <a:t>cycle </a:t>
            </a:r>
            <a:r>
              <a:rPr dirty="0" sz="1800" spc="-5">
                <a:latin typeface="Arial"/>
                <a:cs typeface="Arial"/>
              </a:rPr>
              <a:t>in a </a:t>
            </a:r>
            <a:r>
              <a:rPr dirty="0" sz="1800" spc="-10">
                <a:latin typeface="Arial"/>
                <a:cs typeface="Arial"/>
              </a:rPr>
              <a:t>graph requires an order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225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n</a:t>
            </a:r>
            <a:r>
              <a:rPr dirty="0" baseline="25462" sz="1800" b="1">
                <a:latin typeface="Arial"/>
                <a:cs typeface="Arial"/>
              </a:rPr>
              <a:t>2</a:t>
            </a:r>
            <a:endParaRPr baseline="25462"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operations, </a:t>
            </a:r>
            <a:r>
              <a:rPr dirty="0" sz="1800" spc="-15">
                <a:latin typeface="Arial"/>
                <a:cs typeface="Arial"/>
              </a:rPr>
              <a:t>where </a:t>
            </a:r>
            <a:r>
              <a:rPr dirty="0" sz="1800" b="1" i="1">
                <a:latin typeface="Arial"/>
                <a:cs typeface="Arial"/>
              </a:rPr>
              <a:t>n </a:t>
            </a:r>
            <a:r>
              <a:rPr dirty="0" sz="1800" spc="-5">
                <a:latin typeface="Arial"/>
                <a:cs typeface="Arial"/>
              </a:rPr>
              <a:t>is the </a:t>
            </a: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of vertices in the</a:t>
            </a:r>
            <a:r>
              <a:rPr dirty="0" sz="1800" spc="1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graph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868" y="304800"/>
            <a:ext cx="689610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750435" algn="l"/>
              </a:tabLst>
            </a:pPr>
            <a:r>
              <a:rPr dirty="0" sz="2400" spc="-5"/>
              <a:t>Resource-Allocation</a:t>
            </a:r>
            <a:r>
              <a:rPr dirty="0" sz="2400"/>
              <a:t> </a:t>
            </a:r>
            <a:r>
              <a:rPr dirty="0" sz="2400" spc="-5"/>
              <a:t>Graph</a:t>
            </a:r>
            <a:r>
              <a:rPr dirty="0" sz="2400"/>
              <a:t> </a:t>
            </a:r>
            <a:r>
              <a:rPr dirty="0" sz="2400" spc="-5"/>
              <a:t>and	Wait-for</a:t>
            </a:r>
            <a:r>
              <a:rPr dirty="0" sz="2400" spc="-90"/>
              <a:t> </a:t>
            </a:r>
            <a:r>
              <a:rPr dirty="0" sz="2400" spc="-5"/>
              <a:t>Graph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728723" y="5334406"/>
            <a:ext cx="276479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Resource-Allocation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Graph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0947" y="5334406"/>
            <a:ext cx="298005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Corresponding wait-for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graph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79879" y="1260767"/>
            <a:ext cx="5937224" cy="3830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0563" y="245490"/>
            <a:ext cx="730377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Several Instances of </a:t>
            </a:r>
            <a:r>
              <a:rPr dirty="0"/>
              <a:t>a </a:t>
            </a:r>
            <a:r>
              <a:rPr dirty="0" spc="-5"/>
              <a:t>Resource</a:t>
            </a:r>
            <a:r>
              <a:rPr dirty="0" spc="-150"/>
              <a:t> </a:t>
            </a:r>
            <a:r>
              <a:rPr dirty="0" spc="-5"/>
              <a:t>Type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1389" y="1227073"/>
            <a:ext cx="6624320" cy="2164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8674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1546860" algn="l"/>
              </a:tabLst>
            </a:pPr>
            <a:r>
              <a:rPr dirty="0" sz="1800" spc="-10" b="1">
                <a:latin typeface="Arial"/>
                <a:cs typeface="Arial"/>
              </a:rPr>
              <a:t>Available</a:t>
            </a:r>
            <a:r>
              <a:rPr dirty="0" sz="1800" spc="-10" i="1">
                <a:latin typeface="Arial"/>
                <a:cs typeface="Arial"/>
              </a:rPr>
              <a:t>:	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vector of </a:t>
            </a:r>
            <a:r>
              <a:rPr dirty="0" sz="1800" spc="-10">
                <a:latin typeface="Arial"/>
                <a:cs typeface="Arial"/>
              </a:rPr>
              <a:t>length </a:t>
            </a:r>
            <a:r>
              <a:rPr dirty="0" sz="1800" spc="-5" b="1" i="1">
                <a:latin typeface="Arial"/>
                <a:cs typeface="Arial"/>
              </a:rPr>
              <a:t>m </a:t>
            </a:r>
            <a:r>
              <a:rPr dirty="0" sz="1800" spc="-10">
                <a:latin typeface="Arial"/>
                <a:cs typeface="Arial"/>
              </a:rPr>
              <a:t>indicates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number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of  </a:t>
            </a:r>
            <a:r>
              <a:rPr dirty="0" sz="1800" spc="-10">
                <a:latin typeface="Arial"/>
                <a:cs typeface="Arial"/>
              </a:rPr>
              <a:t>available </a:t>
            </a:r>
            <a:r>
              <a:rPr dirty="0" sz="1800" spc="-5">
                <a:latin typeface="Arial"/>
                <a:cs typeface="Arial"/>
              </a:rPr>
              <a:t>resources of </a:t>
            </a:r>
            <a:r>
              <a:rPr dirty="0" sz="1800" spc="-10">
                <a:latin typeface="Arial"/>
                <a:cs typeface="Arial"/>
              </a:rPr>
              <a:t>each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1649095" algn="l"/>
              </a:tabLst>
            </a:pPr>
            <a:r>
              <a:rPr dirty="0" sz="1800" spc="-10" b="1">
                <a:latin typeface="Arial"/>
                <a:cs typeface="Arial"/>
              </a:rPr>
              <a:t>Allocation</a:t>
            </a:r>
            <a:r>
              <a:rPr dirty="0" sz="1800" spc="-10" i="1">
                <a:latin typeface="Arial"/>
                <a:cs typeface="Arial"/>
              </a:rPr>
              <a:t>:	</a:t>
            </a:r>
            <a:r>
              <a:rPr dirty="0" sz="1800" spc="-5">
                <a:latin typeface="Arial"/>
                <a:cs typeface="Arial"/>
              </a:rPr>
              <a:t>An </a:t>
            </a:r>
            <a:r>
              <a:rPr dirty="0" sz="1800" b="1" i="1">
                <a:latin typeface="Arial"/>
                <a:cs typeface="Arial"/>
              </a:rPr>
              <a:t>n </a:t>
            </a:r>
            <a:r>
              <a:rPr dirty="0" sz="1800" spc="-5" b="1">
                <a:latin typeface="Arial"/>
                <a:cs typeface="Arial"/>
              </a:rPr>
              <a:t>x </a:t>
            </a:r>
            <a:r>
              <a:rPr dirty="0" sz="1800" spc="-5" b="1" i="1">
                <a:latin typeface="Arial"/>
                <a:cs typeface="Arial"/>
              </a:rPr>
              <a:t>m </a:t>
            </a:r>
            <a:r>
              <a:rPr dirty="0" sz="1800" spc="-5">
                <a:latin typeface="Arial"/>
                <a:cs typeface="Arial"/>
              </a:rPr>
              <a:t>matrix </a:t>
            </a:r>
            <a:r>
              <a:rPr dirty="0" sz="1800" spc="-10">
                <a:latin typeface="Arial"/>
                <a:cs typeface="Arial"/>
              </a:rPr>
              <a:t>defines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number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resources 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each type </a:t>
            </a:r>
            <a:r>
              <a:rPr dirty="0" sz="1800" spc="-5">
                <a:latin typeface="Arial"/>
                <a:cs typeface="Arial"/>
              </a:rPr>
              <a:t>currently </a:t>
            </a:r>
            <a:r>
              <a:rPr dirty="0" sz="1800" spc="-10">
                <a:latin typeface="Arial"/>
                <a:cs typeface="Arial"/>
              </a:rPr>
              <a:t>allocated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each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355600" marR="28257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1903095" algn="l"/>
                <a:tab pos="6143625" algn="l"/>
              </a:tabLst>
            </a:pPr>
            <a:r>
              <a:rPr dirty="0" sz="1800" spc="-10" b="1">
                <a:latin typeface="Arial"/>
                <a:cs typeface="Arial"/>
              </a:rPr>
              <a:t>R</a:t>
            </a:r>
            <a:r>
              <a:rPr dirty="0" sz="1800" spc="-10" b="1">
                <a:latin typeface="Arial"/>
                <a:cs typeface="Arial"/>
              </a:rPr>
              <a:t>e</a:t>
            </a:r>
            <a:r>
              <a:rPr dirty="0" sz="1800" b="1">
                <a:latin typeface="Arial"/>
                <a:cs typeface="Arial"/>
              </a:rPr>
              <a:t>q</a:t>
            </a:r>
            <a:r>
              <a:rPr dirty="0" sz="1800" b="1">
                <a:latin typeface="Arial"/>
                <a:cs typeface="Arial"/>
              </a:rPr>
              <a:t>u</a:t>
            </a:r>
            <a:r>
              <a:rPr dirty="0" sz="1800" spc="-15" b="1">
                <a:latin typeface="Arial"/>
                <a:cs typeface="Arial"/>
              </a:rPr>
              <a:t>es</a:t>
            </a:r>
            <a:r>
              <a:rPr dirty="0" sz="1800" spc="-5" b="1">
                <a:latin typeface="Arial"/>
                <a:cs typeface="Arial"/>
              </a:rPr>
              <a:t>t</a:t>
            </a:r>
            <a:r>
              <a:rPr dirty="0" sz="1800" i="1">
                <a:latin typeface="Arial"/>
                <a:cs typeface="Arial"/>
              </a:rPr>
              <a:t>: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n</a:t>
            </a:r>
            <a:r>
              <a:rPr dirty="0" sz="1800" spc="-5" b="1" i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x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m</a:t>
            </a:r>
            <a:r>
              <a:rPr dirty="0" sz="1800" b="1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tr</a:t>
            </a:r>
            <a:r>
              <a:rPr dirty="0" sz="1800" spc="-10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x </a:t>
            </a:r>
            <a:r>
              <a:rPr dirty="0" sz="1800" spc="-10">
                <a:latin typeface="Arial"/>
                <a:cs typeface="Arial"/>
              </a:rPr>
              <a:t>i</a:t>
            </a:r>
            <a:r>
              <a:rPr dirty="0" sz="1800" spc="-15">
                <a:latin typeface="Arial"/>
                <a:cs typeface="Arial"/>
              </a:rPr>
              <a:t>nd</a:t>
            </a:r>
            <a:r>
              <a:rPr dirty="0" sz="1800" spc="-10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5">
                <a:latin typeface="Arial"/>
                <a:cs typeface="Arial"/>
              </a:rPr>
              <a:t>h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</a:t>
            </a:r>
            <a:r>
              <a:rPr dirty="0" sz="1800" spc="-15">
                <a:latin typeface="Arial"/>
                <a:cs typeface="Arial"/>
              </a:rPr>
              <a:t>u</a:t>
            </a:r>
            <a:r>
              <a:rPr dirty="0" sz="1800" spc="-5">
                <a:latin typeface="Arial"/>
                <a:cs typeface="Arial"/>
              </a:rPr>
              <a:t>r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en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5">
                <a:latin typeface="Arial"/>
                <a:cs typeface="Arial"/>
              </a:rPr>
              <a:t>eque</a:t>
            </a: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10">
                <a:latin typeface="Arial"/>
                <a:cs typeface="Arial"/>
              </a:rPr>
              <a:t>of  </a:t>
            </a:r>
            <a:r>
              <a:rPr dirty="0" sz="1800" spc="-10">
                <a:latin typeface="Arial"/>
                <a:cs typeface="Arial"/>
              </a:rPr>
              <a:t>each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process.	</a:t>
            </a: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 b="1" i="1">
                <a:latin typeface="Arial"/>
                <a:cs typeface="Arial"/>
              </a:rPr>
              <a:t>Request </a:t>
            </a:r>
            <a:r>
              <a:rPr dirty="0" sz="1800" b="1">
                <a:latin typeface="Arial"/>
                <a:cs typeface="Arial"/>
              </a:rPr>
              <a:t>[</a:t>
            </a:r>
            <a:r>
              <a:rPr dirty="0" sz="1800" b="1" i="1">
                <a:latin typeface="Arial"/>
                <a:cs typeface="Arial"/>
              </a:rPr>
              <a:t>i</a:t>
            </a:r>
            <a:r>
              <a:rPr dirty="0" sz="1800" b="1">
                <a:latin typeface="Arial"/>
                <a:cs typeface="Arial"/>
              </a:rPr>
              <a:t>][</a:t>
            </a:r>
            <a:r>
              <a:rPr dirty="0" sz="1800" b="1" i="1">
                <a:latin typeface="Arial"/>
                <a:cs typeface="Arial"/>
              </a:rPr>
              <a:t>j</a:t>
            </a:r>
            <a:r>
              <a:rPr dirty="0" sz="1800" b="1">
                <a:latin typeface="Arial"/>
                <a:cs typeface="Arial"/>
              </a:rPr>
              <a:t>] = </a:t>
            </a:r>
            <a:r>
              <a:rPr dirty="0" sz="1800" spc="-5" b="1" i="1">
                <a:latin typeface="Arial"/>
                <a:cs typeface="Arial"/>
              </a:rPr>
              <a:t>k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 spc="-10">
                <a:latin typeface="Arial"/>
                <a:cs typeface="Arial"/>
              </a:rPr>
              <a:t>then </a:t>
            </a:r>
            <a:r>
              <a:rPr dirty="0" sz="1800" spc="-5">
                <a:latin typeface="Arial"/>
                <a:cs typeface="Arial"/>
              </a:rPr>
              <a:t>process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P</a:t>
            </a:r>
            <a:r>
              <a:rPr dirty="0" baseline="-20833" sz="1800" spc="-7" b="1" i="1">
                <a:latin typeface="Arial"/>
                <a:cs typeface="Arial"/>
              </a:rPr>
              <a:t>i </a:t>
            </a:r>
            <a:r>
              <a:rPr dirty="0" sz="1800" spc="-10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requesting </a:t>
            </a:r>
            <a:r>
              <a:rPr dirty="0" sz="1800" spc="-5" b="1" i="1">
                <a:latin typeface="Arial"/>
                <a:cs typeface="Arial"/>
              </a:rPr>
              <a:t>k </a:t>
            </a:r>
            <a:r>
              <a:rPr dirty="0" sz="1800" spc="-5">
                <a:latin typeface="Arial"/>
                <a:cs typeface="Arial"/>
              </a:rPr>
              <a:t>more </a:t>
            </a:r>
            <a:r>
              <a:rPr dirty="0" sz="1800" spc="-10">
                <a:latin typeface="Arial"/>
                <a:cs typeface="Arial"/>
              </a:rPr>
              <a:t>instances </a:t>
            </a:r>
            <a:r>
              <a:rPr dirty="0" sz="1800" spc="-5">
                <a:latin typeface="Arial"/>
                <a:cs typeface="Arial"/>
              </a:rPr>
              <a:t>of resource </a:t>
            </a:r>
            <a:r>
              <a:rPr dirty="0" sz="1800" spc="-10">
                <a:latin typeface="Arial"/>
                <a:cs typeface="Arial"/>
              </a:rPr>
              <a:t>type</a:t>
            </a:r>
            <a:r>
              <a:rPr dirty="0" sz="1800" spc="125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R</a:t>
            </a:r>
            <a:r>
              <a:rPr dirty="0" baseline="-20833" sz="1800" spc="-7" b="1" i="1">
                <a:latin typeface="Arial"/>
                <a:cs typeface="Arial"/>
              </a:rPr>
              <a:t>j</a:t>
            </a:r>
            <a:r>
              <a:rPr dirty="0" sz="1800" spc="-5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94610">
              <a:lnSpc>
                <a:spcPct val="100000"/>
              </a:lnSpc>
            </a:pPr>
            <a:r>
              <a:rPr dirty="0" spc="-5"/>
              <a:t>Detection</a:t>
            </a:r>
            <a:r>
              <a:rPr dirty="0" spc="-95"/>
              <a:t> </a:t>
            </a:r>
            <a:r>
              <a:rPr dirty="0" spc="-5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74102" y="1273111"/>
            <a:ext cx="6802755" cy="3700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Let </a:t>
            </a:r>
            <a:r>
              <a:rPr dirty="0" sz="1800" b="1" i="1">
                <a:latin typeface="Arial"/>
                <a:cs typeface="Arial"/>
              </a:rPr>
              <a:t>Work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 b="1" i="1">
                <a:latin typeface="Arial"/>
                <a:cs typeface="Arial"/>
              </a:rPr>
              <a:t>Finish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5">
                <a:latin typeface="Arial"/>
                <a:cs typeface="Arial"/>
              </a:rPr>
              <a:t>vectors of </a:t>
            </a:r>
            <a:r>
              <a:rPr dirty="0" sz="1800" spc="-10">
                <a:latin typeface="Arial"/>
                <a:cs typeface="Arial"/>
              </a:rPr>
              <a:t>length </a:t>
            </a:r>
            <a:r>
              <a:rPr dirty="0" sz="1800" spc="-5" b="1" i="1">
                <a:latin typeface="Arial"/>
                <a:cs typeface="Arial"/>
              </a:rPr>
              <a:t>m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b="1" i="1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, </a:t>
            </a:r>
            <a:r>
              <a:rPr dirty="0" sz="1800" spc="-5">
                <a:latin typeface="Arial"/>
                <a:cs typeface="Arial"/>
              </a:rPr>
              <a:t>respectively  Initialize:</a:t>
            </a:r>
            <a:endParaRPr sz="1800">
              <a:latin typeface="Arial"/>
              <a:cs typeface="Arial"/>
            </a:endParaRPr>
          </a:p>
          <a:p>
            <a:pPr lvl="1" marL="810895" indent="-340995">
              <a:lnSpc>
                <a:spcPct val="100000"/>
              </a:lnSpc>
              <a:spcBef>
                <a:spcPts val="755"/>
              </a:spcBef>
              <a:buFont typeface="Arial"/>
              <a:buAutoNum type="alphaLcParenBoth"/>
              <a:tabLst>
                <a:tab pos="811530" algn="l"/>
              </a:tabLst>
            </a:pPr>
            <a:r>
              <a:rPr dirty="0" sz="1800" b="1" i="1">
                <a:latin typeface="Arial"/>
                <a:cs typeface="Arial"/>
              </a:rPr>
              <a:t>Work </a:t>
            </a:r>
            <a:r>
              <a:rPr dirty="0" sz="1800" b="1">
                <a:latin typeface="Arial"/>
                <a:cs typeface="Arial"/>
              </a:rPr>
              <a:t>=</a:t>
            </a:r>
            <a:r>
              <a:rPr dirty="0" sz="1800" spc="-105" b="1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Available</a:t>
            </a:r>
            <a:endParaRPr sz="1800">
              <a:latin typeface="Arial"/>
              <a:cs typeface="Arial"/>
            </a:endParaRPr>
          </a:p>
          <a:p>
            <a:pPr lvl="1" marL="862965" indent="-393065">
              <a:lnSpc>
                <a:spcPct val="100000"/>
              </a:lnSpc>
              <a:spcBef>
                <a:spcPts val="755"/>
              </a:spcBef>
              <a:buAutoNum type="alphaLcParenBoth"/>
              <a:tabLst>
                <a:tab pos="863600" algn="l"/>
              </a:tabLst>
            </a:pP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b="1" i="1">
                <a:latin typeface="Arial"/>
                <a:cs typeface="Arial"/>
              </a:rPr>
              <a:t>i </a:t>
            </a:r>
            <a:r>
              <a:rPr dirty="0" sz="1800" b="1">
                <a:latin typeface="Arial"/>
                <a:cs typeface="Arial"/>
              </a:rPr>
              <a:t>= </a:t>
            </a:r>
            <a:r>
              <a:rPr dirty="0" sz="1800" spc="-5" b="1">
                <a:latin typeface="Arial"/>
                <a:cs typeface="Arial"/>
              </a:rPr>
              <a:t>1,2, </a:t>
            </a:r>
            <a:r>
              <a:rPr dirty="0" sz="1800" b="1">
                <a:latin typeface="Arial"/>
                <a:cs typeface="Arial"/>
              </a:rPr>
              <a:t>…, </a:t>
            </a:r>
            <a:r>
              <a:rPr dirty="0" sz="1800" b="1" i="1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, </a:t>
            </a:r>
            <a:r>
              <a:rPr dirty="0" sz="1800" spc="-5">
                <a:latin typeface="Arial"/>
                <a:cs typeface="Arial"/>
              </a:rPr>
              <a:t>if </a:t>
            </a:r>
            <a:r>
              <a:rPr dirty="0" sz="1800" spc="-5" b="1" i="1">
                <a:latin typeface="Arial"/>
                <a:cs typeface="Arial"/>
              </a:rPr>
              <a:t>Allocation</a:t>
            </a:r>
            <a:r>
              <a:rPr dirty="0" baseline="-20833" sz="1800" spc="-7" b="1" i="1">
                <a:latin typeface="Arial"/>
                <a:cs typeface="Arial"/>
              </a:rPr>
              <a:t>i </a:t>
            </a:r>
            <a:r>
              <a:rPr dirty="0" sz="1800" spc="-5" b="1">
                <a:latin typeface="Symbol"/>
                <a:cs typeface="Symbol"/>
              </a:rPr>
              <a:t>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Arial"/>
                <a:cs typeface="Arial"/>
              </a:rPr>
              <a:t>0</a:t>
            </a:r>
            <a:r>
              <a:rPr dirty="0" sz="1800" spc="-5">
                <a:latin typeface="Arial"/>
                <a:cs typeface="Arial"/>
              </a:rPr>
              <a:t>,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then</a:t>
            </a:r>
            <a:endParaRPr sz="1800">
              <a:latin typeface="Arial"/>
              <a:cs typeface="Arial"/>
            </a:endParaRPr>
          </a:p>
          <a:p>
            <a:pPr marL="862965">
              <a:lnSpc>
                <a:spcPct val="100000"/>
              </a:lnSpc>
            </a:pPr>
            <a:r>
              <a:rPr dirty="0" sz="1800" spc="-5" b="1" i="1">
                <a:latin typeface="Arial"/>
                <a:cs typeface="Arial"/>
              </a:rPr>
              <a:t>Finish</a:t>
            </a:r>
            <a:r>
              <a:rPr dirty="0" sz="1800" spc="-5" b="1">
                <a:latin typeface="Arial"/>
                <a:cs typeface="Arial"/>
              </a:rPr>
              <a:t>[i] </a:t>
            </a:r>
            <a:r>
              <a:rPr dirty="0" sz="1800" b="1" i="1">
                <a:latin typeface="Arial"/>
                <a:cs typeface="Arial"/>
              </a:rPr>
              <a:t>= </a:t>
            </a:r>
            <a:r>
              <a:rPr dirty="0" sz="1800" spc="-5" b="1" i="1">
                <a:latin typeface="Arial"/>
                <a:cs typeface="Arial"/>
              </a:rPr>
              <a:t>false</a:t>
            </a:r>
            <a:r>
              <a:rPr dirty="0" sz="1800" spc="-5">
                <a:latin typeface="Arial"/>
                <a:cs typeface="Arial"/>
              </a:rPr>
              <a:t>; </a:t>
            </a:r>
            <a:r>
              <a:rPr dirty="0" sz="1800" spc="-10">
                <a:latin typeface="Arial"/>
                <a:cs typeface="Arial"/>
              </a:rPr>
              <a:t>otherwise, </a:t>
            </a:r>
            <a:r>
              <a:rPr dirty="0" sz="1800" spc="-5" b="1" i="1">
                <a:latin typeface="Arial"/>
                <a:cs typeface="Arial"/>
              </a:rPr>
              <a:t>Finish</a:t>
            </a:r>
            <a:r>
              <a:rPr dirty="0" sz="1800" spc="-5" b="1">
                <a:latin typeface="Arial"/>
                <a:cs typeface="Arial"/>
              </a:rPr>
              <a:t>[i] </a:t>
            </a:r>
            <a:r>
              <a:rPr dirty="0" sz="1800" b="1">
                <a:latin typeface="Arial"/>
                <a:cs typeface="Arial"/>
              </a:rPr>
              <a:t>=</a:t>
            </a:r>
            <a:r>
              <a:rPr dirty="0" sz="1800" spc="30" b="1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true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00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Find </a:t>
            </a:r>
            <a:r>
              <a:rPr dirty="0" sz="1800" spc="-10">
                <a:latin typeface="Arial"/>
                <a:cs typeface="Arial"/>
              </a:rPr>
              <a:t>an index </a:t>
            </a:r>
            <a:r>
              <a:rPr dirty="0" sz="1800" b="1" i="1">
                <a:latin typeface="Arial"/>
                <a:cs typeface="Arial"/>
              </a:rPr>
              <a:t>i </a:t>
            </a:r>
            <a:r>
              <a:rPr dirty="0" sz="1800" spc="-5">
                <a:latin typeface="Arial"/>
                <a:cs typeface="Arial"/>
              </a:rPr>
              <a:t>such that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both:</a:t>
            </a:r>
            <a:endParaRPr sz="1800">
              <a:latin typeface="Arial"/>
              <a:cs typeface="Arial"/>
            </a:endParaRPr>
          </a:p>
          <a:p>
            <a:pPr lvl="1" marL="862330" indent="-393065">
              <a:lnSpc>
                <a:spcPct val="100000"/>
              </a:lnSpc>
              <a:spcBef>
                <a:spcPts val="755"/>
              </a:spcBef>
              <a:buFont typeface="Arial"/>
              <a:buAutoNum type="alphaLcParenBoth"/>
              <a:tabLst>
                <a:tab pos="862965" algn="l"/>
              </a:tabLst>
            </a:pPr>
            <a:r>
              <a:rPr dirty="0" sz="1800" spc="-5" b="1" i="1">
                <a:latin typeface="Arial"/>
                <a:cs typeface="Arial"/>
              </a:rPr>
              <a:t>Finish</a:t>
            </a:r>
            <a:r>
              <a:rPr dirty="0" sz="1800" spc="-5" b="1">
                <a:latin typeface="Arial"/>
                <a:cs typeface="Arial"/>
              </a:rPr>
              <a:t>[</a:t>
            </a:r>
            <a:r>
              <a:rPr dirty="0" sz="1800" spc="-5" b="1" i="1">
                <a:latin typeface="Arial"/>
                <a:cs typeface="Arial"/>
              </a:rPr>
              <a:t>i</a:t>
            </a:r>
            <a:r>
              <a:rPr dirty="0" sz="1800" spc="-5" b="1">
                <a:latin typeface="Arial"/>
                <a:cs typeface="Arial"/>
              </a:rPr>
              <a:t>] </a:t>
            </a:r>
            <a:r>
              <a:rPr dirty="0" sz="1800" b="1">
                <a:latin typeface="Arial"/>
                <a:cs typeface="Arial"/>
              </a:rPr>
              <a:t>==</a:t>
            </a:r>
            <a:r>
              <a:rPr dirty="0" sz="1800" spc="-70" b="1">
                <a:latin typeface="Arial"/>
                <a:cs typeface="Arial"/>
              </a:rPr>
              <a:t> </a:t>
            </a:r>
            <a:r>
              <a:rPr dirty="0" sz="1800" spc="-10" b="1" i="1">
                <a:latin typeface="Arial"/>
                <a:cs typeface="Arial"/>
              </a:rPr>
              <a:t>false</a:t>
            </a:r>
            <a:endParaRPr sz="1800">
              <a:latin typeface="Arial"/>
              <a:cs typeface="Arial"/>
            </a:endParaRPr>
          </a:p>
          <a:p>
            <a:pPr lvl="1" marL="862965" indent="-393065">
              <a:lnSpc>
                <a:spcPct val="100000"/>
              </a:lnSpc>
              <a:spcBef>
                <a:spcPts val="755"/>
              </a:spcBef>
              <a:buFont typeface="Arial"/>
              <a:buAutoNum type="alphaLcParenBoth"/>
              <a:tabLst>
                <a:tab pos="863600" algn="l"/>
              </a:tabLst>
            </a:pPr>
            <a:r>
              <a:rPr dirty="0" sz="1800" spc="-5" b="1" i="1">
                <a:latin typeface="Arial"/>
                <a:cs typeface="Arial"/>
              </a:rPr>
              <a:t>Request</a:t>
            </a:r>
            <a:r>
              <a:rPr dirty="0" baseline="-20833" sz="1800" spc="-7" b="1" i="1">
                <a:latin typeface="Arial"/>
                <a:cs typeface="Arial"/>
              </a:rPr>
              <a:t>i </a:t>
            </a:r>
            <a:r>
              <a:rPr dirty="0" sz="1800" spc="-5" b="1">
                <a:latin typeface="Symbol"/>
                <a:cs typeface="Symbol"/>
              </a:rPr>
              <a:t>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Arial"/>
                <a:cs typeface="Arial"/>
              </a:rPr>
              <a:t>Work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10">
                <a:latin typeface="Arial"/>
                <a:cs typeface="Arial"/>
              </a:rPr>
              <a:t>no </a:t>
            </a:r>
            <a:r>
              <a:rPr dirty="0" sz="1800" spc="-5">
                <a:latin typeface="Arial"/>
                <a:cs typeface="Arial"/>
              </a:rPr>
              <a:t>such </a:t>
            </a:r>
            <a:r>
              <a:rPr dirty="0" sz="1800" b="1" i="1">
                <a:latin typeface="Arial"/>
                <a:cs typeface="Arial"/>
              </a:rPr>
              <a:t>i </a:t>
            </a:r>
            <a:r>
              <a:rPr dirty="0" sz="1800" spc="-5">
                <a:latin typeface="Arial"/>
                <a:cs typeface="Arial"/>
              </a:rPr>
              <a:t>exists, </a:t>
            </a:r>
            <a:r>
              <a:rPr dirty="0" sz="1800" spc="-10">
                <a:latin typeface="Arial"/>
                <a:cs typeface="Arial"/>
              </a:rPr>
              <a:t>go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step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607" rIns="0" bIns="0" rtlCol="0" vert="horz">
            <a:spAutoFit/>
          </a:bodyPr>
          <a:lstStyle/>
          <a:p>
            <a:pPr marL="2053589">
              <a:lnSpc>
                <a:spcPct val="100000"/>
              </a:lnSpc>
            </a:pPr>
            <a:r>
              <a:rPr dirty="0" spc="-5"/>
              <a:t>Detection Algorithm</a:t>
            </a:r>
            <a:r>
              <a:rPr dirty="0" spc="-75"/>
              <a:t> </a:t>
            </a:r>
            <a:r>
              <a:rPr dirty="0" spc="-5"/>
              <a:t>(Cont.)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26477" y="1215262"/>
            <a:ext cx="6739255" cy="1830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3563620" indent="-342900">
              <a:lnSpc>
                <a:spcPts val="1939"/>
              </a:lnSpc>
              <a:buFont typeface="Arial"/>
              <a:buAutoNum type="arabicPeriod" startAt="3"/>
              <a:tabLst>
                <a:tab pos="354965" algn="l"/>
                <a:tab pos="355600" algn="l"/>
              </a:tabLst>
            </a:pPr>
            <a:r>
              <a:rPr dirty="0" sz="1800" b="1" i="1">
                <a:latin typeface="Arial"/>
                <a:cs typeface="Arial"/>
              </a:rPr>
              <a:t>Work </a:t>
            </a:r>
            <a:r>
              <a:rPr dirty="0" sz="1800" b="1">
                <a:latin typeface="Arial"/>
                <a:cs typeface="Arial"/>
              </a:rPr>
              <a:t>= </a:t>
            </a:r>
            <a:r>
              <a:rPr dirty="0" sz="1800" b="1" i="1">
                <a:latin typeface="Arial"/>
                <a:cs typeface="Arial"/>
              </a:rPr>
              <a:t>Work </a:t>
            </a:r>
            <a:r>
              <a:rPr dirty="0" sz="1800" b="1">
                <a:latin typeface="Arial"/>
                <a:cs typeface="Arial"/>
              </a:rPr>
              <a:t>+</a:t>
            </a:r>
            <a:r>
              <a:rPr dirty="0" sz="1800" spc="-95" b="1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Allocation</a:t>
            </a:r>
            <a:r>
              <a:rPr dirty="0" baseline="-20833" sz="1800" spc="-7" b="1" i="1">
                <a:latin typeface="Arial"/>
                <a:cs typeface="Arial"/>
              </a:rPr>
              <a:t>i  </a:t>
            </a:r>
            <a:r>
              <a:rPr dirty="0" sz="1800" spc="-5" b="1" i="1">
                <a:latin typeface="Arial"/>
                <a:cs typeface="Arial"/>
              </a:rPr>
              <a:t>Finish</a:t>
            </a:r>
            <a:r>
              <a:rPr dirty="0" sz="1800" spc="-5" b="1">
                <a:latin typeface="Arial"/>
                <a:cs typeface="Arial"/>
              </a:rPr>
              <a:t>[</a:t>
            </a:r>
            <a:r>
              <a:rPr dirty="0" sz="1800" spc="-5" b="1" i="1">
                <a:latin typeface="Arial"/>
                <a:cs typeface="Arial"/>
              </a:rPr>
              <a:t>i</a:t>
            </a:r>
            <a:r>
              <a:rPr dirty="0" sz="1800" spc="-5" b="1">
                <a:latin typeface="Arial"/>
                <a:cs typeface="Arial"/>
              </a:rPr>
              <a:t>] </a:t>
            </a:r>
            <a:r>
              <a:rPr dirty="0" sz="1800" b="1">
                <a:latin typeface="Arial"/>
                <a:cs typeface="Arial"/>
              </a:rPr>
              <a:t>=</a:t>
            </a:r>
            <a:r>
              <a:rPr dirty="0" sz="1800" spc="-80" b="1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true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1914"/>
              </a:lnSpc>
            </a:pPr>
            <a:r>
              <a:rPr dirty="0" sz="1800" spc="-10">
                <a:latin typeface="Arial"/>
                <a:cs typeface="Arial"/>
              </a:rPr>
              <a:t>go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step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354965" marR="5080" indent="-342265">
              <a:lnSpc>
                <a:spcPts val="1939"/>
              </a:lnSpc>
              <a:spcBef>
                <a:spcPts val="5"/>
              </a:spcBef>
              <a:buAutoNum type="arabicPeriod" startAt="4"/>
              <a:tabLst>
                <a:tab pos="354965" algn="l"/>
                <a:tab pos="355600" algn="l"/>
                <a:tab pos="4377690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 b="1" i="1">
                <a:latin typeface="Arial"/>
                <a:cs typeface="Arial"/>
              </a:rPr>
              <a:t>Finish[i] </a:t>
            </a:r>
            <a:r>
              <a:rPr dirty="0" sz="1800" b="1" i="1">
                <a:latin typeface="Arial"/>
                <a:cs typeface="Arial"/>
              </a:rPr>
              <a:t>== </a:t>
            </a:r>
            <a:r>
              <a:rPr dirty="0" sz="1800" spc="-5" b="1" i="1">
                <a:latin typeface="Arial"/>
                <a:cs typeface="Arial"/>
              </a:rPr>
              <a:t>false</a:t>
            </a:r>
            <a:r>
              <a:rPr dirty="0" sz="1800" spc="-5">
                <a:latin typeface="Arial"/>
                <a:cs typeface="Arial"/>
              </a:rPr>
              <a:t>, for some </a:t>
            </a:r>
            <a:r>
              <a:rPr dirty="0" sz="1800" b="1" i="1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, </a:t>
            </a:r>
            <a:r>
              <a:rPr dirty="0" sz="1800" spc="-5">
                <a:latin typeface="Arial"/>
                <a:cs typeface="Arial"/>
              </a:rPr>
              <a:t>1 </a:t>
            </a:r>
            <a:r>
              <a:rPr dirty="0" sz="1800">
                <a:latin typeface="Symbol"/>
                <a:cs typeface="Symbol"/>
              </a:rPr>
              <a:t>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Arial"/>
                <a:cs typeface="Arial"/>
              </a:rPr>
              <a:t>i </a:t>
            </a:r>
            <a:r>
              <a:rPr dirty="0" sz="1800">
                <a:latin typeface="Symbol"/>
                <a:cs typeface="Symbol"/>
              </a:rPr>
              <a:t>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b="1" i="1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, </a:t>
            </a:r>
            <a:r>
              <a:rPr dirty="0" sz="1800" spc="-10">
                <a:latin typeface="Arial"/>
                <a:cs typeface="Arial"/>
              </a:rPr>
              <a:t>then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deadlock </a:t>
            </a:r>
            <a:r>
              <a:rPr dirty="0" sz="1800" spc="-5">
                <a:latin typeface="Arial"/>
                <a:cs typeface="Arial"/>
              </a:rPr>
              <a:t>state. Moreover, if </a:t>
            </a:r>
            <a:r>
              <a:rPr dirty="0" sz="1800" spc="-5" b="1" i="1">
                <a:latin typeface="Arial"/>
                <a:cs typeface="Arial"/>
              </a:rPr>
              <a:t>Finish</a:t>
            </a:r>
            <a:r>
              <a:rPr dirty="0" sz="1800" spc="-5" b="1">
                <a:latin typeface="Arial"/>
                <a:cs typeface="Arial"/>
              </a:rPr>
              <a:t>[</a:t>
            </a:r>
            <a:r>
              <a:rPr dirty="0" sz="1800" spc="-5" b="1" i="1">
                <a:latin typeface="Arial"/>
                <a:cs typeface="Arial"/>
              </a:rPr>
              <a:t>i</a:t>
            </a:r>
            <a:r>
              <a:rPr dirty="0" sz="1800" spc="-5" b="1">
                <a:latin typeface="Arial"/>
                <a:cs typeface="Arial"/>
              </a:rPr>
              <a:t>] </a:t>
            </a:r>
            <a:r>
              <a:rPr dirty="0" sz="1800" b="1">
                <a:latin typeface="Arial"/>
                <a:cs typeface="Arial"/>
              </a:rPr>
              <a:t>== </a:t>
            </a:r>
            <a:r>
              <a:rPr dirty="0" sz="1800" spc="-5" b="1" i="1">
                <a:latin typeface="Arial"/>
                <a:cs typeface="Arial"/>
              </a:rPr>
              <a:t>false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 spc="-10">
                <a:latin typeface="Arial"/>
                <a:cs typeface="Arial"/>
              </a:rPr>
              <a:t>then </a:t>
            </a:r>
            <a:r>
              <a:rPr dirty="0" sz="1800" b="1" i="1">
                <a:latin typeface="Arial"/>
                <a:cs typeface="Arial"/>
              </a:rPr>
              <a:t>P</a:t>
            </a:r>
            <a:r>
              <a:rPr dirty="0" baseline="-20833" sz="1800" b="1" i="1">
                <a:latin typeface="Arial"/>
                <a:cs typeface="Arial"/>
              </a:rPr>
              <a:t>i </a:t>
            </a:r>
            <a:r>
              <a:rPr dirty="0" sz="1800" spc="-10">
                <a:latin typeface="Arial"/>
                <a:cs typeface="Arial"/>
              </a:rPr>
              <a:t>is  deadlocked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075" y="3868445"/>
            <a:ext cx="6645275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dirty="0" sz="1800" spc="-10" b="1">
                <a:solidFill>
                  <a:srgbClr val="FF0066"/>
                </a:solidFill>
                <a:latin typeface="Arial"/>
                <a:cs typeface="Arial"/>
              </a:rPr>
              <a:t>Algorithm </a:t>
            </a:r>
            <a:r>
              <a:rPr dirty="0" sz="1800" spc="-5" b="1">
                <a:solidFill>
                  <a:srgbClr val="FF0066"/>
                </a:solidFill>
                <a:latin typeface="Arial"/>
                <a:cs typeface="Arial"/>
              </a:rPr>
              <a:t>requires an order </a:t>
            </a:r>
            <a:r>
              <a:rPr dirty="0" sz="1800" b="1">
                <a:solidFill>
                  <a:srgbClr val="FF0066"/>
                </a:solidFill>
                <a:latin typeface="Arial"/>
                <a:cs typeface="Arial"/>
              </a:rPr>
              <a:t>of O(</a:t>
            </a:r>
            <a:r>
              <a:rPr dirty="0" sz="1800" b="1" i="1">
                <a:solidFill>
                  <a:srgbClr val="FF0066"/>
                </a:solidFill>
                <a:latin typeface="Arial"/>
                <a:cs typeface="Arial"/>
              </a:rPr>
              <a:t>m </a:t>
            </a:r>
            <a:r>
              <a:rPr dirty="0" sz="1800" spc="-5" b="1">
                <a:solidFill>
                  <a:srgbClr val="FF0066"/>
                </a:solidFill>
                <a:latin typeface="Arial"/>
                <a:cs typeface="Arial"/>
              </a:rPr>
              <a:t>x </a:t>
            </a:r>
            <a:r>
              <a:rPr dirty="0" sz="1800" b="1" i="1">
                <a:solidFill>
                  <a:srgbClr val="FF0066"/>
                </a:solidFill>
                <a:latin typeface="Arial"/>
                <a:cs typeface="Arial"/>
              </a:rPr>
              <a:t>n</a:t>
            </a:r>
            <a:r>
              <a:rPr dirty="0" baseline="25462" sz="1800" b="1">
                <a:solidFill>
                  <a:srgbClr val="FF0066"/>
                </a:solidFill>
                <a:latin typeface="Arial"/>
                <a:cs typeface="Arial"/>
              </a:rPr>
              <a:t>2</a:t>
            </a:r>
            <a:r>
              <a:rPr dirty="0" sz="1800" b="1">
                <a:solidFill>
                  <a:srgbClr val="FF0066"/>
                </a:solidFill>
                <a:latin typeface="Arial"/>
                <a:cs typeface="Arial"/>
              </a:rPr>
              <a:t>) </a:t>
            </a:r>
            <a:r>
              <a:rPr dirty="0" sz="1800" spc="-5" b="1">
                <a:solidFill>
                  <a:srgbClr val="FF0066"/>
                </a:solidFill>
                <a:latin typeface="Arial"/>
                <a:cs typeface="Arial"/>
              </a:rPr>
              <a:t>operations </a:t>
            </a:r>
            <a:r>
              <a:rPr dirty="0" sz="1800" b="1">
                <a:solidFill>
                  <a:srgbClr val="FF0066"/>
                </a:solidFill>
                <a:latin typeface="Arial"/>
                <a:cs typeface="Arial"/>
              </a:rPr>
              <a:t>to </a:t>
            </a:r>
            <a:r>
              <a:rPr dirty="0" sz="1800" spc="-10" b="1">
                <a:solidFill>
                  <a:srgbClr val="FF0066"/>
                </a:solidFill>
                <a:latin typeface="Arial"/>
                <a:cs typeface="Arial"/>
              </a:rPr>
              <a:t>detect  </a:t>
            </a:r>
            <a:r>
              <a:rPr dirty="0" sz="1800" b="1">
                <a:solidFill>
                  <a:srgbClr val="FF0066"/>
                </a:solidFill>
                <a:latin typeface="Arial"/>
                <a:cs typeface="Arial"/>
              </a:rPr>
              <a:t>whether the </a:t>
            </a:r>
            <a:r>
              <a:rPr dirty="0" sz="1800" spc="-10" b="1">
                <a:solidFill>
                  <a:srgbClr val="FF0066"/>
                </a:solidFill>
                <a:latin typeface="Arial"/>
                <a:cs typeface="Arial"/>
              </a:rPr>
              <a:t>system </a:t>
            </a:r>
            <a:r>
              <a:rPr dirty="0" sz="1800" b="1">
                <a:solidFill>
                  <a:srgbClr val="FF0066"/>
                </a:solidFill>
                <a:latin typeface="Arial"/>
                <a:cs typeface="Arial"/>
              </a:rPr>
              <a:t>is in </a:t>
            </a:r>
            <a:r>
              <a:rPr dirty="0" sz="1800" spc="-5" b="1">
                <a:solidFill>
                  <a:srgbClr val="FF0066"/>
                </a:solidFill>
                <a:latin typeface="Arial"/>
                <a:cs typeface="Arial"/>
              </a:rPr>
              <a:t>deadlocked</a:t>
            </a:r>
            <a:r>
              <a:rPr dirty="0" sz="1800" spc="-110" b="1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66"/>
                </a:solidFill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003550">
              <a:lnSpc>
                <a:spcPct val="100000"/>
              </a:lnSpc>
            </a:pPr>
            <a:r>
              <a:rPr dirty="0" spc="-5"/>
              <a:t>System</a:t>
            </a:r>
            <a:r>
              <a:rPr dirty="0" spc="-85"/>
              <a:t> </a:t>
            </a:r>
            <a:r>
              <a:rPr dirty="0" spc="-1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20127" y="1198498"/>
            <a:ext cx="4956810" cy="2877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consists 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Resource </a:t>
            </a:r>
            <a:r>
              <a:rPr dirty="0" sz="1800" spc="-10">
                <a:latin typeface="Arial"/>
                <a:cs typeface="Arial"/>
              </a:rPr>
              <a:t>types </a:t>
            </a:r>
            <a:r>
              <a:rPr dirty="0" sz="1800" spc="-5" i="1">
                <a:latin typeface="Arial"/>
                <a:cs typeface="Arial"/>
              </a:rPr>
              <a:t>R</a:t>
            </a:r>
            <a:r>
              <a:rPr dirty="0" baseline="-20833" sz="1800" spc="-7">
                <a:latin typeface="Arial"/>
                <a:cs typeface="Arial"/>
              </a:rPr>
              <a:t>1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 spc="-5" i="1">
                <a:latin typeface="Arial"/>
                <a:cs typeface="Arial"/>
              </a:rPr>
              <a:t>R</a:t>
            </a:r>
            <a:r>
              <a:rPr dirty="0" baseline="-20833" sz="1800" spc="-7">
                <a:latin typeface="Arial"/>
                <a:cs typeface="Arial"/>
              </a:rPr>
              <a:t>2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>
                <a:latin typeface="Arial"/>
                <a:cs typeface="Arial"/>
              </a:rPr>
              <a:t>. . .,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R</a:t>
            </a:r>
            <a:r>
              <a:rPr dirty="0" baseline="-20833" sz="1800" spc="-7">
                <a:latin typeface="Arial"/>
                <a:cs typeface="Arial"/>
              </a:rPr>
              <a:t>m</a:t>
            </a:r>
            <a:endParaRPr baseline="-20833"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dirty="0" sz="1800" spc="-5" i="1">
                <a:latin typeface="Arial"/>
                <a:cs typeface="Arial"/>
              </a:rPr>
              <a:t>CPU cycles, </a:t>
            </a:r>
            <a:r>
              <a:rPr dirty="0" sz="1800" spc="-10" i="1">
                <a:latin typeface="Arial"/>
                <a:cs typeface="Arial"/>
              </a:rPr>
              <a:t>memory </a:t>
            </a:r>
            <a:r>
              <a:rPr dirty="0" sz="1800" spc="-5" i="1">
                <a:latin typeface="Arial"/>
                <a:cs typeface="Arial"/>
              </a:rPr>
              <a:t>space, </a:t>
            </a:r>
            <a:r>
              <a:rPr dirty="0" sz="1800" i="1">
                <a:latin typeface="Arial"/>
                <a:cs typeface="Arial"/>
              </a:rPr>
              <a:t>I/O</a:t>
            </a:r>
            <a:r>
              <a:rPr dirty="0" sz="1800" spc="2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devices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Each resource </a:t>
            </a:r>
            <a:r>
              <a:rPr dirty="0" sz="1800" spc="-10">
                <a:latin typeface="Arial"/>
                <a:cs typeface="Arial"/>
              </a:rPr>
              <a:t>type </a:t>
            </a:r>
            <a:r>
              <a:rPr dirty="0" sz="1800" spc="-5" i="1">
                <a:latin typeface="Arial"/>
                <a:cs typeface="Arial"/>
              </a:rPr>
              <a:t>R</a:t>
            </a:r>
            <a:r>
              <a:rPr dirty="0" baseline="-20833" sz="1800" spc="-7">
                <a:latin typeface="Arial"/>
                <a:cs typeface="Arial"/>
              </a:rPr>
              <a:t>i </a:t>
            </a:r>
            <a:r>
              <a:rPr dirty="0" sz="1800" spc="-10">
                <a:latin typeface="Arial"/>
                <a:cs typeface="Arial"/>
              </a:rPr>
              <a:t>has </a:t>
            </a:r>
            <a:r>
              <a:rPr dirty="0" sz="1800" i="1">
                <a:latin typeface="Arial"/>
                <a:cs typeface="Arial"/>
              </a:rPr>
              <a:t>W</a:t>
            </a:r>
            <a:r>
              <a:rPr dirty="0" baseline="-20833" sz="1800">
                <a:latin typeface="Arial"/>
                <a:cs typeface="Arial"/>
              </a:rPr>
              <a:t>i</a:t>
            </a:r>
            <a:r>
              <a:rPr dirty="0" baseline="-20833" sz="1800" spc="7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instances.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Each process utilizes a resource </a:t>
            </a:r>
            <a:r>
              <a:rPr dirty="0" sz="1800" spc="-10">
                <a:latin typeface="Arial"/>
                <a:cs typeface="Arial"/>
              </a:rPr>
              <a:t>as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follows: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 b="1">
                <a:latin typeface="Arial"/>
                <a:cs typeface="Arial"/>
              </a:rPr>
              <a:t>request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 b="1"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 b="1">
                <a:latin typeface="Arial"/>
                <a:cs typeface="Arial"/>
              </a:rPr>
              <a:t>release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607" rIns="0" bIns="0" rtlCol="0" vert="horz">
            <a:spAutoFit/>
          </a:bodyPr>
          <a:lstStyle/>
          <a:p>
            <a:pPr marL="1572260">
              <a:lnSpc>
                <a:spcPct val="100000"/>
              </a:lnSpc>
            </a:pPr>
            <a:r>
              <a:rPr dirty="0" spc="-5"/>
              <a:t>Example of Detection</a:t>
            </a:r>
            <a:r>
              <a:rPr dirty="0" spc="-85"/>
              <a:t> </a:t>
            </a:r>
            <a:r>
              <a:rPr dirty="0" spc="-5"/>
              <a:t>Algorithm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80439" y="1147698"/>
            <a:ext cx="5647055" cy="1341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Five processes </a:t>
            </a:r>
            <a:r>
              <a:rPr dirty="0" sz="1800" b="1" i="1">
                <a:latin typeface="Arial"/>
                <a:cs typeface="Arial"/>
              </a:rPr>
              <a:t>P</a:t>
            </a:r>
            <a:r>
              <a:rPr dirty="0" baseline="-20833" sz="1800" b="1">
                <a:latin typeface="Arial"/>
                <a:cs typeface="Arial"/>
              </a:rPr>
              <a:t>0 </a:t>
            </a:r>
            <a:r>
              <a:rPr dirty="0" sz="1800" spc="-10">
                <a:latin typeface="Arial"/>
                <a:cs typeface="Arial"/>
              </a:rPr>
              <a:t>through </a:t>
            </a:r>
            <a:r>
              <a:rPr dirty="0" sz="1800" spc="-5" b="1" i="1">
                <a:latin typeface="Arial"/>
                <a:cs typeface="Arial"/>
              </a:rPr>
              <a:t>P</a:t>
            </a:r>
            <a:r>
              <a:rPr dirty="0" baseline="-20833" sz="1800" spc="-7" b="1">
                <a:latin typeface="Arial"/>
                <a:cs typeface="Arial"/>
              </a:rPr>
              <a:t>4</a:t>
            </a:r>
            <a:r>
              <a:rPr dirty="0" sz="1800" spc="-5">
                <a:latin typeface="Arial"/>
                <a:cs typeface="Arial"/>
              </a:rPr>
              <a:t>; three resource </a:t>
            </a:r>
            <a:r>
              <a:rPr dirty="0" sz="1800" spc="-15">
                <a:latin typeface="Arial"/>
                <a:cs typeface="Arial"/>
              </a:rPr>
              <a:t>types 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(7 instances), </a:t>
            </a:r>
            <a:r>
              <a:rPr dirty="0" sz="1800" i="1">
                <a:latin typeface="Arial"/>
                <a:cs typeface="Arial"/>
              </a:rPr>
              <a:t>B </a:t>
            </a:r>
            <a:r>
              <a:rPr dirty="0" sz="1800" spc="-5">
                <a:latin typeface="Arial"/>
                <a:cs typeface="Arial"/>
              </a:rPr>
              <a:t>(2 instances),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 i="1">
                <a:latin typeface="Arial"/>
                <a:cs typeface="Arial"/>
              </a:rPr>
              <a:t>C </a:t>
            </a:r>
            <a:r>
              <a:rPr dirty="0" sz="1800" spc="-5">
                <a:latin typeface="Arial"/>
                <a:cs typeface="Arial"/>
              </a:rPr>
              <a:t>(6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instances)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Snapshot </a:t>
            </a:r>
            <a:r>
              <a:rPr dirty="0" sz="1800" spc="-5">
                <a:latin typeface="Arial"/>
                <a:cs typeface="Arial"/>
              </a:rPr>
              <a:t>at time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T</a:t>
            </a:r>
            <a:r>
              <a:rPr dirty="0" baseline="-20833" sz="1800" b="1">
                <a:latin typeface="Arial"/>
                <a:cs typeface="Arial"/>
              </a:rPr>
              <a:t>0</a:t>
            </a:r>
            <a:r>
              <a:rPr dirty="0" sz="180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57222" y="2512877"/>
          <a:ext cx="4641850" cy="2620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864"/>
                <a:gridCol w="1536001"/>
                <a:gridCol w="1221752"/>
                <a:gridCol w="1166825"/>
              </a:tblGrid>
              <a:tr h="362965">
                <a:tc rowSpan="2"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5" i="1" u="sng">
                          <a:latin typeface="Arial"/>
                          <a:cs typeface="Arial"/>
                        </a:rPr>
                        <a:t>Allocation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5" i="1" u="sng">
                          <a:latin typeface="Arial"/>
                          <a:cs typeface="Arial"/>
                        </a:rPr>
                        <a:t>Request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81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10" i="1" u="sng">
                          <a:latin typeface="Arial"/>
                          <a:cs typeface="Arial"/>
                        </a:rPr>
                        <a:t>Available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A B</a:t>
                      </a:r>
                      <a:r>
                        <a:rPr dirty="0" sz="1800" spc="-1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A B</a:t>
                      </a:r>
                      <a:r>
                        <a:rPr dirty="0" sz="1800" spc="-1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81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A B</a:t>
                      </a:r>
                      <a:r>
                        <a:rPr dirty="0" sz="1800" spc="-12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91298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>
                          <a:latin typeface="Arial"/>
                          <a:cs typeface="Arial"/>
                        </a:rPr>
                        <a:t>0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0 1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0 0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74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0 0</a:t>
                      </a:r>
                      <a:r>
                        <a:rPr dirty="0" sz="1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1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>
                          <a:latin typeface="Arial"/>
                          <a:cs typeface="Arial"/>
                        </a:rPr>
                        <a:t>1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2 0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2 0</a:t>
                      </a:r>
                      <a:r>
                        <a:rPr dirty="0" sz="1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1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>
                          <a:latin typeface="Arial"/>
                          <a:cs typeface="Arial"/>
                        </a:rPr>
                        <a:t>2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22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3 0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0 0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1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>
                          <a:latin typeface="Arial"/>
                          <a:cs typeface="Arial"/>
                        </a:rPr>
                        <a:t>3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2 1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78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1 0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8393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>
                          <a:latin typeface="Arial"/>
                          <a:cs typeface="Arial"/>
                        </a:rPr>
                        <a:t>4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0 0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78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0 0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80439" y="5495671"/>
            <a:ext cx="7055484" cy="327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Sequence </a:t>
            </a:r>
            <a:r>
              <a:rPr dirty="0" sz="1800">
                <a:latin typeface="Arial"/>
                <a:cs typeface="Arial"/>
              </a:rPr>
              <a:t>&lt;</a:t>
            </a:r>
            <a:r>
              <a:rPr dirty="0" sz="1800" b="1" i="1">
                <a:latin typeface="Arial"/>
                <a:cs typeface="Arial"/>
              </a:rPr>
              <a:t>P</a:t>
            </a:r>
            <a:r>
              <a:rPr dirty="0" baseline="-20833" sz="1800" b="1" i="1">
                <a:latin typeface="Arial"/>
                <a:cs typeface="Arial"/>
              </a:rPr>
              <a:t>0</a:t>
            </a:r>
            <a:r>
              <a:rPr dirty="0" sz="1800" b="1" i="1">
                <a:latin typeface="Arial"/>
                <a:cs typeface="Arial"/>
              </a:rPr>
              <a:t>, </a:t>
            </a:r>
            <a:r>
              <a:rPr dirty="0" sz="1800" spc="-5" b="1" i="1">
                <a:latin typeface="Arial"/>
                <a:cs typeface="Arial"/>
              </a:rPr>
              <a:t>P</a:t>
            </a:r>
            <a:r>
              <a:rPr dirty="0" baseline="-20833" sz="1800" spc="-7" b="1" i="1">
                <a:latin typeface="Arial"/>
                <a:cs typeface="Arial"/>
              </a:rPr>
              <a:t>2</a:t>
            </a:r>
            <a:r>
              <a:rPr dirty="0" sz="1800" spc="-5" b="1" i="1">
                <a:latin typeface="Arial"/>
                <a:cs typeface="Arial"/>
              </a:rPr>
              <a:t>, P</a:t>
            </a:r>
            <a:r>
              <a:rPr dirty="0" baseline="-20833" sz="1800" spc="-7" b="1" i="1">
                <a:latin typeface="Arial"/>
                <a:cs typeface="Arial"/>
              </a:rPr>
              <a:t>3</a:t>
            </a:r>
            <a:r>
              <a:rPr dirty="0" sz="1800" spc="-5" b="1" i="1">
                <a:latin typeface="Arial"/>
                <a:cs typeface="Arial"/>
              </a:rPr>
              <a:t>, </a:t>
            </a:r>
            <a:r>
              <a:rPr dirty="0" sz="1800" b="1" i="1">
                <a:latin typeface="Arial"/>
                <a:cs typeface="Arial"/>
              </a:rPr>
              <a:t>P</a:t>
            </a:r>
            <a:r>
              <a:rPr dirty="0" baseline="-20833" sz="1800" b="1" i="1">
                <a:latin typeface="Arial"/>
                <a:cs typeface="Arial"/>
              </a:rPr>
              <a:t>1</a:t>
            </a:r>
            <a:r>
              <a:rPr dirty="0" sz="1800" b="1" i="1">
                <a:latin typeface="Arial"/>
                <a:cs typeface="Arial"/>
              </a:rPr>
              <a:t>, </a:t>
            </a:r>
            <a:r>
              <a:rPr dirty="0" sz="1800" spc="-5" b="1" i="1">
                <a:latin typeface="Arial"/>
                <a:cs typeface="Arial"/>
              </a:rPr>
              <a:t>P</a:t>
            </a:r>
            <a:r>
              <a:rPr dirty="0" baseline="-20833" sz="1800" spc="-7" b="1" i="1">
                <a:latin typeface="Arial"/>
                <a:cs typeface="Arial"/>
              </a:rPr>
              <a:t>4</a:t>
            </a:r>
            <a:r>
              <a:rPr dirty="0" sz="1800" spc="-5">
                <a:latin typeface="Arial"/>
                <a:cs typeface="Arial"/>
              </a:rPr>
              <a:t>&gt; </a:t>
            </a:r>
            <a:r>
              <a:rPr dirty="0" sz="1800" spc="-15">
                <a:latin typeface="Arial"/>
                <a:cs typeface="Arial"/>
              </a:rPr>
              <a:t>will </a:t>
            </a:r>
            <a:r>
              <a:rPr dirty="0" sz="1800" spc="-5">
                <a:latin typeface="Arial"/>
                <a:cs typeface="Arial"/>
              </a:rPr>
              <a:t>result in </a:t>
            </a:r>
            <a:r>
              <a:rPr dirty="0" sz="1800" spc="-5" b="1" i="1">
                <a:latin typeface="Arial"/>
                <a:cs typeface="Arial"/>
              </a:rPr>
              <a:t>Finish[i] </a:t>
            </a:r>
            <a:r>
              <a:rPr dirty="0" sz="1800" b="1" i="1">
                <a:latin typeface="Arial"/>
                <a:cs typeface="Arial"/>
              </a:rPr>
              <a:t>= </a:t>
            </a:r>
            <a:r>
              <a:rPr dirty="0" sz="1800" spc="-5" b="1" i="1">
                <a:latin typeface="Arial"/>
                <a:cs typeface="Arial"/>
              </a:rPr>
              <a:t>true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all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607" rIns="0" bIns="0" rtlCol="0" vert="horz">
            <a:spAutoFit/>
          </a:bodyPr>
          <a:lstStyle/>
          <a:p>
            <a:pPr marL="2821940">
              <a:lnSpc>
                <a:spcPct val="100000"/>
              </a:lnSpc>
            </a:pPr>
            <a:r>
              <a:rPr dirty="0" spc="-5"/>
              <a:t>Example</a:t>
            </a:r>
            <a:r>
              <a:rPr dirty="0" spc="-80"/>
              <a:t> </a:t>
            </a:r>
            <a:r>
              <a:rPr dirty="0" spc="-5"/>
              <a:t>(Cont.)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4794885" cy="1025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 i="1">
                <a:latin typeface="Arial"/>
                <a:cs typeface="Arial"/>
              </a:rPr>
              <a:t>P</a:t>
            </a:r>
            <a:r>
              <a:rPr dirty="0" baseline="-20833" sz="1800" spc="-7" b="1">
                <a:latin typeface="Arial"/>
                <a:cs typeface="Arial"/>
              </a:rPr>
              <a:t>2 </a:t>
            </a:r>
            <a:r>
              <a:rPr dirty="0" sz="1800" spc="-10">
                <a:latin typeface="Arial"/>
                <a:cs typeface="Arial"/>
              </a:rPr>
              <a:t>requests an additional </a:t>
            </a:r>
            <a:r>
              <a:rPr dirty="0" sz="1800" spc="-5">
                <a:latin typeface="Arial"/>
                <a:cs typeface="Arial"/>
              </a:rPr>
              <a:t>instance of </a:t>
            </a:r>
            <a:r>
              <a:rPr dirty="0" sz="1800" spc="-10">
                <a:latin typeface="Arial"/>
                <a:cs typeface="Arial"/>
              </a:rPr>
              <a:t>type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L="3423285" marR="641350" indent="-127000">
              <a:lnSpc>
                <a:spcPct val="135000"/>
              </a:lnSpc>
            </a:pPr>
            <a:r>
              <a:rPr dirty="0" sz="1800" spc="-10" i="1" u="sng">
                <a:latin typeface="Arial"/>
                <a:cs typeface="Arial"/>
              </a:rPr>
              <a:t>R</a:t>
            </a:r>
            <a:r>
              <a:rPr dirty="0" sz="1800" spc="-15" i="1" u="sng">
                <a:latin typeface="Arial"/>
                <a:cs typeface="Arial"/>
              </a:rPr>
              <a:t>eque</a:t>
            </a:r>
            <a:r>
              <a:rPr dirty="0" sz="1800" spc="-5" i="1" u="sng">
                <a:latin typeface="Arial"/>
                <a:cs typeface="Arial"/>
              </a:rPr>
              <a:t>s</a:t>
            </a:r>
            <a:r>
              <a:rPr dirty="0" sz="1800" i="1" u="sng">
                <a:latin typeface="Arial"/>
                <a:cs typeface="Arial"/>
              </a:rPr>
              <a:t>t 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 B</a:t>
            </a:r>
            <a:r>
              <a:rPr dirty="0" sz="1800" spc="-12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0632" y="2363969"/>
          <a:ext cx="1141095" cy="1878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876"/>
                <a:gridCol w="704938"/>
              </a:tblGrid>
              <a:tr h="38393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>
                          <a:latin typeface="Arial"/>
                          <a:cs typeface="Arial"/>
                        </a:rPr>
                        <a:t>0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0 0</a:t>
                      </a:r>
                      <a:r>
                        <a:rPr dirty="0" sz="1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spc="-7">
                          <a:latin typeface="Arial"/>
                          <a:cs typeface="Arial"/>
                        </a:rPr>
                        <a:t>1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2 0</a:t>
                      </a:r>
                      <a:r>
                        <a:rPr dirty="0" sz="1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spc="-7">
                          <a:latin typeface="Arial"/>
                          <a:cs typeface="Arial"/>
                        </a:rPr>
                        <a:t>2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0 0</a:t>
                      </a:r>
                      <a:r>
                        <a:rPr dirty="0" sz="1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spc="-7">
                          <a:latin typeface="Arial"/>
                          <a:cs typeface="Arial"/>
                        </a:rPr>
                        <a:t>3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1 0</a:t>
                      </a:r>
                      <a:r>
                        <a:rPr dirty="0" sz="1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8393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>
                          <a:latin typeface="Arial"/>
                          <a:cs typeface="Arial"/>
                        </a:rPr>
                        <a:t>4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0 0</a:t>
                      </a:r>
                      <a:r>
                        <a:rPr dirty="0" sz="1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85189" y="4400359"/>
            <a:ext cx="6748780" cy="1341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State of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system?</a:t>
            </a:r>
            <a:endParaRPr sz="1800">
              <a:latin typeface="Arial"/>
              <a:cs typeface="Arial"/>
            </a:endParaRPr>
          </a:p>
          <a:p>
            <a:pPr lvl="1" marL="756285" marR="15240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Can </a:t>
            </a:r>
            <a:r>
              <a:rPr dirty="0" sz="1800" spc="-5">
                <a:latin typeface="Arial"/>
                <a:cs typeface="Arial"/>
              </a:rPr>
              <a:t>reclaim resources </a:t>
            </a:r>
            <a:r>
              <a:rPr dirty="0" sz="1800" spc="-10">
                <a:latin typeface="Arial"/>
                <a:cs typeface="Arial"/>
              </a:rPr>
              <a:t>held by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5" b="1" i="1">
                <a:latin typeface="Arial"/>
                <a:cs typeface="Arial"/>
              </a:rPr>
              <a:t>P</a:t>
            </a:r>
            <a:r>
              <a:rPr dirty="0" baseline="-20833" sz="1800" spc="-7" b="1">
                <a:latin typeface="Arial"/>
                <a:cs typeface="Arial"/>
              </a:rPr>
              <a:t>0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 spc="-10">
                <a:latin typeface="Arial"/>
                <a:cs typeface="Arial"/>
              </a:rPr>
              <a:t>but insufficient  </a:t>
            </a:r>
            <a:r>
              <a:rPr dirty="0" sz="1800" spc="-5">
                <a:latin typeface="Arial"/>
                <a:cs typeface="Arial"/>
              </a:rPr>
              <a:t>resources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fulfill </a:t>
            </a:r>
            <a:r>
              <a:rPr dirty="0" sz="1800" spc="-10">
                <a:latin typeface="Arial"/>
                <a:cs typeface="Arial"/>
              </a:rPr>
              <a:t>other </a:t>
            </a:r>
            <a:r>
              <a:rPr dirty="0" sz="1800" spc="-5">
                <a:latin typeface="Arial"/>
                <a:cs typeface="Arial"/>
              </a:rPr>
              <a:t>processes;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requests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Deadlock </a:t>
            </a:r>
            <a:r>
              <a:rPr dirty="0" sz="1800" spc="-5">
                <a:latin typeface="Arial"/>
                <a:cs typeface="Arial"/>
              </a:rPr>
              <a:t>exists, consisting of processes </a:t>
            </a:r>
            <a:r>
              <a:rPr dirty="0" sz="1800" b="1" i="1">
                <a:latin typeface="Arial"/>
                <a:cs typeface="Arial"/>
              </a:rPr>
              <a:t>P</a:t>
            </a:r>
            <a:r>
              <a:rPr dirty="0" baseline="-20833" sz="1800" b="1">
                <a:latin typeface="Arial"/>
                <a:cs typeface="Arial"/>
              </a:rPr>
              <a:t>1</a:t>
            </a:r>
            <a:r>
              <a:rPr dirty="0" sz="1800" b="1">
                <a:latin typeface="Arial"/>
                <a:cs typeface="Arial"/>
              </a:rPr>
              <a:t>,  </a:t>
            </a:r>
            <a:r>
              <a:rPr dirty="0" sz="1800" spc="-5" b="1" i="1">
                <a:latin typeface="Arial"/>
                <a:cs typeface="Arial"/>
              </a:rPr>
              <a:t>P</a:t>
            </a:r>
            <a:r>
              <a:rPr dirty="0" baseline="-20833" sz="1800" spc="-7" b="1">
                <a:latin typeface="Arial"/>
                <a:cs typeface="Arial"/>
              </a:rPr>
              <a:t>2</a:t>
            </a:r>
            <a:r>
              <a:rPr dirty="0" sz="1800" spc="-5" b="1">
                <a:latin typeface="Arial"/>
                <a:cs typeface="Arial"/>
              </a:rPr>
              <a:t>, </a:t>
            </a:r>
            <a:r>
              <a:rPr dirty="0" sz="1800" b="1" i="1">
                <a:latin typeface="Arial"/>
                <a:cs typeface="Arial"/>
              </a:rPr>
              <a:t>P</a:t>
            </a:r>
            <a:r>
              <a:rPr dirty="0" baseline="-20833" sz="1800" b="1">
                <a:latin typeface="Arial"/>
                <a:cs typeface="Arial"/>
              </a:rPr>
              <a:t>3</a:t>
            </a:r>
            <a:r>
              <a:rPr dirty="0" sz="1800">
                <a:latin typeface="Arial"/>
                <a:cs typeface="Arial"/>
              </a:rPr>
              <a:t>,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-125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P</a:t>
            </a:r>
            <a:r>
              <a:rPr dirty="0" baseline="-20833" sz="1800" b="1">
                <a:latin typeface="Arial"/>
                <a:cs typeface="Arial"/>
              </a:rPr>
              <a:t>4</a:t>
            </a:r>
            <a:endParaRPr baseline="-20833"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5997" y="261365"/>
            <a:ext cx="525589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Detection-Algorithm</a:t>
            </a:r>
            <a:r>
              <a:rPr dirty="0" spc="-95"/>
              <a:t> </a:t>
            </a:r>
            <a:r>
              <a:rPr dirty="0" spc="-5"/>
              <a:t>Usage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48689" y="1161986"/>
            <a:ext cx="6790690" cy="2863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When, </a:t>
            </a:r>
            <a:r>
              <a:rPr dirty="0" sz="1800" spc="-10">
                <a:latin typeface="Arial"/>
                <a:cs typeface="Arial"/>
              </a:rPr>
              <a:t>and how </a:t>
            </a:r>
            <a:r>
              <a:rPr dirty="0" sz="1800" spc="-5">
                <a:latin typeface="Arial"/>
                <a:cs typeface="Arial"/>
              </a:rPr>
              <a:t>often,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invoke </a:t>
            </a:r>
            <a:r>
              <a:rPr dirty="0" sz="1800" spc="-10">
                <a:latin typeface="Arial"/>
                <a:cs typeface="Arial"/>
              </a:rPr>
              <a:t>depends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on: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How </a:t>
            </a:r>
            <a:r>
              <a:rPr dirty="0" sz="1800" spc="-5">
                <a:latin typeface="Arial"/>
                <a:cs typeface="Arial"/>
              </a:rPr>
              <a:t>often a </a:t>
            </a:r>
            <a:r>
              <a:rPr dirty="0" sz="1800" spc="-10">
                <a:latin typeface="Arial"/>
                <a:cs typeface="Arial"/>
              </a:rPr>
              <a:t>deadlock </a:t>
            </a:r>
            <a:r>
              <a:rPr dirty="0" sz="1800" spc="-5">
                <a:latin typeface="Arial"/>
                <a:cs typeface="Arial"/>
              </a:rPr>
              <a:t>is likely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occur?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How many </a:t>
            </a:r>
            <a:r>
              <a:rPr dirty="0" sz="1800" spc="-5">
                <a:latin typeface="Arial"/>
                <a:cs typeface="Arial"/>
              </a:rPr>
              <a:t>processes </a:t>
            </a:r>
            <a:r>
              <a:rPr dirty="0" sz="1800" spc="-15">
                <a:latin typeface="Arial"/>
                <a:cs typeface="Arial"/>
              </a:rPr>
              <a:t>will </a:t>
            </a:r>
            <a:r>
              <a:rPr dirty="0" sz="1800" spc="-10">
                <a:latin typeface="Arial"/>
                <a:cs typeface="Arial"/>
              </a:rPr>
              <a:t>need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be rolled</a:t>
            </a:r>
            <a:r>
              <a:rPr dirty="0" sz="1800" spc="1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back?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Arial"/>
                <a:cs typeface="Arial"/>
              </a:rPr>
              <a:t>one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each disjoint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cycle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detection </a:t>
            </a:r>
            <a:r>
              <a:rPr dirty="0" sz="1800" spc="-10">
                <a:latin typeface="Arial"/>
                <a:cs typeface="Arial"/>
              </a:rPr>
              <a:t>algorithm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invoked arbitrarily, </a:t>
            </a:r>
            <a:r>
              <a:rPr dirty="0" sz="1800" spc="-5">
                <a:latin typeface="Arial"/>
                <a:cs typeface="Arial"/>
              </a:rPr>
              <a:t>there may </a:t>
            </a:r>
            <a:r>
              <a:rPr dirty="0" sz="1800" spc="-10">
                <a:latin typeface="Arial"/>
                <a:cs typeface="Arial"/>
              </a:rPr>
              <a:t>be many  cycles </a:t>
            </a:r>
            <a:r>
              <a:rPr dirty="0" sz="1800" spc="-5">
                <a:latin typeface="Arial"/>
                <a:cs typeface="Arial"/>
              </a:rPr>
              <a:t>in the resource </a:t>
            </a:r>
            <a:r>
              <a:rPr dirty="0" sz="1800" spc="-10">
                <a:latin typeface="Arial"/>
                <a:cs typeface="Arial"/>
              </a:rPr>
              <a:t>graph and </a:t>
            </a:r>
            <a:r>
              <a:rPr dirty="0" sz="1800" spc="-5">
                <a:latin typeface="Arial"/>
                <a:cs typeface="Arial"/>
              </a:rPr>
              <a:t>so </a:t>
            </a:r>
            <a:r>
              <a:rPr dirty="0" sz="1800" spc="-25">
                <a:latin typeface="Arial"/>
                <a:cs typeface="Arial"/>
              </a:rPr>
              <a:t>we </a:t>
            </a:r>
            <a:r>
              <a:rPr dirty="0" sz="1800" spc="-15">
                <a:latin typeface="Arial"/>
                <a:cs typeface="Arial"/>
              </a:rPr>
              <a:t>would </a:t>
            </a:r>
            <a:r>
              <a:rPr dirty="0" sz="1800" spc="-10">
                <a:latin typeface="Arial"/>
                <a:cs typeface="Arial"/>
              </a:rPr>
              <a:t>not be able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tell 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5">
                <a:latin typeface="Arial"/>
                <a:cs typeface="Arial"/>
              </a:rPr>
              <a:t>of the </a:t>
            </a:r>
            <a:r>
              <a:rPr dirty="0" sz="1800" spc="-10">
                <a:latin typeface="Arial"/>
                <a:cs typeface="Arial"/>
              </a:rPr>
              <a:t>many deadlocked </a:t>
            </a:r>
            <a:r>
              <a:rPr dirty="0" sz="1800" spc="-5">
                <a:latin typeface="Arial"/>
                <a:cs typeface="Arial"/>
              </a:rPr>
              <a:t>processes </a:t>
            </a:r>
            <a:r>
              <a:rPr dirty="0" sz="1800" spc="-10">
                <a:latin typeface="MS PGothic"/>
                <a:cs typeface="MS PGothic"/>
              </a:rPr>
              <a:t>“</a:t>
            </a:r>
            <a:r>
              <a:rPr dirty="0" sz="1800" spc="-10">
                <a:latin typeface="Arial"/>
                <a:cs typeface="Arial"/>
              </a:rPr>
              <a:t>caused</a:t>
            </a:r>
            <a:r>
              <a:rPr dirty="0" sz="1800" spc="-10">
                <a:latin typeface="MS PGothic"/>
                <a:cs typeface="MS PGothic"/>
              </a:rPr>
              <a:t>” </a:t>
            </a:r>
            <a:r>
              <a:rPr dirty="0" sz="1800" spc="-10">
                <a:latin typeface="Arial"/>
                <a:cs typeface="Arial"/>
              </a:rPr>
              <a:t>the  deadlock.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431" y="266700"/>
            <a:ext cx="688657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857625" algn="l"/>
              </a:tabLst>
            </a:pPr>
            <a:r>
              <a:rPr dirty="0" sz="2400" spc="-5"/>
              <a:t>Recovery</a:t>
            </a:r>
            <a:r>
              <a:rPr dirty="0" sz="2400" spc="15"/>
              <a:t> </a:t>
            </a:r>
            <a:r>
              <a:rPr dirty="0" sz="2400" spc="-5"/>
              <a:t>from</a:t>
            </a:r>
            <a:r>
              <a:rPr dirty="0" sz="2400"/>
              <a:t> </a:t>
            </a:r>
            <a:r>
              <a:rPr dirty="0" sz="2400" spc="-5"/>
              <a:t>Deadlock:	Process</a:t>
            </a:r>
            <a:r>
              <a:rPr dirty="0" sz="2400" spc="-60"/>
              <a:t> </a:t>
            </a:r>
            <a:r>
              <a:rPr dirty="0" sz="2400" spc="-5"/>
              <a:t>Termination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42352" y="1147698"/>
            <a:ext cx="6915150" cy="4070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Abort </a:t>
            </a:r>
            <a:r>
              <a:rPr dirty="0" sz="1800" spc="-10">
                <a:latin typeface="Arial"/>
                <a:cs typeface="Arial"/>
              </a:rPr>
              <a:t>all deadlocked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Abort </a:t>
            </a:r>
            <a:r>
              <a:rPr dirty="0" sz="1800" spc="-10">
                <a:latin typeface="Arial"/>
                <a:cs typeface="Arial"/>
              </a:rPr>
              <a:t>one </a:t>
            </a:r>
            <a:r>
              <a:rPr dirty="0" sz="1800" spc="-5">
                <a:latin typeface="Arial"/>
                <a:cs typeface="Arial"/>
              </a:rPr>
              <a:t>process at a time </a:t>
            </a:r>
            <a:r>
              <a:rPr dirty="0" sz="1800" spc="-10">
                <a:latin typeface="Arial"/>
                <a:cs typeface="Arial"/>
              </a:rPr>
              <a:t>until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deadlock cycle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1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eliminated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10">
                <a:latin typeface="Arial"/>
                <a:cs typeface="Arial"/>
              </a:rPr>
              <a:t>order should </a:t>
            </a:r>
            <a:r>
              <a:rPr dirty="0" sz="1800" spc="-25">
                <a:latin typeface="Arial"/>
                <a:cs typeface="Arial"/>
              </a:rPr>
              <a:t>we </a:t>
            </a:r>
            <a:r>
              <a:rPr dirty="0" sz="1800" spc="-10">
                <a:latin typeface="Arial"/>
                <a:cs typeface="Arial"/>
              </a:rPr>
              <a:t>choose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1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abort?</a:t>
            </a:r>
            <a:endParaRPr sz="1800">
              <a:latin typeface="Arial"/>
              <a:cs typeface="Arial"/>
            </a:endParaRPr>
          </a:p>
          <a:p>
            <a:pPr lvl="1" marL="812800" indent="-34290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AutoNum type="arabicPeriod"/>
              <a:tabLst>
                <a:tab pos="812165" algn="l"/>
                <a:tab pos="812800" algn="l"/>
              </a:tabLst>
            </a:pPr>
            <a:r>
              <a:rPr dirty="0" sz="1800" spc="-5">
                <a:latin typeface="Arial"/>
                <a:cs typeface="Arial"/>
              </a:rPr>
              <a:t>Priority of the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lvl="1" marL="812800" marR="217170" indent="-34290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AutoNum type="arabicPeriod"/>
              <a:tabLst>
                <a:tab pos="812165" algn="l"/>
                <a:tab pos="812800" algn="l"/>
              </a:tabLst>
            </a:pPr>
            <a:r>
              <a:rPr dirty="0" sz="1800" spc="-10">
                <a:latin typeface="Arial"/>
                <a:cs typeface="Arial"/>
              </a:rPr>
              <a:t>How long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10">
                <a:latin typeface="Arial"/>
                <a:cs typeface="Arial"/>
              </a:rPr>
              <a:t>has computed, and how </a:t>
            </a:r>
            <a:r>
              <a:rPr dirty="0" sz="1800" spc="-5">
                <a:latin typeface="Arial"/>
                <a:cs typeface="Arial"/>
              </a:rPr>
              <a:t>much </a:t>
            </a:r>
            <a:r>
              <a:rPr dirty="0" sz="1800" spc="-10">
                <a:latin typeface="Arial"/>
                <a:cs typeface="Arial"/>
              </a:rPr>
              <a:t>longer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10">
                <a:latin typeface="Arial"/>
                <a:cs typeface="Arial"/>
              </a:rPr>
              <a:t>completion</a:t>
            </a:r>
            <a:endParaRPr sz="1800">
              <a:latin typeface="Arial"/>
              <a:cs typeface="Arial"/>
            </a:endParaRPr>
          </a:p>
          <a:p>
            <a:pPr lvl="1" marL="812800" indent="-34290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AutoNum type="arabicPeriod"/>
              <a:tabLst>
                <a:tab pos="812165" algn="l"/>
                <a:tab pos="812800" algn="l"/>
              </a:tabLst>
            </a:pPr>
            <a:r>
              <a:rPr dirty="0" sz="1800" spc="-10">
                <a:latin typeface="Arial"/>
                <a:cs typeface="Arial"/>
              </a:rPr>
              <a:t>Resources </a:t>
            </a:r>
            <a:r>
              <a:rPr dirty="0" sz="1800" spc="-5">
                <a:latin typeface="Arial"/>
                <a:cs typeface="Arial"/>
              </a:rPr>
              <a:t>the process </a:t>
            </a:r>
            <a:r>
              <a:rPr dirty="0" sz="1800" spc="-10">
                <a:latin typeface="Arial"/>
                <a:cs typeface="Arial"/>
              </a:rPr>
              <a:t>has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used</a:t>
            </a:r>
            <a:endParaRPr sz="1800">
              <a:latin typeface="Arial"/>
              <a:cs typeface="Arial"/>
            </a:endParaRPr>
          </a:p>
          <a:p>
            <a:pPr lvl="1" marL="812800" indent="-34290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AutoNum type="arabicPeriod"/>
              <a:tabLst>
                <a:tab pos="812165" algn="l"/>
                <a:tab pos="812800" algn="l"/>
              </a:tabLst>
            </a:pPr>
            <a:r>
              <a:rPr dirty="0" sz="1800" spc="-10">
                <a:latin typeface="Arial"/>
                <a:cs typeface="Arial"/>
              </a:rPr>
              <a:t>Resources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10">
                <a:latin typeface="Arial"/>
                <a:cs typeface="Arial"/>
              </a:rPr>
              <a:t>needs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complete</a:t>
            </a:r>
            <a:endParaRPr sz="1800">
              <a:latin typeface="Arial"/>
              <a:cs typeface="Arial"/>
            </a:endParaRPr>
          </a:p>
          <a:p>
            <a:pPr lvl="1" marL="812800" indent="-34290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AutoNum type="arabicPeriod"/>
              <a:tabLst>
                <a:tab pos="812165" algn="l"/>
                <a:tab pos="812800" algn="l"/>
              </a:tabLst>
            </a:pPr>
            <a:r>
              <a:rPr dirty="0" sz="1800" spc="-10">
                <a:latin typeface="Arial"/>
                <a:cs typeface="Arial"/>
              </a:rPr>
              <a:t>How many </a:t>
            </a:r>
            <a:r>
              <a:rPr dirty="0" sz="1800" spc="-5">
                <a:latin typeface="Arial"/>
                <a:cs typeface="Arial"/>
              </a:rPr>
              <a:t>processes </a:t>
            </a:r>
            <a:r>
              <a:rPr dirty="0" sz="1800" spc="-15">
                <a:latin typeface="Arial"/>
                <a:cs typeface="Arial"/>
              </a:rPr>
              <a:t>will </a:t>
            </a:r>
            <a:r>
              <a:rPr dirty="0" sz="1800" spc="-10">
                <a:latin typeface="Arial"/>
                <a:cs typeface="Arial"/>
              </a:rPr>
              <a:t>need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be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terminated</a:t>
            </a:r>
            <a:endParaRPr sz="1800">
              <a:latin typeface="Arial"/>
              <a:cs typeface="Arial"/>
            </a:endParaRPr>
          </a:p>
          <a:p>
            <a:pPr lvl="1" marL="812800" indent="-34290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AutoNum type="arabicPeriod"/>
              <a:tabLst>
                <a:tab pos="812165" algn="l"/>
                <a:tab pos="812800" algn="l"/>
              </a:tabLst>
            </a:pP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5">
                <a:latin typeface="Arial"/>
                <a:cs typeface="Arial"/>
              </a:rPr>
              <a:t>process interactive </a:t>
            </a:r>
            <a:r>
              <a:rPr dirty="0" sz="1800" spc="-10">
                <a:latin typeface="Arial"/>
                <a:cs typeface="Arial"/>
              </a:rPr>
              <a:t>or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batch?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237" y="293687"/>
            <a:ext cx="702246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857625" algn="l"/>
              </a:tabLst>
            </a:pPr>
            <a:r>
              <a:rPr dirty="0" sz="2400" spc="-5"/>
              <a:t>Recovery</a:t>
            </a:r>
            <a:r>
              <a:rPr dirty="0" sz="2400" spc="15"/>
              <a:t> </a:t>
            </a:r>
            <a:r>
              <a:rPr dirty="0" sz="2400" spc="-5"/>
              <a:t>from</a:t>
            </a:r>
            <a:r>
              <a:rPr dirty="0" sz="2400"/>
              <a:t> </a:t>
            </a:r>
            <a:r>
              <a:rPr dirty="0" sz="2400" spc="-5"/>
              <a:t>Deadlock:	Resource</a:t>
            </a:r>
            <a:r>
              <a:rPr dirty="0" sz="2400" spc="-50"/>
              <a:t> </a:t>
            </a:r>
            <a:r>
              <a:rPr dirty="0" sz="2400" spc="-5"/>
              <a:t>Preemption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37577" y="1190561"/>
            <a:ext cx="6537325" cy="2122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Arial"/>
                <a:cs typeface="Arial"/>
              </a:rPr>
              <a:t>Selecting a </a:t>
            </a:r>
            <a:r>
              <a:rPr dirty="0" sz="1800" spc="-10" b="1">
                <a:latin typeface="Arial"/>
                <a:cs typeface="Arial"/>
              </a:rPr>
              <a:t>victim </a:t>
            </a:r>
            <a:r>
              <a:rPr dirty="0" sz="1800" spc="-5">
                <a:latin typeface="Arial"/>
                <a:cs typeface="Arial"/>
              </a:rPr>
              <a:t>– minimize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cost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Times New Roman"/>
              <a:cs typeface="Times New Roman"/>
            </a:endParaRPr>
          </a:p>
          <a:p>
            <a:pPr marL="355600" marR="32384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Arial"/>
                <a:cs typeface="Arial"/>
              </a:rPr>
              <a:t>Rollback </a:t>
            </a:r>
            <a:r>
              <a:rPr dirty="0" sz="1800" spc="-5">
                <a:latin typeface="Arial"/>
                <a:cs typeface="Arial"/>
              </a:rPr>
              <a:t>– return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some safe state, restart process for </a:t>
            </a:r>
            <a:r>
              <a:rPr dirty="0" sz="1800" spc="-10">
                <a:latin typeface="Arial"/>
                <a:cs typeface="Arial"/>
              </a:rPr>
              <a:t>that  </a:t>
            </a:r>
            <a:r>
              <a:rPr dirty="0" sz="1800" spc="-5"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1789430" algn="l"/>
              </a:tabLst>
            </a:pPr>
            <a:r>
              <a:rPr dirty="0" sz="1800" spc="-10" b="1">
                <a:latin typeface="Arial"/>
                <a:cs typeface="Arial"/>
              </a:rPr>
              <a:t>Starvation</a:t>
            </a:r>
            <a:r>
              <a:rPr dirty="0" sz="1800" spc="40" b="1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–	same process may </a:t>
            </a:r>
            <a:r>
              <a:rPr dirty="0" sz="1800" spc="-15">
                <a:latin typeface="Arial"/>
                <a:cs typeface="Arial"/>
              </a:rPr>
              <a:t>always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5">
                <a:latin typeface="Arial"/>
                <a:cs typeface="Arial"/>
              </a:rPr>
              <a:t>picked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as</a:t>
            </a:r>
            <a:r>
              <a:rPr dirty="0" sz="1800" spc="-5">
                <a:latin typeface="Arial"/>
                <a:cs typeface="Arial"/>
              </a:rPr>
              <a:t> victim,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include number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rollback </a:t>
            </a:r>
            <a:r>
              <a:rPr dirty="0" sz="1800" spc="-5">
                <a:latin typeface="Arial"/>
                <a:cs typeface="Arial"/>
              </a:rPr>
              <a:t>in cost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factor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4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86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388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61080" y="4158297"/>
            <a:ext cx="2061933" cy="1593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22637" y="4119562"/>
            <a:ext cx="2138680" cy="1670050"/>
          </a:xfrm>
          <a:custGeom>
            <a:avLst/>
            <a:gdLst/>
            <a:ahLst/>
            <a:cxnLst/>
            <a:rect l="l" t="t" r="r" b="b"/>
            <a:pathLst>
              <a:path w="2138679" h="1670050">
                <a:moveTo>
                  <a:pt x="0" y="0"/>
                </a:moveTo>
                <a:lnTo>
                  <a:pt x="2138362" y="0"/>
                </a:lnTo>
                <a:lnTo>
                  <a:pt x="2138362" y="1670050"/>
                </a:lnTo>
                <a:lnTo>
                  <a:pt x="0" y="167005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33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95637" y="5917565"/>
            <a:ext cx="2393950" cy="0"/>
          </a:xfrm>
          <a:custGeom>
            <a:avLst/>
            <a:gdLst/>
            <a:ahLst/>
            <a:cxnLst/>
            <a:rect l="l" t="t" r="r" b="b"/>
            <a:pathLst>
              <a:path w="2393950" h="0">
                <a:moveTo>
                  <a:pt x="0" y="0"/>
                </a:moveTo>
                <a:lnTo>
                  <a:pt x="2393950" y="0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0135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w="0" h="1921510">
                <a:moveTo>
                  <a:pt x="0" y="0"/>
                </a:moveTo>
                <a:lnTo>
                  <a:pt x="0" y="192151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95637" y="398462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5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8387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w="0" h="1921510">
                <a:moveTo>
                  <a:pt x="0" y="0"/>
                </a:moveTo>
                <a:lnTo>
                  <a:pt x="0" y="1921510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24212" y="3984625"/>
            <a:ext cx="2365375" cy="0"/>
          </a:xfrm>
          <a:custGeom>
            <a:avLst/>
            <a:gdLst/>
            <a:ahLst/>
            <a:cxnLst/>
            <a:rect l="l" t="t" r="r" b="b"/>
            <a:pathLst>
              <a:path w="2365375" h="0">
                <a:moveTo>
                  <a:pt x="0" y="0"/>
                </a:moveTo>
                <a:lnTo>
                  <a:pt x="23653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18497" y="588327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 h="0">
                <a:moveTo>
                  <a:pt x="0" y="0"/>
                </a:moveTo>
                <a:lnTo>
                  <a:pt x="2348229" y="0"/>
                </a:lnTo>
              </a:path>
            </a:pathLst>
          </a:custGeom>
          <a:ln w="3429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35642" y="4036059"/>
            <a:ext cx="0" cy="1830070"/>
          </a:xfrm>
          <a:custGeom>
            <a:avLst/>
            <a:gdLst/>
            <a:ahLst/>
            <a:cxnLst/>
            <a:rect l="l" t="t" r="r" b="b"/>
            <a:pathLst>
              <a:path w="0" h="1830070">
                <a:moveTo>
                  <a:pt x="0" y="0"/>
                </a:moveTo>
                <a:lnTo>
                  <a:pt x="0" y="183007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18497" y="401891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 h="0">
                <a:moveTo>
                  <a:pt x="0" y="0"/>
                </a:moveTo>
                <a:lnTo>
                  <a:pt x="2348229" y="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49582" y="4035425"/>
            <a:ext cx="0" cy="1830705"/>
          </a:xfrm>
          <a:custGeom>
            <a:avLst/>
            <a:gdLst/>
            <a:ahLst/>
            <a:cxnLst/>
            <a:rect l="l" t="t" r="r" b="b"/>
            <a:pathLst>
              <a:path w="0" h="1830704">
                <a:moveTo>
                  <a:pt x="0" y="0"/>
                </a:moveTo>
                <a:lnTo>
                  <a:pt x="0" y="1830387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74519" y="2224849"/>
            <a:ext cx="4393565" cy="6623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300" spc="-5"/>
              <a:t>End of Chapter</a:t>
            </a:r>
            <a:r>
              <a:rPr dirty="0" sz="4300" spc="-70"/>
              <a:t> </a:t>
            </a:r>
            <a:r>
              <a:rPr dirty="0" sz="4300" spc="-5"/>
              <a:t>7</a:t>
            </a:r>
            <a:endParaRPr sz="4300"/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5670" y="6662733"/>
            <a:ext cx="2473960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Operating </a:t>
            </a:r>
            <a:r>
              <a:rPr dirty="0" sz="1000" spc="-10" b="1">
                <a:solidFill>
                  <a:srgbClr val="336699"/>
                </a:solidFill>
                <a:latin typeface="Arial"/>
                <a:cs typeface="Arial"/>
              </a:rPr>
              <a:t>System 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Concepts –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9</a:t>
            </a:r>
            <a:r>
              <a:rPr dirty="0" baseline="25641" sz="975" b="1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dirty="0" baseline="25641" sz="975" spc="-44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65325">
              <a:lnSpc>
                <a:spcPct val="100000"/>
              </a:lnSpc>
            </a:pPr>
            <a:r>
              <a:rPr dirty="0" spc="-5"/>
              <a:t>Deadlock</a:t>
            </a:r>
            <a:r>
              <a:rPr dirty="0" spc="-90"/>
              <a:t> </a:t>
            </a:r>
            <a:r>
              <a:rPr dirty="0" spc="-5"/>
              <a:t>Characterization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98454" y="1089443"/>
            <a:ext cx="6837680" cy="4398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Deadlock </a:t>
            </a:r>
            <a:r>
              <a:rPr dirty="0" sz="1800" spc="-5">
                <a:latin typeface="Arial"/>
                <a:cs typeface="Arial"/>
              </a:rPr>
              <a:t>can arise if four </a:t>
            </a:r>
            <a:r>
              <a:rPr dirty="0" sz="1800" spc="-10">
                <a:latin typeface="Arial"/>
                <a:cs typeface="Arial"/>
              </a:rPr>
              <a:t>conditions hold</a:t>
            </a:r>
            <a:r>
              <a:rPr dirty="0" sz="1800" spc="16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simultaneously.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671195" marR="382905" indent="-34353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670560" algn="l"/>
                <a:tab pos="671195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Mutual exclusion</a:t>
            </a:r>
            <a:r>
              <a:rPr dirty="0" sz="1800" spc="-5" b="1">
                <a:latin typeface="Arial"/>
                <a:cs typeface="Arial"/>
              </a:rPr>
              <a:t>: </a:t>
            </a:r>
            <a:r>
              <a:rPr dirty="0" sz="1800" spc="-10">
                <a:latin typeface="Arial"/>
                <a:cs typeface="Arial"/>
              </a:rPr>
              <a:t>only one </a:t>
            </a:r>
            <a:r>
              <a:rPr dirty="0" sz="1800" spc="-5">
                <a:latin typeface="Arial"/>
                <a:cs typeface="Arial"/>
              </a:rPr>
              <a:t>process at a time can use a  resource</a:t>
            </a:r>
            <a:endParaRPr sz="1800">
              <a:latin typeface="Arial"/>
              <a:cs typeface="Arial"/>
            </a:endParaRPr>
          </a:p>
          <a:p>
            <a:pPr marL="670560" marR="255904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670560" algn="l"/>
                <a:tab pos="671195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Hold and </a:t>
            </a:r>
            <a:r>
              <a:rPr dirty="0" sz="1800" spc="5" b="1">
                <a:solidFill>
                  <a:srgbClr val="3366FF"/>
                </a:solidFill>
                <a:latin typeface="Arial"/>
                <a:cs typeface="Arial"/>
              </a:rPr>
              <a:t>wait</a:t>
            </a:r>
            <a:r>
              <a:rPr dirty="0" sz="1800" spc="5" b="1">
                <a:latin typeface="Arial"/>
                <a:cs typeface="Arial"/>
              </a:rPr>
              <a:t>: </a:t>
            </a:r>
            <a:r>
              <a:rPr dirty="0" sz="1800" spc="-5">
                <a:latin typeface="Arial"/>
                <a:cs typeface="Arial"/>
              </a:rPr>
              <a:t>a process </a:t>
            </a:r>
            <a:r>
              <a:rPr dirty="0" sz="1800" spc="-10">
                <a:latin typeface="Arial"/>
                <a:cs typeface="Arial"/>
              </a:rPr>
              <a:t>holding </a:t>
            </a:r>
            <a:r>
              <a:rPr dirty="0" sz="1800" spc="-5">
                <a:latin typeface="Arial"/>
                <a:cs typeface="Arial"/>
              </a:rPr>
              <a:t>at </a:t>
            </a:r>
            <a:r>
              <a:rPr dirty="0" sz="1800" spc="-10">
                <a:latin typeface="Arial"/>
                <a:cs typeface="Arial"/>
              </a:rPr>
              <a:t>least one </a:t>
            </a:r>
            <a:r>
              <a:rPr dirty="0" sz="1800" spc="-5">
                <a:latin typeface="Arial"/>
                <a:cs typeface="Arial"/>
              </a:rPr>
              <a:t>resource is  </a:t>
            </a:r>
            <a:r>
              <a:rPr dirty="0" sz="1800" spc="-15">
                <a:latin typeface="Arial"/>
                <a:cs typeface="Arial"/>
              </a:rPr>
              <a:t>waiting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acquire additional </a:t>
            </a:r>
            <a:r>
              <a:rPr dirty="0" sz="1800" spc="-5">
                <a:latin typeface="Arial"/>
                <a:cs typeface="Arial"/>
              </a:rPr>
              <a:t>resources </a:t>
            </a:r>
            <a:r>
              <a:rPr dirty="0" sz="1800" spc="-10">
                <a:latin typeface="Arial"/>
                <a:cs typeface="Arial"/>
              </a:rPr>
              <a:t>held by other  processes</a:t>
            </a:r>
            <a:endParaRPr sz="1800">
              <a:latin typeface="Arial"/>
              <a:cs typeface="Arial"/>
            </a:endParaRPr>
          </a:p>
          <a:p>
            <a:pPr marL="67056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670560" algn="l"/>
                <a:tab pos="671195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No preemption</a:t>
            </a:r>
            <a:r>
              <a:rPr dirty="0" sz="1800" spc="-5" b="1">
                <a:latin typeface="Arial"/>
                <a:cs typeface="Arial"/>
              </a:rPr>
              <a:t>: </a:t>
            </a:r>
            <a:r>
              <a:rPr dirty="0" sz="1800" spc="-5">
                <a:latin typeface="Arial"/>
                <a:cs typeface="Arial"/>
              </a:rPr>
              <a:t>a resource can </a:t>
            </a:r>
            <a:r>
              <a:rPr dirty="0" sz="1800" spc="-10">
                <a:latin typeface="Arial"/>
                <a:cs typeface="Arial"/>
              </a:rPr>
              <a:t>be released only voluntarily  by </a:t>
            </a:r>
            <a:r>
              <a:rPr dirty="0" sz="1800" spc="-5">
                <a:latin typeface="Arial"/>
                <a:cs typeface="Arial"/>
              </a:rPr>
              <a:t>the process </a:t>
            </a:r>
            <a:r>
              <a:rPr dirty="0" sz="1800" spc="-10">
                <a:latin typeface="Arial"/>
                <a:cs typeface="Arial"/>
              </a:rPr>
              <a:t>holding </a:t>
            </a:r>
            <a:r>
              <a:rPr dirty="0" sz="1800" spc="-5">
                <a:latin typeface="Arial"/>
                <a:cs typeface="Arial"/>
              </a:rPr>
              <a:t>it, after that process </a:t>
            </a:r>
            <a:r>
              <a:rPr dirty="0" sz="1800" spc="-10">
                <a:latin typeface="Arial"/>
                <a:cs typeface="Arial"/>
              </a:rPr>
              <a:t>has completed  </a:t>
            </a:r>
            <a:r>
              <a:rPr dirty="0" sz="1800" spc="-5">
                <a:latin typeface="Arial"/>
                <a:cs typeface="Arial"/>
              </a:rPr>
              <a:t>its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  <a:p>
            <a:pPr marL="670560" marR="11493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670560" algn="l"/>
                <a:tab pos="671195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Circular </a:t>
            </a:r>
            <a:r>
              <a:rPr dirty="0" sz="1800" spc="5" b="1">
                <a:solidFill>
                  <a:srgbClr val="3366FF"/>
                </a:solidFill>
                <a:latin typeface="Arial"/>
                <a:cs typeface="Arial"/>
              </a:rPr>
              <a:t>wait</a:t>
            </a:r>
            <a:r>
              <a:rPr dirty="0" sz="1800" spc="5" b="1">
                <a:latin typeface="Arial"/>
                <a:cs typeface="Arial"/>
              </a:rPr>
              <a:t>: </a:t>
            </a:r>
            <a:r>
              <a:rPr dirty="0" sz="1800" spc="-5">
                <a:latin typeface="Arial"/>
                <a:cs typeface="Arial"/>
              </a:rPr>
              <a:t>there exists a set {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>
                <a:latin typeface="Arial"/>
                <a:cs typeface="Arial"/>
              </a:rPr>
              <a:t>0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>
                <a:latin typeface="Arial"/>
                <a:cs typeface="Arial"/>
              </a:rPr>
              <a:t>1</a:t>
            </a:r>
            <a:r>
              <a:rPr dirty="0" sz="1800">
                <a:latin typeface="Arial"/>
                <a:cs typeface="Arial"/>
              </a:rPr>
              <a:t>, …,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} of </a:t>
            </a:r>
            <a:r>
              <a:rPr dirty="0" sz="1800" spc="-15">
                <a:latin typeface="Arial"/>
                <a:cs typeface="Arial"/>
              </a:rPr>
              <a:t>waiting  </a:t>
            </a:r>
            <a:r>
              <a:rPr dirty="0" sz="1800" spc="-5">
                <a:latin typeface="Arial"/>
                <a:cs typeface="Arial"/>
              </a:rPr>
              <a:t>processes such that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>
                <a:latin typeface="Arial"/>
                <a:cs typeface="Arial"/>
              </a:rPr>
              <a:t>0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waiting </a:t>
            </a:r>
            <a:r>
              <a:rPr dirty="0" sz="1800" spc="-5">
                <a:latin typeface="Arial"/>
                <a:cs typeface="Arial"/>
              </a:rPr>
              <a:t>for a resource that is </a:t>
            </a:r>
            <a:r>
              <a:rPr dirty="0" sz="1800" spc="-10">
                <a:latin typeface="Arial"/>
                <a:cs typeface="Arial"/>
              </a:rPr>
              <a:t>held  by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>
                <a:latin typeface="Arial"/>
                <a:cs typeface="Arial"/>
              </a:rPr>
              <a:t>1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>
                <a:latin typeface="Arial"/>
                <a:cs typeface="Arial"/>
              </a:rPr>
              <a:t>1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waiting </a:t>
            </a:r>
            <a:r>
              <a:rPr dirty="0" sz="1800" spc="-5">
                <a:latin typeface="Arial"/>
                <a:cs typeface="Arial"/>
              </a:rPr>
              <a:t>for a resource that is </a:t>
            </a:r>
            <a:r>
              <a:rPr dirty="0" sz="1800" spc="-10">
                <a:latin typeface="Arial"/>
                <a:cs typeface="Arial"/>
              </a:rPr>
              <a:t>held by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>
                <a:latin typeface="Arial"/>
                <a:cs typeface="Arial"/>
              </a:rPr>
              <a:t>2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>
                <a:latin typeface="Arial"/>
                <a:cs typeface="Arial"/>
              </a:rPr>
              <a:t>…,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n</a:t>
            </a:r>
            <a:r>
              <a:rPr dirty="0" baseline="-20833" sz="1800" spc="-7">
                <a:latin typeface="Arial"/>
                <a:cs typeface="Arial"/>
              </a:rPr>
              <a:t>–1 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waiting </a:t>
            </a:r>
            <a:r>
              <a:rPr dirty="0" sz="1800" spc="-5">
                <a:latin typeface="Arial"/>
                <a:cs typeface="Arial"/>
              </a:rPr>
              <a:t>for a resource that is </a:t>
            </a:r>
            <a:r>
              <a:rPr dirty="0" sz="1800" spc="-10">
                <a:latin typeface="Arial"/>
                <a:cs typeface="Arial"/>
              </a:rPr>
              <a:t>held by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,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>
                <a:latin typeface="Arial"/>
                <a:cs typeface="Arial"/>
              </a:rPr>
              <a:t>n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5">
                <a:latin typeface="Arial"/>
                <a:cs typeface="Arial"/>
              </a:rPr>
              <a:t>waiting  </a:t>
            </a:r>
            <a:r>
              <a:rPr dirty="0" sz="1800" spc="-5">
                <a:latin typeface="Arial"/>
                <a:cs typeface="Arial"/>
              </a:rPr>
              <a:t>for a resource that is </a:t>
            </a:r>
            <a:r>
              <a:rPr dirty="0" sz="1800" spc="-10">
                <a:latin typeface="Arial"/>
                <a:cs typeface="Arial"/>
              </a:rPr>
              <a:t>held by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>
                <a:latin typeface="Arial"/>
                <a:cs typeface="Arial"/>
              </a:rPr>
              <a:t>0</a:t>
            </a:r>
            <a:r>
              <a:rPr dirty="0" sz="180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66264">
              <a:lnSpc>
                <a:spcPct val="100000"/>
              </a:lnSpc>
            </a:pPr>
            <a:r>
              <a:rPr dirty="0" spc="-5"/>
              <a:t>Deadlock </a:t>
            </a:r>
            <a:r>
              <a:rPr dirty="0"/>
              <a:t>with </a:t>
            </a:r>
            <a:r>
              <a:rPr dirty="0" spc="-5"/>
              <a:t>Mutex</a:t>
            </a:r>
            <a:r>
              <a:rPr dirty="0" spc="-150"/>
              <a:t> </a:t>
            </a:r>
            <a:r>
              <a:rPr dirty="0" spc="-10"/>
              <a:t>Locks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23289" y="1181036"/>
            <a:ext cx="5810250" cy="655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Deadlocks </a:t>
            </a:r>
            <a:r>
              <a:rPr dirty="0" sz="1800" spc="-5">
                <a:latin typeface="Arial"/>
                <a:cs typeface="Arial"/>
              </a:rPr>
              <a:t>can occur via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calls, </a:t>
            </a:r>
            <a:r>
              <a:rPr dirty="0" sz="1800" spc="-10">
                <a:latin typeface="Arial"/>
                <a:cs typeface="Arial"/>
              </a:rPr>
              <a:t>locking,</a:t>
            </a:r>
            <a:r>
              <a:rPr dirty="0" sz="1800" spc="1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See </a:t>
            </a:r>
            <a:r>
              <a:rPr dirty="0" sz="1800" spc="-10">
                <a:latin typeface="Arial"/>
                <a:cs typeface="Arial"/>
              </a:rPr>
              <a:t>example box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text page 318 </a:t>
            </a:r>
            <a:r>
              <a:rPr dirty="0" sz="1800" spc="-5">
                <a:latin typeface="Arial"/>
                <a:cs typeface="Arial"/>
              </a:rPr>
              <a:t>for mutex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deadlock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13585">
              <a:lnSpc>
                <a:spcPct val="100000"/>
              </a:lnSpc>
            </a:pPr>
            <a:r>
              <a:rPr dirty="0" spc="-5"/>
              <a:t>Resource-Allocation</a:t>
            </a:r>
            <a:r>
              <a:rPr dirty="0" spc="-105"/>
              <a:t> </a:t>
            </a:r>
            <a:r>
              <a:rPr dirty="0" spc="-5"/>
              <a:t>Graph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9351" y="1073975"/>
            <a:ext cx="6925945" cy="3449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A set of </a:t>
            </a:r>
            <a:r>
              <a:rPr dirty="0" sz="2000" spc="-5">
                <a:latin typeface="Arial"/>
                <a:cs typeface="Arial"/>
              </a:rPr>
              <a:t>vertices </a:t>
            </a:r>
            <a:r>
              <a:rPr dirty="0" sz="2000" i="1">
                <a:latin typeface="Arial"/>
                <a:cs typeface="Arial"/>
              </a:rPr>
              <a:t>V </a:t>
            </a:r>
            <a:r>
              <a:rPr dirty="0" sz="2000">
                <a:latin typeface="Arial"/>
                <a:cs typeface="Arial"/>
              </a:rPr>
              <a:t>and a set of edges</a:t>
            </a:r>
            <a:r>
              <a:rPr dirty="0" sz="2000" spc="-300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E</a:t>
            </a:r>
            <a:r>
              <a:rPr dirty="0" sz="2000" spc="-5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708660" indent="-342900">
              <a:lnSpc>
                <a:spcPct val="100000"/>
              </a:lnSpc>
              <a:spcBef>
                <a:spcPts val="1714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708660" algn="l"/>
                <a:tab pos="709295" algn="l"/>
              </a:tabLst>
            </a:pPr>
            <a:r>
              <a:rPr dirty="0" sz="1800">
                <a:latin typeface="Arial"/>
                <a:cs typeface="Arial"/>
              </a:rPr>
              <a:t>V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partitioned </a:t>
            </a:r>
            <a:r>
              <a:rPr dirty="0" sz="1800" spc="-5">
                <a:latin typeface="Arial"/>
                <a:cs typeface="Arial"/>
              </a:rPr>
              <a:t>into </a:t>
            </a:r>
            <a:r>
              <a:rPr dirty="0" sz="1800" spc="-15">
                <a:latin typeface="Arial"/>
                <a:cs typeface="Arial"/>
              </a:rPr>
              <a:t>two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types:</a:t>
            </a:r>
            <a:endParaRPr sz="1800">
              <a:latin typeface="Arial"/>
              <a:cs typeface="Arial"/>
            </a:endParaRPr>
          </a:p>
          <a:p>
            <a:pPr lvl="1" marL="1109980" marR="5080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1110615" algn="l"/>
              </a:tabLst>
            </a:pPr>
            <a:r>
              <a:rPr dirty="0" sz="1800" i="1">
                <a:latin typeface="Arial"/>
                <a:cs typeface="Arial"/>
              </a:rPr>
              <a:t>P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5">
                <a:latin typeface="Arial"/>
                <a:cs typeface="Arial"/>
              </a:rPr>
              <a:t>{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>
                <a:latin typeface="Arial"/>
                <a:cs typeface="Arial"/>
              </a:rPr>
              <a:t>1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>
                <a:latin typeface="Arial"/>
                <a:cs typeface="Arial"/>
              </a:rPr>
              <a:t>2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>
                <a:latin typeface="Arial"/>
                <a:cs typeface="Arial"/>
              </a:rPr>
              <a:t>…,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}, the set consisting of </a:t>
            </a:r>
            <a:r>
              <a:rPr dirty="0" sz="1800" spc="-10">
                <a:latin typeface="Arial"/>
                <a:cs typeface="Arial"/>
              </a:rPr>
              <a:t>all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processes  </a:t>
            </a:r>
            <a:r>
              <a:rPr dirty="0" sz="1800" spc="-5">
                <a:latin typeface="Arial"/>
                <a:cs typeface="Arial"/>
              </a:rPr>
              <a:t>in the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"/>
            </a:pPr>
            <a:endParaRPr sz="2500">
              <a:latin typeface="Times New Roman"/>
              <a:cs typeface="Times New Roman"/>
            </a:endParaRPr>
          </a:p>
          <a:p>
            <a:pPr lvl="1" marL="1109980" marR="441959" indent="-287020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1110615" algn="l"/>
              </a:tabLst>
            </a:pPr>
            <a:r>
              <a:rPr dirty="0" sz="1800" spc="-5" i="1">
                <a:latin typeface="Arial"/>
                <a:cs typeface="Arial"/>
              </a:rPr>
              <a:t>R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5">
                <a:latin typeface="Arial"/>
                <a:cs typeface="Arial"/>
              </a:rPr>
              <a:t>{</a:t>
            </a:r>
            <a:r>
              <a:rPr dirty="0" sz="1800" spc="-5" i="1">
                <a:latin typeface="Arial"/>
                <a:cs typeface="Arial"/>
              </a:rPr>
              <a:t>R</a:t>
            </a:r>
            <a:r>
              <a:rPr dirty="0" baseline="-20833" sz="1800" spc="-7">
                <a:latin typeface="Arial"/>
                <a:cs typeface="Arial"/>
              </a:rPr>
              <a:t>1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 spc="-5" i="1">
                <a:latin typeface="Arial"/>
                <a:cs typeface="Arial"/>
              </a:rPr>
              <a:t>R</a:t>
            </a:r>
            <a:r>
              <a:rPr dirty="0" baseline="-20833" sz="1800" spc="-7">
                <a:latin typeface="Arial"/>
                <a:cs typeface="Arial"/>
              </a:rPr>
              <a:t>2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>
                <a:latin typeface="Arial"/>
                <a:cs typeface="Arial"/>
              </a:rPr>
              <a:t>…, </a:t>
            </a:r>
            <a:r>
              <a:rPr dirty="0" sz="1800" spc="-10" i="1">
                <a:latin typeface="Arial"/>
                <a:cs typeface="Arial"/>
              </a:rPr>
              <a:t>R</a:t>
            </a:r>
            <a:r>
              <a:rPr dirty="0" baseline="-20833" sz="1800" spc="-15" i="1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}, </a:t>
            </a:r>
            <a:r>
              <a:rPr dirty="0" sz="1800" spc="-5">
                <a:latin typeface="Arial"/>
                <a:cs typeface="Arial"/>
              </a:rPr>
              <a:t>the set consisting of </a:t>
            </a:r>
            <a:r>
              <a:rPr dirty="0" sz="1800" spc="-10">
                <a:latin typeface="Arial"/>
                <a:cs typeface="Arial"/>
              </a:rPr>
              <a:t>all </a:t>
            </a:r>
            <a:r>
              <a:rPr dirty="0" sz="1800" spc="-5">
                <a:latin typeface="Arial"/>
                <a:cs typeface="Arial"/>
              </a:rPr>
              <a:t>resource  </a:t>
            </a:r>
            <a:r>
              <a:rPr dirty="0" sz="1800" spc="-10">
                <a:latin typeface="Arial"/>
                <a:cs typeface="Arial"/>
              </a:rPr>
              <a:t>types </a:t>
            </a:r>
            <a:r>
              <a:rPr dirty="0" sz="1800" spc="-5">
                <a:latin typeface="Arial"/>
                <a:cs typeface="Arial"/>
              </a:rPr>
              <a:t>in the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"/>
            </a:pPr>
            <a:endParaRPr sz="1900">
              <a:latin typeface="Times New Roman"/>
              <a:cs typeface="Times New Roman"/>
            </a:endParaRPr>
          </a:p>
          <a:p>
            <a:pPr marL="70866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708660" algn="l"/>
                <a:tab pos="709295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request edge </a:t>
            </a:r>
            <a:r>
              <a:rPr dirty="0" sz="1800" spc="-5">
                <a:latin typeface="Arial"/>
                <a:cs typeface="Arial"/>
              </a:rPr>
              <a:t>– directed </a:t>
            </a:r>
            <a:r>
              <a:rPr dirty="0" sz="1800" spc="-10">
                <a:latin typeface="Arial"/>
                <a:cs typeface="Arial"/>
              </a:rPr>
              <a:t>edge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i </a:t>
            </a:r>
            <a:r>
              <a:rPr dirty="0" sz="1800">
                <a:latin typeface="Symbol"/>
                <a:cs typeface="Symbol"/>
              </a:rPr>
              <a:t>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Arial"/>
                <a:cs typeface="Arial"/>
              </a:rPr>
              <a:t>R</a:t>
            </a:r>
            <a:r>
              <a:rPr dirty="0" baseline="-20833" sz="1800" spc="-7" i="1">
                <a:latin typeface="Arial"/>
                <a:cs typeface="Arial"/>
              </a:rPr>
              <a:t>j</a:t>
            </a:r>
            <a:endParaRPr baseline="-20833" sz="1800">
              <a:latin typeface="Arial"/>
              <a:cs typeface="Arial"/>
            </a:endParaRPr>
          </a:p>
          <a:p>
            <a:pPr marL="708660" indent="-342900">
              <a:lnSpc>
                <a:spcPct val="100000"/>
              </a:lnSpc>
              <a:spcBef>
                <a:spcPts val="162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708660" algn="l"/>
                <a:tab pos="709295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assignment edge </a:t>
            </a:r>
            <a:r>
              <a:rPr dirty="0" sz="1800" spc="-5">
                <a:latin typeface="Arial"/>
                <a:cs typeface="Arial"/>
              </a:rPr>
              <a:t>– directed </a:t>
            </a:r>
            <a:r>
              <a:rPr dirty="0" sz="1800" spc="-10">
                <a:latin typeface="Arial"/>
                <a:cs typeface="Arial"/>
              </a:rPr>
              <a:t>edge </a:t>
            </a:r>
            <a:r>
              <a:rPr dirty="0" sz="1800" spc="-5" i="1">
                <a:latin typeface="Arial"/>
                <a:cs typeface="Arial"/>
              </a:rPr>
              <a:t>R</a:t>
            </a:r>
            <a:r>
              <a:rPr dirty="0" baseline="-20833" sz="1800" spc="-7" i="1">
                <a:latin typeface="Arial"/>
                <a:cs typeface="Arial"/>
              </a:rPr>
              <a:t>j </a:t>
            </a:r>
            <a:r>
              <a:rPr dirty="0" sz="1800">
                <a:latin typeface="Symbol"/>
                <a:cs typeface="Symbol"/>
              </a:rPr>
              <a:t>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i</a:t>
            </a:r>
            <a:endParaRPr baseline="-20833"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92885">
              <a:lnSpc>
                <a:spcPct val="100000"/>
              </a:lnSpc>
            </a:pPr>
            <a:r>
              <a:rPr dirty="0" spc="-5"/>
              <a:t>Resource-Allocation Graph</a:t>
            </a:r>
            <a:r>
              <a:rPr dirty="0" spc="-95"/>
              <a:t> </a:t>
            </a:r>
            <a:r>
              <a:rPr dirty="0" spc="-5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64" y="1177861"/>
            <a:ext cx="119316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Pr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 spc="-5">
                <a:latin typeface="Arial"/>
                <a:cs typeface="Arial"/>
              </a:rPr>
              <a:t>c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4564" y="2371153"/>
            <a:ext cx="3602354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Resource Type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4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instances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4564" y="4593145"/>
            <a:ext cx="3329940" cy="327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i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holding an </a:t>
            </a:r>
            <a:r>
              <a:rPr dirty="0" sz="1800" spc="-5">
                <a:latin typeface="Arial"/>
                <a:cs typeface="Arial"/>
              </a:rPr>
              <a:t>instance of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R</a:t>
            </a:r>
            <a:r>
              <a:rPr dirty="0" baseline="-20833" sz="1800" spc="-7" i="1">
                <a:latin typeface="Arial"/>
                <a:cs typeface="Arial"/>
              </a:rPr>
              <a:t>j</a:t>
            </a:r>
            <a:endParaRPr baseline="-20833"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43375" y="1493837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650" y="0"/>
                </a:moveTo>
                <a:lnTo>
                  <a:pt x="197738" y="5031"/>
                </a:lnTo>
                <a:lnTo>
                  <a:pt x="151251" y="19460"/>
                </a:lnTo>
                <a:lnTo>
                  <a:pt x="109184" y="42293"/>
                </a:lnTo>
                <a:lnTo>
                  <a:pt x="72532" y="72532"/>
                </a:lnTo>
                <a:lnTo>
                  <a:pt x="42293" y="109184"/>
                </a:lnTo>
                <a:lnTo>
                  <a:pt x="19460" y="151251"/>
                </a:lnTo>
                <a:lnTo>
                  <a:pt x="5031" y="197738"/>
                </a:lnTo>
                <a:lnTo>
                  <a:pt x="0" y="247650"/>
                </a:lnTo>
                <a:lnTo>
                  <a:pt x="5031" y="297561"/>
                </a:lnTo>
                <a:lnTo>
                  <a:pt x="19460" y="344048"/>
                </a:lnTo>
                <a:lnTo>
                  <a:pt x="42293" y="386115"/>
                </a:lnTo>
                <a:lnTo>
                  <a:pt x="72532" y="422767"/>
                </a:lnTo>
                <a:lnTo>
                  <a:pt x="109184" y="453006"/>
                </a:lnTo>
                <a:lnTo>
                  <a:pt x="151251" y="475839"/>
                </a:lnTo>
                <a:lnTo>
                  <a:pt x="197738" y="490268"/>
                </a:lnTo>
                <a:lnTo>
                  <a:pt x="247650" y="495300"/>
                </a:lnTo>
                <a:lnTo>
                  <a:pt x="297561" y="490268"/>
                </a:lnTo>
                <a:lnTo>
                  <a:pt x="344048" y="475839"/>
                </a:lnTo>
                <a:lnTo>
                  <a:pt x="386115" y="453006"/>
                </a:lnTo>
                <a:lnTo>
                  <a:pt x="422767" y="422767"/>
                </a:lnTo>
                <a:lnTo>
                  <a:pt x="453006" y="386115"/>
                </a:lnTo>
                <a:lnTo>
                  <a:pt x="475839" y="344048"/>
                </a:lnTo>
                <a:lnTo>
                  <a:pt x="490268" y="297561"/>
                </a:lnTo>
                <a:lnTo>
                  <a:pt x="495300" y="247650"/>
                </a:lnTo>
                <a:lnTo>
                  <a:pt x="490268" y="197738"/>
                </a:lnTo>
                <a:lnTo>
                  <a:pt x="475839" y="151251"/>
                </a:lnTo>
                <a:lnTo>
                  <a:pt x="453006" y="109184"/>
                </a:lnTo>
                <a:lnTo>
                  <a:pt x="422767" y="72532"/>
                </a:lnTo>
                <a:lnTo>
                  <a:pt x="386115" y="42293"/>
                </a:lnTo>
                <a:lnTo>
                  <a:pt x="344048" y="19460"/>
                </a:lnTo>
                <a:lnTo>
                  <a:pt x="297561" y="5031"/>
                </a:lnTo>
                <a:lnTo>
                  <a:pt x="24765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43375" y="1493837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0" y="247650"/>
                </a:moveTo>
                <a:lnTo>
                  <a:pt x="5031" y="197738"/>
                </a:lnTo>
                <a:lnTo>
                  <a:pt x="19460" y="151251"/>
                </a:lnTo>
                <a:lnTo>
                  <a:pt x="42293" y="109184"/>
                </a:lnTo>
                <a:lnTo>
                  <a:pt x="72532" y="72532"/>
                </a:lnTo>
                <a:lnTo>
                  <a:pt x="109184" y="42293"/>
                </a:lnTo>
                <a:lnTo>
                  <a:pt x="151251" y="19460"/>
                </a:lnTo>
                <a:lnTo>
                  <a:pt x="197738" y="5031"/>
                </a:lnTo>
                <a:lnTo>
                  <a:pt x="247650" y="0"/>
                </a:lnTo>
                <a:lnTo>
                  <a:pt x="297561" y="5031"/>
                </a:lnTo>
                <a:lnTo>
                  <a:pt x="344048" y="19460"/>
                </a:lnTo>
                <a:lnTo>
                  <a:pt x="386115" y="42293"/>
                </a:lnTo>
                <a:lnTo>
                  <a:pt x="422767" y="72532"/>
                </a:lnTo>
                <a:lnTo>
                  <a:pt x="453006" y="109184"/>
                </a:lnTo>
                <a:lnTo>
                  <a:pt x="475839" y="151251"/>
                </a:lnTo>
                <a:lnTo>
                  <a:pt x="490268" y="197738"/>
                </a:lnTo>
                <a:lnTo>
                  <a:pt x="495300" y="247650"/>
                </a:lnTo>
                <a:lnTo>
                  <a:pt x="490268" y="297561"/>
                </a:lnTo>
                <a:lnTo>
                  <a:pt x="475839" y="344048"/>
                </a:lnTo>
                <a:lnTo>
                  <a:pt x="453006" y="386115"/>
                </a:lnTo>
                <a:lnTo>
                  <a:pt x="422767" y="422767"/>
                </a:lnTo>
                <a:lnTo>
                  <a:pt x="386115" y="453006"/>
                </a:lnTo>
                <a:lnTo>
                  <a:pt x="344048" y="475839"/>
                </a:lnTo>
                <a:lnTo>
                  <a:pt x="297561" y="490268"/>
                </a:lnTo>
                <a:lnTo>
                  <a:pt x="247650" y="495300"/>
                </a:lnTo>
                <a:lnTo>
                  <a:pt x="197738" y="490268"/>
                </a:lnTo>
                <a:lnTo>
                  <a:pt x="151251" y="475839"/>
                </a:lnTo>
                <a:lnTo>
                  <a:pt x="109184" y="453006"/>
                </a:lnTo>
                <a:lnTo>
                  <a:pt x="72532" y="422767"/>
                </a:lnTo>
                <a:lnTo>
                  <a:pt x="42293" y="386115"/>
                </a:lnTo>
                <a:lnTo>
                  <a:pt x="19460" y="344048"/>
                </a:lnTo>
                <a:lnTo>
                  <a:pt x="5031" y="297561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76675" y="5316537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650" y="0"/>
                </a:moveTo>
                <a:lnTo>
                  <a:pt x="197738" y="5031"/>
                </a:lnTo>
                <a:lnTo>
                  <a:pt x="151251" y="19460"/>
                </a:lnTo>
                <a:lnTo>
                  <a:pt x="109184" y="42293"/>
                </a:lnTo>
                <a:lnTo>
                  <a:pt x="72532" y="72532"/>
                </a:lnTo>
                <a:lnTo>
                  <a:pt x="42293" y="109184"/>
                </a:lnTo>
                <a:lnTo>
                  <a:pt x="19460" y="151251"/>
                </a:lnTo>
                <a:lnTo>
                  <a:pt x="5031" y="197738"/>
                </a:lnTo>
                <a:lnTo>
                  <a:pt x="0" y="247650"/>
                </a:lnTo>
                <a:lnTo>
                  <a:pt x="5031" y="297561"/>
                </a:lnTo>
                <a:lnTo>
                  <a:pt x="19460" y="344048"/>
                </a:lnTo>
                <a:lnTo>
                  <a:pt x="42293" y="386115"/>
                </a:lnTo>
                <a:lnTo>
                  <a:pt x="72532" y="422767"/>
                </a:lnTo>
                <a:lnTo>
                  <a:pt x="109184" y="453006"/>
                </a:lnTo>
                <a:lnTo>
                  <a:pt x="151251" y="475839"/>
                </a:lnTo>
                <a:lnTo>
                  <a:pt x="197738" y="490268"/>
                </a:lnTo>
                <a:lnTo>
                  <a:pt x="247650" y="495300"/>
                </a:lnTo>
                <a:lnTo>
                  <a:pt x="297561" y="490268"/>
                </a:lnTo>
                <a:lnTo>
                  <a:pt x="344048" y="475839"/>
                </a:lnTo>
                <a:lnTo>
                  <a:pt x="386115" y="453006"/>
                </a:lnTo>
                <a:lnTo>
                  <a:pt x="422767" y="422767"/>
                </a:lnTo>
                <a:lnTo>
                  <a:pt x="453006" y="386115"/>
                </a:lnTo>
                <a:lnTo>
                  <a:pt x="475839" y="344048"/>
                </a:lnTo>
                <a:lnTo>
                  <a:pt x="490268" y="297561"/>
                </a:lnTo>
                <a:lnTo>
                  <a:pt x="495300" y="247650"/>
                </a:lnTo>
                <a:lnTo>
                  <a:pt x="490268" y="197738"/>
                </a:lnTo>
                <a:lnTo>
                  <a:pt x="475839" y="151251"/>
                </a:lnTo>
                <a:lnTo>
                  <a:pt x="453006" y="109184"/>
                </a:lnTo>
                <a:lnTo>
                  <a:pt x="422767" y="72532"/>
                </a:lnTo>
                <a:lnTo>
                  <a:pt x="386115" y="42293"/>
                </a:lnTo>
                <a:lnTo>
                  <a:pt x="344048" y="19460"/>
                </a:lnTo>
                <a:lnTo>
                  <a:pt x="297561" y="5031"/>
                </a:lnTo>
                <a:lnTo>
                  <a:pt x="24765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76675" y="5316537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0" y="247650"/>
                </a:moveTo>
                <a:lnTo>
                  <a:pt x="5031" y="197738"/>
                </a:lnTo>
                <a:lnTo>
                  <a:pt x="19460" y="151251"/>
                </a:lnTo>
                <a:lnTo>
                  <a:pt x="42293" y="109184"/>
                </a:lnTo>
                <a:lnTo>
                  <a:pt x="72532" y="72532"/>
                </a:lnTo>
                <a:lnTo>
                  <a:pt x="109184" y="42293"/>
                </a:lnTo>
                <a:lnTo>
                  <a:pt x="151251" y="19460"/>
                </a:lnTo>
                <a:lnTo>
                  <a:pt x="197738" y="5031"/>
                </a:lnTo>
                <a:lnTo>
                  <a:pt x="247650" y="0"/>
                </a:lnTo>
                <a:lnTo>
                  <a:pt x="297561" y="5031"/>
                </a:lnTo>
                <a:lnTo>
                  <a:pt x="344048" y="19460"/>
                </a:lnTo>
                <a:lnTo>
                  <a:pt x="386115" y="42293"/>
                </a:lnTo>
                <a:lnTo>
                  <a:pt x="422767" y="72532"/>
                </a:lnTo>
                <a:lnTo>
                  <a:pt x="453006" y="109184"/>
                </a:lnTo>
                <a:lnTo>
                  <a:pt x="475839" y="151251"/>
                </a:lnTo>
                <a:lnTo>
                  <a:pt x="490268" y="197738"/>
                </a:lnTo>
                <a:lnTo>
                  <a:pt x="495300" y="247650"/>
                </a:lnTo>
                <a:lnTo>
                  <a:pt x="490268" y="297561"/>
                </a:lnTo>
                <a:lnTo>
                  <a:pt x="475839" y="344048"/>
                </a:lnTo>
                <a:lnTo>
                  <a:pt x="453006" y="386115"/>
                </a:lnTo>
                <a:lnTo>
                  <a:pt x="422767" y="422767"/>
                </a:lnTo>
                <a:lnTo>
                  <a:pt x="386115" y="453006"/>
                </a:lnTo>
                <a:lnTo>
                  <a:pt x="344048" y="475839"/>
                </a:lnTo>
                <a:lnTo>
                  <a:pt x="297561" y="490268"/>
                </a:lnTo>
                <a:lnTo>
                  <a:pt x="247650" y="495300"/>
                </a:lnTo>
                <a:lnTo>
                  <a:pt x="197738" y="490268"/>
                </a:lnTo>
                <a:lnTo>
                  <a:pt x="151251" y="475839"/>
                </a:lnTo>
                <a:lnTo>
                  <a:pt x="109184" y="453006"/>
                </a:lnTo>
                <a:lnTo>
                  <a:pt x="72532" y="422767"/>
                </a:lnTo>
                <a:lnTo>
                  <a:pt x="42293" y="386115"/>
                </a:lnTo>
                <a:lnTo>
                  <a:pt x="19460" y="344048"/>
                </a:lnTo>
                <a:lnTo>
                  <a:pt x="5031" y="297561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60800" y="3914775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650" y="0"/>
                </a:moveTo>
                <a:lnTo>
                  <a:pt x="197738" y="5031"/>
                </a:lnTo>
                <a:lnTo>
                  <a:pt x="151251" y="19460"/>
                </a:lnTo>
                <a:lnTo>
                  <a:pt x="109184" y="42293"/>
                </a:lnTo>
                <a:lnTo>
                  <a:pt x="72532" y="72532"/>
                </a:lnTo>
                <a:lnTo>
                  <a:pt x="42293" y="109184"/>
                </a:lnTo>
                <a:lnTo>
                  <a:pt x="19460" y="151251"/>
                </a:lnTo>
                <a:lnTo>
                  <a:pt x="5031" y="197738"/>
                </a:lnTo>
                <a:lnTo>
                  <a:pt x="0" y="247650"/>
                </a:lnTo>
                <a:lnTo>
                  <a:pt x="5031" y="297561"/>
                </a:lnTo>
                <a:lnTo>
                  <a:pt x="19460" y="344048"/>
                </a:lnTo>
                <a:lnTo>
                  <a:pt x="42293" y="386115"/>
                </a:lnTo>
                <a:lnTo>
                  <a:pt x="72532" y="422767"/>
                </a:lnTo>
                <a:lnTo>
                  <a:pt x="109184" y="453006"/>
                </a:lnTo>
                <a:lnTo>
                  <a:pt x="151251" y="475839"/>
                </a:lnTo>
                <a:lnTo>
                  <a:pt x="197738" y="490268"/>
                </a:lnTo>
                <a:lnTo>
                  <a:pt x="247650" y="495300"/>
                </a:lnTo>
                <a:lnTo>
                  <a:pt x="297561" y="490268"/>
                </a:lnTo>
                <a:lnTo>
                  <a:pt x="344048" y="475839"/>
                </a:lnTo>
                <a:lnTo>
                  <a:pt x="386115" y="453006"/>
                </a:lnTo>
                <a:lnTo>
                  <a:pt x="422767" y="422767"/>
                </a:lnTo>
                <a:lnTo>
                  <a:pt x="453006" y="386115"/>
                </a:lnTo>
                <a:lnTo>
                  <a:pt x="475839" y="344048"/>
                </a:lnTo>
                <a:lnTo>
                  <a:pt x="490268" y="297561"/>
                </a:lnTo>
                <a:lnTo>
                  <a:pt x="495300" y="247650"/>
                </a:lnTo>
                <a:lnTo>
                  <a:pt x="490268" y="197738"/>
                </a:lnTo>
                <a:lnTo>
                  <a:pt x="475839" y="151251"/>
                </a:lnTo>
                <a:lnTo>
                  <a:pt x="453006" y="109184"/>
                </a:lnTo>
                <a:lnTo>
                  <a:pt x="422767" y="72532"/>
                </a:lnTo>
                <a:lnTo>
                  <a:pt x="386115" y="42293"/>
                </a:lnTo>
                <a:lnTo>
                  <a:pt x="344048" y="19460"/>
                </a:lnTo>
                <a:lnTo>
                  <a:pt x="297561" y="5031"/>
                </a:lnTo>
                <a:lnTo>
                  <a:pt x="24765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60800" y="3914775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0" y="247650"/>
                </a:moveTo>
                <a:lnTo>
                  <a:pt x="5031" y="197738"/>
                </a:lnTo>
                <a:lnTo>
                  <a:pt x="19460" y="151251"/>
                </a:lnTo>
                <a:lnTo>
                  <a:pt x="42293" y="109184"/>
                </a:lnTo>
                <a:lnTo>
                  <a:pt x="72532" y="72532"/>
                </a:lnTo>
                <a:lnTo>
                  <a:pt x="109184" y="42293"/>
                </a:lnTo>
                <a:lnTo>
                  <a:pt x="151251" y="19460"/>
                </a:lnTo>
                <a:lnTo>
                  <a:pt x="197738" y="5031"/>
                </a:lnTo>
                <a:lnTo>
                  <a:pt x="247650" y="0"/>
                </a:lnTo>
                <a:lnTo>
                  <a:pt x="297561" y="5031"/>
                </a:lnTo>
                <a:lnTo>
                  <a:pt x="344048" y="19460"/>
                </a:lnTo>
                <a:lnTo>
                  <a:pt x="386115" y="42293"/>
                </a:lnTo>
                <a:lnTo>
                  <a:pt x="422767" y="72532"/>
                </a:lnTo>
                <a:lnTo>
                  <a:pt x="453006" y="109184"/>
                </a:lnTo>
                <a:lnTo>
                  <a:pt x="475839" y="151251"/>
                </a:lnTo>
                <a:lnTo>
                  <a:pt x="490268" y="197738"/>
                </a:lnTo>
                <a:lnTo>
                  <a:pt x="495300" y="247650"/>
                </a:lnTo>
                <a:lnTo>
                  <a:pt x="490268" y="297561"/>
                </a:lnTo>
                <a:lnTo>
                  <a:pt x="475839" y="344048"/>
                </a:lnTo>
                <a:lnTo>
                  <a:pt x="453006" y="386115"/>
                </a:lnTo>
                <a:lnTo>
                  <a:pt x="422767" y="422767"/>
                </a:lnTo>
                <a:lnTo>
                  <a:pt x="386115" y="453006"/>
                </a:lnTo>
                <a:lnTo>
                  <a:pt x="344048" y="475839"/>
                </a:lnTo>
                <a:lnTo>
                  <a:pt x="297561" y="490268"/>
                </a:lnTo>
                <a:lnTo>
                  <a:pt x="247650" y="495300"/>
                </a:lnTo>
                <a:lnTo>
                  <a:pt x="197738" y="490268"/>
                </a:lnTo>
                <a:lnTo>
                  <a:pt x="151251" y="475839"/>
                </a:lnTo>
                <a:lnTo>
                  <a:pt x="109184" y="453006"/>
                </a:lnTo>
                <a:lnTo>
                  <a:pt x="72532" y="422767"/>
                </a:lnTo>
                <a:lnTo>
                  <a:pt x="42293" y="386115"/>
                </a:lnTo>
                <a:lnTo>
                  <a:pt x="19460" y="344048"/>
                </a:lnTo>
                <a:lnTo>
                  <a:pt x="5031" y="297561"/>
                </a:lnTo>
                <a:lnTo>
                  <a:pt x="0" y="247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64564" y="3482149"/>
            <a:ext cx="3250565" cy="864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i </a:t>
            </a:r>
            <a:r>
              <a:rPr dirty="0" sz="1800" spc="-10">
                <a:latin typeface="Arial"/>
                <a:cs typeface="Arial"/>
              </a:rPr>
              <a:t>requests </a:t>
            </a:r>
            <a:r>
              <a:rPr dirty="0" sz="1800" spc="-5">
                <a:latin typeface="Arial"/>
                <a:cs typeface="Arial"/>
              </a:rPr>
              <a:t>instance of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R</a:t>
            </a:r>
            <a:r>
              <a:rPr dirty="0" baseline="-20833" sz="1800" spc="-7" i="1">
                <a:latin typeface="Arial"/>
                <a:cs typeface="Arial"/>
              </a:rPr>
              <a:t>j</a:t>
            </a:r>
            <a:endParaRPr baseline="-20833"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i</a:t>
            </a:r>
            <a:endParaRPr baseline="-20833"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32275" y="2862262"/>
            <a:ext cx="438150" cy="419100"/>
          </a:xfrm>
          <a:custGeom>
            <a:avLst/>
            <a:gdLst/>
            <a:ahLst/>
            <a:cxnLst/>
            <a:rect l="l" t="t" r="r" b="b"/>
            <a:pathLst>
              <a:path w="438150" h="419100">
                <a:moveTo>
                  <a:pt x="0" y="0"/>
                </a:moveTo>
                <a:lnTo>
                  <a:pt x="438150" y="0"/>
                </a:lnTo>
                <a:lnTo>
                  <a:pt x="43815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32275" y="2862262"/>
            <a:ext cx="438150" cy="419100"/>
          </a:xfrm>
          <a:custGeom>
            <a:avLst/>
            <a:gdLst/>
            <a:ahLst/>
            <a:cxnLst/>
            <a:rect l="l" t="t" r="r" b="b"/>
            <a:pathLst>
              <a:path w="438150" h="419100">
                <a:moveTo>
                  <a:pt x="0" y="0"/>
                </a:moveTo>
                <a:lnTo>
                  <a:pt x="438150" y="0"/>
                </a:lnTo>
                <a:lnTo>
                  <a:pt x="43815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43400" y="295751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0"/>
                </a:moveTo>
                <a:lnTo>
                  <a:pt x="74612" y="0"/>
                </a:lnTo>
                <a:lnTo>
                  <a:pt x="74612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43400" y="295751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0"/>
                </a:moveTo>
                <a:lnTo>
                  <a:pt x="74612" y="0"/>
                </a:lnTo>
                <a:lnTo>
                  <a:pt x="74612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95800" y="295751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0"/>
                </a:moveTo>
                <a:lnTo>
                  <a:pt x="74612" y="0"/>
                </a:lnTo>
                <a:lnTo>
                  <a:pt x="74612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95800" y="295751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0"/>
                </a:moveTo>
                <a:lnTo>
                  <a:pt x="74612" y="0"/>
                </a:lnTo>
                <a:lnTo>
                  <a:pt x="74612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43400" y="3087687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0"/>
                </a:moveTo>
                <a:lnTo>
                  <a:pt x="74612" y="0"/>
                </a:lnTo>
                <a:lnTo>
                  <a:pt x="74612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43400" y="3087687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0"/>
                </a:moveTo>
                <a:lnTo>
                  <a:pt x="74612" y="0"/>
                </a:lnTo>
                <a:lnTo>
                  <a:pt x="74612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95800" y="3087687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0"/>
                </a:moveTo>
                <a:lnTo>
                  <a:pt x="74612" y="0"/>
                </a:lnTo>
                <a:lnTo>
                  <a:pt x="74612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95800" y="3087687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0"/>
                </a:moveTo>
                <a:lnTo>
                  <a:pt x="74612" y="0"/>
                </a:lnTo>
                <a:lnTo>
                  <a:pt x="74612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92650" y="3978275"/>
            <a:ext cx="438150" cy="419100"/>
          </a:xfrm>
          <a:custGeom>
            <a:avLst/>
            <a:gdLst/>
            <a:ahLst/>
            <a:cxnLst/>
            <a:rect l="l" t="t" r="r" b="b"/>
            <a:pathLst>
              <a:path w="438150" h="419100">
                <a:moveTo>
                  <a:pt x="0" y="0"/>
                </a:moveTo>
                <a:lnTo>
                  <a:pt x="438150" y="0"/>
                </a:lnTo>
                <a:lnTo>
                  <a:pt x="43815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92650" y="3978275"/>
            <a:ext cx="438150" cy="419100"/>
          </a:xfrm>
          <a:custGeom>
            <a:avLst/>
            <a:gdLst/>
            <a:ahLst/>
            <a:cxnLst/>
            <a:rect l="l" t="t" r="r" b="b"/>
            <a:pathLst>
              <a:path w="438150" h="419100">
                <a:moveTo>
                  <a:pt x="0" y="0"/>
                </a:moveTo>
                <a:lnTo>
                  <a:pt x="438150" y="0"/>
                </a:lnTo>
                <a:lnTo>
                  <a:pt x="43815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03775" y="40735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74612" y="0"/>
                </a:lnTo>
                <a:lnTo>
                  <a:pt x="74612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03775" y="40735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74612" y="0"/>
                </a:lnTo>
                <a:lnTo>
                  <a:pt x="74612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56175" y="40735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74612" y="0"/>
                </a:lnTo>
                <a:lnTo>
                  <a:pt x="74612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56175" y="40735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74612" y="0"/>
                </a:lnTo>
                <a:lnTo>
                  <a:pt x="74612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803775" y="420370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74612" y="0"/>
                </a:lnTo>
                <a:lnTo>
                  <a:pt x="74612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03775" y="420370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74612" y="0"/>
                </a:lnTo>
                <a:lnTo>
                  <a:pt x="74612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956175" y="420370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74612" y="0"/>
                </a:lnTo>
                <a:lnTo>
                  <a:pt x="74612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956175" y="420370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74612" y="0"/>
                </a:lnTo>
                <a:lnTo>
                  <a:pt x="74612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365625" y="4181475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 h="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94225" y="41433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832184" y="4435919"/>
            <a:ext cx="18034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 i="1">
                <a:latin typeface="Arial"/>
                <a:cs typeface="Arial"/>
              </a:rPr>
              <a:t>R</a:t>
            </a:r>
            <a:r>
              <a:rPr dirty="0" baseline="-21604" sz="1350" spc="7" i="1">
                <a:latin typeface="Arial"/>
                <a:cs typeface="Arial"/>
              </a:rPr>
              <a:t>j</a:t>
            </a:r>
            <a:endParaRPr baseline="-21604" sz="13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70425" y="5380037"/>
            <a:ext cx="438150" cy="419100"/>
          </a:xfrm>
          <a:custGeom>
            <a:avLst/>
            <a:gdLst/>
            <a:ahLst/>
            <a:cxnLst/>
            <a:rect l="l" t="t" r="r" b="b"/>
            <a:pathLst>
              <a:path w="438150" h="419100">
                <a:moveTo>
                  <a:pt x="0" y="0"/>
                </a:moveTo>
                <a:lnTo>
                  <a:pt x="438150" y="0"/>
                </a:lnTo>
                <a:lnTo>
                  <a:pt x="43815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70425" y="5380037"/>
            <a:ext cx="438150" cy="419100"/>
          </a:xfrm>
          <a:custGeom>
            <a:avLst/>
            <a:gdLst/>
            <a:ahLst/>
            <a:cxnLst/>
            <a:rect l="l" t="t" r="r" b="b"/>
            <a:pathLst>
              <a:path w="438150" h="419100">
                <a:moveTo>
                  <a:pt x="0" y="0"/>
                </a:moveTo>
                <a:lnTo>
                  <a:pt x="438150" y="0"/>
                </a:lnTo>
                <a:lnTo>
                  <a:pt x="43815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81550" y="5475287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74612" y="0"/>
                </a:lnTo>
                <a:lnTo>
                  <a:pt x="74612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781550" y="5475287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74612" y="0"/>
                </a:lnTo>
                <a:lnTo>
                  <a:pt x="74612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933950" y="5475287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74612" y="0"/>
                </a:lnTo>
                <a:lnTo>
                  <a:pt x="74612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33950" y="5475287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74612" y="0"/>
                </a:lnTo>
                <a:lnTo>
                  <a:pt x="74612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781550" y="560546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74612" y="0"/>
                </a:lnTo>
                <a:lnTo>
                  <a:pt x="74612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81550" y="560546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74612" y="0"/>
                </a:lnTo>
                <a:lnTo>
                  <a:pt x="74612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933950" y="560546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74612" y="0"/>
                </a:lnTo>
                <a:lnTo>
                  <a:pt x="74612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933950" y="560546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0"/>
                </a:moveTo>
                <a:lnTo>
                  <a:pt x="74612" y="0"/>
                </a:lnTo>
                <a:lnTo>
                  <a:pt x="74612" y="74612"/>
                </a:lnTo>
                <a:lnTo>
                  <a:pt x="0" y="746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405414" y="5526087"/>
            <a:ext cx="414655" cy="91440"/>
          </a:xfrm>
          <a:custGeom>
            <a:avLst/>
            <a:gdLst/>
            <a:ahLst/>
            <a:cxnLst/>
            <a:rect l="l" t="t" r="r" b="b"/>
            <a:pathLst>
              <a:path w="414654" h="91439">
                <a:moveTo>
                  <a:pt x="414235" y="0"/>
                </a:moveTo>
                <a:lnTo>
                  <a:pt x="0" y="911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343387" y="5577274"/>
            <a:ext cx="83185" cy="74930"/>
          </a:xfrm>
          <a:custGeom>
            <a:avLst/>
            <a:gdLst/>
            <a:ahLst/>
            <a:cxnLst/>
            <a:rect l="l" t="t" r="r" b="b"/>
            <a:pathLst>
              <a:path w="83185" h="74929">
                <a:moveTo>
                  <a:pt x="66243" y="0"/>
                </a:moveTo>
                <a:lnTo>
                  <a:pt x="0" y="53593"/>
                </a:lnTo>
                <a:lnTo>
                  <a:pt x="82613" y="74421"/>
                </a:lnTo>
                <a:lnTo>
                  <a:pt x="66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018940" y="5420931"/>
            <a:ext cx="961390" cy="643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i</a:t>
            </a:r>
            <a:endParaRPr baseline="-20833" sz="18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894"/>
              </a:spcBef>
            </a:pPr>
            <a:r>
              <a:rPr dirty="0" sz="1400" spc="-10" i="1">
                <a:latin typeface="Arial"/>
                <a:cs typeface="Arial"/>
              </a:rPr>
              <a:t>R</a:t>
            </a:r>
            <a:r>
              <a:rPr dirty="0" baseline="-21604" sz="1350" spc="7" i="1">
                <a:latin typeface="Arial"/>
                <a:cs typeface="Arial"/>
              </a:rPr>
              <a:t>j</a:t>
            </a:r>
            <a:endParaRPr baseline="-21604" sz="135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1" name="object 5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07490">
              <a:lnSpc>
                <a:spcPct val="100000"/>
              </a:lnSpc>
            </a:pPr>
            <a:r>
              <a:rPr dirty="0" sz="2800" spc="-5"/>
              <a:t>Example </a:t>
            </a:r>
            <a:r>
              <a:rPr dirty="0" sz="2800" spc="-10"/>
              <a:t>of </a:t>
            </a:r>
            <a:r>
              <a:rPr dirty="0" sz="2800" spc="-5"/>
              <a:t>a Resource Allocation</a:t>
            </a:r>
            <a:r>
              <a:rPr dirty="0" sz="2800" spc="30"/>
              <a:t> </a:t>
            </a:r>
            <a:r>
              <a:rPr dirty="0" sz="2800" spc="-5"/>
              <a:t>Graph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941650" y="1316037"/>
            <a:ext cx="2746349" cy="4063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7.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Lucent End User</dc:creator>
  <dc:title>2.01</dc:title>
  <dcterms:created xsi:type="dcterms:W3CDTF">2017-03-01T08:10:40Z</dcterms:created>
  <dcterms:modified xsi:type="dcterms:W3CDTF">2017-03-01T08:10:40Z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2013-10-02T00:00:00Z</vt:filetime>
  </property>
  <property fmtid="{D5CDD505-2E9C-101B-9397-08002B2CF9AE}" pid="3" name="Creator">
    <vt:lpwstr>Acrobat PDFMaker 10.0 for PowerPoint</vt:lpwstr>
  </property>
  <property fmtid="{D5CDD505-2E9C-101B-9397-08002B2CF9AE}" pid="4" name="LastSaved">
    <vt:filetime>2017-03-01T00:00:00Z</vt:filetime>
  </property>
</Properties>
</file>