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73" r:id="rId5"/>
    <p:sldId id="277" r:id="rId6"/>
    <p:sldId id="272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7" r:id="rId18"/>
    <p:sldId id="288" r:id="rId19"/>
    <p:sldId id="289" r:id="rId20"/>
    <p:sldId id="290" r:id="rId21"/>
    <p:sldId id="286" r:id="rId22"/>
    <p:sldId id="292" r:id="rId23"/>
    <p:sldId id="285" r:id="rId24"/>
    <p:sldId id="291" r:id="rId25"/>
    <p:sldId id="293" r:id="rId26"/>
    <p:sldId id="294" r:id="rId27"/>
    <p:sldId id="295" r:id="rId28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5017" autoAdjust="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077790-0394-4DE7-94D9-3A092D4C1A3C}" type="datetime1">
              <a:rPr lang="tr-TR" smtClean="0"/>
              <a:t>15.05.2020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0470A6-7876-4BAB-928A-7188EF5633C3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0A596-7141-45E9-836C-E467146705E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875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732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427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477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2092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9983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8813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6882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5910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1747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294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926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2507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6200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9041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519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628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184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140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211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886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19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570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358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0245C5-3942-46B6-B42B-0E1A67E91919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7CA317-8D91-4D7F-9A2A-180274D7A6AD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 rtlCol="0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 rtlCol="0"/>
          <a:lstStyle/>
          <a:p>
            <a:pPr rtl="0"/>
            <a:fld id="{06C5B889-51C1-4720-A203-F5869AA2CEFF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 rtlCol="0"/>
          <a:lstStyle/>
          <a:p>
            <a:pPr rtl="0"/>
            <a:fld id="{4FAB73BC-B049-4115-A692-8D63A059BFB8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D1BD04-185F-418D-8FE3-706110669560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D21F284-2403-4745-B0A4-8FDEFD558ADA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59DA03-42B0-40C3-9DEB-D4ABBA189163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BCD08A-C0C7-434B-A0A4-9201141E0BAA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62E16-6D31-4F67-8496-D51E275BD4D8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00309-1C60-4ADC-A7EA-83CAB74D69A3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  <a:p>
            <a:pPr lvl="1" rtl="0"/>
            <a:r>
              <a:rPr lang="tr-TR" noProof="0" smtClean="0"/>
              <a:t>İkinci düzey</a:t>
            </a:r>
          </a:p>
          <a:p>
            <a:pPr lvl="2" rtl="0"/>
            <a:r>
              <a:rPr lang="tr-TR" noProof="0" smtClean="0"/>
              <a:t>Üçüncü düzey</a:t>
            </a:r>
          </a:p>
          <a:p>
            <a:pPr lvl="3" rtl="0"/>
            <a:r>
              <a:rPr lang="tr-TR" noProof="0" smtClean="0"/>
              <a:t>Dördüncü düzey</a:t>
            </a:r>
          </a:p>
          <a:p>
            <a:pPr lvl="4" rtl="0"/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6068A8-0A61-408D-AABB-08214EB07136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0EA1E-C99A-49CB-879C-AD70BFF2C3E6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tr-TR" noProof="0" smtClean="0"/>
              <a:t>‹#›</a:t>
            </a:fld>
            <a:endParaRPr lang="tr-T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928A0E98-EFB7-4533-B8D5-DA9E42311105}" type="datetime1">
              <a:rPr lang="tr-TR" noProof="0" smtClean="0"/>
              <a:t>15.05.2020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rtlCol="0">
            <a:normAutofit/>
          </a:bodyPr>
          <a:lstStyle/>
          <a:p>
            <a:r>
              <a:rPr lang="tr-TR" dirty="0" err="1" smtClean="0">
                <a:solidFill>
                  <a:schemeClr val="bg1"/>
                </a:solidFill>
              </a:rPr>
              <a:t>matlab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Ysa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toolbox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/>
              <a:t>Prof. Dr. Erhan AKIN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Katmanlarda giriş ile çıkış arasında iki katman tanımlanmıştır ve</a:t>
            </a:r>
          </a:p>
          <a:p>
            <a:endParaRPr lang="tr-TR" dirty="0" smtClean="0"/>
          </a:p>
          <a:p>
            <a:r>
              <a:rPr lang="tr-TR" dirty="0" smtClean="0"/>
              <a:t>Katmanlarda (Girdi*W)+X değeri tanjant sigmoid olarak tanımlanmıştır.</a:t>
            </a:r>
          </a:p>
          <a:p>
            <a:endParaRPr lang="tr-TR" dirty="0" smtClean="0"/>
          </a:p>
          <a:p>
            <a:r>
              <a:rPr lang="tr-TR" b="1" dirty="0" err="1" smtClean="0"/>
              <a:t>Create</a:t>
            </a:r>
            <a:r>
              <a:rPr lang="tr-TR" dirty="0" smtClean="0"/>
              <a:t> ile ağ oluşturulur.</a:t>
            </a:r>
          </a:p>
          <a:p>
            <a:endParaRPr lang="tr-TR" dirty="0"/>
          </a:p>
          <a:p>
            <a:r>
              <a:rPr lang="tr-TR" dirty="0" smtClean="0"/>
              <a:t>Daha sonra ise eğitime başlanır ağa çift tıklamak ya da </a:t>
            </a:r>
            <a:r>
              <a:rPr lang="tr-TR" b="1" dirty="0" smtClean="0"/>
              <a:t>Open</a:t>
            </a:r>
            <a:r>
              <a:rPr lang="tr-TR" dirty="0" smtClean="0"/>
              <a:t> diyerek.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10</a:t>
            </a:fld>
            <a:endParaRPr lang="tr-TR" noProof="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3318315"/>
            <a:ext cx="2436946" cy="310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1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Ağın eğitimi için ağı açıp </a:t>
            </a:r>
            <a:r>
              <a:rPr lang="tr-TR" b="1" dirty="0" smtClean="0"/>
              <a:t>TRAIN</a:t>
            </a:r>
            <a:r>
              <a:rPr lang="tr-TR" dirty="0" smtClean="0"/>
              <a:t> sekmesine tıklamalıyız.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11</a:t>
            </a:fld>
            <a:endParaRPr lang="tr-TR" noProof="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20" y="2707708"/>
            <a:ext cx="4621530" cy="327455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373880" y="5715000"/>
            <a:ext cx="632460" cy="3276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1593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Ağın eğitimi için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12</a:t>
            </a:fld>
            <a:endParaRPr lang="tr-TR" noProof="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604279"/>
            <a:ext cx="4621530" cy="327455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552700" y="5653637"/>
            <a:ext cx="632460" cy="3276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612" y="2977515"/>
            <a:ext cx="4522374" cy="208216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880860" y="3123797"/>
            <a:ext cx="360889" cy="2671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7734300" y="3627120"/>
            <a:ext cx="1280160" cy="35814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10279380" y="4655820"/>
            <a:ext cx="1066800" cy="61722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146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Train Network sekmesi tıklandığında aşağıdaki </a:t>
            </a:r>
            <a:r>
              <a:rPr lang="tr-TR" dirty="0" err="1" smtClean="0"/>
              <a:t>arayüz</a:t>
            </a:r>
            <a:r>
              <a:rPr lang="tr-TR" dirty="0" smtClean="0"/>
              <a:t> açılacaktır.</a:t>
            </a:r>
          </a:p>
          <a:p>
            <a:endParaRPr lang="tr-TR" dirty="0" smtClean="0"/>
          </a:p>
          <a:p>
            <a:r>
              <a:rPr lang="tr-TR" dirty="0" smtClean="0"/>
              <a:t>Girdi ve çıktı dizileri sistemde seçildikten sonra</a:t>
            </a:r>
          </a:p>
          <a:p>
            <a:pPr marL="0" indent="0">
              <a:buNone/>
            </a:pPr>
            <a:r>
              <a:rPr lang="tr-TR" dirty="0" smtClean="0"/>
              <a:t>Doğruluk değerleri optimum olana kadar bu işlemler yinelenir.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Sistemin performansı </a:t>
            </a:r>
            <a:r>
              <a:rPr lang="tr-TR" b="1" dirty="0" err="1" smtClean="0"/>
              <a:t>Plots</a:t>
            </a:r>
            <a:r>
              <a:rPr lang="tr-TR" dirty="0" smtClean="0"/>
              <a:t> sekmesinden eğrileri çizdirilebilir.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13</a:t>
            </a:fld>
            <a:endParaRPr lang="tr-TR" noProof="0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308" y="2369683"/>
            <a:ext cx="2765619" cy="43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19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smtClean="0"/>
              <a:t>kodlanması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Matlab</a:t>
            </a:r>
            <a:r>
              <a:rPr lang="tr-TR" dirty="0" smtClean="0"/>
              <a:t> ortamında </a:t>
            </a:r>
            <a:r>
              <a:rPr lang="tr-TR" dirty="0" err="1" smtClean="0"/>
              <a:t>ysa</a:t>
            </a:r>
            <a:r>
              <a:rPr lang="tr-TR" dirty="0" smtClean="0"/>
              <a:t> kullanımının </a:t>
            </a:r>
            <a:r>
              <a:rPr lang="tr-TR" dirty="0" err="1" smtClean="0"/>
              <a:t>arayüz</a:t>
            </a:r>
            <a:r>
              <a:rPr lang="tr-TR" dirty="0" smtClean="0"/>
              <a:t> kullanılmadan kodlanması da mümkündür.</a:t>
            </a:r>
          </a:p>
          <a:p>
            <a:endParaRPr lang="tr-TR" dirty="0"/>
          </a:p>
          <a:p>
            <a:r>
              <a:rPr lang="tr-TR" dirty="0" smtClean="0"/>
              <a:t>YSA </a:t>
            </a:r>
            <a:r>
              <a:rPr lang="tr-TR" dirty="0" err="1" smtClean="0"/>
              <a:t>Toolbox</a:t>
            </a:r>
            <a:r>
              <a:rPr lang="tr-TR" dirty="0" smtClean="0"/>
              <a:t> komutları:</a:t>
            </a:r>
          </a:p>
          <a:p>
            <a:r>
              <a:rPr lang="tr-TR" b="1" dirty="0" smtClean="0"/>
              <a:t>NEWFF</a:t>
            </a:r>
            <a:r>
              <a:rPr lang="tr-TR" dirty="0" smtClean="0"/>
              <a:t>: yeni bir ileri beslemeli </a:t>
            </a:r>
            <a:r>
              <a:rPr lang="tr-TR" dirty="0" err="1" smtClean="0"/>
              <a:t>ysa</a:t>
            </a:r>
            <a:r>
              <a:rPr lang="tr-TR" dirty="0" smtClean="0"/>
              <a:t> oluşturur.</a:t>
            </a:r>
          </a:p>
          <a:p>
            <a:r>
              <a:rPr lang="tr-TR" b="1" dirty="0" smtClean="0"/>
              <a:t>TRAIN</a:t>
            </a:r>
            <a:r>
              <a:rPr lang="tr-TR" dirty="0" smtClean="0"/>
              <a:t>: sinir ağını eğitir.</a:t>
            </a:r>
          </a:p>
          <a:p>
            <a:r>
              <a:rPr lang="tr-TR" b="1" dirty="0" smtClean="0"/>
              <a:t>SIM</a:t>
            </a:r>
            <a:r>
              <a:rPr lang="tr-TR" dirty="0" smtClean="0"/>
              <a:t>: Sinir ağını </a:t>
            </a:r>
            <a:r>
              <a:rPr lang="tr-TR" dirty="0" err="1" smtClean="0"/>
              <a:t>simule</a:t>
            </a:r>
            <a:r>
              <a:rPr lang="tr-TR" dirty="0" smtClean="0"/>
              <a:t> eder.</a:t>
            </a:r>
          </a:p>
          <a:p>
            <a:r>
              <a:rPr lang="tr-TR" b="1" dirty="0" smtClean="0"/>
              <a:t>INIT</a:t>
            </a:r>
            <a:r>
              <a:rPr lang="tr-TR" dirty="0" smtClean="0"/>
              <a:t>: Sinir ağını sıfırlar.</a:t>
            </a:r>
          </a:p>
          <a:p>
            <a:r>
              <a:rPr lang="tr-TR" b="1" dirty="0" smtClean="0"/>
              <a:t>GENSIM</a:t>
            </a:r>
            <a:r>
              <a:rPr lang="tr-TR" dirty="0" smtClean="0"/>
              <a:t>: Sinir ağını </a:t>
            </a:r>
            <a:r>
              <a:rPr lang="tr-TR" dirty="0" err="1" smtClean="0"/>
              <a:t>simulink’e</a:t>
            </a:r>
            <a:r>
              <a:rPr lang="tr-TR" dirty="0" smtClean="0"/>
              <a:t> aktarır.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14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82887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NEWFF Fonksiyon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net= </a:t>
            </a:r>
            <a:r>
              <a:rPr lang="tr-TR" dirty="0" err="1" smtClean="0"/>
              <a:t>newff</a:t>
            </a:r>
            <a:r>
              <a:rPr lang="tr-TR" dirty="0" smtClean="0"/>
              <a:t> (PR, [S1 S2 … SN1], {TF1, TF2, …, TFN1}, BTF)</a:t>
            </a:r>
          </a:p>
          <a:p>
            <a:endParaRPr lang="tr-TR" dirty="0" smtClean="0"/>
          </a:p>
          <a:p>
            <a:r>
              <a:rPr lang="tr-TR" dirty="0" smtClean="0"/>
              <a:t>PR: girişler içindeki maksimum ve minimum değerler</a:t>
            </a:r>
          </a:p>
          <a:p>
            <a:r>
              <a:rPr lang="tr-TR" dirty="0" smtClean="0"/>
              <a:t>Si: </a:t>
            </a:r>
            <a:r>
              <a:rPr lang="tr-TR" dirty="0" err="1" smtClean="0"/>
              <a:t>i.katmandaki</a:t>
            </a:r>
            <a:r>
              <a:rPr lang="tr-TR" dirty="0" smtClean="0"/>
              <a:t> sinir sayısı</a:t>
            </a:r>
          </a:p>
          <a:p>
            <a:r>
              <a:rPr lang="tr-TR" dirty="0" err="1" smtClean="0"/>
              <a:t>Tfi</a:t>
            </a:r>
            <a:r>
              <a:rPr lang="tr-TR" dirty="0" smtClean="0"/>
              <a:t>: </a:t>
            </a:r>
            <a:r>
              <a:rPr lang="tr-TR" dirty="0" err="1" smtClean="0"/>
              <a:t>i.katmandaki</a:t>
            </a:r>
            <a:r>
              <a:rPr lang="tr-TR" dirty="0" smtClean="0"/>
              <a:t> nöronların transfer fonksiyonları (</a:t>
            </a:r>
            <a:r>
              <a:rPr lang="tr-TR" dirty="0" err="1" smtClean="0"/>
              <a:t>logsig</a:t>
            </a:r>
            <a:r>
              <a:rPr lang="tr-TR" dirty="0" smtClean="0"/>
              <a:t>, </a:t>
            </a:r>
            <a:r>
              <a:rPr lang="tr-TR" dirty="0" err="1" smtClean="0"/>
              <a:t>tansig</a:t>
            </a:r>
            <a:r>
              <a:rPr lang="tr-TR" dirty="0" smtClean="0"/>
              <a:t>, </a:t>
            </a:r>
            <a:r>
              <a:rPr lang="tr-TR" dirty="0" err="1" smtClean="0"/>
              <a:t>hardlim</a:t>
            </a:r>
            <a:r>
              <a:rPr lang="tr-TR" dirty="0" smtClean="0"/>
              <a:t>….)</a:t>
            </a:r>
          </a:p>
          <a:p>
            <a:r>
              <a:rPr lang="tr-TR" dirty="0" smtClean="0"/>
              <a:t>BTF: </a:t>
            </a:r>
            <a:r>
              <a:rPr lang="tr-TR" dirty="0" err="1" smtClean="0"/>
              <a:t>geriyansıtma</a:t>
            </a:r>
            <a:r>
              <a:rPr lang="tr-TR" dirty="0" smtClean="0"/>
              <a:t> eğitim cinsi (</a:t>
            </a:r>
            <a:r>
              <a:rPr lang="tr-TR" dirty="0" err="1" smtClean="0"/>
              <a:t>trainlm</a:t>
            </a:r>
            <a:r>
              <a:rPr lang="tr-TR" dirty="0" smtClean="0"/>
              <a:t>, </a:t>
            </a:r>
            <a:r>
              <a:rPr lang="tr-TR" dirty="0" err="1" smtClean="0"/>
              <a:t>trainbfg</a:t>
            </a:r>
            <a:r>
              <a:rPr lang="tr-TR" dirty="0" smtClean="0"/>
              <a:t>, </a:t>
            </a:r>
            <a:r>
              <a:rPr lang="tr-TR" dirty="0" err="1" smtClean="0"/>
              <a:t>trainrp</a:t>
            </a:r>
            <a:r>
              <a:rPr lang="tr-TR" dirty="0" smtClean="0"/>
              <a:t>, </a:t>
            </a:r>
            <a:r>
              <a:rPr lang="tr-TR" dirty="0" err="1" smtClean="0"/>
              <a:t>traingd</a:t>
            </a:r>
            <a:r>
              <a:rPr lang="tr-TR" dirty="0" smtClean="0"/>
              <a:t>….)</a:t>
            </a:r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15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84465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err="1" smtClean="0"/>
              <a:t>traın</a:t>
            </a:r>
            <a:r>
              <a:rPr lang="tr-TR" dirty="0" smtClean="0"/>
              <a:t> Fonksiyon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[</a:t>
            </a:r>
            <a:r>
              <a:rPr lang="tr-TR" dirty="0" err="1" smtClean="0"/>
              <a:t>net,tr</a:t>
            </a:r>
            <a:r>
              <a:rPr lang="tr-TR" dirty="0" smtClean="0"/>
              <a:t>]= </a:t>
            </a:r>
            <a:r>
              <a:rPr lang="tr-TR" dirty="0" err="1" smtClean="0"/>
              <a:t>train</a:t>
            </a:r>
            <a:r>
              <a:rPr lang="tr-TR" dirty="0" smtClean="0"/>
              <a:t>(NET, P, T)</a:t>
            </a:r>
          </a:p>
          <a:p>
            <a:endParaRPr lang="tr-TR" dirty="0" smtClean="0"/>
          </a:p>
          <a:p>
            <a:r>
              <a:rPr lang="tr-TR" dirty="0" smtClean="0"/>
              <a:t>net : eğitimi yapılmış olan ağ</a:t>
            </a:r>
          </a:p>
          <a:p>
            <a:r>
              <a:rPr lang="tr-TR" dirty="0" smtClean="0"/>
              <a:t>tr: eğitim </a:t>
            </a:r>
            <a:r>
              <a:rPr lang="tr-TR" dirty="0" err="1" smtClean="0"/>
              <a:t>kayıdı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NET: eğitimi yapılacak olan ağ</a:t>
            </a:r>
          </a:p>
          <a:p>
            <a:r>
              <a:rPr lang="tr-TR" dirty="0" smtClean="0"/>
              <a:t>P: eğitim örnekleri</a:t>
            </a:r>
          </a:p>
          <a:p>
            <a:r>
              <a:rPr lang="tr-TR" dirty="0" smtClean="0"/>
              <a:t>T: eğitimdeki hedefler</a:t>
            </a:r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16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45895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SIM Fonksiyon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y=sim (net, P)</a:t>
            </a:r>
          </a:p>
          <a:p>
            <a:endParaRPr lang="tr-TR" dirty="0" smtClean="0"/>
          </a:p>
          <a:p>
            <a:r>
              <a:rPr lang="tr-TR" dirty="0" smtClean="0"/>
              <a:t>y=simülasyon çıkışları</a:t>
            </a:r>
          </a:p>
          <a:p>
            <a:r>
              <a:rPr lang="tr-TR" dirty="0" smtClean="0"/>
              <a:t>net : </a:t>
            </a:r>
            <a:r>
              <a:rPr lang="tr-TR" dirty="0" err="1" smtClean="0"/>
              <a:t>simule</a:t>
            </a:r>
            <a:r>
              <a:rPr lang="tr-TR" dirty="0" smtClean="0"/>
              <a:t> edilecek olan ağ (çıkış ağı)</a:t>
            </a:r>
            <a:endParaRPr lang="tr-TR" dirty="0"/>
          </a:p>
          <a:p>
            <a:r>
              <a:rPr lang="tr-TR" dirty="0" smtClean="0"/>
              <a:t>P: test girişleri</a:t>
            </a:r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17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46600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-8689" y="-34826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/>
              <a:t>YSA </a:t>
            </a:r>
            <a:r>
              <a:rPr lang="tr-TR" dirty="0" err="1"/>
              <a:t>toolbox</a:t>
            </a:r>
            <a:r>
              <a:rPr lang="tr-TR" dirty="0"/>
              <a:t> – ÖRNEK </a:t>
            </a:r>
            <a:r>
              <a:rPr lang="tr-TR" dirty="0" err="1" smtClean="0"/>
              <a:t>Sinus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Sinus</a:t>
            </a:r>
            <a:r>
              <a:rPr lang="tr-TR" dirty="0" smtClean="0"/>
              <a:t> fonksiyonunun </a:t>
            </a:r>
            <a:r>
              <a:rPr lang="tr-TR" dirty="0" err="1" smtClean="0"/>
              <a:t>ysa</a:t>
            </a:r>
            <a:r>
              <a:rPr lang="tr-TR" dirty="0" smtClean="0"/>
              <a:t> üzerinde gerçekleştirilmesi</a:t>
            </a:r>
          </a:p>
          <a:p>
            <a:endParaRPr lang="tr-TR" dirty="0" smtClean="0"/>
          </a:p>
          <a:p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N=10;</a:t>
            </a:r>
          </a:p>
          <a:p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P=</a:t>
            </a:r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linspace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(0,360,N);</a:t>
            </a:r>
          </a:p>
          <a:p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T=sin(P*pi/180);</a:t>
            </a:r>
          </a:p>
          <a:p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x=P/360;</a:t>
            </a:r>
          </a:p>
          <a:p>
            <a:endParaRPr lang="tr-TR" sz="1800" dirty="0" smtClean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net=</a:t>
            </a:r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newff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minmax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(x), [5 1], {‘</a:t>
            </a:r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tansig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’ ‘</a:t>
            </a:r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purelin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’});</a:t>
            </a:r>
          </a:p>
          <a:p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net.trainParam.epochs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=50;</a:t>
            </a:r>
          </a:p>
          <a:p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net=</a:t>
            </a:r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train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(net, x, T);</a:t>
            </a:r>
            <a:endParaRPr lang="tr-TR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18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909714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/>
              <a:t>YSA </a:t>
            </a:r>
            <a:r>
              <a:rPr lang="tr-TR" dirty="0" err="1"/>
              <a:t>toolbox</a:t>
            </a:r>
            <a:r>
              <a:rPr lang="tr-TR" dirty="0"/>
              <a:t> – ÖRNEK </a:t>
            </a:r>
            <a:r>
              <a:rPr lang="tr-TR" dirty="0" err="1" smtClean="0"/>
              <a:t>Sinus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test=sim(net,[0:2:360]/360);</a:t>
            </a:r>
          </a:p>
          <a:p>
            <a:r>
              <a:rPr lang="tr-TR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</a:t>
            </a:r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lot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(0:2:360,test,’r:’)</a:t>
            </a:r>
          </a:p>
          <a:p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hold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on;</a:t>
            </a:r>
          </a:p>
          <a:p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plot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(0:2:360,sin([0:2:360]*pi/180));</a:t>
            </a:r>
          </a:p>
          <a:p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title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(‘Sin ve YSA da grafik’)</a:t>
            </a:r>
          </a:p>
          <a:p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grid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on;</a:t>
            </a:r>
          </a:p>
          <a:p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xlabel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(‘</a:t>
            </a:r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aci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’)</a:t>
            </a:r>
          </a:p>
          <a:p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ylabel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(‘Sin </a:t>
            </a:r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deger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’)</a:t>
            </a:r>
          </a:p>
          <a:p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</a:t>
            </a:r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igure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(3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plot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(0:2:360,abs(test-sin([0:2:360]*pi/180)));</a:t>
            </a:r>
          </a:p>
          <a:p>
            <a:r>
              <a:rPr lang="tr-TR" sz="18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title</a:t>
            </a:r>
            <a:r>
              <a:rPr lang="tr-TR" sz="18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(‘hata’)</a:t>
            </a: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19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772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 smtClean="0"/>
              <a:t>Verisetlerinden</a:t>
            </a:r>
            <a:r>
              <a:rPr lang="tr-TR" dirty="0" smtClean="0"/>
              <a:t> bahsedecek olursak verilerin doğruluğunun ölçümü için genellikle kullanılan veriler %80 eğitim için ve %20 test için ayrılmaktadır.  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Elimizdeki veriler rastgele ayrıldığında ilk %80’i eğitim ve %20’si ise test grubu olarak tanımlanmalıdır. 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Sistem, %80 ile eğitilir ve %20 ile test edilir. Habersiz olunan %20’lik kısım doğruluk değerinin hesaplanmasında kullanılır.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2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5053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toolbox</a:t>
            </a:r>
            <a:r>
              <a:rPr lang="tr-TR" dirty="0" smtClean="0"/>
              <a:t> – ÖRNEK Karakter tanıma</a:t>
            </a:r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20</a:t>
            </a:fld>
            <a:endParaRPr lang="tr-TR" noProof="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79" y="1979441"/>
            <a:ext cx="7674360" cy="44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54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-1031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/>
              <a:t>YSA </a:t>
            </a:r>
            <a:r>
              <a:rPr lang="tr-TR" dirty="0" err="1"/>
              <a:t>toolbox</a:t>
            </a:r>
            <a:r>
              <a:rPr lang="tr-TR" dirty="0"/>
              <a:t> – ÖRNEK Karakter tanıma</a:t>
            </a: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21</a:t>
            </a:fld>
            <a:endParaRPr lang="tr-TR" noProof="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891" y="1968496"/>
            <a:ext cx="78581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0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/>
              <a:t>YSA </a:t>
            </a:r>
            <a:r>
              <a:rPr lang="tr-TR" dirty="0" err="1"/>
              <a:t>toolbox</a:t>
            </a:r>
            <a:r>
              <a:rPr lang="tr-TR" dirty="0"/>
              <a:t> – ÖRNEK Karakter </a:t>
            </a:r>
            <a:r>
              <a:rPr lang="tr-TR" dirty="0" smtClean="0"/>
              <a:t>tanıma TEST EDİLMESİ</a:t>
            </a:r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22</a:t>
            </a:fld>
            <a:endParaRPr lang="tr-TR" noProof="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930095"/>
            <a:ext cx="7635177" cy="461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8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-17398" y="-8699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/>
              <a:t>YSA </a:t>
            </a:r>
            <a:r>
              <a:rPr lang="tr-TR" dirty="0" err="1"/>
              <a:t>toolbox</a:t>
            </a:r>
            <a:r>
              <a:rPr lang="tr-TR" dirty="0"/>
              <a:t> – ÖRNEK Karakter tanıma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000" dirty="0"/>
              <a:t>P = [[0;0;1;0;0;... 0;1;1;0;0;... 0;0;1;0;0;... 0;0;1;0;0;... 0;0;1;0;0]... [ 0;1;1;1;0;... 1;0;0;0;1;... 0;0;0;1;0;... 0;0;1;0;0;... 1;1;1;1;1]... [ 0;1;1;1;1;... 0;0;0;1;0;... 0;0;1;1;0;... 0;0;0;0;1;... 0;1;1;1;0] ] </a:t>
            </a:r>
            <a:endParaRPr lang="tr-TR" sz="2000" dirty="0" smtClean="0"/>
          </a:p>
          <a:p>
            <a:r>
              <a:rPr lang="tr-TR" sz="2000" dirty="0" smtClean="0"/>
              <a:t>T </a:t>
            </a:r>
            <a:r>
              <a:rPr lang="tr-TR" sz="2000" dirty="0"/>
              <a:t>= [[1;0;0] [0;1;0] [0;0;1] ] </a:t>
            </a:r>
            <a:endParaRPr lang="tr-TR" sz="2000" dirty="0" smtClean="0"/>
          </a:p>
          <a:p>
            <a:r>
              <a:rPr lang="tr-TR" sz="2000" dirty="0" smtClean="0"/>
              <a:t>net </a:t>
            </a:r>
            <a:r>
              <a:rPr lang="tr-TR" sz="2000" dirty="0"/>
              <a:t>= </a:t>
            </a:r>
            <a:r>
              <a:rPr lang="tr-TR" sz="2000" dirty="0" err="1"/>
              <a:t>newlvq</a:t>
            </a:r>
            <a:r>
              <a:rPr lang="tr-TR" sz="2000" dirty="0"/>
              <a:t>(</a:t>
            </a:r>
            <a:r>
              <a:rPr lang="tr-TR" sz="2000" dirty="0" err="1"/>
              <a:t>minmax</a:t>
            </a:r>
            <a:r>
              <a:rPr lang="tr-TR" sz="2000" dirty="0"/>
              <a:t>(P</a:t>
            </a:r>
            <a:r>
              <a:rPr lang="tr-TR" sz="2000" dirty="0" smtClean="0"/>
              <a:t>),9,[.</a:t>
            </a:r>
            <a:r>
              <a:rPr lang="tr-TR" sz="2000" dirty="0"/>
              <a:t>34 .33 .33]); </a:t>
            </a:r>
            <a:endParaRPr lang="tr-TR" sz="2000" dirty="0" smtClean="0"/>
          </a:p>
          <a:p>
            <a:r>
              <a:rPr lang="tr-TR" sz="2000" dirty="0" err="1" smtClean="0"/>
              <a:t>net.trainParam.epochs</a:t>
            </a:r>
            <a:r>
              <a:rPr lang="tr-TR" sz="2000" dirty="0" smtClean="0"/>
              <a:t> </a:t>
            </a:r>
            <a:r>
              <a:rPr lang="tr-TR" sz="2000" dirty="0"/>
              <a:t>= 1000; </a:t>
            </a:r>
            <a:endParaRPr lang="tr-TR" sz="2000" dirty="0" smtClean="0"/>
          </a:p>
          <a:p>
            <a:r>
              <a:rPr lang="tr-TR" sz="2000" dirty="0" err="1" smtClean="0"/>
              <a:t>net.trainParam.goal</a:t>
            </a:r>
            <a:r>
              <a:rPr lang="tr-TR" sz="2000" dirty="0" smtClean="0"/>
              <a:t>=0.00001</a:t>
            </a:r>
            <a:r>
              <a:rPr lang="tr-TR" sz="2000" dirty="0"/>
              <a:t>; </a:t>
            </a:r>
            <a:endParaRPr lang="tr-TR" sz="2000" dirty="0" smtClean="0"/>
          </a:p>
          <a:p>
            <a:r>
              <a:rPr lang="tr-TR" sz="2000" dirty="0" smtClean="0"/>
              <a:t>net </a:t>
            </a:r>
            <a:r>
              <a:rPr lang="tr-TR" sz="2000" dirty="0"/>
              <a:t>= </a:t>
            </a:r>
            <a:r>
              <a:rPr lang="tr-TR" sz="2000" dirty="0" err="1"/>
              <a:t>train</a:t>
            </a:r>
            <a:r>
              <a:rPr lang="tr-TR" sz="2000" dirty="0"/>
              <a:t>(</a:t>
            </a:r>
            <a:r>
              <a:rPr lang="tr-TR" sz="2000" dirty="0" err="1"/>
              <a:t>net,P,T</a:t>
            </a:r>
            <a:r>
              <a:rPr lang="tr-TR" sz="2000" dirty="0"/>
              <a:t>) </a:t>
            </a:r>
            <a:endParaRPr lang="tr-TR" sz="2000" dirty="0" smtClean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23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06890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-17398" y="-8699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/>
              <a:t>YSA </a:t>
            </a:r>
            <a:r>
              <a:rPr lang="tr-TR" dirty="0" err="1"/>
              <a:t>toolbox</a:t>
            </a:r>
            <a:r>
              <a:rPr lang="tr-TR" dirty="0"/>
              <a:t> – ÖRNEK Karakter tanıma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000" dirty="0" smtClean="0"/>
              <a:t>c </a:t>
            </a:r>
            <a:r>
              <a:rPr lang="tr-TR" sz="2000" dirty="0"/>
              <a:t>=[0;0;1;0;0;... 0;1;1;0;0;... 0;0;1;0;0;... 0;0;1;0;0;... 0;1;1;1;0]; </a:t>
            </a:r>
            <a:endParaRPr lang="tr-TR" sz="2000" dirty="0" smtClean="0"/>
          </a:p>
          <a:p>
            <a:r>
              <a:rPr lang="tr-TR" sz="2000" dirty="0" smtClean="0"/>
              <a:t>Y </a:t>
            </a:r>
            <a:r>
              <a:rPr lang="tr-TR" sz="2000" dirty="0"/>
              <a:t>= sim(</a:t>
            </a:r>
            <a:r>
              <a:rPr lang="tr-TR" sz="2000" dirty="0" err="1"/>
              <a:t>net,c</a:t>
            </a:r>
            <a:r>
              <a:rPr lang="tr-TR" sz="2000" dirty="0"/>
              <a:t>); </a:t>
            </a:r>
            <a:endParaRPr lang="tr-TR" sz="2000" dirty="0" smtClean="0"/>
          </a:p>
          <a:p>
            <a:r>
              <a:rPr lang="tr-TR" sz="2000" dirty="0" err="1" smtClean="0"/>
              <a:t>if</a:t>
            </a:r>
            <a:r>
              <a:rPr lang="tr-TR" sz="2000" dirty="0" smtClean="0"/>
              <a:t> </a:t>
            </a:r>
            <a:r>
              <a:rPr lang="tr-TR" sz="2000" dirty="0"/>
              <a:t>Y(1) == 1 </a:t>
            </a:r>
            <a:endParaRPr lang="tr-TR" sz="2000" dirty="0" smtClean="0"/>
          </a:p>
          <a:p>
            <a:r>
              <a:rPr lang="tr-TR" sz="2000" dirty="0" err="1" smtClean="0"/>
              <a:t>msgbox</a:t>
            </a:r>
            <a:r>
              <a:rPr lang="tr-TR" sz="2000" dirty="0"/>
              <a:t>(['1'],'SONUC') </a:t>
            </a:r>
            <a:endParaRPr lang="tr-TR" sz="2000" dirty="0" smtClean="0"/>
          </a:p>
          <a:p>
            <a:r>
              <a:rPr lang="tr-TR" sz="2000" dirty="0" smtClean="0"/>
              <a:t>else </a:t>
            </a:r>
            <a:r>
              <a:rPr lang="tr-TR" sz="2000" dirty="0" err="1"/>
              <a:t>if</a:t>
            </a:r>
            <a:r>
              <a:rPr lang="tr-TR" sz="2000" dirty="0"/>
              <a:t> Y(2) == 1 </a:t>
            </a:r>
            <a:endParaRPr lang="tr-TR" sz="2000" dirty="0" smtClean="0"/>
          </a:p>
          <a:p>
            <a:r>
              <a:rPr lang="tr-TR" sz="2000" dirty="0" err="1" smtClean="0"/>
              <a:t>msgbox</a:t>
            </a:r>
            <a:r>
              <a:rPr lang="tr-TR" sz="2000" dirty="0"/>
              <a:t>(['2'],'SONUC') </a:t>
            </a:r>
            <a:endParaRPr lang="tr-TR" sz="2000" dirty="0" smtClean="0"/>
          </a:p>
          <a:p>
            <a:r>
              <a:rPr lang="tr-TR" sz="2000" dirty="0" smtClean="0"/>
              <a:t>else </a:t>
            </a:r>
            <a:r>
              <a:rPr lang="tr-TR" sz="2000" dirty="0" err="1"/>
              <a:t>if</a:t>
            </a:r>
            <a:r>
              <a:rPr lang="tr-TR" sz="2000" dirty="0"/>
              <a:t> Y(3) == 1 </a:t>
            </a:r>
            <a:endParaRPr lang="tr-TR" sz="2000" dirty="0" smtClean="0"/>
          </a:p>
          <a:p>
            <a:r>
              <a:rPr lang="tr-TR" sz="2000" dirty="0" err="1" smtClean="0"/>
              <a:t>msgbox</a:t>
            </a:r>
            <a:r>
              <a:rPr lang="tr-TR" sz="2000" dirty="0"/>
              <a:t>(['3'],'SONUC') </a:t>
            </a:r>
            <a:endParaRPr lang="tr-TR" sz="2000" dirty="0" smtClean="0"/>
          </a:p>
          <a:p>
            <a:r>
              <a:rPr lang="tr-TR" sz="2000" dirty="0" err="1" smtClean="0"/>
              <a:t>end</a:t>
            </a:r>
            <a:r>
              <a:rPr lang="tr-TR" sz="2000" dirty="0"/>
              <a:t>; </a:t>
            </a:r>
            <a:endParaRPr lang="tr-TR" sz="2000" dirty="0" smtClean="0"/>
          </a:p>
          <a:p>
            <a:r>
              <a:rPr lang="tr-TR" sz="2000" dirty="0" err="1" smtClean="0"/>
              <a:t>end</a:t>
            </a:r>
            <a:r>
              <a:rPr lang="tr-TR" sz="2000" dirty="0"/>
              <a:t>; </a:t>
            </a:r>
            <a:endParaRPr lang="tr-TR" sz="2000" dirty="0" smtClean="0"/>
          </a:p>
          <a:p>
            <a:r>
              <a:rPr lang="tr-TR" sz="2000" dirty="0" err="1" smtClean="0"/>
              <a:t>end</a:t>
            </a:r>
            <a:r>
              <a:rPr lang="tr-TR" sz="2000" dirty="0"/>
              <a:t>;</a:t>
            </a:r>
            <a:endParaRPr lang="tr-TR" sz="2000" dirty="0" smtClean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24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76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komut satırı bölümüne, ‘</a:t>
            </a:r>
            <a:r>
              <a:rPr lang="tr-TR" dirty="0" err="1" smtClean="0"/>
              <a:t>nntool</a:t>
            </a:r>
            <a:r>
              <a:rPr lang="tr-TR" dirty="0" smtClean="0"/>
              <a:t>’  komutunu yazarak </a:t>
            </a:r>
            <a:r>
              <a:rPr lang="tr-TR" dirty="0" err="1" smtClean="0"/>
              <a:t>ysa</a:t>
            </a:r>
            <a:r>
              <a:rPr lang="tr-TR" dirty="0" smtClean="0"/>
              <a:t> </a:t>
            </a:r>
            <a:r>
              <a:rPr lang="tr-TR" dirty="0" err="1" smtClean="0"/>
              <a:t>toolbox</a:t>
            </a:r>
            <a:r>
              <a:rPr lang="tr-TR" dirty="0" smtClean="0"/>
              <a:t> </a:t>
            </a:r>
            <a:r>
              <a:rPr lang="tr-TR" dirty="0" err="1" smtClean="0"/>
              <a:t>arayüzüne</a:t>
            </a:r>
            <a:r>
              <a:rPr lang="tr-TR" dirty="0" smtClean="0"/>
              <a:t> ulaşabiliyoruz.</a:t>
            </a:r>
          </a:p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r="2353" b="2841"/>
          <a:stretch/>
        </p:blipFill>
        <p:spPr>
          <a:xfrm>
            <a:off x="2683294" y="2678885"/>
            <a:ext cx="6324348" cy="4179115"/>
          </a:xfrm>
          <a:prstGeom prst="rect">
            <a:avLst/>
          </a:prstGeom>
        </p:spPr>
      </p:pic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3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Açılan pencereye verilerimizi girmemiz gerekmektedir.</a:t>
            </a:r>
          </a:p>
          <a:p>
            <a:endParaRPr lang="tr-TR" dirty="0"/>
          </a:p>
          <a:p>
            <a:r>
              <a:rPr lang="tr-TR" dirty="0" smtClean="0"/>
              <a:t>Öncelikle </a:t>
            </a:r>
            <a:r>
              <a:rPr lang="tr-TR" dirty="0"/>
              <a:t>ağın oluşturulması için </a:t>
            </a:r>
            <a:r>
              <a:rPr lang="tr-TR" b="1" dirty="0"/>
              <a:t>verilerin girilmesi </a:t>
            </a:r>
            <a:r>
              <a:rPr lang="tr-TR" dirty="0"/>
              <a:t>gerekmektedir. Bu noktada </a:t>
            </a:r>
            <a:r>
              <a:rPr lang="tr-TR" dirty="0" err="1"/>
              <a:t>Arayüz</a:t>
            </a:r>
            <a:r>
              <a:rPr lang="tr-TR" dirty="0"/>
              <a:t> üzerindeki </a:t>
            </a:r>
            <a:r>
              <a:rPr lang="tr-TR" b="1" dirty="0"/>
              <a:t>New Data</a:t>
            </a:r>
            <a:r>
              <a:rPr lang="tr-TR" dirty="0"/>
              <a:t> seçeneği kullanılır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Girilecek olan veri formatı aşağıdaki gibi olmalıdır.</a:t>
            </a:r>
          </a:p>
          <a:p>
            <a:r>
              <a:rPr lang="tr-TR" dirty="0"/>
              <a:t>[0 0 1 </a:t>
            </a:r>
            <a:r>
              <a:rPr lang="tr-TR" dirty="0" smtClean="0"/>
              <a:t>1 0 </a:t>
            </a:r>
            <a:r>
              <a:rPr lang="tr-TR" dirty="0"/>
              <a:t>1 0 1]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4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16440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Örnek olarak verilen veriler </a:t>
            </a:r>
            <a:r>
              <a:rPr lang="tr-TR" b="1" dirty="0"/>
              <a:t>iki değişken </a:t>
            </a:r>
            <a:r>
              <a:rPr lang="tr-TR" dirty="0"/>
              <a:t>için alınmış ve dört kişiye uygulanmıştır. Bu veriler için ağa tanıtılacak olan sonuçlar ise aşağıdaki şekildedir.</a:t>
            </a:r>
          </a:p>
          <a:p>
            <a:r>
              <a:rPr lang="tr-TR" dirty="0"/>
              <a:t>[0 0 0 1]</a:t>
            </a:r>
          </a:p>
          <a:p>
            <a:r>
              <a:rPr lang="tr-TR" b="1" dirty="0"/>
              <a:t>New Data </a:t>
            </a:r>
            <a:r>
              <a:rPr lang="tr-TR" dirty="0"/>
              <a:t>seçeneği seçildiğinde aşağıdaki pencere açılacaktır.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5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1614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6</a:t>
            </a:fld>
            <a:endParaRPr lang="tr-TR" noProof="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666" y="1973673"/>
            <a:ext cx="6206620" cy="474262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481137" y="6015789"/>
            <a:ext cx="601579" cy="40706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5807242" y="2671011"/>
            <a:ext cx="393032" cy="4090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5241758" y="3045556"/>
            <a:ext cx="1130968" cy="113096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8855242" y="2598821"/>
            <a:ext cx="304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New-&gt; Data -&gt; Name ve Value</a:t>
            </a:r>
            <a:endParaRPr lang="tr-TR" dirty="0"/>
          </a:p>
        </p:txBody>
      </p:sp>
      <p:sp>
        <p:nvSpPr>
          <p:cNvPr id="13" name="Bulut Belirtme Çizgisi 12"/>
          <p:cNvSpPr/>
          <p:nvPr/>
        </p:nvSpPr>
        <p:spPr>
          <a:xfrm>
            <a:off x="3587816" y="4551070"/>
            <a:ext cx="1982403" cy="1323012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3897428" y="4750911"/>
            <a:ext cx="136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Giriş, Çıkış, Hedef ve Ağ işlemleri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3255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Örnekte data1= [0 1 -1; 2 3 1] olması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/>
              <a:t>a</a:t>
            </a:r>
            <a:r>
              <a:rPr lang="tr-TR" dirty="0" smtClean="0"/>
              <a:t>nlamına gelmektedir.</a:t>
            </a:r>
          </a:p>
          <a:p>
            <a:pPr algn="just"/>
            <a:r>
              <a:rPr lang="tr-TR" dirty="0" smtClean="0"/>
              <a:t>Veri girişlerinde ondalık ayırma için  </a:t>
            </a:r>
            <a:r>
              <a:rPr lang="tr-TR" b="1" dirty="0" smtClean="0"/>
              <a:t>.</a:t>
            </a:r>
            <a:r>
              <a:rPr lang="tr-TR" dirty="0" smtClean="0"/>
              <a:t> kullanılmalı</a:t>
            </a:r>
          </a:p>
          <a:p>
            <a:r>
              <a:rPr lang="tr-TR" dirty="0" smtClean="0"/>
              <a:t>Değerler arasındaki </a:t>
            </a:r>
            <a:r>
              <a:rPr lang="tr-TR" b="1" dirty="0" smtClean="0"/>
              <a:t>boşluk</a:t>
            </a:r>
            <a:r>
              <a:rPr lang="tr-TR" dirty="0" smtClean="0"/>
              <a:t> kullanılmalı</a:t>
            </a:r>
          </a:p>
          <a:p>
            <a:r>
              <a:rPr lang="tr-TR" dirty="0" smtClean="0"/>
              <a:t>Sütunlar arasında </a:t>
            </a:r>
            <a:r>
              <a:rPr lang="tr-TR" b="1" dirty="0" smtClean="0"/>
              <a:t>;</a:t>
            </a:r>
            <a:r>
              <a:rPr lang="tr-TR" dirty="0" smtClean="0"/>
              <a:t> kullanılmalı</a:t>
            </a:r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7</a:t>
            </a:fld>
            <a:endParaRPr lang="tr-TR" noProof="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218" y="2676525"/>
            <a:ext cx="1949988" cy="15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90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Verilerde; INPUTS = Girdi, TARGETS= Hedef </a:t>
            </a:r>
          </a:p>
          <a:p>
            <a:endParaRPr lang="tr-TR" dirty="0"/>
          </a:p>
          <a:p>
            <a:r>
              <a:rPr lang="tr-TR" dirty="0" smtClean="0"/>
              <a:t>Network sekmesinde ise ağın tasarımı yapılmaktadır.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8</a:t>
            </a:fld>
            <a:endParaRPr lang="tr-TR" noProof="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871" y="2526652"/>
            <a:ext cx="3130128" cy="389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8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tr-TR" dirty="0" smtClean="0"/>
              <a:t>YSA </a:t>
            </a:r>
            <a:r>
              <a:rPr lang="tr-TR" dirty="0" err="1" smtClean="0"/>
              <a:t>Matlab</a:t>
            </a:r>
            <a:r>
              <a:rPr lang="tr-TR" dirty="0"/>
              <a:t> </a:t>
            </a:r>
            <a:r>
              <a:rPr lang="tr-TR" dirty="0" err="1" smtClean="0"/>
              <a:t>toolbox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Oluşturulan örnek ağ aşağıdaki gibidir.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tr-TR" noProof="0" smtClean="0"/>
              <a:t>9</a:t>
            </a:fld>
            <a:endParaRPr lang="tr-TR" noProof="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57" y="2159317"/>
            <a:ext cx="3437070" cy="43786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995" y="2642235"/>
            <a:ext cx="2062624" cy="14001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6"/>
          <a:srcRect t="3402"/>
          <a:stretch/>
        </p:blipFill>
        <p:spPr>
          <a:xfrm>
            <a:off x="3744277" y="2689860"/>
            <a:ext cx="2070785" cy="1352550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1483995" y="4282440"/>
            <a:ext cx="206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3744277" y="4282440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Çıkış (Hedef)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131" y="4968320"/>
            <a:ext cx="4485865" cy="1569640"/>
          </a:xfrm>
          <a:prstGeom prst="rect">
            <a:avLst/>
          </a:prstGeom>
        </p:spPr>
      </p:pic>
      <p:sp>
        <p:nvSpPr>
          <p:cNvPr id="13" name="Sol Ok 12"/>
          <p:cNvSpPr/>
          <p:nvPr/>
        </p:nvSpPr>
        <p:spPr>
          <a:xfrm>
            <a:off x="6384519" y="5943600"/>
            <a:ext cx="2614440" cy="1889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590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ritli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364_TF89910445.potx" id="{12CDAEB0-7AB5-47D8-B8DB-1C274F9A418F}" vid="{954A5476-E1FC-4E10-AFFF-69A4ED7115C1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4E3864-550F-4194-BC9D-CCA442A52D0D}">
  <ds:schemaRefs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tf89910445</Template>
  <TotalTime>0</TotalTime>
  <Words>835</Words>
  <Application>Microsoft Office PowerPoint</Application>
  <PresentationFormat>Geniş ekran</PresentationFormat>
  <Paragraphs>195</Paragraphs>
  <Slides>24</Slides>
  <Notes>24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0" baseType="lpstr">
      <vt:lpstr>Calibri</vt:lpstr>
      <vt:lpstr>Cambria</vt:lpstr>
      <vt:lpstr>Corbel</vt:lpstr>
      <vt:lpstr>Courier New</vt:lpstr>
      <vt:lpstr>Wingdings</vt:lpstr>
      <vt:lpstr>Şeritli</vt:lpstr>
      <vt:lpstr>matlab Ysa toolbox</vt:lpstr>
      <vt:lpstr>YSA Matlab toolbox</vt:lpstr>
      <vt:lpstr>YSA Matlab toolbox</vt:lpstr>
      <vt:lpstr>YSA Matlab toolbox</vt:lpstr>
      <vt:lpstr>YSA Matlab toolbox</vt:lpstr>
      <vt:lpstr>YSA Matlab toolbox</vt:lpstr>
      <vt:lpstr>YSA Matlab toolbox</vt:lpstr>
      <vt:lpstr>YSA Matlab toolbox</vt:lpstr>
      <vt:lpstr>YSA Matlab toolbox</vt:lpstr>
      <vt:lpstr>YSA Matlab toolbox</vt:lpstr>
      <vt:lpstr>YSA Matlab toolbox</vt:lpstr>
      <vt:lpstr>YSA Matlab toolbox</vt:lpstr>
      <vt:lpstr>YSA Matlab toolbox</vt:lpstr>
      <vt:lpstr>YSA Matlab kodlanması</vt:lpstr>
      <vt:lpstr>NEWFF Fonksiyon kullanımı</vt:lpstr>
      <vt:lpstr>traın Fonksiyon kullanımı</vt:lpstr>
      <vt:lpstr>SIM Fonksiyon kullanımı</vt:lpstr>
      <vt:lpstr>YSA toolbox – ÖRNEK Sinus</vt:lpstr>
      <vt:lpstr>YSA toolbox – ÖRNEK Sinus</vt:lpstr>
      <vt:lpstr>YSA toolbox – ÖRNEK Karakter tanıma</vt:lpstr>
      <vt:lpstr>YSA toolbox – ÖRNEK Karakter tanıma</vt:lpstr>
      <vt:lpstr>YSA toolbox – ÖRNEK Karakter tanıma TEST EDİLMESİ</vt:lpstr>
      <vt:lpstr>YSA toolbox – ÖRNEK Karakter tanıma</vt:lpstr>
      <vt:lpstr>YSA toolbox – ÖRNEK Karakter tanıma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2020-05-14T20:38:10Z</dcterms:created>
  <dcterms:modified xsi:type="dcterms:W3CDTF">2020-05-15T18:30:40Z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