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657EB-EAF8-40E0-917E-934FAB491DB4}" type="datetimeFigureOut">
              <a:rPr lang="tr-TR" smtClean="0"/>
              <a:t>20.03.2019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38D51-F4B9-4FC5-B500-4D4B9957E4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634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5485-32F6-4680-8FEA-755A8805AC56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368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E477-CE70-43B9-8CA2-68FA94164872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27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DC25-9E5B-4ACE-AC66-BB283B3B1EEC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537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E792D-0BB0-4F90-A4F1-105E4F4E5EAF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23D16-83E6-497C-A5EB-418A462A7304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11E4A-24F2-4754-A96A-6E34CBBDD706}" type="datetime1">
              <a:rPr lang="en-US" smtClean="0"/>
              <a:t>3/20/2019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08A6-3FB5-46E0-8AE1-5ED261CD7466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437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FE8F-D18A-4885-AB02-B5B9240CAAF8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631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6074-B382-4299-A77F-5518F23C909E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418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9DEB-D03E-4009-88CA-744CD481EA16}" type="datetime1">
              <a:rPr lang="en-US" smtClean="0"/>
              <a:t>3/20/2019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061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B916-A3C3-4B58-8FAB-27905CEC4A2E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572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9ABA-37D6-4EDF-9412-A0DF5E62B7E2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717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95FB-C957-43DA-BF40-68F6CD9F212D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102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F40E-F327-4426-A279-35C70CDE66CF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84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5D2CD-9EA9-42CD-B69D-5E94A7AE1078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753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r.wikipedia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33" Type="http://schemas.openxmlformats.org/officeDocument/2006/relationships/image" Target="../media/image73.png"/><Relationship Id="rId2" Type="http://schemas.openxmlformats.org/officeDocument/2006/relationships/image" Target="../media/image44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32" Type="http://schemas.openxmlformats.org/officeDocument/2006/relationships/image" Target="../media/image7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10" Type="http://schemas.openxmlformats.org/officeDocument/2006/relationships/image" Target="../media/image41.png"/><Relationship Id="rId19" Type="http://schemas.openxmlformats.org/officeDocument/2006/relationships/image" Target="../media/image59.png"/><Relationship Id="rId31" Type="http://schemas.openxmlformats.org/officeDocument/2006/relationships/image" Target="../media/image71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://ceng.gazi.edu.tr/~hkaracan/source/YPY_H3.pdf" TargetMode="External"/><Relationship Id="rId13" Type="http://schemas.openxmlformats.org/officeDocument/2006/relationships/hyperlink" Target="http://salyangoz.com.tr/blog/2013/11/23/digerleri/yazilim-gelistirme-surec-modelleri-3/" TargetMode="External"/><Relationship Id="rId3" Type="http://schemas.openxmlformats.org/officeDocument/2006/relationships/hyperlink" Target="http://blog.alisuleymantopuz.com/2014/08/30/yazilim-mimarisi-ve-tasarimi-nedir/" TargetMode="External"/><Relationship Id="rId7" Type="http://schemas.openxmlformats.org/officeDocument/2006/relationships/hyperlink" Target="http://www.metinakbulut.com/YAZILIM-MIMARISI/" TargetMode="External"/><Relationship Id="rId12" Type="http://schemas.openxmlformats.org/officeDocument/2006/relationships/hyperlink" Target="http://sulc3.com/model.html" TargetMode="External"/><Relationship Id="rId2" Type="http://schemas.openxmlformats.org/officeDocument/2006/relationships/hyperlink" Target="http://www.buzluca.info/dersler.html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fo.psu.edu.sa/psu/cis/azarrad/se505.htm" TargetMode="External"/><Relationship Id="rId11" Type="http://schemas.openxmlformats.org/officeDocument/2006/relationships/hyperlink" Target="http://www.users.abo.fi/lpetre/SA10/" TargetMode="External"/><Relationship Id="rId5" Type="http://schemas.openxmlformats.org/officeDocument/2006/relationships/hyperlink" Target="https://ece.uwaterloo.ca/~se464/08ST/index.php?src=lecture" TargetMode="External"/><Relationship Id="rId10" Type="http://schemas.openxmlformats.org/officeDocument/2006/relationships/hyperlink" Target="http://www.cs.toronto.edu/~sme/CSC340F/slides/21-architecture.pdf" TargetMode="External"/><Relationship Id="rId4" Type="http://schemas.openxmlformats.org/officeDocument/2006/relationships/hyperlink" Target="http://www.akifsahman.com/?p=175" TargetMode="External"/><Relationship Id="rId9" Type="http://schemas.openxmlformats.org/officeDocument/2006/relationships/hyperlink" Target="http://iiscs.wssu.edu/drupal/node/3399" TargetMode="Externa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292" y="2984519"/>
            <a:ext cx="7511415" cy="133096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4050" spc="-355" dirty="0">
                <a:solidFill>
                  <a:srgbClr val="124262"/>
                </a:solidFill>
                <a:latin typeface="Arial"/>
                <a:cs typeface="Arial"/>
              </a:rPr>
              <a:t>YMT312 </a:t>
            </a:r>
            <a:r>
              <a:rPr sz="4050" spc="-390" dirty="0">
                <a:solidFill>
                  <a:srgbClr val="124262"/>
                </a:solidFill>
                <a:latin typeface="Arial"/>
                <a:cs typeface="Arial"/>
              </a:rPr>
              <a:t>Yazılım </a:t>
            </a:r>
            <a:r>
              <a:rPr sz="4050" spc="-375" dirty="0">
                <a:solidFill>
                  <a:srgbClr val="124262"/>
                </a:solidFill>
                <a:latin typeface="Arial"/>
                <a:cs typeface="Arial"/>
              </a:rPr>
              <a:t>Tasarım </a:t>
            </a:r>
            <a:r>
              <a:rPr sz="4050" spc="-295" dirty="0">
                <a:solidFill>
                  <a:srgbClr val="124262"/>
                </a:solidFill>
                <a:latin typeface="Arial"/>
                <a:cs typeface="Arial"/>
              </a:rPr>
              <a:t>ve</a:t>
            </a:r>
            <a:r>
              <a:rPr sz="4050" spc="-240" dirty="0">
                <a:solidFill>
                  <a:srgbClr val="124262"/>
                </a:solidFill>
                <a:latin typeface="Arial"/>
                <a:cs typeface="Arial"/>
              </a:rPr>
              <a:t> </a:t>
            </a:r>
            <a:r>
              <a:rPr sz="4050" spc="-155" dirty="0">
                <a:solidFill>
                  <a:srgbClr val="124262"/>
                </a:solidFill>
                <a:latin typeface="Arial"/>
                <a:cs typeface="Arial"/>
              </a:rPr>
              <a:t>Mimarisi</a:t>
            </a:r>
            <a:endParaRPr sz="405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700"/>
              </a:spcBef>
              <a:tabLst>
                <a:tab pos="7498080" algn="l"/>
              </a:tabLst>
            </a:pPr>
            <a:r>
              <a:rPr sz="3200" u="sng" spc="-130" dirty="0">
                <a:solidFill>
                  <a:srgbClr val="2583C5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sng" spc="-250" dirty="0">
                <a:solidFill>
                  <a:srgbClr val="2583C5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Yazılım </a:t>
            </a:r>
            <a:r>
              <a:rPr sz="3200" u="sng" spc="-345" dirty="0">
                <a:solidFill>
                  <a:srgbClr val="2583C5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Yaşam </a:t>
            </a:r>
            <a:r>
              <a:rPr sz="3200" u="sng" spc="-200" dirty="0">
                <a:solidFill>
                  <a:srgbClr val="2583C5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Döngüsü </a:t>
            </a:r>
            <a:r>
              <a:rPr sz="3200" u="sng" spc="-195" dirty="0">
                <a:solidFill>
                  <a:srgbClr val="2583C5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ve </a:t>
            </a:r>
            <a:r>
              <a:rPr sz="3200" u="sng" spc="-240" dirty="0">
                <a:solidFill>
                  <a:srgbClr val="2583C5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Süreç</a:t>
            </a:r>
            <a:r>
              <a:rPr sz="3200" u="sng" spc="140" dirty="0">
                <a:solidFill>
                  <a:srgbClr val="2583C5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r>
              <a:rPr sz="3200" u="sng" spc="-40" dirty="0">
                <a:solidFill>
                  <a:srgbClr val="2583C5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Modelleri	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95340" y="4787900"/>
            <a:ext cx="937260" cy="39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9654" y="4826253"/>
            <a:ext cx="437388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200" dirty="0">
                <a:solidFill>
                  <a:srgbClr val="12171B"/>
                </a:solidFill>
                <a:latin typeface="Arial"/>
                <a:cs typeface="Arial"/>
              </a:rPr>
              <a:t>F</a:t>
            </a:r>
            <a:r>
              <a:rPr sz="1350" spc="-18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65" dirty="0">
                <a:solidFill>
                  <a:srgbClr val="12171B"/>
                </a:solidFill>
                <a:latin typeface="Arial"/>
                <a:cs typeface="Arial"/>
              </a:rPr>
              <a:t>ı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20" dirty="0">
                <a:solidFill>
                  <a:srgbClr val="12171B"/>
                </a:solidFill>
                <a:latin typeface="Arial"/>
                <a:cs typeface="Arial"/>
              </a:rPr>
              <a:t>r</a:t>
            </a:r>
            <a:r>
              <a:rPr sz="1350" spc="-19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00" dirty="0">
                <a:solidFill>
                  <a:srgbClr val="12171B"/>
                </a:solidFill>
                <a:latin typeface="Arial"/>
                <a:cs typeface="Arial"/>
              </a:rPr>
              <a:t>a</a:t>
            </a:r>
            <a:r>
              <a:rPr sz="1350" spc="-19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80" dirty="0">
                <a:solidFill>
                  <a:srgbClr val="12171B"/>
                </a:solidFill>
                <a:latin typeface="Arial"/>
                <a:cs typeface="Arial"/>
              </a:rPr>
              <a:t>t</a:t>
            </a:r>
            <a:r>
              <a:rPr sz="1350" spc="30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05" dirty="0">
                <a:solidFill>
                  <a:srgbClr val="12171B"/>
                </a:solidFill>
                <a:latin typeface="Arial"/>
                <a:cs typeface="Arial"/>
              </a:rPr>
              <a:t>Ü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n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65" dirty="0">
                <a:solidFill>
                  <a:srgbClr val="12171B"/>
                </a:solidFill>
                <a:latin typeface="Arial"/>
                <a:cs typeface="Arial"/>
              </a:rPr>
              <a:t>v</a:t>
            </a:r>
            <a:r>
              <a:rPr sz="1350" spc="-19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75" dirty="0">
                <a:solidFill>
                  <a:srgbClr val="12171B"/>
                </a:solidFill>
                <a:latin typeface="Arial"/>
                <a:cs typeface="Arial"/>
              </a:rPr>
              <a:t>e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20" dirty="0">
                <a:solidFill>
                  <a:srgbClr val="12171B"/>
                </a:solidFill>
                <a:latin typeface="Arial"/>
                <a:cs typeface="Arial"/>
              </a:rPr>
              <a:t>r</a:t>
            </a:r>
            <a:r>
              <a:rPr sz="1350" spc="-19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45" dirty="0">
                <a:solidFill>
                  <a:srgbClr val="12171B"/>
                </a:solidFill>
                <a:latin typeface="Arial"/>
                <a:cs typeface="Arial"/>
              </a:rPr>
              <a:t>s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-19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80" dirty="0">
                <a:solidFill>
                  <a:srgbClr val="12171B"/>
                </a:solidFill>
                <a:latin typeface="Arial"/>
                <a:cs typeface="Arial"/>
              </a:rPr>
              <a:t>t</a:t>
            </a:r>
            <a:r>
              <a:rPr sz="1350" spc="-19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75" dirty="0">
                <a:solidFill>
                  <a:srgbClr val="12171B"/>
                </a:solidFill>
                <a:latin typeface="Arial"/>
                <a:cs typeface="Arial"/>
              </a:rPr>
              <a:t>e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45" dirty="0">
                <a:solidFill>
                  <a:srgbClr val="12171B"/>
                </a:solidFill>
                <a:latin typeface="Arial"/>
                <a:cs typeface="Arial"/>
              </a:rPr>
              <a:t>s</a:t>
            </a:r>
            <a:r>
              <a:rPr sz="1350" spc="-19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2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14" dirty="0">
                <a:solidFill>
                  <a:srgbClr val="12171B"/>
                </a:solidFill>
                <a:latin typeface="Arial"/>
                <a:cs typeface="Arial"/>
              </a:rPr>
              <a:t>Ya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40" dirty="0">
                <a:solidFill>
                  <a:srgbClr val="12171B"/>
                </a:solidFill>
                <a:latin typeface="Arial"/>
                <a:cs typeface="Arial"/>
              </a:rPr>
              <a:t>z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65" dirty="0">
                <a:solidFill>
                  <a:srgbClr val="12171B"/>
                </a:solidFill>
                <a:latin typeface="Arial"/>
                <a:cs typeface="Arial"/>
              </a:rPr>
              <a:t>ı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l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65" dirty="0">
                <a:solidFill>
                  <a:srgbClr val="12171B"/>
                </a:solidFill>
                <a:latin typeface="Arial"/>
                <a:cs typeface="Arial"/>
              </a:rPr>
              <a:t>ı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m</a:t>
            </a:r>
            <a:r>
              <a:rPr sz="1350" spc="254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35" dirty="0">
                <a:solidFill>
                  <a:srgbClr val="12171B"/>
                </a:solidFill>
                <a:latin typeface="Arial"/>
                <a:cs typeface="Arial"/>
              </a:rPr>
              <a:t>M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ü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h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75" dirty="0">
                <a:solidFill>
                  <a:srgbClr val="12171B"/>
                </a:solidFill>
                <a:latin typeface="Arial"/>
                <a:cs typeface="Arial"/>
              </a:rPr>
              <a:t>e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n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d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45" dirty="0">
                <a:solidFill>
                  <a:srgbClr val="12171B"/>
                </a:solidFill>
                <a:latin typeface="Arial"/>
                <a:cs typeface="Arial"/>
              </a:rPr>
              <a:t>s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l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-19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14" dirty="0">
                <a:solidFill>
                  <a:srgbClr val="12171B"/>
                </a:solidFill>
                <a:latin typeface="Arial"/>
                <a:cs typeface="Arial"/>
              </a:rPr>
              <a:t>ğ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33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65" dirty="0">
                <a:solidFill>
                  <a:srgbClr val="12171B"/>
                </a:solidFill>
                <a:latin typeface="Arial"/>
                <a:cs typeface="Arial"/>
              </a:rPr>
              <a:t>B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35" dirty="0">
                <a:solidFill>
                  <a:srgbClr val="12171B"/>
                </a:solidFill>
                <a:latin typeface="Arial"/>
                <a:cs typeface="Arial"/>
              </a:rPr>
              <a:t>ö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l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ü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m</a:t>
            </a:r>
            <a:r>
              <a:rPr sz="1350" spc="-18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ü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9235" y="208279"/>
            <a:ext cx="6867525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10609" y="6589077"/>
            <a:ext cx="18942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FFFFFF"/>
                </a:solidFill>
                <a:latin typeface="Arial"/>
                <a:cs typeface="Arial"/>
              </a:rPr>
              <a:t>YMT312 </a:t>
            </a:r>
            <a:r>
              <a:rPr sz="900" spc="-80" dirty="0">
                <a:solidFill>
                  <a:srgbClr val="FFFFFF"/>
                </a:solidFill>
                <a:latin typeface="Arial"/>
                <a:cs typeface="Arial"/>
              </a:rPr>
              <a:t>YAZILIM </a:t>
            </a:r>
            <a:r>
              <a:rPr sz="900" spc="-95" dirty="0">
                <a:solidFill>
                  <a:srgbClr val="FFFFFF"/>
                </a:solidFill>
                <a:latin typeface="Arial"/>
                <a:cs typeface="Arial"/>
              </a:rPr>
              <a:t>TASARIM </a:t>
            </a:r>
            <a:r>
              <a:rPr sz="900" spc="-125" dirty="0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sz="9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65" dirty="0">
                <a:solidFill>
                  <a:srgbClr val="FFFFFF"/>
                </a:solidFill>
                <a:latin typeface="Arial"/>
                <a:cs typeface="Arial"/>
              </a:rPr>
              <a:t>MİMARİSİ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3C66F48-2413-4FDA-954F-524FF9C9E985}" type="datetime1">
              <a:rPr lang="en-US" smtClean="0"/>
              <a:t>3/20/2019</a:t>
            </a:fld>
            <a:endParaRPr lang="en-US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</a:t>
            </a:fld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415" dirty="0"/>
              <a:t>Bakım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279005" cy="10572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04139" marR="5080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İşletime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alınan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ilgili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olarak, hata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giderme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yeni</a:t>
            </a:r>
            <a:r>
              <a:rPr sz="2000" spc="-3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eklentiler 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yapma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aşamasıdır.</a:t>
            </a:r>
            <a:endParaRPr sz="20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aşama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yazılımın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tüm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yaşamı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boyunca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sürer.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75279" y="3835400"/>
            <a:ext cx="2852420" cy="2329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41620" y="4274820"/>
            <a:ext cx="1132839" cy="985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ACB8-6146-4BE7-AA26-4E017EAF721A}" type="datetime1">
              <a:rPr lang="en-US" smtClean="0"/>
              <a:t>3/20/2019</a:t>
            </a:fld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10</a:t>
            </a:fld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64907"/>
            <a:ext cx="6130290" cy="516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u="none" spc="-310" dirty="0">
                <a:solidFill>
                  <a:srgbClr val="1F4429"/>
                </a:solidFill>
              </a:rPr>
              <a:t>Yazılım </a:t>
            </a:r>
            <a:r>
              <a:rPr sz="3200" u="none" spc="-400" dirty="0">
                <a:solidFill>
                  <a:srgbClr val="1F4429"/>
                </a:solidFill>
              </a:rPr>
              <a:t>Yaşam </a:t>
            </a:r>
            <a:r>
              <a:rPr sz="3200" u="none" spc="-240" dirty="0">
                <a:solidFill>
                  <a:srgbClr val="1F4429"/>
                </a:solidFill>
              </a:rPr>
              <a:t>Döngüsü </a:t>
            </a:r>
            <a:r>
              <a:rPr sz="3200" u="none" spc="-270" dirty="0">
                <a:solidFill>
                  <a:srgbClr val="1F4429"/>
                </a:solidFill>
              </a:rPr>
              <a:t>Temel</a:t>
            </a:r>
            <a:r>
              <a:rPr sz="3200" u="none" spc="-330" dirty="0">
                <a:solidFill>
                  <a:srgbClr val="1F4429"/>
                </a:solidFill>
              </a:rPr>
              <a:t> </a:t>
            </a:r>
            <a:r>
              <a:rPr sz="3200" u="none" spc="-180" dirty="0">
                <a:solidFill>
                  <a:srgbClr val="1F4429"/>
                </a:solidFill>
              </a:rPr>
              <a:t>Adımları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10577" y="1833879"/>
            <a:ext cx="1849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  <a:tab pos="1181100" algn="l"/>
              </a:tabLst>
            </a:pPr>
            <a:r>
              <a:rPr sz="2000" spc="-49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z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ılım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aşam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4076" y="1833879"/>
            <a:ext cx="5487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7020" algn="l"/>
                <a:tab pos="2415540" algn="l"/>
                <a:tab pos="3518535" algn="l"/>
                <a:tab pos="4646295" algn="l"/>
              </a:tabLst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döngüsünün	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temel	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adımları	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çekirdek	süreçler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577" y="1960626"/>
            <a:ext cx="7570470" cy="229235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260"/>
              </a:spcBef>
            </a:pP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(core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processes)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adlandırılır.</a:t>
            </a:r>
            <a:endParaRPr sz="2000">
              <a:latin typeface="Arial"/>
              <a:cs typeface="Arial"/>
            </a:endParaRPr>
          </a:p>
          <a:p>
            <a:pPr marL="214629" indent="-20193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süreçlerin gerçekleştirilmesi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amacıyla;</a:t>
            </a:r>
            <a:endParaRPr sz="2000">
              <a:latin typeface="Arial"/>
              <a:cs typeface="Arial"/>
            </a:endParaRPr>
          </a:p>
          <a:p>
            <a:pPr marL="579120" lvl="1" indent="-182880">
              <a:lnSpc>
                <a:spcPts val="206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◦"/>
              <a:tabLst>
                <a:tab pos="579755" algn="l"/>
              </a:tabLst>
            </a:pPr>
            <a:r>
              <a:rPr sz="1800" b="1" spc="-105" dirty="0">
                <a:solidFill>
                  <a:srgbClr val="C00000"/>
                </a:solidFill>
                <a:latin typeface="Trebuchet MS"/>
                <a:cs typeface="Trebuchet MS"/>
              </a:rPr>
              <a:t>Belirtim </a:t>
            </a:r>
            <a:r>
              <a:rPr sz="1800" b="1" spc="-135" dirty="0">
                <a:solidFill>
                  <a:srgbClr val="C00000"/>
                </a:solidFill>
                <a:latin typeface="Trebuchet MS"/>
                <a:cs typeface="Trebuchet MS"/>
              </a:rPr>
              <a:t>Yöntemleri </a:t>
            </a:r>
            <a:r>
              <a:rPr sz="1800" spc="-70" dirty="0">
                <a:solidFill>
                  <a:srgbClr val="C00000"/>
                </a:solidFill>
                <a:latin typeface="Arial"/>
                <a:cs typeface="Arial"/>
              </a:rPr>
              <a:t>(Software </a:t>
            </a:r>
            <a:r>
              <a:rPr sz="1800" spc="-75" dirty="0">
                <a:solidFill>
                  <a:srgbClr val="C00000"/>
                </a:solidFill>
                <a:latin typeface="Arial"/>
                <a:cs typeface="Arial"/>
              </a:rPr>
              <a:t>Specification </a:t>
            </a:r>
            <a:r>
              <a:rPr sz="1800" spc="-50" dirty="0">
                <a:solidFill>
                  <a:srgbClr val="C00000"/>
                </a:solidFill>
                <a:latin typeface="Arial"/>
                <a:cs typeface="Arial"/>
              </a:rPr>
              <a:t>Methods)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-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çekirdek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sürece</a:t>
            </a:r>
            <a:endParaRPr sz="1800">
              <a:latin typeface="Arial"/>
              <a:cs typeface="Arial"/>
            </a:endParaRPr>
          </a:p>
          <a:p>
            <a:pPr marL="579120">
              <a:lnSpc>
                <a:spcPts val="2060"/>
              </a:lnSpc>
            </a:pP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ilişkin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fonksiyonları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yerine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getirmek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amacıyla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kullanılan</a:t>
            </a:r>
            <a:r>
              <a:rPr sz="18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yöntemler.</a:t>
            </a:r>
            <a:endParaRPr sz="1800">
              <a:latin typeface="Arial"/>
              <a:cs typeface="Arial"/>
            </a:endParaRPr>
          </a:p>
          <a:p>
            <a:pPr marL="579120" marR="5080" lvl="1" indent="-182880" algn="just">
              <a:lnSpc>
                <a:spcPts val="1939"/>
              </a:lnSpc>
              <a:spcBef>
                <a:spcPts val="630"/>
              </a:spcBef>
              <a:buClr>
                <a:srgbClr val="1CACE3"/>
              </a:buClr>
              <a:buFont typeface="Arial"/>
              <a:buChar char="◦"/>
              <a:tabLst>
                <a:tab pos="579755" algn="l"/>
              </a:tabLst>
            </a:pPr>
            <a:r>
              <a:rPr sz="1800" b="1" spc="-130" dirty="0">
                <a:solidFill>
                  <a:srgbClr val="C00000"/>
                </a:solidFill>
                <a:latin typeface="Trebuchet MS"/>
                <a:cs typeface="Trebuchet MS"/>
              </a:rPr>
              <a:t>Süreç </a:t>
            </a:r>
            <a:r>
              <a:rPr sz="1800" b="1" spc="-70" dirty="0">
                <a:solidFill>
                  <a:srgbClr val="C00000"/>
                </a:solidFill>
                <a:latin typeface="Trebuchet MS"/>
                <a:cs typeface="Trebuchet MS"/>
              </a:rPr>
              <a:t>Modelleri </a:t>
            </a:r>
            <a:r>
              <a:rPr sz="1800" spc="-75" dirty="0">
                <a:solidFill>
                  <a:srgbClr val="C00000"/>
                </a:solidFill>
                <a:latin typeface="Arial"/>
                <a:cs typeface="Arial"/>
              </a:rPr>
              <a:t>(Software </a:t>
            </a:r>
            <a:r>
              <a:rPr sz="1800" spc="-140" dirty="0">
                <a:solidFill>
                  <a:srgbClr val="C00000"/>
                </a:solidFill>
                <a:latin typeface="Arial"/>
                <a:cs typeface="Arial"/>
              </a:rPr>
              <a:t>Process </a:t>
            </a:r>
            <a:r>
              <a:rPr sz="1800" spc="-65" dirty="0">
                <a:solidFill>
                  <a:srgbClr val="C00000"/>
                </a:solidFill>
                <a:latin typeface="Arial"/>
                <a:cs typeface="Arial"/>
              </a:rPr>
              <a:t>Models)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-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yaşam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döngüsünde 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belirtilen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süreçlerin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aşamasında,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hangi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düzen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ya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sırada, nasıl 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uygulanacağını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tanımlayan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modeller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kullanılır.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12084" y="4578318"/>
            <a:ext cx="3117367" cy="1477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EF6E-2EAA-4600-8752-9D1AFB2E0D41}" type="datetime1">
              <a:rPr lang="en-US" smtClean="0"/>
              <a:t>3/20/2019</a:t>
            </a:fld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11</a:t>
            </a:fld>
            <a:endParaRPr 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707" y="1060132"/>
            <a:ext cx="7675880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62545" algn="l"/>
              </a:tabLst>
            </a:pPr>
            <a:r>
              <a:rPr sz="4300" u="none" spc="-155" dirty="0"/>
              <a:t>B</a:t>
            </a:r>
            <a:r>
              <a:rPr sz="4300" spc="-155" dirty="0"/>
              <a:t>elirtim</a:t>
            </a:r>
            <a:r>
              <a:rPr sz="4300" spc="-290" dirty="0"/>
              <a:t> </a:t>
            </a:r>
            <a:r>
              <a:rPr sz="4300" spc="-254" dirty="0"/>
              <a:t>Yöntemleri	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810577" y="1795779"/>
            <a:ext cx="6603365" cy="395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b="1" spc="-130" dirty="0">
                <a:solidFill>
                  <a:srgbClr val="C00000"/>
                </a:solidFill>
                <a:latin typeface="Trebuchet MS"/>
                <a:cs typeface="Trebuchet MS"/>
              </a:rPr>
              <a:t>Süreç </a:t>
            </a:r>
            <a:r>
              <a:rPr sz="1800" b="1" spc="-85" dirty="0">
                <a:solidFill>
                  <a:srgbClr val="C00000"/>
                </a:solidFill>
                <a:latin typeface="Trebuchet MS"/>
                <a:cs typeface="Trebuchet MS"/>
              </a:rPr>
              <a:t>Akışı </a:t>
            </a:r>
            <a:r>
              <a:rPr sz="1800" b="1" spc="-95" dirty="0">
                <a:solidFill>
                  <a:srgbClr val="C00000"/>
                </a:solidFill>
                <a:latin typeface="Trebuchet MS"/>
                <a:cs typeface="Trebuchet MS"/>
              </a:rPr>
              <a:t>İçin </a:t>
            </a:r>
            <a:r>
              <a:rPr sz="1800" b="1" spc="-100" dirty="0">
                <a:solidFill>
                  <a:srgbClr val="C00000"/>
                </a:solidFill>
                <a:latin typeface="Trebuchet MS"/>
                <a:cs typeface="Trebuchet MS"/>
              </a:rPr>
              <a:t>Kullanılan </a:t>
            </a:r>
            <a:r>
              <a:rPr sz="1800" b="1" spc="-105" dirty="0">
                <a:solidFill>
                  <a:srgbClr val="C00000"/>
                </a:solidFill>
                <a:latin typeface="Trebuchet MS"/>
                <a:cs typeface="Trebuchet MS"/>
              </a:rPr>
              <a:t>Belirtim</a:t>
            </a:r>
            <a:r>
              <a:rPr sz="1800" b="1" spc="-3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135" dirty="0">
                <a:solidFill>
                  <a:srgbClr val="C00000"/>
                </a:solidFill>
                <a:latin typeface="Trebuchet MS"/>
                <a:cs typeface="Trebuchet MS"/>
              </a:rPr>
              <a:t>Yöntemleri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396240" marR="784860" lvl="1" indent="-18288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Süreçler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arası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ilişkilerin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iletişimin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gösterildiği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yöntemler </a:t>
            </a:r>
            <a:r>
              <a:rPr sz="1800" spc="-45" dirty="0">
                <a:solidFill>
                  <a:srgbClr val="1F4429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1F4429"/>
                </a:solidFill>
                <a:latin typeface="Arial"/>
                <a:cs typeface="Arial"/>
              </a:rPr>
              <a:t>(Veri </a:t>
            </a:r>
            <a:r>
              <a:rPr sz="1800" spc="-135" dirty="0">
                <a:solidFill>
                  <a:srgbClr val="1F4429"/>
                </a:solidFill>
                <a:latin typeface="Arial"/>
                <a:cs typeface="Arial"/>
              </a:rPr>
              <a:t>Akış </a:t>
            </a:r>
            <a:r>
              <a:rPr sz="1800" spc="-105" dirty="0">
                <a:solidFill>
                  <a:srgbClr val="1F4429"/>
                </a:solidFill>
                <a:latin typeface="Arial"/>
                <a:cs typeface="Arial"/>
              </a:rPr>
              <a:t>Şemaları, </a:t>
            </a:r>
            <a:r>
              <a:rPr sz="1800" spc="-155" dirty="0">
                <a:solidFill>
                  <a:srgbClr val="1F4429"/>
                </a:solidFill>
                <a:latin typeface="Arial"/>
                <a:cs typeface="Arial"/>
              </a:rPr>
              <a:t>Yapısal </a:t>
            </a:r>
            <a:r>
              <a:rPr sz="1800" spc="-130" dirty="0">
                <a:solidFill>
                  <a:srgbClr val="1F4429"/>
                </a:solidFill>
                <a:latin typeface="Arial"/>
                <a:cs typeface="Arial"/>
              </a:rPr>
              <a:t>Şemalar, </a:t>
            </a:r>
            <a:r>
              <a:rPr sz="1800" spc="-90" dirty="0">
                <a:solidFill>
                  <a:srgbClr val="1F4429"/>
                </a:solidFill>
                <a:latin typeface="Arial"/>
                <a:cs typeface="Arial"/>
              </a:rPr>
              <a:t>Nesne/Sınıf</a:t>
            </a:r>
            <a:r>
              <a:rPr sz="1800" spc="80" dirty="0">
                <a:solidFill>
                  <a:srgbClr val="1F4429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1F4429"/>
                </a:solidFill>
                <a:latin typeface="Arial"/>
                <a:cs typeface="Arial"/>
              </a:rPr>
              <a:t>Şemaları)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94945" indent="-18224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b="1" spc="-130" dirty="0">
                <a:solidFill>
                  <a:srgbClr val="C00000"/>
                </a:solidFill>
                <a:latin typeface="Trebuchet MS"/>
                <a:cs typeface="Trebuchet MS"/>
              </a:rPr>
              <a:t>Süreç </a:t>
            </a:r>
            <a:r>
              <a:rPr sz="1800" b="1" spc="-120" dirty="0">
                <a:solidFill>
                  <a:srgbClr val="C00000"/>
                </a:solidFill>
                <a:latin typeface="Trebuchet MS"/>
                <a:cs typeface="Trebuchet MS"/>
              </a:rPr>
              <a:t>Tanımlama</a:t>
            </a:r>
            <a:r>
              <a:rPr sz="1800" b="1" spc="-1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130" dirty="0">
                <a:solidFill>
                  <a:srgbClr val="C00000"/>
                </a:solidFill>
                <a:latin typeface="Trebuchet MS"/>
                <a:cs typeface="Trebuchet MS"/>
              </a:rPr>
              <a:t>Yöntemleri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2100">
              <a:latin typeface="Times New Roman"/>
              <a:cs typeface="Times New Roman"/>
            </a:endParaRPr>
          </a:p>
          <a:p>
            <a:pPr marL="396240" lvl="1" indent="-182880">
              <a:lnSpc>
                <a:spcPct val="100000"/>
              </a:lnSpc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Süreçlerin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iç işleyişini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göstermek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kullanılan</a:t>
            </a:r>
            <a:r>
              <a:rPr sz="18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yöntemler</a:t>
            </a:r>
            <a:endParaRPr sz="1800">
              <a:latin typeface="Arial"/>
              <a:cs typeface="Arial"/>
            </a:endParaRPr>
          </a:p>
          <a:p>
            <a:pPr marL="396240">
              <a:lnSpc>
                <a:spcPct val="100000"/>
              </a:lnSpc>
            </a:pPr>
            <a:r>
              <a:rPr sz="1800" spc="-130" dirty="0">
                <a:solidFill>
                  <a:srgbClr val="1F4429"/>
                </a:solidFill>
                <a:latin typeface="Arial"/>
                <a:cs typeface="Arial"/>
              </a:rPr>
              <a:t>(Düz </a:t>
            </a:r>
            <a:r>
              <a:rPr sz="1800" spc="-10" dirty="0">
                <a:solidFill>
                  <a:srgbClr val="1F4429"/>
                </a:solidFill>
                <a:latin typeface="Arial"/>
                <a:cs typeface="Arial"/>
              </a:rPr>
              <a:t>Metin, </a:t>
            </a:r>
            <a:r>
              <a:rPr sz="1800" spc="-55" dirty="0">
                <a:solidFill>
                  <a:srgbClr val="1F4429"/>
                </a:solidFill>
                <a:latin typeface="Arial"/>
                <a:cs typeface="Arial"/>
              </a:rPr>
              <a:t>Algoritma, </a:t>
            </a:r>
            <a:r>
              <a:rPr sz="1800" spc="-120" dirty="0">
                <a:solidFill>
                  <a:srgbClr val="1F4429"/>
                </a:solidFill>
                <a:latin typeface="Arial"/>
                <a:cs typeface="Arial"/>
              </a:rPr>
              <a:t>Karar </a:t>
            </a:r>
            <a:r>
              <a:rPr sz="1800" spc="-90" dirty="0">
                <a:solidFill>
                  <a:srgbClr val="1F4429"/>
                </a:solidFill>
                <a:latin typeface="Arial"/>
                <a:cs typeface="Arial"/>
              </a:rPr>
              <a:t>Tabloları, </a:t>
            </a:r>
            <a:r>
              <a:rPr sz="1800" spc="-120" dirty="0">
                <a:solidFill>
                  <a:srgbClr val="1F4429"/>
                </a:solidFill>
                <a:latin typeface="Arial"/>
                <a:cs typeface="Arial"/>
              </a:rPr>
              <a:t>Karar </a:t>
            </a:r>
            <a:r>
              <a:rPr sz="1800" spc="-100" dirty="0">
                <a:solidFill>
                  <a:srgbClr val="1F4429"/>
                </a:solidFill>
                <a:latin typeface="Arial"/>
                <a:cs typeface="Arial"/>
              </a:rPr>
              <a:t>Ağaçları, </a:t>
            </a:r>
            <a:r>
              <a:rPr sz="1800" spc="-60" dirty="0">
                <a:solidFill>
                  <a:srgbClr val="1F4429"/>
                </a:solidFill>
                <a:latin typeface="Arial"/>
                <a:cs typeface="Arial"/>
              </a:rPr>
              <a:t>Anlatım</a:t>
            </a:r>
            <a:r>
              <a:rPr sz="1800" spc="10" dirty="0">
                <a:solidFill>
                  <a:srgbClr val="1F4429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1F4429"/>
                </a:solidFill>
                <a:latin typeface="Arial"/>
                <a:cs typeface="Arial"/>
              </a:rPr>
              <a:t>Dili)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94945" indent="-182245">
              <a:lnSpc>
                <a:spcPct val="100000"/>
              </a:lnSpc>
              <a:spcBef>
                <a:spcPts val="1045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b="1" spc="-135" dirty="0">
                <a:solidFill>
                  <a:srgbClr val="C00000"/>
                </a:solidFill>
                <a:latin typeface="Trebuchet MS"/>
                <a:cs typeface="Trebuchet MS"/>
              </a:rPr>
              <a:t>Veri </a:t>
            </a:r>
            <a:r>
              <a:rPr sz="1800" b="1" spc="-120" dirty="0">
                <a:solidFill>
                  <a:srgbClr val="C00000"/>
                </a:solidFill>
                <a:latin typeface="Trebuchet MS"/>
                <a:cs typeface="Trebuchet MS"/>
              </a:rPr>
              <a:t>Tanımlama</a:t>
            </a:r>
            <a:r>
              <a:rPr sz="1800" b="1" spc="-1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135" dirty="0">
                <a:solidFill>
                  <a:srgbClr val="C00000"/>
                </a:solidFill>
                <a:latin typeface="Trebuchet MS"/>
                <a:cs typeface="Trebuchet MS"/>
              </a:rPr>
              <a:t>Yöntemleri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2100">
              <a:latin typeface="Times New Roman"/>
              <a:cs typeface="Times New Roman"/>
            </a:endParaRPr>
          </a:p>
          <a:p>
            <a:pPr marL="396240" marR="43815" lvl="1" indent="-182880">
              <a:lnSpc>
                <a:spcPct val="100000"/>
              </a:lnSpc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Süreçler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tarafından kullanılan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verilerin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tanımlanması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kullanılan 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yöntemler</a:t>
            </a:r>
            <a:endParaRPr sz="1800">
              <a:latin typeface="Arial"/>
              <a:cs typeface="Arial"/>
            </a:endParaRPr>
          </a:p>
          <a:p>
            <a:pPr marL="396240">
              <a:lnSpc>
                <a:spcPct val="100000"/>
              </a:lnSpc>
            </a:pPr>
            <a:r>
              <a:rPr sz="1800" spc="-114" dirty="0">
                <a:solidFill>
                  <a:srgbClr val="1F4429"/>
                </a:solidFill>
                <a:latin typeface="Arial"/>
                <a:cs typeface="Arial"/>
              </a:rPr>
              <a:t>(Nesne </a:t>
            </a:r>
            <a:r>
              <a:rPr sz="1800" spc="-50" dirty="0">
                <a:solidFill>
                  <a:srgbClr val="1F4429"/>
                </a:solidFill>
                <a:latin typeface="Arial"/>
                <a:cs typeface="Arial"/>
              </a:rPr>
              <a:t>İlişki </a:t>
            </a:r>
            <a:r>
              <a:rPr sz="1800" spc="-35" dirty="0">
                <a:solidFill>
                  <a:srgbClr val="1F4429"/>
                </a:solidFill>
                <a:latin typeface="Arial"/>
                <a:cs typeface="Arial"/>
              </a:rPr>
              <a:t>Modeli, </a:t>
            </a:r>
            <a:r>
              <a:rPr sz="1800" spc="-85" dirty="0">
                <a:solidFill>
                  <a:srgbClr val="1F4429"/>
                </a:solidFill>
                <a:latin typeface="Arial"/>
                <a:cs typeface="Arial"/>
              </a:rPr>
              <a:t>Veri </a:t>
            </a:r>
            <a:r>
              <a:rPr sz="1800" spc="-145" dirty="0">
                <a:solidFill>
                  <a:srgbClr val="1F4429"/>
                </a:solidFill>
                <a:latin typeface="Arial"/>
                <a:cs typeface="Arial"/>
              </a:rPr>
              <a:t>Tabanı </a:t>
            </a:r>
            <a:r>
              <a:rPr sz="1800" spc="-90" dirty="0">
                <a:solidFill>
                  <a:srgbClr val="1F4429"/>
                </a:solidFill>
                <a:latin typeface="Arial"/>
                <a:cs typeface="Arial"/>
              </a:rPr>
              <a:t>Tabloları, </a:t>
            </a:r>
            <a:r>
              <a:rPr sz="1800" spc="-85" dirty="0">
                <a:solidFill>
                  <a:srgbClr val="1F4429"/>
                </a:solidFill>
                <a:latin typeface="Arial"/>
                <a:cs typeface="Arial"/>
              </a:rPr>
              <a:t>Veri</a:t>
            </a:r>
            <a:r>
              <a:rPr sz="1800" spc="-95" dirty="0">
                <a:solidFill>
                  <a:srgbClr val="1F4429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1F4429"/>
                </a:solidFill>
                <a:latin typeface="Arial"/>
                <a:cs typeface="Arial"/>
              </a:rPr>
              <a:t>Sözlüğü).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40500" y="2085339"/>
            <a:ext cx="2164079" cy="187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03B3-C8B6-4A68-A8FD-1C3BC5956961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12</a:t>
            </a:fld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425" dirty="0"/>
              <a:t>Süreç </a:t>
            </a:r>
            <a:r>
              <a:rPr spc="-325" dirty="0"/>
              <a:t>(process)</a:t>
            </a:r>
            <a:r>
              <a:rPr spc="-245" dirty="0"/>
              <a:t> </a:t>
            </a:r>
            <a:r>
              <a:rPr spc="-225" dirty="0"/>
              <a:t>nedir?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6809105" cy="3140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04139" marR="5080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140" dirty="0">
                <a:solidFill>
                  <a:srgbClr val="404040"/>
                </a:solidFill>
                <a:latin typeface="Trebuchet MS"/>
                <a:cs typeface="Trebuchet MS"/>
              </a:rPr>
              <a:t>Süreç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olguların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ya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olayların,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belli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taslağa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uygun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belli</a:t>
            </a:r>
            <a:r>
              <a:rPr sz="2000" spc="-2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sonuca varacak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biçimde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düzenlenmesi,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i="1" spc="-125" dirty="0">
                <a:solidFill>
                  <a:srgbClr val="404040"/>
                </a:solidFill>
                <a:latin typeface="Trebuchet MS"/>
                <a:cs typeface="Trebuchet MS"/>
              </a:rPr>
              <a:t>sıralanması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şeyin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yapılışını,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üretiliş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biçimini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oluşturan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sürekli</a:t>
            </a:r>
            <a:r>
              <a:rPr sz="2000" spc="-3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işlemler,</a:t>
            </a:r>
            <a:endParaRPr sz="20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  <a:spcBef>
                <a:spcPts val="1160"/>
              </a:spcBef>
            </a:pP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eylemler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dizisi </a:t>
            </a:r>
            <a:r>
              <a:rPr sz="2000" b="1" spc="-114" dirty="0">
                <a:solidFill>
                  <a:srgbClr val="404040"/>
                </a:solidFill>
                <a:latin typeface="Trebuchet MS"/>
                <a:cs typeface="Trebuchet MS"/>
              </a:rPr>
              <a:t>(Kaynak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u="heavy" spc="-2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http://tr.wikipedia.org</a:t>
            </a:r>
            <a:r>
              <a:rPr sz="2000" b="1" spc="-2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04139" indent="-91440">
              <a:lnSpc>
                <a:spcPts val="228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Aralarında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birlik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olan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veya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belli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düzen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veya zaman</a:t>
            </a:r>
            <a:r>
              <a:rPr sz="2000" spc="-3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içinde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tekrarlanan,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ilerleyen,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gelişen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olay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hareketler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dizisi,</a:t>
            </a:r>
            <a:r>
              <a:rPr sz="20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proses.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4040" y="2164079"/>
            <a:ext cx="1871979" cy="1623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CD73-BEFB-4CDD-BF67-414085A397B9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13</a:t>
            </a:fld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475" dirty="0"/>
              <a:t>Yazılım </a:t>
            </a:r>
            <a:r>
              <a:rPr spc="-285" dirty="0"/>
              <a:t>süreci</a:t>
            </a:r>
            <a:r>
              <a:rPr spc="-175" dirty="0"/>
              <a:t> </a:t>
            </a:r>
            <a:r>
              <a:rPr spc="-225" dirty="0"/>
              <a:t>nedir?	</a:t>
            </a:r>
          </a:p>
        </p:txBody>
      </p:sp>
      <p:sp>
        <p:nvSpPr>
          <p:cNvPr id="3" name="object 3"/>
          <p:cNvSpPr/>
          <p:nvPr/>
        </p:nvSpPr>
        <p:spPr>
          <a:xfrm>
            <a:off x="6002020" y="2829560"/>
            <a:ext cx="1978660" cy="109220"/>
          </a:xfrm>
          <a:custGeom>
            <a:avLst/>
            <a:gdLst/>
            <a:ahLst/>
            <a:cxnLst/>
            <a:rect l="l" t="t" r="r" b="b"/>
            <a:pathLst>
              <a:path w="1978659" h="109219">
                <a:moveTo>
                  <a:pt x="1924050" y="0"/>
                </a:moveTo>
                <a:lnTo>
                  <a:pt x="1924050" y="27304"/>
                </a:lnTo>
                <a:lnTo>
                  <a:pt x="0" y="27304"/>
                </a:lnTo>
                <a:lnTo>
                  <a:pt x="0" y="81914"/>
                </a:lnTo>
                <a:lnTo>
                  <a:pt x="1924050" y="81914"/>
                </a:lnTo>
                <a:lnTo>
                  <a:pt x="1924050" y="109219"/>
                </a:lnTo>
                <a:lnTo>
                  <a:pt x="1978659" y="54610"/>
                </a:lnTo>
                <a:lnTo>
                  <a:pt x="192405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2020" y="2829560"/>
            <a:ext cx="1978660" cy="109220"/>
          </a:xfrm>
          <a:custGeom>
            <a:avLst/>
            <a:gdLst/>
            <a:ahLst/>
            <a:cxnLst/>
            <a:rect l="l" t="t" r="r" b="b"/>
            <a:pathLst>
              <a:path w="1978659" h="109219">
                <a:moveTo>
                  <a:pt x="0" y="27304"/>
                </a:moveTo>
                <a:lnTo>
                  <a:pt x="1924050" y="27304"/>
                </a:lnTo>
                <a:lnTo>
                  <a:pt x="1924050" y="0"/>
                </a:lnTo>
                <a:lnTo>
                  <a:pt x="1978659" y="54610"/>
                </a:lnTo>
                <a:lnTo>
                  <a:pt x="1924050" y="109219"/>
                </a:lnTo>
                <a:lnTo>
                  <a:pt x="1924050" y="81914"/>
                </a:lnTo>
                <a:lnTo>
                  <a:pt x="0" y="81914"/>
                </a:lnTo>
                <a:lnTo>
                  <a:pt x="0" y="27304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8239" y="2829560"/>
            <a:ext cx="1963420" cy="109220"/>
          </a:xfrm>
          <a:custGeom>
            <a:avLst/>
            <a:gdLst/>
            <a:ahLst/>
            <a:cxnLst/>
            <a:rect l="l" t="t" r="r" b="b"/>
            <a:pathLst>
              <a:path w="1963420" h="109219">
                <a:moveTo>
                  <a:pt x="54609" y="0"/>
                </a:moveTo>
                <a:lnTo>
                  <a:pt x="0" y="54610"/>
                </a:lnTo>
                <a:lnTo>
                  <a:pt x="54609" y="109219"/>
                </a:lnTo>
                <a:lnTo>
                  <a:pt x="54609" y="81914"/>
                </a:lnTo>
                <a:lnTo>
                  <a:pt x="1963420" y="81914"/>
                </a:lnTo>
                <a:lnTo>
                  <a:pt x="1963420" y="27304"/>
                </a:lnTo>
                <a:lnTo>
                  <a:pt x="54609" y="27304"/>
                </a:lnTo>
                <a:lnTo>
                  <a:pt x="54609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8239" y="2829560"/>
            <a:ext cx="1963420" cy="109220"/>
          </a:xfrm>
          <a:custGeom>
            <a:avLst/>
            <a:gdLst/>
            <a:ahLst/>
            <a:cxnLst/>
            <a:rect l="l" t="t" r="r" b="b"/>
            <a:pathLst>
              <a:path w="1963420" h="109219">
                <a:moveTo>
                  <a:pt x="0" y="54610"/>
                </a:moveTo>
                <a:lnTo>
                  <a:pt x="54609" y="0"/>
                </a:lnTo>
                <a:lnTo>
                  <a:pt x="54609" y="27304"/>
                </a:lnTo>
                <a:lnTo>
                  <a:pt x="1963420" y="27304"/>
                </a:lnTo>
                <a:lnTo>
                  <a:pt x="1963420" y="81914"/>
                </a:lnTo>
                <a:lnTo>
                  <a:pt x="54609" y="81914"/>
                </a:lnTo>
                <a:lnTo>
                  <a:pt x="54609" y="109219"/>
                </a:lnTo>
                <a:lnTo>
                  <a:pt x="0" y="54610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017" y="1833879"/>
            <a:ext cx="6534150" cy="11887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b="1" i="1" spc="-160" dirty="0">
                <a:solidFill>
                  <a:srgbClr val="404040"/>
                </a:solidFill>
                <a:latin typeface="Trebuchet MS"/>
                <a:cs typeface="Trebuchet MS"/>
              </a:rPr>
              <a:t>yazılım </a:t>
            </a:r>
            <a:r>
              <a:rPr sz="2000" b="1" i="1" spc="-85" dirty="0">
                <a:solidFill>
                  <a:srgbClr val="404040"/>
                </a:solidFill>
                <a:latin typeface="Trebuchet MS"/>
                <a:cs typeface="Trebuchet MS"/>
              </a:rPr>
              <a:t>ürününü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üretmeyi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sağlayan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birbiriyle </a:t>
            </a:r>
            <a:r>
              <a:rPr sz="2000" b="1" i="1" spc="-155" dirty="0">
                <a:solidFill>
                  <a:srgbClr val="404040"/>
                </a:solidFill>
                <a:latin typeface="Trebuchet MS"/>
                <a:cs typeface="Trebuchet MS"/>
              </a:rPr>
              <a:t>tutarlı</a:t>
            </a:r>
            <a:r>
              <a:rPr sz="2000" b="1" i="1" spc="-4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i="1" spc="-160" dirty="0">
                <a:solidFill>
                  <a:srgbClr val="404040"/>
                </a:solidFill>
                <a:latin typeface="Trebuchet MS"/>
                <a:cs typeface="Trebuchet MS"/>
              </a:rPr>
              <a:t>aktivite  </a:t>
            </a:r>
            <a:r>
              <a:rPr sz="2000" b="1" i="1" spc="-130" dirty="0">
                <a:solidFill>
                  <a:srgbClr val="404040"/>
                </a:solidFill>
                <a:latin typeface="Trebuchet MS"/>
                <a:cs typeface="Trebuchet MS"/>
              </a:rPr>
              <a:t>grubudur.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2331720">
              <a:lnSpc>
                <a:spcPct val="100000"/>
              </a:lnSpc>
              <a:spcBef>
                <a:spcPts val="5"/>
              </a:spcBef>
            </a:pPr>
            <a:r>
              <a:rPr sz="1800" b="1" spc="-105" dirty="0">
                <a:latin typeface="Trebuchet MS"/>
                <a:cs typeface="Trebuchet MS"/>
              </a:rPr>
              <a:t>Aktivite </a:t>
            </a:r>
            <a:r>
              <a:rPr sz="1800" b="1" spc="-110" dirty="0">
                <a:latin typeface="Trebuchet MS"/>
                <a:cs typeface="Trebuchet MS"/>
              </a:rPr>
              <a:t>Spekturumu</a:t>
            </a:r>
            <a:r>
              <a:rPr sz="1800" b="1" spc="-185" dirty="0">
                <a:latin typeface="Trebuchet MS"/>
                <a:cs typeface="Trebuchet MS"/>
              </a:rPr>
              <a:t> </a:t>
            </a:r>
            <a:r>
              <a:rPr sz="1800" b="1" spc="-95" dirty="0">
                <a:latin typeface="Trebuchet MS"/>
                <a:cs typeface="Trebuchet MS"/>
              </a:rPr>
              <a:t>(Bandı)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1144" y="3077209"/>
            <a:ext cx="105156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100" dirty="0">
                <a:latin typeface="Arial"/>
                <a:cs typeface="Arial"/>
              </a:rPr>
              <a:t>Yazılımı</a:t>
            </a:r>
            <a:r>
              <a:rPr sz="1350" spc="-170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baştan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50" spc="-35" dirty="0">
                <a:latin typeface="Arial"/>
                <a:cs typeface="Arial"/>
              </a:rPr>
              <a:t>geliştirme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67219" y="3071495"/>
            <a:ext cx="1340485" cy="850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1350" spc="-95" dirty="0">
                <a:latin typeface="Arial"/>
                <a:cs typeface="Arial"/>
              </a:rPr>
              <a:t>Piyasada </a:t>
            </a:r>
            <a:r>
              <a:rPr sz="1350" spc="-50" dirty="0">
                <a:latin typeface="Arial"/>
                <a:cs typeface="Arial"/>
              </a:rPr>
              <a:t>satılan  </a:t>
            </a:r>
            <a:r>
              <a:rPr sz="1350" spc="-65" dirty="0">
                <a:latin typeface="Arial"/>
                <a:cs typeface="Arial"/>
              </a:rPr>
              <a:t>hazır </a:t>
            </a:r>
            <a:r>
              <a:rPr sz="1350" spc="-55" dirty="0">
                <a:latin typeface="Arial"/>
                <a:cs typeface="Arial"/>
              </a:rPr>
              <a:t>yazılımları  yapılandırma </a:t>
            </a:r>
            <a:r>
              <a:rPr sz="1350" spc="-90" dirty="0">
                <a:latin typeface="Arial"/>
                <a:cs typeface="Arial"/>
              </a:rPr>
              <a:t>ya</a:t>
            </a:r>
            <a:r>
              <a:rPr sz="1350" spc="-235" dirty="0">
                <a:latin typeface="Arial"/>
                <a:cs typeface="Arial"/>
              </a:rPr>
              <a:t> </a:t>
            </a:r>
            <a:r>
              <a:rPr sz="1350" spc="-70" dirty="0">
                <a:latin typeface="Arial"/>
                <a:cs typeface="Arial"/>
              </a:rPr>
              <a:t>da  </a:t>
            </a:r>
            <a:r>
              <a:rPr sz="1350" spc="-25" dirty="0">
                <a:latin typeface="Arial"/>
                <a:cs typeface="Arial"/>
              </a:rPr>
              <a:t>tümleştirme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8239" y="3985259"/>
            <a:ext cx="2369820" cy="1793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95340" y="3985259"/>
            <a:ext cx="2499360" cy="1938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25240" y="4328159"/>
            <a:ext cx="1673860" cy="627380"/>
          </a:xfrm>
          <a:custGeom>
            <a:avLst/>
            <a:gdLst/>
            <a:ahLst/>
            <a:cxnLst/>
            <a:rect l="l" t="t" r="r" b="b"/>
            <a:pathLst>
              <a:path w="1673860" h="627379">
                <a:moveTo>
                  <a:pt x="313689" y="0"/>
                </a:moveTo>
                <a:lnTo>
                  <a:pt x="0" y="313689"/>
                </a:lnTo>
                <a:lnTo>
                  <a:pt x="313689" y="627379"/>
                </a:lnTo>
                <a:lnTo>
                  <a:pt x="313689" y="470534"/>
                </a:lnTo>
                <a:lnTo>
                  <a:pt x="1517014" y="470534"/>
                </a:lnTo>
                <a:lnTo>
                  <a:pt x="1673860" y="313689"/>
                </a:lnTo>
                <a:lnTo>
                  <a:pt x="1517014" y="156844"/>
                </a:lnTo>
                <a:lnTo>
                  <a:pt x="313689" y="156844"/>
                </a:lnTo>
                <a:lnTo>
                  <a:pt x="313689" y="0"/>
                </a:lnTo>
                <a:close/>
              </a:path>
              <a:path w="1673860" h="627379">
                <a:moveTo>
                  <a:pt x="1517014" y="470534"/>
                </a:moveTo>
                <a:lnTo>
                  <a:pt x="1360170" y="470534"/>
                </a:lnTo>
                <a:lnTo>
                  <a:pt x="1360170" y="627379"/>
                </a:lnTo>
                <a:lnTo>
                  <a:pt x="1517014" y="470534"/>
                </a:lnTo>
                <a:close/>
              </a:path>
              <a:path w="1673860" h="627379">
                <a:moveTo>
                  <a:pt x="1360170" y="0"/>
                </a:moveTo>
                <a:lnTo>
                  <a:pt x="1360170" y="156844"/>
                </a:lnTo>
                <a:lnTo>
                  <a:pt x="1517014" y="156844"/>
                </a:lnTo>
                <a:lnTo>
                  <a:pt x="136017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25240" y="4328159"/>
            <a:ext cx="1673860" cy="627380"/>
          </a:xfrm>
          <a:custGeom>
            <a:avLst/>
            <a:gdLst/>
            <a:ahLst/>
            <a:cxnLst/>
            <a:rect l="l" t="t" r="r" b="b"/>
            <a:pathLst>
              <a:path w="1673860" h="627379">
                <a:moveTo>
                  <a:pt x="0" y="313689"/>
                </a:moveTo>
                <a:lnTo>
                  <a:pt x="313689" y="0"/>
                </a:lnTo>
                <a:lnTo>
                  <a:pt x="313689" y="156844"/>
                </a:lnTo>
                <a:lnTo>
                  <a:pt x="1360170" y="156844"/>
                </a:lnTo>
                <a:lnTo>
                  <a:pt x="1360170" y="0"/>
                </a:lnTo>
                <a:lnTo>
                  <a:pt x="1673860" y="313689"/>
                </a:lnTo>
                <a:lnTo>
                  <a:pt x="1360170" y="627379"/>
                </a:lnTo>
                <a:lnTo>
                  <a:pt x="1360170" y="470534"/>
                </a:lnTo>
                <a:lnTo>
                  <a:pt x="313689" y="470534"/>
                </a:lnTo>
                <a:lnTo>
                  <a:pt x="313689" y="627379"/>
                </a:lnTo>
                <a:lnTo>
                  <a:pt x="0" y="313689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7BE8-F48B-46EB-B7E2-46ADDB0B467B}" type="datetime1">
              <a:rPr lang="en-US" smtClean="0"/>
              <a:t>3/20/2019</a:t>
            </a:fld>
            <a:endParaRPr lang="en-US"/>
          </a:p>
        </p:txBody>
      </p:sp>
      <p:sp>
        <p:nvSpPr>
          <p:cNvPr id="15" name="Slayt Numarası Yer Tutucusu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14</a:t>
            </a:fld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475" dirty="0"/>
              <a:t>Yazılım </a:t>
            </a:r>
            <a:r>
              <a:rPr spc="-285" dirty="0"/>
              <a:t>süreci</a:t>
            </a:r>
            <a:r>
              <a:rPr spc="-175" dirty="0"/>
              <a:t> </a:t>
            </a:r>
            <a:r>
              <a:rPr spc="-225" dirty="0"/>
              <a:t>nedir?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389495" cy="123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Ne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yapılmak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istendiğini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tüm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uygulama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detaylarına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girmeden</a:t>
            </a:r>
            <a:r>
              <a:rPr sz="2000" spc="-2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tanımlar.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süreci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bizim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üretme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yolumuzdur.</a:t>
            </a:r>
            <a:r>
              <a:rPr sz="20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15" dirty="0">
                <a:solidFill>
                  <a:srgbClr val="404040"/>
                </a:solidFill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5462270"/>
            <a:ext cx="62630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*Kaynak: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Object-Oriented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500" spc="-110" dirty="0">
                <a:solidFill>
                  <a:srgbClr val="404040"/>
                </a:solidFill>
                <a:latin typeface="Arial"/>
                <a:cs typeface="Arial"/>
              </a:rPr>
              <a:t>Classical </a:t>
            </a:r>
            <a:r>
              <a:rPr sz="1500" spc="-185" dirty="0">
                <a:solidFill>
                  <a:srgbClr val="404040"/>
                </a:solidFill>
                <a:latin typeface="Arial"/>
                <a:cs typeface="Arial"/>
              </a:rPr>
              <a:t>SWE,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7thEdition, 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Stephen </a:t>
            </a:r>
            <a:r>
              <a:rPr sz="1500" spc="-155" dirty="0">
                <a:solidFill>
                  <a:srgbClr val="404040"/>
                </a:solidFill>
                <a:latin typeface="Arial"/>
                <a:cs typeface="Arial"/>
              </a:rPr>
              <a:t>R. </a:t>
            </a:r>
            <a:r>
              <a:rPr sz="1500" spc="-120" dirty="0">
                <a:solidFill>
                  <a:srgbClr val="404040"/>
                </a:solidFill>
                <a:latin typeface="Arial"/>
                <a:cs typeface="Arial"/>
              </a:rPr>
              <a:t>Schach,</a:t>
            </a:r>
            <a:r>
              <a:rPr sz="1500" spc="-2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p71.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6000" y="3116579"/>
            <a:ext cx="2293620" cy="2288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6A3C-068C-421D-8A50-70E32222616C}" type="datetime1">
              <a:rPr lang="en-US" smtClean="0"/>
              <a:t>3/20/2019</a:t>
            </a:fld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15</a:t>
            </a:fld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707" y="974326"/>
            <a:ext cx="7675880" cy="132334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  <a:tabLst>
                <a:tab pos="7662545" algn="l"/>
              </a:tabLst>
            </a:pPr>
            <a:r>
              <a:rPr sz="4300" u="none" spc="-390" dirty="0"/>
              <a:t>S</a:t>
            </a:r>
            <a:r>
              <a:rPr sz="4300" spc="-390" dirty="0"/>
              <a:t>üreç</a:t>
            </a:r>
            <a:r>
              <a:rPr sz="4300" spc="-355" dirty="0"/>
              <a:t> </a:t>
            </a:r>
            <a:r>
              <a:rPr sz="4300" spc="-140" dirty="0"/>
              <a:t>Modelleri	</a:t>
            </a:r>
            <a:endParaRPr sz="4300"/>
          </a:p>
          <a:p>
            <a:pPr marL="183515" marR="54610">
              <a:lnSpc>
                <a:spcPct val="119000"/>
              </a:lnSpc>
              <a:spcBef>
                <a:spcPts val="20"/>
              </a:spcBef>
            </a:pPr>
            <a:r>
              <a:rPr sz="1400" u="none" spc="-110" dirty="0">
                <a:solidFill>
                  <a:srgbClr val="0D5671"/>
                </a:solidFill>
              </a:rPr>
              <a:t>Süreç </a:t>
            </a:r>
            <a:r>
              <a:rPr sz="1400" u="none" spc="-25" dirty="0">
                <a:solidFill>
                  <a:srgbClr val="0D5671"/>
                </a:solidFill>
              </a:rPr>
              <a:t>Modelleri</a:t>
            </a:r>
            <a:r>
              <a:rPr sz="1400" u="none" spc="-25" dirty="0"/>
              <a:t>, </a:t>
            </a:r>
            <a:r>
              <a:rPr sz="1400" u="none" spc="-114" dirty="0"/>
              <a:t>Yazılım </a:t>
            </a:r>
            <a:r>
              <a:rPr sz="1400" u="none" spc="-155" dirty="0"/>
              <a:t>Yaşam </a:t>
            </a:r>
            <a:r>
              <a:rPr sz="1400" u="none" spc="-80" dirty="0"/>
              <a:t>Döngüsünde </a:t>
            </a:r>
            <a:r>
              <a:rPr sz="1400" u="none" spc="-15" dirty="0"/>
              <a:t>belirtilen </a:t>
            </a:r>
            <a:r>
              <a:rPr sz="1400" u="none" spc="-50" dirty="0"/>
              <a:t>süreçlerin </a:t>
            </a:r>
            <a:r>
              <a:rPr sz="1400" u="none" spc="-45" dirty="0"/>
              <a:t>geliştirme </a:t>
            </a:r>
            <a:r>
              <a:rPr sz="1400" u="none" spc="-90" dirty="0"/>
              <a:t>aşamasında, </a:t>
            </a:r>
            <a:r>
              <a:rPr sz="1400" u="none" spc="-60" dirty="0"/>
              <a:t>hangi </a:t>
            </a:r>
            <a:r>
              <a:rPr sz="1400" u="none" spc="-80" dirty="0"/>
              <a:t>düzen </a:t>
            </a:r>
            <a:r>
              <a:rPr sz="1400" u="none" spc="-95" dirty="0"/>
              <a:t>ya  </a:t>
            </a:r>
            <a:r>
              <a:rPr sz="1400" u="none" spc="-80" dirty="0"/>
              <a:t>da sırada, </a:t>
            </a:r>
            <a:r>
              <a:rPr sz="1400" u="none" spc="-75" dirty="0"/>
              <a:t>nasıl uygulanacağını</a:t>
            </a:r>
            <a:r>
              <a:rPr sz="1400" u="none" spc="-70" dirty="0"/>
              <a:t> </a:t>
            </a:r>
            <a:r>
              <a:rPr sz="1400" u="none" spc="-55" dirty="0"/>
              <a:t>tanımlar.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879157" y="2448990"/>
            <a:ext cx="7480300" cy="38506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400" spc="-114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geliştirmenin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bahsedilen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zorluklarıyla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bahsedebilmek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için,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geliştirmeyi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sistematik hale</a:t>
            </a:r>
            <a:r>
              <a:rPr sz="14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getirmeyi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hedefleyen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çeşitli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modelleri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ortaya</a:t>
            </a:r>
            <a:r>
              <a:rPr sz="14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çıkmıştır.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04800" marR="5080" indent="-182880">
              <a:lnSpc>
                <a:spcPct val="119800"/>
              </a:lnSpc>
              <a:spcBef>
                <a:spcPts val="969"/>
              </a:spcBef>
              <a:buClr>
                <a:srgbClr val="1CACE3"/>
              </a:buClr>
              <a:buFont typeface="Wingdings"/>
              <a:buChar char=""/>
              <a:tabLst>
                <a:tab pos="304800" algn="l"/>
              </a:tabLst>
            </a:pPr>
            <a:r>
              <a:rPr sz="1100" b="1" spc="-50" dirty="0">
                <a:solidFill>
                  <a:srgbClr val="C00000"/>
                </a:solidFill>
                <a:latin typeface="Trebuchet MS"/>
                <a:cs typeface="Trebuchet MS"/>
              </a:rPr>
              <a:t>Bu</a:t>
            </a:r>
            <a:r>
              <a:rPr sz="1100" b="1" spc="-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100" b="1" spc="-60" dirty="0">
                <a:solidFill>
                  <a:srgbClr val="C00000"/>
                </a:solidFill>
                <a:latin typeface="Trebuchet MS"/>
                <a:cs typeface="Trebuchet MS"/>
              </a:rPr>
              <a:t>modellerin</a:t>
            </a:r>
            <a:r>
              <a:rPr sz="1100" b="1" spc="-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100" b="1" spc="-65" dirty="0">
                <a:solidFill>
                  <a:srgbClr val="C00000"/>
                </a:solidFill>
                <a:latin typeface="Trebuchet MS"/>
                <a:cs typeface="Trebuchet MS"/>
              </a:rPr>
              <a:t>temel</a:t>
            </a:r>
            <a:r>
              <a:rPr sz="1100" b="1" spc="-1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100" b="1" spc="-70" dirty="0">
                <a:solidFill>
                  <a:srgbClr val="C00000"/>
                </a:solidFill>
                <a:latin typeface="Trebuchet MS"/>
                <a:cs typeface="Trebuchet MS"/>
              </a:rPr>
              <a:t>hedefi;</a:t>
            </a:r>
            <a:r>
              <a:rPr sz="1100" b="1" spc="-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404040"/>
                </a:solidFill>
                <a:latin typeface="Arial"/>
                <a:cs typeface="Arial"/>
              </a:rPr>
              <a:t>proje</a:t>
            </a:r>
            <a:r>
              <a:rPr sz="11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404040"/>
                </a:solidFill>
                <a:latin typeface="Arial"/>
                <a:cs typeface="Arial"/>
              </a:rPr>
              <a:t>başarısı </a:t>
            </a:r>
            <a:r>
              <a:rPr sz="1100" spc="-30" dirty="0">
                <a:solidFill>
                  <a:srgbClr val="404040"/>
                </a:solidFill>
                <a:latin typeface="Arial"/>
                <a:cs typeface="Arial"/>
              </a:rPr>
              <a:t>için,</a:t>
            </a:r>
            <a:r>
              <a:rPr sz="11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404040"/>
                </a:solidFill>
                <a:latin typeface="Arial"/>
                <a:cs typeface="Arial"/>
              </a:rPr>
              <a:t>yazılım</a:t>
            </a:r>
            <a:r>
              <a:rPr sz="11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404040"/>
                </a:solidFill>
                <a:latin typeface="Arial"/>
                <a:cs typeface="Arial"/>
              </a:rPr>
              <a:t>geliştirme</a:t>
            </a:r>
            <a:r>
              <a:rPr sz="11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404040"/>
                </a:solidFill>
                <a:latin typeface="Arial"/>
                <a:cs typeface="Arial"/>
              </a:rPr>
              <a:t>yasam</a:t>
            </a:r>
            <a:r>
              <a:rPr sz="11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404040"/>
                </a:solidFill>
                <a:latin typeface="Arial"/>
                <a:cs typeface="Arial"/>
              </a:rPr>
              <a:t>döngüsü</a:t>
            </a:r>
            <a:r>
              <a:rPr sz="11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404040"/>
                </a:solidFill>
                <a:latin typeface="Arial"/>
                <a:cs typeface="Arial"/>
              </a:rPr>
              <a:t>(“software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sz="11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life</a:t>
            </a:r>
            <a:r>
              <a:rPr sz="11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404040"/>
                </a:solidFill>
                <a:latin typeface="Arial"/>
                <a:cs typeface="Arial"/>
              </a:rPr>
              <a:t>cycle”) </a:t>
            </a:r>
            <a:r>
              <a:rPr sz="1100" spc="-55" dirty="0">
                <a:solidFill>
                  <a:srgbClr val="404040"/>
                </a:solidFill>
                <a:latin typeface="Arial"/>
                <a:cs typeface="Arial"/>
              </a:rPr>
              <a:t>boyunca  </a:t>
            </a:r>
            <a:r>
              <a:rPr sz="1100" spc="-50" dirty="0">
                <a:solidFill>
                  <a:srgbClr val="404040"/>
                </a:solidFill>
                <a:latin typeface="Arial"/>
                <a:cs typeface="Arial"/>
              </a:rPr>
              <a:t>izlenmesi </a:t>
            </a:r>
            <a:r>
              <a:rPr sz="1100" spc="-30" dirty="0">
                <a:solidFill>
                  <a:srgbClr val="404040"/>
                </a:solidFill>
                <a:latin typeface="Arial"/>
                <a:cs typeface="Arial"/>
              </a:rPr>
              <a:t>önerilen </a:t>
            </a:r>
            <a:r>
              <a:rPr sz="1100" spc="-35" dirty="0">
                <a:solidFill>
                  <a:srgbClr val="404040"/>
                </a:solidFill>
                <a:latin typeface="Arial"/>
                <a:cs typeface="Arial"/>
              </a:rPr>
              <a:t>mühendislik süreçlerini</a:t>
            </a:r>
            <a:r>
              <a:rPr sz="11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404040"/>
                </a:solidFill>
                <a:latin typeface="Arial"/>
                <a:cs typeface="Arial"/>
              </a:rPr>
              <a:t>tanımlamaktır.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Modellerin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ortaya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çıkmasında,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ilgili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dönemin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donanım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teknolojileri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sektör</a:t>
            </a:r>
            <a:r>
              <a:rPr sz="14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ihtiyaçları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önemli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rol</a:t>
            </a:r>
            <a:r>
              <a:rPr sz="1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oynamıştır.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Süreçlerin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içsel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ayrıntıları </a:t>
            </a: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ya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süreçler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arası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ilişkilerle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ilgilenmez.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Özetle yazılım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üretim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işinin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genel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yapılma düzenine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ilişkin rehberler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olarak</a:t>
            </a:r>
            <a:r>
              <a:rPr sz="1400" spc="-2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kullanılabilir.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95" dirty="0">
                <a:solidFill>
                  <a:srgbClr val="404040"/>
                </a:solidFill>
                <a:latin typeface="Trebuchet MS"/>
                <a:cs typeface="Trebuchet MS"/>
              </a:rPr>
              <a:t>Örnek:</a:t>
            </a:r>
            <a:endParaRPr sz="1400">
              <a:latin typeface="Trebuchet MS"/>
              <a:cs typeface="Trebuchet MS"/>
            </a:endParaRPr>
          </a:p>
          <a:p>
            <a:pPr marL="304800" indent="-182880">
              <a:lnSpc>
                <a:spcPct val="100000"/>
              </a:lnSpc>
              <a:spcBef>
                <a:spcPts val="72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sz="1200" spc="-70" dirty="0">
                <a:solidFill>
                  <a:srgbClr val="404040"/>
                </a:solidFill>
                <a:latin typeface="Arial"/>
                <a:cs typeface="Arial"/>
              </a:rPr>
              <a:t>Geleneksel </a:t>
            </a:r>
            <a:r>
              <a:rPr sz="1200" spc="-30" dirty="0">
                <a:solidFill>
                  <a:srgbClr val="404040"/>
                </a:solidFill>
                <a:latin typeface="Arial"/>
                <a:cs typeface="Arial"/>
              </a:rPr>
              <a:t>modeller </a:t>
            </a:r>
            <a:r>
              <a:rPr sz="1200" spc="-90" dirty="0">
                <a:solidFill>
                  <a:srgbClr val="404040"/>
                </a:solidFill>
                <a:latin typeface="Arial"/>
                <a:cs typeface="Arial"/>
              </a:rPr>
              <a:t>(Çaglayan </a:t>
            </a:r>
            <a:r>
              <a:rPr sz="1200" spc="-10" dirty="0">
                <a:solidFill>
                  <a:srgbClr val="404040"/>
                </a:solidFill>
                <a:latin typeface="Arial"/>
                <a:cs typeface="Arial"/>
              </a:rPr>
              <a:t>(“waterfall”) </a:t>
            </a:r>
            <a:r>
              <a:rPr sz="1200" spc="-35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1200" spc="-45" dirty="0">
                <a:solidFill>
                  <a:srgbClr val="404040"/>
                </a:solidFill>
                <a:latin typeface="Arial"/>
                <a:cs typeface="Arial"/>
              </a:rPr>
              <a:t>evrimsel, </a:t>
            </a:r>
            <a:r>
              <a:rPr sz="1200" spc="-55" dirty="0">
                <a:solidFill>
                  <a:srgbClr val="404040"/>
                </a:solidFill>
                <a:latin typeface="Arial"/>
                <a:cs typeface="Arial"/>
              </a:rPr>
              <a:t>döngüsel</a:t>
            </a:r>
            <a:r>
              <a:rPr sz="12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404040"/>
                </a:solidFill>
                <a:latin typeface="Arial"/>
                <a:cs typeface="Arial"/>
              </a:rPr>
              <a:t>…vb.)</a:t>
            </a:r>
            <a:endParaRPr sz="12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90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sz="1200" spc="-85" dirty="0">
                <a:solidFill>
                  <a:srgbClr val="404040"/>
                </a:solidFill>
                <a:latin typeface="Arial"/>
                <a:cs typeface="Arial"/>
              </a:rPr>
              <a:t>Çevik </a:t>
            </a:r>
            <a:r>
              <a:rPr sz="1200" spc="-30" dirty="0">
                <a:solidFill>
                  <a:srgbClr val="404040"/>
                </a:solidFill>
                <a:latin typeface="Arial"/>
                <a:cs typeface="Arial"/>
              </a:rPr>
              <a:t>(“Agile”) </a:t>
            </a:r>
            <a:r>
              <a:rPr sz="1200" spc="-20" dirty="0">
                <a:solidFill>
                  <a:srgbClr val="404040"/>
                </a:solidFill>
                <a:latin typeface="Arial"/>
                <a:cs typeface="Arial"/>
              </a:rPr>
              <a:t>Modeller </a:t>
            </a:r>
            <a:r>
              <a:rPr sz="1200" spc="-65" dirty="0">
                <a:solidFill>
                  <a:srgbClr val="404040"/>
                </a:solidFill>
                <a:latin typeface="Arial"/>
                <a:cs typeface="Arial"/>
              </a:rPr>
              <a:t>(Uçdeger </a:t>
            </a: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(“extreme”) </a:t>
            </a:r>
            <a:r>
              <a:rPr sz="1200" spc="-50" dirty="0">
                <a:solidFill>
                  <a:srgbClr val="404040"/>
                </a:solidFill>
                <a:latin typeface="Arial"/>
                <a:cs typeface="Arial"/>
              </a:rPr>
              <a:t>programlama </a:t>
            </a: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modeli </a:t>
            </a:r>
            <a:r>
              <a:rPr sz="1200" spc="-70" dirty="0">
                <a:solidFill>
                  <a:srgbClr val="404040"/>
                </a:solidFill>
                <a:latin typeface="Arial"/>
                <a:cs typeface="Arial"/>
              </a:rPr>
              <a:t>– </a:t>
            </a:r>
            <a:r>
              <a:rPr sz="1200" spc="-185" dirty="0">
                <a:solidFill>
                  <a:srgbClr val="404040"/>
                </a:solidFill>
                <a:latin typeface="Arial"/>
                <a:cs typeface="Arial"/>
              </a:rPr>
              <a:t>XP</a:t>
            </a:r>
            <a:r>
              <a:rPr sz="1200" spc="-2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CE5-8A4F-40AE-80DE-9C5201CC07AD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16</a:t>
            </a:fld>
            <a:endParaRPr lang="tr-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042034"/>
            <a:ext cx="68745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none" spc="-360" dirty="0"/>
              <a:t>Süreç </a:t>
            </a:r>
            <a:r>
              <a:rPr sz="4000" u="none" spc="-135" dirty="0"/>
              <a:t>Modelleri </a:t>
            </a:r>
            <a:r>
              <a:rPr sz="4000" u="none" spc="-275" dirty="0"/>
              <a:t>Neden</a:t>
            </a:r>
            <a:r>
              <a:rPr sz="4000" u="none" spc="-390" dirty="0"/>
              <a:t> </a:t>
            </a:r>
            <a:r>
              <a:rPr sz="4000" u="none" spc="-210" dirty="0"/>
              <a:t>Önemlidir?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10577" y="1803277"/>
            <a:ext cx="7529830" cy="33235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Endüstri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kaliteye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önem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vermektedir.</a:t>
            </a:r>
            <a:endParaRPr sz="20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21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650" spc="-30" dirty="0">
                <a:solidFill>
                  <a:srgbClr val="404040"/>
                </a:solidFill>
                <a:latin typeface="Arial"/>
                <a:cs typeface="Arial"/>
              </a:rPr>
              <a:t>(örn. </a:t>
            </a:r>
            <a:r>
              <a:rPr sz="1650" spc="-55" dirty="0">
                <a:solidFill>
                  <a:srgbClr val="404040"/>
                </a:solidFill>
                <a:latin typeface="Arial"/>
                <a:cs typeface="Arial"/>
              </a:rPr>
              <a:t>performans,</a:t>
            </a:r>
            <a:r>
              <a:rPr sz="165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50" spc="-40" dirty="0">
                <a:solidFill>
                  <a:srgbClr val="404040"/>
                </a:solidFill>
                <a:latin typeface="Arial"/>
                <a:cs typeface="Arial"/>
              </a:rPr>
              <a:t>üretkenlik)</a:t>
            </a:r>
            <a:endParaRPr sz="16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Arial"/>
              <a:buChar char="◦"/>
            </a:pP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Arial"/>
              <a:buChar char="◦"/>
            </a:pPr>
            <a:endParaRPr sz="1600">
              <a:latin typeface="Times New Roman"/>
              <a:cs typeface="Times New Roman"/>
            </a:endParaRPr>
          </a:p>
          <a:p>
            <a:pPr marL="215265" indent="-202565">
              <a:lnSpc>
                <a:spcPts val="2280"/>
              </a:lnSpc>
              <a:spcBef>
                <a:spcPts val="123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Deneyimler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göstermektedir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ki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süreçlerin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ürünlerin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kalitesine</a:t>
            </a:r>
            <a:r>
              <a:rPr sz="2000" spc="-3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kayda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değer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etkisi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vardır.</a:t>
            </a:r>
            <a:endParaRPr sz="20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21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650" spc="-35" dirty="0">
                <a:solidFill>
                  <a:srgbClr val="404040"/>
                </a:solidFill>
                <a:latin typeface="Arial"/>
                <a:cs typeface="Arial"/>
              </a:rPr>
              <a:t>Ürünlerin</a:t>
            </a:r>
            <a:r>
              <a:rPr sz="165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50" spc="-60" dirty="0">
                <a:solidFill>
                  <a:srgbClr val="404040"/>
                </a:solidFill>
                <a:latin typeface="Arial"/>
                <a:cs typeface="Arial"/>
              </a:rPr>
              <a:t>istenen</a:t>
            </a:r>
            <a:r>
              <a:rPr sz="165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50" spc="-45" dirty="0">
                <a:solidFill>
                  <a:srgbClr val="404040"/>
                </a:solidFill>
                <a:latin typeface="Arial"/>
                <a:cs typeface="Arial"/>
              </a:rPr>
              <a:t>kalitede</a:t>
            </a:r>
            <a:r>
              <a:rPr sz="165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50" spc="-75" dirty="0">
                <a:solidFill>
                  <a:srgbClr val="404040"/>
                </a:solidFill>
                <a:latin typeface="Arial"/>
                <a:cs typeface="Arial"/>
              </a:rPr>
              <a:t>olmasını</a:t>
            </a:r>
            <a:r>
              <a:rPr sz="165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50" spc="-55" dirty="0">
                <a:solidFill>
                  <a:srgbClr val="404040"/>
                </a:solidFill>
                <a:latin typeface="Arial"/>
                <a:cs typeface="Arial"/>
              </a:rPr>
              <a:t>süreçleri</a:t>
            </a:r>
            <a:r>
              <a:rPr sz="165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50" spc="-25" dirty="0">
                <a:solidFill>
                  <a:srgbClr val="404040"/>
                </a:solidFill>
                <a:latin typeface="Arial"/>
                <a:cs typeface="Arial"/>
              </a:rPr>
              <a:t>kontrol</a:t>
            </a:r>
            <a:r>
              <a:rPr sz="165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50" spc="-70" dirty="0">
                <a:solidFill>
                  <a:srgbClr val="404040"/>
                </a:solidFill>
                <a:latin typeface="Arial"/>
                <a:cs typeface="Arial"/>
              </a:rPr>
              <a:t>ederek</a:t>
            </a:r>
            <a:r>
              <a:rPr sz="1650" spc="-85" dirty="0">
                <a:solidFill>
                  <a:srgbClr val="404040"/>
                </a:solidFill>
                <a:latin typeface="Arial"/>
                <a:cs typeface="Arial"/>
              </a:rPr>
              <a:t> daha</a:t>
            </a:r>
            <a:r>
              <a:rPr sz="165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Arial"/>
                <a:cs typeface="Arial"/>
              </a:rPr>
              <a:t>iyi</a:t>
            </a:r>
            <a:r>
              <a:rPr sz="165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50" spc="-70" dirty="0">
                <a:solidFill>
                  <a:srgbClr val="404040"/>
                </a:solidFill>
                <a:latin typeface="Arial"/>
                <a:cs typeface="Arial"/>
              </a:rPr>
              <a:t>sağlayabiliriz.</a:t>
            </a:r>
            <a:endParaRPr sz="16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Arial"/>
              <a:buChar char="◦"/>
            </a:pP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Arial"/>
              <a:buChar char="◦"/>
            </a:pPr>
            <a:endParaRPr sz="1600">
              <a:latin typeface="Times New Roman"/>
              <a:cs typeface="Times New Roman"/>
            </a:endParaRPr>
          </a:p>
          <a:p>
            <a:pPr marL="214629" indent="-201930">
              <a:lnSpc>
                <a:spcPts val="2280"/>
              </a:lnSpc>
              <a:spcBef>
                <a:spcPts val="123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Yönetici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geliştiricilerin, </a:t>
            </a:r>
            <a:r>
              <a:rPr sz="2000" b="1" i="1" spc="-160" dirty="0">
                <a:solidFill>
                  <a:srgbClr val="404040"/>
                </a:solidFill>
                <a:latin typeface="Trebuchet MS"/>
                <a:cs typeface="Trebuchet MS"/>
              </a:rPr>
              <a:t>yazılım </a:t>
            </a:r>
            <a:r>
              <a:rPr sz="2000" b="1" i="1" spc="-135" dirty="0">
                <a:solidFill>
                  <a:srgbClr val="404040"/>
                </a:solidFill>
                <a:latin typeface="Trebuchet MS"/>
                <a:cs typeface="Trebuchet MS"/>
              </a:rPr>
              <a:t>geliştirme </a:t>
            </a:r>
            <a:r>
              <a:rPr sz="2000" b="1" i="1" spc="-130" dirty="0">
                <a:solidFill>
                  <a:srgbClr val="404040"/>
                </a:solidFill>
                <a:latin typeface="Trebuchet MS"/>
                <a:cs typeface="Trebuchet MS"/>
              </a:rPr>
              <a:t>sürecinin </a:t>
            </a:r>
            <a:r>
              <a:rPr sz="2000" b="1" i="1" spc="-145" dirty="0">
                <a:solidFill>
                  <a:srgbClr val="404040"/>
                </a:solidFill>
                <a:latin typeface="Trebuchet MS"/>
                <a:cs typeface="Trebuchet MS"/>
              </a:rPr>
              <a:t>karışıklığı ile</a:t>
            </a:r>
            <a:r>
              <a:rPr sz="2000" b="1" i="1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i="1" spc="-130" dirty="0">
                <a:solidFill>
                  <a:srgbClr val="404040"/>
                </a:solidFill>
                <a:latin typeface="Trebuchet MS"/>
                <a:cs typeface="Trebuchet MS"/>
              </a:rPr>
              <a:t>baş</a:t>
            </a:r>
            <a:endParaRPr sz="2000">
              <a:latin typeface="Trebuchet MS"/>
              <a:cs typeface="Trebuchet MS"/>
            </a:endParaRPr>
          </a:p>
          <a:p>
            <a:pPr marL="104139">
              <a:lnSpc>
                <a:spcPts val="2280"/>
              </a:lnSpc>
            </a:pPr>
            <a:r>
              <a:rPr sz="2000" b="1" i="1" spc="-140" dirty="0">
                <a:solidFill>
                  <a:srgbClr val="404040"/>
                </a:solidFill>
                <a:latin typeface="Trebuchet MS"/>
                <a:cs typeface="Trebuchet MS"/>
              </a:rPr>
              <a:t>etmelerini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sağlarlar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E83F-8C60-4BA1-B1B4-0013BD8F4FC9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17</a:t>
            </a:fld>
            <a:endParaRPr lang="tr-T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425" dirty="0"/>
              <a:t>Süreç</a:t>
            </a:r>
            <a:r>
              <a:rPr spc="-380" dirty="0"/>
              <a:t> </a:t>
            </a:r>
            <a:r>
              <a:rPr spc="-150" dirty="0"/>
              <a:t>Modelleri	</a:t>
            </a:r>
          </a:p>
        </p:txBody>
      </p:sp>
      <p:sp>
        <p:nvSpPr>
          <p:cNvPr id="3" name="object 3"/>
          <p:cNvSpPr/>
          <p:nvPr/>
        </p:nvSpPr>
        <p:spPr>
          <a:xfrm>
            <a:off x="2378710" y="1934210"/>
            <a:ext cx="6136640" cy="1546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8710" y="1934210"/>
            <a:ext cx="6136640" cy="1546860"/>
          </a:xfrm>
          <a:custGeom>
            <a:avLst/>
            <a:gdLst/>
            <a:ahLst/>
            <a:cxnLst/>
            <a:rect l="l" t="t" r="r" b="b"/>
            <a:pathLst>
              <a:path w="6136640" h="1546860">
                <a:moveTo>
                  <a:pt x="6136640" y="257810"/>
                </a:moveTo>
                <a:lnTo>
                  <a:pt x="6136640" y="1289050"/>
                </a:lnTo>
                <a:lnTo>
                  <a:pt x="6132485" y="1335387"/>
                </a:lnTo>
                <a:lnTo>
                  <a:pt x="6120508" y="1379001"/>
                </a:lnTo>
                <a:lnTo>
                  <a:pt x="6101437" y="1419163"/>
                </a:lnTo>
                <a:lnTo>
                  <a:pt x="6076000" y="1455146"/>
                </a:lnTo>
                <a:lnTo>
                  <a:pt x="6044926" y="1486220"/>
                </a:lnTo>
                <a:lnTo>
                  <a:pt x="6008943" y="1511657"/>
                </a:lnTo>
                <a:lnTo>
                  <a:pt x="5968781" y="1530728"/>
                </a:lnTo>
                <a:lnTo>
                  <a:pt x="5925167" y="1542705"/>
                </a:lnTo>
                <a:lnTo>
                  <a:pt x="5878830" y="1546860"/>
                </a:lnTo>
                <a:lnTo>
                  <a:pt x="0" y="1546860"/>
                </a:lnTo>
                <a:lnTo>
                  <a:pt x="0" y="0"/>
                </a:lnTo>
                <a:lnTo>
                  <a:pt x="5878830" y="0"/>
                </a:lnTo>
                <a:lnTo>
                  <a:pt x="5925167" y="4154"/>
                </a:lnTo>
                <a:lnTo>
                  <a:pt x="5968781" y="16131"/>
                </a:lnTo>
                <a:lnTo>
                  <a:pt x="6008943" y="35202"/>
                </a:lnTo>
                <a:lnTo>
                  <a:pt x="6044926" y="60639"/>
                </a:lnTo>
                <a:lnTo>
                  <a:pt x="6076000" y="91713"/>
                </a:lnTo>
                <a:lnTo>
                  <a:pt x="6101437" y="127696"/>
                </a:lnTo>
                <a:lnTo>
                  <a:pt x="6120508" y="167858"/>
                </a:lnTo>
                <a:lnTo>
                  <a:pt x="6132485" y="211472"/>
                </a:lnTo>
                <a:lnTo>
                  <a:pt x="6136640" y="257810"/>
                </a:lnTo>
                <a:close/>
              </a:path>
            </a:pathLst>
          </a:custGeom>
          <a:ln w="12700">
            <a:solidFill>
              <a:srgbClr val="42B9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24429" y="1924303"/>
            <a:ext cx="2378710" cy="1508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9060" indent="-86360">
              <a:lnSpc>
                <a:spcPct val="100000"/>
              </a:lnSpc>
              <a:spcBef>
                <a:spcPts val="110"/>
              </a:spcBef>
              <a:buChar char="•"/>
              <a:tabLst>
                <a:tab pos="99060" algn="l"/>
              </a:tabLst>
            </a:pPr>
            <a:r>
              <a:rPr sz="1050" spc="-55" dirty="0">
                <a:latin typeface="Arial"/>
                <a:cs typeface="Arial"/>
              </a:rPr>
              <a:t>Kodla ve </a:t>
            </a:r>
            <a:r>
              <a:rPr sz="1050" spc="-40" dirty="0">
                <a:latin typeface="Arial"/>
                <a:cs typeface="Arial"/>
              </a:rPr>
              <a:t>Düzelt </a:t>
            </a:r>
            <a:r>
              <a:rPr sz="1050" spc="-30" dirty="0">
                <a:latin typeface="Arial"/>
                <a:cs typeface="Arial"/>
              </a:rPr>
              <a:t>( </a:t>
            </a:r>
            <a:r>
              <a:rPr sz="1050" spc="-80" dirty="0">
                <a:latin typeface="Arial"/>
                <a:cs typeface="Arial"/>
              </a:rPr>
              <a:t>Code </a:t>
            </a:r>
            <a:r>
              <a:rPr sz="1050" spc="-50" dirty="0">
                <a:latin typeface="Arial"/>
                <a:cs typeface="Arial"/>
              </a:rPr>
              <a:t>and</a:t>
            </a:r>
            <a:r>
              <a:rPr sz="1050" spc="-204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Fix)</a:t>
            </a:r>
            <a:endParaRPr sz="1050">
              <a:latin typeface="Arial"/>
              <a:cs typeface="Arial"/>
            </a:endParaRPr>
          </a:p>
          <a:p>
            <a:pPr marL="99060" indent="-86360">
              <a:lnSpc>
                <a:spcPct val="100000"/>
              </a:lnSpc>
              <a:spcBef>
                <a:spcPts val="60"/>
              </a:spcBef>
              <a:buChar char="•"/>
              <a:tabLst>
                <a:tab pos="99060" algn="l"/>
              </a:tabLst>
            </a:pPr>
            <a:r>
              <a:rPr sz="1050" spc="-55" dirty="0">
                <a:latin typeface="Arial"/>
                <a:cs typeface="Arial"/>
              </a:rPr>
              <a:t>Gelişigüzel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Model</a:t>
            </a:r>
            <a:endParaRPr sz="1050">
              <a:latin typeface="Arial"/>
              <a:cs typeface="Arial"/>
            </a:endParaRPr>
          </a:p>
          <a:p>
            <a:pPr marL="99060" indent="-86360">
              <a:lnSpc>
                <a:spcPct val="100000"/>
              </a:lnSpc>
              <a:spcBef>
                <a:spcPts val="60"/>
              </a:spcBef>
              <a:buChar char="•"/>
              <a:tabLst>
                <a:tab pos="99060" algn="l"/>
              </a:tabLst>
            </a:pPr>
            <a:r>
              <a:rPr sz="1050" spc="-55" dirty="0">
                <a:latin typeface="Arial"/>
                <a:cs typeface="Arial"/>
              </a:rPr>
              <a:t>Barok</a:t>
            </a:r>
            <a:r>
              <a:rPr sz="1050" spc="-8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Modeli</a:t>
            </a:r>
            <a:endParaRPr sz="1050">
              <a:latin typeface="Arial"/>
              <a:cs typeface="Arial"/>
            </a:endParaRPr>
          </a:p>
          <a:p>
            <a:pPr marL="99060" indent="-86360">
              <a:lnSpc>
                <a:spcPct val="100000"/>
              </a:lnSpc>
              <a:spcBef>
                <a:spcPts val="60"/>
              </a:spcBef>
              <a:buChar char="•"/>
              <a:tabLst>
                <a:tab pos="99060" algn="l"/>
              </a:tabLst>
            </a:pPr>
            <a:r>
              <a:rPr sz="1050" spc="-65" dirty="0">
                <a:latin typeface="Arial"/>
                <a:cs typeface="Arial"/>
              </a:rPr>
              <a:t>Çağlayan/Şelale </a:t>
            </a:r>
            <a:r>
              <a:rPr sz="1050" spc="-15" dirty="0">
                <a:latin typeface="Arial"/>
                <a:cs typeface="Arial"/>
              </a:rPr>
              <a:t>Modeli </a:t>
            </a:r>
            <a:r>
              <a:rPr sz="1050" spc="-25" dirty="0">
                <a:latin typeface="Arial"/>
                <a:cs typeface="Arial"/>
              </a:rPr>
              <a:t>(Waterfall</a:t>
            </a:r>
            <a:r>
              <a:rPr sz="1050" spc="-12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Model)</a:t>
            </a:r>
            <a:endParaRPr sz="1050">
              <a:latin typeface="Arial"/>
              <a:cs typeface="Arial"/>
            </a:endParaRPr>
          </a:p>
          <a:p>
            <a:pPr marL="99060" indent="-86360">
              <a:lnSpc>
                <a:spcPct val="100000"/>
              </a:lnSpc>
              <a:spcBef>
                <a:spcPts val="60"/>
              </a:spcBef>
              <a:buChar char="•"/>
              <a:tabLst>
                <a:tab pos="99060" algn="l"/>
              </a:tabLst>
            </a:pPr>
            <a:r>
              <a:rPr sz="1050" spc="-100" dirty="0">
                <a:latin typeface="Arial"/>
                <a:cs typeface="Arial"/>
              </a:rPr>
              <a:t>V </a:t>
            </a:r>
            <a:r>
              <a:rPr sz="1050" spc="-15" dirty="0">
                <a:latin typeface="Arial"/>
                <a:cs typeface="Arial"/>
              </a:rPr>
              <a:t>Modeli </a:t>
            </a:r>
            <a:r>
              <a:rPr sz="1050" spc="-60" dirty="0">
                <a:latin typeface="Arial"/>
                <a:cs typeface="Arial"/>
              </a:rPr>
              <a:t>(V-shaped</a:t>
            </a:r>
            <a:r>
              <a:rPr sz="1050" spc="-11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Model)</a:t>
            </a:r>
            <a:endParaRPr sz="1050">
              <a:latin typeface="Arial"/>
              <a:cs typeface="Arial"/>
            </a:endParaRPr>
          </a:p>
          <a:p>
            <a:pPr marL="99060" indent="-86360">
              <a:lnSpc>
                <a:spcPct val="100000"/>
              </a:lnSpc>
              <a:spcBef>
                <a:spcPts val="80"/>
              </a:spcBef>
              <a:buChar char="•"/>
              <a:tabLst>
                <a:tab pos="99060" algn="l"/>
              </a:tabLst>
            </a:pPr>
            <a:r>
              <a:rPr sz="1050" spc="-25" dirty="0">
                <a:latin typeface="Arial"/>
                <a:cs typeface="Arial"/>
              </a:rPr>
              <a:t>Prototipleme</a:t>
            </a:r>
            <a:endParaRPr sz="1050">
              <a:latin typeface="Arial"/>
              <a:cs typeface="Arial"/>
            </a:endParaRPr>
          </a:p>
          <a:p>
            <a:pPr marL="99060" indent="-86360">
              <a:lnSpc>
                <a:spcPct val="100000"/>
              </a:lnSpc>
              <a:spcBef>
                <a:spcPts val="60"/>
              </a:spcBef>
              <a:buChar char="•"/>
              <a:tabLst>
                <a:tab pos="99060" algn="l"/>
              </a:tabLst>
            </a:pPr>
            <a:r>
              <a:rPr sz="1050" spc="-50" dirty="0">
                <a:latin typeface="Arial"/>
                <a:cs typeface="Arial"/>
              </a:rPr>
              <a:t>Helezonik </a:t>
            </a:r>
            <a:r>
              <a:rPr sz="1050" spc="-20" dirty="0">
                <a:latin typeface="Arial"/>
                <a:cs typeface="Arial"/>
              </a:rPr>
              <a:t>Model </a:t>
            </a:r>
            <a:r>
              <a:rPr sz="1050" spc="-50" dirty="0">
                <a:latin typeface="Arial"/>
                <a:cs typeface="Arial"/>
              </a:rPr>
              <a:t>(Spiral</a:t>
            </a:r>
            <a:r>
              <a:rPr sz="1050" spc="-19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Model)</a:t>
            </a:r>
            <a:endParaRPr sz="1050">
              <a:latin typeface="Arial"/>
              <a:cs typeface="Arial"/>
            </a:endParaRPr>
          </a:p>
          <a:p>
            <a:pPr marL="99060" marR="742950" indent="-86360">
              <a:lnSpc>
                <a:spcPts val="1140"/>
              </a:lnSpc>
              <a:spcBef>
                <a:spcPts val="204"/>
              </a:spcBef>
              <a:buChar char="•"/>
              <a:tabLst>
                <a:tab pos="99060" algn="l"/>
              </a:tabLst>
            </a:pPr>
            <a:r>
              <a:rPr sz="1050" spc="-55" dirty="0">
                <a:latin typeface="Arial"/>
                <a:cs typeface="Arial"/>
              </a:rPr>
              <a:t>Evrimsel </a:t>
            </a:r>
            <a:r>
              <a:rPr sz="1050" spc="-35" dirty="0">
                <a:latin typeface="Arial"/>
                <a:cs typeface="Arial"/>
              </a:rPr>
              <a:t>Geliştirme </a:t>
            </a:r>
            <a:r>
              <a:rPr sz="1050" spc="-15" dirty="0">
                <a:latin typeface="Arial"/>
                <a:cs typeface="Arial"/>
              </a:rPr>
              <a:t>Modeli  </a:t>
            </a:r>
            <a:r>
              <a:rPr sz="1050" spc="-35" dirty="0">
                <a:latin typeface="Arial"/>
                <a:cs typeface="Arial"/>
              </a:rPr>
              <a:t>(Evolutionary</a:t>
            </a:r>
            <a:r>
              <a:rPr sz="1050" spc="-14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Development)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5026" y="1924303"/>
            <a:ext cx="1955800" cy="1267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8425" indent="-85725">
              <a:lnSpc>
                <a:spcPts val="1200"/>
              </a:lnSpc>
              <a:spcBef>
                <a:spcPts val="110"/>
              </a:spcBef>
              <a:buChar char="•"/>
              <a:tabLst>
                <a:tab pos="99060" algn="l"/>
              </a:tabLst>
            </a:pPr>
            <a:r>
              <a:rPr sz="1050" spc="-35" dirty="0">
                <a:latin typeface="Arial"/>
                <a:cs typeface="Arial"/>
              </a:rPr>
              <a:t>Artırımsal Geliştirme</a:t>
            </a:r>
            <a:r>
              <a:rPr sz="1050" spc="-12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Modeli</a:t>
            </a:r>
            <a:endParaRPr sz="1050">
              <a:latin typeface="Arial"/>
              <a:cs typeface="Arial"/>
            </a:endParaRPr>
          </a:p>
          <a:p>
            <a:pPr marL="98425">
              <a:lnSpc>
                <a:spcPts val="1200"/>
              </a:lnSpc>
            </a:pPr>
            <a:r>
              <a:rPr sz="1050" spc="-35" dirty="0">
                <a:latin typeface="Arial"/>
                <a:cs typeface="Arial"/>
              </a:rPr>
              <a:t>(Incremental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Development)</a:t>
            </a:r>
            <a:endParaRPr sz="1050">
              <a:latin typeface="Arial"/>
              <a:cs typeface="Arial"/>
            </a:endParaRPr>
          </a:p>
          <a:p>
            <a:pPr marL="98425" marR="513080" indent="-85725">
              <a:lnSpc>
                <a:spcPts val="1120"/>
              </a:lnSpc>
              <a:spcBef>
                <a:spcPts val="215"/>
              </a:spcBef>
              <a:buChar char="•"/>
              <a:tabLst>
                <a:tab pos="99060" algn="l"/>
              </a:tabLst>
            </a:pPr>
            <a:r>
              <a:rPr sz="1050" spc="-45" dirty="0">
                <a:latin typeface="Arial"/>
                <a:cs typeface="Arial"/>
              </a:rPr>
              <a:t>Araştırma </a:t>
            </a:r>
            <a:r>
              <a:rPr sz="1050" spc="-60" dirty="0">
                <a:latin typeface="Arial"/>
                <a:cs typeface="Arial"/>
              </a:rPr>
              <a:t>Tabanlı</a:t>
            </a:r>
            <a:r>
              <a:rPr sz="1050" spc="-16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Model  </a:t>
            </a:r>
            <a:r>
              <a:rPr sz="1050" spc="-65" dirty="0">
                <a:latin typeface="Arial"/>
                <a:cs typeface="Arial"/>
              </a:rPr>
              <a:t>(Resource </a:t>
            </a:r>
            <a:r>
              <a:rPr sz="1050" spc="-85" dirty="0">
                <a:latin typeface="Arial"/>
                <a:cs typeface="Arial"/>
              </a:rPr>
              <a:t>Based</a:t>
            </a:r>
            <a:r>
              <a:rPr sz="1050" spc="-12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Model)</a:t>
            </a:r>
            <a:endParaRPr sz="1050">
              <a:latin typeface="Arial"/>
              <a:cs typeface="Arial"/>
            </a:endParaRPr>
          </a:p>
          <a:p>
            <a:pPr marL="98425" marR="198120" indent="-85725">
              <a:lnSpc>
                <a:spcPts val="1120"/>
              </a:lnSpc>
              <a:spcBef>
                <a:spcPts val="220"/>
              </a:spcBef>
              <a:buChar char="•"/>
              <a:tabLst>
                <a:tab pos="99060" algn="l"/>
              </a:tabLst>
            </a:pPr>
            <a:r>
              <a:rPr sz="1050" spc="-50" dirty="0">
                <a:latin typeface="Arial"/>
                <a:cs typeface="Arial"/>
              </a:rPr>
              <a:t>Formal </a:t>
            </a:r>
            <a:r>
              <a:rPr sz="1050" spc="-60" dirty="0">
                <a:latin typeface="Arial"/>
                <a:cs typeface="Arial"/>
              </a:rPr>
              <a:t>Sistem </a:t>
            </a:r>
            <a:r>
              <a:rPr sz="1050" spc="-35" dirty="0">
                <a:latin typeface="Arial"/>
                <a:cs typeface="Arial"/>
              </a:rPr>
              <a:t>Geliştirme  </a:t>
            </a:r>
            <a:r>
              <a:rPr sz="1050" spc="-50" dirty="0">
                <a:latin typeface="Arial"/>
                <a:cs typeface="Arial"/>
              </a:rPr>
              <a:t>(Formal </a:t>
            </a:r>
            <a:r>
              <a:rPr sz="1050" spc="-70" dirty="0">
                <a:latin typeface="Arial"/>
                <a:cs typeface="Arial"/>
              </a:rPr>
              <a:t>System</a:t>
            </a:r>
            <a:r>
              <a:rPr sz="1050" spc="-10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Development)</a:t>
            </a:r>
            <a:endParaRPr sz="1050">
              <a:latin typeface="Arial"/>
              <a:cs typeface="Arial"/>
            </a:endParaRPr>
          </a:p>
          <a:p>
            <a:pPr marL="98425" indent="-85725">
              <a:lnSpc>
                <a:spcPts val="1200"/>
              </a:lnSpc>
              <a:spcBef>
                <a:spcPts val="45"/>
              </a:spcBef>
              <a:buChar char="•"/>
              <a:tabLst>
                <a:tab pos="99060" algn="l"/>
              </a:tabLst>
            </a:pPr>
            <a:r>
              <a:rPr sz="1050" spc="-55" dirty="0">
                <a:latin typeface="Arial"/>
                <a:cs typeface="Arial"/>
              </a:rPr>
              <a:t>Bileşen </a:t>
            </a:r>
            <a:r>
              <a:rPr sz="1050" spc="-60" dirty="0">
                <a:latin typeface="Arial"/>
                <a:cs typeface="Arial"/>
              </a:rPr>
              <a:t>Tabanlı</a:t>
            </a:r>
            <a:r>
              <a:rPr sz="1050" spc="-13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Geliştirme</a:t>
            </a:r>
            <a:endParaRPr sz="1050">
              <a:latin typeface="Arial"/>
              <a:cs typeface="Arial"/>
            </a:endParaRPr>
          </a:p>
          <a:p>
            <a:pPr marL="98425">
              <a:lnSpc>
                <a:spcPts val="1200"/>
              </a:lnSpc>
            </a:pPr>
            <a:r>
              <a:rPr sz="1050" spc="-45" dirty="0">
                <a:latin typeface="Arial"/>
                <a:cs typeface="Arial"/>
              </a:rPr>
              <a:t>(Component </a:t>
            </a:r>
            <a:r>
              <a:rPr sz="1050" spc="-85" dirty="0">
                <a:latin typeface="Arial"/>
                <a:cs typeface="Arial"/>
              </a:rPr>
              <a:t>Based</a:t>
            </a:r>
            <a:r>
              <a:rPr sz="1050" spc="-13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Development)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6269" y="2292350"/>
            <a:ext cx="1615440" cy="462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6269" y="2292350"/>
            <a:ext cx="1615440" cy="462280"/>
          </a:xfrm>
          <a:custGeom>
            <a:avLst/>
            <a:gdLst/>
            <a:ahLst/>
            <a:cxnLst/>
            <a:rect l="l" t="t" r="r" b="b"/>
            <a:pathLst>
              <a:path w="1615439" h="462280">
                <a:moveTo>
                  <a:pt x="0" y="0"/>
                </a:moveTo>
                <a:lnTo>
                  <a:pt x="1384300" y="0"/>
                </a:lnTo>
                <a:lnTo>
                  <a:pt x="1615440" y="231139"/>
                </a:lnTo>
                <a:lnTo>
                  <a:pt x="1384300" y="462279"/>
                </a:lnTo>
                <a:lnTo>
                  <a:pt x="0" y="46227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0417" y="2323719"/>
            <a:ext cx="1122045" cy="37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70"/>
              </a:lnSpc>
              <a:spcBef>
                <a:spcPts val="100"/>
              </a:spcBef>
            </a:pPr>
            <a:r>
              <a:rPr sz="1200" b="1" spc="-85" dirty="0">
                <a:latin typeface="Trebuchet MS"/>
                <a:cs typeface="Trebuchet MS"/>
              </a:rPr>
              <a:t>Düzenleyici</a:t>
            </a:r>
            <a:r>
              <a:rPr sz="1200" b="1" spc="-125" dirty="0">
                <a:latin typeface="Trebuchet MS"/>
                <a:cs typeface="Trebuchet MS"/>
              </a:rPr>
              <a:t> </a:t>
            </a:r>
            <a:r>
              <a:rPr sz="1200" b="1" spc="-90" dirty="0">
                <a:latin typeface="Trebuchet MS"/>
                <a:cs typeface="Trebuchet MS"/>
              </a:rPr>
              <a:t>Süreç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ts val="1370"/>
              </a:lnSpc>
            </a:pPr>
            <a:r>
              <a:rPr sz="1200" b="1" spc="-50" dirty="0">
                <a:latin typeface="Trebuchet MS"/>
                <a:cs typeface="Trebuchet MS"/>
              </a:rPr>
              <a:t>Modelleri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78710" y="3770629"/>
            <a:ext cx="6136640" cy="5410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78710" y="3770629"/>
            <a:ext cx="6136640" cy="541020"/>
          </a:xfrm>
          <a:custGeom>
            <a:avLst/>
            <a:gdLst/>
            <a:ahLst/>
            <a:cxnLst/>
            <a:rect l="l" t="t" r="r" b="b"/>
            <a:pathLst>
              <a:path w="6136640" h="541020">
                <a:moveTo>
                  <a:pt x="6136640" y="90170"/>
                </a:moveTo>
                <a:lnTo>
                  <a:pt x="6136640" y="450850"/>
                </a:lnTo>
                <a:lnTo>
                  <a:pt x="6129551" y="485941"/>
                </a:lnTo>
                <a:lnTo>
                  <a:pt x="6110223" y="514604"/>
                </a:lnTo>
                <a:lnTo>
                  <a:pt x="6081561" y="533931"/>
                </a:lnTo>
                <a:lnTo>
                  <a:pt x="6046470" y="541020"/>
                </a:lnTo>
                <a:lnTo>
                  <a:pt x="0" y="541020"/>
                </a:lnTo>
                <a:lnTo>
                  <a:pt x="0" y="0"/>
                </a:lnTo>
                <a:lnTo>
                  <a:pt x="6046470" y="0"/>
                </a:lnTo>
                <a:lnTo>
                  <a:pt x="6081561" y="7088"/>
                </a:lnTo>
                <a:lnTo>
                  <a:pt x="6110224" y="26416"/>
                </a:lnTo>
                <a:lnTo>
                  <a:pt x="6129551" y="55078"/>
                </a:lnTo>
                <a:lnTo>
                  <a:pt x="6136640" y="90170"/>
                </a:lnTo>
                <a:close/>
              </a:path>
            </a:pathLst>
          </a:custGeom>
          <a:ln w="12699">
            <a:solidFill>
              <a:srgbClr val="42B9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10079" y="3918584"/>
            <a:ext cx="1737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Char char="•"/>
              <a:tabLst>
                <a:tab pos="142240" algn="l"/>
              </a:tabLst>
            </a:pPr>
            <a:r>
              <a:rPr sz="1200" spc="-50" dirty="0">
                <a:latin typeface="Arial"/>
                <a:cs typeface="Arial"/>
              </a:rPr>
              <a:t>Birleşik </a:t>
            </a:r>
            <a:r>
              <a:rPr sz="1200" spc="-70" dirty="0">
                <a:latin typeface="Arial"/>
                <a:cs typeface="Arial"/>
              </a:rPr>
              <a:t>Sürecin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Aşamaları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6269" y="3826509"/>
            <a:ext cx="1615440" cy="4292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6269" y="3826509"/>
            <a:ext cx="1615440" cy="429259"/>
          </a:xfrm>
          <a:custGeom>
            <a:avLst/>
            <a:gdLst/>
            <a:ahLst/>
            <a:cxnLst/>
            <a:rect l="l" t="t" r="r" b="b"/>
            <a:pathLst>
              <a:path w="1615439" h="429260">
                <a:moveTo>
                  <a:pt x="0" y="0"/>
                </a:moveTo>
                <a:lnTo>
                  <a:pt x="1400810" y="0"/>
                </a:lnTo>
                <a:lnTo>
                  <a:pt x="1615440" y="214629"/>
                </a:lnTo>
                <a:lnTo>
                  <a:pt x="1400810" y="429259"/>
                </a:lnTo>
                <a:lnTo>
                  <a:pt x="0" y="42925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55039" y="3918584"/>
            <a:ext cx="866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latin typeface="Trebuchet MS"/>
                <a:cs typeface="Trebuchet MS"/>
              </a:rPr>
              <a:t>Birleşik</a:t>
            </a:r>
            <a:r>
              <a:rPr sz="1200" b="1" spc="-145" dirty="0">
                <a:latin typeface="Trebuchet MS"/>
                <a:cs typeface="Trebuchet MS"/>
              </a:rPr>
              <a:t> </a:t>
            </a:r>
            <a:r>
              <a:rPr sz="1200" b="1" spc="-90" dirty="0">
                <a:latin typeface="Trebuchet MS"/>
                <a:cs typeface="Trebuchet MS"/>
              </a:rPr>
              <a:t>Süreç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66010" y="4438650"/>
            <a:ext cx="6139180" cy="8686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66010" y="4438650"/>
            <a:ext cx="6139180" cy="868680"/>
          </a:xfrm>
          <a:custGeom>
            <a:avLst/>
            <a:gdLst/>
            <a:ahLst/>
            <a:cxnLst/>
            <a:rect l="l" t="t" r="r" b="b"/>
            <a:pathLst>
              <a:path w="6139180" h="868679">
                <a:moveTo>
                  <a:pt x="6139180" y="144780"/>
                </a:moveTo>
                <a:lnTo>
                  <a:pt x="6139180" y="723900"/>
                </a:lnTo>
                <a:lnTo>
                  <a:pt x="6131803" y="769680"/>
                </a:lnTo>
                <a:lnTo>
                  <a:pt x="6111260" y="809426"/>
                </a:lnTo>
                <a:lnTo>
                  <a:pt x="6079926" y="840760"/>
                </a:lnTo>
                <a:lnTo>
                  <a:pt x="6040180" y="861303"/>
                </a:lnTo>
                <a:lnTo>
                  <a:pt x="5994399" y="868680"/>
                </a:lnTo>
                <a:lnTo>
                  <a:pt x="0" y="868680"/>
                </a:lnTo>
                <a:lnTo>
                  <a:pt x="0" y="0"/>
                </a:lnTo>
                <a:lnTo>
                  <a:pt x="5994399" y="0"/>
                </a:lnTo>
                <a:lnTo>
                  <a:pt x="6040180" y="7376"/>
                </a:lnTo>
                <a:lnTo>
                  <a:pt x="6079926" y="27919"/>
                </a:lnTo>
                <a:lnTo>
                  <a:pt x="6111260" y="59253"/>
                </a:lnTo>
                <a:lnTo>
                  <a:pt x="6131803" y="98999"/>
                </a:lnTo>
                <a:lnTo>
                  <a:pt x="6139180" y="144780"/>
                </a:lnTo>
                <a:close/>
              </a:path>
            </a:pathLst>
          </a:custGeom>
          <a:ln w="12700">
            <a:solidFill>
              <a:srgbClr val="42B9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99029" y="4461891"/>
            <a:ext cx="3484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Char char="•"/>
              <a:tabLst>
                <a:tab pos="142240" algn="l"/>
              </a:tabLst>
            </a:pPr>
            <a:r>
              <a:rPr sz="1200" spc="-70" dirty="0">
                <a:latin typeface="Arial"/>
                <a:cs typeface="Arial"/>
              </a:rPr>
              <a:t>Uçdeger </a:t>
            </a:r>
            <a:r>
              <a:rPr sz="1200" spc="-65" dirty="0">
                <a:latin typeface="Arial"/>
                <a:cs typeface="Arial"/>
              </a:rPr>
              <a:t>Programlama </a:t>
            </a:r>
            <a:r>
              <a:rPr sz="1200" spc="-45" dirty="0">
                <a:latin typeface="Arial"/>
                <a:cs typeface="Arial"/>
              </a:rPr>
              <a:t>(“Extreme </a:t>
            </a:r>
            <a:r>
              <a:rPr sz="1200" spc="-60" dirty="0">
                <a:latin typeface="Arial"/>
                <a:cs typeface="Arial"/>
              </a:rPr>
              <a:t>Programming </a:t>
            </a:r>
            <a:r>
              <a:rPr sz="1200" spc="-70" dirty="0">
                <a:latin typeface="Arial"/>
                <a:cs typeface="Arial"/>
              </a:rPr>
              <a:t>–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XP”)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9029" y="4654804"/>
            <a:ext cx="4294505" cy="592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Char char="•"/>
              <a:tabLst>
                <a:tab pos="142240" algn="l"/>
              </a:tabLst>
            </a:pPr>
            <a:r>
              <a:rPr sz="1200" spc="-80" dirty="0">
                <a:latin typeface="Arial"/>
                <a:cs typeface="Arial"/>
              </a:rPr>
              <a:t>Scrum</a:t>
            </a:r>
            <a:endParaRPr sz="1200">
              <a:latin typeface="Arial"/>
              <a:cs typeface="Arial"/>
            </a:endParaRPr>
          </a:p>
          <a:p>
            <a:pPr marL="142240" indent="-129539">
              <a:lnSpc>
                <a:spcPct val="100000"/>
              </a:lnSpc>
              <a:spcBef>
                <a:spcPts val="60"/>
              </a:spcBef>
              <a:buChar char="•"/>
              <a:tabLst>
                <a:tab pos="142240" algn="l"/>
              </a:tabLst>
            </a:pPr>
            <a:r>
              <a:rPr sz="1200" spc="-55" dirty="0">
                <a:latin typeface="Arial"/>
                <a:cs typeface="Arial"/>
              </a:rPr>
              <a:t>Özellik </a:t>
            </a:r>
            <a:r>
              <a:rPr sz="1200" spc="-50" dirty="0">
                <a:latin typeface="Arial"/>
                <a:cs typeface="Arial"/>
              </a:rPr>
              <a:t>Güdümlü </a:t>
            </a:r>
            <a:r>
              <a:rPr sz="1200" spc="-45" dirty="0">
                <a:latin typeface="Arial"/>
                <a:cs typeface="Arial"/>
              </a:rPr>
              <a:t>Gelistirme (“Feature-Driven Development </a:t>
            </a:r>
            <a:r>
              <a:rPr sz="1200" spc="-70" dirty="0">
                <a:latin typeface="Arial"/>
                <a:cs typeface="Arial"/>
              </a:rPr>
              <a:t>–</a:t>
            </a:r>
            <a:r>
              <a:rPr sz="1200" spc="-204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FDD”)</a:t>
            </a:r>
            <a:endParaRPr sz="1200">
              <a:latin typeface="Arial"/>
              <a:cs typeface="Arial"/>
            </a:endParaRPr>
          </a:p>
          <a:p>
            <a:pPr marL="142240" indent="-129539">
              <a:lnSpc>
                <a:spcPct val="100000"/>
              </a:lnSpc>
              <a:spcBef>
                <a:spcPts val="80"/>
              </a:spcBef>
              <a:buChar char="•"/>
              <a:tabLst>
                <a:tab pos="142240" algn="l"/>
              </a:tabLst>
            </a:pPr>
            <a:r>
              <a:rPr sz="1200" spc="-85" dirty="0">
                <a:latin typeface="Arial"/>
                <a:cs typeface="Arial"/>
              </a:rPr>
              <a:t>Çevik </a:t>
            </a:r>
            <a:r>
              <a:rPr sz="1200" spc="-70" dirty="0">
                <a:latin typeface="Arial"/>
                <a:cs typeface="Arial"/>
              </a:rPr>
              <a:t>Tümlesik </a:t>
            </a:r>
            <a:r>
              <a:rPr sz="1200" spc="-90" dirty="0">
                <a:latin typeface="Arial"/>
                <a:cs typeface="Arial"/>
              </a:rPr>
              <a:t>Süreç </a:t>
            </a:r>
            <a:r>
              <a:rPr sz="1200" spc="-45" dirty="0">
                <a:latin typeface="Arial"/>
                <a:cs typeface="Arial"/>
              </a:rPr>
              <a:t>(“Agile </a:t>
            </a:r>
            <a:r>
              <a:rPr sz="1200" spc="-30" dirty="0">
                <a:latin typeface="Arial"/>
                <a:cs typeface="Arial"/>
              </a:rPr>
              <a:t>Unified </a:t>
            </a:r>
            <a:r>
              <a:rPr sz="1200" spc="-95" dirty="0">
                <a:latin typeface="Arial"/>
                <a:cs typeface="Arial"/>
              </a:rPr>
              <a:t>Process </a:t>
            </a:r>
            <a:r>
              <a:rPr sz="1200" spc="-70" dirty="0">
                <a:latin typeface="Arial"/>
                <a:cs typeface="Arial"/>
              </a:rPr>
              <a:t>–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AUP”)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6269" y="4674870"/>
            <a:ext cx="1615440" cy="393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6269" y="4674870"/>
            <a:ext cx="1615440" cy="393700"/>
          </a:xfrm>
          <a:custGeom>
            <a:avLst/>
            <a:gdLst/>
            <a:ahLst/>
            <a:cxnLst/>
            <a:rect l="l" t="t" r="r" b="b"/>
            <a:pathLst>
              <a:path w="1615439" h="393700">
                <a:moveTo>
                  <a:pt x="0" y="0"/>
                </a:moveTo>
                <a:lnTo>
                  <a:pt x="1418590" y="0"/>
                </a:lnTo>
                <a:lnTo>
                  <a:pt x="1615440" y="196849"/>
                </a:lnTo>
                <a:lnTo>
                  <a:pt x="1418590" y="393699"/>
                </a:lnTo>
                <a:lnTo>
                  <a:pt x="0" y="3936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57237" y="4749800"/>
            <a:ext cx="1256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latin typeface="Trebuchet MS"/>
                <a:cs typeface="Trebuchet MS"/>
              </a:rPr>
              <a:t>Çevik </a:t>
            </a:r>
            <a:r>
              <a:rPr sz="1200" b="1" spc="-95" dirty="0">
                <a:latin typeface="Trebuchet MS"/>
                <a:cs typeface="Trebuchet MS"/>
              </a:rPr>
              <a:t>Yazılım</a:t>
            </a:r>
            <a:r>
              <a:rPr sz="1200" b="1" spc="-145" dirty="0">
                <a:latin typeface="Trebuchet MS"/>
                <a:cs typeface="Trebuchet MS"/>
              </a:rPr>
              <a:t> </a:t>
            </a:r>
            <a:r>
              <a:rPr sz="1200" b="1" spc="-90" dirty="0">
                <a:latin typeface="Trebuchet MS"/>
                <a:cs typeface="Trebuchet MS"/>
              </a:rPr>
              <a:t>Süreci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Veri Yer Tutucusu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19D8-FCC5-4ED8-BFDA-CC193AB19725}" type="datetime1">
              <a:rPr lang="en-US" smtClean="0"/>
              <a:t>3/20/2019</a:t>
            </a:fld>
            <a:endParaRPr lang="en-US"/>
          </a:p>
        </p:txBody>
      </p:sp>
      <p:sp>
        <p:nvSpPr>
          <p:cNvPr id="24" name="Slayt Numarası Yer Tutucusu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18</a:t>
            </a:fld>
            <a:endParaRPr lang="tr-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346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Kodla </a:t>
            </a:r>
            <a:r>
              <a:rPr spc="-340" dirty="0"/>
              <a:t>ve </a:t>
            </a:r>
            <a:r>
              <a:rPr spc="-290" dirty="0"/>
              <a:t>Düzelt </a:t>
            </a:r>
            <a:r>
              <a:rPr spc="-165" dirty="0"/>
              <a:t>( </a:t>
            </a:r>
            <a:r>
              <a:rPr spc="-434" dirty="0"/>
              <a:t>Code </a:t>
            </a:r>
            <a:r>
              <a:rPr spc="-300" dirty="0"/>
              <a:t>and</a:t>
            </a:r>
            <a:r>
              <a:rPr spc="-320" dirty="0"/>
              <a:t> </a:t>
            </a:r>
            <a:r>
              <a:rPr spc="-375" dirty="0"/>
              <a:t>Fix)</a:t>
            </a:r>
          </a:p>
        </p:txBody>
      </p:sp>
      <p:sp>
        <p:nvSpPr>
          <p:cNvPr id="3" name="object 3"/>
          <p:cNvSpPr/>
          <p:nvPr/>
        </p:nvSpPr>
        <p:spPr>
          <a:xfrm>
            <a:off x="2067560" y="2341879"/>
            <a:ext cx="6606540" cy="323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680" y="3327400"/>
            <a:ext cx="2847339" cy="2849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A23FD11-0CF7-4097-BC6C-7EE66532D3F2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19</a:t>
            </a:fld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569" y="1441450"/>
            <a:ext cx="7907020" cy="386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3569" y="1441450"/>
            <a:ext cx="7907020" cy="386080"/>
          </a:xfrm>
          <a:custGeom>
            <a:avLst/>
            <a:gdLst/>
            <a:ahLst/>
            <a:cxnLst/>
            <a:rect l="l" t="t" r="r" b="b"/>
            <a:pathLst>
              <a:path w="7907020" h="386080">
                <a:moveTo>
                  <a:pt x="0" y="38608"/>
                </a:moveTo>
                <a:lnTo>
                  <a:pt x="3033" y="23574"/>
                </a:lnTo>
                <a:lnTo>
                  <a:pt x="11307" y="11302"/>
                </a:lnTo>
                <a:lnTo>
                  <a:pt x="23579" y="3032"/>
                </a:lnTo>
                <a:lnTo>
                  <a:pt x="38607" y="0"/>
                </a:lnTo>
                <a:lnTo>
                  <a:pt x="7868411" y="0"/>
                </a:lnTo>
                <a:lnTo>
                  <a:pt x="7883445" y="3032"/>
                </a:lnTo>
                <a:lnTo>
                  <a:pt x="7895717" y="11302"/>
                </a:lnTo>
                <a:lnTo>
                  <a:pt x="7903987" y="23574"/>
                </a:lnTo>
                <a:lnTo>
                  <a:pt x="7907020" y="38608"/>
                </a:lnTo>
                <a:lnTo>
                  <a:pt x="7907020" y="347472"/>
                </a:lnTo>
                <a:lnTo>
                  <a:pt x="7903987" y="362505"/>
                </a:lnTo>
                <a:lnTo>
                  <a:pt x="7895717" y="374776"/>
                </a:lnTo>
                <a:lnTo>
                  <a:pt x="7883445" y="383047"/>
                </a:lnTo>
                <a:lnTo>
                  <a:pt x="7868411" y="386079"/>
                </a:lnTo>
                <a:lnTo>
                  <a:pt x="38607" y="386079"/>
                </a:lnTo>
                <a:lnTo>
                  <a:pt x="23579" y="383047"/>
                </a:lnTo>
                <a:lnTo>
                  <a:pt x="11307" y="374776"/>
                </a:lnTo>
                <a:lnTo>
                  <a:pt x="3033" y="362505"/>
                </a:lnTo>
                <a:lnTo>
                  <a:pt x="0" y="347472"/>
                </a:lnTo>
                <a:lnTo>
                  <a:pt x="0" y="38608"/>
                </a:lnTo>
                <a:close/>
              </a:path>
            </a:pathLst>
          </a:custGeom>
          <a:ln w="12700">
            <a:solidFill>
              <a:srgbClr val="28C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3510" y="1827529"/>
            <a:ext cx="770890" cy="869315"/>
          </a:xfrm>
          <a:custGeom>
            <a:avLst/>
            <a:gdLst/>
            <a:ahLst/>
            <a:cxnLst/>
            <a:rect l="l" t="t" r="r" b="b"/>
            <a:pathLst>
              <a:path w="770889" h="869314">
                <a:moveTo>
                  <a:pt x="0" y="0"/>
                </a:moveTo>
                <a:lnTo>
                  <a:pt x="0" y="869188"/>
                </a:lnTo>
                <a:lnTo>
                  <a:pt x="770763" y="869188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2649" y="1345565"/>
            <a:ext cx="764793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7230" algn="l"/>
                <a:tab pos="7487284" algn="l"/>
              </a:tabLst>
            </a:pP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 	</a:t>
            </a:r>
            <a:r>
              <a:rPr sz="3000" b="1" spc="80" dirty="0">
                <a:solidFill>
                  <a:srgbClr val="000000"/>
                </a:solidFill>
                <a:latin typeface="Times New Roman"/>
                <a:cs typeface="Times New Roman"/>
              </a:rPr>
              <a:t>Bu </a:t>
            </a:r>
            <a:r>
              <a:rPr sz="3000" b="1" spc="90" dirty="0" err="1">
                <a:solidFill>
                  <a:srgbClr val="000000"/>
                </a:solidFill>
                <a:latin typeface="Times New Roman"/>
                <a:cs typeface="Times New Roman"/>
              </a:rPr>
              <a:t>Haftaki</a:t>
            </a:r>
            <a:r>
              <a:rPr sz="3000" b="1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b="1" spc="7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Konular</a:t>
            </a:r>
            <a:r>
              <a:rPr sz="3000" b="1" spc="70" dirty="0" smtClean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85670" y="2503170"/>
            <a:ext cx="5750560" cy="386080"/>
          </a:xfrm>
          <a:custGeom>
            <a:avLst/>
            <a:gdLst/>
            <a:ahLst/>
            <a:cxnLst/>
            <a:rect l="l" t="t" r="r" b="b"/>
            <a:pathLst>
              <a:path w="5750559" h="386080">
                <a:moveTo>
                  <a:pt x="0" y="38607"/>
                </a:moveTo>
                <a:lnTo>
                  <a:pt x="3032" y="23574"/>
                </a:lnTo>
                <a:lnTo>
                  <a:pt x="11303" y="11302"/>
                </a:lnTo>
                <a:lnTo>
                  <a:pt x="23574" y="3032"/>
                </a:lnTo>
                <a:lnTo>
                  <a:pt x="38607" y="0"/>
                </a:lnTo>
                <a:lnTo>
                  <a:pt x="5711952" y="0"/>
                </a:lnTo>
                <a:lnTo>
                  <a:pt x="5726985" y="3032"/>
                </a:lnTo>
                <a:lnTo>
                  <a:pt x="5739256" y="11302"/>
                </a:lnTo>
                <a:lnTo>
                  <a:pt x="5747527" y="23574"/>
                </a:lnTo>
                <a:lnTo>
                  <a:pt x="5750559" y="38607"/>
                </a:lnTo>
                <a:lnTo>
                  <a:pt x="5750559" y="347471"/>
                </a:lnTo>
                <a:lnTo>
                  <a:pt x="5747527" y="362505"/>
                </a:lnTo>
                <a:lnTo>
                  <a:pt x="5739257" y="374776"/>
                </a:lnTo>
                <a:lnTo>
                  <a:pt x="5726985" y="383047"/>
                </a:lnTo>
                <a:lnTo>
                  <a:pt x="5711952" y="386079"/>
                </a:lnTo>
                <a:lnTo>
                  <a:pt x="38607" y="386079"/>
                </a:lnTo>
                <a:lnTo>
                  <a:pt x="23574" y="383047"/>
                </a:lnTo>
                <a:lnTo>
                  <a:pt x="11302" y="374776"/>
                </a:lnTo>
                <a:lnTo>
                  <a:pt x="3032" y="362505"/>
                </a:lnTo>
                <a:lnTo>
                  <a:pt x="0" y="347471"/>
                </a:lnTo>
                <a:lnTo>
                  <a:pt x="0" y="38607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3510" y="1827529"/>
            <a:ext cx="770890" cy="1319530"/>
          </a:xfrm>
          <a:custGeom>
            <a:avLst/>
            <a:gdLst/>
            <a:ahLst/>
            <a:cxnLst/>
            <a:rect l="l" t="t" r="r" b="b"/>
            <a:pathLst>
              <a:path w="770889" h="1319530">
                <a:moveTo>
                  <a:pt x="0" y="0"/>
                </a:moveTo>
                <a:lnTo>
                  <a:pt x="0" y="1319022"/>
                </a:lnTo>
                <a:lnTo>
                  <a:pt x="770763" y="1319022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85670" y="2952750"/>
            <a:ext cx="5737860" cy="386080"/>
          </a:xfrm>
          <a:custGeom>
            <a:avLst/>
            <a:gdLst/>
            <a:ahLst/>
            <a:cxnLst/>
            <a:rect l="l" t="t" r="r" b="b"/>
            <a:pathLst>
              <a:path w="5737859" h="386079">
                <a:moveTo>
                  <a:pt x="0" y="38608"/>
                </a:moveTo>
                <a:lnTo>
                  <a:pt x="3032" y="23574"/>
                </a:lnTo>
                <a:lnTo>
                  <a:pt x="11303" y="11302"/>
                </a:lnTo>
                <a:lnTo>
                  <a:pt x="23574" y="3032"/>
                </a:lnTo>
                <a:lnTo>
                  <a:pt x="38607" y="0"/>
                </a:lnTo>
                <a:lnTo>
                  <a:pt x="5699252" y="0"/>
                </a:lnTo>
                <a:lnTo>
                  <a:pt x="5714285" y="3032"/>
                </a:lnTo>
                <a:lnTo>
                  <a:pt x="5726556" y="11302"/>
                </a:lnTo>
                <a:lnTo>
                  <a:pt x="5734827" y="23574"/>
                </a:lnTo>
                <a:lnTo>
                  <a:pt x="5737859" y="38608"/>
                </a:lnTo>
                <a:lnTo>
                  <a:pt x="5737859" y="347472"/>
                </a:lnTo>
                <a:lnTo>
                  <a:pt x="5734827" y="362505"/>
                </a:lnTo>
                <a:lnTo>
                  <a:pt x="5726557" y="374776"/>
                </a:lnTo>
                <a:lnTo>
                  <a:pt x="5714285" y="383047"/>
                </a:lnTo>
                <a:lnTo>
                  <a:pt x="5699252" y="386079"/>
                </a:lnTo>
                <a:lnTo>
                  <a:pt x="38607" y="386079"/>
                </a:lnTo>
                <a:lnTo>
                  <a:pt x="23574" y="383047"/>
                </a:lnTo>
                <a:lnTo>
                  <a:pt x="11302" y="374776"/>
                </a:lnTo>
                <a:lnTo>
                  <a:pt x="3032" y="362505"/>
                </a:lnTo>
                <a:lnTo>
                  <a:pt x="0" y="347472"/>
                </a:lnTo>
                <a:lnTo>
                  <a:pt x="0" y="38608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3510" y="1827529"/>
            <a:ext cx="770890" cy="1769110"/>
          </a:xfrm>
          <a:custGeom>
            <a:avLst/>
            <a:gdLst/>
            <a:ahLst/>
            <a:cxnLst/>
            <a:rect l="l" t="t" r="r" b="b"/>
            <a:pathLst>
              <a:path w="770889" h="1769110">
                <a:moveTo>
                  <a:pt x="0" y="0"/>
                </a:moveTo>
                <a:lnTo>
                  <a:pt x="0" y="1768729"/>
                </a:lnTo>
                <a:lnTo>
                  <a:pt x="770763" y="1768729"/>
                </a:lnTo>
              </a:path>
            </a:pathLst>
          </a:custGeom>
          <a:ln w="12699">
            <a:solidFill>
              <a:srgbClr val="138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85670" y="3402329"/>
            <a:ext cx="5737860" cy="386080"/>
          </a:xfrm>
          <a:custGeom>
            <a:avLst/>
            <a:gdLst/>
            <a:ahLst/>
            <a:cxnLst/>
            <a:rect l="l" t="t" r="r" b="b"/>
            <a:pathLst>
              <a:path w="5737859" h="386079">
                <a:moveTo>
                  <a:pt x="0" y="38608"/>
                </a:moveTo>
                <a:lnTo>
                  <a:pt x="3032" y="23574"/>
                </a:lnTo>
                <a:lnTo>
                  <a:pt x="11303" y="11302"/>
                </a:lnTo>
                <a:lnTo>
                  <a:pt x="23574" y="3032"/>
                </a:lnTo>
                <a:lnTo>
                  <a:pt x="38607" y="0"/>
                </a:lnTo>
                <a:lnTo>
                  <a:pt x="5699252" y="0"/>
                </a:lnTo>
                <a:lnTo>
                  <a:pt x="5714285" y="3032"/>
                </a:lnTo>
                <a:lnTo>
                  <a:pt x="5726556" y="11302"/>
                </a:lnTo>
                <a:lnTo>
                  <a:pt x="5734827" y="23574"/>
                </a:lnTo>
                <a:lnTo>
                  <a:pt x="5737859" y="38608"/>
                </a:lnTo>
                <a:lnTo>
                  <a:pt x="5737859" y="347472"/>
                </a:lnTo>
                <a:lnTo>
                  <a:pt x="5734827" y="362505"/>
                </a:lnTo>
                <a:lnTo>
                  <a:pt x="5726557" y="374777"/>
                </a:lnTo>
                <a:lnTo>
                  <a:pt x="5714285" y="383047"/>
                </a:lnTo>
                <a:lnTo>
                  <a:pt x="5699252" y="386080"/>
                </a:lnTo>
                <a:lnTo>
                  <a:pt x="38607" y="386080"/>
                </a:lnTo>
                <a:lnTo>
                  <a:pt x="23574" y="383047"/>
                </a:lnTo>
                <a:lnTo>
                  <a:pt x="11302" y="374777"/>
                </a:lnTo>
                <a:lnTo>
                  <a:pt x="3032" y="362505"/>
                </a:lnTo>
                <a:lnTo>
                  <a:pt x="0" y="347472"/>
                </a:lnTo>
                <a:lnTo>
                  <a:pt x="0" y="38608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15260" y="2528570"/>
            <a:ext cx="5574030" cy="118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35" dirty="0">
                <a:latin typeface="Arial"/>
                <a:cs typeface="Arial"/>
              </a:rPr>
              <a:t>Yazılım </a:t>
            </a:r>
            <a:r>
              <a:rPr sz="1700" spc="-195" dirty="0">
                <a:latin typeface="Arial"/>
                <a:cs typeface="Arial"/>
              </a:rPr>
              <a:t>Yaşam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spc="-330" dirty="0">
                <a:latin typeface="Arial"/>
                <a:cs typeface="Arial"/>
              </a:rPr>
              <a:t>Döngüsü……………………………………….……….……......4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700" spc="-130" dirty="0">
                <a:latin typeface="Arial"/>
                <a:cs typeface="Arial"/>
              </a:rPr>
              <a:t>Süreç </a:t>
            </a:r>
            <a:r>
              <a:rPr sz="1700" spc="-120" dirty="0">
                <a:latin typeface="Arial"/>
                <a:cs typeface="Arial"/>
              </a:rPr>
              <a:t>Modelleri……………………..……...........................................16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1700" spc="-335" dirty="0">
                <a:latin typeface="Arial"/>
                <a:cs typeface="Arial"/>
              </a:rPr>
              <a:t>Metodojiler……………………………………………………………………....….71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Veri Yer Tutucus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307F-1CC9-4448-8907-421A543C9586}" type="datetime1">
              <a:rPr lang="en-US" smtClean="0"/>
              <a:t>3/20/2019</a:t>
            </a:fld>
            <a:endParaRPr lang="en-US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</a:t>
            </a:fld>
            <a:endParaRPr lang="tr-T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380" dirty="0"/>
              <a:t>Kodla </a:t>
            </a:r>
            <a:r>
              <a:rPr spc="-340" dirty="0"/>
              <a:t>ve </a:t>
            </a:r>
            <a:r>
              <a:rPr spc="-290" dirty="0"/>
              <a:t>Düzelt </a:t>
            </a:r>
            <a:r>
              <a:rPr spc="-130" dirty="0"/>
              <a:t>-</a:t>
            </a:r>
            <a:r>
              <a:rPr spc="-280" dirty="0"/>
              <a:t> </a:t>
            </a:r>
            <a:r>
              <a:rPr spc="-275" dirty="0"/>
              <a:t>Avantajları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153909" cy="241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Tüm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gereken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yeterli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olacak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kadar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gayrettir.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1930">
              <a:lnSpc>
                <a:spcPts val="228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Tüm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adımlardaki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gayret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direk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ürüne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katkı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sağladığından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çoğu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müşteri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ödeme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yapmaktan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mutlu</a:t>
            </a:r>
            <a:r>
              <a:rPr sz="20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olur.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Eğer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ürün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onu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yapanlar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tarafından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kullanılacaksa</a:t>
            </a:r>
            <a:r>
              <a:rPr sz="2000" spc="-2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avantajlıdır.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9639" y="3876040"/>
            <a:ext cx="461772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59AB-00B0-46F1-811E-58CCB39BCB01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20</a:t>
            </a:fld>
            <a:endParaRPr lang="tr-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77646"/>
            <a:ext cx="68097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350" dirty="0"/>
              <a:t>Kodla </a:t>
            </a:r>
            <a:r>
              <a:rPr sz="4400" u="none" spc="-320" dirty="0"/>
              <a:t>ve </a:t>
            </a:r>
            <a:r>
              <a:rPr sz="4400" u="none" spc="-265" dirty="0"/>
              <a:t>Düzelt </a:t>
            </a:r>
            <a:r>
              <a:rPr sz="4400" u="none" spc="-120" dirty="0"/>
              <a:t>-</a:t>
            </a:r>
            <a:r>
              <a:rPr sz="4400" u="none" spc="-295" dirty="0"/>
              <a:t> </a:t>
            </a:r>
            <a:r>
              <a:rPr sz="4400" u="none" spc="-305" dirty="0"/>
              <a:t>Dezavantajları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10577" y="1864359"/>
            <a:ext cx="7531100" cy="3943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25" dirty="0">
                <a:solidFill>
                  <a:srgbClr val="404040"/>
                </a:solidFill>
                <a:latin typeface="Arial"/>
                <a:cs typeface="Arial"/>
              </a:rPr>
              <a:t>Kodlamaya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başlamadan </a:t>
            </a: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önce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değişiklik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tahmin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edilmediğinden,</a:t>
            </a:r>
            <a:r>
              <a:rPr sz="1900" spc="-2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birbirini</a:t>
            </a:r>
            <a:endParaRPr sz="19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izleyen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değişikliklerden </a:t>
            </a: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sonra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kod </a:t>
            </a: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karmakarışık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hale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gelir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daha</a:t>
            </a:r>
            <a:r>
              <a:rPr sz="1900" spc="-2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sonraki</a:t>
            </a:r>
            <a:endParaRPr sz="19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düzeltmeleri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yapmak daha da</a:t>
            </a:r>
            <a:r>
              <a:rPr sz="19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zorlaşır.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04139" marR="746125" indent="-91440">
              <a:lnSpc>
                <a:spcPct val="1000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Geliştirilen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sistemin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boyutunun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artması, 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yapısal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olmayan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1900" spc="-2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şekilde 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karmaşıklığının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yönetilmesini</a:t>
            </a:r>
            <a:r>
              <a:rPr sz="19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zorlaştırır.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Wingdings"/>
              <a:buChar char=""/>
            </a:pPr>
            <a:endParaRPr sz="19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Müşterinin 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sürece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dahil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edilmemesi 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kullanıcı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ihtiyaçlarına</a:t>
            </a:r>
            <a:r>
              <a:rPr sz="1900" spc="-3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uygun</a:t>
            </a:r>
            <a:endParaRPr sz="19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olmamasına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yol</a:t>
            </a:r>
            <a:r>
              <a:rPr sz="19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35" dirty="0">
                <a:solidFill>
                  <a:srgbClr val="404040"/>
                </a:solidFill>
                <a:latin typeface="Arial"/>
                <a:cs typeface="Arial"/>
              </a:rPr>
              <a:t>açar.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spcBef>
                <a:spcPts val="162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Bireysel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geliştiriciler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uygundur,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takımlar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için</a:t>
            </a:r>
            <a:r>
              <a:rPr sz="1900" spc="-3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değil.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C12-897A-475E-A77A-13B42D5516D2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21</a:t>
            </a:fld>
            <a:endParaRPr lang="tr-T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42348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340" dirty="0"/>
              <a:t>Gelişigüzel</a:t>
            </a:r>
            <a:r>
              <a:rPr u="none" spc="-310" dirty="0"/>
              <a:t> </a:t>
            </a:r>
            <a:r>
              <a:rPr u="none" spc="-165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577" y="1790700"/>
            <a:ext cx="7527925" cy="393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ortamında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herhangi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sz="1900" spc="-135" dirty="0">
                <a:solidFill>
                  <a:srgbClr val="404040"/>
                </a:solidFill>
                <a:latin typeface="Arial"/>
                <a:cs typeface="Arial"/>
              </a:rPr>
              <a:t>ya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yöntem</a:t>
            </a:r>
            <a:r>
              <a:rPr sz="1900" spc="-2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kullanılmaz.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200">
              <a:latin typeface="Times New Roman"/>
              <a:cs typeface="Times New Roman"/>
            </a:endParaRPr>
          </a:p>
          <a:p>
            <a:pPr marL="104139" marR="5080" indent="-91440">
              <a:lnSpc>
                <a:spcPct val="100000"/>
              </a:lnSpc>
              <a:spcBef>
                <a:spcPts val="177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Geliştiren</a:t>
            </a: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kişiye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bağımlı</a:t>
            </a:r>
            <a:r>
              <a:rPr sz="19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(belli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süre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sonra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kişi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bile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sistemi</a:t>
            </a:r>
            <a:r>
              <a:rPr sz="19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anlayamaz</a:t>
            </a:r>
            <a:r>
              <a:rPr sz="19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ve 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güçlüğü</a:t>
            </a:r>
            <a:r>
              <a:rPr sz="19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yaşar).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19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spcBef>
                <a:spcPts val="162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İzlenebilirliği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bakımı oldukça</a:t>
            </a:r>
            <a:r>
              <a:rPr sz="19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35" dirty="0">
                <a:solidFill>
                  <a:srgbClr val="404040"/>
                </a:solidFill>
                <a:latin typeface="Arial"/>
                <a:cs typeface="Arial"/>
              </a:rPr>
              <a:t>zor.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104139" indent="-91440">
              <a:lnSpc>
                <a:spcPts val="1939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60'lı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yıllarda,</a:t>
            </a:r>
            <a:r>
              <a:rPr sz="19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daha</a:t>
            </a: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çok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tek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kişilik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Arial"/>
                <a:cs typeface="Arial"/>
              </a:rPr>
              <a:t>üretim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ortamlarında</a:t>
            </a:r>
            <a:r>
              <a:rPr sz="19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kullanılan</a:t>
            </a:r>
            <a:endParaRPr sz="1900">
              <a:latin typeface="Arial"/>
              <a:cs typeface="Arial"/>
            </a:endParaRPr>
          </a:p>
          <a:p>
            <a:pPr marL="104139">
              <a:lnSpc>
                <a:spcPts val="1939"/>
              </a:lnSpc>
            </a:pP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yöntemlerdir.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spcBef>
                <a:spcPts val="152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70" dirty="0">
                <a:solidFill>
                  <a:srgbClr val="404040"/>
                </a:solidFill>
                <a:latin typeface="Arial"/>
                <a:cs typeface="Arial"/>
              </a:rPr>
              <a:t>Yani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basit 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programlama</a:t>
            </a:r>
            <a:r>
              <a:rPr sz="19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yöntemidir..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80479" y="3108960"/>
            <a:ext cx="1711960" cy="1159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01A6-38C3-4CCD-B024-B591C08C6C51}" type="datetime1">
              <a:rPr lang="en-US" smtClean="0"/>
              <a:t>3/20/2019</a:t>
            </a:fld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22</a:t>
            </a:fld>
            <a:endParaRPr lang="tr-T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360" dirty="0"/>
              <a:t>Barok</a:t>
            </a:r>
            <a:r>
              <a:rPr spc="-380" dirty="0"/>
              <a:t> </a:t>
            </a:r>
            <a:r>
              <a:rPr spc="-150" dirty="0"/>
              <a:t>Modeli	</a:t>
            </a:r>
          </a:p>
        </p:txBody>
      </p:sp>
      <p:sp>
        <p:nvSpPr>
          <p:cNvPr id="3" name="object 3"/>
          <p:cNvSpPr/>
          <p:nvPr/>
        </p:nvSpPr>
        <p:spPr>
          <a:xfrm>
            <a:off x="632459" y="2694939"/>
            <a:ext cx="3106419" cy="313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4069" y="1881758"/>
            <a:ext cx="7633970" cy="4444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198120">
              <a:lnSpc>
                <a:spcPct val="100000"/>
              </a:lnSpc>
              <a:spcBef>
                <a:spcPts val="110"/>
              </a:spcBef>
              <a:tabLst>
                <a:tab pos="1206500" algn="l"/>
                <a:tab pos="2115820" algn="l"/>
                <a:tab pos="2626360" algn="l"/>
                <a:tab pos="3119755" algn="l"/>
                <a:tab pos="3719195" algn="l"/>
                <a:tab pos="4280535" algn="l"/>
                <a:tab pos="4636135" algn="l"/>
                <a:tab pos="5248910" algn="l"/>
                <a:tab pos="5774690" algn="l"/>
                <a:tab pos="6765290" algn="l"/>
              </a:tabLst>
            </a:pPr>
            <a:r>
              <a:rPr sz="1350" b="1" spc="-50" dirty="0">
                <a:solidFill>
                  <a:srgbClr val="C00000"/>
                </a:solidFill>
                <a:latin typeface="Trebuchet MS"/>
                <a:cs typeface="Trebuchet MS"/>
              </a:rPr>
              <a:t>G</a:t>
            </a:r>
            <a:r>
              <a:rPr sz="1350" b="1" spc="-100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350" b="1" spc="-120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350" b="1" spc="-135" dirty="0">
                <a:solidFill>
                  <a:srgbClr val="C00000"/>
                </a:solidFill>
                <a:latin typeface="Trebuchet MS"/>
                <a:cs typeface="Trebuchet MS"/>
              </a:rPr>
              <a:t>ç</a:t>
            </a:r>
            <a:r>
              <a:rPr sz="1350" b="1" spc="-100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350" b="1" spc="-85" dirty="0">
                <a:solidFill>
                  <a:srgbClr val="C00000"/>
                </a:solidFill>
                <a:latin typeface="Trebuchet MS"/>
                <a:cs typeface="Trebuchet MS"/>
              </a:rPr>
              <a:t>k</a:t>
            </a:r>
            <a:r>
              <a:rPr sz="1350" b="1" spc="-65" dirty="0">
                <a:solidFill>
                  <a:srgbClr val="C00000"/>
                </a:solidFill>
                <a:latin typeface="Trebuchet MS"/>
                <a:cs typeface="Trebuchet MS"/>
              </a:rPr>
              <a:t>l</a:t>
            </a:r>
            <a:r>
              <a:rPr sz="1350" b="1" spc="-100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350" b="1" spc="-85" dirty="0">
                <a:solidFill>
                  <a:srgbClr val="C00000"/>
                </a:solidFill>
                <a:latin typeface="Trebuchet MS"/>
                <a:cs typeface="Trebuchet MS"/>
              </a:rPr>
              <a:t>ş</a:t>
            </a:r>
            <a:r>
              <a:rPr sz="1350" b="1" spc="-60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350" b="1" spc="-70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1350" b="1" spc="-120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350" b="1" spc="-70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1350" b="1" spc="-55" dirty="0">
                <a:solidFill>
                  <a:srgbClr val="C00000"/>
                </a:solidFill>
                <a:latin typeface="Trebuchet MS"/>
                <a:cs typeface="Trebuchet MS"/>
              </a:rPr>
              <a:t>m</a:t>
            </a:r>
            <a:r>
              <a:rPr sz="1350" b="1" dirty="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sz="1350" b="1" spc="-45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350" b="1" spc="-65" dirty="0">
                <a:solidFill>
                  <a:srgbClr val="C00000"/>
                </a:solidFill>
                <a:latin typeface="Trebuchet MS"/>
                <a:cs typeface="Trebuchet MS"/>
              </a:rPr>
              <a:t>ş</a:t>
            </a:r>
            <a:r>
              <a:rPr sz="1350" b="1" spc="-45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350" b="1" spc="-85" dirty="0">
                <a:solidFill>
                  <a:srgbClr val="C00000"/>
                </a:solidFill>
                <a:latin typeface="Trebuchet MS"/>
                <a:cs typeface="Trebuchet MS"/>
              </a:rPr>
              <a:t>m</a:t>
            </a:r>
            <a:r>
              <a:rPr sz="1350" b="1" spc="-45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350" b="1" spc="-50" dirty="0">
                <a:solidFill>
                  <a:srgbClr val="C00000"/>
                </a:solidFill>
                <a:latin typeface="Trebuchet MS"/>
                <a:cs typeface="Trebuchet MS"/>
              </a:rPr>
              <a:t>sı</a:t>
            </a:r>
            <a:r>
              <a:rPr sz="1350" b="1" spc="-110" dirty="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sz="1350" b="1" spc="-5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350" b="1" dirty="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sz="1350" b="1" spc="-70" dirty="0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sz="1350" b="1" spc="-45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350" b="1" spc="-105" dirty="0">
                <a:solidFill>
                  <a:srgbClr val="C00000"/>
                </a:solidFill>
                <a:latin typeface="Trebuchet MS"/>
                <a:cs typeface="Trebuchet MS"/>
              </a:rPr>
              <a:t>h</a:t>
            </a:r>
            <a:r>
              <a:rPr sz="1350" b="1" spc="-5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350" b="1" dirty="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sz="1350" b="1" spc="-85" dirty="0">
                <a:solidFill>
                  <a:srgbClr val="C00000"/>
                </a:solidFill>
                <a:latin typeface="Trebuchet MS"/>
                <a:cs typeface="Trebuchet MS"/>
              </a:rPr>
              <a:t>f</a:t>
            </a:r>
            <a:r>
              <a:rPr sz="1350" b="1" spc="-45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350" b="1" spc="-200" dirty="0">
                <a:solidFill>
                  <a:srgbClr val="C00000"/>
                </a:solidFill>
                <a:latin typeface="Trebuchet MS"/>
                <a:cs typeface="Trebuchet MS"/>
              </a:rPr>
              <a:t>z</a:t>
            </a:r>
            <a:r>
              <a:rPr sz="1350" b="1" spc="-65" dirty="0">
                <a:solidFill>
                  <a:srgbClr val="C00000"/>
                </a:solidFill>
                <a:latin typeface="Trebuchet MS"/>
                <a:cs typeface="Trebuchet MS"/>
              </a:rPr>
              <a:t>l</a:t>
            </a:r>
            <a:r>
              <a:rPr sz="1350" b="1" spc="-5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350" b="1" dirty="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sz="1350" b="1" spc="-45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350" b="1" spc="-40" dirty="0">
                <a:solidFill>
                  <a:srgbClr val="C00000"/>
                </a:solidFill>
                <a:latin typeface="Trebuchet MS"/>
                <a:cs typeface="Trebuchet MS"/>
              </a:rPr>
              <a:t>ğ</a:t>
            </a:r>
            <a:r>
              <a:rPr sz="1350" b="1" spc="-70" dirty="0">
                <a:solidFill>
                  <a:srgbClr val="C00000"/>
                </a:solidFill>
                <a:latin typeface="Trebuchet MS"/>
                <a:cs typeface="Trebuchet MS"/>
              </a:rPr>
              <a:t>ı</a:t>
            </a:r>
            <a:r>
              <a:rPr sz="1350" b="1" spc="-120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350" b="1" spc="-65" dirty="0">
                <a:solidFill>
                  <a:srgbClr val="C00000"/>
                </a:solidFill>
                <a:latin typeface="Trebuchet MS"/>
                <a:cs typeface="Trebuchet MS"/>
              </a:rPr>
              <a:t>l</a:t>
            </a:r>
            <a:r>
              <a:rPr sz="1350" b="1" spc="-70" dirty="0">
                <a:solidFill>
                  <a:srgbClr val="C00000"/>
                </a:solidFill>
                <a:latin typeface="Trebuchet MS"/>
                <a:cs typeface="Trebuchet MS"/>
              </a:rPr>
              <a:t>ı</a:t>
            </a:r>
            <a:r>
              <a:rPr sz="1350" b="1" spc="-90" dirty="0">
                <a:solidFill>
                  <a:srgbClr val="C00000"/>
                </a:solidFill>
                <a:latin typeface="Trebuchet MS"/>
                <a:cs typeface="Trebuchet MS"/>
              </a:rPr>
              <a:t>k</a:t>
            </a:r>
            <a:r>
              <a:rPr sz="1350" b="1" dirty="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sz="1350" b="1" spc="-95" dirty="0">
                <a:solidFill>
                  <a:srgbClr val="C00000"/>
                </a:solidFill>
                <a:latin typeface="Trebuchet MS"/>
                <a:cs typeface="Trebuchet MS"/>
              </a:rPr>
              <a:t>v</a:t>
            </a:r>
            <a:r>
              <a:rPr sz="1350" b="1" spc="-100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350" b="1" spc="-120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350" b="1" spc="-100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350" b="1" spc="-70" dirty="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sz="1350" b="1" dirty="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sz="1350" b="1" spc="-75" dirty="0">
                <a:solidFill>
                  <a:srgbClr val="C00000"/>
                </a:solidFill>
                <a:latin typeface="Trebuchet MS"/>
                <a:cs typeface="Trebuchet MS"/>
              </a:rPr>
              <a:t>b</a:t>
            </a:r>
            <a:r>
              <a:rPr sz="1350" b="1" spc="-70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1350" b="1" spc="-95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350" b="1" dirty="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sz="1350" b="1" spc="-65" dirty="0">
                <a:solidFill>
                  <a:srgbClr val="C00000"/>
                </a:solidFill>
                <a:latin typeface="Trebuchet MS"/>
                <a:cs typeface="Trebuchet MS"/>
              </a:rPr>
              <a:t>m</a:t>
            </a:r>
            <a:r>
              <a:rPr sz="1350" b="1" spc="-30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1350" b="1" spc="-70" dirty="0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sz="1350" b="1" spc="-120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350" b="1" spc="-65" dirty="0">
                <a:solidFill>
                  <a:srgbClr val="C00000"/>
                </a:solidFill>
                <a:latin typeface="Trebuchet MS"/>
                <a:cs typeface="Trebuchet MS"/>
              </a:rPr>
              <a:t>l</a:t>
            </a:r>
            <a:r>
              <a:rPr sz="1350" b="1" dirty="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sz="1350" b="1" spc="-30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1350" b="1" spc="-65" dirty="0">
                <a:solidFill>
                  <a:srgbClr val="C00000"/>
                </a:solidFill>
                <a:latin typeface="Trebuchet MS"/>
                <a:cs typeface="Trebuchet MS"/>
              </a:rPr>
              <a:t>l</a:t>
            </a:r>
            <a:r>
              <a:rPr sz="1350" b="1" spc="-85" dirty="0">
                <a:solidFill>
                  <a:srgbClr val="C00000"/>
                </a:solidFill>
                <a:latin typeface="Trebuchet MS"/>
                <a:cs typeface="Trebuchet MS"/>
              </a:rPr>
              <a:t>u</a:t>
            </a:r>
            <a:r>
              <a:rPr sz="1350" b="1" spc="-75" dirty="0">
                <a:solidFill>
                  <a:srgbClr val="C00000"/>
                </a:solidFill>
                <a:latin typeface="Trebuchet MS"/>
                <a:cs typeface="Trebuchet MS"/>
              </a:rPr>
              <a:t>p</a:t>
            </a:r>
            <a:r>
              <a:rPr sz="1350" b="1" spc="-150" dirty="0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r>
              <a:rPr sz="1350" b="1" dirty="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sz="1350" b="1" spc="-40" dirty="0">
                <a:solidFill>
                  <a:srgbClr val="C00000"/>
                </a:solidFill>
                <a:latin typeface="Trebuchet MS"/>
                <a:cs typeface="Trebuchet MS"/>
              </a:rPr>
              <a:t>g</a:t>
            </a:r>
            <a:r>
              <a:rPr sz="1350" b="1" spc="-85" dirty="0">
                <a:solidFill>
                  <a:srgbClr val="C00000"/>
                </a:solidFill>
                <a:latin typeface="Trebuchet MS"/>
                <a:cs typeface="Trebuchet MS"/>
              </a:rPr>
              <a:t>ünü</a:t>
            </a:r>
            <a:r>
              <a:rPr sz="1350" b="1" spc="-65" dirty="0">
                <a:solidFill>
                  <a:srgbClr val="C00000"/>
                </a:solidFill>
                <a:latin typeface="Trebuchet MS"/>
                <a:cs typeface="Trebuchet MS"/>
              </a:rPr>
              <a:t>m</a:t>
            </a:r>
            <a:r>
              <a:rPr sz="1350" b="1" spc="-85" dirty="0">
                <a:solidFill>
                  <a:srgbClr val="C00000"/>
                </a:solidFill>
                <a:latin typeface="Trebuchet MS"/>
                <a:cs typeface="Trebuchet MS"/>
              </a:rPr>
              <a:t>ü</a:t>
            </a:r>
            <a:r>
              <a:rPr sz="1350" b="1" spc="-200" dirty="0">
                <a:solidFill>
                  <a:srgbClr val="C00000"/>
                </a:solidFill>
                <a:latin typeface="Trebuchet MS"/>
                <a:cs typeface="Trebuchet MS"/>
              </a:rPr>
              <a:t>z</a:t>
            </a:r>
            <a:r>
              <a:rPr sz="1350" b="1" spc="-70" dirty="0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sz="1350" b="1" spc="-95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350" b="1" dirty="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sz="1350" b="1" spc="-105" dirty="0">
                <a:solidFill>
                  <a:srgbClr val="C00000"/>
                </a:solidFill>
                <a:latin typeface="Trebuchet MS"/>
                <a:cs typeface="Trebuchet MS"/>
              </a:rPr>
              <a:t>k</a:t>
            </a:r>
            <a:r>
              <a:rPr sz="1350" b="1" spc="-85" dirty="0">
                <a:solidFill>
                  <a:srgbClr val="C00000"/>
                </a:solidFill>
                <a:latin typeface="Trebuchet MS"/>
                <a:cs typeface="Trebuchet MS"/>
              </a:rPr>
              <a:t>u</a:t>
            </a:r>
            <a:r>
              <a:rPr sz="1350" b="1" spc="-65" dirty="0">
                <a:solidFill>
                  <a:srgbClr val="C00000"/>
                </a:solidFill>
                <a:latin typeface="Trebuchet MS"/>
                <a:cs typeface="Trebuchet MS"/>
              </a:rPr>
              <a:t>ll</a:t>
            </a:r>
            <a:r>
              <a:rPr sz="1350" b="1" spc="-45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350" b="1" spc="-85" dirty="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sz="1350" b="1" spc="-70" dirty="0">
                <a:solidFill>
                  <a:srgbClr val="C00000"/>
                </a:solidFill>
                <a:latin typeface="Trebuchet MS"/>
                <a:cs typeface="Trebuchet MS"/>
              </a:rPr>
              <a:t>ı</a:t>
            </a:r>
            <a:r>
              <a:rPr sz="1350" b="1" spc="-65" dirty="0">
                <a:solidFill>
                  <a:srgbClr val="C00000"/>
                </a:solidFill>
                <a:latin typeface="Trebuchet MS"/>
                <a:cs typeface="Trebuchet MS"/>
              </a:rPr>
              <a:t>m</a:t>
            </a:r>
            <a:r>
              <a:rPr sz="1350" b="1" spc="-70" dirty="0">
                <a:solidFill>
                  <a:srgbClr val="C00000"/>
                </a:solidFill>
                <a:latin typeface="Trebuchet MS"/>
                <a:cs typeface="Trebuchet MS"/>
              </a:rPr>
              <a:t>ı  </a:t>
            </a:r>
            <a:r>
              <a:rPr sz="1350" b="1" spc="-90" dirty="0">
                <a:solidFill>
                  <a:srgbClr val="C00000"/>
                </a:solidFill>
                <a:latin typeface="Trebuchet MS"/>
                <a:cs typeface="Trebuchet MS"/>
              </a:rPr>
              <a:t>önerilmemektedir.</a:t>
            </a:r>
            <a:endParaRPr sz="1350">
              <a:latin typeface="Trebuchet MS"/>
              <a:cs typeface="Trebuchet MS"/>
            </a:endParaRPr>
          </a:p>
          <a:p>
            <a:pPr marL="3134360" marR="5080" indent="-92075">
              <a:lnSpc>
                <a:spcPct val="120900"/>
              </a:lnSpc>
              <a:spcBef>
                <a:spcPts val="56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3205480" algn="l"/>
              </a:tabLst>
            </a:pPr>
            <a:r>
              <a:rPr sz="1600" spc="-180" dirty="0">
                <a:solidFill>
                  <a:srgbClr val="404040"/>
                </a:solidFill>
                <a:latin typeface="Arial"/>
                <a:cs typeface="Arial"/>
              </a:rPr>
              <a:t>Yaşam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döngüsü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temel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adımlarının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doğrusal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şekilde 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geliştirildiği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model.</a:t>
            </a:r>
            <a:endParaRPr sz="1600">
              <a:latin typeface="Arial"/>
              <a:cs typeface="Arial"/>
            </a:endParaRPr>
          </a:p>
          <a:p>
            <a:pPr marL="3134360" marR="351790" indent="-92075">
              <a:lnSpc>
                <a:spcPct val="119800"/>
              </a:lnSpc>
              <a:spcBef>
                <a:spcPts val="140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3205480" algn="l"/>
              </a:tabLst>
            </a:pP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Barok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modeli </a:t>
            </a:r>
            <a:r>
              <a:rPr sz="1600" spc="-20" dirty="0">
                <a:solidFill>
                  <a:srgbClr val="404040"/>
                </a:solidFill>
                <a:latin typeface="Arial"/>
                <a:cs typeface="Arial"/>
              </a:rPr>
              <a:t>70'li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yılların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ortalarından</a:t>
            </a:r>
            <a:r>
              <a:rPr sz="160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başlanarak 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kullanılmaya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başlanmıştır.</a:t>
            </a:r>
            <a:endParaRPr sz="1600">
              <a:latin typeface="Arial"/>
              <a:cs typeface="Arial"/>
            </a:endParaRPr>
          </a:p>
          <a:p>
            <a:pPr marL="3134360" marR="120650" indent="-92075">
              <a:lnSpc>
                <a:spcPct val="120300"/>
              </a:lnSpc>
              <a:spcBef>
                <a:spcPts val="139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3205480" algn="l"/>
              </a:tabLst>
            </a:pP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Belgelemeyi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ayrı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ele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alır,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yazılımın 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geliştirilmesi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testinden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hemen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sonra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yapılmasının 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öngörür.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3134360" indent="-92075">
              <a:lnSpc>
                <a:spcPct val="100000"/>
              </a:lnSpc>
              <a:buClr>
                <a:srgbClr val="1CACE3"/>
              </a:buClr>
              <a:buSzPct val="93750"/>
              <a:buFont typeface="Wingdings"/>
              <a:buChar char=""/>
              <a:tabLst>
                <a:tab pos="3205480" algn="l"/>
              </a:tabLst>
            </a:pP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Halbuki,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günümüzde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belgeleme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yapılan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işin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doğal</a:t>
            </a:r>
            <a:r>
              <a:rPr sz="16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endParaRPr sz="1600">
              <a:latin typeface="Arial"/>
              <a:cs typeface="Arial"/>
            </a:endParaRPr>
          </a:p>
          <a:p>
            <a:pPr marL="3133725">
              <a:lnSpc>
                <a:spcPct val="100000"/>
              </a:lnSpc>
              <a:spcBef>
                <a:spcPts val="380"/>
              </a:spcBef>
            </a:pP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ürünü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olarak</a:t>
            </a:r>
            <a:r>
              <a:rPr sz="16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görülmektedir.</a:t>
            </a:r>
            <a:endParaRPr sz="1600">
              <a:latin typeface="Arial"/>
              <a:cs typeface="Arial"/>
            </a:endParaRPr>
          </a:p>
          <a:p>
            <a:pPr marL="3134360" marR="53975" indent="-92075">
              <a:lnSpc>
                <a:spcPct val="119800"/>
              </a:lnSpc>
              <a:spcBef>
                <a:spcPts val="140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3205480" algn="l"/>
              </a:tabLst>
            </a:pP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Aşamalar 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arası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geri dönüşlerin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nasıl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yapılacağı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tanımlı 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değil.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743-D4E2-4072-92AD-7D46E25E6E07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23</a:t>
            </a:fld>
            <a:endParaRPr lang="tr-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455" dirty="0"/>
              <a:t>Çağlayan</a:t>
            </a:r>
            <a:r>
              <a:rPr spc="-350" dirty="0"/>
              <a:t> </a:t>
            </a:r>
            <a:r>
              <a:rPr spc="-150" dirty="0"/>
              <a:t>Modeli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790699"/>
            <a:ext cx="7527290" cy="38823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7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180" dirty="0">
                <a:solidFill>
                  <a:srgbClr val="404040"/>
                </a:solidFill>
                <a:latin typeface="Arial"/>
                <a:cs typeface="Arial"/>
              </a:rPr>
              <a:t>Yaşam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döngüsü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temel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adımları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baştan 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sona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en </a:t>
            </a:r>
            <a:r>
              <a:rPr sz="1600" spc="-150" dirty="0">
                <a:solidFill>
                  <a:srgbClr val="404040"/>
                </a:solidFill>
                <a:latin typeface="Arial"/>
                <a:cs typeface="Arial"/>
              </a:rPr>
              <a:t>az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145" dirty="0">
                <a:solidFill>
                  <a:srgbClr val="404040"/>
                </a:solidFill>
                <a:latin typeface="Arial"/>
                <a:cs typeface="Arial"/>
              </a:rPr>
              <a:t>kez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izleyerek</a:t>
            </a:r>
            <a:r>
              <a:rPr sz="16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gerçekleştirilir.</a:t>
            </a:r>
            <a:endParaRPr sz="1600">
              <a:latin typeface="Arial"/>
              <a:cs typeface="Arial"/>
            </a:endParaRPr>
          </a:p>
          <a:p>
            <a:pPr marL="104139" marR="750570" indent="-9144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40" dirty="0">
                <a:solidFill>
                  <a:srgbClr val="0D5671"/>
                </a:solidFill>
                <a:latin typeface="Arial"/>
                <a:cs typeface="Arial"/>
              </a:rPr>
              <a:t>İyi </a:t>
            </a:r>
            <a:r>
              <a:rPr sz="1600" spc="-50" dirty="0">
                <a:solidFill>
                  <a:srgbClr val="0D5671"/>
                </a:solidFill>
                <a:latin typeface="Arial"/>
                <a:cs typeface="Arial"/>
              </a:rPr>
              <a:t>tanımlı </a:t>
            </a: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projeler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600" spc="-15" dirty="0">
                <a:solidFill>
                  <a:srgbClr val="0D5671"/>
                </a:solidFill>
                <a:latin typeface="Arial"/>
                <a:cs typeface="Arial"/>
              </a:rPr>
              <a:t>üretimi </a:t>
            </a:r>
            <a:r>
              <a:rPr sz="1600" spc="-155" dirty="0">
                <a:solidFill>
                  <a:srgbClr val="0D5671"/>
                </a:solidFill>
                <a:latin typeface="Arial"/>
                <a:cs typeface="Arial"/>
              </a:rPr>
              <a:t>az </a:t>
            </a:r>
            <a:r>
              <a:rPr sz="1600" spc="-110" dirty="0">
                <a:solidFill>
                  <a:srgbClr val="0D5671"/>
                </a:solidFill>
                <a:latin typeface="Arial"/>
                <a:cs typeface="Arial"/>
              </a:rPr>
              <a:t>zaman </a:t>
            </a:r>
            <a:r>
              <a:rPr sz="1600" spc="-50" dirty="0">
                <a:solidFill>
                  <a:srgbClr val="0D5671"/>
                </a:solidFill>
                <a:latin typeface="Arial"/>
                <a:cs typeface="Arial"/>
              </a:rPr>
              <a:t>gerektiren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600" spc="-25" dirty="0">
                <a:solidFill>
                  <a:srgbClr val="404040"/>
                </a:solidFill>
                <a:latin typeface="Arial"/>
                <a:cs typeface="Arial"/>
              </a:rPr>
              <a:t>projeleri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uygun</a:t>
            </a:r>
            <a:r>
              <a:rPr sz="1600" spc="-2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bir 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modeldir.</a:t>
            </a:r>
            <a:endParaRPr sz="1600">
              <a:latin typeface="Arial"/>
              <a:cs typeface="Arial"/>
            </a:endParaRPr>
          </a:p>
          <a:p>
            <a:pPr marL="104139" marR="1021080" indent="-9144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95" dirty="0">
                <a:solidFill>
                  <a:srgbClr val="0D5671"/>
                </a:solidFill>
                <a:latin typeface="Arial"/>
                <a:cs typeface="Arial"/>
              </a:rPr>
              <a:t>Geleneksel </a:t>
            </a:r>
            <a:r>
              <a:rPr sz="1600" spc="-50" dirty="0">
                <a:solidFill>
                  <a:srgbClr val="0D5671"/>
                </a:solidFill>
                <a:latin typeface="Arial"/>
                <a:cs typeface="Arial"/>
              </a:rPr>
              <a:t>model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bilinen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modelin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kullanımı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günümüzde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giderek 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azalmaktadır.</a:t>
            </a:r>
            <a:endParaRPr sz="1600">
              <a:latin typeface="Arial"/>
              <a:cs typeface="Arial"/>
            </a:endParaRPr>
          </a:p>
          <a:p>
            <a:pPr marL="104139" marR="5080" indent="-91440">
              <a:lnSpc>
                <a:spcPct val="100000"/>
              </a:lnSpc>
              <a:spcBef>
                <a:spcPts val="60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Barok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modelin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aksine </a:t>
            </a:r>
            <a:r>
              <a:rPr sz="1600" spc="-70" dirty="0">
                <a:solidFill>
                  <a:srgbClr val="0D5671"/>
                </a:solidFill>
                <a:latin typeface="Arial"/>
                <a:cs typeface="Arial"/>
              </a:rPr>
              <a:t>belgeleme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işlevini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ayrı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125" dirty="0">
                <a:solidFill>
                  <a:srgbClr val="404040"/>
                </a:solidFill>
                <a:latin typeface="Arial"/>
                <a:cs typeface="Arial"/>
              </a:rPr>
              <a:t>aşama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ele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almaz ve </a:t>
            </a:r>
            <a:r>
              <a:rPr sz="1600" spc="-20" dirty="0">
                <a:solidFill>
                  <a:srgbClr val="404040"/>
                </a:solidFill>
                <a:latin typeface="Arial"/>
                <a:cs typeface="Arial"/>
              </a:rPr>
              <a:t>üretimin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doğal 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parçası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olarak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görür.</a:t>
            </a:r>
            <a:endParaRPr sz="16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Barok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modele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göre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geri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dönüşler </a:t>
            </a:r>
            <a:r>
              <a:rPr sz="1600" spc="-25" dirty="0">
                <a:solidFill>
                  <a:srgbClr val="404040"/>
                </a:solidFill>
                <a:latin typeface="Arial"/>
                <a:cs typeface="Arial"/>
              </a:rPr>
              <a:t>iyi</a:t>
            </a:r>
            <a:r>
              <a:rPr sz="16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tanımlanmıştır.</a:t>
            </a:r>
            <a:endParaRPr sz="1600">
              <a:latin typeface="Arial"/>
              <a:cs typeface="Arial"/>
            </a:endParaRPr>
          </a:p>
          <a:p>
            <a:pPr marL="104139" marR="101600" indent="-9144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13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tanımlamada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belirsizlik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yok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(ya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600" spc="-114" dirty="0">
                <a:solidFill>
                  <a:srgbClr val="404040"/>
                </a:solidFill>
                <a:latin typeface="Arial"/>
                <a:cs typeface="Arial"/>
              </a:rPr>
              <a:t>az)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ise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üretimi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çok 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zaman 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almayacak 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ise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uygun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süreç</a:t>
            </a:r>
            <a:r>
              <a:rPr sz="16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modelidir.</a:t>
            </a:r>
            <a:endParaRPr sz="16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sonraki </a:t>
            </a:r>
            <a:r>
              <a:rPr sz="1600" spc="-114" dirty="0">
                <a:solidFill>
                  <a:srgbClr val="404040"/>
                </a:solidFill>
                <a:latin typeface="Arial"/>
                <a:cs typeface="Arial"/>
              </a:rPr>
              <a:t>aşama,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önceki </a:t>
            </a:r>
            <a:r>
              <a:rPr sz="1600" spc="-125" dirty="0">
                <a:solidFill>
                  <a:srgbClr val="404040"/>
                </a:solidFill>
                <a:latin typeface="Arial"/>
                <a:cs typeface="Arial"/>
              </a:rPr>
              <a:t>aşama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tamamlanmadan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başlayamaz.</a:t>
            </a:r>
            <a:endParaRPr sz="16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60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Her 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aşamanın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sonucu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114" dirty="0">
                <a:solidFill>
                  <a:srgbClr val="404040"/>
                </a:solidFill>
                <a:latin typeface="Arial"/>
                <a:cs typeface="Arial"/>
              </a:rPr>
              <a:t>ya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birden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fazla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onaylanan (imzalanan)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belgedir.</a:t>
            </a:r>
            <a:endParaRPr sz="16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Gerektiğinde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aktivitelerinde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iterasyonlar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(tekrarlamalar)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olabilir.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2B5F-3512-4A49-91BB-189BB9104A02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24</a:t>
            </a:fld>
            <a:endParaRPr lang="tr-T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06106"/>
            <a:ext cx="73856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295" dirty="0"/>
              <a:t>Çağlayan/Şelale </a:t>
            </a:r>
            <a:r>
              <a:rPr sz="3600" u="none" spc="-125" dirty="0"/>
              <a:t>Modeli </a:t>
            </a:r>
            <a:r>
              <a:rPr sz="3600" u="none" spc="-170" dirty="0"/>
              <a:t>(Waterfall</a:t>
            </a:r>
            <a:r>
              <a:rPr sz="3600" u="none" spc="-305" dirty="0"/>
              <a:t> </a:t>
            </a:r>
            <a:r>
              <a:rPr sz="3600" u="none" spc="-145" dirty="0"/>
              <a:t>Model)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944880" y="2303779"/>
            <a:ext cx="1475740" cy="706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09520" y="2961639"/>
            <a:ext cx="1440180" cy="70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2100" y="3604259"/>
            <a:ext cx="1435100" cy="708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40400" y="4279900"/>
            <a:ext cx="1417320" cy="708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22819" y="4937759"/>
            <a:ext cx="1414779" cy="693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69339" y="2401189"/>
            <a:ext cx="7495540" cy="297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6330950" algn="ctr">
              <a:lnSpc>
                <a:spcPct val="100000"/>
              </a:lnSpc>
              <a:spcBef>
                <a:spcPts val="110"/>
              </a:spcBef>
            </a:pPr>
            <a:r>
              <a:rPr sz="1350" b="1" spc="-50" dirty="0">
                <a:solidFill>
                  <a:srgbClr val="0D0D0D"/>
                </a:solidFill>
                <a:latin typeface="Trebuchet MS"/>
                <a:cs typeface="Trebuchet MS"/>
              </a:rPr>
              <a:t>G</a:t>
            </a:r>
            <a:r>
              <a:rPr sz="1350" b="1" spc="-10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350" b="1" spc="-12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350" b="1" spc="-10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350" b="1" spc="-105" dirty="0">
                <a:solidFill>
                  <a:srgbClr val="0D0D0D"/>
                </a:solidFill>
                <a:latin typeface="Trebuchet MS"/>
                <a:cs typeface="Trebuchet MS"/>
              </a:rPr>
              <a:t>k</a:t>
            </a:r>
            <a:r>
              <a:rPr sz="1350" b="1" spc="-50" dirty="0">
                <a:solidFill>
                  <a:srgbClr val="0D0D0D"/>
                </a:solidFill>
                <a:latin typeface="Trebuchet MS"/>
                <a:cs typeface="Trebuchet MS"/>
              </a:rPr>
              <a:t>si</a:t>
            </a:r>
            <a:r>
              <a:rPr sz="1350" b="1" spc="-90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350" b="1" spc="-7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350" b="1" spc="-65" dirty="0">
                <a:solidFill>
                  <a:srgbClr val="0D0D0D"/>
                </a:solidFill>
                <a:latin typeface="Trebuchet MS"/>
                <a:cs typeface="Trebuchet MS"/>
              </a:rPr>
              <a:t>ml</a:t>
            </a:r>
            <a:r>
              <a:rPr sz="1350" b="1" spc="-10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350" b="1" spc="-105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350" b="1" spc="-9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350" b="1" spc="-70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endParaRPr sz="1350">
              <a:latin typeface="Trebuchet MS"/>
              <a:cs typeface="Trebuchet MS"/>
            </a:endParaRPr>
          </a:p>
          <a:p>
            <a:pPr marR="6332855" algn="ctr">
              <a:lnSpc>
                <a:spcPct val="100000"/>
              </a:lnSpc>
            </a:pPr>
            <a:r>
              <a:rPr sz="1350" b="1" spc="-75" dirty="0">
                <a:solidFill>
                  <a:srgbClr val="0D0D0D"/>
                </a:solidFill>
                <a:latin typeface="Trebuchet MS"/>
                <a:cs typeface="Trebuchet MS"/>
              </a:rPr>
              <a:t>Tanımlanması</a:t>
            </a:r>
            <a:endParaRPr sz="1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marL="1577340" marR="4779010" indent="226060">
              <a:lnSpc>
                <a:spcPct val="100000"/>
              </a:lnSpc>
            </a:pPr>
            <a:r>
              <a:rPr sz="1350" b="1" spc="-70" dirty="0">
                <a:solidFill>
                  <a:srgbClr val="0D0D0D"/>
                </a:solidFill>
                <a:latin typeface="Trebuchet MS"/>
                <a:cs typeface="Trebuchet MS"/>
              </a:rPr>
              <a:t>Sistem </a:t>
            </a:r>
            <a:r>
              <a:rPr sz="1350" b="1" spc="-95" dirty="0">
                <a:solidFill>
                  <a:srgbClr val="0D0D0D"/>
                </a:solidFill>
                <a:latin typeface="Trebuchet MS"/>
                <a:cs typeface="Trebuchet MS"/>
              </a:rPr>
              <a:t>ve  </a:t>
            </a:r>
            <a:r>
              <a:rPr sz="1350" b="1" spc="-105" dirty="0">
                <a:solidFill>
                  <a:srgbClr val="0D0D0D"/>
                </a:solidFill>
                <a:latin typeface="Trebuchet MS"/>
                <a:cs typeface="Trebuchet MS"/>
              </a:rPr>
              <a:t>Yazılım</a:t>
            </a:r>
            <a:r>
              <a:rPr sz="1350" b="1" spc="-19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350" b="1" spc="-90" dirty="0">
                <a:solidFill>
                  <a:srgbClr val="0D0D0D"/>
                </a:solidFill>
                <a:latin typeface="Trebuchet MS"/>
                <a:cs typeface="Trebuchet MS"/>
              </a:rPr>
              <a:t>Tasarımı</a:t>
            </a:r>
            <a:endParaRPr sz="1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3183255" marR="3221990" algn="ctr">
              <a:lnSpc>
                <a:spcPct val="100000"/>
              </a:lnSpc>
            </a:pPr>
            <a:r>
              <a:rPr sz="1350" b="1" spc="-50" dirty="0">
                <a:solidFill>
                  <a:srgbClr val="0D0D0D"/>
                </a:solidFill>
                <a:latin typeface="Trebuchet MS"/>
                <a:cs typeface="Trebuchet MS"/>
              </a:rPr>
              <a:t>G</a:t>
            </a:r>
            <a:r>
              <a:rPr sz="1350" b="1" spc="-10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350" b="1" spc="-12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350" b="1" spc="-135" dirty="0">
                <a:solidFill>
                  <a:srgbClr val="0D0D0D"/>
                </a:solidFill>
                <a:latin typeface="Trebuchet MS"/>
                <a:cs typeface="Trebuchet MS"/>
              </a:rPr>
              <a:t>ç</a:t>
            </a:r>
            <a:r>
              <a:rPr sz="1350" b="1" spc="-10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350" b="1" spc="-85" dirty="0">
                <a:solidFill>
                  <a:srgbClr val="0D0D0D"/>
                </a:solidFill>
                <a:latin typeface="Trebuchet MS"/>
                <a:cs typeface="Trebuchet MS"/>
              </a:rPr>
              <a:t>k</a:t>
            </a:r>
            <a:r>
              <a:rPr sz="1350" b="1" spc="-65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1350" b="1" spc="-10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350" b="1" spc="-65" dirty="0">
                <a:solidFill>
                  <a:srgbClr val="0D0D0D"/>
                </a:solidFill>
                <a:latin typeface="Trebuchet MS"/>
                <a:cs typeface="Trebuchet MS"/>
              </a:rPr>
              <a:t>ş</a:t>
            </a:r>
            <a:r>
              <a:rPr sz="1350" b="1" spc="-60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350" b="1" spc="-7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350" b="1" spc="-55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350" b="1" spc="-110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sz="1350" b="1" spc="-65" dirty="0">
                <a:solidFill>
                  <a:srgbClr val="0D0D0D"/>
                </a:solidFill>
                <a:latin typeface="Trebuchet MS"/>
                <a:cs typeface="Trebuchet MS"/>
              </a:rPr>
              <a:t>e  </a:t>
            </a:r>
            <a:r>
              <a:rPr sz="1350" b="1" spc="-95" dirty="0">
                <a:solidFill>
                  <a:srgbClr val="0D0D0D"/>
                </a:solidFill>
                <a:latin typeface="Trebuchet MS"/>
                <a:cs typeface="Trebuchet MS"/>
              </a:rPr>
              <a:t>ve </a:t>
            </a:r>
            <a:r>
              <a:rPr sz="1350" b="1" spc="-70" dirty="0">
                <a:solidFill>
                  <a:srgbClr val="0D0D0D"/>
                </a:solidFill>
                <a:latin typeface="Trebuchet MS"/>
                <a:cs typeface="Trebuchet MS"/>
              </a:rPr>
              <a:t>Birim</a:t>
            </a:r>
            <a:r>
              <a:rPr sz="1350" b="1" spc="-1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350" b="1" spc="-125" dirty="0">
                <a:solidFill>
                  <a:srgbClr val="0D0D0D"/>
                </a:solidFill>
                <a:latin typeface="Trebuchet MS"/>
                <a:cs typeface="Trebuchet MS"/>
              </a:rPr>
              <a:t>Test</a:t>
            </a:r>
            <a:endParaRPr sz="1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4942840" marR="1631314" indent="-74295">
              <a:lnSpc>
                <a:spcPct val="100000"/>
              </a:lnSpc>
            </a:pPr>
            <a:r>
              <a:rPr sz="1350" b="1" spc="-75" dirty="0">
                <a:solidFill>
                  <a:srgbClr val="0D0D0D"/>
                </a:solidFill>
                <a:latin typeface="Trebuchet MS"/>
                <a:cs typeface="Trebuchet MS"/>
              </a:rPr>
              <a:t>Birleştirme</a:t>
            </a:r>
            <a:r>
              <a:rPr sz="1350" b="1" spc="-2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350" b="1" spc="-95" dirty="0">
                <a:solidFill>
                  <a:srgbClr val="0D0D0D"/>
                </a:solidFill>
                <a:latin typeface="Trebuchet MS"/>
                <a:cs typeface="Trebuchet MS"/>
              </a:rPr>
              <a:t>ve  </a:t>
            </a:r>
            <a:r>
              <a:rPr sz="1350" b="1" spc="-70" dirty="0">
                <a:solidFill>
                  <a:srgbClr val="0D0D0D"/>
                </a:solidFill>
                <a:latin typeface="Trebuchet MS"/>
                <a:cs typeface="Trebuchet MS"/>
              </a:rPr>
              <a:t>Sistem</a:t>
            </a:r>
            <a:r>
              <a:rPr sz="1350" b="1" spc="-15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350" b="1" spc="-114" dirty="0">
                <a:solidFill>
                  <a:srgbClr val="0D0D0D"/>
                </a:solidFill>
                <a:latin typeface="Trebuchet MS"/>
                <a:cs typeface="Trebuchet MS"/>
              </a:rPr>
              <a:t>Testi</a:t>
            </a:r>
            <a:endParaRPr sz="1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350" b="1" spc="-55" dirty="0">
                <a:solidFill>
                  <a:srgbClr val="0D0D0D"/>
                </a:solidFill>
                <a:latin typeface="Trebuchet MS"/>
                <a:cs typeface="Trebuchet MS"/>
              </a:rPr>
              <a:t>İşlem </a:t>
            </a:r>
            <a:r>
              <a:rPr sz="1350" b="1" spc="-95" dirty="0">
                <a:solidFill>
                  <a:srgbClr val="0D0D0D"/>
                </a:solidFill>
                <a:latin typeface="Trebuchet MS"/>
                <a:cs typeface="Trebuchet MS"/>
              </a:rPr>
              <a:t>ve</a:t>
            </a:r>
            <a:r>
              <a:rPr sz="1350" b="1" spc="-26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350" b="1" spc="-60" dirty="0">
                <a:solidFill>
                  <a:srgbClr val="0D0D0D"/>
                </a:solidFill>
                <a:latin typeface="Trebuchet MS"/>
                <a:cs typeface="Trebuchet MS"/>
              </a:rPr>
              <a:t>Bakım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5050" y="2569210"/>
            <a:ext cx="1000760" cy="4140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5050" y="2569210"/>
            <a:ext cx="1000760" cy="414020"/>
          </a:xfrm>
          <a:custGeom>
            <a:avLst/>
            <a:gdLst/>
            <a:ahLst/>
            <a:cxnLst/>
            <a:rect l="l" t="t" r="r" b="b"/>
            <a:pathLst>
              <a:path w="1000760" h="414019">
                <a:moveTo>
                  <a:pt x="0" y="82168"/>
                </a:moveTo>
                <a:lnTo>
                  <a:pt x="856233" y="82168"/>
                </a:lnTo>
                <a:lnTo>
                  <a:pt x="856233" y="310514"/>
                </a:lnTo>
                <a:lnTo>
                  <a:pt x="793750" y="310514"/>
                </a:lnTo>
                <a:lnTo>
                  <a:pt x="897255" y="414019"/>
                </a:lnTo>
                <a:lnTo>
                  <a:pt x="1000760" y="310514"/>
                </a:lnTo>
                <a:lnTo>
                  <a:pt x="938276" y="310514"/>
                </a:lnTo>
                <a:lnTo>
                  <a:pt x="938276" y="0"/>
                </a:lnTo>
                <a:lnTo>
                  <a:pt x="0" y="0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69690" y="3214370"/>
            <a:ext cx="1000760" cy="4140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69690" y="3214370"/>
            <a:ext cx="1000760" cy="414020"/>
          </a:xfrm>
          <a:custGeom>
            <a:avLst/>
            <a:gdLst/>
            <a:ahLst/>
            <a:cxnLst/>
            <a:rect l="l" t="t" r="r" b="b"/>
            <a:pathLst>
              <a:path w="1000760" h="414020">
                <a:moveTo>
                  <a:pt x="0" y="82168"/>
                </a:moveTo>
                <a:lnTo>
                  <a:pt x="856234" y="82168"/>
                </a:lnTo>
                <a:lnTo>
                  <a:pt x="856234" y="310514"/>
                </a:lnTo>
                <a:lnTo>
                  <a:pt x="793750" y="310514"/>
                </a:lnTo>
                <a:lnTo>
                  <a:pt x="897255" y="414019"/>
                </a:lnTo>
                <a:lnTo>
                  <a:pt x="1000760" y="310514"/>
                </a:lnTo>
                <a:lnTo>
                  <a:pt x="938276" y="310514"/>
                </a:lnTo>
                <a:lnTo>
                  <a:pt x="938276" y="0"/>
                </a:lnTo>
                <a:lnTo>
                  <a:pt x="0" y="0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52109" y="3887470"/>
            <a:ext cx="1000760" cy="4140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52109" y="3887470"/>
            <a:ext cx="1000760" cy="414020"/>
          </a:xfrm>
          <a:custGeom>
            <a:avLst/>
            <a:gdLst/>
            <a:ahLst/>
            <a:cxnLst/>
            <a:rect l="l" t="t" r="r" b="b"/>
            <a:pathLst>
              <a:path w="1000760" h="414020">
                <a:moveTo>
                  <a:pt x="0" y="82168"/>
                </a:moveTo>
                <a:lnTo>
                  <a:pt x="856234" y="82168"/>
                </a:lnTo>
                <a:lnTo>
                  <a:pt x="856234" y="310514"/>
                </a:lnTo>
                <a:lnTo>
                  <a:pt x="793750" y="310514"/>
                </a:lnTo>
                <a:lnTo>
                  <a:pt x="897254" y="414019"/>
                </a:lnTo>
                <a:lnTo>
                  <a:pt x="1000760" y="310514"/>
                </a:lnTo>
                <a:lnTo>
                  <a:pt x="938276" y="310514"/>
                </a:lnTo>
                <a:lnTo>
                  <a:pt x="938276" y="0"/>
                </a:lnTo>
                <a:lnTo>
                  <a:pt x="0" y="0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0409" y="4552950"/>
            <a:ext cx="1000760" cy="4140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90409" y="4552950"/>
            <a:ext cx="1000760" cy="414020"/>
          </a:xfrm>
          <a:custGeom>
            <a:avLst/>
            <a:gdLst/>
            <a:ahLst/>
            <a:cxnLst/>
            <a:rect l="l" t="t" r="r" b="b"/>
            <a:pathLst>
              <a:path w="1000759" h="414020">
                <a:moveTo>
                  <a:pt x="0" y="82168"/>
                </a:moveTo>
                <a:lnTo>
                  <a:pt x="856234" y="82168"/>
                </a:lnTo>
                <a:lnTo>
                  <a:pt x="856234" y="310514"/>
                </a:lnTo>
                <a:lnTo>
                  <a:pt x="793750" y="310514"/>
                </a:lnTo>
                <a:lnTo>
                  <a:pt x="897255" y="414019"/>
                </a:lnTo>
                <a:lnTo>
                  <a:pt x="1000760" y="310514"/>
                </a:lnTo>
                <a:lnTo>
                  <a:pt x="938276" y="310514"/>
                </a:lnTo>
                <a:lnTo>
                  <a:pt x="938276" y="0"/>
                </a:lnTo>
                <a:lnTo>
                  <a:pt x="0" y="0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90309" y="4918709"/>
            <a:ext cx="1043939" cy="406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90309" y="4918709"/>
            <a:ext cx="1043940" cy="406400"/>
          </a:xfrm>
          <a:custGeom>
            <a:avLst/>
            <a:gdLst/>
            <a:ahLst/>
            <a:cxnLst/>
            <a:rect l="l" t="t" r="r" b="b"/>
            <a:pathLst>
              <a:path w="1043940" h="406400">
                <a:moveTo>
                  <a:pt x="1043939" y="325754"/>
                </a:moveTo>
                <a:lnTo>
                  <a:pt x="141859" y="325754"/>
                </a:lnTo>
                <a:lnTo>
                  <a:pt x="141859" y="101600"/>
                </a:lnTo>
                <a:lnTo>
                  <a:pt x="203200" y="101600"/>
                </a:lnTo>
                <a:lnTo>
                  <a:pt x="101600" y="0"/>
                </a:lnTo>
                <a:lnTo>
                  <a:pt x="0" y="101600"/>
                </a:lnTo>
                <a:lnTo>
                  <a:pt x="61340" y="101600"/>
                </a:lnTo>
                <a:lnTo>
                  <a:pt x="61340" y="406399"/>
                </a:lnTo>
                <a:lnTo>
                  <a:pt x="1043939" y="406399"/>
                </a:lnTo>
                <a:lnTo>
                  <a:pt x="1043939" y="3257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5670" y="4243070"/>
            <a:ext cx="1043939" cy="406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25670" y="4243070"/>
            <a:ext cx="1043940" cy="406400"/>
          </a:xfrm>
          <a:custGeom>
            <a:avLst/>
            <a:gdLst/>
            <a:ahLst/>
            <a:cxnLst/>
            <a:rect l="l" t="t" r="r" b="b"/>
            <a:pathLst>
              <a:path w="1043939" h="406400">
                <a:moveTo>
                  <a:pt x="1043939" y="325754"/>
                </a:moveTo>
                <a:lnTo>
                  <a:pt x="141858" y="325754"/>
                </a:lnTo>
                <a:lnTo>
                  <a:pt x="141858" y="101599"/>
                </a:lnTo>
                <a:lnTo>
                  <a:pt x="203200" y="101599"/>
                </a:lnTo>
                <a:lnTo>
                  <a:pt x="101600" y="0"/>
                </a:lnTo>
                <a:lnTo>
                  <a:pt x="0" y="101599"/>
                </a:lnTo>
                <a:lnTo>
                  <a:pt x="61340" y="101599"/>
                </a:lnTo>
                <a:lnTo>
                  <a:pt x="61340" y="406399"/>
                </a:lnTo>
                <a:lnTo>
                  <a:pt x="1043939" y="406399"/>
                </a:lnTo>
                <a:lnTo>
                  <a:pt x="1043939" y="3257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4989" y="3597909"/>
            <a:ext cx="1041400" cy="4089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4989" y="3597909"/>
            <a:ext cx="1041400" cy="408940"/>
          </a:xfrm>
          <a:custGeom>
            <a:avLst/>
            <a:gdLst/>
            <a:ahLst/>
            <a:cxnLst/>
            <a:rect l="l" t="t" r="r" b="b"/>
            <a:pathLst>
              <a:path w="1041400" h="408939">
                <a:moveTo>
                  <a:pt x="1041400" y="327787"/>
                </a:moveTo>
                <a:lnTo>
                  <a:pt x="142748" y="327787"/>
                </a:lnTo>
                <a:lnTo>
                  <a:pt x="142748" y="102234"/>
                </a:lnTo>
                <a:lnTo>
                  <a:pt x="204470" y="102234"/>
                </a:lnTo>
                <a:lnTo>
                  <a:pt x="102235" y="0"/>
                </a:lnTo>
                <a:lnTo>
                  <a:pt x="0" y="102234"/>
                </a:lnTo>
                <a:lnTo>
                  <a:pt x="61722" y="102234"/>
                </a:lnTo>
                <a:lnTo>
                  <a:pt x="61722" y="408939"/>
                </a:lnTo>
                <a:lnTo>
                  <a:pt x="1041400" y="408939"/>
                </a:lnTo>
                <a:lnTo>
                  <a:pt x="1041400" y="3277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12569" y="2945129"/>
            <a:ext cx="1043940" cy="406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12569" y="2945129"/>
            <a:ext cx="1043940" cy="406400"/>
          </a:xfrm>
          <a:custGeom>
            <a:avLst/>
            <a:gdLst/>
            <a:ahLst/>
            <a:cxnLst/>
            <a:rect l="l" t="t" r="r" b="b"/>
            <a:pathLst>
              <a:path w="1043939" h="406400">
                <a:moveTo>
                  <a:pt x="1043940" y="325755"/>
                </a:moveTo>
                <a:lnTo>
                  <a:pt x="141859" y="325755"/>
                </a:lnTo>
                <a:lnTo>
                  <a:pt x="141859" y="101600"/>
                </a:lnTo>
                <a:lnTo>
                  <a:pt x="203200" y="101600"/>
                </a:lnTo>
                <a:lnTo>
                  <a:pt x="101600" y="0"/>
                </a:lnTo>
                <a:lnTo>
                  <a:pt x="0" y="101600"/>
                </a:lnTo>
                <a:lnTo>
                  <a:pt x="61341" y="101600"/>
                </a:lnTo>
                <a:lnTo>
                  <a:pt x="61341" y="406400"/>
                </a:lnTo>
                <a:lnTo>
                  <a:pt x="1043940" y="406400"/>
                </a:lnTo>
                <a:lnTo>
                  <a:pt x="1043940" y="32575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Veri Yer Tutucusu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7E3-8BAC-459B-8D04-16DA0610AB15}" type="datetime1">
              <a:rPr lang="en-US" smtClean="0"/>
              <a:t>3/20/2019</a:t>
            </a:fld>
            <a:endParaRPr lang="en-US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25</a:t>
            </a:fld>
            <a:endParaRPr lang="tr-T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0427" y="876934"/>
            <a:ext cx="6756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55" dirty="0"/>
              <a:t>Çağlayan </a:t>
            </a:r>
            <a:r>
              <a:rPr u="none" spc="-155" dirty="0"/>
              <a:t>Modeli </a:t>
            </a:r>
            <a:r>
              <a:rPr u="none" spc="-130" dirty="0"/>
              <a:t>-</a:t>
            </a:r>
            <a:r>
              <a:rPr u="none" spc="-295" dirty="0"/>
              <a:t> </a:t>
            </a:r>
            <a:r>
              <a:rPr u="none" spc="-355" dirty="0"/>
              <a:t>Aşamaları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4562" y="1849627"/>
            <a:ext cx="7477759" cy="141033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b="1" spc="-90" dirty="0">
                <a:solidFill>
                  <a:srgbClr val="C4442A"/>
                </a:solidFill>
                <a:latin typeface="Trebuchet MS"/>
                <a:cs typeface="Trebuchet MS"/>
              </a:rPr>
              <a:t>Gereksinim </a:t>
            </a:r>
            <a:r>
              <a:rPr sz="1500" b="1" spc="-105" dirty="0">
                <a:solidFill>
                  <a:srgbClr val="C4442A"/>
                </a:solidFill>
                <a:latin typeface="Trebuchet MS"/>
                <a:cs typeface="Trebuchet MS"/>
              </a:rPr>
              <a:t>Tanımlama: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Gerçekleştirilecek sistemin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gereksinimlerinin belirlenmesi</a:t>
            </a:r>
            <a:r>
              <a:rPr sz="1500" spc="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isidir.</a:t>
            </a:r>
            <a:endParaRPr sz="15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21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Müşteri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ne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istiyor?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Ürün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ne </a:t>
            </a: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yapacak,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ne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işlevsellik</a:t>
            </a:r>
            <a:r>
              <a:rPr sz="15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gösterecek?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Arial"/>
              <a:buChar char="◦"/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620"/>
              </a:lnSpc>
            </a:pPr>
            <a:r>
              <a:rPr sz="1500" b="1" spc="-85" dirty="0">
                <a:solidFill>
                  <a:srgbClr val="C4442A"/>
                </a:solidFill>
                <a:latin typeface="Trebuchet MS"/>
                <a:cs typeface="Trebuchet MS"/>
              </a:rPr>
              <a:t>Sistem </a:t>
            </a:r>
            <a:r>
              <a:rPr sz="1500" b="1" spc="-110" dirty="0">
                <a:solidFill>
                  <a:srgbClr val="C4442A"/>
                </a:solidFill>
                <a:latin typeface="Trebuchet MS"/>
                <a:cs typeface="Trebuchet MS"/>
              </a:rPr>
              <a:t>ve </a:t>
            </a:r>
            <a:r>
              <a:rPr sz="1500" b="1" spc="-120" dirty="0">
                <a:solidFill>
                  <a:srgbClr val="C4442A"/>
                </a:solidFill>
                <a:latin typeface="Trebuchet MS"/>
                <a:cs typeface="Trebuchet MS"/>
              </a:rPr>
              <a:t>Yazılım </a:t>
            </a:r>
            <a:r>
              <a:rPr sz="1500" b="1" spc="-105" dirty="0">
                <a:solidFill>
                  <a:srgbClr val="C4442A"/>
                </a:solidFill>
                <a:latin typeface="Trebuchet MS"/>
                <a:cs typeface="Trebuchet MS"/>
              </a:rPr>
              <a:t>Tasarımı: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Gereksinimleri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belirlenmiş 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sistemin 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yapısal </a:t>
            </a:r>
            <a:r>
              <a:rPr sz="1500" spc="-8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detay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tasarımını 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oluşturma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 isidir.</a:t>
            </a:r>
            <a:endParaRPr sz="15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19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Ürün,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müşterinin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beklediği işlevselliği </a:t>
            </a:r>
            <a:r>
              <a:rPr sz="1500" spc="-85" dirty="0">
                <a:solidFill>
                  <a:srgbClr val="404040"/>
                </a:solidFill>
                <a:latin typeface="Arial"/>
                <a:cs typeface="Arial"/>
              </a:rPr>
              <a:t>nasıl</a:t>
            </a:r>
            <a:r>
              <a:rPr sz="15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14" dirty="0">
                <a:solidFill>
                  <a:srgbClr val="404040"/>
                </a:solidFill>
                <a:latin typeface="Arial"/>
                <a:cs typeface="Arial"/>
              </a:rPr>
              <a:t>sağlayacak?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9869" y="3414648"/>
            <a:ext cx="18421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5519" algn="l"/>
              </a:tabLst>
            </a:pP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sisteminin	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kodlanarak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4562" y="3414648"/>
            <a:ext cx="5480685" cy="7169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1620"/>
              </a:lnSpc>
              <a:spcBef>
                <a:spcPts val="305"/>
              </a:spcBef>
              <a:tabLst>
                <a:tab pos="1389380" algn="l"/>
                <a:tab pos="1753235" algn="l"/>
                <a:tab pos="2354580" algn="l"/>
                <a:tab pos="2903855" algn="l"/>
                <a:tab pos="3724275" algn="l"/>
                <a:tab pos="4540250" algn="l"/>
                <a:tab pos="4930775" algn="l"/>
              </a:tabLst>
            </a:pPr>
            <a:r>
              <a:rPr sz="1500" b="1" spc="-55" dirty="0">
                <a:solidFill>
                  <a:srgbClr val="C4442A"/>
                </a:solidFill>
                <a:latin typeface="Trebuchet MS"/>
                <a:cs typeface="Trebuchet MS"/>
              </a:rPr>
              <a:t>G</a:t>
            </a:r>
            <a:r>
              <a:rPr sz="1500" b="1" spc="-110" dirty="0">
                <a:solidFill>
                  <a:srgbClr val="C4442A"/>
                </a:solidFill>
                <a:latin typeface="Trebuchet MS"/>
                <a:cs typeface="Trebuchet MS"/>
              </a:rPr>
              <a:t>e</a:t>
            </a:r>
            <a:r>
              <a:rPr sz="1500" b="1" spc="-125" dirty="0">
                <a:solidFill>
                  <a:srgbClr val="C4442A"/>
                </a:solidFill>
                <a:latin typeface="Trebuchet MS"/>
                <a:cs typeface="Trebuchet MS"/>
              </a:rPr>
              <a:t>r</a:t>
            </a:r>
            <a:r>
              <a:rPr sz="1500" b="1" spc="-150" dirty="0">
                <a:solidFill>
                  <a:srgbClr val="C4442A"/>
                </a:solidFill>
                <a:latin typeface="Trebuchet MS"/>
                <a:cs typeface="Trebuchet MS"/>
              </a:rPr>
              <a:t>ç</a:t>
            </a:r>
            <a:r>
              <a:rPr sz="1500" b="1" spc="-110" dirty="0">
                <a:solidFill>
                  <a:srgbClr val="C4442A"/>
                </a:solidFill>
                <a:latin typeface="Trebuchet MS"/>
                <a:cs typeface="Trebuchet MS"/>
              </a:rPr>
              <a:t>e</a:t>
            </a:r>
            <a:r>
              <a:rPr sz="1500" b="1" spc="-114" dirty="0">
                <a:solidFill>
                  <a:srgbClr val="C4442A"/>
                </a:solidFill>
                <a:latin typeface="Trebuchet MS"/>
                <a:cs typeface="Trebuchet MS"/>
              </a:rPr>
              <a:t>k</a:t>
            </a:r>
            <a:r>
              <a:rPr sz="1500" b="1" spc="-95" dirty="0">
                <a:solidFill>
                  <a:srgbClr val="C4442A"/>
                </a:solidFill>
                <a:latin typeface="Trebuchet MS"/>
                <a:cs typeface="Trebuchet MS"/>
              </a:rPr>
              <a:t>l</a:t>
            </a:r>
            <a:r>
              <a:rPr sz="1500" b="1" spc="-110" dirty="0">
                <a:solidFill>
                  <a:srgbClr val="C4442A"/>
                </a:solidFill>
                <a:latin typeface="Trebuchet MS"/>
                <a:cs typeface="Trebuchet MS"/>
              </a:rPr>
              <a:t>e</a:t>
            </a:r>
            <a:r>
              <a:rPr sz="1500" b="1" spc="-70" dirty="0">
                <a:solidFill>
                  <a:srgbClr val="C4442A"/>
                </a:solidFill>
                <a:latin typeface="Trebuchet MS"/>
                <a:cs typeface="Trebuchet MS"/>
              </a:rPr>
              <a:t>ş</a:t>
            </a:r>
            <a:r>
              <a:rPr sz="1500" b="1" spc="-90" dirty="0">
                <a:solidFill>
                  <a:srgbClr val="C4442A"/>
                </a:solidFill>
                <a:latin typeface="Trebuchet MS"/>
                <a:cs typeface="Trebuchet MS"/>
              </a:rPr>
              <a:t>t</a:t>
            </a:r>
            <a:r>
              <a:rPr sz="1500" b="1" spc="-80" dirty="0">
                <a:solidFill>
                  <a:srgbClr val="C4442A"/>
                </a:solidFill>
                <a:latin typeface="Trebuchet MS"/>
                <a:cs typeface="Trebuchet MS"/>
              </a:rPr>
              <a:t>i</a:t>
            </a:r>
            <a:r>
              <a:rPr sz="1500" b="1" spc="-105" dirty="0">
                <a:solidFill>
                  <a:srgbClr val="C4442A"/>
                </a:solidFill>
                <a:latin typeface="Trebuchet MS"/>
                <a:cs typeface="Trebuchet MS"/>
              </a:rPr>
              <a:t>r</a:t>
            </a:r>
            <a:r>
              <a:rPr sz="1500" b="1" spc="-114" dirty="0">
                <a:solidFill>
                  <a:srgbClr val="C4442A"/>
                </a:solidFill>
                <a:latin typeface="Trebuchet MS"/>
                <a:cs typeface="Trebuchet MS"/>
              </a:rPr>
              <a:t>m</a:t>
            </a:r>
            <a:r>
              <a:rPr sz="1500" b="1" spc="-75" dirty="0">
                <a:solidFill>
                  <a:srgbClr val="C4442A"/>
                </a:solidFill>
                <a:latin typeface="Trebuchet MS"/>
                <a:cs typeface="Trebuchet MS"/>
              </a:rPr>
              <a:t>e</a:t>
            </a:r>
            <a:r>
              <a:rPr sz="1500" b="1" dirty="0">
                <a:solidFill>
                  <a:srgbClr val="C4442A"/>
                </a:solidFill>
                <a:latin typeface="Trebuchet MS"/>
                <a:cs typeface="Trebuchet MS"/>
              </a:rPr>
              <a:t>	</a:t>
            </a:r>
            <a:r>
              <a:rPr sz="1500" b="1" spc="-125" dirty="0">
                <a:solidFill>
                  <a:srgbClr val="C4442A"/>
                </a:solidFill>
                <a:latin typeface="Trebuchet MS"/>
                <a:cs typeface="Trebuchet MS"/>
              </a:rPr>
              <a:t>v</a:t>
            </a:r>
            <a:r>
              <a:rPr sz="1500" b="1" spc="-100" dirty="0">
                <a:solidFill>
                  <a:srgbClr val="C4442A"/>
                </a:solidFill>
                <a:latin typeface="Trebuchet MS"/>
                <a:cs typeface="Trebuchet MS"/>
              </a:rPr>
              <a:t>e</a:t>
            </a:r>
            <a:r>
              <a:rPr sz="1500" b="1" dirty="0">
                <a:solidFill>
                  <a:srgbClr val="C4442A"/>
                </a:solidFill>
                <a:latin typeface="Trebuchet MS"/>
                <a:cs typeface="Trebuchet MS"/>
              </a:rPr>
              <a:t>	</a:t>
            </a:r>
            <a:r>
              <a:rPr sz="1500" b="1" spc="-90" dirty="0">
                <a:solidFill>
                  <a:srgbClr val="C4442A"/>
                </a:solidFill>
                <a:latin typeface="Trebuchet MS"/>
                <a:cs typeface="Trebuchet MS"/>
              </a:rPr>
              <a:t>B</a:t>
            </a:r>
            <a:r>
              <a:rPr sz="1500" b="1" spc="-55" dirty="0">
                <a:solidFill>
                  <a:srgbClr val="C4442A"/>
                </a:solidFill>
                <a:latin typeface="Trebuchet MS"/>
                <a:cs typeface="Trebuchet MS"/>
              </a:rPr>
              <a:t>i</a:t>
            </a:r>
            <a:r>
              <a:rPr sz="1500" b="1" spc="-105" dirty="0">
                <a:solidFill>
                  <a:srgbClr val="C4442A"/>
                </a:solidFill>
                <a:latin typeface="Trebuchet MS"/>
                <a:cs typeface="Trebuchet MS"/>
              </a:rPr>
              <a:t>r</a:t>
            </a:r>
            <a:r>
              <a:rPr sz="1500" b="1" spc="-90" dirty="0">
                <a:solidFill>
                  <a:srgbClr val="C4442A"/>
                </a:solidFill>
                <a:latin typeface="Trebuchet MS"/>
                <a:cs typeface="Trebuchet MS"/>
              </a:rPr>
              <a:t>i</a:t>
            </a:r>
            <a:r>
              <a:rPr sz="1500" b="1" spc="-70" dirty="0">
                <a:solidFill>
                  <a:srgbClr val="C4442A"/>
                </a:solidFill>
                <a:latin typeface="Trebuchet MS"/>
                <a:cs typeface="Trebuchet MS"/>
              </a:rPr>
              <a:t>m</a:t>
            </a:r>
            <a:r>
              <a:rPr sz="1500" b="1" dirty="0">
                <a:solidFill>
                  <a:srgbClr val="C4442A"/>
                </a:solidFill>
                <a:latin typeface="Trebuchet MS"/>
                <a:cs typeface="Trebuchet MS"/>
              </a:rPr>
              <a:t>	</a:t>
            </a:r>
            <a:r>
              <a:rPr sz="1500" b="1" spc="-300" dirty="0">
                <a:solidFill>
                  <a:srgbClr val="C4442A"/>
                </a:solidFill>
                <a:latin typeface="Trebuchet MS"/>
                <a:cs typeface="Trebuchet MS"/>
              </a:rPr>
              <a:t>T</a:t>
            </a:r>
            <a:r>
              <a:rPr sz="1500" b="1" spc="-110" dirty="0">
                <a:solidFill>
                  <a:srgbClr val="C4442A"/>
                </a:solidFill>
                <a:latin typeface="Trebuchet MS"/>
                <a:cs typeface="Trebuchet MS"/>
              </a:rPr>
              <a:t>e</a:t>
            </a:r>
            <a:r>
              <a:rPr sz="1500" b="1" spc="-70" dirty="0">
                <a:solidFill>
                  <a:srgbClr val="C4442A"/>
                </a:solidFill>
                <a:latin typeface="Trebuchet MS"/>
                <a:cs typeface="Trebuchet MS"/>
              </a:rPr>
              <a:t>s</a:t>
            </a:r>
            <a:r>
              <a:rPr sz="1500" b="1" spc="-75" dirty="0">
                <a:solidFill>
                  <a:srgbClr val="C4442A"/>
                </a:solidFill>
                <a:latin typeface="Trebuchet MS"/>
                <a:cs typeface="Trebuchet MS"/>
              </a:rPr>
              <a:t>t</a:t>
            </a:r>
            <a:r>
              <a:rPr sz="1500" b="1" spc="-140" dirty="0">
                <a:solidFill>
                  <a:srgbClr val="C4442A"/>
                </a:solidFill>
                <a:latin typeface="Trebuchet MS"/>
                <a:cs typeface="Trebuchet MS"/>
              </a:rPr>
              <a:t>:</a:t>
            </a:r>
            <a:r>
              <a:rPr sz="1500" b="1" dirty="0">
                <a:solidFill>
                  <a:srgbClr val="C4442A"/>
                </a:solidFill>
                <a:latin typeface="Trebuchet MS"/>
                <a:cs typeface="Trebuchet MS"/>
              </a:rPr>
              <a:t>	</a:t>
            </a:r>
            <a:r>
              <a:rPr sz="1500" spc="-30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500" spc="-15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500" spc="-14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ar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ı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mı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500" spc="-8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ı</a:t>
            </a:r>
            <a:r>
              <a:rPr sz="1500" spc="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ı</a:t>
            </a:r>
            <a:r>
              <a:rPr sz="1500" spc="-165" dirty="0">
                <a:solidFill>
                  <a:srgbClr val="404040"/>
                </a:solidFill>
                <a:latin typeface="Arial"/>
                <a:cs typeface="Arial"/>
              </a:rPr>
              <a:t>ş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1500" spc="20" dirty="0">
                <a:solidFill>
                  <a:srgbClr val="404040"/>
                </a:solidFill>
                <a:latin typeface="Arial"/>
                <a:cs typeface="Arial"/>
              </a:rPr>
              <a:t>ir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500" spc="-14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500" spc="-120" dirty="0">
                <a:solidFill>
                  <a:srgbClr val="404040"/>
                </a:solidFill>
                <a:latin typeface="Arial"/>
                <a:cs typeface="Arial"/>
              </a:rPr>
              <a:t>z</a:t>
            </a: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ı</a:t>
            </a:r>
            <a:r>
              <a:rPr sz="1500" spc="2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ı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m 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gerçekleştirilmesi</a:t>
            </a:r>
            <a:r>
              <a:rPr sz="15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isidir.</a:t>
            </a:r>
            <a:endParaRPr sz="15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19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500" spc="-12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ürünü,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tasarımı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gerçekleştirecek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şekilde kodlandı</a:t>
            </a:r>
            <a:r>
              <a:rPr sz="15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mı?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2009" y="4286250"/>
            <a:ext cx="7423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1500" spc="-10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k</a:t>
            </a:r>
            <a:r>
              <a:rPr sz="1500" spc="-1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500" spc="-10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500" spc="-10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6090" y="4286250"/>
            <a:ext cx="8032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500" spc="-155" dirty="0">
                <a:solidFill>
                  <a:srgbClr val="404040"/>
                </a:solidFill>
                <a:latin typeface="Arial"/>
                <a:cs typeface="Arial"/>
              </a:rPr>
              <a:t>ş</a:t>
            </a:r>
            <a:r>
              <a:rPr sz="1500" spc="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500" spc="-10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vs</a:t>
            </a:r>
            <a:r>
              <a:rPr sz="1500" spc="-13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500" spc="2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500" spc="5" dirty="0">
                <a:solidFill>
                  <a:srgbClr val="404040"/>
                </a:solidFill>
                <a:latin typeface="Arial"/>
                <a:cs typeface="Arial"/>
              </a:rPr>
              <a:t>li</a:t>
            </a:r>
            <a:r>
              <a:rPr sz="1500" spc="-120" dirty="0">
                <a:solidFill>
                  <a:srgbClr val="404040"/>
                </a:solidFill>
                <a:latin typeface="Arial"/>
                <a:cs typeface="Arial"/>
              </a:rPr>
              <a:t>ğ</a:t>
            </a:r>
            <a:r>
              <a:rPr sz="1500" spc="1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8970" y="4286250"/>
            <a:ext cx="6534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gösterip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4562" y="4286250"/>
            <a:ext cx="4825365" cy="7162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620"/>
              </a:lnSpc>
              <a:spcBef>
                <a:spcPts val="300"/>
              </a:spcBef>
              <a:tabLst>
                <a:tab pos="1056640" algn="l"/>
                <a:tab pos="1414780" algn="l"/>
                <a:tab pos="2113915" algn="l"/>
                <a:tab pos="2703195" algn="l"/>
                <a:tab pos="4168775" algn="l"/>
              </a:tabLst>
            </a:pPr>
            <a:r>
              <a:rPr sz="1500" b="1" spc="-90" dirty="0">
                <a:solidFill>
                  <a:srgbClr val="C4442A"/>
                </a:solidFill>
                <a:latin typeface="Trebuchet MS"/>
                <a:cs typeface="Trebuchet MS"/>
              </a:rPr>
              <a:t>B</a:t>
            </a:r>
            <a:r>
              <a:rPr sz="1500" b="1" spc="-55" dirty="0">
                <a:solidFill>
                  <a:srgbClr val="C4442A"/>
                </a:solidFill>
                <a:latin typeface="Trebuchet MS"/>
                <a:cs typeface="Trebuchet MS"/>
              </a:rPr>
              <a:t>i</a:t>
            </a:r>
            <a:r>
              <a:rPr sz="1500" b="1" spc="-105" dirty="0">
                <a:solidFill>
                  <a:srgbClr val="C4442A"/>
                </a:solidFill>
                <a:latin typeface="Trebuchet MS"/>
                <a:cs typeface="Trebuchet MS"/>
              </a:rPr>
              <a:t>r</a:t>
            </a:r>
            <a:r>
              <a:rPr sz="1500" b="1" spc="-85" dirty="0">
                <a:solidFill>
                  <a:srgbClr val="C4442A"/>
                </a:solidFill>
                <a:latin typeface="Trebuchet MS"/>
                <a:cs typeface="Trebuchet MS"/>
              </a:rPr>
              <a:t>l</a:t>
            </a:r>
            <a:r>
              <a:rPr sz="1500" b="1" spc="-110" dirty="0">
                <a:solidFill>
                  <a:srgbClr val="C4442A"/>
                </a:solidFill>
                <a:latin typeface="Trebuchet MS"/>
                <a:cs typeface="Trebuchet MS"/>
              </a:rPr>
              <a:t>e</a:t>
            </a:r>
            <a:r>
              <a:rPr sz="1500" b="1" spc="-70" dirty="0">
                <a:solidFill>
                  <a:srgbClr val="C4442A"/>
                </a:solidFill>
                <a:latin typeface="Trebuchet MS"/>
                <a:cs typeface="Trebuchet MS"/>
              </a:rPr>
              <a:t>ş</a:t>
            </a:r>
            <a:r>
              <a:rPr sz="1500" b="1" spc="-90" dirty="0">
                <a:solidFill>
                  <a:srgbClr val="C4442A"/>
                </a:solidFill>
                <a:latin typeface="Trebuchet MS"/>
                <a:cs typeface="Trebuchet MS"/>
              </a:rPr>
              <a:t>t</a:t>
            </a:r>
            <a:r>
              <a:rPr sz="1500" b="1" spc="-80" dirty="0">
                <a:solidFill>
                  <a:srgbClr val="C4442A"/>
                </a:solidFill>
                <a:latin typeface="Trebuchet MS"/>
                <a:cs typeface="Trebuchet MS"/>
              </a:rPr>
              <a:t>i</a:t>
            </a:r>
            <a:r>
              <a:rPr sz="1500" b="1" spc="-105" dirty="0">
                <a:solidFill>
                  <a:srgbClr val="C4442A"/>
                </a:solidFill>
                <a:latin typeface="Trebuchet MS"/>
                <a:cs typeface="Trebuchet MS"/>
              </a:rPr>
              <a:t>r</a:t>
            </a:r>
            <a:r>
              <a:rPr sz="1500" b="1" spc="-114" dirty="0">
                <a:solidFill>
                  <a:srgbClr val="C4442A"/>
                </a:solidFill>
                <a:latin typeface="Trebuchet MS"/>
                <a:cs typeface="Trebuchet MS"/>
              </a:rPr>
              <a:t>m</a:t>
            </a:r>
            <a:r>
              <a:rPr sz="1500" b="1" spc="-75" dirty="0">
                <a:solidFill>
                  <a:srgbClr val="C4442A"/>
                </a:solidFill>
                <a:latin typeface="Trebuchet MS"/>
                <a:cs typeface="Trebuchet MS"/>
              </a:rPr>
              <a:t>e</a:t>
            </a:r>
            <a:r>
              <a:rPr sz="1500" b="1" dirty="0">
                <a:solidFill>
                  <a:srgbClr val="C4442A"/>
                </a:solidFill>
                <a:latin typeface="Trebuchet MS"/>
                <a:cs typeface="Trebuchet MS"/>
              </a:rPr>
              <a:t>	</a:t>
            </a:r>
            <a:r>
              <a:rPr sz="1500" b="1" spc="-125" dirty="0">
                <a:solidFill>
                  <a:srgbClr val="C4442A"/>
                </a:solidFill>
                <a:latin typeface="Trebuchet MS"/>
                <a:cs typeface="Trebuchet MS"/>
              </a:rPr>
              <a:t>v</a:t>
            </a:r>
            <a:r>
              <a:rPr sz="1500" b="1" spc="-100" dirty="0">
                <a:solidFill>
                  <a:srgbClr val="C4442A"/>
                </a:solidFill>
                <a:latin typeface="Trebuchet MS"/>
                <a:cs typeface="Trebuchet MS"/>
              </a:rPr>
              <a:t>e</a:t>
            </a:r>
            <a:r>
              <a:rPr sz="1500" b="1" dirty="0">
                <a:solidFill>
                  <a:srgbClr val="C4442A"/>
                </a:solidFill>
                <a:latin typeface="Trebuchet MS"/>
                <a:cs typeface="Trebuchet MS"/>
              </a:rPr>
              <a:t>	</a:t>
            </a:r>
            <a:r>
              <a:rPr sz="1500" b="1" spc="-70" dirty="0">
                <a:solidFill>
                  <a:srgbClr val="C4442A"/>
                </a:solidFill>
                <a:latin typeface="Trebuchet MS"/>
                <a:cs typeface="Trebuchet MS"/>
              </a:rPr>
              <a:t>S</a:t>
            </a:r>
            <a:r>
              <a:rPr sz="1500" b="1" spc="-90" dirty="0">
                <a:solidFill>
                  <a:srgbClr val="C4442A"/>
                </a:solidFill>
                <a:latin typeface="Trebuchet MS"/>
                <a:cs typeface="Trebuchet MS"/>
              </a:rPr>
              <a:t>i</a:t>
            </a:r>
            <a:r>
              <a:rPr sz="1500" b="1" spc="-70" dirty="0">
                <a:solidFill>
                  <a:srgbClr val="C4442A"/>
                </a:solidFill>
                <a:latin typeface="Trebuchet MS"/>
                <a:cs typeface="Trebuchet MS"/>
              </a:rPr>
              <a:t>s</a:t>
            </a:r>
            <a:r>
              <a:rPr sz="1500" b="1" spc="-100" dirty="0">
                <a:solidFill>
                  <a:srgbClr val="C4442A"/>
                </a:solidFill>
                <a:latin typeface="Trebuchet MS"/>
                <a:cs typeface="Trebuchet MS"/>
              </a:rPr>
              <a:t>t</a:t>
            </a:r>
            <a:r>
              <a:rPr sz="1500" b="1" spc="-110" dirty="0">
                <a:solidFill>
                  <a:srgbClr val="C4442A"/>
                </a:solidFill>
                <a:latin typeface="Trebuchet MS"/>
                <a:cs typeface="Trebuchet MS"/>
              </a:rPr>
              <a:t>e</a:t>
            </a:r>
            <a:r>
              <a:rPr sz="1500" b="1" spc="-70" dirty="0">
                <a:solidFill>
                  <a:srgbClr val="C4442A"/>
                </a:solidFill>
                <a:latin typeface="Trebuchet MS"/>
                <a:cs typeface="Trebuchet MS"/>
              </a:rPr>
              <a:t>m</a:t>
            </a:r>
            <a:r>
              <a:rPr sz="1500" b="1" dirty="0">
                <a:solidFill>
                  <a:srgbClr val="C4442A"/>
                </a:solidFill>
                <a:latin typeface="Trebuchet MS"/>
                <a:cs typeface="Trebuchet MS"/>
              </a:rPr>
              <a:t>	</a:t>
            </a:r>
            <a:r>
              <a:rPr sz="1500" b="1" spc="-300" dirty="0">
                <a:solidFill>
                  <a:srgbClr val="C4442A"/>
                </a:solidFill>
                <a:latin typeface="Trebuchet MS"/>
                <a:cs typeface="Trebuchet MS"/>
              </a:rPr>
              <a:t>T</a:t>
            </a:r>
            <a:r>
              <a:rPr sz="1500" b="1" spc="-110" dirty="0">
                <a:solidFill>
                  <a:srgbClr val="C4442A"/>
                </a:solidFill>
                <a:latin typeface="Trebuchet MS"/>
                <a:cs typeface="Trebuchet MS"/>
              </a:rPr>
              <a:t>e</a:t>
            </a:r>
            <a:r>
              <a:rPr sz="1500" b="1" spc="-70" dirty="0">
                <a:solidFill>
                  <a:srgbClr val="C4442A"/>
                </a:solidFill>
                <a:latin typeface="Trebuchet MS"/>
                <a:cs typeface="Trebuchet MS"/>
              </a:rPr>
              <a:t>s</a:t>
            </a:r>
            <a:r>
              <a:rPr sz="1500" b="1" spc="-90" dirty="0">
                <a:solidFill>
                  <a:srgbClr val="C4442A"/>
                </a:solidFill>
                <a:latin typeface="Trebuchet MS"/>
                <a:cs typeface="Trebuchet MS"/>
              </a:rPr>
              <a:t>t</a:t>
            </a:r>
            <a:r>
              <a:rPr sz="1500" b="1" spc="-80" dirty="0">
                <a:solidFill>
                  <a:srgbClr val="C4442A"/>
                </a:solidFill>
                <a:latin typeface="Trebuchet MS"/>
                <a:cs typeface="Trebuchet MS"/>
              </a:rPr>
              <a:t>i</a:t>
            </a:r>
            <a:r>
              <a:rPr sz="1500" b="1" spc="-140" dirty="0">
                <a:solidFill>
                  <a:srgbClr val="C4442A"/>
                </a:solidFill>
                <a:latin typeface="Trebuchet MS"/>
                <a:cs typeface="Trebuchet MS"/>
              </a:rPr>
              <a:t>:</a:t>
            </a:r>
            <a:r>
              <a:rPr sz="1500" b="1" dirty="0">
                <a:solidFill>
                  <a:srgbClr val="C4442A"/>
                </a:solidFill>
                <a:latin typeface="Trebuchet MS"/>
                <a:cs typeface="Trebuchet MS"/>
              </a:rPr>
              <a:t>	</a:t>
            </a:r>
            <a:r>
              <a:rPr sz="1500" spc="-180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1500" spc="-14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çe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k</a:t>
            </a:r>
            <a:r>
              <a:rPr sz="1500" spc="-1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500" spc="-190" dirty="0">
                <a:solidFill>
                  <a:srgbClr val="404040"/>
                </a:solidFill>
                <a:latin typeface="Arial"/>
                <a:cs typeface="Arial"/>
              </a:rPr>
              <a:t>ş</a:t>
            </a:r>
            <a:r>
              <a:rPr sz="1500" spc="10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500" spc="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500" spc="3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500" spc="5" dirty="0">
                <a:solidFill>
                  <a:srgbClr val="404040"/>
                </a:solidFill>
                <a:latin typeface="Arial"/>
                <a:cs typeface="Arial"/>
              </a:rPr>
              <a:t>il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500" spc="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500" spc="-165" dirty="0">
                <a:solidFill>
                  <a:srgbClr val="404040"/>
                </a:solidFill>
                <a:latin typeface="Arial"/>
                <a:cs typeface="Arial"/>
              </a:rPr>
              <a:t>ş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500" spc="-17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500" spc="2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500" spc="-19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500" spc="6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500" spc="-10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500" spc="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n 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göstermediğini </a:t>
            </a:r>
            <a:r>
              <a:rPr sz="1500" spc="-100" dirty="0">
                <a:solidFill>
                  <a:srgbClr val="404040"/>
                </a:solidFill>
                <a:latin typeface="Arial"/>
                <a:cs typeface="Arial"/>
              </a:rPr>
              <a:t>sınama</a:t>
            </a:r>
            <a:r>
              <a:rPr sz="15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işlemidir.</a:t>
            </a:r>
            <a:endParaRPr sz="15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Ürün,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müşterinin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beklediği işlevselliği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sağlıyor</a:t>
            </a:r>
            <a:r>
              <a:rPr sz="15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85" dirty="0">
                <a:solidFill>
                  <a:srgbClr val="404040"/>
                </a:solidFill>
                <a:latin typeface="Arial"/>
                <a:cs typeface="Arial"/>
              </a:rPr>
              <a:t>mu?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4562" y="5157851"/>
            <a:ext cx="7477759" cy="7162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43180">
              <a:lnSpc>
                <a:spcPts val="1620"/>
              </a:lnSpc>
              <a:spcBef>
                <a:spcPts val="300"/>
              </a:spcBef>
            </a:pPr>
            <a:r>
              <a:rPr sz="1500" b="1" spc="-65" dirty="0">
                <a:solidFill>
                  <a:srgbClr val="C4442A"/>
                </a:solidFill>
                <a:latin typeface="Trebuchet MS"/>
                <a:cs typeface="Trebuchet MS"/>
              </a:rPr>
              <a:t>İşlem </a:t>
            </a:r>
            <a:r>
              <a:rPr sz="1500" b="1" spc="-110" dirty="0">
                <a:solidFill>
                  <a:srgbClr val="C4442A"/>
                </a:solidFill>
                <a:latin typeface="Trebuchet MS"/>
                <a:cs typeface="Trebuchet MS"/>
              </a:rPr>
              <a:t>ve </a:t>
            </a:r>
            <a:r>
              <a:rPr sz="1500" b="1" spc="-90" dirty="0">
                <a:solidFill>
                  <a:srgbClr val="C4442A"/>
                </a:solidFill>
                <a:latin typeface="Trebuchet MS"/>
                <a:cs typeface="Trebuchet MS"/>
              </a:rPr>
              <a:t>Bakım: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Müşteriye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teslim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edilmiş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ürünü, </a:t>
            </a:r>
            <a:r>
              <a:rPr sz="1500" spc="-85" dirty="0">
                <a:solidFill>
                  <a:srgbClr val="404040"/>
                </a:solidFill>
                <a:latin typeface="Arial"/>
                <a:cs typeface="Arial"/>
              </a:rPr>
              <a:t>değişen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ihtiyaçlara </a:t>
            </a: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500" spc="-85" dirty="0">
                <a:solidFill>
                  <a:srgbClr val="404040"/>
                </a:solidFill>
                <a:latin typeface="Arial"/>
                <a:cs typeface="Arial"/>
              </a:rPr>
              <a:t>ek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müşteri 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taleplerine 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göre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güncelleme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isidir.</a:t>
            </a:r>
            <a:endParaRPr sz="1500">
              <a:latin typeface="Arial"/>
              <a:cs typeface="Arial"/>
            </a:endParaRPr>
          </a:p>
          <a:p>
            <a:pPr marL="347345" indent="-225425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Char char="◦"/>
              <a:tabLst>
                <a:tab pos="347345" algn="l"/>
                <a:tab pos="347980" algn="l"/>
              </a:tabLst>
            </a:pP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Ürün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müşteri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tarafından memnuniyetle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kullanılabiliyor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85" dirty="0">
                <a:solidFill>
                  <a:srgbClr val="404040"/>
                </a:solidFill>
                <a:latin typeface="Arial"/>
                <a:cs typeface="Arial"/>
              </a:rPr>
              <a:t>mu?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Veri Yer Tutucus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82F7-CC0B-4E7A-8D11-B87F8638EBEC}" type="datetime1">
              <a:rPr lang="en-US" smtClean="0"/>
              <a:t>3/20/2019</a:t>
            </a:fld>
            <a:endParaRPr lang="en-US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26</a:t>
            </a:fld>
            <a:endParaRPr lang="tr-T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69126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55" dirty="0"/>
              <a:t>Çağlayan </a:t>
            </a:r>
            <a:r>
              <a:rPr u="none" spc="-150" dirty="0"/>
              <a:t>Modeli </a:t>
            </a:r>
            <a:r>
              <a:rPr u="none" spc="-130" dirty="0"/>
              <a:t>-</a:t>
            </a:r>
            <a:r>
              <a:rPr u="none" spc="-340" dirty="0"/>
              <a:t> </a:t>
            </a:r>
            <a:r>
              <a:rPr u="none" spc="-275" dirty="0"/>
              <a:t>Avantajları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577" y="1790700"/>
            <a:ext cx="7394575" cy="37655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04139" marR="667385" indent="-91440">
              <a:lnSpc>
                <a:spcPct val="70200"/>
              </a:lnSpc>
              <a:spcBef>
                <a:spcPts val="78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Müşteriler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son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kullanıcılar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tarafından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900" spc="-25" dirty="0">
                <a:solidFill>
                  <a:srgbClr val="404040"/>
                </a:solidFill>
                <a:latin typeface="Arial"/>
                <a:cs typeface="Arial"/>
              </a:rPr>
              <a:t>iyi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bilenen</a:t>
            </a:r>
            <a:r>
              <a:rPr sz="1900" spc="-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anlaşılabilen 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adımlardan</a:t>
            </a:r>
            <a:r>
              <a:rPr sz="19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oluşur.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1900">
              <a:latin typeface="Times New Roman"/>
              <a:cs typeface="Times New Roman"/>
            </a:endParaRPr>
          </a:p>
          <a:p>
            <a:pPr marL="104139" marR="5080" indent="-91440">
              <a:lnSpc>
                <a:spcPct val="702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İterasyonlar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(tekrarlamalar)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sonraki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önceki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adımlarla</a:t>
            </a:r>
            <a:r>
              <a:rPr sz="1900" spc="-3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gerçekleşir, 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daha </a:t>
            </a:r>
            <a:r>
              <a:rPr sz="1900" spc="-135" dirty="0">
                <a:solidFill>
                  <a:srgbClr val="404040"/>
                </a:solidFill>
                <a:latin typeface="Arial"/>
                <a:cs typeface="Arial"/>
              </a:rPr>
              <a:t>uzak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adımlarla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olması</a:t>
            </a:r>
            <a:r>
              <a:rPr sz="19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nadirdir.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19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spcBef>
                <a:spcPts val="154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Değişiklik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süreci </a:t>
            </a:r>
            <a:r>
              <a:rPr sz="1900" spc="-30" dirty="0">
                <a:solidFill>
                  <a:srgbClr val="404040"/>
                </a:solidFill>
                <a:latin typeface="Arial"/>
                <a:cs typeface="Arial"/>
              </a:rPr>
              <a:t>yönetilebilir </a:t>
            </a: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birimlere</a:t>
            </a:r>
            <a:r>
              <a:rPr sz="19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bölünmüştür.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Gereksinim adımı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tamamlandıktan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sonra </a:t>
            </a:r>
            <a:r>
              <a:rPr sz="1900" spc="-120" dirty="0">
                <a:solidFill>
                  <a:srgbClr val="404040"/>
                </a:solidFill>
                <a:latin typeface="Arial"/>
                <a:cs typeface="Arial"/>
              </a:rPr>
              <a:t>sağlam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temel</a:t>
            </a:r>
            <a:r>
              <a:rPr sz="1900" spc="-2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oluşur.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CACE3"/>
              </a:buClr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35" dirty="0">
                <a:solidFill>
                  <a:srgbClr val="404040"/>
                </a:solidFill>
                <a:latin typeface="Arial"/>
                <a:cs typeface="Arial"/>
              </a:rPr>
              <a:t>Erken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işin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miktarını</a:t>
            </a:r>
            <a:r>
              <a:rPr sz="19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arttırır.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A142-64DF-4421-BD9A-C3C4E57576FB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27</a:t>
            </a:fld>
            <a:endParaRPr lang="tr-T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455" dirty="0"/>
              <a:t>Çağlayan </a:t>
            </a:r>
            <a:r>
              <a:rPr spc="-150" dirty="0"/>
              <a:t>Modeli </a:t>
            </a:r>
            <a:r>
              <a:rPr spc="-130" dirty="0"/>
              <a:t>-</a:t>
            </a:r>
            <a:r>
              <a:rPr spc="-345" dirty="0"/>
              <a:t> </a:t>
            </a:r>
            <a:r>
              <a:rPr spc="-275" dirty="0"/>
              <a:t>Avantajları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122" y="1898396"/>
            <a:ext cx="734568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Proje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yöneticileri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işin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dağılımını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yapma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açısından</a:t>
            </a:r>
            <a:r>
              <a:rPr sz="2000" spc="-2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kolaydır.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Aşamaları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iyi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anlaşılabilir.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Gereksinimleri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iyi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anlaşılabilen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projelerde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iyi</a:t>
            </a:r>
            <a:r>
              <a:rPr sz="2000" spc="-2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çalışır.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1930">
              <a:lnSpc>
                <a:spcPts val="228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Kalite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gereksinimlerinin bütçe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zaman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kısıtlamasında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göre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çok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daha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önemli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olduğu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projelerde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iyi</a:t>
            </a:r>
            <a:r>
              <a:rPr sz="2000" spc="-3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çalışır.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2130-F32F-45F1-A075-5C9FB828980F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28</a:t>
            </a:fld>
            <a:endParaRPr lang="tr-T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455" dirty="0"/>
              <a:t>Çağlayan </a:t>
            </a:r>
            <a:r>
              <a:rPr spc="-150" dirty="0"/>
              <a:t>Modeli</a:t>
            </a:r>
            <a:r>
              <a:rPr spc="-170" dirty="0"/>
              <a:t> </a:t>
            </a:r>
            <a:r>
              <a:rPr spc="-235" dirty="0"/>
              <a:t>Problemleri	</a:t>
            </a:r>
          </a:p>
        </p:txBody>
      </p:sp>
      <p:sp>
        <p:nvSpPr>
          <p:cNvPr id="3" name="object 3"/>
          <p:cNvSpPr/>
          <p:nvPr/>
        </p:nvSpPr>
        <p:spPr>
          <a:xfrm>
            <a:off x="617219" y="2110739"/>
            <a:ext cx="1325880" cy="243840"/>
          </a:xfrm>
          <a:custGeom>
            <a:avLst/>
            <a:gdLst/>
            <a:ahLst/>
            <a:cxnLst/>
            <a:rect l="l" t="t" r="r" b="b"/>
            <a:pathLst>
              <a:path w="1325880" h="243839">
                <a:moveTo>
                  <a:pt x="1285240" y="0"/>
                </a:moveTo>
                <a:lnTo>
                  <a:pt x="0" y="0"/>
                </a:lnTo>
                <a:lnTo>
                  <a:pt x="0" y="243839"/>
                </a:lnTo>
                <a:lnTo>
                  <a:pt x="1325880" y="243839"/>
                </a:lnTo>
                <a:lnTo>
                  <a:pt x="1325880" y="40639"/>
                </a:lnTo>
                <a:lnTo>
                  <a:pt x="128524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0897" y="2115439"/>
            <a:ext cx="880744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b="1" spc="-75" dirty="0">
                <a:solidFill>
                  <a:srgbClr val="FFFFFF"/>
                </a:solidFill>
                <a:latin typeface="Trebuchet MS"/>
                <a:cs typeface="Trebuchet MS"/>
              </a:rPr>
              <a:t>Problem </a:t>
            </a:r>
            <a:r>
              <a:rPr sz="1350" b="1" spc="-8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350" b="1" spc="-2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b="1" spc="-10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9919" y="2341879"/>
            <a:ext cx="7886700" cy="431800"/>
          </a:xfrm>
          <a:custGeom>
            <a:avLst/>
            <a:gdLst/>
            <a:ahLst/>
            <a:cxnLst/>
            <a:rect l="l" t="t" r="r" b="b"/>
            <a:pathLst>
              <a:path w="7886700" h="431800">
                <a:moveTo>
                  <a:pt x="0" y="431800"/>
                </a:moveTo>
                <a:lnTo>
                  <a:pt x="7886700" y="431800"/>
                </a:lnTo>
                <a:lnTo>
                  <a:pt x="788670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9919" y="2341879"/>
            <a:ext cx="7886700" cy="431800"/>
          </a:xfrm>
          <a:prstGeom prst="rect">
            <a:avLst/>
          </a:prstGeom>
          <a:ln w="15240">
            <a:solidFill>
              <a:srgbClr val="2583C5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810"/>
              </a:spcBef>
            </a:pPr>
            <a:r>
              <a:rPr sz="1350" spc="-110" dirty="0">
                <a:latin typeface="Arial"/>
                <a:cs typeface="Arial"/>
              </a:rPr>
              <a:t>Test</a:t>
            </a:r>
            <a:r>
              <a:rPr sz="1350" spc="-90" dirty="0">
                <a:latin typeface="Arial"/>
                <a:cs typeface="Arial"/>
              </a:rPr>
              <a:t> </a:t>
            </a:r>
            <a:r>
              <a:rPr sz="1350" spc="-100" dirty="0">
                <a:latin typeface="Arial"/>
                <a:cs typeface="Arial"/>
              </a:rPr>
              <a:t>aşaması</a:t>
            </a:r>
            <a:r>
              <a:rPr sz="1350" spc="-145" dirty="0">
                <a:latin typeface="Arial"/>
                <a:cs typeface="Arial"/>
              </a:rPr>
              <a:t> </a:t>
            </a:r>
            <a:r>
              <a:rPr sz="1350" spc="-35" dirty="0">
                <a:latin typeface="Arial"/>
                <a:cs typeface="Arial"/>
              </a:rPr>
              <a:t>geliştirme</a:t>
            </a:r>
            <a:r>
              <a:rPr sz="1350" spc="-130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sürecinin</a:t>
            </a:r>
            <a:r>
              <a:rPr sz="1350" spc="-130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en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sonunda</a:t>
            </a:r>
            <a:r>
              <a:rPr sz="1350" spc="-145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yapılır.</a:t>
            </a:r>
            <a:r>
              <a:rPr sz="1350" spc="-114" dirty="0">
                <a:latin typeface="Arial"/>
                <a:cs typeface="Arial"/>
              </a:rPr>
              <a:t> </a:t>
            </a:r>
            <a:r>
              <a:rPr sz="1350" spc="-50" dirty="0">
                <a:latin typeface="Arial"/>
                <a:cs typeface="Arial"/>
              </a:rPr>
              <a:t>Hatalar</a:t>
            </a:r>
            <a:r>
              <a:rPr sz="1350" spc="-105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önemli</a:t>
            </a:r>
            <a:r>
              <a:rPr sz="1350" spc="-105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yeniden</a:t>
            </a:r>
            <a:r>
              <a:rPr sz="1350" spc="-125" dirty="0">
                <a:latin typeface="Arial"/>
                <a:cs typeface="Arial"/>
              </a:rPr>
              <a:t> </a:t>
            </a:r>
            <a:r>
              <a:rPr sz="1350" spc="-50" dirty="0">
                <a:latin typeface="Arial"/>
                <a:cs typeface="Arial"/>
              </a:rPr>
              <a:t>tasarım</a:t>
            </a:r>
            <a:r>
              <a:rPr sz="1350" spc="-120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gerekliliğini</a:t>
            </a:r>
            <a:r>
              <a:rPr sz="1350" spc="-125" dirty="0">
                <a:latin typeface="Arial"/>
                <a:cs typeface="Arial"/>
              </a:rPr>
              <a:t> </a:t>
            </a:r>
            <a:r>
              <a:rPr sz="1350" spc="-35" dirty="0">
                <a:latin typeface="Arial"/>
                <a:cs typeface="Arial"/>
              </a:rPr>
              <a:t>oluşturur.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7219" y="3413759"/>
            <a:ext cx="1325880" cy="243840"/>
          </a:xfrm>
          <a:custGeom>
            <a:avLst/>
            <a:gdLst/>
            <a:ahLst/>
            <a:cxnLst/>
            <a:rect l="l" t="t" r="r" b="b"/>
            <a:pathLst>
              <a:path w="1325880" h="243839">
                <a:moveTo>
                  <a:pt x="1285240" y="0"/>
                </a:moveTo>
                <a:lnTo>
                  <a:pt x="0" y="0"/>
                </a:lnTo>
                <a:lnTo>
                  <a:pt x="0" y="243839"/>
                </a:lnTo>
                <a:lnTo>
                  <a:pt x="1325880" y="243839"/>
                </a:lnTo>
                <a:lnTo>
                  <a:pt x="1325880" y="40639"/>
                </a:lnTo>
                <a:lnTo>
                  <a:pt x="128524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9919" y="3647440"/>
            <a:ext cx="7886700" cy="1714500"/>
          </a:xfrm>
          <a:custGeom>
            <a:avLst/>
            <a:gdLst/>
            <a:ahLst/>
            <a:cxnLst/>
            <a:rect l="l" t="t" r="r" b="b"/>
            <a:pathLst>
              <a:path w="7886700" h="1714500">
                <a:moveTo>
                  <a:pt x="0" y="1714500"/>
                </a:moveTo>
                <a:lnTo>
                  <a:pt x="7886700" y="1714500"/>
                </a:lnTo>
                <a:lnTo>
                  <a:pt x="7886700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ln w="15240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7707" y="3419728"/>
            <a:ext cx="7732395" cy="1807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110"/>
              </a:spcBef>
            </a:pPr>
            <a:r>
              <a:rPr sz="1350" b="1" spc="-95" dirty="0">
                <a:solidFill>
                  <a:srgbClr val="FFFFFF"/>
                </a:solidFill>
                <a:latin typeface="Trebuchet MS"/>
                <a:cs typeface="Trebuchet MS"/>
              </a:rPr>
              <a:t>Çözüm</a:t>
            </a:r>
            <a:endParaRPr sz="13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198120" algn="l"/>
              </a:tabLst>
            </a:pPr>
            <a:r>
              <a:rPr sz="1350" spc="-85" dirty="0">
                <a:latin typeface="Arial"/>
                <a:cs typeface="Arial"/>
              </a:rPr>
              <a:t>Çözümleme </a:t>
            </a:r>
            <a:r>
              <a:rPr sz="1350" spc="-90" dirty="0">
                <a:latin typeface="Arial"/>
                <a:cs typeface="Arial"/>
              </a:rPr>
              <a:t>aşamasının </a:t>
            </a:r>
            <a:r>
              <a:rPr sz="1350" spc="-55" dirty="0">
                <a:latin typeface="Arial"/>
                <a:cs typeface="Arial"/>
              </a:rPr>
              <a:t>önüne </a:t>
            </a:r>
            <a:r>
              <a:rPr sz="1350" spc="-5" dirty="0">
                <a:latin typeface="Arial"/>
                <a:cs typeface="Arial"/>
              </a:rPr>
              <a:t>bir </a:t>
            </a:r>
            <a:r>
              <a:rPr sz="1350" spc="-50" dirty="0">
                <a:latin typeface="Arial"/>
                <a:cs typeface="Arial"/>
              </a:rPr>
              <a:t>ön-tasarım </a:t>
            </a:r>
            <a:r>
              <a:rPr sz="1350" spc="-105" dirty="0">
                <a:latin typeface="Arial"/>
                <a:cs typeface="Arial"/>
              </a:rPr>
              <a:t>aşaması </a:t>
            </a:r>
            <a:r>
              <a:rPr sz="1350" spc="-35" dirty="0">
                <a:latin typeface="Arial"/>
                <a:cs typeface="Arial"/>
              </a:rPr>
              <a:t>eklenir </a:t>
            </a:r>
            <a:r>
              <a:rPr sz="1350" spc="-60" dirty="0">
                <a:latin typeface="Arial"/>
                <a:cs typeface="Arial"/>
              </a:rPr>
              <a:t>böylece </a:t>
            </a:r>
            <a:r>
              <a:rPr sz="1350" spc="-55" dirty="0">
                <a:latin typeface="Arial"/>
                <a:cs typeface="Arial"/>
              </a:rPr>
              <a:t>programlama kısıtlamaları </a:t>
            </a:r>
            <a:r>
              <a:rPr sz="1350" spc="-60" dirty="0">
                <a:latin typeface="Arial"/>
                <a:cs typeface="Arial"/>
              </a:rPr>
              <a:t>önceden  </a:t>
            </a:r>
            <a:r>
              <a:rPr sz="1350" spc="-50" dirty="0">
                <a:latin typeface="Arial"/>
                <a:cs typeface="Arial"/>
              </a:rPr>
              <a:t>anlaşılabilir.</a:t>
            </a:r>
            <a:endParaRPr sz="1350">
              <a:latin typeface="Arial"/>
              <a:cs typeface="Arial"/>
            </a:endParaRPr>
          </a:p>
          <a:p>
            <a:pPr marL="179705" indent="-167005">
              <a:lnSpc>
                <a:spcPct val="100000"/>
              </a:lnSpc>
              <a:buAutoNum type="arabicPeriod"/>
              <a:tabLst>
                <a:tab pos="180340" algn="l"/>
              </a:tabLst>
            </a:pPr>
            <a:r>
              <a:rPr sz="1350" spc="-65" dirty="0">
                <a:latin typeface="Arial"/>
                <a:cs typeface="Arial"/>
              </a:rPr>
              <a:t>Her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-80" dirty="0">
                <a:latin typeface="Arial"/>
                <a:cs typeface="Arial"/>
              </a:rPr>
              <a:t>aşamanın</a:t>
            </a:r>
            <a:r>
              <a:rPr sz="1350" spc="-135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sonunda</a:t>
            </a:r>
            <a:r>
              <a:rPr sz="1350" spc="-130" dirty="0">
                <a:latin typeface="Arial"/>
                <a:cs typeface="Arial"/>
              </a:rPr>
              <a:t> </a:t>
            </a:r>
            <a:r>
              <a:rPr sz="1350" spc="-40" dirty="0">
                <a:latin typeface="Arial"/>
                <a:cs typeface="Arial"/>
              </a:rPr>
              <a:t>genişletilmiş</a:t>
            </a:r>
            <a:r>
              <a:rPr sz="1350" spc="-150" dirty="0">
                <a:latin typeface="Arial"/>
                <a:cs typeface="Arial"/>
              </a:rPr>
              <a:t> </a:t>
            </a:r>
            <a:r>
              <a:rPr sz="1350" spc="-40" dirty="0">
                <a:latin typeface="Arial"/>
                <a:cs typeface="Arial"/>
              </a:rPr>
              <a:t>belgelendirme</a:t>
            </a:r>
            <a:r>
              <a:rPr sz="1350" spc="-155" dirty="0">
                <a:latin typeface="Arial"/>
                <a:cs typeface="Arial"/>
              </a:rPr>
              <a:t> </a:t>
            </a:r>
            <a:r>
              <a:rPr sz="1350" spc="-40" dirty="0">
                <a:latin typeface="Arial"/>
                <a:cs typeface="Arial"/>
              </a:rPr>
              <a:t>yapılır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b="1" spc="-55" dirty="0">
                <a:latin typeface="Trebuchet MS"/>
                <a:cs typeface="Trebuchet MS"/>
              </a:rPr>
              <a:t>Neden?</a:t>
            </a:r>
            <a:endParaRPr sz="1350">
              <a:latin typeface="Trebuchet MS"/>
              <a:cs typeface="Trebuchet MS"/>
            </a:endParaRPr>
          </a:p>
          <a:p>
            <a:pPr marL="469265" marR="4319905">
              <a:lnSpc>
                <a:spcPct val="100000"/>
              </a:lnSpc>
            </a:pPr>
            <a:r>
              <a:rPr sz="1350" spc="-90" dirty="0">
                <a:latin typeface="Arial"/>
                <a:cs typeface="Arial"/>
              </a:rPr>
              <a:t>Erken </a:t>
            </a:r>
            <a:r>
              <a:rPr sz="1350" spc="-70" dirty="0">
                <a:latin typeface="Arial"/>
                <a:cs typeface="Arial"/>
              </a:rPr>
              <a:t>aşamalarda </a:t>
            </a:r>
            <a:r>
              <a:rPr sz="1350" spc="-60" dirty="0">
                <a:latin typeface="Arial"/>
                <a:cs typeface="Arial"/>
              </a:rPr>
              <a:t>tasarım=</a:t>
            </a:r>
            <a:r>
              <a:rPr sz="1350" spc="-240" dirty="0">
                <a:latin typeface="Arial"/>
                <a:cs typeface="Arial"/>
              </a:rPr>
              <a:t> </a:t>
            </a:r>
            <a:r>
              <a:rPr sz="1350" spc="-40" dirty="0">
                <a:latin typeface="Arial"/>
                <a:cs typeface="Arial"/>
              </a:rPr>
              <a:t>belgelendirme  </a:t>
            </a:r>
            <a:r>
              <a:rPr sz="1350" spc="-35" dirty="0">
                <a:latin typeface="Arial"/>
                <a:cs typeface="Arial"/>
              </a:rPr>
              <a:t>Etkili</a:t>
            </a:r>
            <a:r>
              <a:rPr sz="1350" spc="-114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yeniden</a:t>
            </a:r>
            <a:r>
              <a:rPr sz="1350" spc="-110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tasarıma</a:t>
            </a:r>
            <a:r>
              <a:rPr sz="1350" spc="-130" dirty="0">
                <a:latin typeface="Arial"/>
                <a:cs typeface="Arial"/>
              </a:rPr>
              <a:t> </a:t>
            </a:r>
            <a:r>
              <a:rPr sz="1350" spc="-35" dirty="0">
                <a:latin typeface="Arial"/>
                <a:cs typeface="Arial"/>
              </a:rPr>
              <a:t>izin</a:t>
            </a:r>
            <a:r>
              <a:rPr sz="1350" spc="-114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verir</a:t>
            </a:r>
            <a:endParaRPr sz="1350">
              <a:latin typeface="Arial"/>
              <a:cs typeface="Arial"/>
            </a:endParaRPr>
          </a:p>
          <a:p>
            <a:pPr marL="469265">
              <a:lnSpc>
                <a:spcPts val="1620"/>
              </a:lnSpc>
            </a:pPr>
            <a:r>
              <a:rPr sz="1350" spc="-60" dirty="0">
                <a:latin typeface="Arial"/>
                <a:cs typeface="Arial"/>
              </a:rPr>
              <a:t>Proje </a:t>
            </a:r>
            <a:r>
              <a:rPr sz="1350" spc="-15" dirty="0">
                <a:latin typeface="Arial"/>
                <a:cs typeface="Arial"/>
              </a:rPr>
              <a:t>ile </a:t>
            </a:r>
            <a:r>
              <a:rPr sz="1350" spc="-20" dirty="0">
                <a:latin typeface="Arial"/>
                <a:cs typeface="Arial"/>
              </a:rPr>
              <a:t>ortak</a:t>
            </a:r>
            <a:r>
              <a:rPr sz="1350" spc="-240" dirty="0">
                <a:latin typeface="Arial"/>
                <a:cs typeface="Arial"/>
              </a:rPr>
              <a:t> </a:t>
            </a:r>
            <a:r>
              <a:rPr sz="1350" spc="-70" dirty="0">
                <a:latin typeface="Arial"/>
                <a:cs typeface="Arial"/>
              </a:rPr>
              <a:t>anlayış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44259" y="4330700"/>
            <a:ext cx="1904999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Veri Yer Tutucusu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A37B-DF47-4B32-90F2-AF6CA121B28C}" type="datetime1">
              <a:rPr lang="en-US" smtClean="0"/>
              <a:t>3/20/2019</a:t>
            </a:fld>
            <a:endParaRPr lang="en-US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29</a:t>
            </a:fld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15" dirty="0"/>
              <a:t>Amaçlar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687060"/>
            <a:ext cx="6598920" cy="3643629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25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220" dirty="0">
                <a:solidFill>
                  <a:srgbClr val="404040"/>
                </a:solidFill>
                <a:latin typeface="Arial"/>
                <a:cs typeface="Arial"/>
              </a:rPr>
              <a:t>Yaşam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Döngüsü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’nün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Projelerde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ki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Önemini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Kavramak?</a:t>
            </a:r>
            <a:endParaRPr sz="2000">
              <a:latin typeface="Arial"/>
              <a:cs typeface="Arial"/>
            </a:endParaRPr>
          </a:p>
          <a:p>
            <a:pPr marL="215265" indent="-202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220" dirty="0">
                <a:solidFill>
                  <a:srgbClr val="404040"/>
                </a:solidFill>
                <a:latin typeface="Arial"/>
                <a:cs typeface="Arial"/>
              </a:rPr>
              <a:t>Yaşam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Döngüsünde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Önemli</a:t>
            </a:r>
            <a:r>
              <a:rPr sz="2000" spc="-3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Kavramlar</a:t>
            </a:r>
            <a:endParaRPr sz="2000">
              <a:latin typeface="Arial"/>
              <a:cs typeface="Arial"/>
            </a:endParaRPr>
          </a:p>
          <a:p>
            <a:pPr marL="214629" indent="-20193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Geliştirmede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Modellerinin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Önemi?</a:t>
            </a:r>
            <a:endParaRPr sz="2000">
              <a:latin typeface="Arial"/>
              <a:cs typeface="Arial"/>
            </a:endParaRPr>
          </a:p>
          <a:p>
            <a:pPr marL="214629" indent="-201930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Modellerinin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Gelişimi</a:t>
            </a:r>
            <a:endParaRPr sz="2000">
              <a:latin typeface="Arial"/>
              <a:cs typeface="Arial"/>
            </a:endParaRPr>
          </a:p>
          <a:p>
            <a:pPr marL="214629" indent="-20193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Modeli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Çeşitleri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Uygulanması</a:t>
            </a:r>
            <a:endParaRPr sz="2000">
              <a:latin typeface="Arial"/>
              <a:cs typeface="Arial"/>
            </a:endParaRPr>
          </a:p>
          <a:p>
            <a:pPr marL="214629" indent="-20193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Modellerinin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Avantajları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Dezavantajları</a:t>
            </a:r>
            <a:endParaRPr sz="2000">
              <a:latin typeface="Arial"/>
              <a:cs typeface="Arial"/>
            </a:endParaRPr>
          </a:p>
          <a:p>
            <a:pPr marL="214629" indent="-201930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Metodoloji</a:t>
            </a: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Yaklaşımı</a:t>
            </a:r>
            <a:endParaRPr sz="2000">
              <a:latin typeface="Arial"/>
              <a:cs typeface="Arial"/>
            </a:endParaRPr>
          </a:p>
          <a:p>
            <a:pPr marL="214629" indent="-20193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Örnek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Metodoloji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6320" y="2209800"/>
            <a:ext cx="2225039" cy="2199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17900" y="6548437"/>
            <a:ext cx="21107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YMT312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YAZILIM </a:t>
            </a: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TASARIM </a:t>
            </a:r>
            <a:r>
              <a:rPr sz="1000" spc="-145" dirty="0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MİMARİSİ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5330" y="6538277"/>
            <a:ext cx="965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CA90-F656-4525-B4B8-67923A1EC244}" type="datetime1">
              <a:rPr lang="en-US" smtClean="0"/>
              <a:t>3/20/2019</a:t>
            </a:fld>
            <a:endParaRPr lang="en-US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</a:t>
            </a:fld>
            <a:endParaRPr lang="tr-T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455" dirty="0"/>
              <a:t>Çağlayan </a:t>
            </a:r>
            <a:r>
              <a:rPr spc="-150" dirty="0"/>
              <a:t>Modeli</a:t>
            </a:r>
            <a:r>
              <a:rPr spc="-170" dirty="0"/>
              <a:t> </a:t>
            </a:r>
            <a:r>
              <a:rPr spc="-235" dirty="0"/>
              <a:t>Problemleri	</a:t>
            </a:r>
          </a:p>
        </p:txBody>
      </p:sp>
      <p:sp>
        <p:nvSpPr>
          <p:cNvPr id="3" name="object 3"/>
          <p:cNvSpPr/>
          <p:nvPr/>
        </p:nvSpPr>
        <p:spPr>
          <a:xfrm>
            <a:off x="617219" y="2110739"/>
            <a:ext cx="1325880" cy="243840"/>
          </a:xfrm>
          <a:custGeom>
            <a:avLst/>
            <a:gdLst/>
            <a:ahLst/>
            <a:cxnLst/>
            <a:rect l="l" t="t" r="r" b="b"/>
            <a:pathLst>
              <a:path w="1325880" h="243839">
                <a:moveTo>
                  <a:pt x="1285240" y="0"/>
                </a:moveTo>
                <a:lnTo>
                  <a:pt x="0" y="0"/>
                </a:lnTo>
                <a:lnTo>
                  <a:pt x="0" y="243839"/>
                </a:lnTo>
                <a:lnTo>
                  <a:pt x="1325880" y="243839"/>
                </a:lnTo>
                <a:lnTo>
                  <a:pt x="1325880" y="40639"/>
                </a:lnTo>
                <a:lnTo>
                  <a:pt x="128524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0897" y="2115439"/>
            <a:ext cx="880744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b="1" spc="-75" dirty="0">
                <a:solidFill>
                  <a:srgbClr val="FFFFFF"/>
                </a:solidFill>
                <a:latin typeface="Trebuchet MS"/>
                <a:cs typeface="Trebuchet MS"/>
              </a:rPr>
              <a:t>Problem </a:t>
            </a:r>
            <a:r>
              <a:rPr sz="1350" b="1" spc="-8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350" b="1" spc="-2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b="1" spc="-10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9919" y="2341879"/>
            <a:ext cx="7886700" cy="431800"/>
          </a:xfrm>
          <a:custGeom>
            <a:avLst/>
            <a:gdLst/>
            <a:ahLst/>
            <a:cxnLst/>
            <a:rect l="l" t="t" r="r" b="b"/>
            <a:pathLst>
              <a:path w="7886700" h="431800">
                <a:moveTo>
                  <a:pt x="0" y="431800"/>
                </a:moveTo>
                <a:lnTo>
                  <a:pt x="7886700" y="431800"/>
                </a:lnTo>
                <a:lnTo>
                  <a:pt x="788670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9919" y="2341879"/>
            <a:ext cx="7886700" cy="431800"/>
          </a:xfrm>
          <a:prstGeom prst="rect">
            <a:avLst/>
          </a:prstGeom>
          <a:ln w="15240">
            <a:solidFill>
              <a:srgbClr val="2583C5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810"/>
              </a:spcBef>
            </a:pPr>
            <a:r>
              <a:rPr sz="1350" spc="-110" dirty="0">
                <a:latin typeface="Arial"/>
                <a:cs typeface="Arial"/>
              </a:rPr>
              <a:t>Eğer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spc="-25" dirty="0">
                <a:latin typeface="Arial"/>
                <a:cs typeface="Arial"/>
              </a:rPr>
              <a:t>ürün</a:t>
            </a:r>
            <a:r>
              <a:rPr sz="1350" spc="-90" dirty="0">
                <a:latin typeface="Arial"/>
                <a:cs typeface="Arial"/>
              </a:rPr>
              <a:t> </a:t>
            </a:r>
            <a:r>
              <a:rPr sz="1350" spc="-50" dirty="0">
                <a:latin typeface="Arial"/>
                <a:cs typeface="Arial"/>
              </a:rPr>
              <a:t>tamamıyla</a:t>
            </a:r>
            <a:r>
              <a:rPr sz="1350" spc="-14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orijinal</a:t>
            </a:r>
            <a:r>
              <a:rPr sz="1350" spc="-105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ise,</a:t>
            </a:r>
            <a:r>
              <a:rPr sz="1350" spc="-114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sistemi</a:t>
            </a:r>
            <a:r>
              <a:rPr sz="1350" spc="-105" dirty="0">
                <a:latin typeface="Arial"/>
                <a:cs typeface="Arial"/>
              </a:rPr>
              <a:t> </a:t>
            </a:r>
            <a:r>
              <a:rPr sz="1350" spc="-65" dirty="0">
                <a:latin typeface="Arial"/>
                <a:cs typeface="Arial"/>
              </a:rPr>
              <a:t>yapmadan</a:t>
            </a:r>
            <a:r>
              <a:rPr sz="1350" spc="-145" dirty="0">
                <a:latin typeface="Arial"/>
                <a:cs typeface="Arial"/>
              </a:rPr>
              <a:t> </a:t>
            </a:r>
            <a:r>
              <a:rPr sz="1350" spc="-65" dirty="0">
                <a:latin typeface="Arial"/>
                <a:cs typeface="Arial"/>
              </a:rPr>
              <a:t>önce</a:t>
            </a:r>
            <a:r>
              <a:rPr sz="1350" spc="-90" dirty="0">
                <a:latin typeface="Arial"/>
                <a:cs typeface="Arial"/>
              </a:rPr>
              <a:t> </a:t>
            </a:r>
            <a:r>
              <a:rPr sz="1350" spc="-50" dirty="0">
                <a:latin typeface="Arial"/>
                <a:cs typeface="Arial"/>
              </a:rPr>
              <a:t>biraz</a:t>
            </a:r>
            <a:r>
              <a:rPr sz="1350" spc="-110" dirty="0">
                <a:latin typeface="Arial"/>
                <a:cs typeface="Arial"/>
              </a:rPr>
              <a:t> </a:t>
            </a:r>
            <a:r>
              <a:rPr sz="1350" spc="-65" dirty="0">
                <a:latin typeface="Arial"/>
                <a:cs typeface="Arial"/>
              </a:rPr>
              <a:t>deneysel</a:t>
            </a:r>
            <a:r>
              <a:rPr sz="1350" spc="-130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testlerin</a:t>
            </a:r>
            <a:r>
              <a:rPr sz="1350" spc="-130" dirty="0">
                <a:latin typeface="Arial"/>
                <a:cs typeface="Arial"/>
              </a:rPr>
              <a:t> </a:t>
            </a:r>
            <a:r>
              <a:rPr sz="1350" spc="-70" dirty="0">
                <a:latin typeface="Arial"/>
                <a:cs typeface="Arial"/>
              </a:rPr>
              <a:t>yapılması</a:t>
            </a:r>
            <a:r>
              <a:rPr sz="1350" spc="-125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gereklidir.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7219" y="3413759"/>
            <a:ext cx="1325880" cy="243840"/>
          </a:xfrm>
          <a:custGeom>
            <a:avLst/>
            <a:gdLst/>
            <a:ahLst/>
            <a:cxnLst/>
            <a:rect l="l" t="t" r="r" b="b"/>
            <a:pathLst>
              <a:path w="1325880" h="243839">
                <a:moveTo>
                  <a:pt x="1285240" y="0"/>
                </a:moveTo>
                <a:lnTo>
                  <a:pt x="0" y="0"/>
                </a:lnTo>
                <a:lnTo>
                  <a:pt x="0" y="243839"/>
                </a:lnTo>
                <a:lnTo>
                  <a:pt x="1325880" y="243839"/>
                </a:lnTo>
                <a:lnTo>
                  <a:pt x="1325880" y="40639"/>
                </a:lnTo>
                <a:lnTo>
                  <a:pt x="128524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6317" y="3419728"/>
            <a:ext cx="508634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b="1" spc="-8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350" b="1" spc="-85" dirty="0">
                <a:solidFill>
                  <a:srgbClr val="FFFFFF"/>
                </a:solidFill>
                <a:latin typeface="Trebuchet MS"/>
                <a:cs typeface="Trebuchet MS"/>
              </a:rPr>
              <a:t>ö</a:t>
            </a:r>
            <a:r>
              <a:rPr sz="1350" b="1" spc="-12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350" b="1" spc="-145" dirty="0">
                <a:solidFill>
                  <a:srgbClr val="FFFFFF"/>
                </a:solidFill>
                <a:latin typeface="Trebuchet MS"/>
                <a:cs typeface="Trebuchet MS"/>
              </a:rPr>
              <a:t>ü</a:t>
            </a:r>
            <a:r>
              <a:rPr sz="1350" b="1" spc="-5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919" y="3647440"/>
            <a:ext cx="7886700" cy="792480"/>
          </a:xfrm>
          <a:prstGeom prst="rect">
            <a:avLst/>
          </a:prstGeom>
          <a:ln w="15240">
            <a:solidFill>
              <a:srgbClr val="2583C5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547370">
              <a:lnSpc>
                <a:spcPct val="100000"/>
              </a:lnSpc>
            </a:pPr>
            <a:r>
              <a:rPr sz="1350" spc="-114" dirty="0">
                <a:latin typeface="Arial"/>
                <a:cs typeface="Arial"/>
              </a:rPr>
              <a:t>Bazı</a:t>
            </a:r>
            <a:r>
              <a:rPr sz="1350" spc="-90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anahtar</a:t>
            </a:r>
            <a:r>
              <a:rPr sz="1350" spc="-135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hipotezleri</a:t>
            </a:r>
            <a:r>
              <a:rPr sz="1350" spc="-130" dirty="0">
                <a:latin typeface="Arial"/>
                <a:cs typeface="Arial"/>
              </a:rPr>
              <a:t> </a:t>
            </a:r>
            <a:r>
              <a:rPr sz="1350" spc="-80" dirty="0">
                <a:latin typeface="Arial"/>
                <a:cs typeface="Arial"/>
              </a:rPr>
              <a:t>sınamak</a:t>
            </a:r>
            <a:r>
              <a:rPr sz="1350" spc="-135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için</a:t>
            </a:r>
            <a:r>
              <a:rPr sz="1350" spc="-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bir</a:t>
            </a:r>
            <a:r>
              <a:rPr sz="1350" spc="-9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prototip</a:t>
            </a:r>
            <a:r>
              <a:rPr sz="1350" spc="-135" dirty="0">
                <a:latin typeface="Arial"/>
                <a:cs typeface="Arial"/>
              </a:rPr>
              <a:t> </a:t>
            </a:r>
            <a:r>
              <a:rPr sz="1350" spc="-65" dirty="0">
                <a:latin typeface="Arial"/>
                <a:cs typeface="Arial"/>
              </a:rPr>
              <a:t>yap.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1339" y="4673600"/>
            <a:ext cx="2987040" cy="157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Veri Yer Tutucusu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3446-1FD4-4055-BA83-313F195BBAA3}" type="datetime1">
              <a:rPr lang="en-US" smtClean="0"/>
              <a:t>3/20/2019</a:t>
            </a:fld>
            <a:endParaRPr lang="en-US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30</a:t>
            </a:fld>
            <a:endParaRPr lang="tr-T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170" dirty="0"/>
              <a:t>Prototip </a:t>
            </a:r>
            <a:r>
              <a:rPr spc="-250" dirty="0"/>
              <a:t>yaptıktan</a:t>
            </a:r>
            <a:r>
              <a:rPr spc="-420" dirty="0"/>
              <a:t> </a:t>
            </a:r>
            <a:r>
              <a:rPr spc="-320" dirty="0"/>
              <a:t>sonra	</a:t>
            </a:r>
          </a:p>
        </p:txBody>
      </p:sp>
      <p:sp>
        <p:nvSpPr>
          <p:cNvPr id="3" name="object 3"/>
          <p:cNvSpPr/>
          <p:nvPr/>
        </p:nvSpPr>
        <p:spPr>
          <a:xfrm>
            <a:off x="789940" y="1869439"/>
            <a:ext cx="1475740" cy="706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4579" y="2527300"/>
            <a:ext cx="1440180" cy="70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49700" y="3172460"/>
            <a:ext cx="1432560" cy="706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5459" y="3845559"/>
            <a:ext cx="1417319" cy="708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71515" y="3944937"/>
            <a:ext cx="1011555" cy="439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350" b="1" spc="-75" dirty="0">
                <a:solidFill>
                  <a:srgbClr val="0D0D0D"/>
                </a:solidFill>
                <a:latin typeface="Trebuchet MS"/>
                <a:cs typeface="Trebuchet MS"/>
              </a:rPr>
              <a:t>Birleştirme</a:t>
            </a:r>
            <a:r>
              <a:rPr sz="1350" b="1" spc="-21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350" b="1" spc="-95" dirty="0">
                <a:solidFill>
                  <a:srgbClr val="0D0D0D"/>
                </a:solidFill>
                <a:latin typeface="Trebuchet MS"/>
                <a:cs typeface="Trebuchet MS"/>
              </a:rPr>
              <a:t>ve</a:t>
            </a:r>
            <a:endParaRPr sz="13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50" b="1" spc="-70" dirty="0">
                <a:solidFill>
                  <a:srgbClr val="0D0D0D"/>
                </a:solidFill>
                <a:latin typeface="Trebuchet MS"/>
                <a:cs typeface="Trebuchet MS"/>
              </a:rPr>
              <a:t>Sistem</a:t>
            </a:r>
            <a:r>
              <a:rPr sz="1350" b="1" spc="-15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350" b="1" spc="-114" dirty="0">
                <a:solidFill>
                  <a:srgbClr val="0D0D0D"/>
                </a:solidFill>
                <a:latin typeface="Trebuchet MS"/>
                <a:cs typeface="Trebuchet MS"/>
              </a:rPr>
              <a:t>Testi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7880" y="4503420"/>
            <a:ext cx="1417320" cy="693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10501" y="4705984"/>
            <a:ext cx="110045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b="1" spc="-55" dirty="0">
                <a:solidFill>
                  <a:srgbClr val="0D0D0D"/>
                </a:solidFill>
                <a:latin typeface="Trebuchet MS"/>
                <a:cs typeface="Trebuchet MS"/>
              </a:rPr>
              <a:t>İşlem </a:t>
            </a:r>
            <a:r>
              <a:rPr sz="1350" b="1" spc="-95" dirty="0">
                <a:solidFill>
                  <a:srgbClr val="0D0D0D"/>
                </a:solidFill>
                <a:latin typeface="Trebuchet MS"/>
                <a:cs typeface="Trebuchet MS"/>
              </a:rPr>
              <a:t>ve</a:t>
            </a:r>
            <a:r>
              <a:rPr sz="1350" b="1" spc="-24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350" b="1" spc="-60" dirty="0">
                <a:solidFill>
                  <a:srgbClr val="0D0D0D"/>
                </a:solidFill>
                <a:latin typeface="Trebuchet MS"/>
                <a:cs typeface="Trebuchet MS"/>
              </a:rPr>
              <a:t>Bakım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50110" y="2134870"/>
            <a:ext cx="1003300" cy="4140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50110" y="2134870"/>
            <a:ext cx="1003300" cy="414020"/>
          </a:xfrm>
          <a:custGeom>
            <a:avLst/>
            <a:gdLst/>
            <a:ahLst/>
            <a:cxnLst/>
            <a:rect l="l" t="t" r="r" b="b"/>
            <a:pathLst>
              <a:path w="1003300" h="414019">
                <a:moveTo>
                  <a:pt x="0" y="82168"/>
                </a:moveTo>
                <a:lnTo>
                  <a:pt x="858773" y="82168"/>
                </a:lnTo>
                <a:lnTo>
                  <a:pt x="858773" y="310514"/>
                </a:lnTo>
                <a:lnTo>
                  <a:pt x="796289" y="310514"/>
                </a:lnTo>
                <a:lnTo>
                  <a:pt x="899794" y="414019"/>
                </a:lnTo>
                <a:lnTo>
                  <a:pt x="1003300" y="310514"/>
                </a:lnTo>
                <a:lnTo>
                  <a:pt x="940815" y="310514"/>
                </a:lnTo>
                <a:lnTo>
                  <a:pt x="940815" y="0"/>
                </a:lnTo>
                <a:lnTo>
                  <a:pt x="0" y="0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14750" y="2780029"/>
            <a:ext cx="1003300" cy="414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14750" y="2780029"/>
            <a:ext cx="1003300" cy="414020"/>
          </a:xfrm>
          <a:custGeom>
            <a:avLst/>
            <a:gdLst/>
            <a:ahLst/>
            <a:cxnLst/>
            <a:rect l="l" t="t" r="r" b="b"/>
            <a:pathLst>
              <a:path w="1003300" h="414019">
                <a:moveTo>
                  <a:pt x="0" y="82169"/>
                </a:moveTo>
                <a:lnTo>
                  <a:pt x="858774" y="82169"/>
                </a:lnTo>
                <a:lnTo>
                  <a:pt x="858774" y="310515"/>
                </a:lnTo>
                <a:lnTo>
                  <a:pt x="796289" y="310515"/>
                </a:lnTo>
                <a:lnTo>
                  <a:pt x="899795" y="414020"/>
                </a:lnTo>
                <a:lnTo>
                  <a:pt x="1003300" y="310515"/>
                </a:lnTo>
                <a:lnTo>
                  <a:pt x="940815" y="310515"/>
                </a:lnTo>
                <a:lnTo>
                  <a:pt x="940815" y="0"/>
                </a:lnTo>
                <a:lnTo>
                  <a:pt x="0" y="0"/>
                </a:lnTo>
                <a:lnTo>
                  <a:pt x="0" y="821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97170" y="3453129"/>
            <a:ext cx="1000759" cy="414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97170" y="3453129"/>
            <a:ext cx="1000760" cy="414020"/>
          </a:xfrm>
          <a:custGeom>
            <a:avLst/>
            <a:gdLst/>
            <a:ahLst/>
            <a:cxnLst/>
            <a:rect l="l" t="t" r="r" b="b"/>
            <a:pathLst>
              <a:path w="1000760" h="414020">
                <a:moveTo>
                  <a:pt x="0" y="82169"/>
                </a:moveTo>
                <a:lnTo>
                  <a:pt x="856233" y="82169"/>
                </a:lnTo>
                <a:lnTo>
                  <a:pt x="856233" y="310515"/>
                </a:lnTo>
                <a:lnTo>
                  <a:pt x="793750" y="310515"/>
                </a:lnTo>
                <a:lnTo>
                  <a:pt x="897254" y="414020"/>
                </a:lnTo>
                <a:lnTo>
                  <a:pt x="1000759" y="310515"/>
                </a:lnTo>
                <a:lnTo>
                  <a:pt x="938276" y="310515"/>
                </a:lnTo>
                <a:lnTo>
                  <a:pt x="938276" y="0"/>
                </a:lnTo>
                <a:lnTo>
                  <a:pt x="0" y="0"/>
                </a:lnTo>
                <a:lnTo>
                  <a:pt x="0" y="8216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35469" y="4118609"/>
            <a:ext cx="1000759" cy="4140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35469" y="4118609"/>
            <a:ext cx="1000760" cy="414020"/>
          </a:xfrm>
          <a:custGeom>
            <a:avLst/>
            <a:gdLst/>
            <a:ahLst/>
            <a:cxnLst/>
            <a:rect l="l" t="t" r="r" b="b"/>
            <a:pathLst>
              <a:path w="1000759" h="414020">
                <a:moveTo>
                  <a:pt x="0" y="82168"/>
                </a:moveTo>
                <a:lnTo>
                  <a:pt x="856233" y="82168"/>
                </a:lnTo>
                <a:lnTo>
                  <a:pt x="856233" y="310514"/>
                </a:lnTo>
                <a:lnTo>
                  <a:pt x="793750" y="310514"/>
                </a:lnTo>
                <a:lnTo>
                  <a:pt x="897254" y="414019"/>
                </a:lnTo>
                <a:lnTo>
                  <a:pt x="1000759" y="310514"/>
                </a:lnTo>
                <a:lnTo>
                  <a:pt x="938276" y="310514"/>
                </a:lnTo>
                <a:lnTo>
                  <a:pt x="938276" y="0"/>
                </a:lnTo>
                <a:lnTo>
                  <a:pt x="0" y="0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37909" y="4484370"/>
            <a:ext cx="1041399" cy="406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37909" y="4484370"/>
            <a:ext cx="1041400" cy="406400"/>
          </a:xfrm>
          <a:custGeom>
            <a:avLst/>
            <a:gdLst/>
            <a:ahLst/>
            <a:cxnLst/>
            <a:rect l="l" t="t" r="r" b="b"/>
            <a:pathLst>
              <a:path w="1041400" h="406400">
                <a:moveTo>
                  <a:pt x="1041399" y="325754"/>
                </a:moveTo>
                <a:lnTo>
                  <a:pt x="141859" y="325754"/>
                </a:lnTo>
                <a:lnTo>
                  <a:pt x="141859" y="101599"/>
                </a:lnTo>
                <a:lnTo>
                  <a:pt x="203200" y="101599"/>
                </a:lnTo>
                <a:lnTo>
                  <a:pt x="101600" y="0"/>
                </a:lnTo>
                <a:lnTo>
                  <a:pt x="0" y="101599"/>
                </a:lnTo>
                <a:lnTo>
                  <a:pt x="61340" y="101599"/>
                </a:lnTo>
                <a:lnTo>
                  <a:pt x="61340" y="406399"/>
                </a:lnTo>
                <a:lnTo>
                  <a:pt x="1041399" y="406399"/>
                </a:lnTo>
                <a:lnTo>
                  <a:pt x="1041399" y="3257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3270" y="3808729"/>
            <a:ext cx="1043939" cy="4089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3270" y="3808729"/>
            <a:ext cx="1043940" cy="408940"/>
          </a:xfrm>
          <a:custGeom>
            <a:avLst/>
            <a:gdLst/>
            <a:ahLst/>
            <a:cxnLst/>
            <a:rect l="l" t="t" r="r" b="b"/>
            <a:pathLst>
              <a:path w="1043939" h="408939">
                <a:moveTo>
                  <a:pt x="1043939" y="327787"/>
                </a:moveTo>
                <a:lnTo>
                  <a:pt x="142747" y="327787"/>
                </a:lnTo>
                <a:lnTo>
                  <a:pt x="142747" y="102235"/>
                </a:lnTo>
                <a:lnTo>
                  <a:pt x="204469" y="102235"/>
                </a:lnTo>
                <a:lnTo>
                  <a:pt x="102234" y="0"/>
                </a:lnTo>
                <a:lnTo>
                  <a:pt x="0" y="102235"/>
                </a:lnTo>
                <a:lnTo>
                  <a:pt x="61721" y="102235"/>
                </a:lnTo>
                <a:lnTo>
                  <a:pt x="61721" y="408940"/>
                </a:lnTo>
                <a:lnTo>
                  <a:pt x="1043939" y="408940"/>
                </a:lnTo>
                <a:lnTo>
                  <a:pt x="1043939" y="3277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40050" y="3163570"/>
            <a:ext cx="1043939" cy="4089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40050" y="3163570"/>
            <a:ext cx="1043940" cy="408940"/>
          </a:xfrm>
          <a:custGeom>
            <a:avLst/>
            <a:gdLst/>
            <a:ahLst/>
            <a:cxnLst/>
            <a:rect l="l" t="t" r="r" b="b"/>
            <a:pathLst>
              <a:path w="1043939" h="408939">
                <a:moveTo>
                  <a:pt x="1043939" y="327787"/>
                </a:moveTo>
                <a:lnTo>
                  <a:pt x="142748" y="327787"/>
                </a:lnTo>
                <a:lnTo>
                  <a:pt x="142748" y="102234"/>
                </a:lnTo>
                <a:lnTo>
                  <a:pt x="204469" y="102234"/>
                </a:lnTo>
                <a:lnTo>
                  <a:pt x="102235" y="0"/>
                </a:lnTo>
                <a:lnTo>
                  <a:pt x="0" y="102234"/>
                </a:lnTo>
                <a:lnTo>
                  <a:pt x="61722" y="102234"/>
                </a:lnTo>
                <a:lnTo>
                  <a:pt x="61722" y="408939"/>
                </a:lnTo>
                <a:lnTo>
                  <a:pt x="1043939" y="408939"/>
                </a:lnTo>
                <a:lnTo>
                  <a:pt x="1043939" y="3277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57630" y="2510789"/>
            <a:ext cx="1043939" cy="406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57630" y="2510789"/>
            <a:ext cx="1043940" cy="406400"/>
          </a:xfrm>
          <a:custGeom>
            <a:avLst/>
            <a:gdLst/>
            <a:ahLst/>
            <a:cxnLst/>
            <a:rect l="l" t="t" r="r" b="b"/>
            <a:pathLst>
              <a:path w="1043939" h="406400">
                <a:moveTo>
                  <a:pt x="1043939" y="325755"/>
                </a:moveTo>
                <a:lnTo>
                  <a:pt x="141858" y="325755"/>
                </a:lnTo>
                <a:lnTo>
                  <a:pt x="141858" y="101600"/>
                </a:lnTo>
                <a:lnTo>
                  <a:pt x="203200" y="101600"/>
                </a:lnTo>
                <a:lnTo>
                  <a:pt x="101600" y="0"/>
                </a:lnTo>
                <a:lnTo>
                  <a:pt x="0" y="101600"/>
                </a:lnTo>
                <a:lnTo>
                  <a:pt x="61340" y="101600"/>
                </a:lnTo>
                <a:lnTo>
                  <a:pt x="61340" y="406400"/>
                </a:lnTo>
                <a:lnTo>
                  <a:pt x="1043939" y="406400"/>
                </a:lnTo>
                <a:lnTo>
                  <a:pt x="1043939" y="32575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2640" y="3667759"/>
            <a:ext cx="1211580" cy="406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15035" y="1967229"/>
            <a:ext cx="4277995" cy="1957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1280" marR="3126105" indent="-68580">
              <a:lnSpc>
                <a:spcPct val="100000"/>
              </a:lnSpc>
              <a:spcBef>
                <a:spcPts val="110"/>
              </a:spcBef>
            </a:pPr>
            <a:r>
              <a:rPr sz="1350" b="1" spc="-50" dirty="0">
                <a:solidFill>
                  <a:srgbClr val="0D0D0D"/>
                </a:solidFill>
                <a:latin typeface="Trebuchet MS"/>
                <a:cs typeface="Trebuchet MS"/>
              </a:rPr>
              <a:t>G</a:t>
            </a:r>
            <a:r>
              <a:rPr sz="1350" b="1" spc="-10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350" b="1" spc="-12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350" b="1" spc="-10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350" b="1" spc="-105" dirty="0">
                <a:solidFill>
                  <a:srgbClr val="0D0D0D"/>
                </a:solidFill>
                <a:latin typeface="Trebuchet MS"/>
                <a:cs typeface="Trebuchet MS"/>
              </a:rPr>
              <a:t>k</a:t>
            </a:r>
            <a:r>
              <a:rPr sz="1350" b="1" spc="-50" dirty="0">
                <a:solidFill>
                  <a:srgbClr val="0D0D0D"/>
                </a:solidFill>
                <a:latin typeface="Trebuchet MS"/>
                <a:cs typeface="Trebuchet MS"/>
              </a:rPr>
              <a:t>si</a:t>
            </a:r>
            <a:r>
              <a:rPr sz="1350" b="1" spc="-90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350" b="1" spc="-7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350" b="1" spc="-65" dirty="0">
                <a:solidFill>
                  <a:srgbClr val="0D0D0D"/>
                </a:solidFill>
                <a:latin typeface="Trebuchet MS"/>
                <a:cs typeface="Trebuchet MS"/>
              </a:rPr>
              <a:t>ml</a:t>
            </a:r>
            <a:r>
              <a:rPr sz="1350" b="1" spc="-10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350" b="1" spc="-105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350" b="1" spc="-9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350" b="1" spc="-50" dirty="0">
                <a:solidFill>
                  <a:srgbClr val="0D0D0D"/>
                </a:solidFill>
                <a:latin typeface="Trebuchet MS"/>
                <a:cs typeface="Trebuchet MS"/>
              </a:rPr>
              <a:t>n  </a:t>
            </a:r>
            <a:r>
              <a:rPr sz="1350" b="1" spc="-80" dirty="0">
                <a:solidFill>
                  <a:srgbClr val="0D0D0D"/>
                </a:solidFill>
                <a:latin typeface="Trebuchet MS"/>
                <a:cs typeface="Trebuchet MS"/>
              </a:rPr>
              <a:t>Tanımlanması</a:t>
            </a:r>
            <a:endParaRPr sz="1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577975" marR="1561465" indent="-2540" algn="ctr">
              <a:lnSpc>
                <a:spcPct val="100000"/>
              </a:lnSpc>
              <a:spcBef>
                <a:spcPts val="5"/>
              </a:spcBef>
            </a:pPr>
            <a:r>
              <a:rPr sz="1350" b="1" spc="-70" dirty="0">
                <a:solidFill>
                  <a:srgbClr val="0D0D0D"/>
                </a:solidFill>
                <a:latin typeface="Trebuchet MS"/>
                <a:cs typeface="Trebuchet MS"/>
              </a:rPr>
              <a:t>Sistem </a:t>
            </a:r>
            <a:r>
              <a:rPr sz="1350" b="1" spc="-95" dirty="0">
                <a:solidFill>
                  <a:srgbClr val="0D0D0D"/>
                </a:solidFill>
                <a:latin typeface="Trebuchet MS"/>
                <a:cs typeface="Trebuchet MS"/>
              </a:rPr>
              <a:t>ve  </a:t>
            </a:r>
            <a:r>
              <a:rPr sz="1350" b="1" spc="-105" dirty="0">
                <a:solidFill>
                  <a:srgbClr val="0D0D0D"/>
                </a:solidFill>
                <a:latin typeface="Trebuchet MS"/>
                <a:cs typeface="Trebuchet MS"/>
              </a:rPr>
              <a:t>Yazılım</a:t>
            </a:r>
            <a:r>
              <a:rPr sz="1350" b="1" spc="-2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350" b="1" spc="-90" dirty="0">
                <a:solidFill>
                  <a:srgbClr val="0D0D0D"/>
                </a:solidFill>
                <a:latin typeface="Trebuchet MS"/>
                <a:cs typeface="Trebuchet MS"/>
              </a:rPr>
              <a:t>Tasarımı</a:t>
            </a:r>
            <a:endParaRPr sz="1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3269615" marR="5080" indent="-86360">
              <a:lnSpc>
                <a:spcPct val="100000"/>
              </a:lnSpc>
            </a:pPr>
            <a:r>
              <a:rPr sz="1350" b="1" spc="-50" dirty="0">
                <a:solidFill>
                  <a:srgbClr val="0D0D0D"/>
                </a:solidFill>
                <a:latin typeface="Trebuchet MS"/>
                <a:cs typeface="Trebuchet MS"/>
              </a:rPr>
              <a:t>G</a:t>
            </a:r>
            <a:r>
              <a:rPr sz="1350" b="1" spc="-10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350" b="1" spc="-12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350" b="1" spc="-135" dirty="0">
                <a:solidFill>
                  <a:srgbClr val="0D0D0D"/>
                </a:solidFill>
                <a:latin typeface="Trebuchet MS"/>
                <a:cs typeface="Trebuchet MS"/>
              </a:rPr>
              <a:t>ç</a:t>
            </a:r>
            <a:r>
              <a:rPr sz="1350" b="1" spc="-10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350" b="1" spc="-85" dirty="0">
                <a:solidFill>
                  <a:srgbClr val="0D0D0D"/>
                </a:solidFill>
                <a:latin typeface="Trebuchet MS"/>
                <a:cs typeface="Trebuchet MS"/>
              </a:rPr>
              <a:t>k</a:t>
            </a:r>
            <a:r>
              <a:rPr sz="1350" b="1" spc="-65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1350" b="1" spc="-10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350" b="1" spc="-65" dirty="0">
                <a:solidFill>
                  <a:srgbClr val="0D0D0D"/>
                </a:solidFill>
                <a:latin typeface="Trebuchet MS"/>
                <a:cs typeface="Trebuchet MS"/>
              </a:rPr>
              <a:t>ş</a:t>
            </a:r>
            <a:r>
              <a:rPr sz="1350" b="1" spc="-60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350" b="1" spc="-7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350" b="1" spc="-55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350" b="1" spc="-110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sz="1350" b="1" spc="-65" dirty="0">
                <a:solidFill>
                  <a:srgbClr val="0D0D0D"/>
                </a:solidFill>
                <a:latin typeface="Trebuchet MS"/>
                <a:cs typeface="Trebuchet MS"/>
              </a:rPr>
              <a:t>e  </a:t>
            </a:r>
            <a:r>
              <a:rPr sz="1350" b="1" spc="-95" dirty="0">
                <a:solidFill>
                  <a:srgbClr val="0D0D0D"/>
                </a:solidFill>
                <a:latin typeface="Trebuchet MS"/>
                <a:cs typeface="Trebuchet MS"/>
              </a:rPr>
              <a:t>ve </a:t>
            </a:r>
            <a:r>
              <a:rPr sz="1350" b="1" spc="-70" dirty="0">
                <a:solidFill>
                  <a:srgbClr val="0D0D0D"/>
                </a:solidFill>
                <a:latin typeface="Trebuchet MS"/>
                <a:cs typeface="Trebuchet MS"/>
              </a:rPr>
              <a:t>Birim</a:t>
            </a:r>
            <a:r>
              <a:rPr sz="1350" b="1" spc="-1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350" b="1" spc="-125" dirty="0">
                <a:solidFill>
                  <a:srgbClr val="0D0D0D"/>
                </a:solidFill>
                <a:latin typeface="Trebuchet MS"/>
                <a:cs typeface="Trebuchet MS"/>
              </a:rPr>
              <a:t>Test</a:t>
            </a:r>
            <a:endParaRPr sz="1350">
              <a:latin typeface="Trebuchet MS"/>
              <a:cs typeface="Trebuchet MS"/>
            </a:endParaRPr>
          </a:p>
          <a:p>
            <a:pPr marL="238125">
              <a:lnSpc>
                <a:spcPct val="100000"/>
              </a:lnSpc>
              <a:spcBef>
                <a:spcPts val="380"/>
              </a:spcBef>
            </a:pPr>
            <a:r>
              <a:rPr sz="1100" b="1" spc="-55" dirty="0">
                <a:solidFill>
                  <a:srgbClr val="0D0D0D"/>
                </a:solidFill>
                <a:latin typeface="Trebuchet MS"/>
                <a:cs typeface="Trebuchet MS"/>
              </a:rPr>
              <a:t>Tasarım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18260" y="4175759"/>
            <a:ext cx="1211580" cy="4038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63928" y="4235069"/>
            <a:ext cx="88519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20" dirty="0">
                <a:solidFill>
                  <a:srgbClr val="0D0D0D"/>
                </a:solidFill>
                <a:latin typeface="Trebuchet MS"/>
                <a:cs typeface="Trebuchet MS"/>
              </a:rPr>
              <a:t>G</a:t>
            </a:r>
            <a:r>
              <a:rPr sz="1100" b="1" spc="-7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100" b="1" spc="-85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100" b="1" spc="-105" dirty="0">
                <a:solidFill>
                  <a:srgbClr val="0D0D0D"/>
                </a:solidFill>
                <a:latin typeface="Trebuchet MS"/>
                <a:cs typeface="Trebuchet MS"/>
              </a:rPr>
              <a:t>ç</a:t>
            </a:r>
            <a:r>
              <a:rPr sz="1100" b="1" spc="-75" dirty="0">
                <a:solidFill>
                  <a:srgbClr val="0D0D0D"/>
                </a:solidFill>
                <a:latin typeface="Trebuchet MS"/>
                <a:cs typeface="Trebuchet MS"/>
              </a:rPr>
              <a:t>ek</a:t>
            </a:r>
            <a:r>
              <a:rPr sz="1100" b="1" spc="-35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1100" b="1" spc="-7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100" b="1" spc="-40" dirty="0">
                <a:solidFill>
                  <a:srgbClr val="0D0D0D"/>
                </a:solidFill>
                <a:latin typeface="Trebuchet MS"/>
                <a:cs typeface="Trebuchet MS"/>
              </a:rPr>
              <a:t>ş</a:t>
            </a:r>
            <a:r>
              <a:rPr sz="1100" b="1" spc="-60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100" b="1" spc="-5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100" b="1" spc="-8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100" b="1" spc="-5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100" b="1" spc="-35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01520" y="4681220"/>
            <a:ext cx="1211580" cy="4038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453894" y="4740275"/>
            <a:ext cx="27305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120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100" b="1" spc="-7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100" b="1" spc="-40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100" b="1" spc="-50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07639" y="5118100"/>
            <a:ext cx="1214119" cy="406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126358" y="5178425"/>
            <a:ext cx="34226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45" dirty="0">
                <a:solidFill>
                  <a:srgbClr val="0D0D0D"/>
                </a:solidFill>
                <a:latin typeface="Trebuchet MS"/>
                <a:cs typeface="Trebuchet MS"/>
              </a:rPr>
              <a:t>İşlem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413759" y="3131820"/>
            <a:ext cx="233679" cy="20853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50590" y="3163570"/>
            <a:ext cx="121920" cy="19888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50590" y="3163570"/>
            <a:ext cx="121920" cy="1988820"/>
          </a:xfrm>
          <a:custGeom>
            <a:avLst/>
            <a:gdLst/>
            <a:ahLst/>
            <a:cxnLst/>
            <a:rect l="l" t="t" r="r" b="b"/>
            <a:pathLst>
              <a:path w="121920" h="1988820">
                <a:moveTo>
                  <a:pt x="0" y="60959"/>
                </a:moveTo>
                <a:lnTo>
                  <a:pt x="60960" y="0"/>
                </a:lnTo>
                <a:lnTo>
                  <a:pt x="121920" y="60959"/>
                </a:lnTo>
                <a:lnTo>
                  <a:pt x="91439" y="60959"/>
                </a:lnTo>
                <a:lnTo>
                  <a:pt x="91439" y="1988819"/>
                </a:lnTo>
                <a:lnTo>
                  <a:pt x="30480" y="1988819"/>
                </a:lnTo>
                <a:lnTo>
                  <a:pt x="30480" y="60959"/>
                </a:lnTo>
                <a:lnTo>
                  <a:pt x="0" y="60959"/>
                </a:lnTo>
                <a:close/>
              </a:path>
            </a:pathLst>
          </a:custGeom>
          <a:ln w="12700">
            <a:solidFill>
              <a:srgbClr val="42B9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30320" y="3776979"/>
            <a:ext cx="391160" cy="15341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59529" y="3808729"/>
            <a:ext cx="287020" cy="14376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59529" y="3808729"/>
            <a:ext cx="287020" cy="1437640"/>
          </a:xfrm>
          <a:custGeom>
            <a:avLst/>
            <a:gdLst/>
            <a:ahLst/>
            <a:cxnLst/>
            <a:rect l="l" t="t" r="r" b="b"/>
            <a:pathLst>
              <a:path w="287020" h="1437639">
                <a:moveTo>
                  <a:pt x="0" y="1380744"/>
                </a:moveTo>
                <a:lnTo>
                  <a:pt x="186817" y="1380744"/>
                </a:lnTo>
                <a:lnTo>
                  <a:pt x="186817" y="71755"/>
                </a:lnTo>
                <a:lnTo>
                  <a:pt x="143510" y="71755"/>
                </a:lnTo>
                <a:lnTo>
                  <a:pt x="215265" y="0"/>
                </a:lnTo>
                <a:lnTo>
                  <a:pt x="287020" y="71755"/>
                </a:lnTo>
                <a:lnTo>
                  <a:pt x="243712" y="71755"/>
                </a:lnTo>
                <a:lnTo>
                  <a:pt x="243712" y="1437640"/>
                </a:lnTo>
                <a:lnTo>
                  <a:pt x="0" y="1437640"/>
                </a:lnTo>
                <a:lnTo>
                  <a:pt x="0" y="1380744"/>
                </a:lnTo>
                <a:close/>
              </a:path>
            </a:pathLst>
          </a:custGeom>
          <a:ln w="12700">
            <a:solidFill>
              <a:srgbClr val="42B9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32859" y="5316220"/>
            <a:ext cx="3601720" cy="1600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62070" y="5345429"/>
            <a:ext cx="3507739" cy="660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62070" y="5345429"/>
            <a:ext cx="3507740" cy="66040"/>
          </a:xfrm>
          <a:custGeom>
            <a:avLst/>
            <a:gdLst/>
            <a:ahLst/>
            <a:cxnLst/>
            <a:rect l="l" t="t" r="r" b="b"/>
            <a:pathLst>
              <a:path w="3507740" h="66039">
                <a:moveTo>
                  <a:pt x="0" y="66040"/>
                </a:moveTo>
                <a:lnTo>
                  <a:pt x="3507739" y="66040"/>
                </a:lnTo>
                <a:lnTo>
                  <a:pt x="3507739" y="0"/>
                </a:lnTo>
                <a:lnTo>
                  <a:pt x="0" y="0"/>
                </a:lnTo>
                <a:lnTo>
                  <a:pt x="0" y="66040"/>
                </a:lnTo>
                <a:close/>
              </a:path>
            </a:pathLst>
          </a:custGeom>
          <a:ln w="12700">
            <a:solidFill>
              <a:srgbClr val="42B9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32859" y="5234940"/>
            <a:ext cx="2181860" cy="15748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62070" y="5264150"/>
            <a:ext cx="2087879" cy="635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62070" y="5264150"/>
            <a:ext cx="2087880" cy="63500"/>
          </a:xfrm>
          <a:custGeom>
            <a:avLst/>
            <a:gdLst/>
            <a:ahLst/>
            <a:cxnLst/>
            <a:rect l="l" t="t" r="r" b="b"/>
            <a:pathLst>
              <a:path w="2087879" h="63500">
                <a:moveTo>
                  <a:pt x="0" y="63500"/>
                </a:moveTo>
                <a:lnTo>
                  <a:pt x="2087879" y="63500"/>
                </a:lnTo>
                <a:lnTo>
                  <a:pt x="2087879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ln w="12700">
            <a:solidFill>
              <a:srgbClr val="42B9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54700" y="4432300"/>
            <a:ext cx="223520" cy="9601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91529" y="4464050"/>
            <a:ext cx="111760" cy="863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1529" y="4464050"/>
            <a:ext cx="111760" cy="863600"/>
          </a:xfrm>
          <a:custGeom>
            <a:avLst/>
            <a:gdLst/>
            <a:ahLst/>
            <a:cxnLst/>
            <a:rect l="l" t="t" r="r" b="b"/>
            <a:pathLst>
              <a:path w="111760" h="863600">
                <a:moveTo>
                  <a:pt x="0" y="55880"/>
                </a:moveTo>
                <a:lnTo>
                  <a:pt x="55880" y="0"/>
                </a:lnTo>
                <a:lnTo>
                  <a:pt x="111760" y="55880"/>
                </a:lnTo>
                <a:lnTo>
                  <a:pt x="83820" y="55880"/>
                </a:lnTo>
                <a:lnTo>
                  <a:pt x="83820" y="863600"/>
                </a:lnTo>
                <a:lnTo>
                  <a:pt x="27940" y="863600"/>
                </a:lnTo>
                <a:lnTo>
                  <a:pt x="27940" y="55880"/>
                </a:lnTo>
                <a:lnTo>
                  <a:pt x="0" y="55880"/>
                </a:lnTo>
                <a:close/>
              </a:path>
            </a:pathLst>
          </a:custGeom>
          <a:ln w="12699">
            <a:solidFill>
              <a:srgbClr val="42B9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61859" y="5097779"/>
            <a:ext cx="215900" cy="37845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98690" y="5129529"/>
            <a:ext cx="104139" cy="28193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98690" y="5129529"/>
            <a:ext cx="104139" cy="281940"/>
          </a:xfrm>
          <a:custGeom>
            <a:avLst/>
            <a:gdLst/>
            <a:ahLst/>
            <a:cxnLst/>
            <a:rect l="l" t="t" r="r" b="b"/>
            <a:pathLst>
              <a:path w="104140" h="281939">
                <a:moveTo>
                  <a:pt x="0" y="52070"/>
                </a:moveTo>
                <a:lnTo>
                  <a:pt x="52069" y="0"/>
                </a:lnTo>
                <a:lnTo>
                  <a:pt x="104139" y="52070"/>
                </a:lnTo>
                <a:lnTo>
                  <a:pt x="78104" y="52070"/>
                </a:lnTo>
                <a:lnTo>
                  <a:pt x="78104" y="281940"/>
                </a:lnTo>
                <a:lnTo>
                  <a:pt x="26034" y="281940"/>
                </a:lnTo>
                <a:lnTo>
                  <a:pt x="26034" y="52070"/>
                </a:lnTo>
                <a:lnTo>
                  <a:pt x="0" y="52070"/>
                </a:lnTo>
                <a:close/>
              </a:path>
            </a:pathLst>
          </a:custGeom>
          <a:ln w="12700">
            <a:solidFill>
              <a:srgbClr val="42B9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17700" y="3774440"/>
            <a:ext cx="312419" cy="4953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46910" y="3803650"/>
            <a:ext cx="208279" cy="39878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46910" y="3803650"/>
            <a:ext cx="208279" cy="398780"/>
          </a:xfrm>
          <a:custGeom>
            <a:avLst/>
            <a:gdLst/>
            <a:ahLst/>
            <a:cxnLst/>
            <a:rect l="l" t="t" r="r" b="b"/>
            <a:pathLst>
              <a:path w="208280" h="398779">
                <a:moveTo>
                  <a:pt x="0" y="41275"/>
                </a:moveTo>
                <a:lnTo>
                  <a:pt x="135508" y="41275"/>
                </a:lnTo>
                <a:lnTo>
                  <a:pt x="135508" y="346710"/>
                </a:lnTo>
                <a:lnTo>
                  <a:pt x="104139" y="346710"/>
                </a:lnTo>
                <a:lnTo>
                  <a:pt x="156209" y="398780"/>
                </a:lnTo>
                <a:lnTo>
                  <a:pt x="208279" y="346710"/>
                </a:lnTo>
                <a:lnTo>
                  <a:pt x="176910" y="346710"/>
                </a:lnTo>
                <a:lnTo>
                  <a:pt x="17691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ln w="12700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43479" y="4279900"/>
            <a:ext cx="314960" cy="49783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72689" y="4309109"/>
            <a:ext cx="210820" cy="40131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72689" y="4309109"/>
            <a:ext cx="210820" cy="401320"/>
          </a:xfrm>
          <a:custGeom>
            <a:avLst/>
            <a:gdLst/>
            <a:ahLst/>
            <a:cxnLst/>
            <a:rect l="l" t="t" r="r" b="b"/>
            <a:pathLst>
              <a:path w="210819" h="401320">
                <a:moveTo>
                  <a:pt x="0" y="41782"/>
                </a:moveTo>
                <a:lnTo>
                  <a:pt x="137160" y="41782"/>
                </a:lnTo>
                <a:lnTo>
                  <a:pt x="137160" y="348614"/>
                </a:lnTo>
                <a:lnTo>
                  <a:pt x="105410" y="348614"/>
                </a:lnTo>
                <a:lnTo>
                  <a:pt x="158115" y="401319"/>
                </a:lnTo>
                <a:lnTo>
                  <a:pt x="210820" y="348614"/>
                </a:lnTo>
                <a:lnTo>
                  <a:pt x="179070" y="348614"/>
                </a:lnTo>
                <a:lnTo>
                  <a:pt x="179070" y="0"/>
                </a:lnTo>
                <a:lnTo>
                  <a:pt x="0" y="0"/>
                </a:lnTo>
                <a:lnTo>
                  <a:pt x="0" y="41782"/>
                </a:lnTo>
                <a:close/>
              </a:path>
            </a:pathLst>
          </a:custGeom>
          <a:ln w="12700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24200" y="4808220"/>
            <a:ext cx="312420" cy="41148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53410" y="4837429"/>
            <a:ext cx="208279" cy="31495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53410" y="4837429"/>
            <a:ext cx="208279" cy="314960"/>
          </a:xfrm>
          <a:custGeom>
            <a:avLst/>
            <a:gdLst/>
            <a:ahLst/>
            <a:cxnLst/>
            <a:rect l="l" t="t" r="r" b="b"/>
            <a:pathLst>
              <a:path w="208279" h="314960">
                <a:moveTo>
                  <a:pt x="0" y="41275"/>
                </a:moveTo>
                <a:lnTo>
                  <a:pt x="135509" y="41275"/>
                </a:lnTo>
                <a:lnTo>
                  <a:pt x="135509" y="262890"/>
                </a:lnTo>
                <a:lnTo>
                  <a:pt x="104139" y="262890"/>
                </a:lnTo>
                <a:lnTo>
                  <a:pt x="156210" y="314960"/>
                </a:lnTo>
                <a:lnTo>
                  <a:pt x="208279" y="262890"/>
                </a:lnTo>
                <a:lnTo>
                  <a:pt x="176911" y="262890"/>
                </a:lnTo>
                <a:lnTo>
                  <a:pt x="176911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ln w="12700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Veri Yer Tutucusu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D711-8CCA-46F5-9F86-15088888F8D0}" type="datetime1">
              <a:rPr lang="en-US" smtClean="0"/>
              <a:t>3/20/2019</a:t>
            </a:fld>
            <a:endParaRPr lang="en-US"/>
          </a:p>
        </p:txBody>
      </p:sp>
      <p:sp>
        <p:nvSpPr>
          <p:cNvPr id="62" name="Slayt Numarası Yer Tutucusu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31</a:t>
            </a:fld>
            <a:endParaRPr lang="tr-T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455" dirty="0"/>
              <a:t>Çağlayan </a:t>
            </a:r>
            <a:r>
              <a:rPr spc="-150" dirty="0"/>
              <a:t>Modeli</a:t>
            </a:r>
            <a:r>
              <a:rPr spc="-170" dirty="0"/>
              <a:t> </a:t>
            </a:r>
            <a:r>
              <a:rPr spc="-235" dirty="0"/>
              <a:t>Problemleri	</a:t>
            </a:r>
          </a:p>
        </p:txBody>
      </p:sp>
      <p:sp>
        <p:nvSpPr>
          <p:cNvPr id="3" name="object 3"/>
          <p:cNvSpPr/>
          <p:nvPr/>
        </p:nvSpPr>
        <p:spPr>
          <a:xfrm>
            <a:off x="617219" y="2110739"/>
            <a:ext cx="1325880" cy="243840"/>
          </a:xfrm>
          <a:custGeom>
            <a:avLst/>
            <a:gdLst/>
            <a:ahLst/>
            <a:cxnLst/>
            <a:rect l="l" t="t" r="r" b="b"/>
            <a:pathLst>
              <a:path w="1325880" h="243839">
                <a:moveTo>
                  <a:pt x="1285240" y="0"/>
                </a:moveTo>
                <a:lnTo>
                  <a:pt x="0" y="0"/>
                </a:lnTo>
                <a:lnTo>
                  <a:pt x="0" y="243839"/>
                </a:lnTo>
                <a:lnTo>
                  <a:pt x="1325880" y="243839"/>
                </a:lnTo>
                <a:lnTo>
                  <a:pt x="1325880" y="40639"/>
                </a:lnTo>
                <a:lnTo>
                  <a:pt x="128524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0897" y="2115439"/>
            <a:ext cx="880744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b="1" spc="-75" dirty="0">
                <a:solidFill>
                  <a:srgbClr val="FFFFFF"/>
                </a:solidFill>
                <a:latin typeface="Trebuchet MS"/>
                <a:cs typeface="Trebuchet MS"/>
              </a:rPr>
              <a:t>Problem </a:t>
            </a:r>
            <a:r>
              <a:rPr sz="1350" b="1" spc="-8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350" b="1" spc="-2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b="1" spc="-10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9919" y="2341879"/>
            <a:ext cx="7886700" cy="647700"/>
          </a:xfrm>
          <a:custGeom>
            <a:avLst/>
            <a:gdLst/>
            <a:ahLst/>
            <a:cxnLst/>
            <a:rect l="l" t="t" r="r" b="b"/>
            <a:pathLst>
              <a:path w="7886700" h="647700">
                <a:moveTo>
                  <a:pt x="0" y="647700"/>
                </a:moveTo>
                <a:lnTo>
                  <a:pt x="7886700" y="647700"/>
                </a:lnTo>
                <a:lnTo>
                  <a:pt x="78867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9919" y="2341879"/>
            <a:ext cx="7886700" cy="647700"/>
          </a:xfrm>
          <a:prstGeom prst="rect">
            <a:avLst/>
          </a:prstGeom>
          <a:ln w="15240">
            <a:solidFill>
              <a:srgbClr val="2583C5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90170" marR="2503805">
              <a:lnSpc>
                <a:spcPct val="100000"/>
              </a:lnSpc>
              <a:spcBef>
                <a:spcPts val="850"/>
              </a:spcBef>
            </a:pPr>
            <a:r>
              <a:rPr sz="1350" spc="-75" dirty="0">
                <a:latin typeface="Arial"/>
                <a:cs typeface="Arial"/>
              </a:rPr>
              <a:t>Önceden</a:t>
            </a:r>
            <a:r>
              <a:rPr sz="1350" spc="-10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anlaşma</a:t>
            </a:r>
            <a:r>
              <a:rPr sz="1350" spc="-120" dirty="0">
                <a:latin typeface="Arial"/>
                <a:cs typeface="Arial"/>
              </a:rPr>
              <a:t> </a:t>
            </a:r>
            <a:r>
              <a:rPr sz="1350" spc="-90" dirty="0">
                <a:latin typeface="Arial"/>
                <a:cs typeface="Arial"/>
              </a:rPr>
              <a:t>sağlansa</a:t>
            </a:r>
            <a:r>
              <a:rPr sz="1350" spc="-140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bile</a:t>
            </a:r>
            <a:r>
              <a:rPr sz="1350" spc="-85" dirty="0">
                <a:latin typeface="Arial"/>
                <a:cs typeface="Arial"/>
              </a:rPr>
              <a:t> </a:t>
            </a:r>
            <a:r>
              <a:rPr sz="1350" spc="-65" dirty="0">
                <a:latin typeface="Arial"/>
                <a:cs typeface="Arial"/>
              </a:rPr>
              <a:t>yazılımın</a:t>
            </a:r>
            <a:r>
              <a:rPr sz="1350" spc="-140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ne </a:t>
            </a:r>
            <a:r>
              <a:rPr sz="1350" spc="-90" dirty="0">
                <a:latin typeface="Arial"/>
                <a:cs typeface="Arial"/>
              </a:rPr>
              <a:t>yapacağı</a:t>
            </a:r>
            <a:r>
              <a:rPr sz="1350" spc="-120" dirty="0">
                <a:latin typeface="Arial"/>
                <a:cs typeface="Arial"/>
              </a:rPr>
              <a:t> </a:t>
            </a:r>
            <a:r>
              <a:rPr sz="1350" spc="-65" dirty="0">
                <a:latin typeface="Arial"/>
                <a:cs typeface="Arial"/>
              </a:rPr>
              <a:t>konusu</a:t>
            </a:r>
            <a:r>
              <a:rPr sz="1350" spc="-125" dirty="0">
                <a:latin typeface="Arial"/>
                <a:cs typeface="Arial"/>
              </a:rPr>
              <a:t> </a:t>
            </a:r>
            <a:r>
              <a:rPr sz="1350" spc="-50" dirty="0">
                <a:latin typeface="Arial"/>
                <a:cs typeface="Arial"/>
              </a:rPr>
              <a:t>yoruma</a:t>
            </a:r>
            <a:r>
              <a:rPr sz="1350" spc="-100" dirty="0">
                <a:latin typeface="Arial"/>
                <a:cs typeface="Arial"/>
              </a:rPr>
              <a:t> </a:t>
            </a:r>
            <a:r>
              <a:rPr sz="1350" spc="-55" dirty="0">
                <a:latin typeface="Arial"/>
                <a:cs typeface="Arial"/>
              </a:rPr>
              <a:t>açıktır.  Kullanıcılar</a:t>
            </a:r>
            <a:r>
              <a:rPr sz="1350" spc="-140" dirty="0">
                <a:latin typeface="Arial"/>
                <a:cs typeface="Arial"/>
              </a:rPr>
              <a:t> </a:t>
            </a:r>
            <a:r>
              <a:rPr sz="1350" spc="-25" dirty="0">
                <a:latin typeface="Arial"/>
                <a:cs typeface="Arial"/>
              </a:rPr>
              <a:t>kaliteyi</a:t>
            </a:r>
            <a:r>
              <a:rPr sz="1350" spc="-150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en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spc="-65" dirty="0">
                <a:latin typeface="Arial"/>
                <a:cs typeface="Arial"/>
              </a:rPr>
              <a:t>sondan</a:t>
            </a:r>
            <a:r>
              <a:rPr sz="1350" spc="-135" dirty="0">
                <a:latin typeface="Arial"/>
                <a:cs typeface="Arial"/>
              </a:rPr>
              <a:t> </a:t>
            </a:r>
            <a:r>
              <a:rPr sz="1350" spc="-65" dirty="0">
                <a:latin typeface="Arial"/>
                <a:cs typeface="Arial"/>
              </a:rPr>
              <a:t>önce</a:t>
            </a:r>
            <a:r>
              <a:rPr sz="1350" spc="-95" dirty="0">
                <a:latin typeface="Arial"/>
                <a:cs typeface="Arial"/>
              </a:rPr>
              <a:t> </a:t>
            </a:r>
            <a:r>
              <a:rPr sz="1350" spc="-65" dirty="0">
                <a:latin typeface="Arial"/>
                <a:cs typeface="Arial"/>
              </a:rPr>
              <a:t>anlayamazlar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7219" y="3413759"/>
            <a:ext cx="1325880" cy="243840"/>
          </a:xfrm>
          <a:custGeom>
            <a:avLst/>
            <a:gdLst/>
            <a:ahLst/>
            <a:cxnLst/>
            <a:rect l="l" t="t" r="r" b="b"/>
            <a:pathLst>
              <a:path w="1325880" h="243839">
                <a:moveTo>
                  <a:pt x="1285240" y="0"/>
                </a:moveTo>
                <a:lnTo>
                  <a:pt x="0" y="0"/>
                </a:lnTo>
                <a:lnTo>
                  <a:pt x="0" y="243839"/>
                </a:lnTo>
                <a:lnTo>
                  <a:pt x="1325880" y="243839"/>
                </a:lnTo>
                <a:lnTo>
                  <a:pt x="1325880" y="40639"/>
                </a:lnTo>
                <a:lnTo>
                  <a:pt x="128524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6317" y="3419728"/>
            <a:ext cx="508634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b="1" spc="-8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350" b="1" spc="-85" dirty="0">
                <a:solidFill>
                  <a:srgbClr val="FFFFFF"/>
                </a:solidFill>
                <a:latin typeface="Trebuchet MS"/>
                <a:cs typeface="Trebuchet MS"/>
              </a:rPr>
              <a:t>ö</a:t>
            </a:r>
            <a:r>
              <a:rPr sz="1350" b="1" spc="-12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350" b="1" spc="-145" dirty="0">
                <a:solidFill>
                  <a:srgbClr val="FFFFFF"/>
                </a:solidFill>
                <a:latin typeface="Trebuchet MS"/>
                <a:cs typeface="Trebuchet MS"/>
              </a:rPr>
              <a:t>ü</a:t>
            </a:r>
            <a:r>
              <a:rPr sz="1350" b="1" spc="-5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919" y="3647440"/>
            <a:ext cx="7886700" cy="792480"/>
          </a:xfrm>
          <a:prstGeom prst="rect">
            <a:avLst/>
          </a:prstGeom>
          <a:ln w="15240">
            <a:solidFill>
              <a:srgbClr val="2583C5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1350" spc="-85" dirty="0">
                <a:latin typeface="Arial"/>
                <a:cs typeface="Arial"/>
              </a:rPr>
              <a:t>Teslim</a:t>
            </a:r>
            <a:r>
              <a:rPr sz="1350" spc="-125" dirty="0">
                <a:latin typeface="Arial"/>
                <a:cs typeface="Arial"/>
              </a:rPr>
              <a:t> </a:t>
            </a:r>
            <a:r>
              <a:rPr sz="1350" spc="-40" dirty="0">
                <a:latin typeface="Arial"/>
                <a:cs typeface="Arial"/>
              </a:rPr>
              <a:t>etmeden</a:t>
            </a:r>
            <a:r>
              <a:rPr sz="1350" spc="-110" dirty="0">
                <a:latin typeface="Arial"/>
                <a:cs typeface="Arial"/>
              </a:rPr>
              <a:t> </a:t>
            </a:r>
            <a:r>
              <a:rPr sz="1350" spc="-65" dirty="0">
                <a:latin typeface="Arial"/>
                <a:cs typeface="Arial"/>
              </a:rPr>
              <a:t>önce</a:t>
            </a:r>
            <a:r>
              <a:rPr sz="1350" spc="-114" dirty="0">
                <a:latin typeface="Arial"/>
                <a:cs typeface="Arial"/>
              </a:rPr>
              <a:t> </a:t>
            </a:r>
            <a:r>
              <a:rPr sz="1350" spc="-70" dirty="0">
                <a:latin typeface="Arial"/>
                <a:cs typeface="Arial"/>
              </a:rPr>
              <a:t>sürece</a:t>
            </a:r>
            <a:r>
              <a:rPr sz="1350" spc="-114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müşteriyi</a:t>
            </a:r>
            <a:r>
              <a:rPr sz="1350" spc="-130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de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dahil</a:t>
            </a:r>
            <a:r>
              <a:rPr sz="1350" spc="-11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et.</a:t>
            </a:r>
            <a:endParaRPr sz="1350">
              <a:latin typeface="Arial"/>
              <a:cs typeface="Arial"/>
            </a:endParaRPr>
          </a:p>
          <a:p>
            <a:pPr marL="547370">
              <a:lnSpc>
                <a:spcPct val="100000"/>
              </a:lnSpc>
            </a:pPr>
            <a:r>
              <a:rPr sz="1350" spc="-35" dirty="0">
                <a:latin typeface="Arial"/>
                <a:cs typeface="Arial"/>
              </a:rPr>
              <a:t>- </a:t>
            </a:r>
            <a:r>
              <a:rPr sz="1350" spc="-95" dirty="0">
                <a:latin typeface="Arial"/>
                <a:cs typeface="Arial"/>
              </a:rPr>
              <a:t>Gözden</a:t>
            </a:r>
            <a:r>
              <a:rPr sz="1350" spc="-155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geçirmeler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88920" y="4673600"/>
            <a:ext cx="3180080" cy="1709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1640" y="4841240"/>
            <a:ext cx="13716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Veri Yer Tutucus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D03C-73A6-45C0-B933-B26B2414107A}" type="datetime1">
              <a:rPr lang="en-US" smtClean="0"/>
              <a:t>3/20/2019</a:t>
            </a:fld>
            <a:endParaRPr lang="en-US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32</a:t>
            </a:fld>
            <a:endParaRPr lang="tr-T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06106"/>
            <a:ext cx="6754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355" dirty="0"/>
              <a:t>Çağlayan </a:t>
            </a:r>
            <a:r>
              <a:rPr sz="3600" u="none" spc="-125" dirty="0"/>
              <a:t>Modeli </a:t>
            </a:r>
            <a:r>
              <a:rPr sz="3600" u="none" spc="-100" dirty="0"/>
              <a:t>- </a:t>
            </a:r>
            <a:r>
              <a:rPr sz="3600" u="none" spc="-240" dirty="0"/>
              <a:t>Diğer</a:t>
            </a:r>
            <a:r>
              <a:rPr sz="3600" u="none" spc="-405" dirty="0"/>
              <a:t> </a:t>
            </a:r>
            <a:r>
              <a:rPr sz="3600" u="none" spc="-240" dirty="0"/>
              <a:t>dezavantajları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10577" y="1808032"/>
            <a:ext cx="7473315" cy="374840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05740" indent="-193040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Bitirme </a:t>
            </a: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kriteri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olarak belgelendirmeye 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önem</a:t>
            </a:r>
            <a:r>
              <a:rPr sz="1900" spc="-2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verilmektedir.</a:t>
            </a:r>
            <a:endParaRPr sz="1900">
              <a:latin typeface="Arial"/>
              <a:cs typeface="Arial"/>
            </a:endParaRPr>
          </a:p>
          <a:p>
            <a:pPr marL="396240" marR="184150" lvl="1" indent="-182880">
              <a:lnSpc>
                <a:spcPts val="1839"/>
              </a:lnSpc>
              <a:spcBef>
                <a:spcPts val="43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700" spc="-150" dirty="0">
                <a:solidFill>
                  <a:srgbClr val="404040"/>
                </a:solidFill>
                <a:latin typeface="Arial"/>
                <a:cs typeface="Arial"/>
              </a:rPr>
              <a:t>Bazı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alanlar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mümkünken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(derleyiciler,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işletim</a:t>
            </a:r>
            <a:r>
              <a:rPr sz="1700" spc="-3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sistemleri,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vb.)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etkileşimli 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son 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kullanıcı</a:t>
            </a:r>
            <a:r>
              <a:rPr sz="17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uygulamaları</a:t>
            </a:r>
            <a:r>
              <a:rPr sz="17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gibi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alanlar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için</a:t>
            </a:r>
            <a:r>
              <a:rPr sz="17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zordur.</a:t>
            </a:r>
            <a:endParaRPr sz="1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Arial"/>
              <a:buChar char="◦"/>
            </a:pPr>
            <a:endParaRPr sz="17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Arial"/>
              <a:buChar char="◦"/>
            </a:pPr>
            <a:endParaRPr sz="155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2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geliştirilmesi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süresince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gereksinimler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sıklıkla</a:t>
            </a:r>
            <a:r>
              <a:rPr sz="1900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değişir.</a:t>
            </a:r>
            <a:endParaRPr sz="19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700" spc="-135" dirty="0">
                <a:solidFill>
                  <a:srgbClr val="404040"/>
                </a:solidFill>
                <a:latin typeface="Arial"/>
                <a:cs typeface="Arial"/>
              </a:rPr>
              <a:t>Çağlayan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modeli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gereksinimlerin 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çok </a:t>
            </a:r>
            <a:r>
              <a:rPr sz="1700" spc="-25" dirty="0">
                <a:solidFill>
                  <a:srgbClr val="404040"/>
                </a:solidFill>
                <a:latin typeface="Arial"/>
                <a:cs typeface="Arial"/>
              </a:rPr>
              <a:t>iyi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anlaşılabildiği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durumlarda</a:t>
            </a:r>
            <a:r>
              <a:rPr sz="17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kullanılmalıdır.</a:t>
            </a:r>
            <a:endParaRPr sz="1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Arial"/>
              <a:buChar char="◦"/>
            </a:pPr>
            <a:endParaRPr sz="17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Arial"/>
              <a:buChar char="◦"/>
            </a:pPr>
            <a:endParaRPr sz="16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İki </a:t>
            </a:r>
            <a:r>
              <a:rPr sz="1900" spc="-135" dirty="0">
                <a:solidFill>
                  <a:srgbClr val="404040"/>
                </a:solidFill>
                <a:latin typeface="Arial"/>
                <a:cs typeface="Arial"/>
              </a:rPr>
              <a:t>ya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da daha 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önceki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fazlara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gitmek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çok</a:t>
            </a:r>
            <a:r>
              <a:rPr sz="1900" spc="-2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maliyetlidir.</a:t>
            </a:r>
            <a:endParaRPr sz="19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19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bu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durumda</a:t>
            </a:r>
            <a:r>
              <a:rPr sz="17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da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gerektiğinde</a:t>
            </a: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"/>
                <a:cs typeface="Arial"/>
              </a:rPr>
              <a:t>tüm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fazı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yeniden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gerçekleştirmek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çok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büyük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17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iştir.</a:t>
            </a:r>
            <a:endParaRPr sz="1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Arial"/>
              <a:buChar char="◦"/>
            </a:pPr>
            <a:endParaRPr sz="17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Arial"/>
              <a:buChar char="◦"/>
            </a:pPr>
            <a:endParaRPr sz="16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faz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tamamlanmadan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diğerine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geçilememesi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riski</a:t>
            </a:r>
            <a:r>
              <a:rPr sz="1900" spc="-2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arttırır.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5D75-48FC-4311-A004-777BC9C4656F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33</a:t>
            </a:fld>
            <a:endParaRPr lang="tr-T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540" dirty="0"/>
              <a:t>V </a:t>
            </a:r>
            <a:r>
              <a:rPr spc="-150" dirty="0"/>
              <a:t>Modeli </a:t>
            </a:r>
            <a:r>
              <a:rPr spc="-345" dirty="0"/>
              <a:t>(V-shaped</a:t>
            </a:r>
            <a:r>
              <a:rPr spc="-295" dirty="0"/>
              <a:t> </a:t>
            </a:r>
            <a:r>
              <a:rPr spc="-175" dirty="0"/>
              <a:t>Model)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087" y="1883409"/>
            <a:ext cx="6941820" cy="380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 indent="-32321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6875"/>
              <a:buFont typeface="Wingdings"/>
              <a:buChar char=""/>
              <a:tabLst>
                <a:tab pos="336550" algn="l"/>
              </a:tabLst>
            </a:pPr>
            <a:r>
              <a:rPr sz="3200" spc="-150" dirty="0">
                <a:solidFill>
                  <a:srgbClr val="404040"/>
                </a:solidFill>
                <a:latin typeface="Arial"/>
                <a:cs typeface="Arial"/>
              </a:rPr>
              <a:t>Proje </a:t>
            </a:r>
            <a:r>
              <a:rPr sz="3200" spc="-19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3200" spc="-135" dirty="0">
                <a:solidFill>
                  <a:srgbClr val="404040"/>
                </a:solidFill>
                <a:latin typeface="Arial"/>
                <a:cs typeface="Arial"/>
              </a:rPr>
              <a:t>gereksinim</a:t>
            </a:r>
            <a:r>
              <a:rPr sz="32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55" dirty="0">
                <a:solidFill>
                  <a:srgbClr val="404040"/>
                </a:solidFill>
                <a:latin typeface="Arial"/>
                <a:cs typeface="Arial"/>
              </a:rPr>
              <a:t>planlaması</a:t>
            </a:r>
            <a:endParaRPr sz="3200">
              <a:latin typeface="Arial"/>
              <a:cs typeface="Arial"/>
            </a:endParaRPr>
          </a:p>
          <a:p>
            <a:pPr marL="497205" lvl="1" indent="-284480">
              <a:lnSpc>
                <a:spcPct val="100000"/>
              </a:lnSpc>
              <a:spcBef>
                <a:spcPts val="80"/>
              </a:spcBef>
              <a:buClr>
                <a:srgbClr val="1CACE3"/>
              </a:buClr>
              <a:buSzPct val="96428"/>
              <a:buFont typeface="Wingdings"/>
              <a:buChar char=""/>
              <a:tabLst>
                <a:tab pos="497840" algn="l"/>
              </a:tabLst>
            </a:pP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Ürün </a:t>
            </a: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gereksinimleri </a:t>
            </a: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800" spc="-15" dirty="0">
                <a:solidFill>
                  <a:srgbClr val="404040"/>
                </a:solidFill>
                <a:latin typeface="Arial"/>
                <a:cs typeface="Arial"/>
              </a:rPr>
              <a:t>belirtim</a:t>
            </a:r>
            <a:r>
              <a:rPr sz="2800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çözümlemesi</a:t>
            </a:r>
            <a:endParaRPr sz="2800">
              <a:latin typeface="Arial"/>
              <a:cs typeface="Arial"/>
            </a:endParaRPr>
          </a:p>
          <a:p>
            <a:pPr marL="599440" lvl="2" indent="-203200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600075" algn="l"/>
              </a:tabLst>
            </a:pP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Mimari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yüksek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seviye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tasarım</a:t>
            </a:r>
            <a:endParaRPr sz="2000">
              <a:latin typeface="Arial"/>
              <a:cs typeface="Arial"/>
            </a:endParaRPr>
          </a:p>
          <a:p>
            <a:pPr marL="782320" lvl="3" indent="-20383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782955" algn="l"/>
              </a:tabLst>
            </a:pP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Detaylı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tasarım</a:t>
            </a:r>
            <a:endParaRPr sz="2000">
              <a:latin typeface="Arial"/>
              <a:cs typeface="Arial"/>
            </a:endParaRPr>
          </a:p>
          <a:p>
            <a:pPr marL="965200" lvl="4" indent="-20320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965835" algn="l"/>
              </a:tabLst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Kodlama</a:t>
            </a:r>
            <a:endParaRPr sz="2000">
              <a:latin typeface="Arial"/>
              <a:cs typeface="Arial"/>
            </a:endParaRPr>
          </a:p>
          <a:p>
            <a:pPr marL="782320" lvl="3" indent="-20383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782955" algn="l"/>
              </a:tabLst>
            </a:pP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Birim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testi</a:t>
            </a:r>
            <a:endParaRPr sz="2000">
              <a:latin typeface="Arial"/>
              <a:cs typeface="Arial"/>
            </a:endParaRPr>
          </a:p>
          <a:p>
            <a:pPr marL="599440" lvl="2" indent="-20320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600075" algn="l"/>
              </a:tabLst>
            </a:pP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Tümleştirme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  <a:p>
            <a:pPr marL="497205" lvl="1" indent="-284480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SzPct val="96428"/>
              <a:buFont typeface="Wingdings"/>
              <a:buChar char=""/>
              <a:tabLst>
                <a:tab pos="497840" algn="l"/>
              </a:tabLst>
            </a:pPr>
            <a:r>
              <a:rPr sz="2800" spc="-18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kabul </a:t>
            </a:r>
            <a:r>
              <a:rPr sz="2800" spc="-80" dirty="0">
                <a:solidFill>
                  <a:srgbClr val="404040"/>
                </a:solidFill>
                <a:latin typeface="Arial"/>
                <a:cs typeface="Arial"/>
              </a:rPr>
              <a:t>edilme</a:t>
            </a:r>
            <a:r>
              <a:rPr sz="28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testleri</a:t>
            </a:r>
            <a:endParaRPr sz="2800">
              <a:latin typeface="Arial"/>
              <a:cs typeface="Arial"/>
            </a:endParaRPr>
          </a:p>
          <a:p>
            <a:pPr marL="335915" indent="-323215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96875"/>
              <a:buFont typeface="Wingdings"/>
              <a:buChar char=""/>
              <a:tabLst>
                <a:tab pos="336550" algn="l"/>
              </a:tabLst>
            </a:pPr>
            <a:r>
              <a:rPr sz="3200" spc="-60" dirty="0">
                <a:solidFill>
                  <a:srgbClr val="404040"/>
                </a:solidFill>
                <a:latin typeface="Arial"/>
                <a:cs typeface="Arial"/>
              </a:rPr>
              <a:t>Üretim, işletim </a:t>
            </a:r>
            <a:r>
              <a:rPr sz="3200" spc="-195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r>
              <a:rPr sz="3200" spc="-4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404040"/>
                </a:solidFill>
                <a:latin typeface="Arial"/>
                <a:cs typeface="Arial"/>
              </a:rPr>
              <a:t>sürdürülebilirlik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BFB2-05A2-423D-8BA1-AA0FF992444C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34</a:t>
            </a:fld>
            <a:endParaRPr lang="tr-T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540" dirty="0"/>
              <a:t>V</a:t>
            </a:r>
            <a:r>
              <a:rPr spc="-425" dirty="0"/>
              <a:t> </a:t>
            </a:r>
            <a:r>
              <a:rPr spc="-150" dirty="0"/>
              <a:t>Modeli	</a:t>
            </a:r>
          </a:p>
        </p:txBody>
      </p:sp>
      <p:sp>
        <p:nvSpPr>
          <p:cNvPr id="3" name="object 3"/>
          <p:cNvSpPr/>
          <p:nvPr/>
        </p:nvSpPr>
        <p:spPr>
          <a:xfrm>
            <a:off x="1364960" y="1973059"/>
            <a:ext cx="6283559" cy="350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BB47730-C914-4B53-9478-07C7B58C3696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35</a:t>
            </a:fld>
            <a:endParaRPr lang="tr-T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540" dirty="0"/>
              <a:t>V</a:t>
            </a:r>
            <a:r>
              <a:rPr spc="-440" dirty="0"/>
              <a:t> </a:t>
            </a:r>
            <a:r>
              <a:rPr spc="-150" dirty="0"/>
              <a:t>Modeli	</a:t>
            </a:r>
          </a:p>
        </p:txBody>
      </p:sp>
      <p:sp>
        <p:nvSpPr>
          <p:cNvPr id="3" name="object 3"/>
          <p:cNvSpPr/>
          <p:nvPr/>
        </p:nvSpPr>
        <p:spPr>
          <a:xfrm>
            <a:off x="640080" y="2712720"/>
            <a:ext cx="1325880" cy="464820"/>
          </a:xfrm>
          <a:custGeom>
            <a:avLst/>
            <a:gdLst/>
            <a:ahLst/>
            <a:cxnLst/>
            <a:rect l="l" t="t" r="r" b="b"/>
            <a:pathLst>
              <a:path w="1325880" h="464819">
                <a:moveTo>
                  <a:pt x="1248409" y="0"/>
                </a:moveTo>
                <a:lnTo>
                  <a:pt x="0" y="0"/>
                </a:lnTo>
                <a:lnTo>
                  <a:pt x="0" y="464819"/>
                </a:lnTo>
                <a:lnTo>
                  <a:pt x="1325880" y="464819"/>
                </a:lnTo>
                <a:lnTo>
                  <a:pt x="1325880" y="77469"/>
                </a:lnTo>
                <a:lnTo>
                  <a:pt x="1248409" y="0"/>
                </a:lnTo>
                <a:close/>
              </a:path>
            </a:pathLst>
          </a:custGeom>
          <a:solidFill>
            <a:srgbClr val="1382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7707" y="1688210"/>
            <a:ext cx="4686935" cy="152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400"/>
              </a:lnSpc>
              <a:spcBef>
                <a:spcPts val="100"/>
              </a:spcBef>
            </a:pPr>
            <a:r>
              <a:rPr sz="2000" spc="-155" dirty="0">
                <a:solidFill>
                  <a:srgbClr val="C00000"/>
                </a:solidFill>
                <a:latin typeface="Arial"/>
                <a:cs typeface="Arial"/>
              </a:rPr>
              <a:t>Sol </a:t>
            </a:r>
            <a:r>
              <a:rPr sz="2000" spc="-40" dirty="0">
                <a:solidFill>
                  <a:srgbClr val="C00000"/>
                </a:solidFill>
                <a:latin typeface="Arial"/>
                <a:cs typeface="Arial"/>
              </a:rPr>
              <a:t>taraf </a:t>
            </a:r>
            <a:r>
              <a:rPr sz="2000" spc="-25" dirty="0">
                <a:solidFill>
                  <a:srgbClr val="C00000"/>
                </a:solidFill>
                <a:latin typeface="Arial"/>
                <a:cs typeface="Arial"/>
              </a:rPr>
              <a:t>üretim, </a:t>
            </a:r>
            <a:r>
              <a:rPr sz="2000" spc="-185" dirty="0">
                <a:solidFill>
                  <a:srgbClr val="C00000"/>
                </a:solidFill>
                <a:latin typeface="Arial"/>
                <a:cs typeface="Arial"/>
              </a:rPr>
              <a:t>sağ </a:t>
            </a:r>
            <a:r>
              <a:rPr sz="2000" spc="-40" dirty="0">
                <a:solidFill>
                  <a:srgbClr val="C00000"/>
                </a:solidFill>
                <a:latin typeface="Arial"/>
                <a:cs typeface="Arial"/>
              </a:rPr>
              <a:t>taraf </a:t>
            </a:r>
            <a:r>
              <a:rPr sz="2000" spc="-130" dirty="0">
                <a:solidFill>
                  <a:srgbClr val="C00000"/>
                </a:solidFill>
                <a:latin typeface="Arial"/>
                <a:cs typeface="Arial"/>
              </a:rPr>
              <a:t>sınama </a:t>
            </a:r>
            <a:r>
              <a:rPr sz="2000" spc="-55" dirty="0">
                <a:solidFill>
                  <a:srgbClr val="C00000"/>
                </a:solidFill>
                <a:latin typeface="Arial"/>
                <a:cs typeface="Arial"/>
              </a:rPr>
              <a:t>işlemleridir.  </a:t>
            </a:r>
            <a:r>
              <a:rPr sz="2000" spc="-200" dirty="0">
                <a:solidFill>
                  <a:srgbClr val="404040"/>
                </a:solidFill>
                <a:latin typeface="Arial"/>
                <a:cs typeface="Arial"/>
              </a:rPr>
              <a:t>V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modelinin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temel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çıktıları;</a:t>
            </a:r>
            <a:endParaRPr sz="2000">
              <a:latin typeface="Arial"/>
              <a:cs typeface="Arial"/>
            </a:endParaRPr>
          </a:p>
          <a:p>
            <a:pPr marL="216535">
              <a:lnSpc>
                <a:spcPct val="100000"/>
              </a:lnSpc>
              <a:spcBef>
                <a:spcPts val="810"/>
              </a:spcBef>
            </a:pPr>
            <a:r>
              <a:rPr sz="1600" b="1" spc="-95" dirty="0">
                <a:solidFill>
                  <a:srgbClr val="FFFFFF"/>
                </a:solidFill>
                <a:latin typeface="Trebuchet MS"/>
                <a:cs typeface="Trebuchet MS"/>
              </a:rPr>
              <a:t>Kullanıcı</a:t>
            </a:r>
            <a:endParaRPr sz="1600">
              <a:latin typeface="Trebuchet MS"/>
              <a:cs typeface="Trebuchet MS"/>
            </a:endParaRPr>
          </a:p>
          <a:p>
            <a:pPr marL="274955">
              <a:lnSpc>
                <a:spcPct val="100000"/>
              </a:lnSpc>
            </a:pP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Modeli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080" y="3177539"/>
            <a:ext cx="7886700" cy="645160"/>
          </a:xfrm>
          <a:custGeom>
            <a:avLst/>
            <a:gdLst/>
            <a:ahLst/>
            <a:cxnLst/>
            <a:rect l="l" t="t" r="r" b="b"/>
            <a:pathLst>
              <a:path w="7886700" h="645160">
                <a:moveTo>
                  <a:pt x="0" y="645160"/>
                </a:moveTo>
                <a:lnTo>
                  <a:pt x="7886700" y="645160"/>
                </a:lnTo>
                <a:lnTo>
                  <a:pt x="7886700" y="0"/>
                </a:lnTo>
                <a:lnTo>
                  <a:pt x="0" y="0"/>
                </a:lnTo>
                <a:lnTo>
                  <a:pt x="0" y="645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0080" y="3177539"/>
            <a:ext cx="7886700" cy="645160"/>
          </a:xfrm>
          <a:prstGeom prst="rect">
            <a:avLst/>
          </a:prstGeom>
          <a:ln w="15240">
            <a:solidFill>
              <a:srgbClr val="1CACE3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92075" marR="953769">
              <a:lnSpc>
                <a:spcPct val="100000"/>
              </a:lnSpc>
              <a:spcBef>
                <a:spcPts val="530"/>
              </a:spcBef>
            </a:pPr>
            <a:r>
              <a:rPr sz="1600" spc="-60" dirty="0">
                <a:latin typeface="Arial"/>
                <a:cs typeface="Arial"/>
              </a:rPr>
              <a:t>Geliştirme </a:t>
            </a:r>
            <a:r>
              <a:rPr sz="1600" spc="-65" dirty="0">
                <a:latin typeface="Arial"/>
                <a:cs typeface="Arial"/>
              </a:rPr>
              <a:t>sürecinin </a:t>
            </a:r>
            <a:r>
              <a:rPr sz="1600" spc="-70" dirty="0">
                <a:latin typeface="Arial"/>
                <a:cs typeface="Arial"/>
              </a:rPr>
              <a:t>kullanıcı </a:t>
            </a:r>
            <a:r>
              <a:rPr sz="1600" spc="-35" dirty="0">
                <a:latin typeface="Arial"/>
                <a:cs typeface="Arial"/>
              </a:rPr>
              <a:t>ile </a:t>
            </a:r>
            <a:r>
              <a:rPr sz="1600" spc="-60" dirty="0">
                <a:latin typeface="Arial"/>
                <a:cs typeface="Arial"/>
              </a:rPr>
              <a:t>olan </a:t>
            </a:r>
            <a:r>
              <a:rPr sz="1600" spc="-35" dirty="0">
                <a:latin typeface="Arial"/>
                <a:cs typeface="Arial"/>
              </a:rPr>
              <a:t>ilişkileri </a:t>
            </a:r>
            <a:r>
              <a:rPr sz="1600" spc="-60" dirty="0">
                <a:latin typeface="Arial"/>
                <a:cs typeface="Arial"/>
              </a:rPr>
              <a:t>tanımlanmakta </a:t>
            </a:r>
            <a:r>
              <a:rPr sz="1600" spc="-100" dirty="0">
                <a:latin typeface="Arial"/>
                <a:cs typeface="Arial"/>
              </a:rPr>
              <a:t>ve </a:t>
            </a:r>
            <a:r>
              <a:rPr sz="1600" spc="-65" dirty="0">
                <a:solidFill>
                  <a:srgbClr val="993300"/>
                </a:solidFill>
                <a:latin typeface="Arial"/>
                <a:cs typeface="Arial"/>
              </a:rPr>
              <a:t>sistemin </a:t>
            </a:r>
            <a:r>
              <a:rPr sz="1600" spc="-90" dirty="0">
                <a:solidFill>
                  <a:srgbClr val="993300"/>
                </a:solidFill>
                <a:latin typeface="Arial"/>
                <a:cs typeface="Arial"/>
              </a:rPr>
              <a:t>nasıl </a:t>
            </a:r>
            <a:r>
              <a:rPr sz="1600" spc="-70" dirty="0">
                <a:solidFill>
                  <a:srgbClr val="993300"/>
                </a:solidFill>
                <a:latin typeface="Arial"/>
                <a:cs typeface="Arial"/>
              </a:rPr>
              <a:t>kabul  edileceğine </a:t>
            </a:r>
            <a:r>
              <a:rPr sz="1600" spc="-45" dirty="0">
                <a:solidFill>
                  <a:srgbClr val="993300"/>
                </a:solidFill>
                <a:latin typeface="Arial"/>
                <a:cs typeface="Arial"/>
              </a:rPr>
              <a:t>ilişkin </a:t>
            </a:r>
            <a:r>
              <a:rPr sz="1600" spc="-110" dirty="0">
                <a:solidFill>
                  <a:srgbClr val="993300"/>
                </a:solidFill>
                <a:latin typeface="Arial"/>
                <a:cs typeface="Arial"/>
              </a:rPr>
              <a:t>sınama </a:t>
            </a:r>
            <a:r>
              <a:rPr sz="1600" spc="-15" dirty="0">
                <a:solidFill>
                  <a:srgbClr val="993300"/>
                </a:solidFill>
                <a:latin typeface="Arial"/>
                <a:cs typeface="Arial"/>
              </a:rPr>
              <a:t>belirtimleri </a:t>
            </a:r>
            <a:r>
              <a:rPr sz="1600" spc="-100" dirty="0">
                <a:solidFill>
                  <a:srgbClr val="993300"/>
                </a:solidFill>
                <a:latin typeface="Arial"/>
                <a:cs typeface="Arial"/>
              </a:rPr>
              <a:t>ve </a:t>
            </a:r>
            <a:r>
              <a:rPr sz="1600" spc="-55" dirty="0">
                <a:solidFill>
                  <a:srgbClr val="993300"/>
                </a:solidFill>
                <a:latin typeface="Arial"/>
                <a:cs typeface="Arial"/>
              </a:rPr>
              <a:t>planları </a:t>
            </a:r>
            <a:r>
              <a:rPr sz="1600" spc="-60" dirty="0">
                <a:solidFill>
                  <a:srgbClr val="993300"/>
                </a:solidFill>
                <a:latin typeface="Arial"/>
                <a:cs typeface="Arial"/>
              </a:rPr>
              <a:t>ortaya</a:t>
            </a:r>
            <a:r>
              <a:rPr sz="1600" spc="-15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993300"/>
                </a:solidFill>
                <a:latin typeface="Arial"/>
                <a:cs typeface="Arial"/>
              </a:rPr>
              <a:t>çıkarılmaktadır.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" y="3822700"/>
            <a:ext cx="1325880" cy="510540"/>
          </a:xfrm>
          <a:custGeom>
            <a:avLst/>
            <a:gdLst/>
            <a:ahLst/>
            <a:cxnLst/>
            <a:rect l="l" t="t" r="r" b="b"/>
            <a:pathLst>
              <a:path w="1325880" h="510539">
                <a:moveTo>
                  <a:pt x="1240789" y="0"/>
                </a:moveTo>
                <a:lnTo>
                  <a:pt x="0" y="0"/>
                </a:lnTo>
                <a:lnTo>
                  <a:pt x="0" y="510539"/>
                </a:lnTo>
                <a:lnTo>
                  <a:pt x="1325880" y="510539"/>
                </a:lnTo>
                <a:lnTo>
                  <a:pt x="1325880" y="85089"/>
                </a:lnTo>
                <a:lnTo>
                  <a:pt x="1240789" y="0"/>
                </a:lnTo>
                <a:close/>
              </a:path>
            </a:pathLst>
          </a:custGeom>
          <a:solidFill>
            <a:srgbClr val="1382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0080" y="3822700"/>
            <a:ext cx="1325880" cy="510540"/>
          </a:xfrm>
          <a:custGeom>
            <a:avLst/>
            <a:gdLst/>
            <a:ahLst/>
            <a:cxnLst/>
            <a:rect l="l" t="t" r="r" b="b"/>
            <a:pathLst>
              <a:path w="1325880" h="510539">
                <a:moveTo>
                  <a:pt x="0" y="0"/>
                </a:moveTo>
                <a:lnTo>
                  <a:pt x="1240789" y="0"/>
                </a:lnTo>
                <a:lnTo>
                  <a:pt x="1325880" y="85089"/>
                </a:lnTo>
                <a:lnTo>
                  <a:pt x="1325880" y="510539"/>
                </a:lnTo>
                <a:lnTo>
                  <a:pt x="0" y="51053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080" y="4333240"/>
            <a:ext cx="7886700" cy="393700"/>
          </a:xfrm>
          <a:custGeom>
            <a:avLst/>
            <a:gdLst/>
            <a:ahLst/>
            <a:cxnLst/>
            <a:rect l="l" t="t" r="r" b="b"/>
            <a:pathLst>
              <a:path w="7886700" h="393700">
                <a:moveTo>
                  <a:pt x="0" y="393700"/>
                </a:moveTo>
                <a:lnTo>
                  <a:pt x="7886700" y="393700"/>
                </a:lnTo>
                <a:lnTo>
                  <a:pt x="7886700" y="0"/>
                </a:lnTo>
                <a:lnTo>
                  <a:pt x="0" y="0"/>
                </a:lnTo>
                <a:lnTo>
                  <a:pt x="0" y="393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080" y="4333240"/>
            <a:ext cx="7886700" cy="393700"/>
          </a:xfrm>
          <a:custGeom>
            <a:avLst/>
            <a:gdLst/>
            <a:ahLst/>
            <a:cxnLst/>
            <a:rect l="l" t="t" r="r" b="b"/>
            <a:pathLst>
              <a:path w="7886700" h="393700">
                <a:moveTo>
                  <a:pt x="0" y="393700"/>
                </a:moveTo>
                <a:lnTo>
                  <a:pt x="7886700" y="393700"/>
                </a:lnTo>
                <a:lnTo>
                  <a:pt x="7886700" y="0"/>
                </a:lnTo>
                <a:lnTo>
                  <a:pt x="0" y="0"/>
                </a:lnTo>
                <a:lnTo>
                  <a:pt x="0" y="393700"/>
                </a:lnTo>
                <a:close/>
              </a:path>
            </a:pathLst>
          </a:custGeom>
          <a:ln w="1524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2780" y="4683759"/>
            <a:ext cx="1783080" cy="563880"/>
          </a:xfrm>
          <a:custGeom>
            <a:avLst/>
            <a:gdLst/>
            <a:ahLst/>
            <a:cxnLst/>
            <a:rect l="l" t="t" r="r" b="b"/>
            <a:pathLst>
              <a:path w="1783080" h="563879">
                <a:moveTo>
                  <a:pt x="1689100" y="0"/>
                </a:moveTo>
                <a:lnTo>
                  <a:pt x="0" y="0"/>
                </a:lnTo>
                <a:lnTo>
                  <a:pt x="0" y="563879"/>
                </a:lnTo>
                <a:lnTo>
                  <a:pt x="1783080" y="563879"/>
                </a:lnTo>
                <a:lnTo>
                  <a:pt x="1783080" y="93979"/>
                </a:lnTo>
                <a:lnTo>
                  <a:pt x="1689100" y="0"/>
                </a:lnTo>
                <a:close/>
              </a:path>
            </a:pathLst>
          </a:custGeom>
          <a:solidFill>
            <a:srgbClr val="1382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2780" y="4683759"/>
            <a:ext cx="1783080" cy="563880"/>
          </a:xfrm>
          <a:custGeom>
            <a:avLst/>
            <a:gdLst/>
            <a:ahLst/>
            <a:cxnLst/>
            <a:rect l="l" t="t" r="r" b="b"/>
            <a:pathLst>
              <a:path w="1783080" h="563879">
                <a:moveTo>
                  <a:pt x="0" y="0"/>
                </a:moveTo>
                <a:lnTo>
                  <a:pt x="1689100" y="0"/>
                </a:lnTo>
                <a:lnTo>
                  <a:pt x="1783080" y="93979"/>
                </a:lnTo>
                <a:lnTo>
                  <a:pt x="1783080" y="563879"/>
                </a:lnTo>
                <a:lnTo>
                  <a:pt x="0" y="56387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9455" y="3831590"/>
            <a:ext cx="7172325" cy="1403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 marR="6293485" indent="-33020">
              <a:lnSpc>
                <a:spcPct val="100000"/>
              </a:lnSpc>
              <a:spcBef>
                <a:spcPts val="100"/>
              </a:spcBef>
            </a:pPr>
            <a:r>
              <a:rPr sz="1600" b="1" spc="8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b="1" spc="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9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b="1" spc="-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b="1" spc="-85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600" spc="-105" dirty="0">
                <a:latin typeface="Arial"/>
                <a:cs typeface="Arial"/>
              </a:rPr>
              <a:t>Sistem </a:t>
            </a:r>
            <a:r>
              <a:rPr sz="1600" spc="-75" dirty="0">
                <a:latin typeface="Arial"/>
                <a:cs typeface="Arial"/>
              </a:rPr>
              <a:t>tasarımı </a:t>
            </a:r>
            <a:r>
              <a:rPr sz="1600" spc="-100" dirty="0">
                <a:latin typeface="Arial"/>
                <a:cs typeface="Arial"/>
              </a:rPr>
              <a:t>ve oluşacak </a:t>
            </a:r>
            <a:r>
              <a:rPr sz="1600" spc="-55" dirty="0">
                <a:latin typeface="Arial"/>
                <a:cs typeface="Arial"/>
              </a:rPr>
              <a:t>altsistem </a:t>
            </a:r>
            <a:r>
              <a:rPr sz="1600" spc="-35" dirty="0">
                <a:latin typeface="Arial"/>
                <a:cs typeface="Arial"/>
              </a:rPr>
              <a:t>ile </a:t>
            </a:r>
            <a:r>
              <a:rPr sz="1600" spc="-10" dirty="0">
                <a:latin typeface="Arial"/>
                <a:cs typeface="Arial"/>
              </a:rPr>
              <a:t>tüm </a:t>
            </a:r>
            <a:r>
              <a:rPr sz="1600" spc="-65" dirty="0">
                <a:latin typeface="Arial"/>
                <a:cs typeface="Arial"/>
              </a:rPr>
              <a:t>sistemin </a:t>
            </a:r>
            <a:r>
              <a:rPr sz="1600" spc="-110" dirty="0">
                <a:latin typeface="Arial"/>
                <a:cs typeface="Arial"/>
              </a:rPr>
              <a:t>sınama </a:t>
            </a:r>
            <a:r>
              <a:rPr sz="1600" spc="-50" dirty="0">
                <a:latin typeface="Arial"/>
                <a:cs typeface="Arial"/>
              </a:rPr>
              <a:t>işlemlerine </a:t>
            </a:r>
            <a:r>
              <a:rPr sz="1600" spc="-45" dirty="0">
                <a:latin typeface="Arial"/>
                <a:cs typeface="Arial"/>
              </a:rPr>
              <a:t>ilişkin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işlevler.</a:t>
            </a:r>
            <a:endParaRPr sz="1600">
              <a:latin typeface="Arial"/>
              <a:cs typeface="Arial"/>
            </a:endParaRPr>
          </a:p>
          <a:p>
            <a:pPr marR="5561330" algn="ctr">
              <a:lnSpc>
                <a:spcPct val="100000"/>
              </a:lnSpc>
              <a:spcBef>
                <a:spcPts val="730"/>
              </a:spcBef>
            </a:pPr>
            <a:r>
              <a:rPr sz="1600" b="1" spc="-105" dirty="0">
                <a:solidFill>
                  <a:srgbClr val="FFFFFF"/>
                </a:solidFill>
                <a:latin typeface="Trebuchet MS"/>
                <a:cs typeface="Trebuchet MS"/>
              </a:rPr>
              <a:t>Gerçekleştirim</a:t>
            </a:r>
            <a:endParaRPr sz="1600">
              <a:latin typeface="Trebuchet MS"/>
              <a:cs typeface="Trebuchet MS"/>
            </a:endParaRPr>
          </a:p>
          <a:p>
            <a:pPr marR="5565140" algn="ctr">
              <a:lnSpc>
                <a:spcPct val="100000"/>
              </a:lnSpc>
            </a:pP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Modeli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2940" y="5214620"/>
            <a:ext cx="7886700" cy="297180"/>
          </a:xfrm>
          <a:custGeom>
            <a:avLst/>
            <a:gdLst/>
            <a:ahLst/>
            <a:cxnLst/>
            <a:rect l="l" t="t" r="r" b="b"/>
            <a:pathLst>
              <a:path w="7886700" h="297179">
                <a:moveTo>
                  <a:pt x="0" y="297179"/>
                </a:moveTo>
                <a:lnTo>
                  <a:pt x="7886700" y="297179"/>
                </a:lnTo>
                <a:lnTo>
                  <a:pt x="7886700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2940" y="5214620"/>
            <a:ext cx="7886700" cy="297180"/>
          </a:xfrm>
          <a:prstGeom prst="rect">
            <a:avLst/>
          </a:prstGeom>
          <a:ln w="15240">
            <a:solidFill>
              <a:srgbClr val="1CACE3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5"/>
              </a:spcBef>
            </a:pPr>
            <a:r>
              <a:rPr sz="1600" spc="-135" dirty="0">
                <a:latin typeface="Arial"/>
                <a:cs typeface="Arial"/>
              </a:rPr>
              <a:t>Yazılım </a:t>
            </a:r>
            <a:r>
              <a:rPr sz="1600" spc="-35" dirty="0">
                <a:latin typeface="Arial"/>
                <a:cs typeface="Arial"/>
              </a:rPr>
              <a:t>modüllerinin </a:t>
            </a:r>
            <a:r>
              <a:rPr sz="1600" spc="-90" dirty="0">
                <a:latin typeface="Arial"/>
                <a:cs typeface="Arial"/>
              </a:rPr>
              <a:t>kodlanması </a:t>
            </a:r>
            <a:r>
              <a:rPr sz="1600" spc="-100" dirty="0">
                <a:latin typeface="Arial"/>
                <a:cs typeface="Arial"/>
              </a:rPr>
              <a:t>ve </a:t>
            </a:r>
            <a:r>
              <a:rPr sz="1600" spc="-105" dirty="0">
                <a:latin typeface="Arial"/>
                <a:cs typeface="Arial"/>
              </a:rPr>
              <a:t>sınanmasına </a:t>
            </a:r>
            <a:r>
              <a:rPr sz="1600" spc="-45" dirty="0">
                <a:latin typeface="Arial"/>
                <a:cs typeface="Arial"/>
              </a:rPr>
              <a:t>ilişkin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fonksiyonlar.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Veri Yer Tutucus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5022-0D8A-49A4-9A57-46E604FD300E}" type="datetime1">
              <a:rPr lang="en-US" smtClean="0"/>
              <a:t>3/20/2019</a:t>
            </a:fld>
            <a:endParaRPr lang="en-US"/>
          </a:p>
        </p:txBody>
      </p:sp>
      <p:sp>
        <p:nvSpPr>
          <p:cNvPr id="17" name="Slayt Numarası Yer Tutucusu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36</a:t>
            </a:fld>
            <a:endParaRPr lang="tr-T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540" dirty="0"/>
              <a:t>V</a:t>
            </a:r>
            <a:r>
              <a:rPr spc="-440" dirty="0"/>
              <a:t> </a:t>
            </a:r>
            <a:r>
              <a:rPr spc="-150" dirty="0"/>
              <a:t>Modeli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11020"/>
            <a:ext cx="7419975" cy="370967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04139" marR="5080" indent="-91440">
              <a:lnSpc>
                <a:spcPts val="1839"/>
              </a:lnSpc>
              <a:spcBef>
                <a:spcPts val="52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Belirsizliklerin </a:t>
            </a:r>
            <a:r>
              <a:rPr sz="1900" spc="-130" dirty="0">
                <a:solidFill>
                  <a:srgbClr val="404040"/>
                </a:solidFill>
                <a:latin typeface="Arial"/>
                <a:cs typeface="Arial"/>
              </a:rPr>
              <a:t>az, </a:t>
            </a:r>
            <a:r>
              <a:rPr sz="1900" spc="-100" dirty="0">
                <a:solidFill>
                  <a:srgbClr val="993300"/>
                </a:solidFill>
                <a:latin typeface="Arial"/>
                <a:cs typeface="Arial"/>
              </a:rPr>
              <a:t>iş </a:t>
            </a:r>
            <a:r>
              <a:rPr sz="1900" spc="-55" dirty="0">
                <a:solidFill>
                  <a:srgbClr val="993300"/>
                </a:solidFill>
                <a:latin typeface="Arial"/>
                <a:cs typeface="Arial"/>
              </a:rPr>
              <a:t>tanımlarının </a:t>
            </a:r>
            <a:r>
              <a:rPr sz="1900" spc="-45" dirty="0">
                <a:solidFill>
                  <a:srgbClr val="993300"/>
                </a:solidFill>
                <a:latin typeface="Arial"/>
                <a:cs typeface="Arial"/>
              </a:rPr>
              <a:t>belirgin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olduğu </a:t>
            </a:r>
            <a:r>
              <a:rPr sz="1900" spc="-254" dirty="0">
                <a:solidFill>
                  <a:srgbClr val="404040"/>
                </a:solidFill>
                <a:latin typeface="Arial"/>
                <a:cs typeface="Arial"/>
              </a:rPr>
              <a:t>BT </a:t>
            </a:r>
            <a:r>
              <a:rPr sz="1900" spc="-30" dirty="0">
                <a:solidFill>
                  <a:srgbClr val="404040"/>
                </a:solidFill>
                <a:latin typeface="Arial"/>
                <a:cs typeface="Arial"/>
              </a:rPr>
              <a:t>projeleri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uygun</a:t>
            </a:r>
            <a:r>
              <a:rPr sz="1900" spc="-2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bir 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modeldir.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"/>
            </a:pPr>
            <a:endParaRPr sz="17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Model, </a:t>
            </a:r>
            <a:r>
              <a:rPr sz="1900" spc="-80" dirty="0">
                <a:solidFill>
                  <a:srgbClr val="993300"/>
                </a:solidFill>
                <a:latin typeface="Arial"/>
                <a:cs typeface="Arial"/>
              </a:rPr>
              <a:t>kullanıcının </a:t>
            </a:r>
            <a:r>
              <a:rPr sz="1900" spc="-70" dirty="0">
                <a:solidFill>
                  <a:srgbClr val="993300"/>
                </a:solidFill>
                <a:latin typeface="Arial"/>
                <a:cs typeface="Arial"/>
              </a:rPr>
              <a:t>projeye </a:t>
            </a:r>
            <a:r>
              <a:rPr sz="1900" spc="-90" dirty="0">
                <a:solidFill>
                  <a:srgbClr val="993300"/>
                </a:solidFill>
                <a:latin typeface="Arial"/>
                <a:cs typeface="Arial"/>
              </a:rPr>
              <a:t>katkısını</a:t>
            </a:r>
            <a:r>
              <a:rPr sz="1900" spc="-16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arttırmaktadır.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2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spcBef>
                <a:spcPts val="163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254" dirty="0">
                <a:solidFill>
                  <a:srgbClr val="404040"/>
                </a:solidFill>
                <a:latin typeface="Arial"/>
                <a:cs typeface="Arial"/>
              </a:rPr>
              <a:t>BT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projesinin </a:t>
            </a:r>
            <a:r>
              <a:rPr sz="1900" spc="-20" dirty="0">
                <a:solidFill>
                  <a:srgbClr val="993300"/>
                </a:solidFill>
                <a:latin typeface="Arial"/>
                <a:cs typeface="Arial"/>
              </a:rPr>
              <a:t>iki </a:t>
            </a:r>
            <a:r>
              <a:rPr sz="1900" spc="-114" dirty="0">
                <a:solidFill>
                  <a:srgbClr val="993300"/>
                </a:solidFill>
                <a:latin typeface="Arial"/>
                <a:cs typeface="Arial"/>
              </a:rPr>
              <a:t>aşamalı </a:t>
            </a:r>
            <a:r>
              <a:rPr sz="1900" spc="-75" dirty="0">
                <a:solidFill>
                  <a:srgbClr val="993300"/>
                </a:solidFill>
                <a:latin typeface="Arial"/>
                <a:cs typeface="Arial"/>
              </a:rPr>
              <a:t>olarak </a:t>
            </a:r>
            <a:r>
              <a:rPr sz="1900" spc="-60" dirty="0">
                <a:solidFill>
                  <a:srgbClr val="993300"/>
                </a:solidFill>
                <a:latin typeface="Arial"/>
                <a:cs typeface="Arial"/>
              </a:rPr>
              <a:t>ihale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edilmesi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oldukça</a:t>
            </a:r>
            <a:r>
              <a:rPr sz="1900" spc="-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uygundur: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Wingdings"/>
              <a:buChar char=""/>
            </a:pPr>
            <a:endParaRPr sz="2250">
              <a:latin typeface="Times New Roman"/>
              <a:cs typeface="Times New Roman"/>
            </a:endParaRPr>
          </a:p>
          <a:p>
            <a:pPr marL="396240" marR="656590" lvl="1" indent="-182880">
              <a:lnSpc>
                <a:spcPts val="1639"/>
              </a:lnSpc>
              <a:spcBef>
                <a:spcPts val="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İlk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ihalede</a:t>
            </a:r>
            <a:r>
              <a:rPr sz="17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kullanıcı</a:t>
            </a:r>
            <a:r>
              <a:rPr sz="17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modeli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hedeflenerek,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iş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analizi</a:t>
            </a:r>
            <a:r>
              <a:rPr sz="17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kabul</a:t>
            </a:r>
            <a:r>
              <a:rPr sz="17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sınamalarının  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tanımları</a:t>
            </a:r>
            <a:r>
              <a:rPr sz="17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yapılmakta,</a:t>
            </a:r>
            <a:endParaRPr sz="1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Arial"/>
              <a:buChar char="◦"/>
            </a:pPr>
            <a:endParaRPr sz="2450">
              <a:latin typeface="Times New Roman"/>
              <a:cs typeface="Times New Roman"/>
            </a:endParaRPr>
          </a:p>
          <a:p>
            <a:pPr marL="396240" marR="1036955" lvl="1" indent="-182880">
              <a:lnSpc>
                <a:spcPct val="79400"/>
              </a:lnSpc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İkinci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ihalede</a:t>
            </a:r>
            <a:r>
              <a:rPr sz="17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ise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ilkinde</a:t>
            </a:r>
            <a:r>
              <a:rPr sz="17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elde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edilmiş</a:t>
            </a:r>
            <a:r>
              <a:rPr sz="17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olan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kullanıcı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modeli</a:t>
            </a:r>
            <a:r>
              <a:rPr sz="17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tasarlanıp, 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gerçeklenmektedir.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56D6-D346-4DA2-935C-DEC4F0743472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37</a:t>
            </a:fld>
            <a:endParaRPr lang="tr-T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540" dirty="0"/>
              <a:t>V </a:t>
            </a:r>
            <a:r>
              <a:rPr spc="-150" dirty="0"/>
              <a:t>Modeli </a:t>
            </a:r>
            <a:r>
              <a:rPr spc="-130" dirty="0"/>
              <a:t>-</a:t>
            </a:r>
            <a:r>
              <a:rPr spc="-385" dirty="0"/>
              <a:t> </a:t>
            </a:r>
            <a:r>
              <a:rPr spc="-275" dirty="0"/>
              <a:t>Avantajları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465059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Verification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validation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planları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erken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aşamalarda</a:t>
            </a: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vurgulanır.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1930">
              <a:lnSpc>
                <a:spcPts val="228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Verification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validation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sadece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son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üründe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değil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tüm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teslim</a:t>
            </a:r>
            <a:r>
              <a:rPr sz="2000" spc="-3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edilebilir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ürünlerde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uygulanır.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Proje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yönetimi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tarafında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takibi</a:t>
            </a:r>
            <a:r>
              <a:rPr sz="2000" spc="-3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kolaydır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Kullanımı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kolaydır.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00040" y="3670300"/>
            <a:ext cx="2222500" cy="1661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09F6-8549-4155-BA78-882948320054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38</a:t>
            </a:fld>
            <a:endParaRPr lang="tr-T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540" dirty="0"/>
              <a:t>V </a:t>
            </a:r>
            <a:r>
              <a:rPr spc="-150" dirty="0"/>
              <a:t>Modeli </a:t>
            </a:r>
            <a:r>
              <a:rPr spc="-130" dirty="0"/>
              <a:t>-</a:t>
            </a:r>
            <a:r>
              <a:rPr spc="-370" dirty="0"/>
              <a:t> </a:t>
            </a:r>
            <a:r>
              <a:rPr spc="-325" dirty="0"/>
              <a:t>Dezavanatjları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6982459" cy="213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Aynı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zamanda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gerçekleştirilebilecek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olaylara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kolay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imkan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tanımaz.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Aşamalar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arasında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tekrarlamaları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kullanmaz.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Risk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çözümleme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ilgili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aktiviteleri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içermez.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0479" y="2885439"/>
            <a:ext cx="142494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55FB-792D-4C13-ADC2-4F3173AFC16B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39</a:t>
            </a:fld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475" dirty="0"/>
              <a:t>Yazılım </a:t>
            </a:r>
            <a:r>
              <a:rPr spc="-615" dirty="0"/>
              <a:t>Yaşam </a:t>
            </a:r>
            <a:r>
              <a:rPr spc="-370" dirty="0"/>
              <a:t>Döngüsü</a:t>
            </a:r>
            <a:r>
              <a:rPr spc="-545" dirty="0"/>
              <a:t> </a:t>
            </a:r>
            <a:r>
              <a:rPr spc="-265" dirty="0"/>
              <a:t>Nedir?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6267" y="1999615"/>
            <a:ext cx="7915909" cy="3341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indent="-91440">
              <a:lnSpc>
                <a:spcPts val="1939"/>
              </a:lnSpc>
              <a:spcBef>
                <a:spcPts val="1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45" dirty="0">
                <a:solidFill>
                  <a:srgbClr val="1D6194"/>
                </a:solidFill>
                <a:latin typeface="Arial"/>
                <a:cs typeface="Arial"/>
              </a:rPr>
              <a:t>Yazılım </a:t>
            </a:r>
            <a:r>
              <a:rPr sz="1800" spc="-135" dirty="0">
                <a:solidFill>
                  <a:srgbClr val="1D6194"/>
                </a:solidFill>
                <a:latin typeface="Arial"/>
                <a:cs typeface="Arial"/>
              </a:rPr>
              <a:t>yaşam </a:t>
            </a:r>
            <a:r>
              <a:rPr sz="1800" spc="-90" dirty="0">
                <a:solidFill>
                  <a:srgbClr val="1D6194"/>
                </a:solidFill>
                <a:latin typeface="Arial"/>
                <a:cs typeface="Arial"/>
              </a:rPr>
              <a:t>döngüsü, </a:t>
            </a:r>
            <a:r>
              <a:rPr sz="1800" spc="-65" dirty="0">
                <a:solidFill>
                  <a:srgbClr val="1D6194"/>
                </a:solidFill>
                <a:latin typeface="Arial"/>
                <a:cs typeface="Arial"/>
              </a:rPr>
              <a:t>herhangi </a:t>
            </a:r>
            <a:r>
              <a:rPr sz="1800" spc="-10" dirty="0">
                <a:solidFill>
                  <a:srgbClr val="1D6194"/>
                </a:solidFill>
                <a:latin typeface="Arial"/>
                <a:cs typeface="Arial"/>
              </a:rPr>
              <a:t>bir </a:t>
            </a:r>
            <a:r>
              <a:rPr sz="1800" spc="-90" dirty="0">
                <a:solidFill>
                  <a:srgbClr val="1D6194"/>
                </a:solidFill>
                <a:latin typeface="Arial"/>
                <a:cs typeface="Arial"/>
              </a:rPr>
              <a:t>yazılımın, </a:t>
            </a:r>
            <a:r>
              <a:rPr sz="1800" spc="-20" dirty="0">
                <a:solidFill>
                  <a:srgbClr val="1D6194"/>
                </a:solidFill>
                <a:latin typeface="Arial"/>
                <a:cs typeface="Arial"/>
              </a:rPr>
              <a:t>üretim </a:t>
            </a:r>
            <a:r>
              <a:rPr sz="1800" spc="-140" dirty="0">
                <a:solidFill>
                  <a:srgbClr val="1D6194"/>
                </a:solidFill>
                <a:latin typeface="Arial"/>
                <a:cs typeface="Arial"/>
              </a:rPr>
              <a:t>aşaması </a:t>
            </a:r>
            <a:r>
              <a:rPr sz="1800" spc="-105" dirty="0">
                <a:solidFill>
                  <a:srgbClr val="1D6194"/>
                </a:solidFill>
                <a:latin typeface="Arial"/>
                <a:cs typeface="Arial"/>
              </a:rPr>
              <a:t>ve </a:t>
            </a:r>
            <a:r>
              <a:rPr sz="1800" spc="-65" dirty="0">
                <a:solidFill>
                  <a:srgbClr val="1D6194"/>
                </a:solidFill>
                <a:latin typeface="Arial"/>
                <a:cs typeface="Arial"/>
              </a:rPr>
              <a:t>kullanım</a:t>
            </a:r>
            <a:r>
              <a:rPr sz="1800" spc="265" dirty="0">
                <a:solidFill>
                  <a:srgbClr val="1D6194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1D6194"/>
                </a:solidFill>
                <a:latin typeface="Arial"/>
                <a:cs typeface="Arial"/>
              </a:rPr>
              <a:t>aşaması</a:t>
            </a:r>
            <a:endParaRPr sz="1800">
              <a:latin typeface="Arial"/>
              <a:cs typeface="Arial"/>
            </a:endParaRPr>
          </a:p>
          <a:p>
            <a:pPr marL="104139">
              <a:lnSpc>
                <a:spcPts val="1939"/>
              </a:lnSpc>
            </a:pPr>
            <a:r>
              <a:rPr sz="1800" spc="-15" dirty="0">
                <a:solidFill>
                  <a:srgbClr val="1D6194"/>
                </a:solidFill>
                <a:latin typeface="Arial"/>
                <a:cs typeface="Arial"/>
              </a:rPr>
              <a:t>birlikte </a:t>
            </a:r>
            <a:r>
              <a:rPr sz="1800" spc="-70" dirty="0">
                <a:solidFill>
                  <a:srgbClr val="1D6194"/>
                </a:solidFill>
                <a:latin typeface="Arial"/>
                <a:cs typeface="Arial"/>
              </a:rPr>
              <a:t>olmak </a:t>
            </a:r>
            <a:r>
              <a:rPr sz="1800" spc="-100" dirty="0">
                <a:solidFill>
                  <a:srgbClr val="1D6194"/>
                </a:solidFill>
                <a:latin typeface="Arial"/>
                <a:cs typeface="Arial"/>
              </a:rPr>
              <a:t>üzere </a:t>
            </a:r>
            <a:r>
              <a:rPr sz="1800" spc="-70" dirty="0">
                <a:solidFill>
                  <a:srgbClr val="1D6194"/>
                </a:solidFill>
                <a:latin typeface="Arial"/>
                <a:cs typeface="Arial"/>
              </a:rPr>
              <a:t>geçirdiği </a:t>
            </a:r>
            <a:r>
              <a:rPr sz="1800" spc="-10" dirty="0">
                <a:solidFill>
                  <a:srgbClr val="1D6194"/>
                </a:solidFill>
                <a:latin typeface="Arial"/>
                <a:cs typeface="Arial"/>
              </a:rPr>
              <a:t>tüm </a:t>
            </a:r>
            <a:r>
              <a:rPr sz="1800" spc="-100" dirty="0">
                <a:solidFill>
                  <a:srgbClr val="1D6194"/>
                </a:solidFill>
                <a:latin typeface="Arial"/>
                <a:cs typeface="Arial"/>
              </a:rPr>
              <a:t>aşamalar </a:t>
            </a:r>
            <a:r>
              <a:rPr sz="1800" spc="-50" dirty="0">
                <a:solidFill>
                  <a:srgbClr val="1D6194"/>
                </a:solidFill>
                <a:latin typeface="Arial"/>
                <a:cs typeface="Arial"/>
              </a:rPr>
              <a:t>biçiminde</a:t>
            </a:r>
            <a:r>
              <a:rPr sz="1800" spc="-229" dirty="0">
                <a:solidFill>
                  <a:srgbClr val="1D6194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1D6194"/>
                </a:solidFill>
                <a:latin typeface="Arial"/>
                <a:cs typeface="Arial"/>
              </a:rPr>
              <a:t>tanımlanır.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94945" indent="-182245">
              <a:lnSpc>
                <a:spcPts val="1939"/>
              </a:lnSpc>
              <a:spcBef>
                <a:spcPts val="5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spc="-14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işlevleri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ilgili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gereksinimler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sürekli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değiştiği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genişlediği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için,</a:t>
            </a:r>
            <a:r>
              <a:rPr sz="1800" spc="3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Arial"/>
                <a:cs typeface="Arial"/>
              </a:rPr>
              <a:t>söz</a:t>
            </a:r>
            <a:endParaRPr sz="1800">
              <a:latin typeface="Arial"/>
              <a:cs typeface="Arial"/>
            </a:endParaRPr>
          </a:p>
          <a:p>
            <a:pPr marL="104139">
              <a:lnSpc>
                <a:spcPts val="1939"/>
              </a:lnSpc>
            </a:pP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konusu aşamalar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döngü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biçiminde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ele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alınır.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104139" marR="7620" indent="-91440">
              <a:lnSpc>
                <a:spcPts val="1739"/>
              </a:lnSpc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Döngü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içerisinde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herhangi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aşama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geriye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dönmek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tekrar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ilerlemek </a:t>
            </a:r>
            <a:r>
              <a:rPr sz="1800" spc="-160" dirty="0">
                <a:solidFill>
                  <a:srgbClr val="404040"/>
                </a:solidFill>
                <a:latin typeface="Arial"/>
                <a:cs typeface="Arial"/>
              </a:rPr>
              <a:t>söz 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konusudur.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175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4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yaşam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döngüsü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tek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yönlü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doğrusal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olduğu</a:t>
            </a:r>
            <a:r>
              <a:rPr sz="18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düşünülmemelidir.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E34E-CC9A-4F92-8A63-F03EDAE9B5D8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</a:t>
            </a:fld>
            <a:endParaRPr lang="tr-T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200" dirty="0"/>
              <a:t>Prototipleme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089140" cy="213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Gereksinim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tanımlama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fazında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hızlıca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yapılan kısmi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gerçekleştirme.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Gereksinimler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netleştikçe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prototipi</a:t>
            </a: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düzelt.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Müşteri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memnun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olana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kadar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düzeltmelere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devam</a:t>
            </a:r>
            <a:r>
              <a:rPr sz="2000" spc="-3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et.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1442-C4AE-4431-A3AB-90634791F5CE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40</a:t>
            </a:fld>
            <a:endParaRPr lang="tr-T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200" dirty="0"/>
              <a:t>Prototipleme	</a:t>
            </a:r>
          </a:p>
        </p:txBody>
      </p:sp>
      <p:sp>
        <p:nvSpPr>
          <p:cNvPr id="3" name="object 3"/>
          <p:cNvSpPr/>
          <p:nvPr/>
        </p:nvSpPr>
        <p:spPr>
          <a:xfrm>
            <a:off x="2694939" y="2026920"/>
            <a:ext cx="3421379" cy="3367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4A6CC89-D6C2-4CA3-A474-DBBD90DDD59C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41</a:t>
            </a:fld>
            <a:endParaRPr lang="tr-T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200" dirty="0"/>
              <a:t>Prototipleme </a:t>
            </a:r>
            <a:r>
              <a:rPr spc="-130" dirty="0"/>
              <a:t>-</a:t>
            </a:r>
            <a:r>
              <a:rPr spc="-470" dirty="0"/>
              <a:t> </a:t>
            </a:r>
            <a:r>
              <a:rPr spc="-275" dirty="0"/>
              <a:t>Avantajları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833879"/>
            <a:ext cx="525335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Kullanıcı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gereksinimlerini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görebilir.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Karmaşa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yanlış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anlaşılmaları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engeller.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296800"/>
              </a:lnSpc>
            </a:pP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Yeni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beklenmeyen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gereksinimler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netleştirilebilir.  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Risk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kontrolü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sağlanır.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28359" y="2435860"/>
            <a:ext cx="2222499" cy="166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455F-F5DE-467B-832E-8CAA9919ACAF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42</a:t>
            </a:fld>
            <a:endParaRPr lang="tr-T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200" dirty="0"/>
              <a:t>Prototipleme </a:t>
            </a:r>
            <a:r>
              <a:rPr spc="-130" dirty="0"/>
              <a:t>-</a:t>
            </a:r>
            <a:r>
              <a:rPr spc="-450" dirty="0"/>
              <a:t> </a:t>
            </a:r>
            <a:r>
              <a:rPr spc="-330" dirty="0"/>
              <a:t>Dezavantajları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833879"/>
            <a:ext cx="678815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Belgelendirmesi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olmayan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hızlı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kirli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(quick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dirty)</a:t>
            </a:r>
            <a:r>
              <a:rPr sz="20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prototipler.</a:t>
            </a:r>
            <a:endParaRPr sz="2000">
              <a:latin typeface="Arial"/>
              <a:cs typeface="Arial"/>
            </a:endParaRPr>
          </a:p>
          <a:p>
            <a:pPr marL="12700" marR="332105">
              <a:lnSpc>
                <a:spcPts val="7120"/>
              </a:lnSpc>
              <a:spcBef>
                <a:spcPts val="1025"/>
              </a:spcBef>
            </a:pP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Prototip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hedefleri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net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değilse kod hackleme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ya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jenga</a:t>
            </a:r>
            <a:r>
              <a:rPr sz="2000" spc="-2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başlar. 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Düzeltme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aşaması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atlanırsa,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düşük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performansa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yol</a:t>
            </a: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açar.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Müşteri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prototipten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son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ürün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gibi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görünüm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etki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bekler.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85000" y="3144520"/>
            <a:ext cx="1424940" cy="1424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E333-AF37-4558-8045-BC4EF4ECFC36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43</a:t>
            </a:fld>
            <a:endParaRPr lang="tr-T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293052"/>
            <a:ext cx="5643880" cy="137731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u="none" spc="-325" dirty="0"/>
              <a:t>Helezonik </a:t>
            </a:r>
            <a:r>
              <a:rPr u="none" spc="-165" dirty="0"/>
              <a:t>Model</a:t>
            </a:r>
            <a:r>
              <a:rPr u="none" spc="-325" dirty="0"/>
              <a:t> </a:t>
            </a:r>
            <a:r>
              <a:rPr u="none" spc="-315" dirty="0"/>
              <a:t>(Spiral  </a:t>
            </a:r>
            <a:r>
              <a:rPr u="none" spc="-180" dirty="0"/>
              <a:t>Model)</a:t>
            </a:r>
          </a:p>
        </p:txBody>
      </p:sp>
      <p:sp>
        <p:nvSpPr>
          <p:cNvPr id="4" name="object 4"/>
          <p:cNvSpPr/>
          <p:nvPr/>
        </p:nvSpPr>
        <p:spPr>
          <a:xfrm>
            <a:off x="1156969" y="1898650"/>
            <a:ext cx="6423659" cy="3680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6969" y="1898650"/>
            <a:ext cx="6423660" cy="3680460"/>
          </a:xfrm>
          <a:custGeom>
            <a:avLst/>
            <a:gdLst/>
            <a:ahLst/>
            <a:cxnLst/>
            <a:rect l="l" t="t" r="r" b="b"/>
            <a:pathLst>
              <a:path w="6423659" h="3680460">
                <a:moveTo>
                  <a:pt x="0" y="3680460"/>
                </a:moveTo>
                <a:lnTo>
                  <a:pt x="6423659" y="3680460"/>
                </a:lnTo>
                <a:lnTo>
                  <a:pt x="6423659" y="0"/>
                </a:lnTo>
                <a:lnTo>
                  <a:pt x="0" y="0"/>
                </a:lnTo>
                <a:lnTo>
                  <a:pt x="0" y="3680460"/>
                </a:lnTo>
                <a:close/>
              </a:path>
            </a:pathLst>
          </a:custGeom>
          <a:ln w="12700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4610" y="3663950"/>
            <a:ext cx="5938520" cy="0"/>
          </a:xfrm>
          <a:custGeom>
            <a:avLst/>
            <a:gdLst/>
            <a:ahLst/>
            <a:cxnLst/>
            <a:rect l="l" t="t" r="r" b="b"/>
            <a:pathLst>
              <a:path w="5938520">
                <a:moveTo>
                  <a:pt x="0" y="0"/>
                </a:moveTo>
                <a:lnTo>
                  <a:pt x="5938520" y="0"/>
                </a:lnTo>
              </a:path>
            </a:pathLst>
          </a:custGeom>
          <a:ln w="33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429" y="2073910"/>
            <a:ext cx="0" cy="3335020"/>
          </a:xfrm>
          <a:custGeom>
            <a:avLst/>
            <a:gdLst/>
            <a:ahLst/>
            <a:cxnLst/>
            <a:rect l="l" t="t" r="r" b="b"/>
            <a:pathLst>
              <a:path h="3335020">
                <a:moveTo>
                  <a:pt x="0" y="0"/>
                </a:moveTo>
                <a:lnTo>
                  <a:pt x="0" y="3335020"/>
                </a:lnTo>
              </a:path>
            </a:pathLst>
          </a:custGeom>
          <a:ln w="33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9719" y="2164079"/>
            <a:ext cx="5504180" cy="3169920"/>
          </a:xfrm>
          <a:custGeom>
            <a:avLst/>
            <a:gdLst/>
            <a:ahLst/>
            <a:cxnLst/>
            <a:rect l="l" t="t" r="r" b="b"/>
            <a:pathLst>
              <a:path w="5504180" h="3169920">
                <a:moveTo>
                  <a:pt x="1834515" y="1499235"/>
                </a:moveTo>
                <a:lnTo>
                  <a:pt x="1849374" y="1400937"/>
                </a:lnTo>
                <a:lnTo>
                  <a:pt x="1907032" y="1314958"/>
                </a:lnTo>
                <a:lnTo>
                  <a:pt x="1993900" y="1228979"/>
                </a:lnTo>
                <a:lnTo>
                  <a:pt x="2109343" y="1155192"/>
                </a:lnTo>
                <a:lnTo>
                  <a:pt x="2239010" y="1093597"/>
                </a:lnTo>
                <a:lnTo>
                  <a:pt x="2398395" y="1056894"/>
                </a:lnTo>
                <a:lnTo>
                  <a:pt x="2759456" y="1019810"/>
                </a:lnTo>
                <a:lnTo>
                  <a:pt x="3106293" y="1056894"/>
                </a:lnTo>
                <a:lnTo>
                  <a:pt x="3409696" y="1155192"/>
                </a:lnTo>
                <a:lnTo>
                  <a:pt x="3510788" y="1228979"/>
                </a:lnTo>
                <a:lnTo>
                  <a:pt x="3597148" y="1314958"/>
                </a:lnTo>
                <a:lnTo>
                  <a:pt x="3654805" y="1400937"/>
                </a:lnTo>
                <a:lnTo>
                  <a:pt x="3669665" y="1499235"/>
                </a:lnTo>
                <a:lnTo>
                  <a:pt x="3640454" y="1634109"/>
                </a:lnTo>
                <a:lnTo>
                  <a:pt x="3582797" y="1757172"/>
                </a:lnTo>
                <a:lnTo>
                  <a:pt x="3467354" y="1867662"/>
                </a:lnTo>
                <a:lnTo>
                  <a:pt x="3308477" y="1965833"/>
                </a:lnTo>
                <a:lnTo>
                  <a:pt x="3221735" y="2003044"/>
                </a:lnTo>
                <a:lnTo>
                  <a:pt x="3134868" y="2039620"/>
                </a:lnTo>
                <a:lnTo>
                  <a:pt x="2918333" y="2101215"/>
                </a:lnTo>
                <a:lnTo>
                  <a:pt x="2686939" y="2137918"/>
                </a:lnTo>
                <a:lnTo>
                  <a:pt x="2441321" y="2150110"/>
                </a:lnTo>
                <a:lnTo>
                  <a:pt x="2196084" y="2137918"/>
                </a:lnTo>
                <a:lnTo>
                  <a:pt x="1964817" y="2101215"/>
                </a:lnTo>
                <a:lnTo>
                  <a:pt x="1574546" y="1965833"/>
                </a:lnTo>
                <a:lnTo>
                  <a:pt x="1430020" y="1867662"/>
                </a:lnTo>
                <a:lnTo>
                  <a:pt x="1314577" y="1757172"/>
                </a:lnTo>
                <a:lnTo>
                  <a:pt x="1242568" y="1634109"/>
                </a:lnTo>
                <a:lnTo>
                  <a:pt x="1227836" y="1499235"/>
                </a:lnTo>
                <a:lnTo>
                  <a:pt x="1256919" y="1339342"/>
                </a:lnTo>
                <a:lnTo>
                  <a:pt x="1343787" y="1179576"/>
                </a:lnTo>
                <a:lnTo>
                  <a:pt x="1488313" y="1044321"/>
                </a:lnTo>
                <a:lnTo>
                  <a:pt x="1675765" y="909320"/>
                </a:lnTo>
                <a:lnTo>
                  <a:pt x="1892808" y="811149"/>
                </a:lnTo>
                <a:lnTo>
                  <a:pt x="2152777" y="725170"/>
                </a:lnTo>
                <a:lnTo>
                  <a:pt x="2441321" y="675767"/>
                </a:lnTo>
                <a:lnTo>
                  <a:pt x="2759456" y="663575"/>
                </a:lnTo>
                <a:lnTo>
                  <a:pt x="3062859" y="675767"/>
                </a:lnTo>
                <a:lnTo>
                  <a:pt x="3351403" y="725170"/>
                </a:lnTo>
                <a:lnTo>
                  <a:pt x="3611879" y="811149"/>
                </a:lnTo>
                <a:lnTo>
                  <a:pt x="3842766" y="909320"/>
                </a:lnTo>
                <a:lnTo>
                  <a:pt x="4016375" y="1044321"/>
                </a:lnTo>
                <a:lnTo>
                  <a:pt x="4160393" y="1179576"/>
                </a:lnTo>
                <a:lnTo>
                  <a:pt x="4218685" y="1253363"/>
                </a:lnTo>
                <a:lnTo>
                  <a:pt x="4247260" y="1339342"/>
                </a:lnTo>
                <a:lnTo>
                  <a:pt x="4290695" y="1499235"/>
                </a:lnTo>
                <a:lnTo>
                  <a:pt x="4247260" y="1695577"/>
                </a:lnTo>
                <a:lnTo>
                  <a:pt x="4146169" y="1892046"/>
                </a:lnTo>
                <a:lnTo>
                  <a:pt x="4059301" y="1978025"/>
                </a:lnTo>
                <a:lnTo>
                  <a:pt x="3972941" y="2064131"/>
                </a:lnTo>
                <a:lnTo>
                  <a:pt x="3741674" y="2211705"/>
                </a:lnTo>
                <a:lnTo>
                  <a:pt x="3481704" y="2334387"/>
                </a:lnTo>
                <a:lnTo>
                  <a:pt x="3163951" y="2433066"/>
                </a:lnTo>
                <a:lnTo>
                  <a:pt x="2817241" y="2494153"/>
                </a:lnTo>
                <a:lnTo>
                  <a:pt x="2441321" y="2506345"/>
                </a:lnTo>
                <a:lnTo>
                  <a:pt x="2080259" y="2494153"/>
                </a:lnTo>
                <a:lnTo>
                  <a:pt x="1733422" y="2433066"/>
                </a:lnTo>
                <a:lnTo>
                  <a:pt x="1415796" y="2334387"/>
                </a:lnTo>
                <a:lnTo>
                  <a:pt x="1141476" y="2211705"/>
                </a:lnTo>
                <a:lnTo>
                  <a:pt x="924432" y="2064131"/>
                </a:lnTo>
                <a:lnTo>
                  <a:pt x="838073" y="1978025"/>
                </a:lnTo>
                <a:lnTo>
                  <a:pt x="751332" y="1892046"/>
                </a:lnTo>
                <a:lnTo>
                  <a:pt x="693547" y="1793875"/>
                </a:lnTo>
                <a:lnTo>
                  <a:pt x="650113" y="1695577"/>
                </a:lnTo>
                <a:lnTo>
                  <a:pt x="606806" y="1499235"/>
                </a:lnTo>
                <a:lnTo>
                  <a:pt x="650113" y="1277874"/>
                </a:lnTo>
                <a:lnTo>
                  <a:pt x="780415" y="1056894"/>
                </a:lnTo>
                <a:lnTo>
                  <a:pt x="866775" y="958215"/>
                </a:lnTo>
                <a:lnTo>
                  <a:pt x="982599" y="860044"/>
                </a:lnTo>
                <a:lnTo>
                  <a:pt x="1098042" y="761873"/>
                </a:lnTo>
                <a:lnTo>
                  <a:pt x="1242568" y="675767"/>
                </a:lnTo>
                <a:lnTo>
                  <a:pt x="1560322" y="540893"/>
                </a:lnTo>
                <a:lnTo>
                  <a:pt x="1733422" y="479298"/>
                </a:lnTo>
                <a:lnTo>
                  <a:pt x="1921383" y="430022"/>
                </a:lnTo>
                <a:lnTo>
                  <a:pt x="2325878" y="356235"/>
                </a:lnTo>
                <a:lnTo>
                  <a:pt x="2759456" y="331850"/>
                </a:lnTo>
                <a:lnTo>
                  <a:pt x="3178302" y="356235"/>
                </a:lnTo>
                <a:lnTo>
                  <a:pt x="3394837" y="381127"/>
                </a:lnTo>
                <a:lnTo>
                  <a:pt x="3582797" y="430022"/>
                </a:lnTo>
                <a:lnTo>
                  <a:pt x="3770756" y="479298"/>
                </a:lnTo>
                <a:lnTo>
                  <a:pt x="3958208" y="540893"/>
                </a:lnTo>
                <a:lnTo>
                  <a:pt x="4117467" y="601980"/>
                </a:lnTo>
                <a:lnTo>
                  <a:pt x="4261612" y="675767"/>
                </a:lnTo>
                <a:lnTo>
                  <a:pt x="4406138" y="761873"/>
                </a:lnTo>
                <a:lnTo>
                  <a:pt x="4536313" y="860044"/>
                </a:lnTo>
                <a:lnTo>
                  <a:pt x="4724273" y="1056894"/>
                </a:lnTo>
                <a:lnTo>
                  <a:pt x="4854067" y="1277874"/>
                </a:lnTo>
                <a:lnTo>
                  <a:pt x="4883150" y="1388237"/>
                </a:lnTo>
                <a:lnTo>
                  <a:pt x="4897374" y="1499235"/>
                </a:lnTo>
                <a:lnTo>
                  <a:pt x="4854067" y="1769364"/>
                </a:lnTo>
                <a:lnTo>
                  <a:pt x="4781931" y="1892046"/>
                </a:lnTo>
                <a:lnTo>
                  <a:pt x="4709541" y="2015236"/>
                </a:lnTo>
                <a:lnTo>
                  <a:pt x="4594098" y="2125599"/>
                </a:lnTo>
                <a:lnTo>
                  <a:pt x="4478655" y="2236089"/>
                </a:lnTo>
                <a:lnTo>
                  <a:pt x="4334129" y="2346960"/>
                </a:lnTo>
                <a:lnTo>
                  <a:pt x="4175252" y="2445258"/>
                </a:lnTo>
                <a:lnTo>
                  <a:pt x="3814191" y="2605024"/>
                </a:lnTo>
                <a:lnTo>
                  <a:pt x="3394837" y="2727706"/>
                </a:lnTo>
                <a:lnTo>
                  <a:pt x="2946908" y="2813685"/>
                </a:lnTo>
                <a:lnTo>
                  <a:pt x="2441321" y="2838069"/>
                </a:lnTo>
                <a:lnTo>
                  <a:pt x="1950466" y="2813685"/>
                </a:lnTo>
                <a:lnTo>
                  <a:pt x="1719071" y="2776982"/>
                </a:lnTo>
                <a:lnTo>
                  <a:pt x="1488313" y="2727706"/>
                </a:lnTo>
                <a:lnTo>
                  <a:pt x="1083818" y="2605024"/>
                </a:lnTo>
                <a:lnTo>
                  <a:pt x="722249" y="2445258"/>
                </a:lnTo>
                <a:lnTo>
                  <a:pt x="563372" y="2346960"/>
                </a:lnTo>
                <a:lnTo>
                  <a:pt x="418846" y="2236089"/>
                </a:lnTo>
                <a:lnTo>
                  <a:pt x="187960" y="2015236"/>
                </a:lnTo>
                <a:lnTo>
                  <a:pt x="101092" y="1892046"/>
                </a:lnTo>
                <a:lnTo>
                  <a:pt x="43434" y="1769364"/>
                </a:lnTo>
                <a:lnTo>
                  <a:pt x="0" y="1499235"/>
                </a:lnTo>
                <a:lnTo>
                  <a:pt x="14351" y="1351661"/>
                </a:lnTo>
                <a:lnTo>
                  <a:pt x="57657" y="1204087"/>
                </a:lnTo>
                <a:lnTo>
                  <a:pt x="216535" y="921639"/>
                </a:lnTo>
                <a:lnTo>
                  <a:pt x="462280" y="675767"/>
                </a:lnTo>
                <a:lnTo>
                  <a:pt x="621030" y="553085"/>
                </a:lnTo>
                <a:lnTo>
                  <a:pt x="808990" y="454914"/>
                </a:lnTo>
                <a:lnTo>
                  <a:pt x="996950" y="356235"/>
                </a:lnTo>
                <a:lnTo>
                  <a:pt x="1213485" y="258064"/>
                </a:lnTo>
                <a:lnTo>
                  <a:pt x="1675765" y="123062"/>
                </a:lnTo>
                <a:lnTo>
                  <a:pt x="1935733" y="73787"/>
                </a:lnTo>
                <a:lnTo>
                  <a:pt x="2196084" y="37084"/>
                </a:lnTo>
                <a:lnTo>
                  <a:pt x="2759456" y="0"/>
                </a:lnTo>
                <a:lnTo>
                  <a:pt x="3308477" y="37084"/>
                </a:lnTo>
                <a:lnTo>
                  <a:pt x="3828415" y="123062"/>
                </a:lnTo>
                <a:lnTo>
                  <a:pt x="4290695" y="258064"/>
                </a:lnTo>
                <a:lnTo>
                  <a:pt x="4507230" y="356235"/>
                </a:lnTo>
                <a:lnTo>
                  <a:pt x="4695190" y="454914"/>
                </a:lnTo>
                <a:lnTo>
                  <a:pt x="5041900" y="675767"/>
                </a:lnTo>
                <a:lnTo>
                  <a:pt x="5171694" y="798957"/>
                </a:lnTo>
                <a:lnTo>
                  <a:pt x="5287645" y="921639"/>
                </a:lnTo>
                <a:lnTo>
                  <a:pt x="5388736" y="1069213"/>
                </a:lnTo>
                <a:lnTo>
                  <a:pt x="5446522" y="1204087"/>
                </a:lnTo>
                <a:lnTo>
                  <a:pt x="5489829" y="1351661"/>
                </a:lnTo>
                <a:lnTo>
                  <a:pt x="5504180" y="1499235"/>
                </a:lnTo>
                <a:lnTo>
                  <a:pt x="5489829" y="1659001"/>
                </a:lnTo>
                <a:lnTo>
                  <a:pt x="5446522" y="1806067"/>
                </a:lnTo>
                <a:lnTo>
                  <a:pt x="5388736" y="1953641"/>
                </a:lnTo>
                <a:lnTo>
                  <a:pt x="5287645" y="2101215"/>
                </a:lnTo>
                <a:lnTo>
                  <a:pt x="5171694" y="2248281"/>
                </a:lnTo>
                <a:lnTo>
                  <a:pt x="5041900" y="2383663"/>
                </a:lnTo>
                <a:lnTo>
                  <a:pt x="4695190" y="2641727"/>
                </a:lnTo>
                <a:lnTo>
                  <a:pt x="4290695" y="2850388"/>
                </a:lnTo>
                <a:lnTo>
                  <a:pt x="3828415" y="3022346"/>
                </a:lnTo>
                <a:lnTo>
                  <a:pt x="3568446" y="3083941"/>
                </a:lnTo>
                <a:lnTo>
                  <a:pt x="3308477" y="3133217"/>
                </a:lnTo>
                <a:lnTo>
                  <a:pt x="2759456" y="3169920"/>
                </a:lnTo>
              </a:path>
            </a:pathLst>
          </a:custGeom>
          <a:ln w="20320">
            <a:solidFill>
              <a:srgbClr val="D90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28159" y="3662679"/>
            <a:ext cx="2745740" cy="515620"/>
          </a:xfrm>
          <a:custGeom>
            <a:avLst/>
            <a:gdLst/>
            <a:ahLst/>
            <a:cxnLst/>
            <a:rect l="l" t="t" r="r" b="b"/>
            <a:pathLst>
              <a:path w="2745740" h="515620">
                <a:moveTo>
                  <a:pt x="0" y="0"/>
                </a:moveTo>
                <a:lnTo>
                  <a:pt x="2745740" y="515620"/>
                </a:lnTo>
              </a:path>
            </a:pathLst>
          </a:custGeom>
          <a:ln w="20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2500" y="2679700"/>
            <a:ext cx="1590040" cy="982980"/>
          </a:xfrm>
          <a:custGeom>
            <a:avLst/>
            <a:gdLst/>
            <a:ahLst/>
            <a:cxnLst/>
            <a:rect l="l" t="t" r="r" b="b"/>
            <a:pathLst>
              <a:path w="1590039" h="982979">
                <a:moveTo>
                  <a:pt x="0" y="982980"/>
                </a:moveTo>
                <a:lnTo>
                  <a:pt x="0" y="565276"/>
                </a:lnTo>
                <a:lnTo>
                  <a:pt x="1590039" y="0"/>
                </a:lnTo>
              </a:path>
            </a:pathLst>
          </a:custGeom>
          <a:ln w="20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82440" y="1963420"/>
            <a:ext cx="106680" cy="167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2120" y="5336540"/>
            <a:ext cx="106680" cy="167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23759" y="3599179"/>
            <a:ext cx="17525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14265" y="3314446"/>
            <a:ext cx="2349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Arial"/>
                <a:cs typeface="Arial"/>
              </a:rPr>
              <a:t>R</a:t>
            </a:r>
            <a:r>
              <a:rPr sz="900" dirty="0">
                <a:latin typeface="Arial"/>
                <a:cs typeface="Arial"/>
              </a:rPr>
              <a:t>isk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29175" y="3402710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Pro</a:t>
            </a:r>
            <a:r>
              <a:rPr sz="900" spc="5" dirty="0">
                <a:latin typeface="Arial"/>
                <a:cs typeface="Arial"/>
              </a:rPr>
              <a:t>t</a:t>
            </a:r>
            <a:r>
              <a:rPr sz="900" spc="-5" dirty="0">
                <a:latin typeface="Arial"/>
                <a:cs typeface="Arial"/>
              </a:rPr>
              <a:t>o</a:t>
            </a:r>
            <a:r>
              <a:rPr sz="900" dirty="0">
                <a:latin typeface="Arial"/>
                <a:cs typeface="Arial"/>
              </a:rPr>
              <a:t>-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tip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8730" y="2288159"/>
            <a:ext cx="1125855" cy="117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Risk</a:t>
            </a:r>
            <a:endParaRPr sz="900">
              <a:latin typeface="Arial"/>
              <a:cs typeface="Arial"/>
            </a:endParaRPr>
          </a:p>
          <a:p>
            <a:pPr marL="57277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Analiz</a:t>
            </a:r>
            <a:endParaRPr sz="900">
              <a:latin typeface="Arial"/>
              <a:cs typeface="Arial"/>
            </a:endParaRPr>
          </a:p>
          <a:p>
            <a:pPr marL="264795" marR="519430">
              <a:lnSpc>
                <a:spcPct val="100000"/>
              </a:lnSpc>
              <a:spcBef>
                <a:spcPts val="140"/>
              </a:spcBef>
            </a:pPr>
            <a:r>
              <a:rPr sz="900" spc="-5" dirty="0">
                <a:latin typeface="Arial"/>
                <a:cs typeface="Arial"/>
              </a:rPr>
              <a:t>Risk </a:t>
            </a:r>
            <a:r>
              <a:rPr sz="1350" spc="-7" baseline="9259" dirty="0">
                <a:latin typeface="Arial"/>
                <a:cs typeface="Arial"/>
              </a:rPr>
              <a:t>i  </a:t>
            </a:r>
            <a:r>
              <a:rPr sz="900" spc="-10" dirty="0">
                <a:latin typeface="Arial"/>
                <a:cs typeface="Arial"/>
              </a:rPr>
              <a:t>Analiz</a:t>
            </a:r>
            <a:endParaRPr sz="900">
              <a:latin typeface="Arial"/>
              <a:cs typeface="Arial"/>
            </a:endParaRPr>
          </a:p>
          <a:p>
            <a:pPr marR="806450" algn="just">
              <a:lnSpc>
                <a:spcPct val="100000"/>
              </a:lnSpc>
              <a:spcBef>
                <a:spcPts val="195"/>
              </a:spcBef>
            </a:pPr>
            <a:r>
              <a:rPr sz="900" spc="-5" dirty="0">
                <a:latin typeface="Arial"/>
                <a:cs typeface="Arial"/>
              </a:rPr>
              <a:t>Risk </a:t>
            </a:r>
            <a:r>
              <a:rPr sz="1350" spc="-7" baseline="12345" dirty="0">
                <a:latin typeface="Arial"/>
                <a:cs typeface="Arial"/>
              </a:rPr>
              <a:t>i 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5" dirty="0">
                <a:latin typeface="Arial"/>
                <a:cs typeface="Arial"/>
              </a:rPr>
              <a:t>n</a:t>
            </a:r>
            <a:r>
              <a:rPr sz="900" dirty="0">
                <a:latin typeface="Arial"/>
                <a:cs typeface="Arial"/>
              </a:rPr>
              <a:t>aliz  </a:t>
            </a:r>
            <a:r>
              <a:rPr sz="900" spc="-5" dirty="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  <a:p>
            <a:pPr marL="622935">
              <a:lnSpc>
                <a:spcPct val="100000"/>
              </a:lnSpc>
              <a:spcBef>
                <a:spcPts val="75"/>
              </a:spcBef>
            </a:pPr>
            <a:r>
              <a:rPr sz="900" dirty="0">
                <a:latin typeface="Arial"/>
                <a:cs typeface="Arial"/>
              </a:rPr>
              <a:t>Prototip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02884" y="3069971"/>
            <a:ext cx="1057275" cy="3054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R="5080" indent="622300">
              <a:lnSpc>
                <a:spcPct val="103899"/>
              </a:lnSpc>
              <a:spcBef>
                <a:spcPts val="55"/>
              </a:spcBef>
              <a:tabLst>
                <a:tab pos="622300" algn="l"/>
              </a:tabLst>
            </a:pPr>
            <a:r>
              <a:rPr sz="900" spc="-5" dirty="0">
                <a:latin typeface="Arial"/>
                <a:cs typeface="Arial"/>
              </a:rPr>
              <a:t>İşin  </a:t>
            </a:r>
            <a:r>
              <a:rPr sz="900" dirty="0">
                <a:latin typeface="Arial"/>
                <a:cs typeface="Arial"/>
              </a:rPr>
              <a:t>Pro</a:t>
            </a:r>
            <a:r>
              <a:rPr sz="900" spc="5" dirty="0">
                <a:latin typeface="Arial"/>
                <a:cs typeface="Arial"/>
              </a:rPr>
              <a:t>t</a:t>
            </a:r>
            <a:r>
              <a:rPr sz="900" dirty="0">
                <a:latin typeface="Arial"/>
                <a:cs typeface="Arial"/>
              </a:rPr>
              <a:t>o</a:t>
            </a:r>
            <a:r>
              <a:rPr sz="900" spc="5" dirty="0">
                <a:latin typeface="Arial"/>
                <a:cs typeface="Arial"/>
              </a:rPr>
              <a:t>t</a:t>
            </a:r>
            <a:r>
              <a:rPr sz="900" spc="-5" dirty="0">
                <a:latin typeface="Arial"/>
                <a:cs typeface="Arial"/>
              </a:rPr>
              <a:t>ip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3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1350" baseline="3086" dirty="0">
                <a:latin typeface="Arial"/>
                <a:cs typeface="Arial"/>
              </a:rPr>
              <a:t>Pro</a:t>
            </a:r>
            <a:r>
              <a:rPr sz="1350" spc="7" baseline="3086" dirty="0">
                <a:latin typeface="Arial"/>
                <a:cs typeface="Arial"/>
              </a:rPr>
              <a:t>t</a:t>
            </a:r>
            <a:r>
              <a:rPr sz="1350" baseline="3086" dirty="0">
                <a:latin typeface="Arial"/>
                <a:cs typeface="Arial"/>
              </a:rPr>
              <a:t>o</a:t>
            </a:r>
            <a:r>
              <a:rPr sz="1350" spc="7" baseline="3086" dirty="0">
                <a:latin typeface="Arial"/>
                <a:cs typeface="Arial"/>
              </a:rPr>
              <a:t>t</a:t>
            </a:r>
            <a:r>
              <a:rPr sz="1350" spc="-7" baseline="3086" dirty="0">
                <a:latin typeface="Arial"/>
                <a:cs typeface="Arial"/>
              </a:rPr>
              <a:t>ipi</a:t>
            </a:r>
            <a:endParaRPr sz="1350" baseline="3086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69665" y="3409696"/>
            <a:ext cx="560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Önin</a:t>
            </a:r>
            <a:r>
              <a:rPr sz="900" spc="5" dirty="0">
                <a:latin typeface="Arial"/>
                <a:cs typeface="Arial"/>
              </a:rPr>
              <a:t>c</a:t>
            </a:r>
            <a:r>
              <a:rPr sz="900" spc="-5" dirty="0">
                <a:latin typeface="Arial"/>
                <a:cs typeface="Arial"/>
              </a:rPr>
              <a:t>elem  e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9665" y="3821048"/>
            <a:ext cx="347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Anali</a:t>
            </a:r>
            <a:r>
              <a:rPr sz="900" spc="-20" dirty="0">
                <a:latin typeface="Arial"/>
                <a:cs typeface="Arial"/>
              </a:rPr>
              <a:t>z</a:t>
            </a:r>
            <a:r>
              <a:rPr sz="900" spc="-5" dirty="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85309" y="3451478"/>
            <a:ext cx="35306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Analiz</a:t>
            </a:r>
            <a:endParaRPr sz="9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r>
              <a:rPr sz="900" spc="-5" dirty="0">
                <a:latin typeface="Arial"/>
                <a:cs typeface="Arial"/>
              </a:rPr>
              <a:t>İşin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44926" y="4354195"/>
            <a:ext cx="706120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" marR="40640" algn="ctr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Geli</a:t>
            </a:r>
            <a:r>
              <a:rPr sz="900" spc="5" dirty="0">
                <a:latin typeface="Arial"/>
                <a:cs typeface="Arial"/>
              </a:rPr>
              <a:t>şt</a:t>
            </a:r>
            <a:r>
              <a:rPr sz="900" spc="-5" dirty="0">
                <a:latin typeface="Arial"/>
                <a:cs typeface="Arial"/>
              </a:rPr>
              <a:t>ir</a:t>
            </a:r>
            <a:r>
              <a:rPr sz="900" spc="5" dirty="0">
                <a:latin typeface="Arial"/>
                <a:cs typeface="Arial"/>
              </a:rPr>
              <a:t>m</a:t>
            </a:r>
            <a:r>
              <a:rPr sz="900" dirty="0">
                <a:latin typeface="Arial"/>
                <a:cs typeface="Arial"/>
              </a:rPr>
              <a:t>e  Planı</a:t>
            </a:r>
            <a:endParaRPr sz="9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675"/>
              </a:spcBef>
            </a:pPr>
            <a:r>
              <a:rPr sz="900" dirty="0">
                <a:latin typeface="Arial"/>
                <a:cs typeface="Arial"/>
              </a:rPr>
              <a:t>Birleştirme</a:t>
            </a:r>
            <a:r>
              <a:rPr sz="900" spc="-1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ve  Test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Planı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85309" y="3886454"/>
            <a:ext cx="158432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91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Genel Kavramı</a:t>
            </a:r>
            <a:endParaRPr sz="900">
              <a:latin typeface="Arial"/>
              <a:cs typeface="Arial"/>
            </a:endParaRPr>
          </a:p>
          <a:p>
            <a:pPr marL="708660">
              <a:lnSpc>
                <a:spcPts val="910"/>
              </a:lnSpc>
            </a:pPr>
            <a:r>
              <a:rPr sz="900" spc="-10" dirty="0">
                <a:latin typeface="Arial"/>
                <a:cs typeface="Arial"/>
              </a:rPr>
              <a:t>Yazılım</a:t>
            </a:r>
            <a:endParaRPr sz="900">
              <a:latin typeface="Arial"/>
              <a:cs typeface="Arial"/>
            </a:endParaRPr>
          </a:p>
          <a:p>
            <a:pPr marL="70866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Gereksinimi</a:t>
            </a:r>
            <a:r>
              <a:rPr sz="900" spc="-185" dirty="0">
                <a:latin typeface="Arial"/>
                <a:cs typeface="Arial"/>
              </a:rPr>
              <a:t> </a:t>
            </a:r>
            <a:r>
              <a:rPr sz="1350" spc="-7" baseline="-12345" dirty="0">
                <a:latin typeface="Arial"/>
                <a:cs typeface="Arial"/>
              </a:rPr>
              <a:t>Ürün</a:t>
            </a:r>
            <a:endParaRPr sz="1350" baseline="-1234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21251" y="4306570"/>
            <a:ext cx="760730" cy="626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462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Gere</a:t>
            </a:r>
            <a:r>
              <a:rPr sz="900" spc="-15" dirty="0">
                <a:latin typeface="Arial"/>
                <a:cs typeface="Arial"/>
              </a:rPr>
              <a:t>k</a:t>
            </a:r>
            <a:r>
              <a:rPr sz="900" spc="5" dirty="0">
                <a:latin typeface="Arial"/>
                <a:cs typeface="Arial"/>
              </a:rPr>
              <a:t>s</a:t>
            </a:r>
            <a:r>
              <a:rPr sz="900" spc="-5" dirty="0">
                <a:latin typeface="Arial"/>
                <a:cs typeface="Arial"/>
              </a:rPr>
              <a:t>inim  onaylama</a:t>
            </a:r>
            <a:endParaRPr sz="900">
              <a:latin typeface="Arial"/>
              <a:cs typeface="Arial"/>
            </a:endParaRPr>
          </a:p>
          <a:p>
            <a:pPr marL="78105" marR="5080">
              <a:lnSpc>
                <a:spcPct val="100000"/>
              </a:lnSpc>
              <a:spcBef>
                <a:spcPts val="405"/>
              </a:spcBef>
            </a:pPr>
            <a:r>
              <a:rPr sz="900" spc="-5" dirty="0">
                <a:latin typeface="Arial"/>
                <a:cs typeface="Arial"/>
              </a:rPr>
              <a:t>Tasarımı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test  Etme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ve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23534" y="4157091"/>
            <a:ext cx="1342390" cy="79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685">
              <a:lnSpc>
                <a:spcPts val="108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Detaylı</a:t>
            </a:r>
            <a:endParaRPr sz="9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tabLst>
                <a:tab pos="908685" algn="l"/>
              </a:tabLst>
            </a:pPr>
            <a:r>
              <a:rPr sz="1350" spc="-7" baseline="6172" dirty="0">
                <a:latin typeface="Arial"/>
                <a:cs typeface="Arial"/>
              </a:rPr>
              <a:t>Tasarı	</a:t>
            </a:r>
            <a:r>
              <a:rPr sz="900" spc="-5" dirty="0">
                <a:latin typeface="Arial"/>
                <a:cs typeface="Arial"/>
              </a:rPr>
              <a:t>Tasarım</a:t>
            </a:r>
            <a:endParaRPr sz="9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300"/>
              </a:spcBef>
              <a:tabLst>
                <a:tab pos="629285" algn="l"/>
              </a:tabLst>
            </a:pPr>
            <a:r>
              <a:rPr sz="1350" baseline="24691" dirty="0">
                <a:latin typeface="Arial"/>
                <a:cs typeface="Arial"/>
              </a:rPr>
              <a:t>mı	</a:t>
            </a:r>
            <a:r>
              <a:rPr sz="900" dirty="0">
                <a:latin typeface="Arial"/>
                <a:cs typeface="Arial"/>
              </a:rPr>
              <a:t>Kodlama</a:t>
            </a:r>
            <a:endParaRPr sz="900">
              <a:latin typeface="Arial"/>
              <a:cs typeface="Arial"/>
            </a:endParaRPr>
          </a:p>
          <a:p>
            <a:pPr marR="461009" indent="278765">
              <a:lnSpc>
                <a:spcPts val="1019"/>
              </a:lnSpc>
              <a:spcBef>
                <a:spcPts val="500"/>
              </a:spcBef>
            </a:pPr>
            <a:r>
              <a:rPr sz="900" spc="-5" dirty="0">
                <a:latin typeface="Arial"/>
                <a:cs typeface="Arial"/>
              </a:rPr>
              <a:t>Modül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Testi  Birleştirme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86578" y="4999735"/>
            <a:ext cx="7632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54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Kabul </a:t>
            </a:r>
            <a:r>
              <a:rPr sz="900" dirty="0">
                <a:latin typeface="Arial"/>
                <a:cs typeface="Arial"/>
              </a:rPr>
              <a:t>test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1350" baseline="37037" dirty="0">
                <a:latin typeface="Arial"/>
                <a:cs typeface="Arial"/>
              </a:rPr>
              <a:t>testi</a:t>
            </a:r>
            <a:endParaRPr sz="1350" baseline="37037">
              <a:latin typeface="Arial"/>
              <a:cs typeface="Arial"/>
            </a:endParaRPr>
          </a:p>
          <a:p>
            <a:pPr marR="216535" algn="r">
              <a:lnSpc>
                <a:spcPts val="540"/>
              </a:lnSpc>
            </a:pPr>
            <a:r>
              <a:rPr sz="900" spc="-5" dirty="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21251" y="4828577"/>
            <a:ext cx="339090" cy="45593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65405" algn="ctr">
              <a:lnSpc>
                <a:spcPct val="100000"/>
              </a:lnSpc>
              <a:spcBef>
                <a:spcPts val="715"/>
              </a:spcBef>
            </a:pPr>
            <a:r>
              <a:rPr sz="900" spc="-5" dirty="0">
                <a:latin typeface="Arial"/>
                <a:cs typeface="Arial"/>
              </a:rPr>
              <a:t>onay</a:t>
            </a:r>
            <a:endParaRPr sz="900">
              <a:latin typeface="Arial"/>
              <a:cs typeface="Arial"/>
            </a:endParaRPr>
          </a:p>
          <a:p>
            <a:pPr marR="12700" algn="ctr">
              <a:lnSpc>
                <a:spcPct val="100000"/>
              </a:lnSpc>
              <a:spcBef>
                <a:spcPts val="615"/>
              </a:spcBef>
            </a:pPr>
            <a:r>
              <a:rPr sz="900" dirty="0">
                <a:latin typeface="Arial"/>
                <a:cs typeface="Arial"/>
              </a:rPr>
              <a:t>Ser</a:t>
            </a:r>
            <a:r>
              <a:rPr sz="900" spc="5" dirty="0">
                <a:latin typeface="Arial"/>
                <a:cs typeface="Arial"/>
              </a:rPr>
              <a:t>v</a:t>
            </a:r>
            <a:r>
              <a:rPr sz="900" spc="-5" dirty="0">
                <a:latin typeface="Arial"/>
                <a:cs typeface="Arial"/>
              </a:rPr>
              <a:t>is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52109" y="3721989"/>
            <a:ext cx="13455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Simulasyon </a:t>
            </a:r>
            <a:r>
              <a:rPr sz="900" dirty="0">
                <a:latin typeface="Arial"/>
                <a:cs typeface="Arial"/>
              </a:rPr>
              <a:t>ve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Modelleme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62353" y="4976431"/>
            <a:ext cx="1230630" cy="30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Bir </a:t>
            </a:r>
            <a:r>
              <a:rPr sz="900" spc="-5" dirty="0">
                <a:latin typeface="Arial"/>
                <a:cs typeface="Arial"/>
              </a:rPr>
              <a:t>sonraki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fazın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latin typeface="Arial"/>
                <a:cs typeface="Arial"/>
              </a:rPr>
              <a:t>planlanması </a:t>
            </a:r>
            <a:r>
              <a:rPr sz="900" dirty="0">
                <a:latin typeface="Arial"/>
                <a:cs typeface="Arial"/>
              </a:rPr>
              <a:t>ve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kullanıcı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78635" y="3428619"/>
            <a:ext cx="104838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b="1" spc="5" dirty="0">
                <a:solidFill>
                  <a:srgbClr val="373086"/>
                </a:solidFill>
                <a:latin typeface="Arial"/>
                <a:cs typeface="Arial"/>
              </a:rPr>
              <a:t>onay</a:t>
            </a:r>
            <a:r>
              <a:rPr sz="1350" b="1" spc="265" dirty="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373086"/>
                </a:solidFill>
                <a:latin typeface="Arial"/>
                <a:cs typeface="Arial"/>
              </a:rPr>
              <a:t>ekseni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62353" y="1956791"/>
            <a:ext cx="983615" cy="8445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9"/>
              </a:spcBef>
            </a:pPr>
            <a:r>
              <a:rPr sz="1350" b="1" spc="5" dirty="0">
                <a:solidFill>
                  <a:srgbClr val="373086"/>
                </a:solidFill>
                <a:latin typeface="Arial"/>
                <a:cs typeface="Arial"/>
              </a:rPr>
              <a:t>Planlama</a:t>
            </a:r>
            <a:endParaRPr sz="1350">
              <a:latin typeface="Arial"/>
              <a:cs typeface="Arial"/>
            </a:endParaRPr>
          </a:p>
          <a:p>
            <a:pPr marR="180340">
              <a:lnSpc>
                <a:spcPct val="100000"/>
              </a:lnSpc>
              <a:spcBef>
                <a:spcPts val="200"/>
              </a:spcBef>
            </a:pPr>
            <a:r>
              <a:rPr sz="900" dirty="0">
                <a:latin typeface="Arial"/>
                <a:cs typeface="Arial"/>
              </a:rPr>
              <a:t>Amaca,  Alternatiflere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ve</a:t>
            </a:r>
            <a:endParaRPr sz="9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Sınırlamalara </a:t>
            </a:r>
            <a:r>
              <a:rPr sz="900" spc="-10" dirty="0">
                <a:latin typeface="Arial"/>
                <a:cs typeface="Arial"/>
              </a:rPr>
              <a:t>karar  </a:t>
            </a:r>
            <a:r>
              <a:rPr sz="900" dirty="0">
                <a:latin typeface="Arial"/>
                <a:cs typeface="Arial"/>
              </a:rPr>
              <a:t>verme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69101" y="1910540"/>
            <a:ext cx="1106170" cy="7842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770"/>
              </a:spcBef>
            </a:pPr>
            <a:r>
              <a:rPr sz="1350" b="1" spc="5" dirty="0">
                <a:solidFill>
                  <a:srgbClr val="373086"/>
                </a:solidFill>
                <a:latin typeface="Arial"/>
                <a:cs typeface="Arial"/>
              </a:rPr>
              <a:t>Risk</a:t>
            </a:r>
            <a:r>
              <a:rPr sz="1350" b="1" spc="-105" dirty="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srgbClr val="373086"/>
                </a:solidFill>
                <a:latin typeface="Arial"/>
                <a:cs typeface="Arial"/>
              </a:rPr>
              <a:t>Analizi</a:t>
            </a:r>
            <a:endParaRPr sz="1350">
              <a:latin typeface="Arial"/>
              <a:cs typeface="Arial"/>
            </a:endParaRPr>
          </a:p>
          <a:p>
            <a:pPr marR="5080" indent="485140" algn="r">
              <a:lnSpc>
                <a:spcPct val="100000"/>
              </a:lnSpc>
              <a:spcBef>
                <a:spcPts val="445"/>
              </a:spcBef>
            </a:pPr>
            <a:r>
              <a:rPr sz="900" dirty="0">
                <a:latin typeface="Arial"/>
                <a:cs typeface="Arial"/>
              </a:rPr>
              <a:t>Al</a:t>
            </a:r>
            <a:r>
              <a:rPr sz="900" spc="5" dirty="0">
                <a:latin typeface="Arial"/>
                <a:cs typeface="Arial"/>
              </a:rPr>
              <a:t>t</a:t>
            </a:r>
            <a:r>
              <a:rPr sz="900" spc="-5" dirty="0">
                <a:latin typeface="Arial"/>
                <a:cs typeface="Arial"/>
              </a:rPr>
              <a:t>erna</a:t>
            </a:r>
            <a:r>
              <a:rPr sz="900" spc="5" dirty="0">
                <a:latin typeface="Arial"/>
                <a:cs typeface="Arial"/>
              </a:rPr>
              <a:t>t</a:t>
            </a:r>
            <a:r>
              <a:rPr sz="900" dirty="0">
                <a:latin typeface="Arial"/>
                <a:cs typeface="Arial"/>
              </a:rPr>
              <a:t>i</a:t>
            </a:r>
            <a:r>
              <a:rPr sz="900" spc="5" dirty="0">
                <a:latin typeface="Arial"/>
                <a:cs typeface="Arial"/>
              </a:rPr>
              <a:t>f</a:t>
            </a:r>
            <a:r>
              <a:rPr sz="900" spc="-5" dirty="0">
                <a:latin typeface="Arial"/>
                <a:cs typeface="Arial"/>
              </a:rPr>
              <a:t>leri  değerlendirme </a:t>
            </a:r>
            <a:r>
              <a:rPr sz="900" dirty="0">
                <a:latin typeface="Arial"/>
                <a:cs typeface="Arial"/>
              </a:rPr>
              <a:t>ve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risk</a:t>
            </a:r>
            <a:endParaRPr sz="900">
              <a:latin typeface="Arial"/>
              <a:cs typeface="Arial"/>
            </a:endParaRPr>
          </a:p>
          <a:p>
            <a:pPr marR="5715" algn="r">
              <a:lnSpc>
                <a:spcPts val="1080"/>
              </a:lnSpc>
            </a:pPr>
            <a:r>
              <a:rPr sz="900" spc="-5" dirty="0">
                <a:latin typeface="Arial"/>
                <a:cs typeface="Arial"/>
              </a:rPr>
              <a:t>anali</a:t>
            </a:r>
            <a:r>
              <a:rPr sz="900" spc="-20" dirty="0">
                <a:latin typeface="Arial"/>
                <a:cs typeface="Arial"/>
              </a:rPr>
              <a:t>z</a:t>
            </a:r>
            <a:r>
              <a:rPr sz="900" spc="-5" dirty="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04001" y="4976431"/>
            <a:ext cx="1240790" cy="53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Geliştirme ve </a:t>
            </a:r>
            <a:r>
              <a:rPr sz="900" spc="-5" dirty="0">
                <a:latin typeface="Arial"/>
                <a:cs typeface="Arial"/>
              </a:rPr>
              <a:t>bir</a:t>
            </a:r>
            <a:r>
              <a:rPr sz="900" spc="-1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sonraki</a:t>
            </a:r>
            <a:endParaRPr sz="90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latin typeface="Arial"/>
                <a:cs typeface="Arial"/>
              </a:rPr>
              <a:t>ürünü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onaylama</a:t>
            </a:r>
            <a:endParaRPr sz="900">
              <a:latin typeface="Arial"/>
              <a:cs typeface="Arial"/>
            </a:endParaRPr>
          </a:p>
          <a:p>
            <a:pPr marL="680720">
              <a:lnSpc>
                <a:spcPct val="100000"/>
              </a:lnSpc>
              <a:spcBef>
                <a:spcPts val="220"/>
              </a:spcBef>
            </a:pPr>
            <a:r>
              <a:rPr sz="1350" b="1" dirty="0">
                <a:solidFill>
                  <a:srgbClr val="373086"/>
                </a:solidFill>
                <a:latin typeface="Arial"/>
                <a:cs typeface="Arial"/>
              </a:rPr>
              <a:t>Ü</a:t>
            </a:r>
            <a:r>
              <a:rPr sz="1350" b="1" spc="-15" dirty="0">
                <a:solidFill>
                  <a:srgbClr val="373086"/>
                </a:solidFill>
                <a:latin typeface="Arial"/>
                <a:cs typeface="Arial"/>
              </a:rPr>
              <a:t>r</a:t>
            </a:r>
            <a:r>
              <a:rPr sz="1350" b="1" dirty="0">
                <a:solidFill>
                  <a:srgbClr val="373086"/>
                </a:solidFill>
                <a:latin typeface="Arial"/>
                <a:cs typeface="Arial"/>
              </a:rPr>
              <a:t>e</a:t>
            </a:r>
            <a:r>
              <a:rPr sz="1350" b="1" spc="5" dirty="0">
                <a:solidFill>
                  <a:srgbClr val="373086"/>
                </a:solidFill>
                <a:latin typeface="Arial"/>
                <a:cs typeface="Arial"/>
              </a:rPr>
              <a:t>tim</a:t>
            </a:r>
            <a:endParaRPr sz="13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62353" y="5278120"/>
            <a:ext cx="198628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spc="-405" baseline="40123" dirty="0">
                <a:latin typeface="Arial"/>
                <a:cs typeface="Arial"/>
              </a:rPr>
              <a:t>d</a:t>
            </a:r>
            <a:r>
              <a:rPr sz="1350" b="1" spc="-270" dirty="0">
                <a:solidFill>
                  <a:srgbClr val="373086"/>
                </a:solidFill>
                <a:latin typeface="Arial"/>
                <a:cs typeface="Arial"/>
              </a:rPr>
              <a:t>K</a:t>
            </a:r>
            <a:r>
              <a:rPr sz="1350" spc="-405" baseline="40123" dirty="0">
                <a:latin typeface="Arial"/>
                <a:cs typeface="Arial"/>
              </a:rPr>
              <a:t>e</a:t>
            </a:r>
            <a:r>
              <a:rPr sz="1350" b="1" spc="-270" dirty="0">
                <a:solidFill>
                  <a:srgbClr val="373086"/>
                </a:solidFill>
                <a:latin typeface="Arial"/>
                <a:cs typeface="Arial"/>
              </a:rPr>
              <a:t>u</a:t>
            </a:r>
            <a:r>
              <a:rPr sz="1350" spc="-405" baseline="40123" dirty="0">
                <a:latin typeface="Arial"/>
                <a:cs typeface="Arial"/>
              </a:rPr>
              <a:t>ğe</a:t>
            </a:r>
            <a:r>
              <a:rPr sz="1350" b="1" spc="-270" dirty="0">
                <a:solidFill>
                  <a:srgbClr val="373086"/>
                </a:solidFill>
                <a:latin typeface="Arial"/>
                <a:cs typeface="Arial"/>
              </a:rPr>
              <a:t>l</a:t>
            </a:r>
            <a:r>
              <a:rPr sz="1350" spc="-405" baseline="40123" dirty="0">
                <a:latin typeface="Arial"/>
                <a:cs typeface="Arial"/>
              </a:rPr>
              <a:t>r</a:t>
            </a:r>
            <a:r>
              <a:rPr sz="1350" b="1" spc="-270" dirty="0">
                <a:solidFill>
                  <a:srgbClr val="373086"/>
                </a:solidFill>
                <a:latin typeface="Arial"/>
                <a:cs typeface="Arial"/>
              </a:rPr>
              <a:t>l</a:t>
            </a:r>
            <a:r>
              <a:rPr sz="1350" spc="-405" baseline="40123" dirty="0">
                <a:latin typeface="Arial"/>
                <a:cs typeface="Arial"/>
              </a:rPr>
              <a:t>le</a:t>
            </a:r>
            <a:r>
              <a:rPr sz="1350" b="1" spc="-270" dirty="0">
                <a:solidFill>
                  <a:srgbClr val="373086"/>
                </a:solidFill>
                <a:latin typeface="Arial"/>
                <a:cs typeface="Arial"/>
              </a:rPr>
              <a:t>a</a:t>
            </a:r>
            <a:r>
              <a:rPr sz="1350" spc="-405" baseline="40123" dirty="0">
                <a:latin typeface="Arial"/>
                <a:cs typeface="Arial"/>
              </a:rPr>
              <a:t>n</a:t>
            </a:r>
            <a:r>
              <a:rPr sz="1350" b="1" spc="-270" dirty="0">
                <a:solidFill>
                  <a:srgbClr val="373086"/>
                </a:solidFill>
                <a:latin typeface="Arial"/>
                <a:cs typeface="Arial"/>
              </a:rPr>
              <a:t>n</a:t>
            </a:r>
            <a:r>
              <a:rPr sz="1350" spc="-405" baseline="40123" dirty="0">
                <a:latin typeface="Arial"/>
                <a:cs typeface="Arial"/>
              </a:rPr>
              <a:t>di</a:t>
            </a:r>
            <a:r>
              <a:rPr sz="1350" b="1" spc="-270" dirty="0">
                <a:solidFill>
                  <a:srgbClr val="373086"/>
                </a:solidFill>
                <a:latin typeface="Arial"/>
                <a:cs typeface="Arial"/>
              </a:rPr>
              <a:t>ı</a:t>
            </a:r>
            <a:r>
              <a:rPr sz="1350" spc="-405" baseline="40123" dirty="0">
                <a:latin typeface="Arial"/>
                <a:cs typeface="Arial"/>
              </a:rPr>
              <a:t>rm</a:t>
            </a:r>
            <a:r>
              <a:rPr sz="1350" b="1" spc="-270" dirty="0">
                <a:solidFill>
                  <a:srgbClr val="373086"/>
                </a:solidFill>
                <a:latin typeface="Arial"/>
                <a:cs typeface="Arial"/>
              </a:rPr>
              <a:t>c</a:t>
            </a:r>
            <a:r>
              <a:rPr sz="1350" spc="-405" baseline="40123" dirty="0">
                <a:latin typeface="Arial"/>
                <a:cs typeface="Arial"/>
              </a:rPr>
              <a:t>e</a:t>
            </a:r>
            <a:r>
              <a:rPr sz="1350" b="1" spc="-270" dirty="0">
                <a:solidFill>
                  <a:srgbClr val="373086"/>
                </a:solidFill>
                <a:latin typeface="Arial"/>
                <a:cs typeface="Arial"/>
              </a:rPr>
              <a:t>ı</a:t>
            </a:r>
            <a:r>
              <a:rPr sz="1350" spc="-405" baseline="40123" dirty="0">
                <a:latin typeface="Arial"/>
                <a:cs typeface="Arial"/>
              </a:rPr>
              <a:t>s</a:t>
            </a:r>
            <a:r>
              <a:rPr sz="1350" b="1" spc="-270" dirty="0">
                <a:solidFill>
                  <a:srgbClr val="373086"/>
                </a:solidFill>
                <a:latin typeface="Arial"/>
                <a:cs typeface="Arial"/>
              </a:rPr>
              <a:t>D</a:t>
            </a:r>
            <a:r>
              <a:rPr sz="1350" spc="-405" baseline="40123" dirty="0">
                <a:latin typeface="Arial"/>
                <a:cs typeface="Arial"/>
              </a:rPr>
              <a:t>i</a:t>
            </a:r>
            <a:r>
              <a:rPr sz="1350" spc="525" baseline="40123" dirty="0"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373086"/>
                </a:solidFill>
                <a:latin typeface="Arial"/>
                <a:cs typeface="Arial"/>
              </a:rPr>
              <a:t>eğerlendirme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Veri Yer Tutucusu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B632-A884-4064-AB38-977A12DCAD25}" type="datetime1">
              <a:rPr lang="en-US" smtClean="0"/>
              <a:t>3/20/2019</a:t>
            </a:fld>
            <a:endParaRPr lang="en-US"/>
          </a:p>
        </p:txBody>
      </p:sp>
      <p:sp>
        <p:nvSpPr>
          <p:cNvPr id="35" name="Slayt Numarası Yer Tutucusu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44</a:t>
            </a:fld>
            <a:endParaRPr lang="tr-T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325" dirty="0"/>
              <a:t>Helezonik </a:t>
            </a:r>
            <a:r>
              <a:rPr spc="-165" dirty="0"/>
              <a:t>Model </a:t>
            </a:r>
            <a:r>
              <a:rPr spc="-130" dirty="0"/>
              <a:t>-</a:t>
            </a:r>
            <a:r>
              <a:rPr spc="-484" dirty="0"/>
              <a:t> </a:t>
            </a:r>
            <a:r>
              <a:rPr spc="-355" dirty="0"/>
              <a:t>Aşamaları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790700"/>
            <a:ext cx="6858634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70"/>
              </a:lnSpc>
              <a:spcBef>
                <a:spcPts val="100"/>
              </a:spcBef>
            </a:pPr>
            <a:r>
              <a:rPr sz="1900" b="1" spc="-90" dirty="0">
                <a:solidFill>
                  <a:srgbClr val="C00000"/>
                </a:solidFill>
                <a:latin typeface="Trebuchet MS"/>
                <a:cs typeface="Trebuchet MS"/>
              </a:rPr>
              <a:t>Planlama</a:t>
            </a:r>
            <a:endParaRPr sz="1900">
              <a:latin typeface="Trebuchet MS"/>
              <a:cs typeface="Trebuchet MS"/>
            </a:endParaRPr>
          </a:p>
          <a:p>
            <a:pPr marL="835660" indent="-713740">
              <a:lnSpc>
                <a:spcPts val="1630"/>
              </a:lnSpc>
              <a:buClr>
                <a:srgbClr val="1CACE3"/>
              </a:buClr>
              <a:buChar char="◦"/>
              <a:tabLst>
                <a:tab pos="835660" algn="l"/>
                <a:tab pos="836294" algn="l"/>
              </a:tabLst>
            </a:pP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Üretilecek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ara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ürün</a:t>
            </a:r>
            <a:r>
              <a:rPr sz="17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için</a:t>
            </a:r>
            <a:r>
              <a:rPr sz="17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planlama,</a:t>
            </a:r>
            <a:r>
              <a:rPr sz="17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14" dirty="0">
                <a:solidFill>
                  <a:srgbClr val="404040"/>
                </a:solidFill>
                <a:latin typeface="Arial"/>
                <a:cs typeface="Arial"/>
              </a:rPr>
              <a:t>amaç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belirleme,</a:t>
            </a:r>
            <a:r>
              <a:rPr sz="17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17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önceki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adımda</a:t>
            </a:r>
            <a:endParaRPr sz="1700">
              <a:latin typeface="Arial"/>
              <a:cs typeface="Arial"/>
            </a:endParaRPr>
          </a:p>
          <a:p>
            <a:pPr marL="304800">
              <a:lnSpc>
                <a:spcPts val="1739"/>
              </a:lnSpc>
            </a:pPr>
            <a:r>
              <a:rPr sz="1700" spc="-25" dirty="0">
                <a:solidFill>
                  <a:srgbClr val="404040"/>
                </a:solidFill>
                <a:latin typeface="Arial"/>
                <a:cs typeface="Arial"/>
              </a:rPr>
              <a:t>üretilen 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ara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ürün </a:t>
            </a:r>
            <a:r>
              <a:rPr sz="1700" spc="-25" dirty="0">
                <a:solidFill>
                  <a:srgbClr val="404040"/>
                </a:solidFill>
                <a:latin typeface="Arial"/>
                <a:cs typeface="Arial"/>
              </a:rPr>
              <a:t>ile</a:t>
            </a:r>
            <a:r>
              <a:rPr sz="1700" spc="-3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bütünleştirme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2180"/>
              </a:lnSpc>
              <a:spcBef>
                <a:spcPts val="5"/>
              </a:spcBef>
            </a:pPr>
            <a:r>
              <a:rPr sz="1900" b="1" spc="-105" dirty="0">
                <a:solidFill>
                  <a:srgbClr val="C00000"/>
                </a:solidFill>
                <a:latin typeface="Trebuchet MS"/>
                <a:cs typeface="Trebuchet MS"/>
              </a:rPr>
              <a:t>Risk</a:t>
            </a:r>
            <a:r>
              <a:rPr sz="1900" b="1" spc="-1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900" b="1" spc="-114" dirty="0">
                <a:solidFill>
                  <a:srgbClr val="C00000"/>
                </a:solidFill>
                <a:latin typeface="Trebuchet MS"/>
                <a:cs typeface="Trebuchet MS"/>
              </a:rPr>
              <a:t>Analizi</a:t>
            </a:r>
            <a:endParaRPr sz="1900">
              <a:latin typeface="Trebuchet MS"/>
              <a:cs typeface="Trebuchet MS"/>
            </a:endParaRPr>
          </a:p>
          <a:p>
            <a:pPr marL="835660" indent="-713740">
              <a:lnSpc>
                <a:spcPts val="1939"/>
              </a:lnSpc>
              <a:buClr>
                <a:srgbClr val="1CACE3"/>
              </a:buClr>
              <a:buChar char="◦"/>
              <a:tabLst>
                <a:tab pos="835660" algn="l"/>
                <a:tab pos="836294" algn="l"/>
              </a:tabLst>
            </a:pPr>
            <a:r>
              <a:rPr sz="1700" spc="-140" dirty="0">
                <a:solidFill>
                  <a:srgbClr val="404040"/>
                </a:solidFill>
                <a:latin typeface="Arial"/>
                <a:cs typeface="Arial"/>
              </a:rPr>
              <a:t>Risk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seçeneklerinin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araştırılması </a:t>
            </a: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risklerin</a:t>
            </a:r>
            <a:r>
              <a:rPr sz="17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belirlenmesi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4008437"/>
            <a:ext cx="725170" cy="54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80"/>
              </a:lnSpc>
              <a:spcBef>
                <a:spcPts val="100"/>
              </a:spcBef>
            </a:pPr>
            <a:r>
              <a:rPr sz="1900" b="1" spc="-114" dirty="0">
                <a:solidFill>
                  <a:srgbClr val="C00000"/>
                </a:solidFill>
                <a:latin typeface="Trebuchet MS"/>
                <a:cs typeface="Trebuchet MS"/>
              </a:rPr>
              <a:t>Ü</a:t>
            </a:r>
            <a:r>
              <a:rPr sz="1900" b="1" spc="-90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900" b="1" spc="-155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900" b="1" spc="-114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900" b="1" spc="-95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1900" b="1" spc="-90" dirty="0">
                <a:solidFill>
                  <a:srgbClr val="C00000"/>
                </a:solidFill>
                <a:latin typeface="Trebuchet MS"/>
                <a:cs typeface="Trebuchet MS"/>
              </a:rPr>
              <a:t>m</a:t>
            </a:r>
            <a:endParaRPr sz="1900">
              <a:latin typeface="Trebuchet MS"/>
              <a:cs typeface="Trebuchet MS"/>
            </a:endParaRPr>
          </a:p>
          <a:p>
            <a:pPr marL="121285">
              <a:lnSpc>
                <a:spcPts val="1939"/>
              </a:lnSpc>
            </a:pPr>
            <a:r>
              <a:rPr sz="1700" spc="-5" dirty="0">
                <a:solidFill>
                  <a:srgbClr val="1CACE3"/>
                </a:solidFill>
                <a:latin typeface="Arial"/>
                <a:cs typeface="Arial"/>
              </a:rPr>
              <a:t>◦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5295" y="4273295"/>
            <a:ext cx="194246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Ara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ürünün</a:t>
            </a:r>
            <a:r>
              <a:rPr sz="17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üretilmesi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17" y="5027929"/>
            <a:ext cx="6153785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80"/>
              </a:lnSpc>
              <a:spcBef>
                <a:spcPts val="100"/>
              </a:spcBef>
            </a:pPr>
            <a:r>
              <a:rPr sz="1900" b="1" spc="-114" dirty="0">
                <a:solidFill>
                  <a:srgbClr val="C00000"/>
                </a:solidFill>
                <a:latin typeface="Trebuchet MS"/>
                <a:cs typeface="Trebuchet MS"/>
              </a:rPr>
              <a:t>Kullanıcı</a:t>
            </a:r>
            <a:r>
              <a:rPr sz="1900" b="1" spc="-1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900" b="1" spc="-110" dirty="0">
                <a:solidFill>
                  <a:srgbClr val="C00000"/>
                </a:solidFill>
                <a:latin typeface="Trebuchet MS"/>
                <a:cs typeface="Trebuchet MS"/>
              </a:rPr>
              <a:t>Değerlendirmesi</a:t>
            </a:r>
            <a:endParaRPr sz="1900">
              <a:latin typeface="Trebuchet MS"/>
              <a:cs typeface="Trebuchet MS"/>
            </a:endParaRPr>
          </a:p>
          <a:p>
            <a:pPr marL="304800" marR="5080" indent="-182880">
              <a:lnSpc>
                <a:spcPct val="69600"/>
              </a:lnSpc>
              <a:spcBef>
                <a:spcPts val="520"/>
              </a:spcBef>
              <a:buClr>
                <a:srgbClr val="1CACE3"/>
              </a:buClr>
              <a:buChar char="◦"/>
              <a:tabLst>
                <a:tab pos="835660" algn="l"/>
                <a:tab pos="836294" algn="l"/>
              </a:tabLst>
            </a:pP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Ara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ürün</a:t>
            </a:r>
            <a:r>
              <a:rPr sz="17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Arial"/>
                <a:cs typeface="Arial"/>
              </a:rPr>
              <a:t>ile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Arial"/>
                <a:cs typeface="Arial"/>
              </a:rPr>
              <a:t>ilgili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olarak</a:t>
            </a:r>
            <a:r>
              <a:rPr sz="17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kullanıcı</a:t>
            </a:r>
            <a:r>
              <a:rPr sz="17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tarafından</a:t>
            </a:r>
            <a:r>
              <a:rPr sz="17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yapılan</a:t>
            </a:r>
            <a:r>
              <a:rPr sz="17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sınama</a:t>
            </a:r>
            <a:r>
              <a:rPr sz="17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ve  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değerlendirmeler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007B-2DA3-4E62-ACA3-FFAD8D2441C8}" type="datetime1">
              <a:rPr lang="en-US" smtClean="0"/>
              <a:t>3/20/2019</a:t>
            </a:fld>
            <a:endParaRPr lang="en-US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45</a:t>
            </a:fld>
            <a:endParaRPr lang="tr-T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325" dirty="0"/>
              <a:t>Helezonik</a:t>
            </a:r>
            <a:r>
              <a:rPr spc="-320" dirty="0"/>
              <a:t> </a:t>
            </a:r>
            <a:r>
              <a:rPr spc="-165" dirty="0"/>
              <a:t>Model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687060"/>
            <a:ext cx="7418070" cy="391795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125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Risk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Analizi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Olgusu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ön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plana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çıkmıştır.</a:t>
            </a:r>
            <a:endParaRPr sz="2000">
              <a:latin typeface="Arial"/>
              <a:cs typeface="Arial"/>
            </a:endParaRPr>
          </a:p>
          <a:p>
            <a:pPr marL="215265" indent="-202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Hedefler,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alternatifler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kısıtlamalar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belirlenir.</a:t>
            </a:r>
            <a:endParaRPr sz="20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Alternatifler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değerlendirilir, riskler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belirlenip</a:t>
            </a:r>
            <a:r>
              <a:rPr sz="2000" spc="-2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çözülür.</a:t>
            </a:r>
            <a:endParaRPr sz="20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Aşamanın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ürünü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geliştirilir.</a:t>
            </a:r>
            <a:endParaRPr sz="20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Sonraki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aşama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planlanır.</a:t>
            </a:r>
            <a:endParaRPr sz="2000">
              <a:latin typeface="Arial"/>
              <a:cs typeface="Arial"/>
            </a:endParaRPr>
          </a:p>
          <a:p>
            <a:pPr marL="104139" marR="5080" indent="-91440">
              <a:lnSpc>
                <a:spcPts val="2160"/>
              </a:lnSpc>
              <a:spcBef>
                <a:spcPts val="143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Her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döngü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aşamayı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ifade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eder.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Doğrudan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tanımlama,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tasarım,...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vs. 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gibi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aşama</a:t>
            </a:r>
            <a:r>
              <a:rPr sz="2000" spc="-2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yoktur.</a:t>
            </a:r>
            <a:endParaRPr sz="2000">
              <a:latin typeface="Arial"/>
              <a:cs typeface="Arial"/>
            </a:endParaRPr>
          </a:p>
          <a:p>
            <a:pPr marL="215265" indent="-202565">
              <a:lnSpc>
                <a:spcPct val="100000"/>
              </a:lnSpc>
              <a:spcBef>
                <a:spcPts val="112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Yinelemeli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artımsal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yaklaşım</a:t>
            </a:r>
            <a:r>
              <a:rPr sz="2000" spc="-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vardır.</a:t>
            </a:r>
            <a:endParaRPr sz="20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Prototip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yaklaşımı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vardır.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697-358D-4682-A984-088C4B1A2003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46</a:t>
            </a:fld>
            <a:endParaRPr lang="tr-T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325" dirty="0"/>
              <a:t>Helezonik</a:t>
            </a:r>
            <a:r>
              <a:rPr spc="-290" dirty="0"/>
              <a:t> </a:t>
            </a:r>
            <a:r>
              <a:rPr spc="-235" dirty="0"/>
              <a:t>Geliştirme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515859" cy="359282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04139" marR="349885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arka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arkaya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devam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eden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sıralı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aktiviteler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şeklinde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gösterilmek 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yerine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spiral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şekilde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gösterilir.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Spiral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üzerindeki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her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halka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2000" spc="-3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fazı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gösterir.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5265" indent="-202565">
              <a:lnSpc>
                <a:spcPts val="228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Belirtim,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gibi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kesin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fazlar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yoktur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–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spiral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deki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halkalar</a:t>
            </a:r>
            <a:r>
              <a:rPr sz="2000" spc="-4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neye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ihtiyaç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varsa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onu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gerçekleştirmek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için</a:t>
            </a: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seçilir.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boyunca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risklerin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değerlendirilmesi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çözümü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açık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olarak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yapılır.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9DA-D102-47ED-AE9B-D9CAA8DE114C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47</a:t>
            </a:fld>
            <a:endParaRPr lang="tr-T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325" dirty="0"/>
              <a:t>Helezonik </a:t>
            </a:r>
            <a:r>
              <a:rPr spc="-165" dirty="0"/>
              <a:t>Model </a:t>
            </a:r>
            <a:r>
              <a:rPr spc="-130" dirty="0"/>
              <a:t>-</a:t>
            </a:r>
            <a:r>
              <a:rPr spc="-470" dirty="0"/>
              <a:t> </a:t>
            </a:r>
            <a:r>
              <a:rPr spc="-275" dirty="0"/>
              <a:t>Avantajları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687060"/>
            <a:ext cx="6130925" cy="346519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25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Kullanıcılar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sistemi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erken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görebilirler.</a:t>
            </a:r>
            <a:endParaRPr sz="2000">
              <a:latin typeface="Arial"/>
              <a:cs typeface="Arial"/>
            </a:endParaRPr>
          </a:p>
          <a:p>
            <a:pPr marL="215265" indent="-202565">
              <a:lnSpc>
                <a:spcPts val="228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Geliştirmeyi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küçük parçalara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böler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. </a:t>
            </a: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En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riskli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kısımlar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önce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gerçekleştirilir.</a:t>
            </a:r>
            <a:endParaRPr sz="2000">
              <a:latin typeface="Arial"/>
              <a:cs typeface="Arial"/>
            </a:endParaRPr>
          </a:p>
          <a:p>
            <a:pPr marL="215265" indent="-202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Pek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çok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modelini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içinde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bulundurur.</a:t>
            </a:r>
            <a:endParaRPr sz="2000">
              <a:latin typeface="Arial"/>
              <a:cs typeface="Arial"/>
            </a:endParaRPr>
          </a:p>
          <a:p>
            <a:pPr marL="214629" indent="-201930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Riske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duyarlı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yaklaşımı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potansiyel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zorlukları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engeller.</a:t>
            </a:r>
            <a:endParaRPr sz="2000">
              <a:latin typeface="Arial"/>
              <a:cs typeface="Arial"/>
            </a:endParaRPr>
          </a:p>
          <a:p>
            <a:pPr marL="215265" indent="-202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Seçeneklere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erken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dikkate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odaklanır.</a:t>
            </a:r>
            <a:endParaRPr sz="2000">
              <a:latin typeface="Arial"/>
              <a:cs typeface="Arial"/>
            </a:endParaRPr>
          </a:p>
          <a:p>
            <a:pPr marL="214629" indent="-20193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Hataları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erken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gidermeye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odaklanır.</a:t>
            </a:r>
            <a:endParaRPr sz="2000">
              <a:latin typeface="Arial"/>
              <a:cs typeface="Arial"/>
            </a:endParaRPr>
          </a:p>
          <a:p>
            <a:pPr marL="215265" indent="-202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Yazılım-donanım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sistemi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çerçeve</a:t>
            </a:r>
            <a:r>
              <a:rPr sz="2000" spc="-2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sağlar.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5A23-925E-498F-AABC-D7D341AD5823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48</a:t>
            </a:fld>
            <a:endParaRPr lang="tr-T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325" dirty="0"/>
              <a:t>Helezonik </a:t>
            </a:r>
            <a:r>
              <a:rPr spc="-165" dirty="0"/>
              <a:t>Model </a:t>
            </a:r>
            <a:r>
              <a:rPr spc="-130" dirty="0"/>
              <a:t>-</a:t>
            </a:r>
            <a:r>
              <a:rPr spc="-465" dirty="0"/>
              <a:t> </a:t>
            </a:r>
            <a:r>
              <a:rPr spc="-250" dirty="0"/>
              <a:t>Problemler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689577"/>
            <a:ext cx="7136130" cy="392811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205740" indent="-193040">
              <a:lnSpc>
                <a:spcPct val="100000"/>
              </a:lnSpc>
              <a:spcBef>
                <a:spcPts val="105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35" dirty="0">
                <a:solidFill>
                  <a:srgbClr val="404040"/>
                </a:solidFill>
                <a:latin typeface="Arial"/>
                <a:cs typeface="Arial"/>
              </a:rPr>
              <a:t>Küçük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düşük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riskli projeler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pahalı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1900" spc="-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yöntemdir.</a:t>
            </a:r>
            <a:endParaRPr sz="1900">
              <a:latin typeface="Arial"/>
              <a:cs typeface="Arial"/>
            </a:endParaRPr>
          </a:p>
          <a:p>
            <a:pPr marL="205740" indent="-193040">
              <a:lnSpc>
                <a:spcPct val="100000"/>
              </a:lnSpc>
              <a:spcBef>
                <a:spcPts val="96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Komplekstir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(karmaşık).</a:t>
            </a:r>
            <a:endParaRPr sz="1900">
              <a:latin typeface="Arial"/>
              <a:cs typeface="Arial"/>
            </a:endParaRPr>
          </a:p>
          <a:p>
            <a:pPr marL="205740" indent="-193040">
              <a:lnSpc>
                <a:spcPct val="100000"/>
              </a:lnSpc>
              <a:spcBef>
                <a:spcPts val="94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Spiral </a:t>
            </a:r>
            <a:r>
              <a:rPr sz="1900" spc="-140" dirty="0">
                <a:solidFill>
                  <a:srgbClr val="404040"/>
                </a:solidFill>
                <a:latin typeface="Arial"/>
                <a:cs typeface="Arial"/>
              </a:rPr>
              <a:t>sonsuza</a:t>
            </a:r>
            <a:r>
              <a:rPr sz="19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gidebilir.</a:t>
            </a:r>
            <a:endParaRPr sz="1900">
              <a:latin typeface="Arial"/>
              <a:cs typeface="Arial"/>
            </a:endParaRPr>
          </a:p>
          <a:p>
            <a:pPr marL="205740" indent="-193040">
              <a:lnSpc>
                <a:spcPct val="100000"/>
              </a:lnSpc>
              <a:spcBef>
                <a:spcPts val="94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Ara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adımların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fazlalığı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nedeniyle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çok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fazla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dokümantasyon</a:t>
            </a:r>
            <a:r>
              <a:rPr sz="1900" spc="-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gerektirir.</a:t>
            </a:r>
            <a:endParaRPr sz="1900">
              <a:latin typeface="Arial"/>
              <a:cs typeface="Arial"/>
            </a:endParaRPr>
          </a:p>
          <a:p>
            <a:pPr marL="205740" indent="-193040">
              <a:lnSpc>
                <a:spcPct val="100000"/>
              </a:lnSpc>
              <a:spcBef>
                <a:spcPts val="94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Büyük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ölçekte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projeler</a:t>
            </a:r>
            <a:endParaRPr sz="1900">
              <a:latin typeface="Arial"/>
              <a:cs typeface="Arial"/>
            </a:endParaRPr>
          </a:p>
          <a:p>
            <a:pPr marL="205740" indent="-193040">
              <a:lnSpc>
                <a:spcPct val="100000"/>
              </a:lnSpc>
              <a:spcBef>
                <a:spcPts val="94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Kontrat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tabanlı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yazılıma</a:t>
            </a:r>
            <a:r>
              <a:rPr sz="19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uymaz.</a:t>
            </a:r>
            <a:endParaRPr sz="19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700" spc="-120" dirty="0">
                <a:solidFill>
                  <a:srgbClr val="404040"/>
                </a:solidFill>
                <a:latin typeface="Arial"/>
                <a:cs typeface="Arial"/>
              </a:rPr>
              <a:t>Yazılımın 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içten 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geliştirileceğini</a:t>
            </a:r>
            <a:r>
              <a:rPr sz="17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14" dirty="0">
                <a:solidFill>
                  <a:srgbClr val="404040"/>
                </a:solidFill>
                <a:latin typeface="Arial"/>
                <a:cs typeface="Arial"/>
              </a:rPr>
              <a:t>varsayar.</a:t>
            </a:r>
            <a:endParaRPr sz="17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Kontrat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tabanlı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yazılımlar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adım adım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anlaşma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esnekliğini</a:t>
            </a:r>
            <a:r>
              <a:rPr sz="1700" spc="-2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14" dirty="0">
                <a:solidFill>
                  <a:srgbClr val="404040"/>
                </a:solidFill>
                <a:latin typeface="Arial"/>
                <a:cs typeface="Arial"/>
              </a:rPr>
              <a:t>sağlamaz.</a:t>
            </a:r>
            <a:endParaRPr sz="1700">
              <a:latin typeface="Arial"/>
              <a:cs typeface="Arial"/>
            </a:endParaRPr>
          </a:p>
          <a:p>
            <a:pPr marL="205740" indent="-19304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20" dirty="0">
                <a:solidFill>
                  <a:srgbClr val="404040"/>
                </a:solidFill>
                <a:latin typeface="Arial"/>
                <a:cs typeface="Arial"/>
              </a:rPr>
              <a:t>Öznel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risk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değerlendirme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deneyimine</a:t>
            </a:r>
            <a:r>
              <a:rPr sz="19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dayanır.</a:t>
            </a:r>
            <a:endParaRPr sz="1900">
              <a:latin typeface="Arial"/>
              <a:cs typeface="Arial"/>
            </a:endParaRPr>
          </a:p>
          <a:p>
            <a:pPr marL="396240" marR="5080" lvl="1" indent="-182880">
              <a:lnSpc>
                <a:spcPct val="79400"/>
              </a:lnSpc>
              <a:spcBef>
                <a:spcPts val="42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700" spc="-155" dirty="0">
                <a:solidFill>
                  <a:srgbClr val="404040"/>
                </a:solidFill>
                <a:latin typeface="Arial"/>
                <a:cs typeface="Arial"/>
              </a:rPr>
              <a:t>Yüksek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riskli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öğelere 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yoğunlaşmak, 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yüksek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riskli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öğelerin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doğru 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belirlenmesini  gerektirir.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2E38-1565-477F-B0E3-B49361677D73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49</a:t>
            </a:fld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06106"/>
            <a:ext cx="6856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365" dirty="0"/>
              <a:t>Yazılım </a:t>
            </a:r>
            <a:r>
              <a:rPr sz="3600" u="none" spc="-470" dirty="0"/>
              <a:t>Yaşam </a:t>
            </a:r>
            <a:r>
              <a:rPr sz="3600" u="none" spc="-290" dirty="0"/>
              <a:t>Döngüsü </a:t>
            </a:r>
            <a:r>
              <a:rPr sz="3600" u="none" spc="-330" dirty="0"/>
              <a:t>Temel</a:t>
            </a:r>
            <a:r>
              <a:rPr sz="3600" u="none" spc="-445" dirty="0"/>
              <a:t> </a:t>
            </a:r>
            <a:r>
              <a:rPr sz="3600" u="none" spc="-225" dirty="0"/>
              <a:t>Adımları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989647" y="2059559"/>
            <a:ext cx="1680210" cy="318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indent="-1930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b="1" spc="-90" dirty="0">
                <a:solidFill>
                  <a:srgbClr val="C00000"/>
                </a:solidFill>
                <a:latin typeface="Trebuchet MS"/>
                <a:cs typeface="Trebuchet MS"/>
              </a:rPr>
              <a:t>Planlama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b="1" spc="-130" dirty="0">
                <a:solidFill>
                  <a:srgbClr val="C00000"/>
                </a:solidFill>
                <a:latin typeface="Trebuchet MS"/>
                <a:cs typeface="Trebuchet MS"/>
              </a:rPr>
              <a:t>Çözümleme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CACE3"/>
              </a:buClr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b="1" spc="-130" dirty="0">
                <a:solidFill>
                  <a:srgbClr val="C00000"/>
                </a:solidFill>
                <a:latin typeface="Trebuchet MS"/>
                <a:cs typeface="Trebuchet MS"/>
              </a:rPr>
              <a:t>Tasarım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b="1" spc="-120" dirty="0">
                <a:solidFill>
                  <a:srgbClr val="C00000"/>
                </a:solidFill>
                <a:latin typeface="Trebuchet MS"/>
                <a:cs typeface="Trebuchet MS"/>
              </a:rPr>
              <a:t>Gerçekleştirim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b="1" spc="-95" dirty="0">
                <a:solidFill>
                  <a:srgbClr val="C00000"/>
                </a:solidFill>
                <a:latin typeface="Trebuchet MS"/>
                <a:cs typeface="Trebuchet MS"/>
              </a:rPr>
              <a:t>Bakım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59379" y="2115819"/>
            <a:ext cx="5857240" cy="3373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4718-68EB-4486-82B5-991D725505A8}" type="datetime1">
              <a:rPr lang="en-US" smtClean="0"/>
              <a:t>3/20/2019</a:t>
            </a:fld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</a:t>
            </a:fld>
            <a:endParaRPr lang="tr-T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707" y="502856"/>
            <a:ext cx="7675880" cy="124079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80"/>
              </a:spcBef>
              <a:tabLst>
                <a:tab pos="7662545" algn="l"/>
              </a:tabLst>
            </a:pPr>
            <a:r>
              <a:rPr sz="4300" u="none" spc="-310" dirty="0"/>
              <a:t>Evrimsel </a:t>
            </a:r>
            <a:r>
              <a:rPr sz="4300" u="none" spc="-215" dirty="0"/>
              <a:t>Geliştirme </a:t>
            </a:r>
            <a:r>
              <a:rPr sz="4300" u="none" spc="-145" dirty="0"/>
              <a:t>Modeli  </a:t>
            </a:r>
            <a:r>
              <a:rPr sz="4300" u="none" spc="-160" dirty="0"/>
              <a:t>(</a:t>
            </a:r>
            <a:r>
              <a:rPr sz="2400" spc="-160" dirty="0"/>
              <a:t>Evolutionary </a:t>
            </a:r>
            <a:r>
              <a:rPr sz="2400" spc="-165" dirty="0"/>
              <a:t>Development</a:t>
            </a:r>
            <a:r>
              <a:rPr sz="2400" spc="-155" dirty="0"/>
              <a:t> </a:t>
            </a:r>
            <a:r>
              <a:rPr sz="2400" spc="-120" dirty="0"/>
              <a:t>Model)	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10577" y="1689577"/>
            <a:ext cx="7113905" cy="3999229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105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İlk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tam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ölçekli</a:t>
            </a:r>
            <a:r>
              <a:rPr sz="1900" spc="-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modeldir.</a:t>
            </a:r>
            <a:endParaRPr sz="19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96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Anahtar gereksinimleri </a:t>
            </a:r>
            <a:r>
              <a:rPr sz="1900" spc="-30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başlangıç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sistemi</a:t>
            </a:r>
            <a:r>
              <a:rPr sz="1900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geliştirilir.</a:t>
            </a:r>
            <a:endParaRPr sz="19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94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Müşteri </a:t>
            </a:r>
            <a:r>
              <a:rPr sz="1900" spc="-30" dirty="0">
                <a:solidFill>
                  <a:srgbClr val="404040"/>
                </a:solidFill>
                <a:latin typeface="Arial"/>
                <a:cs typeface="Arial"/>
              </a:rPr>
              <a:t>geribildirimi ile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sitem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pek 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çok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versiyonla </a:t>
            </a:r>
            <a:r>
              <a:rPr sz="1900" spc="-155" dirty="0">
                <a:solidFill>
                  <a:srgbClr val="404040"/>
                </a:solidFill>
                <a:latin typeface="Arial"/>
                <a:cs typeface="Arial"/>
              </a:rPr>
              <a:t>yavaş yavaş</a:t>
            </a:r>
            <a:r>
              <a:rPr sz="1900" spc="-2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geliştirilir.</a:t>
            </a:r>
            <a:endParaRPr sz="1900">
              <a:latin typeface="Arial"/>
              <a:cs typeface="Arial"/>
            </a:endParaRPr>
          </a:p>
          <a:p>
            <a:pPr marL="104139" indent="-91440">
              <a:lnSpc>
                <a:spcPts val="2050"/>
              </a:lnSpc>
              <a:spcBef>
                <a:spcPts val="94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30" dirty="0">
                <a:solidFill>
                  <a:srgbClr val="404040"/>
                </a:solidFill>
                <a:latin typeface="Arial"/>
                <a:cs typeface="Arial"/>
              </a:rPr>
              <a:t>Belirtim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(specification),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geçerleme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(validation)</a:t>
            </a:r>
            <a:r>
              <a:rPr sz="19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Arial"/>
                <a:cs typeface="Arial"/>
              </a:rPr>
              <a:t>aktivitleri</a:t>
            </a:r>
            <a:endParaRPr sz="1900">
              <a:latin typeface="Arial"/>
              <a:cs typeface="Arial"/>
            </a:endParaRPr>
          </a:p>
          <a:p>
            <a:pPr marL="104139">
              <a:lnSpc>
                <a:spcPts val="2050"/>
              </a:lnSpc>
            </a:pP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koşut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zamanlı</a:t>
            </a:r>
            <a:r>
              <a:rPr sz="19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yürütülür.</a:t>
            </a:r>
            <a:endParaRPr sz="1900">
              <a:latin typeface="Arial"/>
              <a:cs typeface="Arial"/>
            </a:endParaRPr>
          </a:p>
          <a:p>
            <a:pPr marL="104139" indent="-91440">
              <a:lnSpc>
                <a:spcPts val="2060"/>
              </a:lnSpc>
              <a:spcBef>
                <a:spcPts val="94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00" dirty="0">
                <a:solidFill>
                  <a:srgbClr val="C00000"/>
                </a:solidFill>
                <a:latin typeface="Arial"/>
                <a:cs typeface="Arial"/>
              </a:rPr>
              <a:t>Coğrafik </a:t>
            </a:r>
            <a:r>
              <a:rPr sz="1900" spc="-75" dirty="0">
                <a:solidFill>
                  <a:srgbClr val="C00000"/>
                </a:solidFill>
                <a:latin typeface="Arial"/>
                <a:cs typeface="Arial"/>
              </a:rPr>
              <a:t>olarak </a:t>
            </a:r>
            <a:r>
              <a:rPr sz="1900" spc="-114" dirty="0">
                <a:solidFill>
                  <a:srgbClr val="C00000"/>
                </a:solidFill>
                <a:latin typeface="Arial"/>
                <a:cs typeface="Arial"/>
              </a:rPr>
              <a:t>geniş </a:t>
            </a:r>
            <a:r>
              <a:rPr sz="1900" spc="-95" dirty="0">
                <a:solidFill>
                  <a:srgbClr val="C00000"/>
                </a:solidFill>
                <a:latin typeface="Arial"/>
                <a:cs typeface="Arial"/>
              </a:rPr>
              <a:t>alana </a:t>
            </a:r>
            <a:r>
              <a:rPr sz="1900" spc="-100" dirty="0">
                <a:solidFill>
                  <a:srgbClr val="C00000"/>
                </a:solidFill>
                <a:latin typeface="Arial"/>
                <a:cs typeface="Arial"/>
              </a:rPr>
              <a:t>yayılmış, </a:t>
            </a:r>
            <a:r>
              <a:rPr sz="1900" spc="-110" dirty="0">
                <a:solidFill>
                  <a:srgbClr val="C00000"/>
                </a:solidFill>
                <a:latin typeface="Arial"/>
                <a:cs typeface="Arial"/>
              </a:rPr>
              <a:t>çok </a:t>
            </a:r>
            <a:r>
              <a:rPr sz="1900" spc="-10" dirty="0">
                <a:solidFill>
                  <a:srgbClr val="C00000"/>
                </a:solidFill>
                <a:latin typeface="Arial"/>
                <a:cs typeface="Arial"/>
              </a:rPr>
              <a:t>birimli </a:t>
            </a:r>
            <a:r>
              <a:rPr sz="1900" spc="-95" dirty="0">
                <a:solidFill>
                  <a:srgbClr val="C00000"/>
                </a:solidFill>
                <a:latin typeface="Arial"/>
                <a:cs typeface="Arial"/>
              </a:rPr>
              <a:t>organizasyonlar</a:t>
            </a:r>
            <a:r>
              <a:rPr sz="1900" spc="-2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için</a:t>
            </a:r>
            <a:endParaRPr sz="1900">
              <a:latin typeface="Arial"/>
              <a:cs typeface="Arial"/>
            </a:endParaRPr>
          </a:p>
          <a:p>
            <a:pPr marL="104139">
              <a:lnSpc>
                <a:spcPts val="2060"/>
              </a:lnSpc>
            </a:pP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önerilmektedir </a:t>
            </a: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(banka</a:t>
            </a:r>
            <a:r>
              <a:rPr sz="19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uygulamaları).</a:t>
            </a:r>
            <a:endParaRPr sz="1900">
              <a:latin typeface="Arial"/>
              <a:cs typeface="Arial"/>
            </a:endParaRPr>
          </a:p>
          <a:p>
            <a:pPr marL="104139" marR="454659" indent="-91440">
              <a:lnSpc>
                <a:spcPct val="79900"/>
              </a:lnSpc>
              <a:spcBef>
                <a:spcPts val="140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Her </a:t>
            </a:r>
            <a:r>
              <a:rPr sz="1900" spc="-135" dirty="0">
                <a:solidFill>
                  <a:srgbClr val="404040"/>
                </a:solidFill>
                <a:latin typeface="Arial"/>
                <a:cs typeface="Arial"/>
              </a:rPr>
              <a:t>aşamada </a:t>
            </a:r>
            <a:r>
              <a:rPr sz="1900" spc="-30" dirty="0">
                <a:solidFill>
                  <a:srgbClr val="404040"/>
                </a:solidFill>
                <a:latin typeface="Arial"/>
                <a:cs typeface="Arial"/>
              </a:rPr>
              <a:t>üretilen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ürünler, </a:t>
            </a:r>
            <a:r>
              <a:rPr sz="1900" spc="-20" dirty="0">
                <a:solidFill>
                  <a:srgbClr val="404040"/>
                </a:solidFill>
                <a:latin typeface="Arial"/>
                <a:cs typeface="Arial"/>
              </a:rPr>
              <a:t>üretildikleri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alan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için tam</a:t>
            </a:r>
            <a:r>
              <a:rPr sz="1900" spc="-3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işlevselliği 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içermektedirler.</a:t>
            </a:r>
            <a:endParaRPr sz="19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94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45" dirty="0">
                <a:solidFill>
                  <a:srgbClr val="C00000"/>
                </a:solidFill>
                <a:latin typeface="Arial"/>
                <a:cs typeface="Arial"/>
              </a:rPr>
              <a:t>Pilot </a:t>
            </a:r>
            <a:r>
              <a:rPr sz="1900" spc="-95" dirty="0">
                <a:solidFill>
                  <a:srgbClr val="C00000"/>
                </a:solidFill>
                <a:latin typeface="Arial"/>
                <a:cs typeface="Arial"/>
              </a:rPr>
              <a:t>uygulama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kullan,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test </a:t>
            </a:r>
            <a:r>
              <a:rPr sz="1900" spc="-30" dirty="0">
                <a:solidFill>
                  <a:srgbClr val="404040"/>
                </a:solidFill>
                <a:latin typeface="Arial"/>
                <a:cs typeface="Arial"/>
              </a:rPr>
              <a:t>et, 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güncelle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diğer </a:t>
            </a: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birimlere</a:t>
            </a:r>
            <a:r>
              <a:rPr sz="1900" spc="-3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taşı.</a:t>
            </a:r>
            <a:endParaRPr sz="19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94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Modelin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başarısı </a:t>
            </a:r>
            <a:r>
              <a:rPr sz="1900" spc="-20" dirty="0">
                <a:solidFill>
                  <a:srgbClr val="C00000"/>
                </a:solidFill>
                <a:latin typeface="Arial"/>
                <a:cs typeface="Arial"/>
              </a:rPr>
              <a:t>ilk </a:t>
            </a:r>
            <a:r>
              <a:rPr sz="1900" spc="-40" dirty="0">
                <a:solidFill>
                  <a:srgbClr val="C00000"/>
                </a:solidFill>
                <a:latin typeface="Arial"/>
                <a:cs typeface="Arial"/>
              </a:rPr>
              <a:t>evrimin </a:t>
            </a:r>
            <a:r>
              <a:rPr sz="1900" spc="-114" dirty="0">
                <a:solidFill>
                  <a:srgbClr val="C00000"/>
                </a:solidFill>
                <a:latin typeface="Arial"/>
                <a:cs typeface="Arial"/>
              </a:rPr>
              <a:t>başarısına</a:t>
            </a:r>
            <a:r>
              <a:rPr sz="1900" spc="-3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bağımlıdır.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C92C-0E85-499F-A8A3-D7927DEC318F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50</a:t>
            </a:fld>
            <a:endParaRPr lang="tr-T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35" dirty="0"/>
              <a:t>Evrimsel </a:t>
            </a:r>
            <a:r>
              <a:rPr spc="-235" dirty="0"/>
              <a:t>Geliştirme</a:t>
            </a:r>
            <a:r>
              <a:rPr spc="-260" dirty="0"/>
              <a:t> </a:t>
            </a:r>
            <a:r>
              <a:rPr spc="-150" dirty="0"/>
              <a:t>Modeli	</a:t>
            </a:r>
          </a:p>
        </p:txBody>
      </p:sp>
      <p:sp>
        <p:nvSpPr>
          <p:cNvPr id="3" name="object 3"/>
          <p:cNvSpPr/>
          <p:nvPr/>
        </p:nvSpPr>
        <p:spPr>
          <a:xfrm>
            <a:off x="5962650" y="3953509"/>
            <a:ext cx="1290320" cy="500380"/>
          </a:xfrm>
          <a:custGeom>
            <a:avLst/>
            <a:gdLst/>
            <a:ahLst/>
            <a:cxnLst/>
            <a:rect l="l" t="t" r="r" b="b"/>
            <a:pathLst>
              <a:path w="1290320" h="500379">
                <a:moveTo>
                  <a:pt x="0" y="500380"/>
                </a:moveTo>
                <a:lnTo>
                  <a:pt x="1290320" y="500380"/>
                </a:lnTo>
                <a:lnTo>
                  <a:pt x="1290320" y="0"/>
                </a:lnTo>
                <a:lnTo>
                  <a:pt x="0" y="0"/>
                </a:lnTo>
                <a:lnTo>
                  <a:pt x="0" y="500380"/>
                </a:lnTo>
                <a:close/>
              </a:path>
            </a:pathLst>
          </a:custGeom>
          <a:solidFill>
            <a:srgbClr val="A3D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62650" y="3953509"/>
            <a:ext cx="1290320" cy="500380"/>
          </a:xfrm>
          <a:custGeom>
            <a:avLst/>
            <a:gdLst/>
            <a:ahLst/>
            <a:cxnLst/>
            <a:rect l="l" t="t" r="r" b="b"/>
            <a:pathLst>
              <a:path w="1290320" h="500379">
                <a:moveTo>
                  <a:pt x="0" y="500380"/>
                </a:moveTo>
                <a:lnTo>
                  <a:pt x="1290320" y="500380"/>
                </a:lnTo>
                <a:lnTo>
                  <a:pt x="1290320" y="0"/>
                </a:lnTo>
                <a:lnTo>
                  <a:pt x="0" y="0"/>
                </a:lnTo>
                <a:lnTo>
                  <a:pt x="0" y="50038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1690" y="3892550"/>
            <a:ext cx="1290320" cy="502920"/>
          </a:xfrm>
          <a:custGeom>
            <a:avLst/>
            <a:gdLst/>
            <a:ahLst/>
            <a:cxnLst/>
            <a:rect l="l" t="t" r="r" b="b"/>
            <a:pathLst>
              <a:path w="1290320" h="502920">
                <a:moveTo>
                  <a:pt x="0" y="502919"/>
                </a:moveTo>
                <a:lnTo>
                  <a:pt x="1290319" y="502919"/>
                </a:lnTo>
                <a:lnTo>
                  <a:pt x="1290319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A3D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1690" y="3892550"/>
            <a:ext cx="1290320" cy="502920"/>
          </a:xfrm>
          <a:custGeom>
            <a:avLst/>
            <a:gdLst/>
            <a:ahLst/>
            <a:cxnLst/>
            <a:rect l="l" t="t" r="r" b="b"/>
            <a:pathLst>
              <a:path w="1290320" h="502920">
                <a:moveTo>
                  <a:pt x="0" y="502919"/>
                </a:moveTo>
                <a:lnTo>
                  <a:pt x="1290319" y="502919"/>
                </a:lnTo>
                <a:lnTo>
                  <a:pt x="1290319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3609" y="2747010"/>
            <a:ext cx="1572260" cy="2672080"/>
          </a:xfrm>
          <a:custGeom>
            <a:avLst/>
            <a:gdLst/>
            <a:ahLst/>
            <a:cxnLst/>
            <a:rect l="l" t="t" r="r" b="b"/>
            <a:pathLst>
              <a:path w="1572260" h="2672079">
                <a:moveTo>
                  <a:pt x="0" y="2672079"/>
                </a:moveTo>
                <a:lnTo>
                  <a:pt x="1572260" y="2672079"/>
                </a:lnTo>
                <a:lnTo>
                  <a:pt x="1572260" y="0"/>
                </a:lnTo>
                <a:lnTo>
                  <a:pt x="0" y="0"/>
                </a:lnTo>
                <a:lnTo>
                  <a:pt x="0" y="2672079"/>
                </a:lnTo>
                <a:close/>
              </a:path>
            </a:pathLst>
          </a:custGeom>
          <a:solidFill>
            <a:srgbClr val="A3D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3609" y="2747010"/>
            <a:ext cx="1572260" cy="2672080"/>
          </a:xfrm>
          <a:custGeom>
            <a:avLst/>
            <a:gdLst/>
            <a:ahLst/>
            <a:cxnLst/>
            <a:rect l="l" t="t" r="r" b="b"/>
            <a:pathLst>
              <a:path w="1572260" h="2672079">
                <a:moveTo>
                  <a:pt x="0" y="2672079"/>
                </a:moveTo>
                <a:lnTo>
                  <a:pt x="1572260" y="2672079"/>
                </a:lnTo>
                <a:lnTo>
                  <a:pt x="1572260" y="0"/>
                </a:lnTo>
                <a:lnTo>
                  <a:pt x="0" y="0"/>
                </a:lnTo>
                <a:lnTo>
                  <a:pt x="0" y="2672079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46170" y="4718050"/>
            <a:ext cx="1267460" cy="502920"/>
          </a:xfrm>
          <a:custGeom>
            <a:avLst/>
            <a:gdLst/>
            <a:ahLst/>
            <a:cxnLst/>
            <a:rect l="l" t="t" r="r" b="b"/>
            <a:pathLst>
              <a:path w="1267460" h="502920">
                <a:moveTo>
                  <a:pt x="1016000" y="0"/>
                </a:moveTo>
                <a:lnTo>
                  <a:pt x="251459" y="0"/>
                </a:lnTo>
                <a:lnTo>
                  <a:pt x="206243" y="4049"/>
                </a:lnTo>
                <a:lnTo>
                  <a:pt x="163693" y="15725"/>
                </a:lnTo>
                <a:lnTo>
                  <a:pt x="124516" y="34318"/>
                </a:lnTo>
                <a:lnTo>
                  <a:pt x="89422" y="59120"/>
                </a:lnTo>
                <a:lnTo>
                  <a:pt x="59120" y="89422"/>
                </a:lnTo>
                <a:lnTo>
                  <a:pt x="34318" y="124516"/>
                </a:lnTo>
                <a:lnTo>
                  <a:pt x="15725" y="163693"/>
                </a:lnTo>
                <a:lnTo>
                  <a:pt x="4049" y="206243"/>
                </a:lnTo>
                <a:lnTo>
                  <a:pt x="0" y="251460"/>
                </a:lnTo>
                <a:lnTo>
                  <a:pt x="4049" y="296676"/>
                </a:lnTo>
                <a:lnTo>
                  <a:pt x="15725" y="339226"/>
                </a:lnTo>
                <a:lnTo>
                  <a:pt x="34318" y="378403"/>
                </a:lnTo>
                <a:lnTo>
                  <a:pt x="59120" y="413497"/>
                </a:lnTo>
                <a:lnTo>
                  <a:pt x="89422" y="443799"/>
                </a:lnTo>
                <a:lnTo>
                  <a:pt x="124516" y="468601"/>
                </a:lnTo>
                <a:lnTo>
                  <a:pt x="163693" y="487194"/>
                </a:lnTo>
                <a:lnTo>
                  <a:pt x="206243" y="498870"/>
                </a:lnTo>
                <a:lnTo>
                  <a:pt x="251459" y="502919"/>
                </a:lnTo>
                <a:lnTo>
                  <a:pt x="1016000" y="502919"/>
                </a:lnTo>
                <a:lnTo>
                  <a:pt x="1061216" y="498870"/>
                </a:lnTo>
                <a:lnTo>
                  <a:pt x="1103766" y="487194"/>
                </a:lnTo>
                <a:lnTo>
                  <a:pt x="1142943" y="468601"/>
                </a:lnTo>
                <a:lnTo>
                  <a:pt x="1178037" y="443799"/>
                </a:lnTo>
                <a:lnTo>
                  <a:pt x="1208339" y="413497"/>
                </a:lnTo>
                <a:lnTo>
                  <a:pt x="1233141" y="378403"/>
                </a:lnTo>
                <a:lnTo>
                  <a:pt x="1251734" y="339226"/>
                </a:lnTo>
                <a:lnTo>
                  <a:pt x="1263410" y="296676"/>
                </a:lnTo>
                <a:lnTo>
                  <a:pt x="1267459" y="251460"/>
                </a:lnTo>
                <a:lnTo>
                  <a:pt x="1263410" y="206243"/>
                </a:lnTo>
                <a:lnTo>
                  <a:pt x="1251734" y="163693"/>
                </a:lnTo>
                <a:lnTo>
                  <a:pt x="1233141" y="124516"/>
                </a:lnTo>
                <a:lnTo>
                  <a:pt x="1208339" y="89422"/>
                </a:lnTo>
                <a:lnTo>
                  <a:pt x="1178037" y="59120"/>
                </a:lnTo>
                <a:lnTo>
                  <a:pt x="1142943" y="34318"/>
                </a:lnTo>
                <a:lnTo>
                  <a:pt x="1103766" y="15725"/>
                </a:lnTo>
                <a:lnTo>
                  <a:pt x="1061216" y="4049"/>
                </a:lnTo>
                <a:lnTo>
                  <a:pt x="1016000" y="0"/>
                </a:lnTo>
                <a:close/>
              </a:path>
            </a:pathLst>
          </a:custGeom>
          <a:solidFill>
            <a:srgbClr val="A2C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46170" y="4718050"/>
            <a:ext cx="1267460" cy="502920"/>
          </a:xfrm>
          <a:custGeom>
            <a:avLst/>
            <a:gdLst/>
            <a:ahLst/>
            <a:cxnLst/>
            <a:rect l="l" t="t" r="r" b="b"/>
            <a:pathLst>
              <a:path w="1267460" h="502920">
                <a:moveTo>
                  <a:pt x="0" y="251460"/>
                </a:moveTo>
                <a:lnTo>
                  <a:pt x="4049" y="206243"/>
                </a:lnTo>
                <a:lnTo>
                  <a:pt x="15725" y="163693"/>
                </a:lnTo>
                <a:lnTo>
                  <a:pt x="34318" y="124516"/>
                </a:lnTo>
                <a:lnTo>
                  <a:pt x="59120" y="89422"/>
                </a:lnTo>
                <a:lnTo>
                  <a:pt x="89422" y="59120"/>
                </a:lnTo>
                <a:lnTo>
                  <a:pt x="124516" y="34318"/>
                </a:lnTo>
                <a:lnTo>
                  <a:pt x="163693" y="15725"/>
                </a:lnTo>
                <a:lnTo>
                  <a:pt x="206243" y="4049"/>
                </a:lnTo>
                <a:lnTo>
                  <a:pt x="251459" y="0"/>
                </a:lnTo>
                <a:lnTo>
                  <a:pt x="1016000" y="0"/>
                </a:lnTo>
                <a:lnTo>
                  <a:pt x="1061216" y="4049"/>
                </a:lnTo>
                <a:lnTo>
                  <a:pt x="1103766" y="15725"/>
                </a:lnTo>
                <a:lnTo>
                  <a:pt x="1142943" y="34318"/>
                </a:lnTo>
                <a:lnTo>
                  <a:pt x="1178037" y="59120"/>
                </a:lnTo>
                <a:lnTo>
                  <a:pt x="1208339" y="89422"/>
                </a:lnTo>
                <a:lnTo>
                  <a:pt x="1233141" y="124516"/>
                </a:lnTo>
                <a:lnTo>
                  <a:pt x="1251734" y="163693"/>
                </a:lnTo>
                <a:lnTo>
                  <a:pt x="1263410" y="206243"/>
                </a:lnTo>
                <a:lnTo>
                  <a:pt x="1267459" y="251460"/>
                </a:lnTo>
                <a:lnTo>
                  <a:pt x="1263410" y="296676"/>
                </a:lnTo>
                <a:lnTo>
                  <a:pt x="1251734" y="339226"/>
                </a:lnTo>
                <a:lnTo>
                  <a:pt x="1233141" y="378403"/>
                </a:lnTo>
                <a:lnTo>
                  <a:pt x="1208339" y="413497"/>
                </a:lnTo>
                <a:lnTo>
                  <a:pt x="1178037" y="443799"/>
                </a:lnTo>
                <a:lnTo>
                  <a:pt x="1142943" y="468601"/>
                </a:lnTo>
                <a:lnTo>
                  <a:pt x="1103766" y="487194"/>
                </a:lnTo>
                <a:lnTo>
                  <a:pt x="1061216" y="498870"/>
                </a:lnTo>
                <a:lnTo>
                  <a:pt x="1016000" y="502919"/>
                </a:lnTo>
                <a:lnTo>
                  <a:pt x="251459" y="502919"/>
                </a:lnTo>
                <a:lnTo>
                  <a:pt x="206243" y="498870"/>
                </a:lnTo>
                <a:lnTo>
                  <a:pt x="163693" y="487194"/>
                </a:lnTo>
                <a:lnTo>
                  <a:pt x="124516" y="468601"/>
                </a:lnTo>
                <a:lnTo>
                  <a:pt x="89422" y="443799"/>
                </a:lnTo>
                <a:lnTo>
                  <a:pt x="59120" y="413497"/>
                </a:lnTo>
                <a:lnTo>
                  <a:pt x="34318" y="378403"/>
                </a:lnTo>
                <a:lnTo>
                  <a:pt x="15725" y="339226"/>
                </a:lnTo>
                <a:lnTo>
                  <a:pt x="4049" y="296676"/>
                </a:lnTo>
                <a:lnTo>
                  <a:pt x="0" y="25146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11829" y="4004309"/>
            <a:ext cx="261620" cy="119380"/>
          </a:xfrm>
          <a:custGeom>
            <a:avLst/>
            <a:gdLst/>
            <a:ahLst/>
            <a:cxnLst/>
            <a:rect l="l" t="t" r="r" b="b"/>
            <a:pathLst>
              <a:path w="261620" h="119379">
                <a:moveTo>
                  <a:pt x="0" y="0"/>
                </a:moveTo>
                <a:lnTo>
                  <a:pt x="60452" y="59943"/>
                </a:lnTo>
                <a:lnTo>
                  <a:pt x="0" y="119379"/>
                </a:lnTo>
                <a:lnTo>
                  <a:pt x="261619" y="599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1829" y="4004309"/>
            <a:ext cx="261620" cy="119380"/>
          </a:xfrm>
          <a:custGeom>
            <a:avLst/>
            <a:gdLst/>
            <a:ahLst/>
            <a:cxnLst/>
            <a:rect l="l" t="t" r="r" b="b"/>
            <a:pathLst>
              <a:path w="261620" h="119379">
                <a:moveTo>
                  <a:pt x="60452" y="59943"/>
                </a:moveTo>
                <a:lnTo>
                  <a:pt x="0" y="0"/>
                </a:lnTo>
                <a:lnTo>
                  <a:pt x="261619" y="59943"/>
                </a:lnTo>
                <a:lnTo>
                  <a:pt x="0" y="119379"/>
                </a:lnTo>
                <a:lnTo>
                  <a:pt x="60452" y="59943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1250" y="3831590"/>
            <a:ext cx="1270000" cy="502920"/>
          </a:xfrm>
          <a:custGeom>
            <a:avLst/>
            <a:gdLst/>
            <a:ahLst/>
            <a:cxnLst/>
            <a:rect l="l" t="t" r="r" b="b"/>
            <a:pathLst>
              <a:path w="1270000" h="502920">
                <a:moveTo>
                  <a:pt x="1018539" y="0"/>
                </a:moveTo>
                <a:lnTo>
                  <a:pt x="251460" y="0"/>
                </a:lnTo>
                <a:lnTo>
                  <a:pt x="206243" y="4049"/>
                </a:lnTo>
                <a:lnTo>
                  <a:pt x="163693" y="15725"/>
                </a:lnTo>
                <a:lnTo>
                  <a:pt x="124516" y="34318"/>
                </a:lnTo>
                <a:lnTo>
                  <a:pt x="89422" y="59120"/>
                </a:lnTo>
                <a:lnTo>
                  <a:pt x="59120" y="89422"/>
                </a:lnTo>
                <a:lnTo>
                  <a:pt x="34318" y="124516"/>
                </a:lnTo>
                <a:lnTo>
                  <a:pt x="15725" y="163693"/>
                </a:lnTo>
                <a:lnTo>
                  <a:pt x="4049" y="206243"/>
                </a:lnTo>
                <a:lnTo>
                  <a:pt x="0" y="251460"/>
                </a:lnTo>
                <a:lnTo>
                  <a:pt x="4049" y="296676"/>
                </a:lnTo>
                <a:lnTo>
                  <a:pt x="15725" y="339226"/>
                </a:lnTo>
                <a:lnTo>
                  <a:pt x="34318" y="378403"/>
                </a:lnTo>
                <a:lnTo>
                  <a:pt x="59120" y="413497"/>
                </a:lnTo>
                <a:lnTo>
                  <a:pt x="89422" y="443799"/>
                </a:lnTo>
                <a:lnTo>
                  <a:pt x="124516" y="468601"/>
                </a:lnTo>
                <a:lnTo>
                  <a:pt x="163693" y="487194"/>
                </a:lnTo>
                <a:lnTo>
                  <a:pt x="206243" y="498870"/>
                </a:lnTo>
                <a:lnTo>
                  <a:pt x="251460" y="502920"/>
                </a:lnTo>
                <a:lnTo>
                  <a:pt x="1018539" y="502920"/>
                </a:lnTo>
                <a:lnTo>
                  <a:pt x="1063756" y="498870"/>
                </a:lnTo>
                <a:lnTo>
                  <a:pt x="1106306" y="487194"/>
                </a:lnTo>
                <a:lnTo>
                  <a:pt x="1145483" y="468601"/>
                </a:lnTo>
                <a:lnTo>
                  <a:pt x="1180577" y="443799"/>
                </a:lnTo>
                <a:lnTo>
                  <a:pt x="1210879" y="413497"/>
                </a:lnTo>
                <a:lnTo>
                  <a:pt x="1235681" y="378403"/>
                </a:lnTo>
                <a:lnTo>
                  <a:pt x="1254274" y="339226"/>
                </a:lnTo>
                <a:lnTo>
                  <a:pt x="1265950" y="296676"/>
                </a:lnTo>
                <a:lnTo>
                  <a:pt x="1270000" y="251460"/>
                </a:lnTo>
                <a:lnTo>
                  <a:pt x="1265950" y="206243"/>
                </a:lnTo>
                <a:lnTo>
                  <a:pt x="1254274" y="163693"/>
                </a:lnTo>
                <a:lnTo>
                  <a:pt x="1235681" y="124516"/>
                </a:lnTo>
                <a:lnTo>
                  <a:pt x="1210879" y="89422"/>
                </a:lnTo>
                <a:lnTo>
                  <a:pt x="1180577" y="59120"/>
                </a:lnTo>
                <a:lnTo>
                  <a:pt x="1145483" y="34318"/>
                </a:lnTo>
                <a:lnTo>
                  <a:pt x="1106306" y="15725"/>
                </a:lnTo>
                <a:lnTo>
                  <a:pt x="1063756" y="4049"/>
                </a:lnTo>
                <a:lnTo>
                  <a:pt x="1018539" y="0"/>
                </a:lnTo>
                <a:close/>
              </a:path>
            </a:pathLst>
          </a:custGeom>
          <a:solidFill>
            <a:srgbClr val="A2C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51250" y="3831590"/>
            <a:ext cx="1270000" cy="502920"/>
          </a:xfrm>
          <a:custGeom>
            <a:avLst/>
            <a:gdLst/>
            <a:ahLst/>
            <a:cxnLst/>
            <a:rect l="l" t="t" r="r" b="b"/>
            <a:pathLst>
              <a:path w="1270000" h="502920">
                <a:moveTo>
                  <a:pt x="0" y="251460"/>
                </a:moveTo>
                <a:lnTo>
                  <a:pt x="4049" y="206243"/>
                </a:lnTo>
                <a:lnTo>
                  <a:pt x="15725" y="163693"/>
                </a:lnTo>
                <a:lnTo>
                  <a:pt x="34318" y="124516"/>
                </a:lnTo>
                <a:lnTo>
                  <a:pt x="59120" y="89422"/>
                </a:lnTo>
                <a:lnTo>
                  <a:pt x="89422" y="59120"/>
                </a:lnTo>
                <a:lnTo>
                  <a:pt x="124516" y="34318"/>
                </a:lnTo>
                <a:lnTo>
                  <a:pt x="163693" y="15725"/>
                </a:lnTo>
                <a:lnTo>
                  <a:pt x="206243" y="4049"/>
                </a:lnTo>
                <a:lnTo>
                  <a:pt x="251460" y="0"/>
                </a:lnTo>
                <a:lnTo>
                  <a:pt x="1018539" y="0"/>
                </a:lnTo>
                <a:lnTo>
                  <a:pt x="1063756" y="4049"/>
                </a:lnTo>
                <a:lnTo>
                  <a:pt x="1106306" y="15725"/>
                </a:lnTo>
                <a:lnTo>
                  <a:pt x="1145483" y="34318"/>
                </a:lnTo>
                <a:lnTo>
                  <a:pt x="1180577" y="59120"/>
                </a:lnTo>
                <a:lnTo>
                  <a:pt x="1210879" y="89422"/>
                </a:lnTo>
                <a:lnTo>
                  <a:pt x="1235681" y="124516"/>
                </a:lnTo>
                <a:lnTo>
                  <a:pt x="1254274" y="163693"/>
                </a:lnTo>
                <a:lnTo>
                  <a:pt x="1265950" y="206243"/>
                </a:lnTo>
                <a:lnTo>
                  <a:pt x="1270000" y="251460"/>
                </a:lnTo>
                <a:lnTo>
                  <a:pt x="1265950" y="296676"/>
                </a:lnTo>
                <a:lnTo>
                  <a:pt x="1254274" y="339226"/>
                </a:lnTo>
                <a:lnTo>
                  <a:pt x="1235681" y="378403"/>
                </a:lnTo>
                <a:lnTo>
                  <a:pt x="1210879" y="413497"/>
                </a:lnTo>
                <a:lnTo>
                  <a:pt x="1180577" y="443799"/>
                </a:lnTo>
                <a:lnTo>
                  <a:pt x="1145483" y="468601"/>
                </a:lnTo>
                <a:lnTo>
                  <a:pt x="1106306" y="487194"/>
                </a:lnTo>
                <a:lnTo>
                  <a:pt x="1063756" y="498870"/>
                </a:lnTo>
                <a:lnTo>
                  <a:pt x="1018539" y="502920"/>
                </a:lnTo>
                <a:lnTo>
                  <a:pt x="251460" y="502920"/>
                </a:lnTo>
                <a:lnTo>
                  <a:pt x="206243" y="498870"/>
                </a:lnTo>
                <a:lnTo>
                  <a:pt x="163693" y="487194"/>
                </a:lnTo>
                <a:lnTo>
                  <a:pt x="124516" y="468601"/>
                </a:lnTo>
                <a:lnTo>
                  <a:pt x="89422" y="443799"/>
                </a:lnTo>
                <a:lnTo>
                  <a:pt x="59120" y="413497"/>
                </a:lnTo>
                <a:lnTo>
                  <a:pt x="34318" y="378403"/>
                </a:lnTo>
                <a:lnTo>
                  <a:pt x="15725" y="339226"/>
                </a:lnTo>
                <a:lnTo>
                  <a:pt x="4049" y="296676"/>
                </a:lnTo>
                <a:lnTo>
                  <a:pt x="0" y="25146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40729" y="3831590"/>
            <a:ext cx="1290320" cy="502920"/>
          </a:xfrm>
          <a:custGeom>
            <a:avLst/>
            <a:gdLst/>
            <a:ahLst/>
            <a:cxnLst/>
            <a:rect l="l" t="t" r="r" b="b"/>
            <a:pathLst>
              <a:path w="1290320" h="502920">
                <a:moveTo>
                  <a:pt x="0" y="502919"/>
                </a:moveTo>
                <a:lnTo>
                  <a:pt x="1290320" y="502919"/>
                </a:lnTo>
                <a:lnTo>
                  <a:pt x="129032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A3D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40729" y="3831590"/>
            <a:ext cx="1290320" cy="502920"/>
          </a:xfrm>
          <a:custGeom>
            <a:avLst/>
            <a:gdLst/>
            <a:ahLst/>
            <a:cxnLst/>
            <a:rect l="l" t="t" r="r" b="b"/>
            <a:pathLst>
              <a:path w="1290320" h="502920">
                <a:moveTo>
                  <a:pt x="0" y="502919"/>
                </a:moveTo>
                <a:lnTo>
                  <a:pt x="1290320" y="502919"/>
                </a:lnTo>
                <a:lnTo>
                  <a:pt x="129032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46170" y="2927350"/>
            <a:ext cx="1267460" cy="502920"/>
          </a:xfrm>
          <a:custGeom>
            <a:avLst/>
            <a:gdLst/>
            <a:ahLst/>
            <a:cxnLst/>
            <a:rect l="l" t="t" r="r" b="b"/>
            <a:pathLst>
              <a:path w="1267460" h="502920">
                <a:moveTo>
                  <a:pt x="1016000" y="0"/>
                </a:moveTo>
                <a:lnTo>
                  <a:pt x="251459" y="0"/>
                </a:lnTo>
                <a:lnTo>
                  <a:pt x="206243" y="4049"/>
                </a:lnTo>
                <a:lnTo>
                  <a:pt x="163693" y="15725"/>
                </a:lnTo>
                <a:lnTo>
                  <a:pt x="124516" y="34318"/>
                </a:lnTo>
                <a:lnTo>
                  <a:pt x="89422" y="59120"/>
                </a:lnTo>
                <a:lnTo>
                  <a:pt x="59120" y="89422"/>
                </a:lnTo>
                <a:lnTo>
                  <a:pt x="34318" y="124516"/>
                </a:lnTo>
                <a:lnTo>
                  <a:pt x="15725" y="163693"/>
                </a:lnTo>
                <a:lnTo>
                  <a:pt x="4049" y="206243"/>
                </a:lnTo>
                <a:lnTo>
                  <a:pt x="0" y="251460"/>
                </a:lnTo>
                <a:lnTo>
                  <a:pt x="4049" y="296676"/>
                </a:lnTo>
                <a:lnTo>
                  <a:pt x="15725" y="339226"/>
                </a:lnTo>
                <a:lnTo>
                  <a:pt x="34318" y="378403"/>
                </a:lnTo>
                <a:lnTo>
                  <a:pt x="59120" y="413497"/>
                </a:lnTo>
                <a:lnTo>
                  <a:pt x="89422" y="443799"/>
                </a:lnTo>
                <a:lnTo>
                  <a:pt x="124516" y="468601"/>
                </a:lnTo>
                <a:lnTo>
                  <a:pt x="163693" y="487194"/>
                </a:lnTo>
                <a:lnTo>
                  <a:pt x="206243" y="498870"/>
                </a:lnTo>
                <a:lnTo>
                  <a:pt x="251459" y="502920"/>
                </a:lnTo>
                <a:lnTo>
                  <a:pt x="1016000" y="502920"/>
                </a:lnTo>
                <a:lnTo>
                  <a:pt x="1061216" y="498870"/>
                </a:lnTo>
                <a:lnTo>
                  <a:pt x="1103766" y="487194"/>
                </a:lnTo>
                <a:lnTo>
                  <a:pt x="1142943" y="468601"/>
                </a:lnTo>
                <a:lnTo>
                  <a:pt x="1178037" y="443799"/>
                </a:lnTo>
                <a:lnTo>
                  <a:pt x="1208339" y="413497"/>
                </a:lnTo>
                <a:lnTo>
                  <a:pt x="1233141" y="378403"/>
                </a:lnTo>
                <a:lnTo>
                  <a:pt x="1251734" y="339226"/>
                </a:lnTo>
                <a:lnTo>
                  <a:pt x="1263410" y="296676"/>
                </a:lnTo>
                <a:lnTo>
                  <a:pt x="1267459" y="251460"/>
                </a:lnTo>
                <a:lnTo>
                  <a:pt x="1263410" y="206243"/>
                </a:lnTo>
                <a:lnTo>
                  <a:pt x="1251734" y="163693"/>
                </a:lnTo>
                <a:lnTo>
                  <a:pt x="1233141" y="124516"/>
                </a:lnTo>
                <a:lnTo>
                  <a:pt x="1208339" y="89422"/>
                </a:lnTo>
                <a:lnTo>
                  <a:pt x="1178037" y="59120"/>
                </a:lnTo>
                <a:lnTo>
                  <a:pt x="1142943" y="34318"/>
                </a:lnTo>
                <a:lnTo>
                  <a:pt x="1103766" y="15725"/>
                </a:lnTo>
                <a:lnTo>
                  <a:pt x="1061216" y="4049"/>
                </a:lnTo>
                <a:lnTo>
                  <a:pt x="1016000" y="0"/>
                </a:lnTo>
                <a:close/>
              </a:path>
            </a:pathLst>
          </a:custGeom>
          <a:solidFill>
            <a:srgbClr val="A2C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46170" y="2927350"/>
            <a:ext cx="1267460" cy="502920"/>
          </a:xfrm>
          <a:custGeom>
            <a:avLst/>
            <a:gdLst/>
            <a:ahLst/>
            <a:cxnLst/>
            <a:rect l="l" t="t" r="r" b="b"/>
            <a:pathLst>
              <a:path w="1267460" h="502920">
                <a:moveTo>
                  <a:pt x="0" y="251460"/>
                </a:moveTo>
                <a:lnTo>
                  <a:pt x="4049" y="206243"/>
                </a:lnTo>
                <a:lnTo>
                  <a:pt x="15725" y="163693"/>
                </a:lnTo>
                <a:lnTo>
                  <a:pt x="34318" y="124516"/>
                </a:lnTo>
                <a:lnTo>
                  <a:pt x="59120" y="89422"/>
                </a:lnTo>
                <a:lnTo>
                  <a:pt x="89422" y="59120"/>
                </a:lnTo>
                <a:lnTo>
                  <a:pt x="124516" y="34318"/>
                </a:lnTo>
                <a:lnTo>
                  <a:pt x="163693" y="15725"/>
                </a:lnTo>
                <a:lnTo>
                  <a:pt x="206243" y="4049"/>
                </a:lnTo>
                <a:lnTo>
                  <a:pt x="251459" y="0"/>
                </a:lnTo>
                <a:lnTo>
                  <a:pt x="1016000" y="0"/>
                </a:lnTo>
                <a:lnTo>
                  <a:pt x="1061216" y="4049"/>
                </a:lnTo>
                <a:lnTo>
                  <a:pt x="1103766" y="15725"/>
                </a:lnTo>
                <a:lnTo>
                  <a:pt x="1142943" y="34318"/>
                </a:lnTo>
                <a:lnTo>
                  <a:pt x="1178037" y="59120"/>
                </a:lnTo>
                <a:lnTo>
                  <a:pt x="1208339" y="89422"/>
                </a:lnTo>
                <a:lnTo>
                  <a:pt x="1233141" y="124516"/>
                </a:lnTo>
                <a:lnTo>
                  <a:pt x="1251734" y="163693"/>
                </a:lnTo>
                <a:lnTo>
                  <a:pt x="1263410" y="206243"/>
                </a:lnTo>
                <a:lnTo>
                  <a:pt x="1267459" y="251460"/>
                </a:lnTo>
                <a:lnTo>
                  <a:pt x="1263410" y="296676"/>
                </a:lnTo>
                <a:lnTo>
                  <a:pt x="1251734" y="339226"/>
                </a:lnTo>
                <a:lnTo>
                  <a:pt x="1233141" y="378403"/>
                </a:lnTo>
                <a:lnTo>
                  <a:pt x="1208339" y="413497"/>
                </a:lnTo>
                <a:lnTo>
                  <a:pt x="1178037" y="443799"/>
                </a:lnTo>
                <a:lnTo>
                  <a:pt x="1142943" y="468601"/>
                </a:lnTo>
                <a:lnTo>
                  <a:pt x="1103766" y="487194"/>
                </a:lnTo>
                <a:lnTo>
                  <a:pt x="1061216" y="498870"/>
                </a:lnTo>
                <a:lnTo>
                  <a:pt x="1016000" y="502920"/>
                </a:lnTo>
                <a:lnTo>
                  <a:pt x="251459" y="502920"/>
                </a:lnTo>
                <a:lnTo>
                  <a:pt x="206243" y="498870"/>
                </a:lnTo>
                <a:lnTo>
                  <a:pt x="163693" y="487194"/>
                </a:lnTo>
                <a:lnTo>
                  <a:pt x="124516" y="468601"/>
                </a:lnTo>
                <a:lnTo>
                  <a:pt x="89422" y="443799"/>
                </a:lnTo>
                <a:lnTo>
                  <a:pt x="59120" y="413497"/>
                </a:lnTo>
                <a:lnTo>
                  <a:pt x="34318" y="378403"/>
                </a:lnTo>
                <a:lnTo>
                  <a:pt x="15725" y="339226"/>
                </a:lnTo>
                <a:lnTo>
                  <a:pt x="4049" y="296676"/>
                </a:lnTo>
                <a:lnTo>
                  <a:pt x="0" y="25146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88589" y="4062729"/>
            <a:ext cx="624840" cy="2540"/>
          </a:xfrm>
          <a:custGeom>
            <a:avLst/>
            <a:gdLst/>
            <a:ahLst/>
            <a:cxnLst/>
            <a:rect l="l" t="t" r="r" b="b"/>
            <a:pathLst>
              <a:path w="624839" h="2539">
                <a:moveTo>
                  <a:pt x="0" y="0"/>
                </a:moveTo>
                <a:lnTo>
                  <a:pt x="624839" y="254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68950" y="3882390"/>
            <a:ext cx="261620" cy="121920"/>
          </a:xfrm>
          <a:custGeom>
            <a:avLst/>
            <a:gdLst/>
            <a:ahLst/>
            <a:cxnLst/>
            <a:rect l="l" t="t" r="r" b="b"/>
            <a:pathLst>
              <a:path w="261620" h="121920">
                <a:moveTo>
                  <a:pt x="0" y="0"/>
                </a:moveTo>
                <a:lnTo>
                  <a:pt x="60451" y="60706"/>
                </a:lnTo>
                <a:lnTo>
                  <a:pt x="0" y="121920"/>
                </a:lnTo>
                <a:lnTo>
                  <a:pt x="261620" y="607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68950" y="3882390"/>
            <a:ext cx="261620" cy="121920"/>
          </a:xfrm>
          <a:custGeom>
            <a:avLst/>
            <a:gdLst/>
            <a:ahLst/>
            <a:cxnLst/>
            <a:rect l="l" t="t" r="r" b="b"/>
            <a:pathLst>
              <a:path w="261620" h="121920">
                <a:moveTo>
                  <a:pt x="60451" y="60706"/>
                </a:moveTo>
                <a:lnTo>
                  <a:pt x="0" y="0"/>
                </a:lnTo>
                <a:lnTo>
                  <a:pt x="261620" y="60706"/>
                </a:lnTo>
                <a:lnTo>
                  <a:pt x="0" y="121920"/>
                </a:lnTo>
                <a:lnTo>
                  <a:pt x="60451" y="60706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45709" y="3943350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66029" y="4123690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241300" y="0"/>
                </a:moveTo>
                <a:lnTo>
                  <a:pt x="0" y="59943"/>
                </a:lnTo>
                <a:lnTo>
                  <a:pt x="241300" y="139700"/>
                </a:lnTo>
                <a:lnTo>
                  <a:pt x="201422" y="59943"/>
                </a:lnTo>
                <a:lnTo>
                  <a:pt x="241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029" y="4123690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201422" y="59943"/>
                </a:moveTo>
                <a:lnTo>
                  <a:pt x="241300" y="0"/>
                </a:lnTo>
                <a:lnTo>
                  <a:pt x="0" y="59943"/>
                </a:lnTo>
                <a:lnTo>
                  <a:pt x="241300" y="139700"/>
                </a:lnTo>
                <a:lnTo>
                  <a:pt x="201422" y="59943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08270" y="4184650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6223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68950" y="2998470"/>
            <a:ext cx="261620" cy="119380"/>
          </a:xfrm>
          <a:custGeom>
            <a:avLst/>
            <a:gdLst/>
            <a:ahLst/>
            <a:cxnLst/>
            <a:rect l="l" t="t" r="r" b="b"/>
            <a:pathLst>
              <a:path w="261620" h="119380">
                <a:moveTo>
                  <a:pt x="0" y="0"/>
                </a:moveTo>
                <a:lnTo>
                  <a:pt x="60451" y="59943"/>
                </a:lnTo>
                <a:lnTo>
                  <a:pt x="0" y="119379"/>
                </a:lnTo>
                <a:lnTo>
                  <a:pt x="261620" y="599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8950" y="2998470"/>
            <a:ext cx="261620" cy="119380"/>
          </a:xfrm>
          <a:custGeom>
            <a:avLst/>
            <a:gdLst/>
            <a:ahLst/>
            <a:cxnLst/>
            <a:rect l="l" t="t" r="r" b="b"/>
            <a:pathLst>
              <a:path w="261620" h="119380">
                <a:moveTo>
                  <a:pt x="60451" y="59943"/>
                </a:moveTo>
                <a:lnTo>
                  <a:pt x="0" y="0"/>
                </a:lnTo>
                <a:lnTo>
                  <a:pt x="261620" y="59943"/>
                </a:lnTo>
                <a:lnTo>
                  <a:pt x="0" y="119379"/>
                </a:lnTo>
                <a:lnTo>
                  <a:pt x="60451" y="59943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45709" y="3059429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66029" y="3239770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241300" y="0"/>
                </a:moveTo>
                <a:lnTo>
                  <a:pt x="0" y="79501"/>
                </a:lnTo>
                <a:lnTo>
                  <a:pt x="241300" y="139700"/>
                </a:lnTo>
                <a:lnTo>
                  <a:pt x="201422" y="79501"/>
                </a:lnTo>
                <a:lnTo>
                  <a:pt x="241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66029" y="3239770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201422" y="79501"/>
                </a:moveTo>
                <a:lnTo>
                  <a:pt x="241300" y="0"/>
                </a:lnTo>
                <a:lnTo>
                  <a:pt x="0" y="79501"/>
                </a:lnTo>
                <a:lnTo>
                  <a:pt x="241300" y="139700"/>
                </a:lnTo>
                <a:lnTo>
                  <a:pt x="201422" y="79501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08270" y="3321050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6223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68950" y="4888229"/>
            <a:ext cx="261620" cy="139700"/>
          </a:xfrm>
          <a:custGeom>
            <a:avLst/>
            <a:gdLst/>
            <a:ahLst/>
            <a:cxnLst/>
            <a:rect l="l" t="t" r="r" b="b"/>
            <a:pathLst>
              <a:path w="261620" h="139700">
                <a:moveTo>
                  <a:pt x="0" y="0"/>
                </a:moveTo>
                <a:lnTo>
                  <a:pt x="60451" y="79502"/>
                </a:lnTo>
                <a:lnTo>
                  <a:pt x="0" y="139700"/>
                </a:lnTo>
                <a:lnTo>
                  <a:pt x="261620" y="7950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68950" y="4888229"/>
            <a:ext cx="261620" cy="139700"/>
          </a:xfrm>
          <a:custGeom>
            <a:avLst/>
            <a:gdLst/>
            <a:ahLst/>
            <a:cxnLst/>
            <a:rect l="l" t="t" r="r" b="b"/>
            <a:pathLst>
              <a:path w="261620" h="139700">
                <a:moveTo>
                  <a:pt x="60451" y="79502"/>
                </a:moveTo>
                <a:lnTo>
                  <a:pt x="0" y="0"/>
                </a:lnTo>
                <a:lnTo>
                  <a:pt x="261620" y="79502"/>
                </a:lnTo>
                <a:lnTo>
                  <a:pt x="0" y="139700"/>
                </a:lnTo>
                <a:lnTo>
                  <a:pt x="60451" y="79502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5709" y="4966970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39590" y="3562350"/>
            <a:ext cx="121920" cy="259079"/>
          </a:xfrm>
          <a:custGeom>
            <a:avLst/>
            <a:gdLst/>
            <a:ahLst/>
            <a:cxnLst/>
            <a:rect l="l" t="t" r="r" b="b"/>
            <a:pathLst>
              <a:path w="121920" h="259079">
                <a:moveTo>
                  <a:pt x="0" y="0"/>
                </a:moveTo>
                <a:lnTo>
                  <a:pt x="60960" y="259080"/>
                </a:lnTo>
                <a:lnTo>
                  <a:pt x="107905" y="59562"/>
                </a:lnTo>
                <a:lnTo>
                  <a:pt x="60960" y="59562"/>
                </a:lnTo>
                <a:lnTo>
                  <a:pt x="0" y="0"/>
                </a:lnTo>
                <a:close/>
              </a:path>
              <a:path w="121920" h="259079">
                <a:moveTo>
                  <a:pt x="121920" y="0"/>
                </a:moveTo>
                <a:lnTo>
                  <a:pt x="60960" y="59562"/>
                </a:lnTo>
                <a:lnTo>
                  <a:pt x="107905" y="59562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39590" y="3562350"/>
            <a:ext cx="121920" cy="259079"/>
          </a:xfrm>
          <a:custGeom>
            <a:avLst/>
            <a:gdLst/>
            <a:ahLst/>
            <a:cxnLst/>
            <a:rect l="l" t="t" r="r" b="b"/>
            <a:pathLst>
              <a:path w="121920" h="259079">
                <a:moveTo>
                  <a:pt x="60960" y="59562"/>
                </a:moveTo>
                <a:lnTo>
                  <a:pt x="121920" y="0"/>
                </a:lnTo>
                <a:lnTo>
                  <a:pt x="60960" y="259080"/>
                </a:lnTo>
                <a:lnTo>
                  <a:pt x="0" y="0"/>
                </a:lnTo>
                <a:lnTo>
                  <a:pt x="60960" y="59562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00550" y="3440429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8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77970" y="3440429"/>
            <a:ext cx="142240" cy="261620"/>
          </a:xfrm>
          <a:custGeom>
            <a:avLst/>
            <a:gdLst/>
            <a:ahLst/>
            <a:cxnLst/>
            <a:rect l="l" t="t" r="r" b="b"/>
            <a:pathLst>
              <a:path w="142239" h="261620">
                <a:moveTo>
                  <a:pt x="61087" y="0"/>
                </a:moveTo>
                <a:lnTo>
                  <a:pt x="0" y="261620"/>
                </a:lnTo>
                <a:lnTo>
                  <a:pt x="61087" y="201041"/>
                </a:lnTo>
                <a:lnTo>
                  <a:pt x="123448" y="201041"/>
                </a:lnTo>
                <a:lnTo>
                  <a:pt x="61087" y="0"/>
                </a:lnTo>
                <a:close/>
              </a:path>
              <a:path w="142239" h="261620">
                <a:moveTo>
                  <a:pt x="123448" y="201041"/>
                </a:moveTo>
                <a:lnTo>
                  <a:pt x="61087" y="201041"/>
                </a:lnTo>
                <a:lnTo>
                  <a:pt x="142239" y="261620"/>
                </a:lnTo>
                <a:lnTo>
                  <a:pt x="123448" y="20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77970" y="3440429"/>
            <a:ext cx="142240" cy="261620"/>
          </a:xfrm>
          <a:custGeom>
            <a:avLst/>
            <a:gdLst/>
            <a:ahLst/>
            <a:cxnLst/>
            <a:rect l="l" t="t" r="r" b="b"/>
            <a:pathLst>
              <a:path w="142239" h="261620">
                <a:moveTo>
                  <a:pt x="61087" y="201041"/>
                </a:moveTo>
                <a:lnTo>
                  <a:pt x="142239" y="261620"/>
                </a:lnTo>
                <a:lnTo>
                  <a:pt x="61087" y="0"/>
                </a:lnTo>
                <a:lnTo>
                  <a:pt x="0" y="261620"/>
                </a:lnTo>
                <a:lnTo>
                  <a:pt x="61087" y="201041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38929" y="360045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22098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39590" y="4446270"/>
            <a:ext cx="121920" cy="259079"/>
          </a:xfrm>
          <a:custGeom>
            <a:avLst/>
            <a:gdLst/>
            <a:ahLst/>
            <a:cxnLst/>
            <a:rect l="l" t="t" r="r" b="b"/>
            <a:pathLst>
              <a:path w="121920" h="259079">
                <a:moveTo>
                  <a:pt x="0" y="0"/>
                </a:moveTo>
                <a:lnTo>
                  <a:pt x="60960" y="259079"/>
                </a:lnTo>
                <a:lnTo>
                  <a:pt x="107815" y="59943"/>
                </a:lnTo>
                <a:lnTo>
                  <a:pt x="60960" y="59943"/>
                </a:lnTo>
                <a:lnTo>
                  <a:pt x="0" y="0"/>
                </a:lnTo>
                <a:close/>
              </a:path>
              <a:path w="121920" h="259079">
                <a:moveTo>
                  <a:pt x="121920" y="0"/>
                </a:moveTo>
                <a:lnTo>
                  <a:pt x="60960" y="59943"/>
                </a:lnTo>
                <a:lnTo>
                  <a:pt x="107815" y="59943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39590" y="4446270"/>
            <a:ext cx="121920" cy="259079"/>
          </a:xfrm>
          <a:custGeom>
            <a:avLst/>
            <a:gdLst/>
            <a:ahLst/>
            <a:cxnLst/>
            <a:rect l="l" t="t" r="r" b="b"/>
            <a:pathLst>
              <a:path w="121920" h="259079">
                <a:moveTo>
                  <a:pt x="60960" y="59943"/>
                </a:moveTo>
                <a:lnTo>
                  <a:pt x="121920" y="0"/>
                </a:lnTo>
                <a:lnTo>
                  <a:pt x="60960" y="259079"/>
                </a:lnTo>
                <a:lnTo>
                  <a:pt x="0" y="0"/>
                </a:lnTo>
                <a:lnTo>
                  <a:pt x="60960" y="59943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00550" y="432435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8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77970" y="4324350"/>
            <a:ext cx="142240" cy="261620"/>
          </a:xfrm>
          <a:custGeom>
            <a:avLst/>
            <a:gdLst/>
            <a:ahLst/>
            <a:cxnLst/>
            <a:rect l="l" t="t" r="r" b="b"/>
            <a:pathLst>
              <a:path w="142239" h="261620">
                <a:moveTo>
                  <a:pt x="61087" y="0"/>
                </a:moveTo>
                <a:lnTo>
                  <a:pt x="0" y="261619"/>
                </a:lnTo>
                <a:lnTo>
                  <a:pt x="61087" y="201041"/>
                </a:lnTo>
                <a:lnTo>
                  <a:pt x="123448" y="201041"/>
                </a:lnTo>
                <a:lnTo>
                  <a:pt x="61087" y="0"/>
                </a:lnTo>
                <a:close/>
              </a:path>
              <a:path w="142239" h="261620">
                <a:moveTo>
                  <a:pt x="123448" y="201041"/>
                </a:moveTo>
                <a:lnTo>
                  <a:pt x="61087" y="201041"/>
                </a:lnTo>
                <a:lnTo>
                  <a:pt x="142239" y="261619"/>
                </a:lnTo>
                <a:lnTo>
                  <a:pt x="123448" y="20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77970" y="4324350"/>
            <a:ext cx="142240" cy="261620"/>
          </a:xfrm>
          <a:custGeom>
            <a:avLst/>
            <a:gdLst/>
            <a:ahLst/>
            <a:cxnLst/>
            <a:rect l="l" t="t" r="r" b="b"/>
            <a:pathLst>
              <a:path w="142239" h="261620">
                <a:moveTo>
                  <a:pt x="61087" y="201041"/>
                </a:moveTo>
                <a:lnTo>
                  <a:pt x="142239" y="261619"/>
                </a:lnTo>
                <a:lnTo>
                  <a:pt x="61087" y="0"/>
                </a:lnTo>
                <a:lnTo>
                  <a:pt x="0" y="261619"/>
                </a:lnTo>
                <a:lnTo>
                  <a:pt x="61087" y="201041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38929" y="448437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220979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842003" y="2233295"/>
            <a:ext cx="8591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 marR="5080" indent="-285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Eşza</a:t>
            </a:r>
            <a:r>
              <a:rPr sz="1400" spc="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10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ı  </a:t>
            </a:r>
            <a:r>
              <a:rPr sz="1400" spc="-5" dirty="0">
                <a:latin typeface="Arial"/>
                <a:cs typeface="Arial"/>
              </a:rPr>
              <a:t>Aktiviteler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23029" y="3052698"/>
            <a:ext cx="753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Tanımlama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40729" y="2947670"/>
            <a:ext cx="1290320" cy="502920"/>
          </a:xfrm>
          <a:prstGeom prst="rect">
            <a:avLst/>
          </a:prstGeom>
          <a:solidFill>
            <a:srgbClr val="A3DEF4"/>
          </a:solidFill>
          <a:ln w="27940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441325" marR="446405" indent="-1905" algn="ctr">
              <a:lnSpc>
                <a:spcPct val="100000"/>
              </a:lnSpc>
              <a:spcBef>
                <a:spcPts val="640"/>
              </a:spcBef>
            </a:pPr>
            <a:r>
              <a:rPr sz="1050" spc="-5" dirty="0">
                <a:latin typeface="Arial"/>
                <a:cs typeface="Arial"/>
              </a:rPr>
              <a:t>İlk  Sü</a:t>
            </a:r>
            <a:r>
              <a:rPr sz="1050" spc="5" dirty="0">
                <a:latin typeface="Arial"/>
                <a:cs typeface="Arial"/>
              </a:rPr>
              <a:t>r</a:t>
            </a:r>
            <a:r>
              <a:rPr sz="1050" spc="-5" dirty="0">
                <a:latin typeface="Arial"/>
                <a:cs typeface="Arial"/>
              </a:rPr>
              <a:t>ü</a:t>
            </a:r>
            <a:r>
              <a:rPr sz="1050" spc="5" dirty="0">
                <a:latin typeface="Arial"/>
                <a:cs typeface="Arial"/>
              </a:rPr>
              <a:t>m</a:t>
            </a:r>
            <a:endParaRPr sz="10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28750" y="3831590"/>
            <a:ext cx="1270000" cy="502920"/>
          </a:xfrm>
          <a:prstGeom prst="rect">
            <a:avLst/>
          </a:prstGeom>
          <a:solidFill>
            <a:srgbClr val="A3DEF4"/>
          </a:solidFill>
          <a:ln w="27939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300355" marR="290195" indent="160020">
              <a:lnSpc>
                <a:spcPct val="100000"/>
              </a:lnSpc>
              <a:spcBef>
                <a:spcPts val="600"/>
              </a:spcBef>
            </a:pPr>
            <a:r>
              <a:rPr sz="1050" spc="-10" dirty="0">
                <a:latin typeface="Arial"/>
                <a:cs typeface="Arial"/>
              </a:rPr>
              <a:t>Genel  </a:t>
            </a:r>
            <a:r>
              <a:rPr sz="1050" spc="15" dirty="0">
                <a:latin typeface="Arial"/>
                <a:cs typeface="Arial"/>
              </a:rPr>
              <a:t>T</a:t>
            </a:r>
            <a:r>
              <a:rPr sz="1050" spc="-5" dirty="0">
                <a:latin typeface="Arial"/>
                <a:cs typeface="Arial"/>
              </a:rPr>
              <a:t>a</a:t>
            </a:r>
            <a:r>
              <a:rPr sz="1050" spc="-25" dirty="0">
                <a:latin typeface="Arial"/>
                <a:cs typeface="Arial"/>
              </a:rPr>
              <a:t>n</a:t>
            </a:r>
            <a:r>
              <a:rPr sz="1050" dirty="0">
                <a:latin typeface="Arial"/>
                <a:cs typeface="Arial"/>
              </a:rPr>
              <a:t>ı</a:t>
            </a:r>
            <a:r>
              <a:rPr sz="1050" spc="20" dirty="0">
                <a:latin typeface="Arial"/>
                <a:cs typeface="Arial"/>
              </a:rPr>
              <a:t>m</a:t>
            </a:r>
            <a:r>
              <a:rPr sz="1050" spc="-15" dirty="0">
                <a:latin typeface="Arial"/>
                <a:cs typeface="Arial"/>
              </a:rPr>
              <a:t>l</a:t>
            </a:r>
            <a:r>
              <a:rPr sz="1050" spc="-5" dirty="0">
                <a:latin typeface="Arial"/>
                <a:cs typeface="Arial"/>
              </a:rPr>
              <a:t>a</a:t>
            </a:r>
            <a:r>
              <a:rPr sz="1050" spc="20" dirty="0">
                <a:latin typeface="Arial"/>
                <a:cs typeface="Arial"/>
              </a:rPr>
              <a:t>m</a:t>
            </a:r>
            <a:r>
              <a:rPr sz="1050" spc="5" dirty="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840729" y="4715509"/>
            <a:ext cx="1290320" cy="502920"/>
          </a:xfrm>
          <a:prstGeom prst="rect">
            <a:avLst/>
          </a:prstGeom>
          <a:solidFill>
            <a:srgbClr val="A3DEF4"/>
          </a:solidFill>
          <a:ln w="27940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441325" marR="447040" indent="5715" algn="ctr">
              <a:lnSpc>
                <a:spcPct val="100000"/>
              </a:lnSpc>
              <a:spcBef>
                <a:spcPts val="615"/>
              </a:spcBef>
            </a:pPr>
            <a:r>
              <a:rPr sz="1050" spc="-5" dirty="0">
                <a:latin typeface="Arial"/>
                <a:cs typeface="Arial"/>
              </a:rPr>
              <a:t>Son  Sü</a:t>
            </a:r>
            <a:r>
              <a:rPr sz="1050" spc="5" dirty="0">
                <a:latin typeface="Arial"/>
                <a:cs typeface="Arial"/>
              </a:rPr>
              <a:t>r</a:t>
            </a:r>
            <a:r>
              <a:rPr sz="1050" spc="-5" dirty="0">
                <a:latin typeface="Arial"/>
                <a:cs typeface="Arial"/>
              </a:rPr>
              <a:t>ü</a:t>
            </a:r>
            <a:r>
              <a:rPr sz="1050" spc="5" dirty="0">
                <a:latin typeface="Arial"/>
                <a:cs typeface="Arial"/>
              </a:rPr>
              <a:t>m</a:t>
            </a:r>
            <a:endParaRPr sz="10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53509" y="3972559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Geliştirme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89070" y="4865751"/>
            <a:ext cx="62357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latin typeface="Arial"/>
                <a:cs typeface="Arial"/>
              </a:rPr>
              <a:t>Test</a:t>
            </a:r>
            <a:r>
              <a:rPr sz="1050" spc="-10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Etme</a:t>
            </a:r>
            <a:endParaRPr sz="10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63970" y="3872484"/>
            <a:ext cx="23495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5" dirty="0">
                <a:latin typeface="Arial"/>
                <a:cs typeface="Arial"/>
              </a:rPr>
              <a:t>A</a:t>
            </a:r>
            <a:r>
              <a:rPr sz="1050" spc="5" dirty="0">
                <a:latin typeface="Arial"/>
                <a:cs typeface="Arial"/>
              </a:rPr>
              <a:t>ra</a:t>
            </a:r>
            <a:endParaRPr sz="10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196329" y="4032503"/>
            <a:ext cx="568325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5" dirty="0">
                <a:latin typeface="Arial"/>
                <a:cs typeface="Arial"/>
              </a:rPr>
              <a:t>Sü</a:t>
            </a:r>
            <a:r>
              <a:rPr sz="1050" spc="5" dirty="0">
                <a:latin typeface="Arial"/>
                <a:cs typeface="Arial"/>
              </a:rPr>
              <a:t>r</a:t>
            </a:r>
            <a:r>
              <a:rPr sz="1050" spc="-5" dirty="0">
                <a:latin typeface="Arial"/>
                <a:cs typeface="Arial"/>
              </a:rPr>
              <a:t>ü</a:t>
            </a:r>
            <a:r>
              <a:rPr sz="1050" spc="20" dirty="0">
                <a:latin typeface="Arial"/>
                <a:cs typeface="Arial"/>
              </a:rPr>
              <a:t>m</a:t>
            </a:r>
            <a:r>
              <a:rPr sz="1050" spc="-15" dirty="0">
                <a:latin typeface="Arial"/>
                <a:cs typeface="Arial"/>
              </a:rPr>
              <a:t>l</a:t>
            </a:r>
            <a:r>
              <a:rPr sz="1050" spc="-5" dirty="0">
                <a:latin typeface="Arial"/>
                <a:cs typeface="Arial"/>
              </a:rPr>
              <a:t>e</a:t>
            </a:r>
            <a:r>
              <a:rPr sz="1050" dirty="0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  <p:sp>
        <p:nvSpPr>
          <p:cNvPr id="56" name="Veri Yer Tutucusu 5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41C7-C07C-45A0-9236-BA4BBDBE4E5D}" type="datetime1">
              <a:rPr lang="en-US" smtClean="0"/>
              <a:t>3/20/2019</a:t>
            </a:fld>
            <a:endParaRPr lang="en-US"/>
          </a:p>
        </p:txBody>
      </p:sp>
      <p:sp>
        <p:nvSpPr>
          <p:cNvPr id="57" name="Slayt Numarası Yer Tutucusu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51</a:t>
            </a:fld>
            <a:endParaRPr lang="tr-T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35" dirty="0"/>
              <a:t>Evrimsel </a:t>
            </a:r>
            <a:r>
              <a:rPr spc="-235" dirty="0"/>
              <a:t>Geliştirme</a:t>
            </a:r>
            <a:r>
              <a:rPr spc="-260" dirty="0"/>
              <a:t> </a:t>
            </a:r>
            <a:r>
              <a:rPr spc="-150" dirty="0"/>
              <a:t>Modeli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562" y="2049779"/>
            <a:ext cx="7197725" cy="29324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b="1" spc="-90" dirty="0">
                <a:solidFill>
                  <a:srgbClr val="C00000"/>
                </a:solidFill>
                <a:latin typeface="Trebuchet MS"/>
                <a:cs typeface="Trebuchet MS"/>
              </a:rPr>
              <a:t>İki </a:t>
            </a:r>
            <a:r>
              <a:rPr sz="2000" b="1" spc="-125" dirty="0">
                <a:solidFill>
                  <a:srgbClr val="C00000"/>
                </a:solidFill>
                <a:latin typeface="Trebuchet MS"/>
                <a:cs typeface="Trebuchet MS"/>
              </a:rPr>
              <a:t>çeşit </a:t>
            </a:r>
            <a:r>
              <a:rPr sz="2000" b="1" spc="-120" dirty="0">
                <a:solidFill>
                  <a:srgbClr val="C00000"/>
                </a:solidFill>
                <a:latin typeface="Trebuchet MS"/>
                <a:cs typeface="Trebuchet MS"/>
              </a:rPr>
              <a:t>evrimsel </a:t>
            </a:r>
            <a:r>
              <a:rPr sz="2000" b="1" spc="-110" dirty="0">
                <a:solidFill>
                  <a:srgbClr val="C00000"/>
                </a:solidFill>
                <a:latin typeface="Trebuchet MS"/>
                <a:cs typeface="Trebuchet MS"/>
              </a:rPr>
              <a:t>geliştirme</a:t>
            </a:r>
            <a:r>
              <a:rPr sz="2000" b="1" spc="-3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30" dirty="0">
                <a:solidFill>
                  <a:srgbClr val="C00000"/>
                </a:solidFill>
                <a:latin typeface="Trebuchet MS"/>
                <a:cs typeface="Trebuchet MS"/>
              </a:rPr>
              <a:t>vardır:</a:t>
            </a:r>
            <a:endParaRPr sz="2000">
              <a:latin typeface="Trebuchet MS"/>
              <a:cs typeface="Trebuchet MS"/>
            </a:endParaRPr>
          </a:p>
          <a:p>
            <a:pPr marL="304800" indent="-182880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800" spc="-105" dirty="0">
                <a:solidFill>
                  <a:srgbClr val="006FC0"/>
                </a:solidFill>
                <a:latin typeface="Arial"/>
                <a:cs typeface="Arial"/>
              </a:rPr>
              <a:t>Keşifçi </a:t>
            </a:r>
            <a:r>
              <a:rPr sz="1800" spc="-55" dirty="0">
                <a:solidFill>
                  <a:srgbClr val="006FC0"/>
                </a:solidFill>
                <a:latin typeface="Arial"/>
                <a:cs typeface="Arial"/>
              </a:rPr>
              <a:t>geliştirme (exploratory</a:t>
            </a:r>
            <a:r>
              <a:rPr sz="1800" spc="-60" dirty="0">
                <a:solidFill>
                  <a:srgbClr val="006FC0"/>
                </a:solidFill>
                <a:latin typeface="Arial"/>
                <a:cs typeface="Arial"/>
              </a:rPr>
              <a:t> development)</a:t>
            </a:r>
            <a:endParaRPr sz="1800">
              <a:latin typeface="Arial"/>
              <a:cs typeface="Arial"/>
            </a:endParaRPr>
          </a:p>
          <a:p>
            <a:pPr marL="487045" lvl="1" indent="-182245">
              <a:lnSpc>
                <a:spcPct val="100000"/>
              </a:lnSpc>
              <a:spcBef>
                <a:spcPts val="459"/>
              </a:spcBef>
              <a:buClr>
                <a:srgbClr val="1CACE3"/>
              </a:buClr>
              <a:buChar char="◦"/>
              <a:tabLst>
                <a:tab pos="487680" algn="l"/>
              </a:tabLst>
            </a:pP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Hedef: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Müşterinin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gereksinimlerini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incelemek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müşteri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çalışıp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son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sistemi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teslim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etmek</a:t>
            </a:r>
            <a:endParaRPr sz="1400">
              <a:latin typeface="Arial"/>
              <a:cs typeface="Arial"/>
            </a:endParaRPr>
          </a:p>
          <a:p>
            <a:pPr marL="487045" lvl="1" indent="-182245">
              <a:lnSpc>
                <a:spcPct val="100000"/>
              </a:lnSpc>
              <a:spcBef>
                <a:spcPts val="440"/>
              </a:spcBef>
              <a:buClr>
                <a:srgbClr val="1CACE3"/>
              </a:buClr>
              <a:buChar char="◦"/>
              <a:tabLst>
                <a:tab pos="487680" algn="l"/>
              </a:tabLst>
            </a:pP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İyi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anlaşılan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gereksinimlerle</a:t>
            </a: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başlanmalıdır.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Arial"/>
              <a:buChar char="◦"/>
            </a:pPr>
            <a:endParaRPr sz="1150">
              <a:latin typeface="Times New Roman"/>
              <a:cs typeface="Times New Roman"/>
            </a:endParaRPr>
          </a:p>
          <a:p>
            <a:pPr marL="680720">
              <a:lnSpc>
                <a:spcPct val="100000"/>
              </a:lnSpc>
              <a:spcBef>
                <a:spcPts val="5"/>
              </a:spcBef>
            </a:pPr>
            <a:r>
              <a:rPr sz="1800" b="1" spc="-275" dirty="0">
                <a:solidFill>
                  <a:srgbClr val="C00000"/>
                </a:solidFill>
                <a:latin typeface="Trebuchet MS"/>
                <a:cs typeface="Trebuchet MS"/>
              </a:rPr>
              <a:t>“ </a:t>
            </a:r>
            <a:r>
              <a:rPr sz="1800" b="1" spc="-80" dirty="0">
                <a:solidFill>
                  <a:srgbClr val="C00000"/>
                </a:solidFill>
                <a:latin typeface="Trebuchet MS"/>
                <a:cs typeface="Trebuchet MS"/>
              </a:rPr>
              <a:t>Ne </a:t>
            </a:r>
            <a:r>
              <a:rPr sz="1800" b="1" spc="-95" dirty="0">
                <a:solidFill>
                  <a:srgbClr val="C00000"/>
                </a:solidFill>
                <a:latin typeface="Trebuchet MS"/>
                <a:cs typeface="Trebuchet MS"/>
              </a:rPr>
              <a:t>istediğimi </a:t>
            </a:r>
            <a:r>
              <a:rPr sz="1800" b="1" spc="-80" dirty="0">
                <a:solidFill>
                  <a:srgbClr val="C00000"/>
                </a:solidFill>
                <a:latin typeface="Trebuchet MS"/>
                <a:cs typeface="Trebuchet MS"/>
              </a:rPr>
              <a:t>sana </a:t>
            </a: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söyleyemem </a:t>
            </a:r>
            <a:r>
              <a:rPr sz="1800" b="1" spc="-85" dirty="0">
                <a:solidFill>
                  <a:srgbClr val="C00000"/>
                </a:solidFill>
                <a:latin typeface="Trebuchet MS"/>
                <a:cs typeface="Trebuchet MS"/>
              </a:rPr>
              <a:t>ama </a:t>
            </a:r>
            <a:r>
              <a:rPr sz="1800" b="1" spc="-90" dirty="0">
                <a:solidFill>
                  <a:srgbClr val="C00000"/>
                </a:solidFill>
                <a:latin typeface="Trebuchet MS"/>
                <a:cs typeface="Trebuchet MS"/>
              </a:rPr>
              <a:t>onu </a:t>
            </a:r>
            <a:r>
              <a:rPr sz="1800" b="1" spc="-95" dirty="0">
                <a:solidFill>
                  <a:srgbClr val="C00000"/>
                </a:solidFill>
                <a:latin typeface="Trebuchet MS"/>
                <a:cs typeface="Trebuchet MS"/>
              </a:rPr>
              <a:t>gördüğümde</a:t>
            </a:r>
            <a:r>
              <a:rPr sz="1800" b="1" spc="-2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125" dirty="0">
                <a:solidFill>
                  <a:srgbClr val="C00000"/>
                </a:solidFill>
                <a:latin typeface="Trebuchet MS"/>
                <a:cs typeface="Trebuchet MS"/>
              </a:rPr>
              <a:t>bilirim”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800" spc="-90" dirty="0">
                <a:solidFill>
                  <a:srgbClr val="006FC0"/>
                </a:solidFill>
                <a:latin typeface="Arial"/>
                <a:cs typeface="Arial"/>
              </a:rPr>
              <a:t>Atılacak </a:t>
            </a:r>
            <a:r>
              <a:rPr sz="1800" spc="-30" dirty="0">
                <a:solidFill>
                  <a:srgbClr val="006FC0"/>
                </a:solidFill>
                <a:latin typeface="Arial"/>
                <a:cs typeface="Arial"/>
              </a:rPr>
              <a:t>prototipleme </a:t>
            </a:r>
            <a:r>
              <a:rPr sz="1800" spc="-60" dirty="0">
                <a:solidFill>
                  <a:srgbClr val="006FC0"/>
                </a:solidFill>
                <a:latin typeface="Arial"/>
                <a:cs typeface="Arial"/>
              </a:rPr>
              <a:t>(throw-away</a:t>
            </a:r>
            <a:r>
              <a:rPr sz="1800" spc="-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006FC0"/>
                </a:solidFill>
                <a:latin typeface="Arial"/>
                <a:cs typeface="Arial"/>
              </a:rPr>
              <a:t>prototyping)</a:t>
            </a:r>
            <a:endParaRPr sz="1800">
              <a:latin typeface="Arial"/>
              <a:cs typeface="Arial"/>
            </a:endParaRPr>
          </a:p>
          <a:p>
            <a:pPr marL="487045" lvl="1" indent="-182245">
              <a:lnSpc>
                <a:spcPct val="100000"/>
              </a:lnSpc>
              <a:spcBef>
                <a:spcPts val="459"/>
              </a:spcBef>
              <a:buClr>
                <a:srgbClr val="1CACE3"/>
              </a:buClr>
              <a:buChar char="◦"/>
              <a:tabLst>
                <a:tab pos="487680" algn="l"/>
              </a:tabLst>
            </a:pP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Hedef: </a:t>
            </a: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gereksinimlerini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anlamak</a:t>
            </a:r>
            <a:endParaRPr sz="1400">
              <a:latin typeface="Arial"/>
              <a:cs typeface="Arial"/>
            </a:endParaRPr>
          </a:p>
          <a:p>
            <a:pPr marL="487045" lvl="1" indent="-182245">
              <a:lnSpc>
                <a:spcPct val="100000"/>
              </a:lnSpc>
              <a:spcBef>
                <a:spcPts val="440"/>
              </a:spcBef>
              <a:buClr>
                <a:srgbClr val="1CACE3"/>
              </a:buClr>
              <a:buChar char="◦"/>
              <a:tabLst>
                <a:tab pos="487680" algn="l"/>
              </a:tabLst>
            </a:pPr>
            <a:r>
              <a:rPr sz="1400" spc="-145" dirty="0">
                <a:solidFill>
                  <a:srgbClr val="404040"/>
                </a:solidFill>
                <a:latin typeface="Arial"/>
                <a:cs typeface="Arial"/>
              </a:rPr>
              <a:t>Tam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anlaşılmamış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gereksinimlerle</a:t>
            </a:r>
            <a:r>
              <a:rPr sz="14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başlar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6859" y="4262120"/>
            <a:ext cx="2768599" cy="210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9F87-CF54-4401-8C5E-F40957F4274E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52</a:t>
            </a:fld>
            <a:endParaRPr lang="tr-T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35" dirty="0"/>
              <a:t>Karşılaştırma	</a:t>
            </a:r>
          </a:p>
        </p:txBody>
      </p:sp>
      <p:sp>
        <p:nvSpPr>
          <p:cNvPr id="3" name="object 3"/>
          <p:cNvSpPr/>
          <p:nvPr/>
        </p:nvSpPr>
        <p:spPr>
          <a:xfrm>
            <a:off x="1496060" y="2308860"/>
            <a:ext cx="1234440" cy="944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7952" y="2348535"/>
            <a:ext cx="1096645" cy="810895"/>
          </a:xfrm>
          <a:custGeom>
            <a:avLst/>
            <a:gdLst/>
            <a:ahLst/>
            <a:cxnLst/>
            <a:rect l="l" t="t" r="r" b="b"/>
            <a:pathLst>
              <a:path w="1096645" h="810894">
                <a:moveTo>
                  <a:pt x="703108" y="733627"/>
                </a:moveTo>
                <a:lnTo>
                  <a:pt x="418609" y="733627"/>
                </a:lnTo>
                <a:lnTo>
                  <a:pt x="437098" y="756874"/>
                </a:lnTo>
                <a:lnTo>
                  <a:pt x="459075" y="776442"/>
                </a:lnTo>
                <a:lnTo>
                  <a:pt x="484028" y="791938"/>
                </a:lnTo>
                <a:lnTo>
                  <a:pt x="511446" y="802969"/>
                </a:lnTo>
                <a:lnTo>
                  <a:pt x="556869" y="810381"/>
                </a:lnTo>
                <a:lnTo>
                  <a:pt x="601099" y="805669"/>
                </a:lnTo>
                <a:lnTo>
                  <a:pt x="642098" y="789936"/>
                </a:lnTo>
                <a:lnTo>
                  <a:pt x="677826" y="764286"/>
                </a:lnTo>
                <a:lnTo>
                  <a:pt x="703108" y="733627"/>
                </a:lnTo>
                <a:close/>
              </a:path>
              <a:path w="1096645" h="810894">
                <a:moveTo>
                  <a:pt x="274466" y="71169"/>
                </a:moveTo>
                <a:lnTo>
                  <a:pt x="201536" y="84867"/>
                </a:lnTo>
                <a:lnTo>
                  <a:pt x="163264" y="107634"/>
                </a:lnTo>
                <a:lnTo>
                  <a:pt x="132478" y="139045"/>
                </a:lnTo>
                <a:lnTo>
                  <a:pt x="110583" y="177249"/>
                </a:lnTo>
                <a:lnTo>
                  <a:pt x="98981" y="220400"/>
                </a:lnTo>
                <a:lnTo>
                  <a:pt x="99077" y="266648"/>
                </a:lnTo>
                <a:lnTo>
                  <a:pt x="98188" y="269188"/>
                </a:lnTo>
                <a:lnTo>
                  <a:pt x="49738" y="286349"/>
                </a:lnTo>
                <a:lnTo>
                  <a:pt x="14241" y="323798"/>
                </a:lnTo>
                <a:lnTo>
                  <a:pt x="0" y="365650"/>
                </a:lnTo>
                <a:lnTo>
                  <a:pt x="2700" y="408301"/>
                </a:lnTo>
                <a:lnTo>
                  <a:pt x="21046" y="446831"/>
                </a:lnTo>
                <a:lnTo>
                  <a:pt x="53738" y="476325"/>
                </a:lnTo>
                <a:lnTo>
                  <a:pt x="39209" y="495714"/>
                </a:lnTo>
                <a:lnTo>
                  <a:pt x="29323" y="517521"/>
                </a:lnTo>
                <a:lnTo>
                  <a:pt x="24342" y="540922"/>
                </a:lnTo>
                <a:lnTo>
                  <a:pt x="24528" y="565098"/>
                </a:lnTo>
                <a:lnTo>
                  <a:pt x="38201" y="607034"/>
                </a:lnTo>
                <a:lnTo>
                  <a:pt x="65899" y="639314"/>
                </a:lnTo>
                <a:lnTo>
                  <a:pt x="103645" y="658806"/>
                </a:lnTo>
                <a:lnTo>
                  <a:pt x="147464" y="662380"/>
                </a:lnTo>
                <a:lnTo>
                  <a:pt x="148099" y="663650"/>
                </a:lnTo>
                <a:lnTo>
                  <a:pt x="148861" y="664793"/>
                </a:lnTo>
                <a:lnTo>
                  <a:pt x="149496" y="665936"/>
                </a:lnTo>
                <a:lnTo>
                  <a:pt x="177126" y="702109"/>
                </a:lnTo>
                <a:lnTo>
                  <a:pt x="211046" y="730130"/>
                </a:lnTo>
                <a:lnTo>
                  <a:pt x="249644" y="749588"/>
                </a:lnTo>
                <a:lnTo>
                  <a:pt x="291310" y="760076"/>
                </a:lnTo>
                <a:lnTo>
                  <a:pt x="334433" y="761184"/>
                </a:lnTo>
                <a:lnTo>
                  <a:pt x="377403" y="752504"/>
                </a:lnTo>
                <a:lnTo>
                  <a:pt x="418609" y="733627"/>
                </a:lnTo>
                <a:lnTo>
                  <a:pt x="703108" y="733627"/>
                </a:lnTo>
                <a:lnTo>
                  <a:pt x="706244" y="729823"/>
                </a:lnTo>
                <a:lnTo>
                  <a:pt x="725314" y="687653"/>
                </a:lnTo>
                <a:lnTo>
                  <a:pt x="878364" y="687653"/>
                </a:lnTo>
                <a:lnTo>
                  <a:pt x="889022" y="682225"/>
                </a:lnTo>
                <a:lnTo>
                  <a:pt x="921077" y="650551"/>
                </a:lnTo>
                <a:lnTo>
                  <a:pt x="942251" y="610238"/>
                </a:lnTo>
                <a:lnTo>
                  <a:pt x="950104" y="563701"/>
                </a:lnTo>
                <a:lnTo>
                  <a:pt x="971702" y="559095"/>
                </a:lnTo>
                <a:lnTo>
                  <a:pt x="1012184" y="541930"/>
                </a:lnTo>
                <a:lnTo>
                  <a:pt x="1063063" y="496648"/>
                </a:lnTo>
                <a:lnTo>
                  <a:pt x="1085124" y="457679"/>
                </a:lnTo>
                <a:lnTo>
                  <a:pt x="1096377" y="414936"/>
                </a:lnTo>
                <a:lnTo>
                  <a:pt x="1096517" y="370722"/>
                </a:lnTo>
                <a:lnTo>
                  <a:pt x="1085241" y="327340"/>
                </a:lnTo>
                <a:lnTo>
                  <a:pt x="1062245" y="287095"/>
                </a:lnTo>
                <a:lnTo>
                  <a:pt x="1064658" y="281253"/>
                </a:lnTo>
                <a:lnTo>
                  <a:pt x="1066817" y="275284"/>
                </a:lnTo>
                <a:lnTo>
                  <a:pt x="1068468" y="269188"/>
                </a:lnTo>
                <a:lnTo>
                  <a:pt x="1073011" y="225773"/>
                </a:lnTo>
                <a:lnTo>
                  <a:pt x="1064209" y="184547"/>
                </a:lnTo>
                <a:lnTo>
                  <a:pt x="1043624" y="148277"/>
                </a:lnTo>
                <a:lnTo>
                  <a:pt x="1012816" y="119730"/>
                </a:lnTo>
                <a:lnTo>
                  <a:pt x="973345" y="101675"/>
                </a:lnTo>
                <a:lnTo>
                  <a:pt x="971453" y="94690"/>
                </a:lnTo>
                <a:lnTo>
                  <a:pt x="355744" y="94690"/>
                </a:lnTo>
                <a:lnTo>
                  <a:pt x="329953" y="82325"/>
                </a:lnTo>
                <a:lnTo>
                  <a:pt x="302674" y="74449"/>
                </a:lnTo>
                <a:lnTo>
                  <a:pt x="274466" y="71169"/>
                </a:lnTo>
                <a:close/>
              </a:path>
              <a:path w="1096645" h="810894">
                <a:moveTo>
                  <a:pt x="878364" y="687653"/>
                </a:moveTo>
                <a:lnTo>
                  <a:pt x="725314" y="687653"/>
                </a:lnTo>
                <a:lnTo>
                  <a:pt x="743176" y="697164"/>
                </a:lnTo>
                <a:lnTo>
                  <a:pt x="762097" y="704115"/>
                </a:lnTo>
                <a:lnTo>
                  <a:pt x="781804" y="708423"/>
                </a:lnTo>
                <a:lnTo>
                  <a:pt x="802022" y="710005"/>
                </a:lnTo>
                <a:lnTo>
                  <a:pt x="848525" y="702848"/>
                </a:lnTo>
                <a:lnTo>
                  <a:pt x="878364" y="687653"/>
                </a:lnTo>
                <a:close/>
              </a:path>
              <a:path w="1096645" h="810894">
                <a:moveTo>
                  <a:pt x="455981" y="23769"/>
                </a:moveTo>
                <a:lnTo>
                  <a:pt x="416330" y="35979"/>
                </a:lnTo>
                <a:lnTo>
                  <a:pt x="381910" y="59931"/>
                </a:lnTo>
                <a:lnTo>
                  <a:pt x="355744" y="94690"/>
                </a:lnTo>
                <a:lnTo>
                  <a:pt x="971453" y="94690"/>
                </a:lnTo>
                <a:lnTo>
                  <a:pt x="967765" y="81077"/>
                </a:lnTo>
                <a:lnTo>
                  <a:pt x="958804" y="61860"/>
                </a:lnTo>
                <a:lnTo>
                  <a:pt x="958583" y="61543"/>
                </a:lnTo>
                <a:lnTo>
                  <a:pt x="570374" y="61543"/>
                </a:lnTo>
                <a:lnTo>
                  <a:pt x="563167" y="54875"/>
                </a:lnTo>
                <a:lnTo>
                  <a:pt x="555484" y="48779"/>
                </a:lnTo>
                <a:lnTo>
                  <a:pt x="547371" y="43255"/>
                </a:lnTo>
                <a:lnTo>
                  <a:pt x="538878" y="38302"/>
                </a:lnTo>
                <a:lnTo>
                  <a:pt x="497838" y="24232"/>
                </a:lnTo>
                <a:lnTo>
                  <a:pt x="455981" y="23769"/>
                </a:lnTo>
                <a:close/>
              </a:path>
              <a:path w="1096645" h="810894">
                <a:moveTo>
                  <a:pt x="676602" y="0"/>
                </a:moveTo>
                <a:lnTo>
                  <a:pt x="634446" y="5568"/>
                </a:lnTo>
                <a:lnTo>
                  <a:pt x="597433" y="26614"/>
                </a:lnTo>
                <a:lnTo>
                  <a:pt x="570374" y="61543"/>
                </a:lnTo>
                <a:lnTo>
                  <a:pt x="958583" y="61543"/>
                </a:lnTo>
                <a:lnTo>
                  <a:pt x="946699" y="44453"/>
                </a:lnTo>
                <a:lnTo>
                  <a:pt x="945890" y="43636"/>
                </a:lnTo>
                <a:lnTo>
                  <a:pt x="757826" y="43636"/>
                </a:lnTo>
                <a:lnTo>
                  <a:pt x="749577" y="34008"/>
                </a:lnTo>
                <a:lnTo>
                  <a:pt x="740316" y="25380"/>
                </a:lnTo>
                <a:lnTo>
                  <a:pt x="730126" y="17847"/>
                </a:lnTo>
                <a:lnTo>
                  <a:pt x="719091" y="11505"/>
                </a:lnTo>
                <a:lnTo>
                  <a:pt x="676602" y="0"/>
                </a:lnTo>
                <a:close/>
              </a:path>
              <a:path w="1096645" h="810894">
                <a:moveTo>
                  <a:pt x="841710" y="361"/>
                </a:moveTo>
                <a:lnTo>
                  <a:pt x="796208" y="13211"/>
                </a:lnTo>
                <a:lnTo>
                  <a:pt x="757826" y="43636"/>
                </a:lnTo>
                <a:lnTo>
                  <a:pt x="945890" y="43636"/>
                </a:lnTo>
                <a:lnTo>
                  <a:pt x="931689" y="29285"/>
                </a:lnTo>
                <a:lnTo>
                  <a:pt x="888736" y="5560"/>
                </a:lnTo>
                <a:lnTo>
                  <a:pt x="841710" y="3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7952" y="2348535"/>
            <a:ext cx="1096645" cy="810895"/>
          </a:xfrm>
          <a:custGeom>
            <a:avLst/>
            <a:gdLst/>
            <a:ahLst/>
            <a:cxnLst/>
            <a:rect l="l" t="t" r="r" b="b"/>
            <a:pathLst>
              <a:path w="1096645" h="810894">
                <a:moveTo>
                  <a:pt x="99077" y="266648"/>
                </a:moveTo>
                <a:lnTo>
                  <a:pt x="98981" y="220400"/>
                </a:lnTo>
                <a:lnTo>
                  <a:pt x="110583" y="177249"/>
                </a:lnTo>
                <a:lnTo>
                  <a:pt x="132478" y="139045"/>
                </a:lnTo>
                <a:lnTo>
                  <a:pt x="163264" y="107634"/>
                </a:lnTo>
                <a:lnTo>
                  <a:pt x="201536" y="84867"/>
                </a:lnTo>
                <a:lnTo>
                  <a:pt x="245889" y="72592"/>
                </a:lnTo>
                <a:lnTo>
                  <a:pt x="274466" y="71169"/>
                </a:lnTo>
                <a:lnTo>
                  <a:pt x="302674" y="74449"/>
                </a:lnTo>
                <a:lnTo>
                  <a:pt x="329953" y="82325"/>
                </a:lnTo>
                <a:lnTo>
                  <a:pt x="355744" y="94690"/>
                </a:lnTo>
                <a:lnTo>
                  <a:pt x="381910" y="59931"/>
                </a:lnTo>
                <a:lnTo>
                  <a:pt x="416330" y="35979"/>
                </a:lnTo>
                <a:lnTo>
                  <a:pt x="455981" y="23769"/>
                </a:lnTo>
                <a:lnTo>
                  <a:pt x="497838" y="24232"/>
                </a:lnTo>
                <a:lnTo>
                  <a:pt x="538878" y="38302"/>
                </a:lnTo>
                <a:lnTo>
                  <a:pt x="570374" y="61543"/>
                </a:lnTo>
                <a:lnTo>
                  <a:pt x="597433" y="26614"/>
                </a:lnTo>
                <a:lnTo>
                  <a:pt x="634446" y="5568"/>
                </a:lnTo>
                <a:lnTo>
                  <a:pt x="676602" y="0"/>
                </a:lnTo>
                <a:lnTo>
                  <a:pt x="719091" y="11505"/>
                </a:lnTo>
                <a:lnTo>
                  <a:pt x="730126" y="17847"/>
                </a:lnTo>
                <a:lnTo>
                  <a:pt x="740316" y="25380"/>
                </a:lnTo>
                <a:lnTo>
                  <a:pt x="749577" y="34008"/>
                </a:lnTo>
                <a:lnTo>
                  <a:pt x="757826" y="43636"/>
                </a:lnTo>
                <a:lnTo>
                  <a:pt x="796208" y="13211"/>
                </a:lnTo>
                <a:lnTo>
                  <a:pt x="841710" y="361"/>
                </a:lnTo>
                <a:lnTo>
                  <a:pt x="888736" y="5560"/>
                </a:lnTo>
                <a:lnTo>
                  <a:pt x="931689" y="29285"/>
                </a:lnTo>
                <a:lnTo>
                  <a:pt x="946699" y="44453"/>
                </a:lnTo>
                <a:lnTo>
                  <a:pt x="958804" y="61860"/>
                </a:lnTo>
                <a:lnTo>
                  <a:pt x="967765" y="81077"/>
                </a:lnTo>
                <a:lnTo>
                  <a:pt x="973345" y="101675"/>
                </a:lnTo>
                <a:lnTo>
                  <a:pt x="1012816" y="119730"/>
                </a:lnTo>
                <a:lnTo>
                  <a:pt x="1043624" y="148277"/>
                </a:lnTo>
                <a:lnTo>
                  <a:pt x="1064209" y="184547"/>
                </a:lnTo>
                <a:lnTo>
                  <a:pt x="1073011" y="225773"/>
                </a:lnTo>
                <a:lnTo>
                  <a:pt x="1068468" y="269188"/>
                </a:lnTo>
                <a:lnTo>
                  <a:pt x="1066817" y="275284"/>
                </a:lnTo>
                <a:lnTo>
                  <a:pt x="1064658" y="281253"/>
                </a:lnTo>
                <a:lnTo>
                  <a:pt x="1062245" y="287095"/>
                </a:lnTo>
                <a:lnTo>
                  <a:pt x="1085241" y="327340"/>
                </a:lnTo>
                <a:lnTo>
                  <a:pt x="1096517" y="370722"/>
                </a:lnTo>
                <a:lnTo>
                  <a:pt x="1096377" y="414936"/>
                </a:lnTo>
                <a:lnTo>
                  <a:pt x="1085124" y="457679"/>
                </a:lnTo>
                <a:lnTo>
                  <a:pt x="1063063" y="496648"/>
                </a:lnTo>
                <a:lnTo>
                  <a:pt x="1030495" y="529538"/>
                </a:lnTo>
                <a:lnTo>
                  <a:pt x="992491" y="551811"/>
                </a:lnTo>
                <a:lnTo>
                  <a:pt x="950104" y="563701"/>
                </a:lnTo>
                <a:lnTo>
                  <a:pt x="942251" y="610238"/>
                </a:lnTo>
                <a:lnTo>
                  <a:pt x="921077" y="650551"/>
                </a:lnTo>
                <a:lnTo>
                  <a:pt x="889022" y="682225"/>
                </a:lnTo>
                <a:lnTo>
                  <a:pt x="848525" y="702848"/>
                </a:lnTo>
                <a:lnTo>
                  <a:pt x="802022" y="710005"/>
                </a:lnTo>
                <a:lnTo>
                  <a:pt x="781804" y="708423"/>
                </a:lnTo>
                <a:lnTo>
                  <a:pt x="762097" y="704115"/>
                </a:lnTo>
                <a:lnTo>
                  <a:pt x="743176" y="697164"/>
                </a:lnTo>
                <a:lnTo>
                  <a:pt x="725314" y="687653"/>
                </a:lnTo>
                <a:lnTo>
                  <a:pt x="706244" y="729823"/>
                </a:lnTo>
                <a:lnTo>
                  <a:pt x="677826" y="764286"/>
                </a:lnTo>
                <a:lnTo>
                  <a:pt x="642098" y="789936"/>
                </a:lnTo>
                <a:lnTo>
                  <a:pt x="601099" y="805669"/>
                </a:lnTo>
                <a:lnTo>
                  <a:pt x="556869" y="810381"/>
                </a:lnTo>
                <a:lnTo>
                  <a:pt x="511446" y="802969"/>
                </a:lnTo>
                <a:lnTo>
                  <a:pt x="484028" y="791938"/>
                </a:lnTo>
                <a:lnTo>
                  <a:pt x="459075" y="776442"/>
                </a:lnTo>
                <a:lnTo>
                  <a:pt x="437098" y="756874"/>
                </a:lnTo>
                <a:lnTo>
                  <a:pt x="418609" y="733627"/>
                </a:lnTo>
                <a:lnTo>
                  <a:pt x="377403" y="752504"/>
                </a:lnTo>
                <a:lnTo>
                  <a:pt x="334433" y="761184"/>
                </a:lnTo>
                <a:lnTo>
                  <a:pt x="291310" y="760076"/>
                </a:lnTo>
                <a:lnTo>
                  <a:pt x="249644" y="749588"/>
                </a:lnTo>
                <a:lnTo>
                  <a:pt x="211046" y="730130"/>
                </a:lnTo>
                <a:lnTo>
                  <a:pt x="177126" y="702109"/>
                </a:lnTo>
                <a:lnTo>
                  <a:pt x="149496" y="665936"/>
                </a:lnTo>
                <a:lnTo>
                  <a:pt x="148861" y="664793"/>
                </a:lnTo>
                <a:lnTo>
                  <a:pt x="148099" y="663650"/>
                </a:lnTo>
                <a:lnTo>
                  <a:pt x="147464" y="662380"/>
                </a:lnTo>
                <a:lnTo>
                  <a:pt x="103645" y="658806"/>
                </a:lnTo>
                <a:lnTo>
                  <a:pt x="65899" y="639314"/>
                </a:lnTo>
                <a:lnTo>
                  <a:pt x="38201" y="607034"/>
                </a:lnTo>
                <a:lnTo>
                  <a:pt x="24528" y="565098"/>
                </a:lnTo>
                <a:lnTo>
                  <a:pt x="24342" y="540922"/>
                </a:lnTo>
                <a:lnTo>
                  <a:pt x="29323" y="517521"/>
                </a:lnTo>
                <a:lnTo>
                  <a:pt x="39209" y="495714"/>
                </a:lnTo>
                <a:lnTo>
                  <a:pt x="53738" y="476325"/>
                </a:lnTo>
                <a:lnTo>
                  <a:pt x="21046" y="446831"/>
                </a:lnTo>
                <a:lnTo>
                  <a:pt x="2700" y="408301"/>
                </a:lnTo>
                <a:lnTo>
                  <a:pt x="0" y="365650"/>
                </a:lnTo>
                <a:lnTo>
                  <a:pt x="14241" y="323798"/>
                </a:lnTo>
                <a:lnTo>
                  <a:pt x="29930" y="302817"/>
                </a:lnTo>
                <a:lnTo>
                  <a:pt x="49738" y="286349"/>
                </a:lnTo>
                <a:lnTo>
                  <a:pt x="72784" y="274953"/>
                </a:lnTo>
                <a:lnTo>
                  <a:pt x="98188" y="269188"/>
                </a:lnTo>
                <a:lnTo>
                  <a:pt x="99077" y="266648"/>
                </a:lnTo>
                <a:close/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2833" y="2821685"/>
            <a:ext cx="64769" cy="15240"/>
          </a:xfrm>
          <a:custGeom>
            <a:avLst/>
            <a:gdLst/>
            <a:ahLst/>
            <a:cxnLst/>
            <a:rect l="l" t="t" r="r" b="b"/>
            <a:pathLst>
              <a:path w="64769" h="15239">
                <a:moveTo>
                  <a:pt x="64389" y="14986"/>
                </a:moveTo>
                <a:lnTo>
                  <a:pt x="47577" y="15019"/>
                </a:lnTo>
                <a:lnTo>
                  <a:pt x="31051" y="12493"/>
                </a:lnTo>
                <a:lnTo>
                  <a:pt x="15097" y="7467"/>
                </a:lnTo>
                <a:lnTo>
                  <a:pt x="0" y="0"/>
                </a:lnTo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5798" y="3000248"/>
            <a:ext cx="28575" cy="7620"/>
          </a:xfrm>
          <a:custGeom>
            <a:avLst/>
            <a:gdLst/>
            <a:ahLst/>
            <a:cxnLst/>
            <a:rect l="l" t="t" r="r" b="b"/>
            <a:pathLst>
              <a:path w="28575" h="7619">
                <a:moveTo>
                  <a:pt x="28193" y="0"/>
                </a:moveTo>
                <a:lnTo>
                  <a:pt x="21341" y="2504"/>
                </a:lnTo>
                <a:lnTo>
                  <a:pt x="14335" y="4508"/>
                </a:lnTo>
                <a:lnTo>
                  <a:pt x="7209" y="6036"/>
                </a:lnTo>
                <a:lnTo>
                  <a:pt x="0" y="7112"/>
                </a:lnTo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39544" y="3046222"/>
            <a:ext cx="17145" cy="33020"/>
          </a:xfrm>
          <a:custGeom>
            <a:avLst/>
            <a:gdLst/>
            <a:ahLst/>
            <a:cxnLst/>
            <a:rect l="l" t="t" r="r" b="b"/>
            <a:pathLst>
              <a:path w="17144" h="33019">
                <a:moveTo>
                  <a:pt x="17018" y="32638"/>
                </a:moveTo>
                <a:lnTo>
                  <a:pt x="12090" y="24806"/>
                </a:lnTo>
                <a:lnTo>
                  <a:pt x="7604" y="16748"/>
                </a:lnTo>
                <a:lnTo>
                  <a:pt x="3569" y="8475"/>
                </a:lnTo>
                <a:lnTo>
                  <a:pt x="0" y="0"/>
                </a:lnTo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394" y="2997454"/>
            <a:ext cx="6985" cy="36195"/>
          </a:xfrm>
          <a:custGeom>
            <a:avLst/>
            <a:gdLst/>
            <a:ahLst/>
            <a:cxnLst/>
            <a:rect l="l" t="t" r="r" b="b"/>
            <a:pathLst>
              <a:path w="6985" h="36194">
                <a:moveTo>
                  <a:pt x="6731" y="0"/>
                </a:moveTo>
                <a:lnTo>
                  <a:pt x="5804" y="9096"/>
                </a:lnTo>
                <a:lnTo>
                  <a:pt x="4365" y="18097"/>
                </a:lnTo>
                <a:lnTo>
                  <a:pt x="2426" y="27003"/>
                </a:lnTo>
                <a:lnTo>
                  <a:pt x="0" y="35813"/>
                </a:lnTo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04872" y="2776220"/>
            <a:ext cx="82550" cy="133985"/>
          </a:xfrm>
          <a:custGeom>
            <a:avLst/>
            <a:gdLst/>
            <a:ahLst/>
            <a:cxnLst/>
            <a:rect l="l" t="t" r="r" b="b"/>
            <a:pathLst>
              <a:path w="82550" h="133985">
                <a:moveTo>
                  <a:pt x="0" y="0"/>
                </a:moveTo>
                <a:lnTo>
                  <a:pt x="34454" y="23415"/>
                </a:lnTo>
                <a:lnTo>
                  <a:pt x="60563" y="54927"/>
                </a:lnTo>
                <a:lnTo>
                  <a:pt x="77027" y="92440"/>
                </a:lnTo>
                <a:lnTo>
                  <a:pt x="82550" y="133857"/>
                </a:lnTo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62860" y="2633726"/>
            <a:ext cx="36830" cy="50165"/>
          </a:xfrm>
          <a:custGeom>
            <a:avLst/>
            <a:gdLst/>
            <a:ahLst/>
            <a:cxnLst/>
            <a:rect l="l" t="t" r="r" b="b"/>
            <a:pathLst>
              <a:path w="36830" h="50164">
                <a:moveTo>
                  <a:pt x="36829" y="0"/>
                </a:moveTo>
                <a:lnTo>
                  <a:pt x="29843" y="14053"/>
                </a:lnTo>
                <a:lnTo>
                  <a:pt x="21320" y="27177"/>
                </a:lnTo>
                <a:lnTo>
                  <a:pt x="11344" y="39254"/>
                </a:lnTo>
                <a:lnTo>
                  <a:pt x="0" y="50164"/>
                </a:lnTo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1425" y="2447417"/>
            <a:ext cx="2540" cy="24130"/>
          </a:xfrm>
          <a:custGeom>
            <a:avLst/>
            <a:gdLst/>
            <a:ahLst/>
            <a:cxnLst/>
            <a:rect l="l" t="t" r="r" b="b"/>
            <a:pathLst>
              <a:path w="2539" h="24130">
                <a:moveTo>
                  <a:pt x="0" y="0"/>
                </a:moveTo>
                <a:lnTo>
                  <a:pt x="1397" y="7874"/>
                </a:lnTo>
                <a:lnTo>
                  <a:pt x="2031" y="15748"/>
                </a:lnTo>
                <a:lnTo>
                  <a:pt x="1905" y="23749"/>
                </a:lnTo>
              </a:path>
            </a:pathLst>
          </a:custGeom>
          <a:ln w="27939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76601" y="2389632"/>
            <a:ext cx="19050" cy="30480"/>
          </a:xfrm>
          <a:custGeom>
            <a:avLst/>
            <a:gdLst/>
            <a:ahLst/>
            <a:cxnLst/>
            <a:rect l="l" t="t" r="r" b="b"/>
            <a:pathLst>
              <a:path w="19050" h="30480">
                <a:moveTo>
                  <a:pt x="0" y="30225"/>
                </a:moveTo>
                <a:lnTo>
                  <a:pt x="3829" y="22163"/>
                </a:lnTo>
                <a:lnTo>
                  <a:pt x="8254" y="14398"/>
                </a:lnTo>
                <a:lnTo>
                  <a:pt x="13251" y="6990"/>
                </a:lnTo>
                <a:lnTo>
                  <a:pt x="18796" y="0"/>
                </a:lnTo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00326" y="2408173"/>
            <a:ext cx="9525" cy="26034"/>
          </a:xfrm>
          <a:custGeom>
            <a:avLst/>
            <a:gdLst/>
            <a:ahLst/>
            <a:cxnLst/>
            <a:rect l="l" t="t" r="r" b="b"/>
            <a:pathLst>
              <a:path w="9525" h="26035">
                <a:moveTo>
                  <a:pt x="0" y="26035"/>
                </a:moveTo>
                <a:lnTo>
                  <a:pt x="1714" y="19323"/>
                </a:lnTo>
                <a:lnTo>
                  <a:pt x="3809" y="12731"/>
                </a:lnTo>
                <a:lnTo>
                  <a:pt x="6286" y="6282"/>
                </a:lnTo>
                <a:lnTo>
                  <a:pt x="9143" y="0"/>
                </a:lnTo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3570" y="2443098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0"/>
                </a:moveTo>
                <a:lnTo>
                  <a:pt x="8802" y="5520"/>
                </a:lnTo>
                <a:lnTo>
                  <a:pt x="17272" y="11588"/>
                </a:lnTo>
                <a:lnTo>
                  <a:pt x="25360" y="18180"/>
                </a:lnTo>
                <a:lnTo>
                  <a:pt x="33019" y="25273"/>
                </a:lnTo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37029" y="2615183"/>
            <a:ext cx="5715" cy="26670"/>
          </a:xfrm>
          <a:custGeom>
            <a:avLst/>
            <a:gdLst/>
            <a:ahLst/>
            <a:cxnLst/>
            <a:rect l="l" t="t" r="r" b="b"/>
            <a:pathLst>
              <a:path w="5714" h="26669">
                <a:moveTo>
                  <a:pt x="5714" y="26669"/>
                </a:moveTo>
                <a:lnTo>
                  <a:pt x="3929" y="20073"/>
                </a:lnTo>
                <a:lnTo>
                  <a:pt x="2381" y="13430"/>
                </a:lnTo>
                <a:lnTo>
                  <a:pt x="1071" y="6738"/>
                </a:lnTo>
                <a:lnTo>
                  <a:pt x="0" y="0"/>
                </a:lnTo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19450" y="2345689"/>
            <a:ext cx="914400" cy="810260"/>
          </a:xfrm>
          <a:custGeom>
            <a:avLst/>
            <a:gdLst/>
            <a:ahLst/>
            <a:cxnLst/>
            <a:rect l="l" t="t" r="r" b="b"/>
            <a:pathLst>
              <a:path w="914400" h="810260">
                <a:moveTo>
                  <a:pt x="0" y="405130"/>
                </a:moveTo>
                <a:lnTo>
                  <a:pt x="202564" y="0"/>
                </a:lnTo>
                <a:lnTo>
                  <a:pt x="711835" y="0"/>
                </a:lnTo>
                <a:lnTo>
                  <a:pt x="914400" y="405130"/>
                </a:lnTo>
                <a:lnTo>
                  <a:pt x="711835" y="810260"/>
                </a:lnTo>
                <a:lnTo>
                  <a:pt x="202564" y="810260"/>
                </a:lnTo>
                <a:lnTo>
                  <a:pt x="0" y="405130"/>
                </a:lnTo>
                <a:close/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15509" y="2345689"/>
            <a:ext cx="891540" cy="810260"/>
          </a:xfrm>
          <a:custGeom>
            <a:avLst/>
            <a:gdLst/>
            <a:ahLst/>
            <a:cxnLst/>
            <a:rect l="l" t="t" r="r" b="b"/>
            <a:pathLst>
              <a:path w="891539" h="810260">
                <a:moveTo>
                  <a:pt x="0" y="237362"/>
                </a:moveTo>
                <a:lnTo>
                  <a:pt x="237362" y="0"/>
                </a:lnTo>
                <a:lnTo>
                  <a:pt x="654176" y="0"/>
                </a:lnTo>
                <a:lnTo>
                  <a:pt x="891539" y="237362"/>
                </a:lnTo>
                <a:lnTo>
                  <a:pt x="891539" y="572897"/>
                </a:lnTo>
                <a:lnTo>
                  <a:pt x="654176" y="810260"/>
                </a:lnTo>
                <a:lnTo>
                  <a:pt x="237362" y="810260"/>
                </a:lnTo>
                <a:lnTo>
                  <a:pt x="0" y="572897"/>
                </a:lnTo>
                <a:lnTo>
                  <a:pt x="0" y="237362"/>
                </a:lnTo>
                <a:close/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91250" y="2345689"/>
            <a:ext cx="822960" cy="810260"/>
          </a:xfrm>
          <a:custGeom>
            <a:avLst/>
            <a:gdLst/>
            <a:ahLst/>
            <a:cxnLst/>
            <a:rect l="l" t="t" r="r" b="b"/>
            <a:pathLst>
              <a:path w="822959" h="810260">
                <a:moveTo>
                  <a:pt x="0" y="405130"/>
                </a:moveTo>
                <a:lnTo>
                  <a:pt x="2769" y="357878"/>
                </a:lnTo>
                <a:lnTo>
                  <a:pt x="10870" y="312228"/>
                </a:lnTo>
                <a:lnTo>
                  <a:pt x="23994" y="268485"/>
                </a:lnTo>
                <a:lnTo>
                  <a:pt x="41832" y="226952"/>
                </a:lnTo>
                <a:lnTo>
                  <a:pt x="64075" y="187932"/>
                </a:lnTo>
                <a:lnTo>
                  <a:pt x="90413" y="151730"/>
                </a:lnTo>
                <a:lnTo>
                  <a:pt x="120538" y="118649"/>
                </a:lnTo>
                <a:lnTo>
                  <a:pt x="154141" y="88994"/>
                </a:lnTo>
                <a:lnTo>
                  <a:pt x="190913" y="63067"/>
                </a:lnTo>
                <a:lnTo>
                  <a:pt x="230543" y="41173"/>
                </a:lnTo>
                <a:lnTo>
                  <a:pt x="272725" y="23615"/>
                </a:lnTo>
                <a:lnTo>
                  <a:pt x="317147" y="10698"/>
                </a:lnTo>
                <a:lnTo>
                  <a:pt x="363502" y="2725"/>
                </a:lnTo>
                <a:lnTo>
                  <a:pt x="411479" y="0"/>
                </a:lnTo>
                <a:lnTo>
                  <a:pt x="459457" y="2725"/>
                </a:lnTo>
                <a:lnTo>
                  <a:pt x="505812" y="10698"/>
                </a:lnTo>
                <a:lnTo>
                  <a:pt x="550234" y="23615"/>
                </a:lnTo>
                <a:lnTo>
                  <a:pt x="592416" y="41173"/>
                </a:lnTo>
                <a:lnTo>
                  <a:pt x="632046" y="63067"/>
                </a:lnTo>
                <a:lnTo>
                  <a:pt x="668818" y="88994"/>
                </a:lnTo>
                <a:lnTo>
                  <a:pt x="702421" y="118649"/>
                </a:lnTo>
                <a:lnTo>
                  <a:pt x="732546" y="151730"/>
                </a:lnTo>
                <a:lnTo>
                  <a:pt x="758884" y="187932"/>
                </a:lnTo>
                <a:lnTo>
                  <a:pt x="781127" y="226952"/>
                </a:lnTo>
                <a:lnTo>
                  <a:pt x="798965" y="268485"/>
                </a:lnTo>
                <a:lnTo>
                  <a:pt x="812089" y="312228"/>
                </a:lnTo>
                <a:lnTo>
                  <a:pt x="820190" y="357878"/>
                </a:lnTo>
                <a:lnTo>
                  <a:pt x="822959" y="405130"/>
                </a:lnTo>
                <a:lnTo>
                  <a:pt x="820190" y="452381"/>
                </a:lnTo>
                <a:lnTo>
                  <a:pt x="812089" y="498031"/>
                </a:lnTo>
                <a:lnTo>
                  <a:pt x="798965" y="541774"/>
                </a:lnTo>
                <a:lnTo>
                  <a:pt x="781127" y="583307"/>
                </a:lnTo>
                <a:lnTo>
                  <a:pt x="758884" y="622327"/>
                </a:lnTo>
                <a:lnTo>
                  <a:pt x="732546" y="658529"/>
                </a:lnTo>
                <a:lnTo>
                  <a:pt x="702421" y="691610"/>
                </a:lnTo>
                <a:lnTo>
                  <a:pt x="668818" y="721265"/>
                </a:lnTo>
                <a:lnTo>
                  <a:pt x="632046" y="747192"/>
                </a:lnTo>
                <a:lnTo>
                  <a:pt x="592416" y="769086"/>
                </a:lnTo>
                <a:lnTo>
                  <a:pt x="550234" y="786644"/>
                </a:lnTo>
                <a:lnTo>
                  <a:pt x="505812" y="799561"/>
                </a:lnTo>
                <a:lnTo>
                  <a:pt x="459457" y="807534"/>
                </a:lnTo>
                <a:lnTo>
                  <a:pt x="411479" y="810260"/>
                </a:lnTo>
                <a:lnTo>
                  <a:pt x="363502" y="807534"/>
                </a:lnTo>
                <a:lnTo>
                  <a:pt x="317147" y="799561"/>
                </a:lnTo>
                <a:lnTo>
                  <a:pt x="272725" y="786644"/>
                </a:lnTo>
                <a:lnTo>
                  <a:pt x="230543" y="769086"/>
                </a:lnTo>
                <a:lnTo>
                  <a:pt x="190913" y="747192"/>
                </a:lnTo>
                <a:lnTo>
                  <a:pt x="154141" y="721265"/>
                </a:lnTo>
                <a:lnTo>
                  <a:pt x="120538" y="691610"/>
                </a:lnTo>
                <a:lnTo>
                  <a:pt x="90413" y="658529"/>
                </a:lnTo>
                <a:lnTo>
                  <a:pt x="64075" y="622327"/>
                </a:lnTo>
                <a:lnTo>
                  <a:pt x="41832" y="583307"/>
                </a:lnTo>
                <a:lnTo>
                  <a:pt x="23994" y="541774"/>
                </a:lnTo>
                <a:lnTo>
                  <a:pt x="10870" y="498031"/>
                </a:lnTo>
                <a:lnTo>
                  <a:pt x="2769" y="452381"/>
                </a:lnTo>
                <a:lnTo>
                  <a:pt x="0" y="405130"/>
                </a:lnTo>
                <a:close/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96770" y="4385309"/>
            <a:ext cx="320040" cy="330200"/>
          </a:xfrm>
          <a:custGeom>
            <a:avLst/>
            <a:gdLst/>
            <a:ahLst/>
            <a:cxnLst/>
            <a:rect l="l" t="t" r="r" b="b"/>
            <a:pathLst>
              <a:path w="320039" h="330200">
                <a:moveTo>
                  <a:pt x="0" y="165100"/>
                </a:moveTo>
                <a:lnTo>
                  <a:pt x="5714" y="121208"/>
                </a:lnTo>
                <a:lnTo>
                  <a:pt x="21843" y="81769"/>
                </a:lnTo>
                <a:lnTo>
                  <a:pt x="46862" y="48355"/>
                </a:lnTo>
                <a:lnTo>
                  <a:pt x="79248" y="22540"/>
                </a:lnTo>
                <a:lnTo>
                  <a:pt x="117475" y="5897"/>
                </a:lnTo>
                <a:lnTo>
                  <a:pt x="160019" y="0"/>
                </a:lnTo>
                <a:lnTo>
                  <a:pt x="202564" y="5897"/>
                </a:lnTo>
                <a:lnTo>
                  <a:pt x="240792" y="22540"/>
                </a:lnTo>
                <a:lnTo>
                  <a:pt x="273177" y="48355"/>
                </a:lnTo>
                <a:lnTo>
                  <a:pt x="298196" y="81769"/>
                </a:lnTo>
                <a:lnTo>
                  <a:pt x="314325" y="121208"/>
                </a:lnTo>
                <a:lnTo>
                  <a:pt x="320040" y="165100"/>
                </a:lnTo>
                <a:lnTo>
                  <a:pt x="314325" y="208991"/>
                </a:lnTo>
                <a:lnTo>
                  <a:pt x="298196" y="248430"/>
                </a:lnTo>
                <a:lnTo>
                  <a:pt x="273177" y="281844"/>
                </a:lnTo>
                <a:lnTo>
                  <a:pt x="240792" y="307659"/>
                </a:lnTo>
                <a:lnTo>
                  <a:pt x="202565" y="324302"/>
                </a:lnTo>
                <a:lnTo>
                  <a:pt x="160019" y="330200"/>
                </a:lnTo>
                <a:lnTo>
                  <a:pt x="117475" y="324302"/>
                </a:lnTo>
                <a:lnTo>
                  <a:pt x="79248" y="307659"/>
                </a:lnTo>
                <a:lnTo>
                  <a:pt x="46862" y="281844"/>
                </a:lnTo>
                <a:lnTo>
                  <a:pt x="21843" y="248430"/>
                </a:lnTo>
                <a:lnTo>
                  <a:pt x="5714" y="208991"/>
                </a:lnTo>
                <a:lnTo>
                  <a:pt x="0" y="165100"/>
                </a:lnTo>
                <a:close/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02329" y="4344670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79">
                <a:moveTo>
                  <a:pt x="0" y="205739"/>
                </a:moveTo>
                <a:lnTo>
                  <a:pt x="6038" y="158553"/>
                </a:lnTo>
                <a:lnTo>
                  <a:pt x="23237" y="115244"/>
                </a:lnTo>
                <a:lnTo>
                  <a:pt x="50225" y="77044"/>
                </a:lnTo>
                <a:lnTo>
                  <a:pt x="85628" y="45186"/>
                </a:lnTo>
                <a:lnTo>
                  <a:pt x="128073" y="20905"/>
                </a:lnTo>
                <a:lnTo>
                  <a:pt x="176188" y="5431"/>
                </a:lnTo>
                <a:lnTo>
                  <a:pt x="228600" y="0"/>
                </a:lnTo>
                <a:lnTo>
                  <a:pt x="281011" y="5431"/>
                </a:lnTo>
                <a:lnTo>
                  <a:pt x="329126" y="20905"/>
                </a:lnTo>
                <a:lnTo>
                  <a:pt x="371571" y="45186"/>
                </a:lnTo>
                <a:lnTo>
                  <a:pt x="406974" y="77044"/>
                </a:lnTo>
                <a:lnTo>
                  <a:pt x="433962" y="115244"/>
                </a:lnTo>
                <a:lnTo>
                  <a:pt x="451161" y="158553"/>
                </a:lnTo>
                <a:lnTo>
                  <a:pt x="457200" y="205739"/>
                </a:lnTo>
                <a:lnTo>
                  <a:pt x="451161" y="252926"/>
                </a:lnTo>
                <a:lnTo>
                  <a:pt x="433962" y="296235"/>
                </a:lnTo>
                <a:lnTo>
                  <a:pt x="406974" y="334435"/>
                </a:lnTo>
                <a:lnTo>
                  <a:pt x="371571" y="366293"/>
                </a:lnTo>
                <a:lnTo>
                  <a:pt x="329126" y="390574"/>
                </a:lnTo>
                <a:lnTo>
                  <a:pt x="281011" y="406048"/>
                </a:lnTo>
                <a:lnTo>
                  <a:pt x="228600" y="411479"/>
                </a:lnTo>
                <a:lnTo>
                  <a:pt x="176188" y="406048"/>
                </a:lnTo>
                <a:lnTo>
                  <a:pt x="128073" y="390574"/>
                </a:lnTo>
                <a:lnTo>
                  <a:pt x="85628" y="366293"/>
                </a:lnTo>
                <a:lnTo>
                  <a:pt x="50225" y="334435"/>
                </a:lnTo>
                <a:lnTo>
                  <a:pt x="23237" y="296235"/>
                </a:lnTo>
                <a:lnTo>
                  <a:pt x="6038" y="252926"/>
                </a:lnTo>
                <a:lnTo>
                  <a:pt x="0" y="205739"/>
                </a:lnTo>
                <a:close/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9309" y="4253229"/>
            <a:ext cx="599440" cy="594360"/>
          </a:xfrm>
          <a:custGeom>
            <a:avLst/>
            <a:gdLst/>
            <a:ahLst/>
            <a:cxnLst/>
            <a:rect l="l" t="t" r="r" b="b"/>
            <a:pathLst>
              <a:path w="599439" h="594360">
                <a:moveTo>
                  <a:pt x="0" y="297180"/>
                </a:moveTo>
                <a:lnTo>
                  <a:pt x="3924" y="248986"/>
                </a:lnTo>
                <a:lnTo>
                  <a:pt x="15284" y="203265"/>
                </a:lnTo>
                <a:lnTo>
                  <a:pt x="33463" y="160628"/>
                </a:lnTo>
                <a:lnTo>
                  <a:pt x="57842" y="121688"/>
                </a:lnTo>
                <a:lnTo>
                  <a:pt x="87804" y="87058"/>
                </a:lnTo>
                <a:lnTo>
                  <a:pt x="122730" y="57351"/>
                </a:lnTo>
                <a:lnTo>
                  <a:pt x="162003" y="33179"/>
                </a:lnTo>
                <a:lnTo>
                  <a:pt x="205004" y="15154"/>
                </a:lnTo>
                <a:lnTo>
                  <a:pt x="251115" y="3890"/>
                </a:lnTo>
                <a:lnTo>
                  <a:pt x="299719" y="0"/>
                </a:lnTo>
                <a:lnTo>
                  <a:pt x="348324" y="3890"/>
                </a:lnTo>
                <a:lnTo>
                  <a:pt x="394435" y="15154"/>
                </a:lnTo>
                <a:lnTo>
                  <a:pt x="437436" y="33179"/>
                </a:lnTo>
                <a:lnTo>
                  <a:pt x="476709" y="57351"/>
                </a:lnTo>
                <a:lnTo>
                  <a:pt x="511635" y="87058"/>
                </a:lnTo>
                <a:lnTo>
                  <a:pt x="541597" y="121688"/>
                </a:lnTo>
                <a:lnTo>
                  <a:pt x="565976" y="160628"/>
                </a:lnTo>
                <a:lnTo>
                  <a:pt x="584155" y="203265"/>
                </a:lnTo>
                <a:lnTo>
                  <a:pt x="595515" y="248986"/>
                </a:lnTo>
                <a:lnTo>
                  <a:pt x="599439" y="297180"/>
                </a:lnTo>
                <a:lnTo>
                  <a:pt x="595515" y="345373"/>
                </a:lnTo>
                <a:lnTo>
                  <a:pt x="584155" y="391094"/>
                </a:lnTo>
                <a:lnTo>
                  <a:pt x="565976" y="433731"/>
                </a:lnTo>
                <a:lnTo>
                  <a:pt x="541597" y="472671"/>
                </a:lnTo>
                <a:lnTo>
                  <a:pt x="511635" y="507301"/>
                </a:lnTo>
                <a:lnTo>
                  <a:pt x="476709" y="537008"/>
                </a:lnTo>
                <a:lnTo>
                  <a:pt x="437436" y="561180"/>
                </a:lnTo>
                <a:lnTo>
                  <a:pt x="394435" y="579205"/>
                </a:lnTo>
                <a:lnTo>
                  <a:pt x="348324" y="590469"/>
                </a:lnTo>
                <a:lnTo>
                  <a:pt x="299719" y="594360"/>
                </a:lnTo>
                <a:lnTo>
                  <a:pt x="251115" y="590469"/>
                </a:lnTo>
                <a:lnTo>
                  <a:pt x="205004" y="579205"/>
                </a:lnTo>
                <a:lnTo>
                  <a:pt x="162003" y="561180"/>
                </a:lnTo>
                <a:lnTo>
                  <a:pt x="122730" y="537008"/>
                </a:lnTo>
                <a:lnTo>
                  <a:pt x="87804" y="507301"/>
                </a:lnTo>
                <a:lnTo>
                  <a:pt x="57842" y="472671"/>
                </a:lnTo>
                <a:lnTo>
                  <a:pt x="33463" y="433731"/>
                </a:lnTo>
                <a:lnTo>
                  <a:pt x="15284" y="391094"/>
                </a:lnTo>
                <a:lnTo>
                  <a:pt x="3924" y="345373"/>
                </a:lnTo>
                <a:lnTo>
                  <a:pt x="0" y="297180"/>
                </a:lnTo>
                <a:close/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08370" y="4144009"/>
            <a:ext cx="822960" cy="812800"/>
          </a:xfrm>
          <a:custGeom>
            <a:avLst/>
            <a:gdLst/>
            <a:ahLst/>
            <a:cxnLst/>
            <a:rect l="l" t="t" r="r" b="b"/>
            <a:pathLst>
              <a:path w="822959" h="812800">
                <a:moveTo>
                  <a:pt x="0" y="406400"/>
                </a:moveTo>
                <a:lnTo>
                  <a:pt x="2769" y="359012"/>
                </a:lnTo>
                <a:lnTo>
                  <a:pt x="10870" y="313228"/>
                </a:lnTo>
                <a:lnTo>
                  <a:pt x="23994" y="269353"/>
                </a:lnTo>
                <a:lnTo>
                  <a:pt x="41832" y="227692"/>
                </a:lnTo>
                <a:lnTo>
                  <a:pt x="64075" y="188551"/>
                </a:lnTo>
                <a:lnTo>
                  <a:pt x="90413" y="152234"/>
                </a:lnTo>
                <a:lnTo>
                  <a:pt x="120538" y="119046"/>
                </a:lnTo>
                <a:lnTo>
                  <a:pt x="154141" y="89293"/>
                </a:lnTo>
                <a:lnTo>
                  <a:pt x="190913" y="63281"/>
                </a:lnTo>
                <a:lnTo>
                  <a:pt x="230543" y="41313"/>
                </a:lnTo>
                <a:lnTo>
                  <a:pt x="272725" y="23696"/>
                </a:lnTo>
                <a:lnTo>
                  <a:pt x="317147" y="10735"/>
                </a:lnTo>
                <a:lnTo>
                  <a:pt x="363502" y="2734"/>
                </a:lnTo>
                <a:lnTo>
                  <a:pt x="411479" y="0"/>
                </a:lnTo>
                <a:lnTo>
                  <a:pt x="459457" y="2734"/>
                </a:lnTo>
                <a:lnTo>
                  <a:pt x="505812" y="10735"/>
                </a:lnTo>
                <a:lnTo>
                  <a:pt x="550234" y="23696"/>
                </a:lnTo>
                <a:lnTo>
                  <a:pt x="592416" y="41313"/>
                </a:lnTo>
                <a:lnTo>
                  <a:pt x="632046" y="63281"/>
                </a:lnTo>
                <a:lnTo>
                  <a:pt x="668818" y="89293"/>
                </a:lnTo>
                <a:lnTo>
                  <a:pt x="702421" y="119046"/>
                </a:lnTo>
                <a:lnTo>
                  <a:pt x="732546" y="152234"/>
                </a:lnTo>
                <a:lnTo>
                  <a:pt x="758884" y="188551"/>
                </a:lnTo>
                <a:lnTo>
                  <a:pt x="781127" y="227692"/>
                </a:lnTo>
                <a:lnTo>
                  <a:pt x="798965" y="269353"/>
                </a:lnTo>
                <a:lnTo>
                  <a:pt x="812089" y="313228"/>
                </a:lnTo>
                <a:lnTo>
                  <a:pt x="820190" y="359012"/>
                </a:lnTo>
                <a:lnTo>
                  <a:pt x="822959" y="406400"/>
                </a:lnTo>
                <a:lnTo>
                  <a:pt x="820190" y="453787"/>
                </a:lnTo>
                <a:lnTo>
                  <a:pt x="812089" y="499571"/>
                </a:lnTo>
                <a:lnTo>
                  <a:pt x="798965" y="543446"/>
                </a:lnTo>
                <a:lnTo>
                  <a:pt x="781127" y="585107"/>
                </a:lnTo>
                <a:lnTo>
                  <a:pt x="758884" y="624248"/>
                </a:lnTo>
                <a:lnTo>
                  <a:pt x="732546" y="660565"/>
                </a:lnTo>
                <a:lnTo>
                  <a:pt x="702421" y="693753"/>
                </a:lnTo>
                <a:lnTo>
                  <a:pt x="668818" y="723506"/>
                </a:lnTo>
                <a:lnTo>
                  <a:pt x="632046" y="749518"/>
                </a:lnTo>
                <a:lnTo>
                  <a:pt x="592416" y="771486"/>
                </a:lnTo>
                <a:lnTo>
                  <a:pt x="550234" y="789103"/>
                </a:lnTo>
                <a:lnTo>
                  <a:pt x="505812" y="802064"/>
                </a:lnTo>
                <a:lnTo>
                  <a:pt x="459457" y="810065"/>
                </a:lnTo>
                <a:lnTo>
                  <a:pt x="411479" y="812800"/>
                </a:lnTo>
                <a:lnTo>
                  <a:pt x="363502" y="810065"/>
                </a:lnTo>
                <a:lnTo>
                  <a:pt x="317147" y="802064"/>
                </a:lnTo>
                <a:lnTo>
                  <a:pt x="272725" y="789103"/>
                </a:lnTo>
                <a:lnTo>
                  <a:pt x="230543" y="771486"/>
                </a:lnTo>
                <a:lnTo>
                  <a:pt x="190913" y="749518"/>
                </a:lnTo>
                <a:lnTo>
                  <a:pt x="154141" y="723506"/>
                </a:lnTo>
                <a:lnTo>
                  <a:pt x="120538" y="693753"/>
                </a:lnTo>
                <a:lnTo>
                  <a:pt x="90413" y="660565"/>
                </a:lnTo>
                <a:lnTo>
                  <a:pt x="64075" y="624248"/>
                </a:lnTo>
                <a:lnTo>
                  <a:pt x="41832" y="585107"/>
                </a:lnTo>
                <a:lnTo>
                  <a:pt x="23994" y="543446"/>
                </a:lnTo>
                <a:lnTo>
                  <a:pt x="10870" y="499571"/>
                </a:lnTo>
                <a:lnTo>
                  <a:pt x="2769" y="453787"/>
                </a:lnTo>
                <a:lnTo>
                  <a:pt x="0" y="406400"/>
                </a:lnTo>
                <a:close/>
              </a:path>
            </a:pathLst>
          </a:custGeom>
          <a:ln w="2794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31770" y="2711450"/>
            <a:ext cx="438150" cy="76200"/>
          </a:xfrm>
          <a:custGeom>
            <a:avLst/>
            <a:gdLst/>
            <a:ahLst/>
            <a:cxnLst/>
            <a:rect l="l" t="t" r="r" b="b"/>
            <a:pathLst>
              <a:path w="438150" h="76200">
                <a:moveTo>
                  <a:pt x="361950" y="0"/>
                </a:moveTo>
                <a:lnTo>
                  <a:pt x="361950" y="76200"/>
                </a:lnTo>
                <a:lnTo>
                  <a:pt x="425450" y="44450"/>
                </a:lnTo>
                <a:lnTo>
                  <a:pt x="374650" y="44450"/>
                </a:lnTo>
                <a:lnTo>
                  <a:pt x="374650" y="31750"/>
                </a:lnTo>
                <a:lnTo>
                  <a:pt x="425450" y="31750"/>
                </a:lnTo>
                <a:lnTo>
                  <a:pt x="361950" y="0"/>
                </a:lnTo>
                <a:close/>
              </a:path>
              <a:path w="438150" h="76200">
                <a:moveTo>
                  <a:pt x="36195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61950" y="44450"/>
                </a:lnTo>
                <a:lnTo>
                  <a:pt x="361950" y="31750"/>
                </a:lnTo>
                <a:close/>
              </a:path>
              <a:path w="438150" h="76200">
                <a:moveTo>
                  <a:pt x="425450" y="31750"/>
                </a:moveTo>
                <a:lnTo>
                  <a:pt x="374650" y="31750"/>
                </a:lnTo>
                <a:lnTo>
                  <a:pt x="374650" y="44450"/>
                </a:lnTo>
                <a:lnTo>
                  <a:pt x="425450" y="44450"/>
                </a:lnTo>
                <a:lnTo>
                  <a:pt x="438150" y="38100"/>
                </a:lnTo>
                <a:lnTo>
                  <a:pt x="425450" y="3175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99890" y="2711450"/>
            <a:ext cx="438150" cy="76200"/>
          </a:xfrm>
          <a:custGeom>
            <a:avLst/>
            <a:gdLst/>
            <a:ahLst/>
            <a:cxnLst/>
            <a:rect l="l" t="t" r="r" b="b"/>
            <a:pathLst>
              <a:path w="438150" h="76200">
                <a:moveTo>
                  <a:pt x="361950" y="0"/>
                </a:moveTo>
                <a:lnTo>
                  <a:pt x="361950" y="76200"/>
                </a:lnTo>
                <a:lnTo>
                  <a:pt x="425450" y="44450"/>
                </a:lnTo>
                <a:lnTo>
                  <a:pt x="374650" y="44450"/>
                </a:lnTo>
                <a:lnTo>
                  <a:pt x="374650" y="31750"/>
                </a:lnTo>
                <a:lnTo>
                  <a:pt x="425450" y="31750"/>
                </a:lnTo>
                <a:lnTo>
                  <a:pt x="361950" y="0"/>
                </a:lnTo>
                <a:close/>
              </a:path>
              <a:path w="438150" h="76200">
                <a:moveTo>
                  <a:pt x="36195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61950" y="44450"/>
                </a:lnTo>
                <a:lnTo>
                  <a:pt x="361950" y="31750"/>
                </a:lnTo>
                <a:close/>
              </a:path>
              <a:path w="438150" h="76200">
                <a:moveTo>
                  <a:pt x="425450" y="31750"/>
                </a:moveTo>
                <a:lnTo>
                  <a:pt x="374650" y="31750"/>
                </a:lnTo>
                <a:lnTo>
                  <a:pt x="374650" y="44450"/>
                </a:lnTo>
                <a:lnTo>
                  <a:pt x="425450" y="44450"/>
                </a:lnTo>
                <a:lnTo>
                  <a:pt x="438150" y="38100"/>
                </a:lnTo>
                <a:lnTo>
                  <a:pt x="425450" y="3175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11190" y="2724150"/>
            <a:ext cx="438150" cy="76200"/>
          </a:xfrm>
          <a:custGeom>
            <a:avLst/>
            <a:gdLst/>
            <a:ahLst/>
            <a:cxnLst/>
            <a:rect l="l" t="t" r="r" b="b"/>
            <a:pathLst>
              <a:path w="438150" h="76200">
                <a:moveTo>
                  <a:pt x="361950" y="0"/>
                </a:moveTo>
                <a:lnTo>
                  <a:pt x="361950" y="76200"/>
                </a:lnTo>
                <a:lnTo>
                  <a:pt x="425450" y="44450"/>
                </a:lnTo>
                <a:lnTo>
                  <a:pt x="374650" y="44450"/>
                </a:lnTo>
                <a:lnTo>
                  <a:pt x="374650" y="31750"/>
                </a:lnTo>
                <a:lnTo>
                  <a:pt x="425450" y="31750"/>
                </a:lnTo>
                <a:lnTo>
                  <a:pt x="361950" y="0"/>
                </a:lnTo>
                <a:close/>
              </a:path>
              <a:path w="438150" h="76200">
                <a:moveTo>
                  <a:pt x="36195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61950" y="44450"/>
                </a:lnTo>
                <a:lnTo>
                  <a:pt x="361950" y="31750"/>
                </a:lnTo>
                <a:close/>
              </a:path>
              <a:path w="438150" h="76200">
                <a:moveTo>
                  <a:pt x="425450" y="31750"/>
                </a:moveTo>
                <a:lnTo>
                  <a:pt x="374650" y="31750"/>
                </a:lnTo>
                <a:lnTo>
                  <a:pt x="374650" y="44450"/>
                </a:lnTo>
                <a:lnTo>
                  <a:pt x="425450" y="44450"/>
                </a:lnTo>
                <a:lnTo>
                  <a:pt x="438150" y="38100"/>
                </a:lnTo>
                <a:lnTo>
                  <a:pt x="425450" y="3175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4129" y="4512309"/>
            <a:ext cx="727075" cy="76200"/>
          </a:xfrm>
          <a:custGeom>
            <a:avLst/>
            <a:gdLst/>
            <a:ahLst/>
            <a:cxnLst/>
            <a:rect l="l" t="t" r="r" b="b"/>
            <a:pathLst>
              <a:path w="727075" h="76200">
                <a:moveTo>
                  <a:pt x="650875" y="0"/>
                </a:moveTo>
                <a:lnTo>
                  <a:pt x="650875" y="76200"/>
                </a:lnTo>
                <a:lnTo>
                  <a:pt x="714374" y="44450"/>
                </a:lnTo>
                <a:lnTo>
                  <a:pt x="663575" y="44450"/>
                </a:lnTo>
                <a:lnTo>
                  <a:pt x="663575" y="31750"/>
                </a:lnTo>
                <a:lnTo>
                  <a:pt x="714374" y="31750"/>
                </a:lnTo>
                <a:lnTo>
                  <a:pt x="650875" y="0"/>
                </a:lnTo>
                <a:close/>
              </a:path>
              <a:path w="727075" h="76200">
                <a:moveTo>
                  <a:pt x="6508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50875" y="44450"/>
                </a:lnTo>
                <a:lnTo>
                  <a:pt x="650875" y="31750"/>
                </a:lnTo>
                <a:close/>
              </a:path>
              <a:path w="727075" h="76200">
                <a:moveTo>
                  <a:pt x="714374" y="31750"/>
                </a:moveTo>
                <a:lnTo>
                  <a:pt x="663575" y="31750"/>
                </a:lnTo>
                <a:lnTo>
                  <a:pt x="663575" y="44450"/>
                </a:lnTo>
                <a:lnTo>
                  <a:pt x="714374" y="44450"/>
                </a:lnTo>
                <a:lnTo>
                  <a:pt x="727074" y="38100"/>
                </a:lnTo>
                <a:lnTo>
                  <a:pt x="714374" y="3175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81450" y="4512309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500125" y="0"/>
                </a:moveTo>
                <a:lnTo>
                  <a:pt x="500125" y="76200"/>
                </a:lnTo>
                <a:lnTo>
                  <a:pt x="563626" y="44450"/>
                </a:lnTo>
                <a:lnTo>
                  <a:pt x="512825" y="44450"/>
                </a:lnTo>
                <a:lnTo>
                  <a:pt x="512825" y="31750"/>
                </a:lnTo>
                <a:lnTo>
                  <a:pt x="563626" y="31750"/>
                </a:lnTo>
                <a:lnTo>
                  <a:pt x="500125" y="0"/>
                </a:lnTo>
                <a:close/>
              </a:path>
              <a:path w="576579" h="76200">
                <a:moveTo>
                  <a:pt x="5001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00125" y="44450"/>
                </a:lnTo>
                <a:lnTo>
                  <a:pt x="500125" y="31750"/>
                </a:lnTo>
                <a:close/>
              </a:path>
              <a:path w="576579" h="76200">
                <a:moveTo>
                  <a:pt x="563626" y="31750"/>
                </a:moveTo>
                <a:lnTo>
                  <a:pt x="512825" y="31750"/>
                </a:lnTo>
                <a:lnTo>
                  <a:pt x="512825" y="44450"/>
                </a:lnTo>
                <a:lnTo>
                  <a:pt x="563626" y="44450"/>
                </a:lnTo>
                <a:lnTo>
                  <a:pt x="576326" y="38100"/>
                </a:lnTo>
                <a:lnTo>
                  <a:pt x="563626" y="3175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53050" y="4512309"/>
            <a:ext cx="542925" cy="76200"/>
          </a:xfrm>
          <a:custGeom>
            <a:avLst/>
            <a:gdLst/>
            <a:ahLst/>
            <a:cxnLst/>
            <a:rect l="l" t="t" r="r" b="b"/>
            <a:pathLst>
              <a:path w="542925" h="76200">
                <a:moveTo>
                  <a:pt x="466471" y="0"/>
                </a:moveTo>
                <a:lnTo>
                  <a:pt x="466471" y="76200"/>
                </a:lnTo>
                <a:lnTo>
                  <a:pt x="529971" y="44450"/>
                </a:lnTo>
                <a:lnTo>
                  <a:pt x="479171" y="44450"/>
                </a:lnTo>
                <a:lnTo>
                  <a:pt x="479171" y="31750"/>
                </a:lnTo>
                <a:lnTo>
                  <a:pt x="529971" y="31750"/>
                </a:lnTo>
                <a:lnTo>
                  <a:pt x="466471" y="0"/>
                </a:lnTo>
                <a:close/>
              </a:path>
              <a:path w="542925" h="76200">
                <a:moveTo>
                  <a:pt x="46647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66471" y="44450"/>
                </a:lnTo>
                <a:lnTo>
                  <a:pt x="466471" y="31750"/>
                </a:lnTo>
                <a:close/>
              </a:path>
              <a:path w="542925" h="76200">
                <a:moveTo>
                  <a:pt x="529971" y="31750"/>
                </a:moveTo>
                <a:lnTo>
                  <a:pt x="479171" y="31750"/>
                </a:lnTo>
                <a:lnTo>
                  <a:pt x="479171" y="44450"/>
                </a:lnTo>
                <a:lnTo>
                  <a:pt x="529971" y="44450"/>
                </a:lnTo>
                <a:lnTo>
                  <a:pt x="542671" y="38100"/>
                </a:lnTo>
                <a:lnTo>
                  <a:pt x="529971" y="3175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09034" y="3472815"/>
            <a:ext cx="155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Arial"/>
                <a:cs typeface="Arial"/>
              </a:rPr>
              <a:t>Çağlayan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Modeli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70578" y="4991100"/>
            <a:ext cx="1811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al"/>
                <a:cs typeface="Arial"/>
              </a:rPr>
              <a:t>Evrimsel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Geliştirme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08990" y="5351779"/>
            <a:ext cx="7265034" cy="114300"/>
          </a:xfrm>
          <a:custGeom>
            <a:avLst/>
            <a:gdLst/>
            <a:ahLst/>
            <a:cxnLst/>
            <a:rect l="l" t="t" r="r" b="b"/>
            <a:pathLst>
              <a:path w="7265034" h="114300">
                <a:moveTo>
                  <a:pt x="7150734" y="0"/>
                </a:moveTo>
                <a:lnTo>
                  <a:pt x="7150734" y="114300"/>
                </a:lnTo>
                <a:lnTo>
                  <a:pt x="7226934" y="76200"/>
                </a:lnTo>
                <a:lnTo>
                  <a:pt x="7169784" y="76200"/>
                </a:lnTo>
                <a:lnTo>
                  <a:pt x="7169784" y="38100"/>
                </a:lnTo>
                <a:lnTo>
                  <a:pt x="7226934" y="38100"/>
                </a:lnTo>
                <a:lnTo>
                  <a:pt x="7150734" y="0"/>
                </a:lnTo>
                <a:close/>
              </a:path>
              <a:path w="7265034" h="114300">
                <a:moveTo>
                  <a:pt x="715073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150734" y="76200"/>
                </a:lnTo>
                <a:lnTo>
                  <a:pt x="7150734" y="38100"/>
                </a:lnTo>
                <a:close/>
              </a:path>
              <a:path w="7265034" h="114300">
                <a:moveTo>
                  <a:pt x="7226934" y="38100"/>
                </a:moveTo>
                <a:lnTo>
                  <a:pt x="7169784" y="38100"/>
                </a:lnTo>
                <a:lnTo>
                  <a:pt x="7169784" y="76200"/>
                </a:lnTo>
                <a:lnTo>
                  <a:pt x="7226934" y="76200"/>
                </a:lnTo>
                <a:lnTo>
                  <a:pt x="7265034" y="57150"/>
                </a:lnTo>
                <a:lnTo>
                  <a:pt x="7226934" y="38100"/>
                </a:lnTo>
                <a:close/>
              </a:path>
            </a:pathLst>
          </a:custGeom>
          <a:solidFill>
            <a:srgbClr val="1382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541259" y="5132958"/>
            <a:ext cx="51435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b="1" spc="-105" dirty="0">
                <a:latin typeface="Trebuchet MS"/>
                <a:cs typeface="Trebuchet MS"/>
              </a:rPr>
              <a:t>Z</a:t>
            </a:r>
            <a:r>
              <a:rPr sz="1350" b="1" spc="-45" dirty="0">
                <a:latin typeface="Trebuchet MS"/>
                <a:cs typeface="Trebuchet MS"/>
              </a:rPr>
              <a:t>a</a:t>
            </a:r>
            <a:r>
              <a:rPr sz="1350" b="1" spc="-65" dirty="0">
                <a:latin typeface="Trebuchet MS"/>
                <a:cs typeface="Trebuchet MS"/>
              </a:rPr>
              <a:t>m</a:t>
            </a:r>
            <a:r>
              <a:rPr sz="1350" b="1" spc="-45" dirty="0">
                <a:latin typeface="Trebuchet MS"/>
                <a:cs typeface="Trebuchet MS"/>
              </a:rPr>
              <a:t>a</a:t>
            </a:r>
            <a:r>
              <a:rPr sz="1350" b="1" spc="-70" dirty="0">
                <a:latin typeface="Trebuchet MS"/>
                <a:cs typeface="Trebuchet MS"/>
              </a:rPr>
              <a:t>n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76420" y="495300"/>
            <a:ext cx="3540760" cy="1755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Veri Yer Tutucusu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6311-5A24-41DC-A4CA-46997F49AADD}" type="datetime1">
              <a:rPr lang="en-US" smtClean="0"/>
              <a:t>3/20/2019</a:t>
            </a:fld>
            <a:endParaRPr lang="en-US"/>
          </a:p>
        </p:txBody>
      </p:sp>
      <p:sp>
        <p:nvSpPr>
          <p:cNvPr id="36" name="Slayt Numarası Yer Tutucusu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53</a:t>
            </a:fld>
            <a:endParaRPr lang="tr-TR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06106"/>
            <a:ext cx="6882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265" dirty="0"/>
              <a:t>Evrimsel </a:t>
            </a:r>
            <a:r>
              <a:rPr sz="3600" u="none" spc="-190" dirty="0"/>
              <a:t>Geliştirme </a:t>
            </a:r>
            <a:r>
              <a:rPr sz="3600" u="none" spc="-125" dirty="0"/>
              <a:t>Modeli </a:t>
            </a:r>
            <a:r>
              <a:rPr sz="3600" u="none" spc="-100" dirty="0"/>
              <a:t>-</a:t>
            </a:r>
            <a:r>
              <a:rPr sz="3600" u="none" spc="-405" dirty="0"/>
              <a:t> </a:t>
            </a:r>
            <a:r>
              <a:rPr sz="3600" u="none" spc="-215" dirty="0"/>
              <a:t>Avantajlar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10577" y="2285682"/>
            <a:ext cx="7322820" cy="213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indent="-2025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Kullanıcıların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kendi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gereksinimlerini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daha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iyi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anlamalarını</a:t>
            </a:r>
            <a:r>
              <a:rPr sz="2000" spc="-2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sağlar.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Sürekli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değerlendirme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erken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aşamalardaki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risklerini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azaltır.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Hatalar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azalır.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84420" y="4030979"/>
            <a:ext cx="2222500" cy="166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C118-86CD-4783-9FAF-E1CC637BC13D}" type="datetime1">
              <a:rPr lang="en-US" smtClean="0"/>
              <a:t>3/20/2019</a:t>
            </a:fld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54</a:t>
            </a:fld>
            <a:endParaRPr lang="tr-TR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06106"/>
            <a:ext cx="70719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265" dirty="0"/>
              <a:t>Evrimsel </a:t>
            </a:r>
            <a:r>
              <a:rPr sz="3600" u="none" spc="-190" dirty="0"/>
              <a:t>Geliştirme </a:t>
            </a:r>
            <a:r>
              <a:rPr sz="3600" u="none" spc="-125" dirty="0"/>
              <a:t>Modeli </a:t>
            </a:r>
            <a:r>
              <a:rPr sz="3600" u="none" spc="-100" dirty="0"/>
              <a:t>-</a:t>
            </a:r>
            <a:r>
              <a:rPr sz="3600" u="none" spc="-415" dirty="0"/>
              <a:t> </a:t>
            </a:r>
            <a:r>
              <a:rPr sz="3600" u="none" spc="-204" dirty="0"/>
              <a:t>Problemler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10577" y="1833879"/>
            <a:ext cx="751459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Sürecin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görünürlüğü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azdır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(düzenli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teslim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edilebilir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ürün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yoktur).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1930">
              <a:lnSpc>
                <a:spcPts val="228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Sistemler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sıklıkla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iyi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yapılandırılmaz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(sürekli değişiklik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yazılımın</a:t>
            </a: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yapısına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zarar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verir).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Bakımı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zordur.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gereksinimini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yenilemek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gerekebilir.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80479" y="3858259"/>
            <a:ext cx="1424940" cy="1422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2AA7-88CB-4DB3-A773-72BAEB5AE95A}" type="datetime1">
              <a:rPr lang="en-US" smtClean="0"/>
              <a:t>3/20/2019</a:t>
            </a:fld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55</a:t>
            </a:fld>
            <a:endParaRPr lang="tr-TR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042034"/>
            <a:ext cx="73298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none" spc="-290" dirty="0"/>
              <a:t>Evrimsel </a:t>
            </a:r>
            <a:r>
              <a:rPr sz="4000" u="none" spc="-204" dirty="0"/>
              <a:t>Geliştirme </a:t>
            </a:r>
            <a:r>
              <a:rPr sz="4000" u="none" spc="-110" dirty="0"/>
              <a:t>-</a:t>
            </a:r>
            <a:r>
              <a:rPr sz="4000" u="none" spc="-295" dirty="0"/>
              <a:t> </a:t>
            </a:r>
            <a:r>
              <a:rPr sz="4000" u="none" spc="-200" dirty="0"/>
              <a:t>Uygulanabilirliği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10577" y="1833879"/>
            <a:ext cx="7303134" cy="241427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04139" marR="5080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Küçük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orta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boyutlu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etkileşimli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sistemler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(500.000 </a:t>
            </a:r>
            <a:r>
              <a:rPr sz="2000" spc="-315" dirty="0">
                <a:solidFill>
                  <a:srgbClr val="404040"/>
                </a:solidFill>
                <a:latin typeface="Arial"/>
                <a:cs typeface="Arial"/>
              </a:rPr>
              <a:t>LOC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dan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daha 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az 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olan).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Büyük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sistemin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parçaları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(ör.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Kullanıcı ara</a:t>
            </a:r>
            <a:r>
              <a:rPr sz="2000" spc="-2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yüzleri).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4" dirty="0">
                <a:solidFill>
                  <a:srgbClr val="404040"/>
                </a:solidFill>
                <a:latin typeface="Arial"/>
                <a:cs typeface="Arial"/>
              </a:rPr>
              <a:t>Kısa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süreli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kullanılacak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sistemler.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27E9-DCA3-4BBA-BF6D-14DE87104FEB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56</a:t>
            </a:fld>
            <a:endParaRPr lang="tr-T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10" dirty="0"/>
              <a:t>Örnek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533640" cy="3948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Çok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birimli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banka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uygulamaları.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Önce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geliştirilir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Şube-1’e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yüklenir.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Daha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sonra aksaklıklar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giderilerek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geliştirilen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Şube-2’ye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yüklenir.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Daha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sonra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geliştirilen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Şube-3’e,….</a:t>
            </a: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yüklenir.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Belirli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aralıklarla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eski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şubelerdeki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güncellemeler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yapılır.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054A-3814-4987-BC70-BF550DF1D47A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57</a:t>
            </a:fld>
            <a:endParaRPr lang="tr-T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707" y="707072"/>
            <a:ext cx="7675880" cy="104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990"/>
              </a:lnSpc>
              <a:spcBef>
                <a:spcPts val="100"/>
              </a:spcBef>
            </a:pPr>
            <a:r>
              <a:rPr sz="3600" u="none" spc="-365" dirty="0"/>
              <a:t>Yazılım </a:t>
            </a:r>
            <a:r>
              <a:rPr sz="3600" u="none" spc="-335" dirty="0"/>
              <a:t>Süreç</a:t>
            </a:r>
            <a:r>
              <a:rPr sz="3600" u="none" spc="-130" dirty="0"/>
              <a:t> </a:t>
            </a:r>
            <a:r>
              <a:rPr sz="3600" u="none" spc="-150" dirty="0"/>
              <a:t>Modellerinde</a:t>
            </a:r>
            <a:endParaRPr sz="3600"/>
          </a:p>
          <a:p>
            <a:pPr marL="12700">
              <a:lnSpc>
                <a:spcPts val="3990"/>
              </a:lnSpc>
              <a:tabLst>
                <a:tab pos="7662545" algn="l"/>
              </a:tabLst>
            </a:pPr>
            <a:r>
              <a:rPr sz="3600" u="none" spc="-335" dirty="0"/>
              <a:t>S</a:t>
            </a:r>
            <a:r>
              <a:rPr sz="3600" spc="-335" dirty="0"/>
              <a:t>üreç </a:t>
            </a:r>
            <a:r>
              <a:rPr sz="3600" spc="-305" dirty="0"/>
              <a:t>Tekrarı </a:t>
            </a:r>
            <a:r>
              <a:rPr sz="3600" spc="-270" dirty="0"/>
              <a:t>(“Process</a:t>
            </a:r>
            <a:r>
              <a:rPr sz="3600" spc="-110" dirty="0"/>
              <a:t> </a:t>
            </a:r>
            <a:r>
              <a:rPr sz="3600" spc="-100" dirty="0"/>
              <a:t>Iteration”)	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10577" y="1818640"/>
            <a:ext cx="7540625" cy="38773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04139" marR="948690" indent="-91440">
              <a:lnSpc>
                <a:spcPts val="1639"/>
              </a:lnSpc>
              <a:spcBef>
                <a:spcPts val="484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3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modelleri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tek 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defada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uygulanmak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yerine,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birkaç</a:t>
            </a:r>
            <a:r>
              <a:rPr sz="1700" spc="-3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tekrarda 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uygulanabilir.</a:t>
            </a:r>
            <a:endParaRPr sz="17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37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Örneğin, </a:t>
            </a: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geniş </a:t>
            </a:r>
            <a:r>
              <a:rPr sz="1500" spc="-85" dirty="0">
                <a:solidFill>
                  <a:srgbClr val="404040"/>
                </a:solidFill>
                <a:latin typeface="Arial"/>
                <a:cs typeface="Arial"/>
              </a:rPr>
              <a:t>kapsamlı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5 </a:t>
            </a:r>
            <a:r>
              <a:rPr sz="1500" spc="-10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sistemden oluşan </a:t>
            </a:r>
            <a:r>
              <a:rPr sz="15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sistemin; </a:t>
            </a:r>
            <a:r>
              <a:rPr sz="1500" spc="-25" dirty="0">
                <a:solidFill>
                  <a:srgbClr val="404040"/>
                </a:solidFill>
                <a:latin typeface="Arial"/>
                <a:cs typeface="Arial"/>
              </a:rPr>
              <a:t>ilk </a:t>
            </a:r>
            <a:r>
              <a:rPr sz="1500" spc="-10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sistemi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için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0" dirty="0">
                <a:solidFill>
                  <a:srgbClr val="404040"/>
                </a:solidFill>
                <a:latin typeface="Arial"/>
                <a:cs typeface="Arial"/>
              </a:rPr>
              <a:t>çağlayan</a:t>
            </a:r>
            <a:endParaRPr sz="1500">
              <a:latin typeface="Arial"/>
              <a:cs typeface="Arial"/>
            </a:endParaRPr>
          </a:p>
          <a:p>
            <a:pPr marL="396240">
              <a:lnSpc>
                <a:spcPct val="100000"/>
              </a:lnSpc>
            </a:pP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modeli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uygulandıktan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sonra,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geri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kalanı 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500" spc="-100" dirty="0">
                <a:solidFill>
                  <a:srgbClr val="404040"/>
                </a:solidFill>
                <a:latin typeface="Arial"/>
                <a:cs typeface="Arial"/>
              </a:rPr>
              <a:t>çağlayan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modeli tekrar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uygulanabilir.</a:t>
            </a:r>
            <a:endParaRPr sz="15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68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500" spc="-12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şekilde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riskleri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en </a:t>
            </a:r>
            <a:r>
              <a:rPr sz="1500" spc="-135" dirty="0">
                <a:solidFill>
                  <a:srgbClr val="404040"/>
                </a:solidFill>
                <a:latin typeface="Arial"/>
                <a:cs typeface="Arial"/>
              </a:rPr>
              <a:t>aza 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indirilerek </a:t>
            </a:r>
            <a:r>
              <a:rPr sz="1500" spc="-20" dirty="0">
                <a:solidFill>
                  <a:srgbClr val="404040"/>
                </a:solidFill>
                <a:latin typeface="Arial"/>
                <a:cs typeface="Arial"/>
              </a:rPr>
              <a:t>ilk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tekrarda 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kazanılan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deneyimden,</a:t>
            </a:r>
            <a:r>
              <a:rPr sz="1500" spc="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sistemin</a:t>
            </a:r>
            <a:endParaRPr sz="1500">
              <a:latin typeface="Arial"/>
              <a:cs typeface="Arial"/>
            </a:endParaRPr>
          </a:p>
          <a:p>
            <a:pPr marL="396240">
              <a:lnSpc>
                <a:spcPct val="100000"/>
              </a:lnSpc>
              <a:spcBef>
                <a:spcPts val="180"/>
              </a:spcBef>
            </a:pP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geri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kalanı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geliştirilirken</a:t>
            </a:r>
            <a:r>
              <a:rPr sz="15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faydalanılabilir.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Hangi 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modelinin,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sistemin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hangi </a:t>
            </a:r>
            <a:r>
              <a:rPr sz="1700" spc="-30" dirty="0">
                <a:solidFill>
                  <a:srgbClr val="404040"/>
                </a:solidFill>
                <a:latin typeface="Arial"/>
                <a:cs typeface="Arial"/>
              </a:rPr>
              <a:t>bölümleri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700" spc="-120" dirty="0">
                <a:solidFill>
                  <a:srgbClr val="404040"/>
                </a:solidFill>
                <a:latin typeface="Arial"/>
                <a:cs typeface="Arial"/>
              </a:rPr>
              <a:t>kaç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tekrarda</a:t>
            </a:r>
            <a:r>
              <a:rPr sz="1700" spc="-3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uygulanacağına</a:t>
            </a:r>
            <a:endParaRPr sz="17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220"/>
              </a:spcBef>
            </a:pP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proje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basında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karar</a:t>
            </a:r>
            <a:r>
              <a:rPr sz="1700" spc="-2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verilir.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30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tekrarıyla 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yakından </a:t>
            </a:r>
            <a:r>
              <a:rPr sz="1700" spc="-25" dirty="0">
                <a:solidFill>
                  <a:srgbClr val="404040"/>
                </a:solidFill>
                <a:latin typeface="Arial"/>
                <a:cs typeface="Arial"/>
              </a:rPr>
              <a:t>ilişkili </a:t>
            </a:r>
            <a:r>
              <a:rPr sz="1700" spc="-15" dirty="0">
                <a:solidFill>
                  <a:srgbClr val="404040"/>
                </a:solidFill>
                <a:latin typeface="Arial"/>
                <a:cs typeface="Arial"/>
              </a:rPr>
              <a:t>iki 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geleneksel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sz="1700" spc="-3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vardır:</a:t>
            </a:r>
            <a:endParaRPr sz="17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6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Artırımsal 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(“incremental”)</a:t>
            </a:r>
            <a:r>
              <a:rPr sz="15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endParaRPr sz="15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Döngüsel </a:t>
            </a:r>
            <a:r>
              <a:rPr sz="1500" spc="-25" dirty="0">
                <a:solidFill>
                  <a:srgbClr val="404040"/>
                </a:solidFill>
                <a:latin typeface="Arial"/>
                <a:cs typeface="Arial"/>
              </a:rPr>
              <a:t>(“spiral”)</a:t>
            </a:r>
            <a:r>
              <a:rPr sz="15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B33C-BC39-43EF-9E96-BAEF10CE4F2E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58</a:t>
            </a:fld>
            <a:endParaRPr lang="tr-T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707" y="749553"/>
            <a:ext cx="601853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u="none" spc="-220" dirty="0"/>
              <a:t>Artırımsal Geliştirme</a:t>
            </a:r>
            <a:r>
              <a:rPr sz="4300" u="none" spc="-290" dirty="0"/>
              <a:t> </a:t>
            </a:r>
            <a:r>
              <a:rPr sz="4300" u="none" spc="-145" dirty="0"/>
              <a:t>Modeli</a:t>
            </a:r>
            <a:endParaRPr sz="43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7662545" algn="l"/>
              </a:tabLst>
            </a:pPr>
            <a:r>
              <a:rPr u="none" spc="-145" dirty="0"/>
              <a:t>(I</a:t>
            </a:r>
            <a:r>
              <a:rPr spc="-145" dirty="0"/>
              <a:t>ncremental </a:t>
            </a:r>
            <a:r>
              <a:rPr spc="-165" dirty="0"/>
              <a:t>Development</a:t>
            </a:r>
            <a:r>
              <a:rPr spc="-200" dirty="0"/>
              <a:t> </a:t>
            </a:r>
            <a:r>
              <a:rPr spc="-120" dirty="0"/>
              <a:t>Model)	</a:t>
            </a:r>
          </a:p>
          <a:p>
            <a:pPr marL="207010" marR="673735" indent="-91440">
              <a:lnSpc>
                <a:spcPts val="1920"/>
              </a:lnSpc>
              <a:spcBef>
                <a:spcPts val="108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318135" algn="l"/>
              </a:tabLst>
            </a:pPr>
            <a:r>
              <a:rPr sz="2000" u="none" spc="-45" dirty="0"/>
              <a:t>Üretilen </a:t>
            </a:r>
            <a:r>
              <a:rPr sz="2000" u="none" spc="-50" dirty="0">
                <a:solidFill>
                  <a:srgbClr val="C00000"/>
                </a:solidFill>
              </a:rPr>
              <a:t>her </a:t>
            </a:r>
            <a:r>
              <a:rPr sz="2000" u="none" spc="-110" dirty="0">
                <a:solidFill>
                  <a:srgbClr val="C00000"/>
                </a:solidFill>
              </a:rPr>
              <a:t>yazılım </a:t>
            </a:r>
            <a:r>
              <a:rPr sz="2000" u="none" spc="-75" dirty="0">
                <a:solidFill>
                  <a:srgbClr val="C00000"/>
                </a:solidFill>
              </a:rPr>
              <a:t>sürümü </a:t>
            </a:r>
            <a:r>
              <a:rPr sz="2000" u="none" spc="-5" dirty="0">
                <a:solidFill>
                  <a:srgbClr val="C00000"/>
                </a:solidFill>
              </a:rPr>
              <a:t>birbirini </a:t>
            </a:r>
            <a:r>
              <a:rPr sz="2000" u="none" spc="-155" dirty="0">
                <a:solidFill>
                  <a:srgbClr val="C00000"/>
                </a:solidFill>
              </a:rPr>
              <a:t>kapsayacak </a:t>
            </a:r>
            <a:r>
              <a:rPr sz="2000" u="none" spc="-120" dirty="0"/>
              <a:t>ve </a:t>
            </a:r>
            <a:r>
              <a:rPr sz="2000" u="none" spc="-75" dirty="0"/>
              <a:t>giderek</a:t>
            </a:r>
            <a:r>
              <a:rPr sz="2000" u="none" spc="-215" dirty="0"/>
              <a:t> </a:t>
            </a:r>
            <a:r>
              <a:rPr sz="2000" u="none" spc="-45" dirty="0"/>
              <a:t>artan  </a:t>
            </a:r>
            <a:r>
              <a:rPr sz="2000" u="none" spc="-140" dirty="0"/>
              <a:t>sayıda </a:t>
            </a:r>
            <a:r>
              <a:rPr sz="2000" u="none" spc="-85" dirty="0"/>
              <a:t>işlev </a:t>
            </a:r>
            <a:r>
              <a:rPr sz="2000" u="none" spc="-95" dirty="0"/>
              <a:t>içerecek </a:t>
            </a:r>
            <a:r>
              <a:rPr sz="2000" u="none" spc="-85" dirty="0"/>
              <a:t>şekilde</a:t>
            </a:r>
            <a:r>
              <a:rPr sz="2000" u="none" spc="-45" dirty="0"/>
              <a:t> geliştirilir.</a:t>
            </a:r>
            <a:endParaRPr sz="2000"/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2100">
              <a:latin typeface="Times New Roman"/>
              <a:cs typeface="Times New Roman"/>
            </a:endParaRPr>
          </a:p>
          <a:p>
            <a:pPr marL="207010" marR="676275" indent="-91440">
              <a:lnSpc>
                <a:spcPts val="192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318135" algn="l"/>
              </a:tabLst>
            </a:pPr>
            <a:r>
              <a:rPr sz="2000" u="none" spc="-70" dirty="0"/>
              <a:t>Öğrencilerin </a:t>
            </a:r>
            <a:r>
              <a:rPr sz="2000" u="none" spc="-5" dirty="0"/>
              <a:t>bir </a:t>
            </a:r>
            <a:r>
              <a:rPr sz="2000" u="none" spc="-75" dirty="0"/>
              <a:t>dönem </a:t>
            </a:r>
            <a:r>
              <a:rPr sz="2000" u="none" spc="-100" dirty="0"/>
              <a:t>boyunca </a:t>
            </a:r>
            <a:r>
              <a:rPr sz="2000" u="none" spc="-45" dirty="0"/>
              <a:t>geliştirmeleri </a:t>
            </a:r>
            <a:r>
              <a:rPr sz="2000" u="none" spc="-110" dirty="0"/>
              <a:t>gereken </a:t>
            </a:r>
            <a:r>
              <a:rPr sz="2000" u="none" spc="-5" dirty="0"/>
              <a:t>bir  </a:t>
            </a:r>
            <a:r>
              <a:rPr sz="2000" u="none" spc="-85" dirty="0"/>
              <a:t>programlama </a:t>
            </a:r>
            <a:r>
              <a:rPr sz="2000" u="none" spc="-55" dirty="0"/>
              <a:t>ödevinin </a:t>
            </a:r>
            <a:r>
              <a:rPr sz="2000" u="none" spc="-100" dirty="0"/>
              <a:t>2 </a:t>
            </a:r>
            <a:r>
              <a:rPr sz="2000" u="none" spc="-65" dirty="0"/>
              <a:t>haftada </a:t>
            </a:r>
            <a:r>
              <a:rPr sz="2000" u="none" spc="-5" dirty="0"/>
              <a:t>bir </a:t>
            </a:r>
            <a:r>
              <a:rPr sz="2000" u="none" spc="-60" dirty="0"/>
              <a:t>gelişiminin </a:t>
            </a:r>
            <a:r>
              <a:rPr sz="2000" u="none" spc="-85" dirty="0"/>
              <a:t>izlenmesi</a:t>
            </a:r>
            <a:r>
              <a:rPr sz="2000" u="none" spc="-345" dirty="0"/>
              <a:t> </a:t>
            </a:r>
            <a:r>
              <a:rPr sz="2000" u="none" spc="-20" dirty="0"/>
              <a:t>(bitirme  </a:t>
            </a:r>
            <a:r>
              <a:rPr sz="2000" u="none" spc="-45" dirty="0"/>
              <a:t>tezleri).</a:t>
            </a:r>
            <a:endParaRPr sz="2000"/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2100">
              <a:latin typeface="Times New Roman"/>
              <a:cs typeface="Times New Roman"/>
            </a:endParaRPr>
          </a:p>
          <a:p>
            <a:pPr marL="207010" marR="66675" indent="-91440">
              <a:lnSpc>
                <a:spcPts val="192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318135" algn="l"/>
              </a:tabLst>
            </a:pPr>
            <a:r>
              <a:rPr sz="2000" u="none" spc="-130" dirty="0"/>
              <a:t>Uzun </a:t>
            </a:r>
            <a:r>
              <a:rPr sz="2000" u="none" spc="-140" dirty="0"/>
              <a:t>zaman </a:t>
            </a:r>
            <a:r>
              <a:rPr sz="2000" u="none" spc="-80" dirty="0"/>
              <a:t>alabilecek </a:t>
            </a:r>
            <a:r>
              <a:rPr sz="2000" u="none" spc="-120" dirty="0"/>
              <a:t>ve </a:t>
            </a:r>
            <a:r>
              <a:rPr sz="2000" u="none" spc="-75" dirty="0"/>
              <a:t>sistemin </a:t>
            </a:r>
            <a:r>
              <a:rPr sz="2000" u="none" spc="-110" dirty="0"/>
              <a:t>eksik </a:t>
            </a:r>
            <a:r>
              <a:rPr sz="2000" u="none" spc="-65" dirty="0"/>
              <a:t>işlevlikle </a:t>
            </a:r>
            <a:r>
              <a:rPr sz="2000" u="none" spc="-100" dirty="0"/>
              <a:t>çalışabileceği </a:t>
            </a:r>
            <a:r>
              <a:rPr sz="2000" u="none" spc="-30" dirty="0"/>
              <a:t>türdeki  </a:t>
            </a:r>
            <a:r>
              <a:rPr sz="2000" u="none" spc="-40" dirty="0"/>
              <a:t>projeler </a:t>
            </a:r>
            <a:r>
              <a:rPr sz="2000" u="none" spc="-60" dirty="0"/>
              <a:t>bu </a:t>
            </a:r>
            <a:r>
              <a:rPr sz="2000" u="none" spc="-70" dirty="0"/>
              <a:t>modele </a:t>
            </a:r>
            <a:r>
              <a:rPr sz="2000" u="none" spc="-95" dirty="0"/>
              <a:t>uygun</a:t>
            </a:r>
            <a:r>
              <a:rPr sz="2000" u="none" spc="-320" dirty="0"/>
              <a:t> </a:t>
            </a:r>
            <a:r>
              <a:rPr sz="2000" u="none" spc="-50" dirty="0"/>
              <a:t>olabilir.</a:t>
            </a:r>
            <a:endParaRPr sz="2000"/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700">
              <a:latin typeface="Times New Roman"/>
              <a:cs typeface="Times New Roman"/>
            </a:endParaRPr>
          </a:p>
          <a:p>
            <a:pPr marL="207010" indent="-9144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318135" algn="l"/>
              </a:tabLst>
            </a:pPr>
            <a:r>
              <a:rPr sz="2000" u="none" spc="-75" dirty="0">
                <a:solidFill>
                  <a:srgbClr val="C00000"/>
                </a:solidFill>
              </a:rPr>
              <a:t>Bir </a:t>
            </a:r>
            <a:r>
              <a:rPr sz="2000" u="none" spc="-40" dirty="0">
                <a:solidFill>
                  <a:srgbClr val="C00000"/>
                </a:solidFill>
              </a:rPr>
              <a:t>taraftan </a:t>
            </a:r>
            <a:r>
              <a:rPr sz="2000" u="none" spc="-65" dirty="0">
                <a:solidFill>
                  <a:srgbClr val="C00000"/>
                </a:solidFill>
              </a:rPr>
              <a:t>kullanım, diğer </a:t>
            </a:r>
            <a:r>
              <a:rPr sz="2000" u="none" spc="-40" dirty="0">
                <a:solidFill>
                  <a:srgbClr val="C00000"/>
                </a:solidFill>
              </a:rPr>
              <a:t>taraftan </a:t>
            </a:r>
            <a:r>
              <a:rPr sz="2000" u="none" spc="-20" dirty="0">
                <a:solidFill>
                  <a:srgbClr val="C00000"/>
                </a:solidFill>
              </a:rPr>
              <a:t>üretim</a:t>
            </a:r>
            <a:r>
              <a:rPr sz="2000" u="none" spc="-395" dirty="0">
                <a:solidFill>
                  <a:srgbClr val="C00000"/>
                </a:solidFill>
              </a:rPr>
              <a:t> </a:t>
            </a:r>
            <a:r>
              <a:rPr sz="2000" u="none" spc="-95" dirty="0">
                <a:solidFill>
                  <a:srgbClr val="C00000"/>
                </a:solidFill>
              </a:rPr>
              <a:t>yapılır.</a:t>
            </a:r>
            <a:endParaRPr sz="200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8B3F-40AC-4221-9C84-0F0332E613AF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59</a:t>
            </a:fld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z="4800" u="sng" spc="-355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Planlama	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1833879"/>
            <a:ext cx="7480934" cy="8794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0"/>
              </a:spcBef>
            </a:pP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Üretilecek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ilgili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olarak,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personel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donanım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gereksinimlerinin 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çıkarıldığı,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fizibilite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çalışmasının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yapıldığı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proje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planının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oluşturulduğu 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aşamadır.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2839" y="2725420"/>
            <a:ext cx="4381500" cy="3144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BE3D-7223-41C1-A5EE-F4C64719C88A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</a:t>
            </a:fld>
            <a:endParaRPr lang="tr-T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245" dirty="0"/>
              <a:t>Artırımsal </a:t>
            </a:r>
            <a:r>
              <a:rPr spc="-235" dirty="0"/>
              <a:t>Geliştirme</a:t>
            </a:r>
            <a:r>
              <a:rPr spc="-295" dirty="0"/>
              <a:t> </a:t>
            </a:r>
            <a:r>
              <a:rPr spc="-150" dirty="0"/>
              <a:t>Modeli	</a:t>
            </a:r>
          </a:p>
        </p:txBody>
      </p:sp>
      <p:sp>
        <p:nvSpPr>
          <p:cNvPr id="3" name="object 3"/>
          <p:cNvSpPr/>
          <p:nvPr/>
        </p:nvSpPr>
        <p:spPr>
          <a:xfrm>
            <a:off x="807719" y="2235200"/>
            <a:ext cx="1435100" cy="734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2019" y="2181860"/>
            <a:ext cx="1203959" cy="886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9469" y="2266950"/>
            <a:ext cx="1315720" cy="614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9469" y="2266950"/>
            <a:ext cx="1315720" cy="614680"/>
          </a:xfrm>
          <a:custGeom>
            <a:avLst/>
            <a:gdLst/>
            <a:ahLst/>
            <a:cxnLst/>
            <a:rect l="l" t="t" r="r" b="b"/>
            <a:pathLst>
              <a:path w="1315720" h="614680">
                <a:moveTo>
                  <a:pt x="0" y="102488"/>
                </a:moveTo>
                <a:lnTo>
                  <a:pt x="8051" y="62579"/>
                </a:lnTo>
                <a:lnTo>
                  <a:pt x="30008" y="30003"/>
                </a:lnTo>
                <a:lnTo>
                  <a:pt x="62573" y="8048"/>
                </a:lnTo>
                <a:lnTo>
                  <a:pt x="102450" y="0"/>
                </a:lnTo>
                <a:lnTo>
                  <a:pt x="1213231" y="0"/>
                </a:lnTo>
                <a:lnTo>
                  <a:pt x="1253140" y="8048"/>
                </a:lnTo>
                <a:lnTo>
                  <a:pt x="1285716" y="30003"/>
                </a:lnTo>
                <a:lnTo>
                  <a:pt x="1307671" y="62579"/>
                </a:lnTo>
                <a:lnTo>
                  <a:pt x="1315720" y="102488"/>
                </a:lnTo>
                <a:lnTo>
                  <a:pt x="1315720" y="512190"/>
                </a:lnTo>
                <a:lnTo>
                  <a:pt x="1307671" y="552100"/>
                </a:lnTo>
                <a:lnTo>
                  <a:pt x="1285716" y="584676"/>
                </a:lnTo>
                <a:lnTo>
                  <a:pt x="1253140" y="606631"/>
                </a:lnTo>
                <a:lnTo>
                  <a:pt x="1213231" y="614679"/>
                </a:lnTo>
                <a:lnTo>
                  <a:pt x="102450" y="614679"/>
                </a:lnTo>
                <a:lnTo>
                  <a:pt x="62573" y="606631"/>
                </a:lnTo>
                <a:lnTo>
                  <a:pt x="30008" y="584676"/>
                </a:lnTo>
                <a:lnTo>
                  <a:pt x="8051" y="552100"/>
                </a:lnTo>
                <a:lnTo>
                  <a:pt x="0" y="512190"/>
                </a:lnTo>
                <a:lnTo>
                  <a:pt x="0" y="102488"/>
                </a:lnTo>
                <a:close/>
              </a:path>
            </a:pathLst>
          </a:custGeom>
          <a:ln w="12700">
            <a:solidFill>
              <a:srgbClr val="3D87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9812" y="2239009"/>
            <a:ext cx="913765" cy="647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699"/>
              </a:lnSpc>
              <a:spcBef>
                <a:spcPts val="95"/>
              </a:spcBef>
            </a:pPr>
            <a:r>
              <a:rPr sz="1350" b="1" spc="-80" dirty="0">
                <a:solidFill>
                  <a:srgbClr val="404040"/>
                </a:solidFill>
                <a:latin typeface="Trebuchet MS"/>
                <a:cs typeface="Trebuchet MS"/>
              </a:rPr>
              <a:t>Genel  Gereksinim  </a:t>
            </a:r>
            <a:r>
              <a:rPr sz="1350" b="1" spc="-7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350" b="1" spc="-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350" b="1" spc="-6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350" b="1" spc="-7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350" b="1" spc="-80" dirty="0">
                <a:solidFill>
                  <a:srgbClr val="404040"/>
                </a:solidFill>
                <a:latin typeface="Trebuchet MS"/>
                <a:cs typeface="Trebuchet MS"/>
              </a:rPr>
              <a:t>rle</a:t>
            </a:r>
            <a:r>
              <a:rPr sz="1350" b="1" spc="-114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350" b="1" spc="-6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350" b="1" spc="-1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350" b="1" spc="-55" dirty="0">
                <a:solidFill>
                  <a:srgbClr val="404040"/>
                </a:solidFill>
                <a:latin typeface="Trebuchet MS"/>
                <a:cs typeface="Trebuchet MS"/>
              </a:rPr>
              <a:t>si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32379" y="2235200"/>
            <a:ext cx="1432559" cy="734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67939" y="2181860"/>
            <a:ext cx="1356360" cy="8839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64129" y="2266950"/>
            <a:ext cx="1313180" cy="614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64129" y="2266950"/>
            <a:ext cx="1313180" cy="614680"/>
          </a:xfrm>
          <a:custGeom>
            <a:avLst/>
            <a:gdLst/>
            <a:ahLst/>
            <a:cxnLst/>
            <a:rect l="l" t="t" r="r" b="b"/>
            <a:pathLst>
              <a:path w="1313179" h="614680">
                <a:moveTo>
                  <a:pt x="0" y="102488"/>
                </a:moveTo>
                <a:lnTo>
                  <a:pt x="8048" y="62579"/>
                </a:lnTo>
                <a:lnTo>
                  <a:pt x="30003" y="30003"/>
                </a:lnTo>
                <a:lnTo>
                  <a:pt x="62579" y="8048"/>
                </a:lnTo>
                <a:lnTo>
                  <a:pt x="102488" y="0"/>
                </a:lnTo>
                <a:lnTo>
                  <a:pt x="1210691" y="0"/>
                </a:lnTo>
                <a:lnTo>
                  <a:pt x="1250600" y="8048"/>
                </a:lnTo>
                <a:lnTo>
                  <a:pt x="1283176" y="30003"/>
                </a:lnTo>
                <a:lnTo>
                  <a:pt x="1305131" y="62579"/>
                </a:lnTo>
                <a:lnTo>
                  <a:pt x="1313180" y="102488"/>
                </a:lnTo>
                <a:lnTo>
                  <a:pt x="1313180" y="512190"/>
                </a:lnTo>
                <a:lnTo>
                  <a:pt x="1305131" y="552100"/>
                </a:lnTo>
                <a:lnTo>
                  <a:pt x="1283176" y="584676"/>
                </a:lnTo>
                <a:lnTo>
                  <a:pt x="1250600" y="606631"/>
                </a:lnTo>
                <a:lnTo>
                  <a:pt x="1210691" y="614679"/>
                </a:lnTo>
                <a:lnTo>
                  <a:pt x="102488" y="614679"/>
                </a:lnTo>
                <a:lnTo>
                  <a:pt x="62579" y="606631"/>
                </a:lnTo>
                <a:lnTo>
                  <a:pt x="30003" y="584676"/>
                </a:lnTo>
                <a:lnTo>
                  <a:pt x="8048" y="552100"/>
                </a:lnTo>
                <a:lnTo>
                  <a:pt x="0" y="512190"/>
                </a:lnTo>
                <a:lnTo>
                  <a:pt x="0" y="102488"/>
                </a:lnTo>
                <a:close/>
              </a:path>
            </a:pathLst>
          </a:custGeom>
          <a:ln w="12700">
            <a:solidFill>
              <a:srgbClr val="3D87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86430" y="2239009"/>
            <a:ext cx="1066165" cy="644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350" b="1" spc="-5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350" b="1" spc="-1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350" b="1" spc="-12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350" b="1" spc="-1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350" b="1" spc="-105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1350" b="1" spc="-50" dirty="0">
                <a:solidFill>
                  <a:srgbClr val="404040"/>
                </a:solidFill>
                <a:latin typeface="Trebuchet MS"/>
                <a:cs typeface="Trebuchet MS"/>
              </a:rPr>
              <a:t>si</a:t>
            </a:r>
            <a:r>
              <a:rPr sz="1350" b="1" spc="-9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350" b="1" spc="-7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350" b="1" spc="-65" dirty="0">
                <a:solidFill>
                  <a:srgbClr val="404040"/>
                </a:solidFill>
                <a:latin typeface="Trebuchet MS"/>
                <a:cs typeface="Trebuchet MS"/>
              </a:rPr>
              <a:t>ml</a:t>
            </a:r>
            <a:r>
              <a:rPr sz="1350" b="1" spc="-1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350" b="1" spc="-90" dirty="0">
                <a:solidFill>
                  <a:srgbClr val="404040"/>
                </a:solidFill>
                <a:latin typeface="Trebuchet MS"/>
                <a:cs typeface="Trebuchet MS"/>
              </a:rPr>
              <a:t>ri</a:t>
            </a:r>
            <a:endParaRPr sz="1350">
              <a:latin typeface="Trebuchet MS"/>
              <a:cs typeface="Trebuchet MS"/>
            </a:endParaRPr>
          </a:p>
          <a:p>
            <a:pPr marL="1905" algn="ctr">
              <a:lnSpc>
                <a:spcPct val="100000"/>
              </a:lnSpc>
            </a:pPr>
            <a:r>
              <a:rPr sz="1350" b="1" spc="-75" dirty="0">
                <a:solidFill>
                  <a:srgbClr val="404040"/>
                </a:solidFill>
                <a:latin typeface="Trebuchet MS"/>
                <a:cs typeface="Trebuchet MS"/>
              </a:rPr>
              <a:t>Artırımlara</a:t>
            </a:r>
            <a:endParaRPr sz="13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350" b="1" spc="-60" dirty="0">
                <a:solidFill>
                  <a:srgbClr val="404040"/>
                </a:solidFill>
                <a:latin typeface="Trebuchet MS"/>
                <a:cs typeface="Trebuchet MS"/>
              </a:rPr>
              <a:t>Bölme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54500" y="2235200"/>
            <a:ext cx="1432560" cy="734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7059" y="2181860"/>
            <a:ext cx="1125219" cy="8839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6250" y="2266950"/>
            <a:ext cx="1313179" cy="614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86250" y="2266950"/>
            <a:ext cx="1313180" cy="614680"/>
          </a:xfrm>
          <a:custGeom>
            <a:avLst/>
            <a:gdLst/>
            <a:ahLst/>
            <a:cxnLst/>
            <a:rect l="l" t="t" r="r" b="b"/>
            <a:pathLst>
              <a:path w="1313179" h="614680">
                <a:moveTo>
                  <a:pt x="0" y="102488"/>
                </a:moveTo>
                <a:lnTo>
                  <a:pt x="8048" y="62579"/>
                </a:lnTo>
                <a:lnTo>
                  <a:pt x="30003" y="30003"/>
                </a:lnTo>
                <a:lnTo>
                  <a:pt x="62579" y="8048"/>
                </a:lnTo>
                <a:lnTo>
                  <a:pt x="102488" y="0"/>
                </a:lnTo>
                <a:lnTo>
                  <a:pt x="1210690" y="0"/>
                </a:lnTo>
                <a:lnTo>
                  <a:pt x="1250600" y="8048"/>
                </a:lnTo>
                <a:lnTo>
                  <a:pt x="1283176" y="30003"/>
                </a:lnTo>
                <a:lnTo>
                  <a:pt x="1305131" y="62579"/>
                </a:lnTo>
                <a:lnTo>
                  <a:pt x="1313179" y="102488"/>
                </a:lnTo>
                <a:lnTo>
                  <a:pt x="1313179" y="512190"/>
                </a:lnTo>
                <a:lnTo>
                  <a:pt x="1305131" y="552100"/>
                </a:lnTo>
                <a:lnTo>
                  <a:pt x="1283176" y="584676"/>
                </a:lnTo>
                <a:lnTo>
                  <a:pt x="1250600" y="606631"/>
                </a:lnTo>
                <a:lnTo>
                  <a:pt x="1210690" y="614679"/>
                </a:lnTo>
                <a:lnTo>
                  <a:pt x="102488" y="614679"/>
                </a:lnTo>
                <a:lnTo>
                  <a:pt x="62579" y="606631"/>
                </a:lnTo>
                <a:lnTo>
                  <a:pt x="30003" y="584676"/>
                </a:lnTo>
                <a:lnTo>
                  <a:pt x="8048" y="552100"/>
                </a:lnTo>
                <a:lnTo>
                  <a:pt x="0" y="512190"/>
                </a:lnTo>
                <a:lnTo>
                  <a:pt x="0" y="102488"/>
                </a:lnTo>
                <a:close/>
              </a:path>
            </a:pathLst>
          </a:custGeom>
          <a:ln w="12700">
            <a:solidFill>
              <a:srgbClr val="3D87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36440" y="2239009"/>
            <a:ext cx="814069" cy="644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54940">
              <a:lnSpc>
                <a:spcPct val="100000"/>
              </a:lnSpc>
              <a:spcBef>
                <a:spcPts val="110"/>
              </a:spcBef>
            </a:pPr>
            <a:r>
              <a:rPr sz="1350" b="1" spc="-70" dirty="0">
                <a:solidFill>
                  <a:srgbClr val="404040"/>
                </a:solidFill>
                <a:latin typeface="Trebuchet MS"/>
                <a:cs typeface="Trebuchet MS"/>
              </a:rPr>
              <a:t>Sistem  </a:t>
            </a:r>
            <a:r>
              <a:rPr sz="1350" b="1" spc="-45" dirty="0">
                <a:solidFill>
                  <a:srgbClr val="404040"/>
                </a:solidFill>
                <a:latin typeface="Trebuchet MS"/>
                <a:cs typeface="Trebuchet MS"/>
              </a:rPr>
              <a:t>Mimarisini  </a:t>
            </a:r>
            <a:r>
              <a:rPr sz="1350" b="1" spc="-25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350" b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350" b="1" spc="-8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350" b="1" spc="-70" dirty="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sz="1350" b="1" spc="-65" dirty="0">
                <a:solidFill>
                  <a:srgbClr val="404040"/>
                </a:solidFill>
                <a:latin typeface="Trebuchet MS"/>
                <a:cs typeface="Trebuchet MS"/>
              </a:rPr>
              <a:t>ml</a:t>
            </a:r>
            <a:r>
              <a:rPr sz="1350" b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350" b="1" spc="-6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350" b="1" spc="-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7719" y="3754120"/>
            <a:ext cx="1435100" cy="7594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0600" y="3716020"/>
            <a:ext cx="1061720" cy="8813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9469" y="3785870"/>
            <a:ext cx="1315720" cy="6400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9469" y="3785870"/>
            <a:ext cx="1315720" cy="640080"/>
          </a:xfrm>
          <a:custGeom>
            <a:avLst/>
            <a:gdLst/>
            <a:ahLst/>
            <a:cxnLst/>
            <a:rect l="l" t="t" r="r" b="b"/>
            <a:pathLst>
              <a:path w="1315720" h="640079">
                <a:moveTo>
                  <a:pt x="0" y="106679"/>
                </a:moveTo>
                <a:lnTo>
                  <a:pt x="8383" y="65150"/>
                </a:lnTo>
                <a:lnTo>
                  <a:pt x="31246" y="31241"/>
                </a:lnTo>
                <a:lnTo>
                  <a:pt x="65156" y="8381"/>
                </a:lnTo>
                <a:lnTo>
                  <a:pt x="106680" y="0"/>
                </a:lnTo>
                <a:lnTo>
                  <a:pt x="1209040" y="0"/>
                </a:lnTo>
                <a:lnTo>
                  <a:pt x="1250569" y="8381"/>
                </a:lnTo>
                <a:lnTo>
                  <a:pt x="1284477" y="31241"/>
                </a:lnTo>
                <a:lnTo>
                  <a:pt x="1307337" y="65150"/>
                </a:lnTo>
                <a:lnTo>
                  <a:pt x="1315720" y="106679"/>
                </a:lnTo>
                <a:lnTo>
                  <a:pt x="1315720" y="533399"/>
                </a:lnTo>
                <a:lnTo>
                  <a:pt x="1307338" y="574928"/>
                </a:lnTo>
                <a:lnTo>
                  <a:pt x="1284478" y="608837"/>
                </a:lnTo>
                <a:lnTo>
                  <a:pt x="1250569" y="631697"/>
                </a:lnTo>
                <a:lnTo>
                  <a:pt x="1209040" y="640079"/>
                </a:lnTo>
                <a:lnTo>
                  <a:pt x="106680" y="640079"/>
                </a:lnTo>
                <a:lnTo>
                  <a:pt x="65156" y="631697"/>
                </a:lnTo>
                <a:lnTo>
                  <a:pt x="31246" y="608837"/>
                </a:lnTo>
                <a:lnTo>
                  <a:pt x="8383" y="574928"/>
                </a:lnTo>
                <a:lnTo>
                  <a:pt x="0" y="533399"/>
                </a:lnTo>
                <a:lnTo>
                  <a:pt x="0" y="106679"/>
                </a:lnTo>
                <a:close/>
              </a:path>
            </a:pathLst>
          </a:custGeom>
          <a:ln w="12700">
            <a:solidFill>
              <a:srgbClr val="3D87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09980" y="3771582"/>
            <a:ext cx="770890" cy="645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  <a:spcBef>
                <a:spcPts val="110"/>
              </a:spcBef>
            </a:pPr>
            <a:r>
              <a:rPr sz="1350" b="1" spc="-70" dirty="0">
                <a:solidFill>
                  <a:srgbClr val="404040"/>
                </a:solidFill>
                <a:latin typeface="Trebuchet MS"/>
                <a:cs typeface="Trebuchet MS"/>
              </a:rPr>
              <a:t>Sistem  </a:t>
            </a:r>
            <a:r>
              <a:rPr sz="1350" b="1" spc="-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350" b="1" spc="-9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350" b="1" spc="-8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350" b="1" spc="-70" dirty="0">
                <a:solidFill>
                  <a:srgbClr val="404040"/>
                </a:solidFill>
                <a:latin typeface="Trebuchet MS"/>
                <a:cs typeface="Trebuchet MS"/>
              </a:rPr>
              <a:t>ırımla</a:t>
            </a:r>
            <a:r>
              <a:rPr sz="1350" b="1" spc="-80" dirty="0">
                <a:solidFill>
                  <a:srgbClr val="404040"/>
                </a:solidFill>
                <a:latin typeface="Trebuchet MS"/>
                <a:cs typeface="Trebuchet MS"/>
              </a:rPr>
              <a:t>rı  </a:t>
            </a:r>
            <a:r>
              <a:rPr sz="1350" b="1" spc="-5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350" b="1" spc="-1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350" b="1" spc="-6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350" b="1" spc="-7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350" b="1" spc="-65" dirty="0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sz="1350" b="1" spc="-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350" b="1" spc="-7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350" b="1" spc="-5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350" b="1" spc="-11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350" b="1" spc="-9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73020" y="3754120"/>
            <a:ext cx="1432559" cy="7594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64460" y="3817620"/>
            <a:ext cx="1247139" cy="6781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04770" y="3785870"/>
            <a:ext cx="1313180" cy="6400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04770" y="3785870"/>
            <a:ext cx="1313180" cy="640080"/>
          </a:xfrm>
          <a:custGeom>
            <a:avLst/>
            <a:gdLst/>
            <a:ahLst/>
            <a:cxnLst/>
            <a:rect l="l" t="t" r="r" b="b"/>
            <a:pathLst>
              <a:path w="1313179" h="640079">
                <a:moveTo>
                  <a:pt x="0" y="106679"/>
                </a:moveTo>
                <a:lnTo>
                  <a:pt x="8381" y="65150"/>
                </a:lnTo>
                <a:lnTo>
                  <a:pt x="31242" y="31241"/>
                </a:lnTo>
                <a:lnTo>
                  <a:pt x="65151" y="8381"/>
                </a:lnTo>
                <a:lnTo>
                  <a:pt x="106680" y="0"/>
                </a:lnTo>
                <a:lnTo>
                  <a:pt x="1206500" y="0"/>
                </a:lnTo>
                <a:lnTo>
                  <a:pt x="1248029" y="8381"/>
                </a:lnTo>
                <a:lnTo>
                  <a:pt x="1281938" y="31241"/>
                </a:lnTo>
                <a:lnTo>
                  <a:pt x="1304798" y="65150"/>
                </a:lnTo>
                <a:lnTo>
                  <a:pt x="1313180" y="106679"/>
                </a:lnTo>
                <a:lnTo>
                  <a:pt x="1313180" y="533399"/>
                </a:lnTo>
                <a:lnTo>
                  <a:pt x="1304797" y="574928"/>
                </a:lnTo>
                <a:lnTo>
                  <a:pt x="1281937" y="608837"/>
                </a:lnTo>
                <a:lnTo>
                  <a:pt x="1248028" y="631697"/>
                </a:lnTo>
                <a:lnTo>
                  <a:pt x="1206500" y="640079"/>
                </a:lnTo>
                <a:lnTo>
                  <a:pt x="106680" y="640079"/>
                </a:lnTo>
                <a:lnTo>
                  <a:pt x="65151" y="631697"/>
                </a:lnTo>
                <a:lnTo>
                  <a:pt x="31242" y="608837"/>
                </a:lnTo>
                <a:lnTo>
                  <a:pt x="8381" y="574928"/>
                </a:lnTo>
                <a:lnTo>
                  <a:pt x="0" y="533399"/>
                </a:lnTo>
                <a:lnTo>
                  <a:pt x="0" y="106679"/>
                </a:lnTo>
                <a:close/>
              </a:path>
            </a:pathLst>
          </a:custGeom>
          <a:ln w="12700">
            <a:solidFill>
              <a:srgbClr val="3D87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82316" y="3875151"/>
            <a:ext cx="956944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41605">
              <a:lnSpc>
                <a:spcPct val="100000"/>
              </a:lnSpc>
              <a:spcBef>
                <a:spcPts val="110"/>
              </a:spcBef>
            </a:pPr>
            <a:r>
              <a:rPr sz="1350" b="1" spc="-75" dirty="0">
                <a:solidFill>
                  <a:srgbClr val="404040"/>
                </a:solidFill>
                <a:latin typeface="Trebuchet MS"/>
                <a:cs typeface="Trebuchet MS"/>
              </a:rPr>
              <a:t>Artırımın  </a:t>
            </a:r>
            <a:r>
              <a:rPr sz="1350" b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350" b="1" spc="-5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350" b="1" spc="-6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350" b="1" spc="-8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350" b="1" spc="-6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350" b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350" b="1" spc="-8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350" b="1" spc="-6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350" b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350" b="1" spc="-55" dirty="0">
                <a:solidFill>
                  <a:srgbClr val="404040"/>
                </a:solidFill>
                <a:latin typeface="Trebuchet MS"/>
                <a:cs typeface="Trebuchet MS"/>
              </a:rPr>
              <a:t>sı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30700" y="3754120"/>
            <a:ext cx="1435100" cy="749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94200" y="3812540"/>
            <a:ext cx="1300479" cy="6756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62450" y="3785870"/>
            <a:ext cx="1315720" cy="6299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62450" y="3785870"/>
            <a:ext cx="1315720" cy="629920"/>
          </a:xfrm>
          <a:custGeom>
            <a:avLst/>
            <a:gdLst/>
            <a:ahLst/>
            <a:cxnLst/>
            <a:rect l="l" t="t" r="r" b="b"/>
            <a:pathLst>
              <a:path w="1315720" h="629920">
                <a:moveTo>
                  <a:pt x="0" y="105028"/>
                </a:moveTo>
                <a:lnTo>
                  <a:pt x="8249" y="64133"/>
                </a:lnTo>
                <a:lnTo>
                  <a:pt x="30749" y="30749"/>
                </a:lnTo>
                <a:lnTo>
                  <a:pt x="64133" y="8249"/>
                </a:lnTo>
                <a:lnTo>
                  <a:pt x="105028" y="0"/>
                </a:lnTo>
                <a:lnTo>
                  <a:pt x="1210690" y="0"/>
                </a:lnTo>
                <a:lnTo>
                  <a:pt x="1251586" y="8249"/>
                </a:lnTo>
                <a:lnTo>
                  <a:pt x="1284970" y="30749"/>
                </a:lnTo>
                <a:lnTo>
                  <a:pt x="1307470" y="64133"/>
                </a:lnTo>
                <a:lnTo>
                  <a:pt x="1315720" y="105028"/>
                </a:lnTo>
                <a:lnTo>
                  <a:pt x="1315720" y="524890"/>
                </a:lnTo>
                <a:lnTo>
                  <a:pt x="1307470" y="565786"/>
                </a:lnTo>
                <a:lnTo>
                  <a:pt x="1284970" y="599170"/>
                </a:lnTo>
                <a:lnTo>
                  <a:pt x="1251586" y="621670"/>
                </a:lnTo>
                <a:lnTo>
                  <a:pt x="1210690" y="629919"/>
                </a:lnTo>
                <a:lnTo>
                  <a:pt x="105028" y="629919"/>
                </a:lnTo>
                <a:lnTo>
                  <a:pt x="64133" y="621670"/>
                </a:lnTo>
                <a:lnTo>
                  <a:pt x="30749" y="599170"/>
                </a:lnTo>
                <a:lnTo>
                  <a:pt x="8249" y="565786"/>
                </a:lnTo>
                <a:lnTo>
                  <a:pt x="0" y="524890"/>
                </a:lnTo>
                <a:lnTo>
                  <a:pt x="0" y="105028"/>
                </a:lnTo>
                <a:close/>
              </a:path>
            </a:pathLst>
          </a:custGeom>
          <a:ln w="12700">
            <a:solidFill>
              <a:srgbClr val="3D87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512945" y="3868801"/>
            <a:ext cx="101028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10"/>
              </a:spcBef>
            </a:pPr>
            <a:r>
              <a:rPr sz="1350" b="1" spc="-75" dirty="0">
                <a:solidFill>
                  <a:srgbClr val="404040"/>
                </a:solidFill>
                <a:latin typeface="Trebuchet MS"/>
                <a:cs typeface="Trebuchet MS"/>
              </a:rPr>
              <a:t>Artırımın</a:t>
            </a:r>
            <a:endParaRPr sz="13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350" b="1" spc="-75" dirty="0">
                <a:solidFill>
                  <a:srgbClr val="404040"/>
                </a:solidFill>
                <a:latin typeface="Trebuchet MS"/>
                <a:cs typeface="Trebuchet MS"/>
              </a:rPr>
              <a:t>Birleştirilmesi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90920" y="3754120"/>
            <a:ext cx="1432559" cy="7493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9820" y="3812540"/>
            <a:ext cx="1247140" cy="6756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22670" y="3785870"/>
            <a:ext cx="1313179" cy="6299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2670" y="3785870"/>
            <a:ext cx="1313180" cy="629920"/>
          </a:xfrm>
          <a:custGeom>
            <a:avLst/>
            <a:gdLst/>
            <a:ahLst/>
            <a:cxnLst/>
            <a:rect l="l" t="t" r="r" b="b"/>
            <a:pathLst>
              <a:path w="1313179" h="629920">
                <a:moveTo>
                  <a:pt x="0" y="105028"/>
                </a:moveTo>
                <a:lnTo>
                  <a:pt x="8249" y="64133"/>
                </a:lnTo>
                <a:lnTo>
                  <a:pt x="30749" y="30749"/>
                </a:lnTo>
                <a:lnTo>
                  <a:pt x="64133" y="8249"/>
                </a:lnTo>
                <a:lnTo>
                  <a:pt x="105028" y="0"/>
                </a:lnTo>
                <a:lnTo>
                  <a:pt x="1208151" y="0"/>
                </a:lnTo>
                <a:lnTo>
                  <a:pt x="1249046" y="8249"/>
                </a:lnTo>
                <a:lnTo>
                  <a:pt x="1282430" y="30749"/>
                </a:lnTo>
                <a:lnTo>
                  <a:pt x="1304930" y="64133"/>
                </a:lnTo>
                <a:lnTo>
                  <a:pt x="1313179" y="105028"/>
                </a:lnTo>
                <a:lnTo>
                  <a:pt x="1313179" y="524890"/>
                </a:lnTo>
                <a:lnTo>
                  <a:pt x="1304930" y="565786"/>
                </a:lnTo>
                <a:lnTo>
                  <a:pt x="1282430" y="599170"/>
                </a:lnTo>
                <a:lnTo>
                  <a:pt x="1249046" y="621670"/>
                </a:lnTo>
                <a:lnTo>
                  <a:pt x="1208151" y="629919"/>
                </a:lnTo>
                <a:lnTo>
                  <a:pt x="105028" y="629919"/>
                </a:lnTo>
                <a:lnTo>
                  <a:pt x="64133" y="621670"/>
                </a:lnTo>
                <a:lnTo>
                  <a:pt x="30749" y="599170"/>
                </a:lnTo>
                <a:lnTo>
                  <a:pt x="8249" y="565786"/>
                </a:lnTo>
                <a:lnTo>
                  <a:pt x="0" y="524890"/>
                </a:lnTo>
                <a:lnTo>
                  <a:pt x="0" y="105028"/>
                </a:lnTo>
                <a:close/>
              </a:path>
            </a:pathLst>
          </a:custGeom>
          <a:ln w="12699">
            <a:solidFill>
              <a:srgbClr val="3D87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300215" y="3868801"/>
            <a:ext cx="95948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60020">
              <a:lnSpc>
                <a:spcPct val="100000"/>
              </a:lnSpc>
              <a:spcBef>
                <a:spcPts val="110"/>
              </a:spcBef>
            </a:pPr>
            <a:r>
              <a:rPr sz="1350" b="1" spc="-70" dirty="0">
                <a:solidFill>
                  <a:srgbClr val="404040"/>
                </a:solidFill>
                <a:latin typeface="Trebuchet MS"/>
                <a:cs typeface="Trebuchet MS"/>
              </a:rPr>
              <a:t>Sistemin  </a:t>
            </a:r>
            <a:r>
              <a:rPr sz="1350" b="1" spc="-5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350" b="1" spc="-60" dirty="0">
                <a:solidFill>
                  <a:srgbClr val="404040"/>
                </a:solidFill>
                <a:latin typeface="Trebuchet MS"/>
                <a:cs typeface="Trebuchet MS"/>
              </a:rPr>
              <a:t>ayl</a:t>
            </a:r>
            <a:r>
              <a:rPr sz="1350" b="1" spc="-6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350" b="1" spc="-8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350" b="1" spc="-7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350" b="1" spc="-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350" b="1" spc="-55" dirty="0">
                <a:solidFill>
                  <a:srgbClr val="404040"/>
                </a:solidFill>
                <a:latin typeface="Trebuchet MS"/>
                <a:cs typeface="Trebuchet MS"/>
              </a:rPr>
              <a:t>sı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55419" y="2881629"/>
            <a:ext cx="3500754" cy="904240"/>
          </a:xfrm>
          <a:custGeom>
            <a:avLst/>
            <a:gdLst/>
            <a:ahLst/>
            <a:cxnLst/>
            <a:rect l="l" t="t" r="r" b="b"/>
            <a:pathLst>
              <a:path w="3500754" h="904239">
                <a:moveTo>
                  <a:pt x="27940" y="820166"/>
                </a:moveTo>
                <a:lnTo>
                  <a:pt x="0" y="820166"/>
                </a:lnTo>
                <a:lnTo>
                  <a:pt x="41910" y="903986"/>
                </a:lnTo>
                <a:lnTo>
                  <a:pt x="76834" y="834136"/>
                </a:lnTo>
                <a:lnTo>
                  <a:pt x="27940" y="834136"/>
                </a:lnTo>
                <a:lnTo>
                  <a:pt x="27940" y="820166"/>
                </a:lnTo>
                <a:close/>
              </a:path>
              <a:path w="3500754" h="904239">
                <a:moveTo>
                  <a:pt x="3472688" y="438023"/>
                </a:moveTo>
                <a:lnTo>
                  <a:pt x="34163" y="438023"/>
                </a:lnTo>
                <a:lnTo>
                  <a:pt x="27940" y="444246"/>
                </a:lnTo>
                <a:lnTo>
                  <a:pt x="27940" y="834136"/>
                </a:lnTo>
                <a:lnTo>
                  <a:pt x="55880" y="834136"/>
                </a:lnTo>
                <a:lnTo>
                  <a:pt x="55880" y="465963"/>
                </a:lnTo>
                <a:lnTo>
                  <a:pt x="41910" y="465963"/>
                </a:lnTo>
                <a:lnTo>
                  <a:pt x="55880" y="451993"/>
                </a:lnTo>
                <a:lnTo>
                  <a:pt x="3472688" y="451993"/>
                </a:lnTo>
                <a:lnTo>
                  <a:pt x="3472688" y="438023"/>
                </a:lnTo>
                <a:close/>
              </a:path>
              <a:path w="3500754" h="904239">
                <a:moveTo>
                  <a:pt x="83820" y="820166"/>
                </a:moveTo>
                <a:lnTo>
                  <a:pt x="55880" y="820166"/>
                </a:lnTo>
                <a:lnTo>
                  <a:pt x="55880" y="834136"/>
                </a:lnTo>
                <a:lnTo>
                  <a:pt x="76834" y="834136"/>
                </a:lnTo>
                <a:lnTo>
                  <a:pt x="83820" y="820166"/>
                </a:lnTo>
                <a:close/>
              </a:path>
              <a:path w="3500754" h="904239">
                <a:moveTo>
                  <a:pt x="55880" y="451993"/>
                </a:moveTo>
                <a:lnTo>
                  <a:pt x="41910" y="465963"/>
                </a:lnTo>
                <a:lnTo>
                  <a:pt x="55880" y="465963"/>
                </a:lnTo>
                <a:lnTo>
                  <a:pt x="55880" y="451993"/>
                </a:lnTo>
                <a:close/>
              </a:path>
              <a:path w="3500754" h="904239">
                <a:moveTo>
                  <a:pt x="3500628" y="438023"/>
                </a:moveTo>
                <a:lnTo>
                  <a:pt x="3486657" y="438023"/>
                </a:lnTo>
                <a:lnTo>
                  <a:pt x="3472688" y="451993"/>
                </a:lnTo>
                <a:lnTo>
                  <a:pt x="55880" y="451993"/>
                </a:lnTo>
                <a:lnTo>
                  <a:pt x="55880" y="465963"/>
                </a:lnTo>
                <a:lnTo>
                  <a:pt x="3494404" y="465963"/>
                </a:lnTo>
                <a:lnTo>
                  <a:pt x="3500628" y="459740"/>
                </a:lnTo>
                <a:lnTo>
                  <a:pt x="3500628" y="438023"/>
                </a:lnTo>
                <a:close/>
              </a:path>
              <a:path w="3500754" h="904239">
                <a:moveTo>
                  <a:pt x="3500628" y="0"/>
                </a:moveTo>
                <a:lnTo>
                  <a:pt x="3472688" y="0"/>
                </a:lnTo>
                <a:lnTo>
                  <a:pt x="3472688" y="451993"/>
                </a:lnTo>
                <a:lnTo>
                  <a:pt x="3486657" y="438023"/>
                </a:lnTo>
                <a:lnTo>
                  <a:pt x="3500628" y="438023"/>
                </a:lnTo>
                <a:lnTo>
                  <a:pt x="3500628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55419" y="4415790"/>
            <a:ext cx="5337175" cy="198120"/>
          </a:xfrm>
          <a:custGeom>
            <a:avLst/>
            <a:gdLst/>
            <a:ahLst/>
            <a:cxnLst/>
            <a:rect l="l" t="t" r="r" b="b"/>
            <a:pathLst>
              <a:path w="5337175" h="198120">
                <a:moveTo>
                  <a:pt x="55880" y="82296"/>
                </a:moveTo>
                <a:lnTo>
                  <a:pt x="27940" y="82296"/>
                </a:lnTo>
                <a:lnTo>
                  <a:pt x="27940" y="191643"/>
                </a:lnTo>
                <a:lnTo>
                  <a:pt x="34163" y="197866"/>
                </a:lnTo>
                <a:lnTo>
                  <a:pt x="5330698" y="197866"/>
                </a:lnTo>
                <a:lnTo>
                  <a:pt x="5336921" y="191643"/>
                </a:lnTo>
                <a:lnTo>
                  <a:pt x="5336921" y="183896"/>
                </a:lnTo>
                <a:lnTo>
                  <a:pt x="55880" y="183896"/>
                </a:lnTo>
                <a:lnTo>
                  <a:pt x="41910" y="169926"/>
                </a:lnTo>
                <a:lnTo>
                  <a:pt x="55880" y="169926"/>
                </a:lnTo>
                <a:lnTo>
                  <a:pt x="55880" y="82296"/>
                </a:lnTo>
                <a:close/>
              </a:path>
              <a:path w="5337175" h="198120">
                <a:moveTo>
                  <a:pt x="55880" y="169926"/>
                </a:moveTo>
                <a:lnTo>
                  <a:pt x="41910" y="169926"/>
                </a:lnTo>
                <a:lnTo>
                  <a:pt x="55880" y="183896"/>
                </a:lnTo>
                <a:lnTo>
                  <a:pt x="55880" y="169926"/>
                </a:lnTo>
                <a:close/>
              </a:path>
              <a:path w="5337175" h="198120">
                <a:moveTo>
                  <a:pt x="5308981" y="169926"/>
                </a:moveTo>
                <a:lnTo>
                  <a:pt x="55880" y="169926"/>
                </a:lnTo>
                <a:lnTo>
                  <a:pt x="55880" y="183896"/>
                </a:lnTo>
                <a:lnTo>
                  <a:pt x="5308981" y="183896"/>
                </a:lnTo>
                <a:lnTo>
                  <a:pt x="5308981" y="169926"/>
                </a:lnTo>
                <a:close/>
              </a:path>
              <a:path w="5337175" h="198120">
                <a:moveTo>
                  <a:pt x="5336921" y="0"/>
                </a:moveTo>
                <a:lnTo>
                  <a:pt x="5308981" y="0"/>
                </a:lnTo>
                <a:lnTo>
                  <a:pt x="5308981" y="183896"/>
                </a:lnTo>
                <a:lnTo>
                  <a:pt x="5322951" y="169926"/>
                </a:lnTo>
                <a:lnTo>
                  <a:pt x="5336921" y="169926"/>
                </a:lnTo>
                <a:lnTo>
                  <a:pt x="5336921" y="0"/>
                </a:lnTo>
                <a:close/>
              </a:path>
              <a:path w="5337175" h="198120">
                <a:moveTo>
                  <a:pt x="5336921" y="169926"/>
                </a:moveTo>
                <a:lnTo>
                  <a:pt x="5322951" y="169926"/>
                </a:lnTo>
                <a:lnTo>
                  <a:pt x="5308981" y="183896"/>
                </a:lnTo>
                <a:lnTo>
                  <a:pt x="5336921" y="183896"/>
                </a:lnTo>
                <a:lnTo>
                  <a:pt x="5336921" y="169926"/>
                </a:lnTo>
                <a:close/>
              </a:path>
              <a:path w="5337175" h="198120">
                <a:moveTo>
                  <a:pt x="41910" y="12446"/>
                </a:moveTo>
                <a:lnTo>
                  <a:pt x="0" y="96266"/>
                </a:lnTo>
                <a:lnTo>
                  <a:pt x="27940" y="96266"/>
                </a:lnTo>
                <a:lnTo>
                  <a:pt x="27940" y="82296"/>
                </a:lnTo>
                <a:lnTo>
                  <a:pt x="76835" y="82296"/>
                </a:lnTo>
                <a:lnTo>
                  <a:pt x="41910" y="12446"/>
                </a:lnTo>
                <a:close/>
              </a:path>
              <a:path w="5337175" h="198120">
                <a:moveTo>
                  <a:pt x="76835" y="82296"/>
                </a:moveTo>
                <a:lnTo>
                  <a:pt x="55880" y="82296"/>
                </a:lnTo>
                <a:lnTo>
                  <a:pt x="55880" y="96266"/>
                </a:lnTo>
                <a:lnTo>
                  <a:pt x="83820" y="96266"/>
                </a:lnTo>
                <a:lnTo>
                  <a:pt x="76835" y="82296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565778" y="5004434"/>
            <a:ext cx="17500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b="1" spc="-75" dirty="0">
                <a:latin typeface="Trebuchet MS"/>
                <a:cs typeface="Trebuchet MS"/>
              </a:rPr>
              <a:t>Tamamlanmamış</a:t>
            </a:r>
            <a:r>
              <a:rPr sz="1350" b="1" spc="-229" dirty="0">
                <a:latin typeface="Trebuchet MS"/>
                <a:cs typeface="Trebuchet MS"/>
              </a:rPr>
              <a:t> </a:t>
            </a:r>
            <a:r>
              <a:rPr sz="1350" b="1" spc="-70" dirty="0">
                <a:latin typeface="Trebuchet MS"/>
                <a:cs typeface="Trebuchet MS"/>
              </a:rPr>
              <a:t>Sistem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35722" y="4052315"/>
            <a:ext cx="508000" cy="83820"/>
          </a:xfrm>
          <a:custGeom>
            <a:avLst/>
            <a:gdLst/>
            <a:ahLst/>
            <a:cxnLst/>
            <a:rect l="l" t="t" r="r" b="b"/>
            <a:pathLst>
              <a:path w="508000" h="83820">
                <a:moveTo>
                  <a:pt x="480898" y="27812"/>
                </a:moveTo>
                <a:lnTo>
                  <a:pt x="437769" y="27812"/>
                </a:lnTo>
                <a:lnTo>
                  <a:pt x="438150" y="55752"/>
                </a:lnTo>
                <a:lnTo>
                  <a:pt x="424222" y="55926"/>
                </a:lnTo>
                <a:lnTo>
                  <a:pt x="424560" y="83819"/>
                </a:lnTo>
                <a:lnTo>
                  <a:pt x="507873" y="40893"/>
                </a:lnTo>
                <a:lnTo>
                  <a:pt x="480898" y="27812"/>
                </a:lnTo>
                <a:close/>
              </a:path>
              <a:path w="508000" h="83820">
                <a:moveTo>
                  <a:pt x="423884" y="27986"/>
                </a:moveTo>
                <a:lnTo>
                  <a:pt x="0" y="33273"/>
                </a:lnTo>
                <a:lnTo>
                  <a:pt x="253" y="61213"/>
                </a:lnTo>
                <a:lnTo>
                  <a:pt x="424222" y="55926"/>
                </a:lnTo>
                <a:lnTo>
                  <a:pt x="423884" y="27986"/>
                </a:lnTo>
                <a:close/>
              </a:path>
              <a:path w="508000" h="83820">
                <a:moveTo>
                  <a:pt x="437769" y="27812"/>
                </a:moveTo>
                <a:lnTo>
                  <a:pt x="423884" y="27986"/>
                </a:lnTo>
                <a:lnTo>
                  <a:pt x="424222" y="55926"/>
                </a:lnTo>
                <a:lnTo>
                  <a:pt x="438150" y="55752"/>
                </a:lnTo>
                <a:lnTo>
                  <a:pt x="437769" y="27812"/>
                </a:lnTo>
                <a:close/>
              </a:path>
              <a:path w="508000" h="83820">
                <a:moveTo>
                  <a:pt x="423545" y="0"/>
                </a:moveTo>
                <a:lnTo>
                  <a:pt x="423884" y="27986"/>
                </a:lnTo>
                <a:lnTo>
                  <a:pt x="437769" y="27812"/>
                </a:lnTo>
                <a:lnTo>
                  <a:pt x="480898" y="27812"/>
                </a:lnTo>
                <a:lnTo>
                  <a:pt x="423545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992744" y="3884040"/>
            <a:ext cx="50165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b="1" spc="-50" dirty="0">
                <a:latin typeface="Trebuchet MS"/>
                <a:cs typeface="Trebuchet MS"/>
              </a:rPr>
              <a:t>Son</a:t>
            </a: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350" b="1" spc="-55" dirty="0">
                <a:latin typeface="Trebuchet MS"/>
                <a:cs typeface="Trebuchet MS"/>
              </a:rPr>
              <a:t>S</a:t>
            </a:r>
            <a:r>
              <a:rPr sz="1350" b="1" spc="-70" dirty="0">
                <a:latin typeface="Trebuchet MS"/>
                <a:cs typeface="Trebuchet MS"/>
              </a:rPr>
              <a:t>i</a:t>
            </a:r>
            <a:r>
              <a:rPr sz="1350" b="1" spc="-65" dirty="0">
                <a:latin typeface="Trebuchet MS"/>
                <a:cs typeface="Trebuchet MS"/>
              </a:rPr>
              <a:t>s</a:t>
            </a:r>
            <a:r>
              <a:rPr sz="1350" b="1" spc="-80" dirty="0">
                <a:latin typeface="Trebuchet MS"/>
                <a:cs typeface="Trebuchet MS"/>
              </a:rPr>
              <a:t>t</a:t>
            </a:r>
            <a:r>
              <a:rPr sz="1350" b="1" spc="-100" dirty="0">
                <a:latin typeface="Trebuchet MS"/>
                <a:cs typeface="Trebuchet MS"/>
              </a:rPr>
              <a:t>e</a:t>
            </a:r>
            <a:r>
              <a:rPr sz="1350" b="1" spc="-55" dirty="0">
                <a:latin typeface="Trebuchet MS"/>
                <a:cs typeface="Trebuchet MS"/>
              </a:rPr>
              <a:t>m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155189" y="2532379"/>
            <a:ext cx="408305" cy="83820"/>
          </a:xfrm>
          <a:custGeom>
            <a:avLst/>
            <a:gdLst/>
            <a:ahLst/>
            <a:cxnLst/>
            <a:rect l="l" t="t" r="r" b="b"/>
            <a:pathLst>
              <a:path w="408305" h="83819">
                <a:moveTo>
                  <a:pt x="324104" y="0"/>
                </a:moveTo>
                <a:lnTo>
                  <a:pt x="324104" y="83820"/>
                </a:lnTo>
                <a:lnTo>
                  <a:pt x="379983" y="55880"/>
                </a:lnTo>
                <a:lnTo>
                  <a:pt x="338074" y="55880"/>
                </a:lnTo>
                <a:lnTo>
                  <a:pt x="338074" y="27940"/>
                </a:lnTo>
                <a:lnTo>
                  <a:pt x="379984" y="27940"/>
                </a:lnTo>
                <a:lnTo>
                  <a:pt x="324104" y="0"/>
                </a:lnTo>
                <a:close/>
              </a:path>
              <a:path w="408305" h="83819">
                <a:moveTo>
                  <a:pt x="324104" y="27940"/>
                </a:moveTo>
                <a:lnTo>
                  <a:pt x="0" y="27940"/>
                </a:lnTo>
                <a:lnTo>
                  <a:pt x="0" y="55880"/>
                </a:lnTo>
                <a:lnTo>
                  <a:pt x="324104" y="55880"/>
                </a:lnTo>
                <a:lnTo>
                  <a:pt x="324104" y="27940"/>
                </a:lnTo>
                <a:close/>
              </a:path>
              <a:path w="408305" h="83819">
                <a:moveTo>
                  <a:pt x="379984" y="27940"/>
                </a:moveTo>
                <a:lnTo>
                  <a:pt x="338074" y="27940"/>
                </a:lnTo>
                <a:lnTo>
                  <a:pt x="338074" y="55880"/>
                </a:lnTo>
                <a:lnTo>
                  <a:pt x="379983" y="55880"/>
                </a:lnTo>
                <a:lnTo>
                  <a:pt x="407924" y="41910"/>
                </a:lnTo>
                <a:lnTo>
                  <a:pt x="379984" y="2794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77309" y="2532379"/>
            <a:ext cx="408305" cy="83820"/>
          </a:xfrm>
          <a:custGeom>
            <a:avLst/>
            <a:gdLst/>
            <a:ahLst/>
            <a:cxnLst/>
            <a:rect l="l" t="t" r="r" b="b"/>
            <a:pathLst>
              <a:path w="408304" h="83819">
                <a:moveTo>
                  <a:pt x="324103" y="0"/>
                </a:moveTo>
                <a:lnTo>
                  <a:pt x="324103" y="83820"/>
                </a:lnTo>
                <a:lnTo>
                  <a:pt x="379983" y="55880"/>
                </a:lnTo>
                <a:lnTo>
                  <a:pt x="338074" y="55880"/>
                </a:lnTo>
                <a:lnTo>
                  <a:pt x="338074" y="27940"/>
                </a:lnTo>
                <a:lnTo>
                  <a:pt x="379984" y="27940"/>
                </a:lnTo>
                <a:lnTo>
                  <a:pt x="324103" y="0"/>
                </a:lnTo>
                <a:close/>
              </a:path>
              <a:path w="408304" h="83819">
                <a:moveTo>
                  <a:pt x="324103" y="27940"/>
                </a:moveTo>
                <a:lnTo>
                  <a:pt x="0" y="27940"/>
                </a:lnTo>
                <a:lnTo>
                  <a:pt x="0" y="55880"/>
                </a:lnTo>
                <a:lnTo>
                  <a:pt x="324103" y="55880"/>
                </a:lnTo>
                <a:lnTo>
                  <a:pt x="324103" y="27940"/>
                </a:lnTo>
                <a:close/>
              </a:path>
              <a:path w="408304" h="83819">
                <a:moveTo>
                  <a:pt x="379984" y="27940"/>
                </a:moveTo>
                <a:lnTo>
                  <a:pt x="338074" y="27940"/>
                </a:lnTo>
                <a:lnTo>
                  <a:pt x="338074" y="55880"/>
                </a:lnTo>
                <a:lnTo>
                  <a:pt x="379983" y="55880"/>
                </a:lnTo>
                <a:lnTo>
                  <a:pt x="407924" y="41910"/>
                </a:lnTo>
                <a:lnTo>
                  <a:pt x="379984" y="2794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55189" y="4064000"/>
            <a:ext cx="448945" cy="83820"/>
          </a:xfrm>
          <a:custGeom>
            <a:avLst/>
            <a:gdLst/>
            <a:ahLst/>
            <a:cxnLst/>
            <a:rect l="l" t="t" r="r" b="b"/>
            <a:pathLst>
              <a:path w="448944" h="83820">
                <a:moveTo>
                  <a:pt x="364998" y="0"/>
                </a:moveTo>
                <a:lnTo>
                  <a:pt x="364998" y="83819"/>
                </a:lnTo>
                <a:lnTo>
                  <a:pt x="420878" y="55880"/>
                </a:lnTo>
                <a:lnTo>
                  <a:pt x="378968" y="55880"/>
                </a:lnTo>
                <a:lnTo>
                  <a:pt x="378968" y="27939"/>
                </a:lnTo>
                <a:lnTo>
                  <a:pt x="420877" y="27939"/>
                </a:lnTo>
                <a:lnTo>
                  <a:pt x="364998" y="0"/>
                </a:lnTo>
                <a:close/>
              </a:path>
              <a:path w="448944" h="83820">
                <a:moveTo>
                  <a:pt x="364998" y="27939"/>
                </a:moveTo>
                <a:lnTo>
                  <a:pt x="0" y="27939"/>
                </a:lnTo>
                <a:lnTo>
                  <a:pt x="0" y="55880"/>
                </a:lnTo>
                <a:lnTo>
                  <a:pt x="364998" y="55880"/>
                </a:lnTo>
                <a:lnTo>
                  <a:pt x="364998" y="27939"/>
                </a:lnTo>
                <a:close/>
              </a:path>
              <a:path w="448944" h="83820">
                <a:moveTo>
                  <a:pt x="420877" y="27939"/>
                </a:moveTo>
                <a:lnTo>
                  <a:pt x="378968" y="27939"/>
                </a:lnTo>
                <a:lnTo>
                  <a:pt x="378968" y="55880"/>
                </a:lnTo>
                <a:lnTo>
                  <a:pt x="420878" y="55880"/>
                </a:lnTo>
                <a:lnTo>
                  <a:pt x="448818" y="41910"/>
                </a:lnTo>
                <a:lnTo>
                  <a:pt x="420877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17696" y="4060063"/>
            <a:ext cx="445134" cy="83820"/>
          </a:xfrm>
          <a:custGeom>
            <a:avLst/>
            <a:gdLst/>
            <a:ahLst/>
            <a:cxnLst/>
            <a:rect l="l" t="t" r="r" b="b"/>
            <a:pathLst>
              <a:path w="445135" h="83820">
                <a:moveTo>
                  <a:pt x="417917" y="27812"/>
                </a:moveTo>
                <a:lnTo>
                  <a:pt x="374650" y="27812"/>
                </a:lnTo>
                <a:lnTo>
                  <a:pt x="375030" y="55753"/>
                </a:lnTo>
                <a:lnTo>
                  <a:pt x="361061" y="55947"/>
                </a:lnTo>
                <a:lnTo>
                  <a:pt x="361441" y="83819"/>
                </a:lnTo>
                <a:lnTo>
                  <a:pt x="444753" y="40767"/>
                </a:lnTo>
                <a:lnTo>
                  <a:pt x="417917" y="27812"/>
                </a:lnTo>
                <a:close/>
              </a:path>
              <a:path w="445135" h="83820">
                <a:moveTo>
                  <a:pt x="360680" y="28007"/>
                </a:moveTo>
                <a:lnTo>
                  <a:pt x="0" y="33019"/>
                </a:lnTo>
                <a:lnTo>
                  <a:pt x="507" y="60960"/>
                </a:lnTo>
                <a:lnTo>
                  <a:pt x="361061" y="55947"/>
                </a:lnTo>
                <a:lnTo>
                  <a:pt x="360680" y="28007"/>
                </a:lnTo>
                <a:close/>
              </a:path>
              <a:path w="445135" h="83820">
                <a:moveTo>
                  <a:pt x="374650" y="27812"/>
                </a:moveTo>
                <a:lnTo>
                  <a:pt x="360680" y="28007"/>
                </a:lnTo>
                <a:lnTo>
                  <a:pt x="361061" y="55947"/>
                </a:lnTo>
                <a:lnTo>
                  <a:pt x="375030" y="55753"/>
                </a:lnTo>
                <a:lnTo>
                  <a:pt x="374650" y="27812"/>
                </a:lnTo>
                <a:close/>
              </a:path>
              <a:path w="445135" h="83820">
                <a:moveTo>
                  <a:pt x="360299" y="0"/>
                </a:moveTo>
                <a:lnTo>
                  <a:pt x="360680" y="28007"/>
                </a:lnTo>
                <a:lnTo>
                  <a:pt x="374650" y="27812"/>
                </a:lnTo>
                <a:lnTo>
                  <a:pt x="417917" y="27812"/>
                </a:lnTo>
                <a:lnTo>
                  <a:pt x="360299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78170" y="4058920"/>
            <a:ext cx="444500" cy="83820"/>
          </a:xfrm>
          <a:custGeom>
            <a:avLst/>
            <a:gdLst/>
            <a:ahLst/>
            <a:cxnLst/>
            <a:rect l="l" t="t" r="r" b="b"/>
            <a:pathLst>
              <a:path w="444500" h="83820">
                <a:moveTo>
                  <a:pt x="360679" y="0"/>
                </a:moveTo>
                <a:lnTo>
                  <a:pt x="360679" y="83819"/>
                </a:lnTo>
                <a:lnTo>
                  <a:pt x="416560" y="55879"/>
                </a:lnTo>
                <a:lnTo>
                  <a:pt x="374650" y="55879"/>
                </a:lnTo>
                <a:lnTo>
                  <a:pt x="374650" y="27939"/>
                </a:lnTo>
                <a:lnTo>
                  <a:pt x="416560" y="27939"/>
                </a:lnTo>
                <a:lnTo>
                  <a:pt x="360679" y="0"/>
                </a:lnTo>
                <a:close/>
              </a:path>
              <a:path w="444500" h="83820">
                <a:moveTo>
                  <a:pt x="360679" y="27939"/>
                </a:moveTo>
                <a:lnTo>
                  <a:pt x="0" y="27939"/>
                </a:lnTo>
                <a:lnTo>
                  <a:pt x="0" y="55879"/>
                </a:lnTo>
                <a:lnTo>
                  <a:pt x="360679" y="55879"/>
                </a:lnTo>
                <a:lnTo>
                  <a:pt x="360679" y="27939"/>
                </a:lnTo>
                <a:close/>
              </a:path>
              <a:path w="444500" h="83820">
                <a:moveTo>
                  <a:pt x="416560" y="27939"/>
                </a:moveTo>
                <a:lnTo>
                  <a:pt x="374650" y="27939"/>
                </a:lnTo>
                <a:lnTo>
                  <a:pt x="374650" y="55879"/>
                </a:lnTo>
                <a:lnTo>
                  <a:pt x="416560" y="55879"/>
                </a:lnTo>
                <a:lnTo>
                  <a:pt x="444500" y="41909"/>
                </a:lnTo>
                <a:lnTo>
                  <a:pt x="416560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Veri Yer Tutucusu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9EBC-ED96-4263-A6D4-F68E862F2D63}" type="datetime1">
              <a:rPr lang="en-US" smtClean="0"/>
              <a:t>3/20/2019</a:t>
            </a:fld>
            <a:endParaRPr lang="en-US"/>
          </a:p>
        </p:txBody>
      </p:sp>
      <p:sp>
        <p:nvSpPr>
          <p:cNvPr id="49" name="Slayt Numarası Yer Tutucusu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60</a:t>
            </a:fld>
            <a:endParaRPr lang="tr-TR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210" dirty="0"/>
              <a:t>Arttırımsal </a:t>
            </a:r>
            <a:r>
              <a:rPr spc="-235" dirty="0"/>
              <a:t>Geliştirme</a:t>
            </a:r>
            <a:r>
              <a:rPr spc="-375" dirty="0"/>
              <a:t> </a:t>
            </a:r>
            <a:r>
              <a:rPr spc="-150" dirty="0"/>
              <a:t>Modeli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707" y="2102865"/>
            <a:ext cx="6165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Aslında </a:t>
            </a: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Çağlayan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modelinin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örtüşen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şekilde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uygulanmasıdır.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900" y="2755900"/>
            <a:ext cx="817880" cy="39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900" y="2639060"/>
            <a:ext cx="815340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9919" y="2788920"/>
            <a:ext cx="695960" cy="274320"/>
          </a:xfrm>
          <a:custGeom>
            <a:avLst/>
            <a:gdLst/>
            <a:ahLst/>
            <a:cxnLst/>
            <a:rect l="l" t="t" r="r" b="b"/>
            <a:pathLst>
              <a:path w="695960" h="274319">
                <a:moveTo>
                  <a:pt x="0" y="274320"/>
                </a:moveTo>
                <a:lnTo>
                  <a:pt x="695960" y="274320"/>
                </a:lnTo>
                <a:lnTo>
                  <a:pt x="695960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4179" y="2755900"/>
            <a:ext cx="817880" cy="39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6879" y="2743200"/>
            <a:ext cx="789940" cy="46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27200" y="2788920"/>
            <a:ext cx="695960" cy="274320"/>
          </a:xfrm>
          <a:prstGeom prst="rect">
            <a:avLst/>
          </a:prstGeom>
          <a:ln w="15239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90"/>
              </a:spcBef>
            </a:pPr>
            <a:r>
              <a:rPr sz="1350" spc="-80" dirty="0">
                <a:latin typeface="Arial"/>
                <a:cs typeface="Arial"/>
              </a:rPr>
              <a:t>Design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91460" y="2755900"/>
            <a:ext cx="817880" cy="39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0039" y="2743200"/>
            <a:ext cx="675639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24479" y="2788920"/>
            <a:ext cx="695960" cy="274320"/>
          </a:xfrm>
          <a:prstGeom prst="rect">
            <a:avLst/>
          </a:prstGeom>
          <a:ln w="15240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90"/>
              </a:spcBef>
            </a:pPr>
            <a:r>
              <a:rPr sz="1350" spc="-105" dirty="0">
                <a:latin typeface="Arial"/>
                <a:cs typeface="Arial"/>
              </a:rPr>
              <a:t>Code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88740" y="2755900"/>
            <a:ext cx="817880" cy="39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97959" y="2743200"/>
            <a:ext cx="594360" cy="46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21759" y="2788920"/>
            <a:ext cx="695960" cy="274320"/>
          </a:xfrm>
          <a:prstGeom prst="rect">
            <a:avLst/>
          </a:prstGeom>
          <a:ln w="15240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90"/>
              </a:spcBef>
            </a:pPr>
            <a:r>
              <a:rPr sz="1350" spc="-110" dirty="0">
                <a:latin typeface="Arial"/>
                <a:cs typeface="Arial"/>
              </a:rPr>
              <a:t>Test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86020" y="2755900"/>
            <a:ext cx="1219200" cy="396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2379" y="2639060"/>
            <a:ext cx="1038860" cy="6781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19040" y="2788920"/>
            <a:ext cx="1097280" cy="274320"/>
          </a:xfrm>
          <a:custGeom>
            <a:avLst/>
            <a:gdLst/>
            <a:ahLst/>
            <a:cxnLst/>
            <a:rect l="l" t="t" r="r" b="b"/>
            <a:pathLst>
              <a:path w="1097279" h="274319">
                <a:moveTo>
                  <a:pt x="0" y="274320"/>
                </a:moveTo>
                <a:lnTo>
                  <a:pt x="1097280" y="274320"/>
                </a:lnTo>
                <a:lnTo>
                  <a:pt x="1097280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5327" y="2695892"/>
            <a:ext cx="522605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488815" algn="l"/>
              </a:tabLst>
            </a:pPr>
            <a:r>
              <a:rPr sz="1350" spc="-125" dirty="0">
                <a:latin typeface="Arial"/>
                <a:cs typeface="Arial"/>
              </a:rPr>
              <a:t>A</a:t>
            </a:r>
            <a:r>
              <a:rPr sz="1350" spc="-35" dirty="0">
                <a:latin typeface="Arial"/>
                <a:cs typeface="Arial"/>
              </a:rPr>
              <a:t>n</a:t>
            </a:r>
            <a:r>
              <a:rPr sz="1350" spc="-95" dirty="0">
                <a:latin typeface="Arial"/>
                <a:cs typeface="Arial"/>
              </a:rPr>
              <a:t>a</a:t>
            </a:r>
            <a:r>
              <a:rPr sz="1350" spc="15" dirty="0">
                <a:latin typeface="Arial"/>
                <a:cs typeface="Arial"/>
              </a:rPr>
              <a:t>l</a:t>
            </a:r>
            <a:r>
              <a:rPr sz="1350" spc="-80" dirty="0">
                <a:latin typeface="Arial"/>
                <a:cs typeface="Arial"/>
              </a:rPr>
              <a:t>y</a:t>
            </a:r>
            <a:r>
              <a:rPr sz="1350" spc="-140" dirty="0">
                <a:latin typeface="Arial"/>
                <a:cs typeface="Arial"/>
              </a:rPr>
              <a:t>s</a:t>
            </a:r>
            <a:r>
              <a:rPr sz="1350" spc="10" dirty="0">
                <a:latin typeface="Arial"/>
                <a:cs typeface="Arial"/>
              </a:rPr>
              <a:t>i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1350" spc="-55" dirty="0">
                <a:latin typeface="Arial"/>
                <a:cs typeface="Arial"/>
              </a:rPr>
              <a:t>In</a:t>
            </a:r>
            <a:r>
              <a:rPr sz="1350" spc="-60" dirty="0">
                <a:latin typeface="Arial"/>
                <a:cs typeface="Arial"/>
              </a:rPr>
              <a:t>c</a:t>
            </a:r>
            <a:r>
              <a:rPr sz="1350" spc="5" dirty="0">
                <a:latin typeface="Arial"/>
                <a:cs typeface="Arial"/>
              </a:rPr>
              <a:t>r</a:t>
            </a:r>
            <a:r>
              <a:rPr sz="1350" spc="-60" dirty="0">
                <a:latin typeface="Arial"/>
                <a:cs typeface="Arial"/>
              </a:rPr>
              <a:t>eme</a:t>
            </a:r>
            <a:r>
              <a:rPr sz="1350" spc="-65" dirty="0">
                <a:latin typeface="Arial"/>
                <a:cs typeface="Arial"/>
              </a:rPr>
              <a:t>n</a:t>
            </a:r>
            <a:r>
              <a:rPr sz="1350" spc="80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1227" y="2901950"/>
            <a:ext cx="473773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550410" algn="l"/>
              </a:tabLst>
            </a:pPr>
            <a:r>
              <a:rPr sz="1350" spc="-145" dirty="0">
                <a:latin typeface="Arial"/>
                <a:cs typeface="Arial"/>
              </a:rPr>
              <a:t>s	</a:t>
            </a:r>
            <a:r>
              <a:rPr sz="1350" spc="-70" dirty="0">
                <a:latin typeface="Arial"/>
                <a:cs typeface="Arial"/>
              </a:rPr>
              <a:t>#1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02000" y="5135879"/>
            <a:ext cx="101600" cy="736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16300" y="5250179"/>
            <a:ext cx="101600" cy="736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30600" y="5364479"/>
            <a:ext cx="101600" cy="736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27150" y="2885439"/>
            <a:ext cx="400050" cy="83820"/>
          </a:xfrm>
          <a:custGeom>
            <a:avLst/>
            <a:gdLst/>
            <a:ahLst/>
            <a:cxnLst/>
            <a:rect l="l" t="t" r="r" b="b"/>
            <a:pathLst>
              <a:path w="400050" h="83819">
                <a:moveTo>
                  <a:pt x="316230" y="0"/>
                </a:moveTo>
                <a:lnTo>
                  <a:pt x="316230" y="83820"/>
                </a:lnTo>
                <a:lnTo>
                  <a:pt x="372109" y="55880"/>
                </a:lnTo>
                <a:lnTo>
                  <a:pt x="330200" y="55880"/>
                </a:lnTo>
                <a:lnTo>
                  <a:pt x="330200" y="27939"/>
                </a:lnTo>
                <a:lnTo>
                  <a:pt x="372109" y="27939"/>
                </a:lnTo>
                <a:lnTo>
                  <a:pt x="316230" y="0"/>
                </a:lnTo>
                <a:close/>
              </a:path>
              <a:path w="400050" h="83819">
                <a:moveTo>
                  <a:pt x="316230" y="27939"/>
                </a:moveTo>
                <a:lnTo>
                  <a:pt x="0" y="27939"/>
                </a:lnTo>
                <a:lnTo>
                  <a:pt x="0" y="55880"/>
                </a:lnTo>
                <a:lnTo>
                  <a:pt x="316230" y="55880"/>
                </a:lnTo>
                <a:lnTo>
                  <a:pt x="316230" y="27939"/>
                </a:lnTo>
                <a:close/>
              </a:path>
              <a:path w="400050" h="83819">
                <a:moveTo>
                  <a:pt x="372109" y="27939"/>
                </a:moveTo>
                <a:lnTo>
                  <a:pt x="330200" y="27939"/>
                </a:lnTo>
                <a:lnTo>
                  <a:pt x="330200" y="55880"/>
                </a:lnTo>
                <a:lnTo>
                  <a:pt x="372109" y="55880"/>
                </a:lnTo>
                <a:lnTo>
                  <a:pt x="400050" y="41910"/>
                </a:lnTo>
                <a:lnTo>
                  <a:pt x="372109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24429" y="2885439"/>
            <a:ext cx="400050" cy="83820"/>
          </a:xfrm>
          <a:custGeom>
            <a:avLst/>
            <a:gdLst/>
            <a:ahLst/>
            <a:cxnLst/>
            <a:rect l="l" t="t" r="r" b="b"/>
            <a:pathLst>
              <a:path w="400050" h="83819">
                <a:moveTo>
                  <a:pt x="316230" y="0"/>
                </a:moveTo>
                <a:lnTo>
                  <a:pt x="316230" y="83820"/>
                </a:lnTo>
                <a:lnTo>
                  <a:pt x="372109" y="55880"/>
                </a:lnTo>
                <a:lnTo>
                  <a:pt x="330200" y="55880"/>
                </a:lnTo>
                <a:lnTo>
                  <a:pt x="330200" y="27939"/>
                </a:lnTo>
                <a:lnTo>
                  <a:pt x="372109" y="27939"/>
                </a:lnTo>
                <a:lnTo>
                  <a:pt x="316230" y="0"/>
                </a:lnTo>
                <a:close/>
              </a:path>
              <a:path w="400050" h="83819">
                <a:moveTo>
                  <a:pt x="316230" y="27939"/>
                </a:moveTo>
                <a:lnTo>
                  <a:pt x="0" y="27939"/>
                </a:lnTo>
                <a:lnTo>
                  <a:pt x="0" y="55880"/>
                </a:lnTo>
                <a:lnTo>
                  <a:pt x="316230" y="55880"/>
                </a:lnTo>
                <a:lnTo>
                  <a:pt x="316230" y="27939"/>
                </a:lnTo>
                <a:close/>
              </a:path>
              <a:path w="400050" h="83819">
                <a:moveTo>
                  <a:pt x="372109" y="27939"/>
                </a:moveTo>
                <a:lnTo>
                  <a:pt x="330200" y="27939"/>
                </a:lnTo>
                <a:lnTo>
                  <a:pt x="330200" y="55880"/>
                </a:lnTo>
                <a:lnTo>
                  <a:pt x="372109" y="55880"/>
                </a:lnTo>
                <a:lnTo>
                  <a:pt x="400050" y="41910"/>
                </a:lnTo>
                <a:lnTo>
                  <a:pt x="372109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21709" y="2885439"/>
            <a:ext cx="400050" cy="83820"/>
          </a:xfrm>
          <a:custGeom>
            <a:avLst/>
            <a:gdLst/>
            <a:ahLst/>
            <a:cxnLst/>
            <a:rect l="l" t="t" r="r" b="b"/>
            <a:pathLst>
              <a:path w="400050" h="83819">
                <a:moveTo>
                  <a:pt x="316229" y="0"/>
                </a:moveTo>
                <a:lnTo>
                  <a:pt x="316229" y="83820"/>
                </a:lnTo>
                <a:lnTo>
                  <a:pt x="372109" y="55880"/>
                </a:lnTo>
                <a:lnTo>
                  <a:pt x="330200" y="55880"/>
                </a:lnTo>
                <a:lnTo>
                  <a:pt x="330200" y="27939"/>
                </a:lnTo>
                <a:lnTo>
                  <a:pt x="372109" y="27939"/>
                </a:lnTo>
                <a:lnTo>
                  <a:pt x="316229" y="0"/>
                </a:lnTo>
                <a:close/>
              </a:path>
              <a:path w="400050" h="83819">
                <a:moveTo>
                  <a:pt x="316229" y="27939"/>
                </a:moveTo>
                <a:lnTo>
                  <a:pt x="0" y="27939"/>
                </a:lnTo>
                <a:lnTo>
                  <a:pt x="0" y="55880"/>
                </a:lnTo>
                <a:lnTo>
                  <a:pt x="316229" y="55880"/>
                </a:lnTo>
                <a:lnTo>
                  <a:pt x="316229" y="27939"/>
                </a:lnTo>
                <a:close/>
              </a:path>
              <a:path w="400050" h="83819">
                <a:moveTo>
                  <a:pt x="372109" y="27939"/>
                </a:moveTo>
                <a:lnTo>
                  <a:pt x="330200" y="27939"/>
                </a:lnTo>
                <a:lnTo>
                  <a:pt x="330200" y="55880"/>
                </a:lnTo>
                <a:lnTo>
                  <a:pt x="372109" y="55880"/>
                </a:lnTo>
                <a:lnTo>
                  <a:pt x="400050" y="41910"/>
                </a:lnTo>
                <a:lnTo>
                  <a:pt x="372109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18990" y="2885439"/>
            <a:ext cx="400050" cy="83820"/>
          </a:xfrm>
          <a:custGeom>
            <a:avLst/>
            <a:gdLst/>
            <a:ahLst/>
            <a:cxnLst/>
            <a:rect l="l" t="t" r="r" b="b"/>
            <a:pathLst>
              <a:path w="400050" h="83819">
                <a:moveTo>
                  <a:pt x="316230" y="0"/>
                </a:moveTo>
                <a:lnTo>
                  <a:pt x="316230" y="83820"/>
                </a:lnTo>
                <a:lnTo>
                  <a:pt x="372109" y="55880"/>
                </a:lnTo>
                <a:lnTo>
                  <a:pt x="330200" y="55880"/>
                </a:lnTo>
                <a:lnTo>
                  <a:pt x="330200" y="27939"/>
                </a:lnTo>
                <a:lnTo>
                  <a:pt x="372109" y="27939"/>
                </a:lnTo>
                <a:lnTo>
                  <a:pt x="316230" y="0"/>
                </a:lnTo>
                <a:close/>
              </a:path>
              <a:path w="400050" h="83819">
                <a:moveTo>
                  <a:pt x="316230" y="27939"/>
                </a:moveTo>
                <a:lnTo>
                  <a:pt x="0" y="27939"/>
                </a:lnTo>
                <a:lnTo>
                  <a:pt x="0" y="55880"/>
                </a:lnTo>
                <a:lnTo>
                  <a:pt x="316230" y="55880"/>
                </a:lnTo>
                <a:lnTo>
                  <a:pt x="316230" y="27939"/>
                </a:lnTo>
                <a:close/>
              </a:path>
              <a:path w="400050" h="83819">
                <a:moveTo>
                  <a:pt x="372109" y="27939"/>
                </a:moveTo>
                <a:lnTo>
                  <a:pt x="330200" y="27939"/>
                </a:lnTo>
                <a:lnTo>
                  <a:pt x="330200" y="55880"/>
                </a:lnTo>
                <a:lnTo>
                  <a:pt x="372109" y="55880"/>
                </a:lnTo>
                <a:lnTo>
                  <a:pt x="400050" y="41910"/>
                </a:lnTo>
                <a:lnTo>
                  <a:pt x="372109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94179" y="3670300"/>
            <a:ext cx="817880" cy="39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94179" y="3553459"/>
            <a:ext cx="815340" cy="6781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27200" y="3703320"/>
            <a:ext cx="695960" cy="274320"/>
          </a:xfrm>
          <a:custGeom>
            <a:avLst/>
            <a:gdLst/>
            <a:ahLst/>
            <a:cxnLst/>
            <a:rect l="l" t="t" r="r" b="b"/>
            <a:pathLst>
              <a:path w="695960" h="274320">
                <a:moveTo>
                  <a:pt x="0" y="274319"/>
                </a:moveTo>
                <a:lnTo>
                  <a:pt x="695960" y="274319"/>
                </a:lnTo>
                <a:lnTo>
                  <a:pt x="69596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812925" y="3610990"/>
            <a:ext cx="52451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125" dirty="0">
                <a:latin typeface="Arial"/>
                <a:cs typeface="Arial"/>
              </a:rPr>
              <a:t>A</a:t>
            </a:r>
            <a:r>
              <a:rPr sz="1350" spc="-40" dirty="0">
                <a:latin typeface="Arial"/>
                <a:cs typeface="Arial"/>
              </a:rPr>
              <a:t>n</a:t>
            </a:r>
            <a:r>
              <a:rPr sz="1350" spc="-95" dirty="0">
                <a:latin typeface="Arial"/>
                <a:cs typeface="Arial"/>
              </a:rPr>
              <a:t>a</a:t>
            </a:r>
            <a:r>
              <a:rPr sz="1350" spc="15" dirty="0">
                <a:latin typeface="Arial"/>
                <a:cs typeface="Arial"/>
              </a:rPr>
              <a:t>l</a:t>
            </a:r>
            <a:r>
              <a:rPr sz="1350" spc="-80" dirty="0">
                <a:latin typeface="Arial"/>
                <a:cs typeface="Arial"/>
              </a:rPr>
              <a:t>y</a:t>
            </a:r>
            <a:r>
              <a:rPr sz="1350" spc="-140" dirty="0">
                <a:latin typeface="Arial"/>
                <a:cs typeface="Arial"/>
              </a:rPr>
              <a:t>s</a:t>
            </a:r>
            <a:r>
              <a:rPr sz="1350" spc="10" dirty="0">
                <a:latin typeface="Arial"/>
                <a:cs typeface="Arial"/>
              </a:rPr>
              <a:t>i</a:t>
            </a:r>
            <a:endParaRPr sz="13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28825" y="3816603"/>
            <a:ext cx="9334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145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91460" y="3670300"/>
            <a:ext cx="817880" cy="39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04160" y="3657600"/>
            <a:ext cx="789939" cy="46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824479" y="3703320"/>
            <a:ext cx="695960" cy="274320"/>
          </a:xfrm>
          <a:prstGeom prst="rect">
            <a:avLst/>
          </a:prstGeom>
          <a:ln w="15240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90"/>
              </a:spcBef>
            </a:pPr>
            <a:r>
              <a:rPr sz="1350" spc="-80" dirty="0">
                <a:latin typeface="Arial"/>
                <a:cs typeface="Arial"/>
              </a:rPr>
              <a:t>Design</a:t>
            </a:r>
            <a:endParaRPr sz="13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88740" y="3670300"/>
            <a:ext cx="817880" cy="39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57320" y="3657600"/>
            <a:ext cx="675639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921759" y="3703320"/>
            <a:ext cx="695960" cy="274320"/>
          </a:xfrm>
          <a:prstGeom prst="rect">
            <a:avLst/>
          </a:prstGeom>
          <a:ln w="15240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90"/>
              </a:spcBef>
            </a:pPr>
            <a:r>
              <a:rPr sz="1350" spc="-105" dirty="0">
                <a:latin typeface="Arial"/>
                <a:cs typeface="Arial"/>
              </a:rPr>
              <a:t>Code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986020" y="3670300"/>
            <a:ext cx="817879" cy="39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95240" y="3657600"/>
            <a:ext cx="594360" cy="46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019040" y="3703320"/>
            <a:ext cx="695960" cy="274320"/>
          </a:xfrm>
          <a:prstGeom prst="rect">
            <a:avLst/>
          </a:prstGeom>
          <a:ln w="15240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90"/>
              </a:spcBef>
            </a:pPr>
            <a:r>
              <a:rPr sz="1350" spc="-110" dirty="0">
                <a:latin typeface="Arial"/>
                <a:cs typeface="Arial"/>
              </a:rPr>
              <a:t>Test</a:t>
            </a:r>
            <a:endParaRPr sz="13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083300" y="3670300"/>
            <a:ext cx="1219200" cy="396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69659" y="3553459"/>
            <a:ext cx="1038860" cy="6781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16320" y="3703320"/>
            <a:ext cx="1097280" cy="274320"/>
          </a:xfrm>
          <a:custGeom>
            <a:avLst/>
            <a:gdLst/>
            <a:ahLst/>
            <a:cxnLst/>
            <a:rect l="l" t="t" r="r" b="b"/>
            <a:pathLst>
              <a:path w="1097279" h="274320">
                <a:moveTo>
                  <a:pt x="0" y="274319"/>
                </a:moveTo>
                <a:lnTo>
                  <a:pt x="1097279" y="274319"/>
                </a:lnTo>
                <a:lnTo>
                  <a:pt x="1097279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289675" y="3610990"/>
            <a:ext cx="74930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55" dirty="0">
                <a:latin typeface="Arial"/>
                <a:cs typeface="Arial"/>
              </a:rPr>
              <a:t>In</a:t>
            </a:r>
            <a:r>
              <a:rPr sz="1350" spc="-60" dirty="0">
                <a:latin typeface="Arial"/>
                <a:cs typeface="Arial"/>
              </a:rPr>
              <a:t>c</a:t>
            </a:r>
            <a:r>
              <a:rPr sz="1350" spc="5" dirty="0">
                <a:latin typeface="Arial"/>
                <a:cs typeface="Arial"/>
              </a:rPr>
              <a:t>r</a:t>
            </a:r>
            <a:r>
              <a:rPr sz="1350" spc="-60" dirty="0">
                <a:latin typeface="Arial"/>
                <a:cs typeface="Arial"/>
              </a:rPr>
              <a:t>eme</a:t>
            </a:r>
            <a:r>
              <a:rPr sz="1350" spc="-65" dirty="0">
                <a:latin typeface="Arial"/>
                <a:cs typeface="Arial"/>
              </a:rPr>
              <a:t>n</a:t>
            </a:r>
            <a:r>
              <a:rPr sz="1350" spc="80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66534" y="3816603"/>
            <a:ext cx="20002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70" dirty="0">
                <a:latin typeface="Arial"/>
                <a:cs typeface="Arial"/>
              </a:rPr>
              <a:t>#2</a:t>
            </a:r>
            <a:endParaRPr sz="13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424429" y="3799840"/>
            <a:ext cx="400050" cy="83820"/>
          </a:xfrm>
          <a:custGeom>
            <a:avLst/>
            <a:gdLst/>
            <a:ahLst/>
            <a:cxnLst/>
            <a:rect l="l" t="t" r="r" b="b"/>
            <a:pathLst>
              <a:path w="400050" h="83820">
                <a:moveTo>
                  <a:pt x="316230" y="0"/>
                </a:moveTo>
                <a:lnTo>
                  <a:pt x="316230" y="83820"/>
                </a:lnTo>
                <a:lnTo>
                  <a:pt x="372110" y="55880"/>
                </a:lnTo>
                <a:lnTo>
                  <a:pt x="330200" y="55880"/>
                </a:lnTo>
                <a:lnTo>
                  <a:pt x="330200" y="27940"/>
                </a:lnTo>
                <a:lnTo>
                  <a:pt x="372110" y="27940"/>
                </a:lnTo>
                <a:lnTo>
                  <a:pt x="316230" y="0"/>
                </a:lnTo>
                <a:close/>
              </a:path>
              <a:path w="400050" h="83820">
                <a:moveTo>
                  <a:pt x="316230" y="27940"/>
                </a:moveTo>
                <a:lnTo>
                  <a:pt x="0" y="27940"/>
                </a:lnTo>
                <a:lnTo>
                  <a:pt x="0" y="55880"/>
                </a:lnTo>
                <a:lnTo>
                  <a:pt x="316230" y="55880"/>
                </a:lnTo>
                <a:lnTo>
                  <a:pt x="316230" y="27940"/>
                </a:lnTo>
                <a:close/>
              </a:path>
              <a:path w="400050" h="83820">
                <a:moveTo>
                  <a:pt x="372110" y="27940"/>
                </a:moveTo>
                <a:lnTo>
                  <a:pt x="330200" y="27940"/>
                </a:lnTo>
                <a:lnTo>
                  <a:pt x="330200" y="55880"/>
                </a:lnTo>
                <a:lnTo>
                  <a:pt x="372110" y="55880"/>
                </a:lnTo>
                <a:lnTo>
                  <a:pt x="400050" y="41910"/>
                </a:lnTo>
                <a:lnTo>
                  <a:pt x="372110" y="2794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21709" y="3799840"/>
            <a:ext cx="400050" cy="83820"/>
          </a:xfrm>
          <a:custGeom>
            <a:avLst/>
            <a:gdLst/>
            <a:ahLst/>
            <a:cxnLst/>
            <a:rect l="l" t="t" r="r" b="b"/>
            <a:pathLst>
              <a:path w="400050" h="83820">
                <a:moveTo>
                  <a:pt x="316229" y="0"/>
                </a:moveTo>
                <a:lnTo>
                  <a:pt x="316229" y="83820"/>
                </a:lnTo>
                <a:lnTo>
                  <a:pt x="372110" y="55880"/>
                </a:lnTo>
                <a:lnTo>
                  <a:pt x="330200" y="55880"/>
                </a:lnTo>
                <a:lnTo>
                  <a:pt x="330200" y="27940"/>
                </a:lnTo>
                <a:lnTo>
                  <a:pt x="372110" y="27940"/>
                </a:lnTo>
                <a:lnTo>
                  <a:pt x="316229" y="0"/>
                </a:lnTo>
                <a:close/>
              </a:path>
              <a:path w="400050" h="83820">
                <a:moveTo>
                  <a:pt x="316229" y="27940"/>
                </a:moveTo>
                <a:lnTo>
                  <a:pt x="0" y="27940"/>
                </a:lnTo>
                <a:lnTo>
                  <a:pt x="0" y="55880"/>
                </a:lnTo>
                <a:lnTo>
                  <a:pt x="316229" y="55880"/>
                </a:lnTo>
                <a:lnTo>
                  <a:pt x="316229" y="27940"/>
                </a:lnTo>
                <a:close/>
              </a:path>
              <a:path w="400050" h="83820">
                <a:moveTo>
                  <a:pt x="372110" y="27940"/>
                </a:moveTo>
                <a:lnTo>
                  <a:pt x="330200" y="27940"/>
                </a:lnTo>
                <a:lnTo>
                  <a:pt x="330200" y="55880"/>
                </a:lnTo>
                <a:lnTo>
                  <a:pt x="372110" y="55880"/>
                </a:lnTo>
                <a:lnTo>
                  <a:pt x="400050" y="41910"/>
                </a:lnTo>
                <a:lnTo>
                  <a:pt x="372110" y="2794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18990" y="3799840"/>
            <a:ext cx="400050" cy="83820"/>
          </a:xfrm>
          <a:custGeom>
            <a:avLst/>
            <a:gdLst/>
            <a:ahLst/>
            <a:cxnLst/>
            <a:rect l="l" t="t" r="r" b="b"/>
            <a:pathLst>
              <a:path w="400050" h="83820">
                <a:moveTo>
                  <a:pt x="316230" y="0"/>
                </a:moveTo>
                <a:lnTo>
                  <a:pt x="316230" y="83820"/>
                </a:lnTo>
                <a:lnTo>
                  <a:pt x="372110" y="55880"/>
                </a:lnTo>
                <a:lnTo>
                  <a:pt x="330200" y="55880"/>
                </a:lnTo>
                <a:lnTo>
                  <a:pt x="330200" y="27940"/>
                </a:lnTo>
                <a:lnTo>
                  <a:pt x="372110" y="27940"/>
                </a:lnTo>
                <a:lnTo>
                  <a:pt x="316230" y="0"/>
                </a:lnTo>
                <a:close/>
              </a:path>
              <a:path w="400050" h="83820">
                <a:moveTo>
                  <a:pt x="316230" y="27940"/>
                </a:moveTo>
                <a:lnTo>
                  <a:pt x="0" y="27940"/>
                </a:lnTo>
                <a:lnTo>
                  <a:pt x="0" y="55880"/>
                </a:lnTo>
                <a:lnTo>
                  <a:pt x="316230" y="55880"/>
                </a:lnTo>
                <a:lnTo>
                  <a:pt x="316230" y="27940"/>
                </a:lnTo>
                <a:close/>
              </a:path>
              <a:path w="400050" h="83820">
                <a:moveTo>
                  <a:pt x="372110" y="27940"/>
                </a:moveTo>
                <a:lnTo>
                  <a:pt x="330200" y="27940"/>
                </a:lnTo>
                <a:lnTo>
                  <a:pt x="330200" y="55880"/>
                </a:lnTo>
                <a:lnTo>
                  <a:pt x="372110" y="55880"/>
                </a:lnTo>
                <a:lnTo>
                  <a:pt x="400050" y="41910"/>
                </a:lnTo>
                <a:lnTo>
                  <a:pt x="372110" y="2794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16270" y="3799840"/>
            <a:ext cx="400050" cy="83820"/>
          </a:xfrm>
          <a:custGeom>
            <a:avLst/>
            <a:gdLst/>
            <a:ahLst/>
            <a:cxnLst/>
            <a:rect l="l" t="t" r="r" b="b"/>
            <a:pathLst>
              <a:path w="400050" h="83820">
                <a:moveTo>
                  <a:pt x="316229" y="0"/>
                </a:moveTo>
                <a:lnTo>
                  <a:pt x="316229" y="83820"/>
                </a:lnTo>
                <a:lnTo>
                  <a:pt x="372110" y="55880"/>
                </a:lnTo>
                <a:lnTo>
                  <a:pt x="330200" y="55880"/>
                </a:lnTo>
                <a:lnTo>
                  <a:pt x="330200" y="27940"/>
                </a:lnTo>
                <a:lnTo>
                  <a:pt x="372110" y="27940"/>
                </a:lnTo>
                <a:lnTo>
                  <a:pt x="316229" y="0"/>
                </a:lnTo>
                <a:close/>
              </a:path>
              <a:path w="400050" h="83820">
                <a:moveTo>
                  <a:pt x="316229" y="27940"/>
                </a:moveTo>
                <a:lnTo>
                  <a:pt x="0" y="27940"/>
                </a:lnTo>
                <a:lnTo>
                  <a:pt x="0" y="55880"/>
                </a:lnTo>
                <a:lnTo>
                  <a:pt x="316229" y="55880"/>
                </a:lnTo>
                <a:lnTo>
                  <a:pt x="316229" y="27940"/>
                </a:lnTo>
                <a:close/>
              </a:path>
              <a:path w="400050" h="83820">
                <a:moveTo>
                  <a:pt x="372110" y="27940"/>
                </a:moveTo>
                <a:lnTo>
                  <a:pt x="330200" y="27940"/>
                </a:lnTo>
                <a:lnTo>
                  <a:pt x="330200" y="55880"/>
                </a:lnTo>
                <a:lnTo>
                  <a:pt x="372110" y="55880"/>
                </a:lnTo>
                <a:lnTo>
                  <a:pt x="400050" y="41910"/>
                </a:lnTo>
                <a:lnTo>
                  <a:pt x="372110" y="2794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91460" y="4551679"/>
            <a:ext cx="817880" cy="39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91460" y="4434840"/>
            <a:ext cx="815339" cy="6756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24479" y="4584700"/>
            <a:ext cx="695960" cy="274320"/>
          </a:xfrm>
          <a:custGeom>
            <a:avLst/>
            <a:gdLst/>
            <a:ahLst/>
            <a:cxnLst/>
            <a:rect l="l" t="t" r="r" b="b"/>
            <a:pathLst>
              <a:path w="695960" h="274320">
                <a:moveTo>
                  <a:pt x="0" y="274319"/>
                </a:moveTo>
                <a:lnTo>
                  <a:pt x="695959" y="274319"/>
                </a:lnTo>
                <a:lnTo>
                  <a:pt x="695959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910585" y="4492244"/>
            <a:ext cx="52451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125" dirty="0">
                <a:latin typeface="Arial"/>
                <a:cs typeface="Arial"/>
              </a:rPr>
              <a:t>A</a:t>
            </a:r>
            <a:r>
              <a:rPr sz="1350" spc="-40" dirty="0">
                <a:latin typeface="Arial"/>
                <a:cs typeface="Arial"/>
              </a:rPr>
              <a:t>n</a:t>
            </a:r>
            <a:r>
              <a:rPr sz="1350" spc="-95" dirty="0">
                <a:latin typeface="Arial"/>
                <a:cs typeface="Arial"/>
              </a:rPr>
              <a:t>a</a:t>
            </a:r>
            <a:r>
              <a:rPr sz="1350" spc="15" dirty="0">
                <a:latin typeface="Arial"/>
                <a:cs typeface="Arial"/>
              </a:rPr>
              <a:t>l</a:t>
            </a:r>
            <a:r>
              <a:rPr sz="1350" spc="-80" dirty="0">
                <a:latin typeface="Arial"/>
                <a:cs typeface="Arial"/>
              </a:rPr>
              <a:t>y</a:t>
            </a:r>
            <a:r>
              <a:rPr sz="1350" spc="-140" dirty="0">
                <a:latin typeface="Arial"/>
                <a:cs typeface="Arial"/>
              </a:rPr>
              <a:t>s</a:t>
            </a:r>
            <a:r>
              <a:rPr sz="1350" spc="10" dirty="0">
                <a:latin typeface="Arial"/>
                <a:cs typeface="Arial"/>
              </a:rPr>
              <a:t>i</a:t>
            </a:r>
            <a:endParaRPr sz="13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126358" y="4697984"/>
            <a:ext cx="9334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145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888740" y="4551679"/>
            <a:ext cx="817880" cy="39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01440" y="4536440"/>
            <a:ext cx="789939" cy="4724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921759" y="4584700"/>
            <a:ext cx="695960" cy="274320"/>
          </a:xfrm>
          <a:prstGeom prst="rect">
            <a:avLst/>
          </a:prstGeom>
          <a:ln w="15240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90"/>
              </a:spcBef>
            </a:pPr>
            <a:r>
              <a:rPr sz="1350" spc="-80" dirty="0">
                <a:latin typeface="Arial"/>
                <a:cs typeface="Arial"/>
              </a:rPr>
              <a:t>Design</a:t>
            </a:r>
            <a:endParaRPr sz="135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986020" y="4551679"/>
            <a:ext cx="817879" cy="39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54600" y="4536440"/>
            <a:ext cx="675639" cy="472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019040" y="4584700"/>
            <a:ext cx="695960" cy="274320"/>
          </a:xfrm>
          <a:prstGeom prst="rect">
            <a:avLst/>
          </a:prstGeom>
          <a:ln w="15240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90"/>
              </a:spcBef>
            </a:pPr>
            <a:r>
              <a:rPr sz="1350" spc="-105" dirty="0">
                <a:latin typeface="Arial"/>
                <a:cs typeface="Arial"/>
              </a:rPr>
              <a:t>Code</a:t>
            </a:r>
            <a:endParaRPr sz="13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083300" y="4551679"/>
            <a:ext cx="817879" cy="39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92520" y="4536440"/>
            <a:ext cx="594359" cy="4724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116320" y="4584700"/>
            <a:ext cx="695960" cy="274320"/>
          </a:xfrm>
          <a:prstGeom prst="rect">
            <a:avLst/>
          </a:prstGeom>
          <a:ln w="15240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90"/>
              </a:spcBef>
            </a:pPr>
            <a:r>
              <a:rPr sz="1350" spc="-110" dirty="0">
                <a:latin typeface="Arial"/>
                <a:cs typeface="Arial"/>
              </a:rPr>
              <a:t>Test</a:t>
            </a:r>
            <a:endParaRPr sz="135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180580" y="4551679"/>
            <a:ext cx="1219200" cy="396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66940" y="4434840"/>
            <a:ext cx="1038859" cy="6756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13600" y="4584700"/>
            <a:ext cx="1097280" cy="274320"/>
          </a:xfrm>
          <a:custGeom>
            <a:avLst/>
            <a:gdLst/>
            <a:ahLst/>
            <a:cxnLst/>
            <a:rect l="l" t="t" r="r" b="b"/>
            <a:pathLst>
              <a:path w="1097279" h="274320">
                <a:moveTo>
                  <a:pt x="0" y="274319"/>
                </a:moveTo>
                <a:lnTo>
                  <a:pt x="1097279" y="274319"/>
                </a:lnTo>
                <a:lnTo>
                  <a:pt x="1097279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7387335" y="4492244"/>
            <a:ext cx="74930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55" dirty="0">
                <a:latin typeface="Arial"/>
                <a:cs typeface="Arial"/>
              </a:rPr>
              <a:t>In</a:t>
            </a:r>
            <a:r>
              <a:rPr sz="1350" spc="-60" dirty="0">
                <a:latin typeface="Arial"/>
                <a:cs typeface="Arial"/>
              </a:rPr>
              <a:t>c</a:t>
            </a:r>
            <a:r>
              <a:rPr sz="1350" spc="5" dirty="0">
                <a:latin typeface="Arial"/>
                <a:cs typeface="Arial"/>
              </a:rPr>
              <a:t>r</a:t>
            </a:r>
            <a:r>
              <a:rPr sz="1350" spc="-60" dirty="0">
                <a:latin typeface="Arial"/>
                <a:cs typeface="Arial"/>
              </a:rPr>
              <a:t>eme</a:t>
            </a:r>
            <a:r>
              <a:rPr sz="1350" spc="-65" dirty="0">
                <a:latin typeface="Arial"/>
                <a:cs typeface="Arial"/>
              </a:rPr>
              <a:t>n</a:t>
            </a:r>
            <a:r>
              <a:rPr sz="1350" spc="80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664068" y="4697984"/>
            <a:ext cx="20002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70" dirty="0">
                <a:latin typeface="Arial"/>
                <a:cs typeface="Arial"/>
              </a:rPr>
              <a:t>#3</a:t>
            </a:r>
            <a:endParaRPr sz="135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521709" y="4681220"/>
            <a:ext cx="400050" cy="83820"/>
          </a:xfrm>
          <a:custGeom>
            <a:avLst/>
            <a:gdLst/>
            <a:ahLst/>
            <a:cxnLst/>
            <a:rect l="l" t="t" r="r" b="b"/>
            <a:pathLst>
              <a:path w="400050" h="83820">
                <a:moveTo>
                  <a:pt x="316229" y="0"/>
                </a:moveTo>
                <a:lnTo>
                  <a:pt x="316229" y="83819"/>
                </a:lnTo>
                <a:lnTo>
                  <a:pt x="372110" y="55879"/>
                </a:lnTo>
                <a:lnTo>
                  <a:pt x="330200" y="55879"/>
                </a:lnTo>
                <a:lnTo>
                  <a:pt x="330200" y="27939"/>
                </a:lnTo>
                <a:lnTo>
                  <a:pt x="372110" y="27939"/>
                </a:lnTo>
                <a:lnTo>
                  <a:pt x="316229" y="0"/>
                </a:lnTo>
                <a:close/>
              </a:path>
              <a:path w="400050" h="83820">
                <a:moveTo>
                  <a:pt x="316229" y="27939"/>
                </a:moveTo>
                <a:lnTo>
                  <a:pt x="0" y="27939"/>
                </a:lnTo>
                <a:lnTo>
                  <a:pt x="0" y="55879"/>
                </a:lnTo>
                <a:lnTo>
                  <a:pt x="316229" y="55879"/>
                </a:lnTo>
                <a:lnTo>
                  <a:pt x="316229" y="27939"/>
                </a:lnTo>
                <a:close/>
              </a:path>
              <a:path w="400050" h="83820">
                <a:moveTo>
                  <a:pt x="372110" y="27939"/>
                </a:moveTo>
                <a:lnTo>
                  <a:pt x="330200" y="27939"/>
                </a:lnTo>
                <a:lnTo>
                  <a:pt x="330200" y="55879"/>
                </a:lnTo>
                <a:lnTo>
                  <a:pt x="372110" y="55879"/>
                </a:lnTo>
                <a:lnTo>
                  <a:pt x="400050" y="41909"/>
                </a:lnTo>
                <a:lnTo>
                  <a:pt x="372110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618990" y="4681220"/>
            <a:ext cx="400050" cy="83820"/>
          </a:xfrm>
          <a:custGeom>
            <a:avLst/>
            <a:gdLst/>
            <a:ahLst/>
            <a:cxnLst/>
            <a:rect l="l" t="t" r="r" b="b"/>
            <a:pathLst>
              <a:path w="400050" h="83820">
                <a:moveTo>
                  <a:pt x="316230" y="0"/>
                </a:moveTo>
                <a:lnTo>
                  <a:pt x="316230" y="83819"/>
                </a:lnTo>
                <a:lnTo>
                  <a:pt x="372110" y="55879"/>
                </a:lnTo>
                <a:lnTo>
                  <a:pt x="330200" y="55879"/>
                </a:lnTo>
                <a:lnTo>
                  <a:pt x="330200" y="27939"/>
                </a:lnTo>
                <a:lnTo>
                  <a:pt x="372110" y="27939"/>
                </a:lnTo>
                <a:lnTo>
                  <a:pt x="316230" y="0"/>
                </a:lnTo>
                <a:close/>
              </a:path>
              <a:path w="400050" h="83820">
                <a:moveTo>
                  <a:pt x="316230" y="27939"/>
                </a:moveTo>
                <a:lnTo>
                  <a:pt x="0" y="27939"/>
                </a:lnTo>
                <a:lnTo>
                  <a:pt x="0" y="55879"/>
                </a:lnTo>
                <a:lnTo>
                  <a:pt x="316230" y="55879"/>
                </a:lnTo>
                <a:lnTo>
                  <a:pt x="316230" y="27939"/>
                </a:lnTo>
                <a:close/>
              </a:path>
              <a:path w="400050" h="83820">
                <a:moveTo>
                  <a:pt x="372110" y="27939"/>
                </a:moveTo>
                <a:lnTo>
                  <a:pt x="330200" y="27939"/>
                </a:lnTo>
                <a:lnTo>
                  <a:pt x="330200" y="55879"/>
                </a:lnTo>
                <a:lnTo>
                  <a:pt x="372110" y="55879"/>
                </a:lnTo>
                <a:lnTo>
                  <a:pt x="400050" y="41909"/>
                </a:lnTo>
                <a:lnTo>
                  <a:pt x="372110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16270" y="4681220"/>
            <a:ext cx="400050" cy="83820"/>
          </a:xfrm>
          <a:custGeom>
            <a:avLst/>
            <a:gdLst/>
            <a:ahLst/>
            <a:cxnLst/>
            <a:rect l="l" t="t" r="r" b="b"/>
            <a:pathLst>
              <a:path w="400050" h="83820">
                <a:moveTo>
                  <a:pt x="316229" y="0"/>
                </a:moveTo>
                <a:lnTo>
                  <a:pt x="316229" y="83819"/>
                </a:lnTo>
                <a:lnTo>
                  <a:pt x="372110" y="55879"/>
                </a:lnTo>
                <a:lnTo>
                  <a:pt x="330200" y="55879"/>
                </a:lnTo>
                <a:lnTo>
                  <a:pt x="330200" y="27939"/>
                </a:lnTo>
                <a:lnTo>
                  <a:pt x="372110" y="27939"/>
                </a:lnTo>
                <a:lnTo>
                  <a:pt x="316229" y="0"/>
                </a:lnTo>
                <a:close/>
              </a:path>
              <a:path w="400050" h="83820">
                <a:moveTo>
                  <a:pt x="316229" y="27939"/>
                </a:moveTo>
                <a:lnTo>
                  <a:pt x="0" y="27939"/>
                </a:lnTo>
                <a:lnTo>
                  <a:pt x="0" y="55879"/>
                </a:lnTo>
                <a:lnTo>
                  <a:pt x="316229" y="55879"/>
                </a:lnTo>
                <a:lnTo>
                  <a:pt x="316229" y="27939"/>
                </a:lnTo>
                <a:close/>
              </a:path>
              <a:path w="400050" h="83820">
                <a:moveTo>
                  <a:pt x="372110" y="27939"/>
                </a:moveTo>
                <a:lnTo>
                  <a:pt x="330200" y="27939"/>
                </a:lnTo>
                <a:lnTo>
                  <a:pt x="330200" y="55879"/>
                </a:lnTo>
                <a:lnTo>
                  <a:pt x="372110" y="55879"/>
                </a:lnTo>
                <a:lnTo>
                  <a:pt x="400050" y="41909"/>
                </a:lnTo>
                <a:lnTo>
                  <a:pt x="372110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13550" y="4681220"/>
            <a:ext cx="400050" cy="83820"/>
          </a:xfrm>
          <a:custGeom>
            <a:avLst/>
            <a:gdLst/>
            <a:ahLst/>
            <a:cxnLst/>
            <a:rect l="l" t="t" r="r" b="b"/>
            <a:pathLst>
              <a:path w="400050" h="83820">
                <a:moveTo>
                  <a:pt x="316229" y="0"/>
                </a:moveTo>
                <a:lnTo>
                  <a:pt x="316229" y="83819"/>
                </a:lnTo>
                <a:lnTo>
                  <a:pt x="372109" y="55879"/>
                </a:lnTo>
                <a:lnTo>
                  <a:pt x="330200" y="55879"/>
                </a:lnTo>
                <a:lnTo>
                  <a:pt x="330200" y="27939"/>
                </a:lnTo>
                <a:lnTo>
                  <a:pt x="372109" y="27939"/>
                </a:lnTo>
                <a:lnTo>
                  <a:pt x="316229" y="0"/>
                </a:lnTo>
                <a:close/>
              </a:path>
              <a:path w="400050" h="83820">
                <a:moveTo>
                  <a:pt x="316229" y="27939"/>
                </a:moveTo>
                <a:lnTo>
                  <a:pt x="0" y="27939"/>
                </a:lnTo>
                <a:lnTo>
                  <a:pt x="0" y="55879"/>
                </a:lnTo>
                <a:lnTo>
                  <a:pt x="316229" y="55879"/>
                </a:lnTo>
                <a:lnTo>
                  <a:pt x="316229" y="27939"/>
                </a:lnTo>
                <a:close/>
              </a:path>
              <a:path w="400050" h="83820">
                <a:moveTo>
                  <a:pt x="372109" y="27939"/>
                </a:moveTo>
                <a:lnTo>
                  <a:pt x="330200" y="27939"/>
                </a:lnTo>
                <a:lnTo>
                  <a:pt x="330200" y="55879"/>
                </a:lnTo>
                <a:lnTo>
                  <a:pt x="372109" y="55879"/>
                </a:lnTo>
                <a:lnTo>
                  <a:pt x="400050" y="41909"/>
                </a:lnTo>
                <a:lnTo>
                  <a:pt x="372109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724150" y="3129279"/>
            <a:ext cx="96710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b="1" spc="-85" dirty="0">
                <a:latin typeface="Trebuchet MS"/>
                <a:cs typeface="Trebuchet MS"/>
              </a:rPr>
              <a:t>Increment</a:t>
            </a:r>
            <a:r>
              <a:rPr sz="1350" b="1" spc="-170" dirty="0">
                <a:latin typeface="Trebuchet MS"/>
                <a:cs typeface="Trebuchet MS"/>
              </a:rPr>
              <a:t> </a:t>
            </a:r>
            <a:r>
              <a:rPr sz="1350" b="1" spc="-110" dirty="0">
                <a:latin typeface="Trebuchet MS"/>
                <a:cs typeface="Trebuchet MS"/>
              </a:rPr>
              <a:t>#1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001770" y="4056379"/>
            <a:ext cx="96710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b="1" spc="-85" dirty="0">
                <a:latin typeface="Trebuchet MS"/>
                <a:cs typeface="Trebuchet MS"/>
              </a:rPr>
              <a:t>Increment</a:t>
            </a:r>
            <a:r>
              <a:rPr sz="1350" b="1" spc="-175" dirty="0">
                <a:latin typeface="Trebuchet MS"/>
                <a:cs typeface="Trebuchet MS"/>
              </a:rPr>
              <a:t> </a:t>
            </a:r>
            <a:r>
              <a:rPr sz="1350" b="1" spc="-110" dirty="0">
                <a:latin typeface="Trebuchet MS"/>
                <a:cs typeface="Trebuchet MS"/>
              </a:rPr>
              <a:t>#2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949190" y="4946015"/>
            <a:ext cx="96710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b="1" spc="-85" dirty="0">
                <a:latin typeface="Trebuchet MS"/>
                <a:cs typeface="Trebuchet MS"/>
              </a:rPr>
              <a:t>Increment</a:t>
            </a:r>
            <a:r>
              <a:rPr sz="1350" b="1" spc="-175" dirty="0">
                <a:latin typeface="Trebuchet MS"/>
                <a:cs typeface="Trebuchet MS"/>
              </a:rPr>
              <a:t> </a:t>
            </a:r>
            <a:r>
              <a:rPr sz="1350" b="1" spc="-110" dirty="0">
                <a:latin typeface="Trebuchet MS"/>
                <a:cs typeface="Trebuchet MS"/>
              </a:rPr>
              <a:t>#3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7" name="Veri Yer Tutucusu 7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2AC7-8DFA-4A9D-BB19-8B2B723A8E54}" type="datetime1">
              <a:rPr lang="en-US" smtClean="0"/>
              <a:t>3/20/2019</a:t>
            </a:fld>
            <a:endParaRPr lang="en-US"/>
          </a:p>
        </p:txBody>
      </p:sp>
      <p:sp>
        <p:nvSpPr>
          <p:cNvPr id="78" name="Slayt Numarası Yer Tutucusu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61</a:t>
            </a:fld>
            <a:endParaRPr lang="tr-TR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245" dirty="0"/>
              <a:t>Artırımsal </a:t>
            </a:r>
            <a:r>
              <a:rPr spc="-235" dirty="0"/>
              <a:t>Geliştirme</a:t>
            </a:r>
            <a:r>
              <a:rPr spc="-325" dirty="0"/>
              <a:t> </a:t>
            </a:r>
            <a:r>
              <a:rPr spc="-150" dirty="0"/>
              <a:t>Modeli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833879"/>
            <a:ext cx="5685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Çağlayan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modeli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Evrimsel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arası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model: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3638" y="3145366"/>
            <a:ext cx="5214742" cy="1485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EA1F-15D1-48F3-93B8-0543D9A6B090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62</a:t>
            </a:fld>
            <a:endParaRPr lang="tr-TR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293052"/>
            <a:ext cx="7056755" cy="137731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u="none" spc="-245" dirty="0"/>
              <a:t>Artırımsal </a:t>
            </a:r>
            <a:r>
              <a:rPr u="none" spc="-235" dirty="0"/>
              <a:t>Geliştirme </a:t>
            </a:r>
            <a:r>
              <a:rPr u="none" spc="-150" dirty="0"/>
              <a:t>Modeli</a:t>
            </a:r>
            <a:r>
              <a:rPr u="none" spc="-380" dirty="0"/>
              <a:t> </a:t>
            </a:r>
            <a:r>
              <a:rPr u="none" spc="-130" dirty="0"/>
              <a:t>-  </a:t>
            </a:r>
            <a:r>
              <a:rPr u="none" spc="-275" dirty="0"/>
              <a:t>Avantajları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577" y="1687060"/>
            <a:ext cx="7162165" cy="401447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125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gerekli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olan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gereksinimler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müşterilerle</a:t>
            </a: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belirlenir</a:t>
            </a:r>
            <a:endParaRPr sz="2000">
              <a:latin typeface="Arial"/>
              <a:cs typeface="Arial"/>
            </a:endParaRPr>
          </a:p>
          <a:p>
            <a:pPr marL="215265" indent="-202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Gereksinimlerin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önemine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göre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teslim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edilecek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artımlar</a:t>
            </a:r>
            <a:r>
              <a:rPr sz="20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belirlenir</a:t>
            </a:r>
            <a:endParaRPr sz="2000">
              <a:latin typeface="Arial"/>
              <a:cs typeface="Arial"/>
            </a:endParaRPr>
          </a:p>
          <a:p>
            <a:pPr marL="104139" indent="-91440">
              <a:lnSpc>
                <a:spcPts val="228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Öncelikle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en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önemli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gereksinimleri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karşılayan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çekirdek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sitem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geliştirilir.</a:t>
            </a:r>
            <a:endParaRPr sz="2000">
              <a:latin typeface="Arial"/>
              <a:cs typeface="Arial"/>
            </a:endParaRPr>
          </a:p>
          <a:p>
            <a:pPr marL="104139" marR="372110" indent="-91440">
              <a:lnSpc>
                <a:spcPts val="2160"/>
              </a:lnSpc>
              <a:spcBef>
                <a:spcPts val="143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Erken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artımlar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prototip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gibi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davranarak,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gereksinimlerin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daha</a:t>
            </a:r>
            <a:r>
              <a:rPr sz="2000" spc="-40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iyi 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anlaşılmasını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sağlar</a:t>
            </a:r>
            <a:endParaRPr sz="20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Tüm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projenin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başarısız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olma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riskini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azaltır</a:t>
            </a:r>
            <a:endParaRPr sz="2000">
              <a:latin typeface="Arial"/>
              <a:cs typeface="Arial"/>
            </a:endParaRPr>
          </a:p>
          <a:p>
            <a:pPr marL="215265" indent="-202565">
              <a:lnSpc>
                <a:spcPts val="228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En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önemli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özellikleri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daha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fazla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sınanma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(test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edilme)</a:t>
            </a:r>
            <a:r>
              <a:rPr sz="20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imkanı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bulmuş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olur.</a:t>
            </a:r>
            <a:endParaRPr sz="20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Divide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Conquer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(Böl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Yönet)</a:t>
            </a:r>
            <a:r>
              <a:rPr sz="20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yaklaşımıdır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44259" y="5036820"/>
            <a:ext cx="1607819" cy="1203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C89B-CA12-4603-A016-71E78EB33D5C}" type="datetime1">
              <a:rPr lang="en-US" smtClean="0"/>
              <a:t>3/20/2019</a:t>
            </a:fld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63</a:t>
            </a:fld>
            <a:endParaRPr lang="tr-TR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68082"/>
            <a:ext cx="69240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180" dirty="0"/>
              <a:t>Artırımsal </a:t>
            </a:r>
            <a:r>
              <a:rPr sz="3200" u="none" spc="-175" dirty="0"/>
              <a:t>Geliştirme </a:t>
            </a:r>
            <a:r>
              <a:rPr sz="3200" u="none" spc="-125" dirty="0"/>
              <a:t>Modeli </a:t>
            </a:r>
            <a:r>
              <a:rPr sz="3200" u="none" spc="-90" dirty="0"/>
              <a:t>-</a:t>
            </a:r>
            <a:r>
              <a:rPr sz="3200" u="none" spc="-315" dirty="0"/>
              <a:t> </a:t>
            </a:r>
            <a:r>
              <a:rPr sz="3200" u="none" spc="-235" dirty="0"/>
              <a:t>Dezavantajları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10577" y="1833879"/>
            <a:ext cx="7376159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Artımları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tanımlamak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tüm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sistemin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tanımlanmasına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ihtiyaç</a:t>
            </a:r>
            <a:r>
              <a:rPr sz="2000" spc="-2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vardır.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Gereksinimleri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doğru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boyuttaki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artımlara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atamak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bazen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zor</a:t>
            </a:r>
            <a:r>
              <a:rPr sz="2000" spc="-3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olabilir.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Deneyimli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personel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gerektirir.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Artımların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kendi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içlerinde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tekrarlamalara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izin</a:t>
            </a:r>
            <a:r>
              <a:rPr sz="2000" spc="-2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vermez.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13219" y="3385820"/>
            <a:ext cx="1424940" cy="1424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44F5-E908-4B24-B697-AC707E8E1655}" type="datetime1">
              <a:rPr lang="en-US" smtClean="0"/>
              <a:t>3/20/2019</a:t>
            </a:fld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64</a:t>
            </a:fld>
            <a:endParaRPr lang="tr-TR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58477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290" dirty="0"/>
              <a:t>Araştırma </a:t>
            </a:r>
            <a:r>
              <a:rPr u="none" spc="-405" dirty="0"/>
              <a:t>Tabanlı</a:t>
            </a:r>
            <a:r>
              <a:rPr u="none" spc="-315" dirty="0"/>
              <a:t> </a:t>
            </a:r>
            <a:r>
              <a:rPr u="none" spc="-165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577" y="1790700"/>
            <a:ext cx="7564755" cy="376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35" dirty="0">
                <a:solidFill>
                  <a:srgbClr val="C00000"/>
                </a:solidFill>
                <a:latin typeface="Arial"/>
                <a:cs typeface="Arial"/>
              </a:rPr>
              <a:t>Yap-at </a:t>
            </a: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prototipi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900" spc="-30" dirty="0">
                <a:solidFill>
                  <a:srgbClr val="404040"/>
                </a:solidFill>
                <a:latin typeface="Arial"/>
                <a:cs typeface="Arial"/>
              </a:rPr>
              <a:t>ta</a:t>
            </a:r>
            <a:r>
              <a:rPr sz="19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bilinir.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Araştırma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ortamları </a:t>
            </a:r>
            <a:r>
              <a:rPr sz="1900" spc="-45" dirty="0">
                <a:solidFill>
                  <a:srgbClr val="C00000"/>
                </a:solidFill>
                <a:latin typeface="Arial"/>
                <a:cs typeface="Arial"/>
              </a:rPr>
              <a:t>bütünüyle </a:t>
            </a:r>
            <a:r>
              <a:rPr sz="1900" spc="-60" dirty="0">
                <a:solidFill>
                  <a:srgbClr val="C00000"/>
                </a:solidFill>
                <a:latin typeface="Arial"/>
                <a:cs typeface="Arial"/>
              </a:rPr>
              <a:t>belirsizlik 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üzerine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çalışan</a:t>
            </a:r>
            <a:r>
              <a:rPr sz="1900" spc="-3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ortamlardır.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CACE3"/>
              </a:buClr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140" dirty="0">
                <a:solidFill>
                  <a:srgbClr val="404040"/>
                </a:solidFill>
                <a:latin typeface="Arial"/>
                <a:cs typeface="Arial"/>
              </a:rPr>
              <a:t>Yapılan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işlerden edinilecek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sonuçlar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belirgin</a:t>
            </a:r>
            <a:r>
              <a:rPr sz="19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değildir.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200">
              <a:latin typeface="Times New Roman"/>
              <a:cs typeface="Times New Roman"/>
            </a:endParaRPr>
          </a:p>
          <a:p>
            <a:pPr marL="104139" marR="125095" indent="-91440">
              <a:lnSpc>
                <a:spcPct val="69300"/>
              </a:lnSpc>
              <a:spcBef>
                <a:spcPts val="1889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Geliştirilen </a:t>
            </a:r>
            <a:r>
              <a:rPr sz="1900" spc="-80" dirty="0">
                <a:solidFill>
                  <a:srgbClr val="C00000"/>
                </a:solidFill>
                <a:latin typeface="Arial"/>
                <a:cs typeface="Arial"/>
              </a:rPr>
              <a:t>yazılımlar </a:t>
            </a:r>
            <a:r>
              <a:rPr sz="1900" spc="-65" dirty="0">
                <a:solidFill>
                  <a:srgbClr val="C00000"/>
                </a:solidFill>
                <a:latin typeface="Arial"/>
                <a:cs typeface="Arial"/>
              </a:rPr>
              <a:t>genellikle </a:t>
            </a:r>
            <a:r>
              <a:rPr sz="1900" spc="-80" dirty="0">
                <a:solidFill>
                  <a:srgbClr val="C00000"/>
                </a:solidFill>
                <a:latin typeface="Arial"/>
                <a:cs typeface="Arial"/>
              </a:rPr>
              <a:t>sınırlı </a:t>
            </a:r>
            <a:r>
              <a:rPr sz="1900" spc="-135" dirty="0">
                <a:solidFill>
                  <a:srgbClr val="C00000"/>
                </a:solidFill>
                <a:latin typeface="Arial"/>
                <a:cs typeface="Arial"/>
              </a:rPr>
              <a:t>sayıda </a:t>
            </a:r>
            <a:r>
              <a:rPr sz="1900" spc="-50" dirty="0">
                <a:solidFill>
                  <a:srgbClr val="C00000"/>
                </a:solidFill>
                <a:latin typeface="Arial"/>
                <a:cs typeface="Arial"/>
              </a:rPr>
              <a:t>kullanılır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kullanım </a:t>
            </a: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bittikten 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sonra işe </a:t>
            </a:r>
            <a:r>
              <a:rPr sz="1900" spc="-120" dirty="0">
                <a:solidFill>
                  <a:srgbClr val="404040"/>
                </a:solidFill>
                <a:latin typeface="Arial"/>
                <a:cs typeface="Arial"/>
              </a:rPr>
              <a:t>yaramaz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hale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gelir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r>
              <a:rPr sz="19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atılır.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"/>
            </a:pPr>
            <a:endParaRPr sz="1900">
              <a:latin typeface="Times New Roman"/>
              <a:cs typeface="Times New Roman"/>
            </a:endParaRPr>
          </a:p>
          <a:p>
            <a:pPr marL="104139" marR="5080" indent="-91440">
              <a:lnSpc>
                <a:spcPct val="702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Model-zaman-fiyat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kestirimi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olmadığı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900" spc="-60" dirty="0">
                <a:solidFill>
                  <a:srgbClr val="C00000"/>
                </a:solidFill>
                <a:latin typeface="Arial"/>
                <a:cs typeface="Arial"/>
              </a:rPr>
              <a:t>sabit </a:t>
            </a:r>
            <a:r>
              <a:rPr sz="1900" spc="-25" dirty="0">
                <a:solidFill>
                  <a:srgbClr val="C00000"/>
                </a:solidFill>
                <a:latin typeface="Arial"/>
                <a:cs typeface="Arial"/>
              </a:rPr>
              <a:t>fiyat</a:t>
            </a:r>
            <a:r>
              <a:rPr sz="1900" spc="-3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900" spc="-85" dirty="0">
                <a:solidFill>
                  <a:srgbClr val="C00000"/>
                </a:solidFill>
                <a:latin typeface="Arial"/>
                <a:cs typeface="Arial"/>
              </a:rPr>
              <a:t>sözleşmelerinde </a:t>
            </a:r>
            <a:r>
              <a:rPr sz="1900" spc="-90" dirty="0">
                <a:solidFill>
                  <a:srgbClr val="C00000"/>
                </a:solidFill>
                <a:latin typeface="Arial"/>
                <a:cs typeface="Arial"/>
              </a:rPr>
              <a:t>uygun  </a:t>
            </a:r>
            <a:r>
              <a:rPr sz="1900" spc="-70" dirty="0">
                <a:solidFill>
                  <a:srgbClr val="C00000"/>
                </a:solidFill>
                <a:latin typeface="Arial"/>
                <a:cs typeface="Arial"/>
              </a:rPr>
              <a:t>değildir.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4BA-4CDC-4DCF-946E-B23E82D37DE0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65</a:t>
            </a:fld>
            <a:endParaRPr lang="tr-TR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10" dirty="0"/>
              <a:t>Örnek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2117471"/>
            <a:ext cx="4197350" cy="213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En 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Hızlı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Çalışan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asal </a:t>
            </a: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sayı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sz="20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programı!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En 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Büyük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asal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sayıyı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bulma</a:t>
            </a:r>
            <a:r>
              <a:rPr sz="2000" spc="-3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programı!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Satranç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programı!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9779" y="2466339"/>
            <a:ext cx="1905000" cy="1770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FDD9-9C57-4384-886C-12B47E538A67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66</a:t>
            </a:fld>
            <a:endParaRPr lang="tr-TR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707" y="749553"/>
            <a:ext cx="534733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u="none" spc="-285" dirty="0"/>
              <a:t>Formal </a:t>
            </a:r>
            <a:r>
              <a:rPr sz="4300" u="none" spc="-350" dirty="0"/>
              <a:t>Sistem</a:t>
            </a:r>
            <a:r>
              <a:rPr sz="4300" u="none" spc="-270" dirty="0"/>
              <a:t> </a:t>
            </a:r>
            <a:r>
              <a:rPr sz="4300" u="none" spc="-215" dirty="0"/>
              <a:t>Geliştirme</a:t>
            </a:r>
            <a:endParaRPr sz="43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7662545" algn="l"/>
              </a:tabLst>
            </a:pPr>
            <a:r>
              <a:rPr u="none" spc="-180" dirty="0"/>
              <a:t>(F</a:t>
            </a:r>
            <a:r>
              <a:rPr spc="-180" dirty="0"/>
              <a:t>ormal </a:t>
            </a:r>
            <a:r>
              <a:rPr spc="-250" dirty="0"/>
              <a:t>System</a:t>
            </a:r>
            <a:r>
              <a:rPr spc="-235" dirty="0"/>
              <a:t> </a:t>
            </a:r>
            <a:r>
              <a:rPr spc="-160" dirty="0"/>
              <a:t>Development)	</a:t>
            </a:r>
          </a:p>
          <a:p>
            <a:pPr marL="207010" indent="-91440">
              <a:lnSpc>
                <a:spcPct val="100000"/>
              </a:lnSpc>
              <a:spcBef>
                <a:spcPts val="69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288290" algn="l"/>
              </a:tabLst>
            </a:pPr>
            <a:r>
              <a:rPr sz="1700" u="none" spc="-85" dirty="0"/>
              <a:t>Cleanroom </a:t>
            </a:r>
            <a:r>
              <a:rPr sz="1700" u="none" spc="-90" dirty="0"/>
              <a:t>yazılım</a:t>
            </a:r>
            <a:r>
              <a:rPr sz="1700" u="none" spc="-150" dirty="0"/>
              <a:t> </a:t>
            </a:r>
            <a:r>
              <a:rPr sz="1700" u="none" spc="-50" dirty="0"/>
              <a:t>geliştirme</a:t>
            </a:r>
            <a:endParaRPr sz="1700"/>
          </a:p>
          <a:p>
            <a:pPr marL="207010" indent="-91440">
              <a:lnSpc>
                <a:spcPct val="100000"/>
              </a:lnSpc>
              <a:spcBef>
                <a:spcPts val="146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288290" algn="l"/>
              </a:tabLst>
            </a:pPr>
            <a:r>
              <a:rPr sz="1700" u="none" spc="-55" dirty="0"/>
              <a:t>Matematiksel</a:t>
            </a:r>
            <a:r>
              <a:rPr sz="1700" u="none" spc="-60" dirty="0"/>
              <a:t> </a:t>
            </a:r>
            <a:r>
              <a:rPr sz="1700" u="none" spc="-10" dirty="0"/>
              <a:t>belirtimin</a:t>
            </a:r>
            <a:r>
              <a:rPr sz="1700" u="none" spc="-145" dirty="0"/>
              <a:t> </a:t>
            </a:r>
            <a:r>
              <a:rPr sz="1700" u="none" spc="-40" dirty="0"/>
              <a:t>farklı</a:t>
            </a:r>
            <a:r>
              <a:rPr sz="1700" u="none" spc="-105" dirty="0"/>
              <a:t> </a:t>
            </a:r>
            <a:r>
              <a:rPr sz="1700" u="none" spc="-65" dirty="0"/>
              <a:t>gösterim</a:t>
            </a:r>
            <a:r>
              <a:rPr sz="1700" u="none" spc="-70" dirty="0"/>
              <a:t> </a:t>
            </a:r>
            <a:r>
              <a:rPr sz="1700" u="none" spc="-45" dirty="0"/>
              <a:t>şekilleri</a:t>
            </a:r>
            <a:r>
              <a:rPr sz="1700" u="none" spc="-120" dirty="0"/>
              <a:t> </a:t>
            </a:r>
            <a:r>
              <a:rPr sz="1700" u="none" spc="-25" dirty="0"/>
              <a:t>ile</a:t>
            </a:r>
            <a:r>
              <a:rPr sz="1700" u="none" spc="-95" dirty="0"/>
              <a:t> </a:t>
            </a:r>
            <a:r>
              <a:rPr sz="1700" u="none" spc="-50" dirty="0"/>
              <a:t>çalıştırılabilir</a:t>
            </a:r>
            <a:r>
              <a:rPr sz="1700" u="none" spc="-150" dirty="0"/>
              <a:t> </a:t>
            </a:r>
            <a:r>
              <a:rPr sz="1700" u="none" spc="-75" dirty="0"/>
              <a:t>programa</a:t>
            </a:r>
            <a:endParaRPr sz="1700"/>
          </a:p>
          <a:p>
            <a:pPr marL="207010">
              <a:lnSpc>
                <a:spcPct val="100000"/>
              </a:lnSpc>
              <a:spcBef>
                <a:spcPts val="204"/>
              </a:spcBef>
            </a:pPr>
            <a:r>
              <a:rPr sz="1700" u="none" spc="-60" dirty="0"/>
              <a:t>dönüştürülmesine</a:t>
            </a:r>
            <a:r>
              <a:rPr sz="1700" u="none" spc="-145" dirty="0"/>
              <a:t> </a:t>
            </a:r>
            <a:r>
              <a:rPr sz="1700" u="none" spc="-85" dirty="0"/>
              <a:t>dayalıdır.</a:t>
            </a:r>
            <a:endParaRPr sz="170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207010" indent="-91440">
              <a:lnSpc>
                <a:spcPct val="100000"/>
              </a:lnSpc>
              <a:buClr>
                <a:srgbClr val="1CACE3"/>
              </a:buClr>
              <a:buSzPct val="94117"/>
              <a:buFont typeface="Wingdings"/>
              <a:buChar char=""/>
              <a:tabLst>
                <a:tab pos="288290" algn="l"/>
              </a:tabLst>
            </a:pPr>
            <a:r>
              <a:rPr sz="1700" u="none" spc="-80" dirty="0"/>
              <a:t>Formal </a:t>
            </a:r>
            <a:r>
              <a:rPr sz="1700" u="none" spc="-15" dirty="0"/>
              <a:t>belirtim, </a:t>
            </a:r>
            <a:r>
              <a:rPr sz="1700" u="none" spc="-70" dirty="0"/>
              <a:t>tasarım </a:t>
            </a:r>
            <a:r>
              <a:rPr sz="1700" u="none" spc="-110" dirty="0"/>
              <a:t>ve </a:t>
            </a:r>
            <a:r>
              <a:rPr sz="1700" u="none" spc="-85" dirty="0"/>
              <a:t>geçerleme </a:t>
            </a:r>
            <a:r>
              <a:rPr sz="1700" u="none" spc="-70" dirty="0"/>
              <a:t>kullanarak </a:t>
            </a:r>
            <a:r>
              <a:rPr sz="1700" u="none" spc="-90" dirty="0"/>
              <a:t>yazılımda</a:t>
            </a:r>
            <a:r>
              <a:rPr sz="1700" u="none" spc="-310" dirty="0"/>
              <a:t> </a:t>
            </a:r>
            <a:r>
              <a:rPr sz="1700" u="none" spc="-60" dirty="0"/>
              <a:t>doğruluğun</a:t>
            </a:r>
            <a:endParaRPr sz="1700"/>
          </a:p>
          <a:p>
            <a:pPr marL="207010">
              <a:lnSpc>
                <a:spcPct val="100000"/>
              </a:lnSpc>
              <a:spcBef>
                <a:spcPts val="204"/>
              </a:spcBef>
            </a:pPr>
            <a:r>
              <a:rPr sz="1700" u="none" spc="-45" dirty="0"/>
              <a:t>geliştirilmesini</a:t>
            </a:r>
            <a:r>
              <a:rPr sz="1700" u="none" spc="-150" dirty="0"/>
              <a:t> </a:t>
            </a:r>
            <a:r>
              <a:rPr sz="1700" u="none" spc="-75" dirty="0"/>
              <a:t>vurgular.</a:t>
            </a:r>
            <a:endParaRPr sz="1700"/>
          </a:p>
          <a:p>
            <a:pPr marL="207010" indent="-9144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288290" algn="l"/>
              </a:tabLst>
            </a:pPr>
            <a:r>
              <a:rPr sz="1700" u="none" spc="-135" dirty="0"/>
              <a:t>Yazılım </a:t>
            </a:r>
            <a:r>
              <a:rPr sz="1700" u="none" spc="-35" dirty="0"/>
              <a:t>artımlarla</a:t>
            </a:r>
            <a:r>
              <a:rPr sz="1700" u="none" spc="-70" dirty="0"/>
              <a:t> </a:t>
            </a:r>
            <a:r>
              <a:rPr sz="1700" u="none" spc="-40" dirty="0"/>
              <a:t>geliştirilir.</a:t>
            </a:r>
            <a:endParaRPr sz="1700"/>
          </a:p>
          <a:p>
            <a:pPr marL="207010" indent="-91440">
              <a:lnSpc>
                <a:spcPct val="100000"/>
              </a:lnSpc>
              <a:spcBef>
                <a:spcPts val="144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288290" algn="l"/>
              </a:tabLst>
            </a:pPr>
            <a:r>
              <a:rPr sz="1700" u="none" spc="-80" dirty="0"/>
              <a:t>Sürekli</a:t>
            </a:r>
            <a:r>
              <a:rPr sz="1700" u="none" spc="-114" dirty="0"/>
              <a:t> </a:t>
            </a:r>
            <a:r>
              <a:rPr sz="1700" u="none" spc="-30" dirty="0"/>
              <a:t>tümleştirme</a:t>
            </a:r>
            <a:r>
              <a:rPr sz="1700" u="none" spc="-85" dirty="0"/>
              <a:t> </a:t>
            </a:r>
            <a:r>
              <a:rPr sz="1700" u="none" spc="-55" dirty="0"/>
              <a:t>vardır</a:t>
            </a:r>
            <a:r>
              <a:rPr sz="1700" u="none" spc="-95" dirty="0"/>
              <a:t> </a:t>
            </a:r>
            <a:r>
              <a:rPr sz="1700" u="none" spc="-110" dirty="0"/>
              <a:t>ve</a:t>
            </a:r>
            <a:r>
              <a:rPr sz="1700" u="none" spc="-114" dirty="0"/>
              <a:t> </a:t>
            </a:r>
            <a:r>
              <a:rPr sz="1700" u="none" spc="-50" dirty="0"/>
              <a:t>fonksiyonellik</a:t>
            </a:r>
            <a:r>
              <a:rPr sz="1700" u="none" spc="-140" dirty="0"/>
              <a:t> </a:t>
            </a:r>
            <a:r>
              <a:rPr sz="1700" u="none" spc="-30" dirty="0"/>
              <a:t>tümleştirilen</a:t>
            </a:r>
            <a:r>
              <a:rPr sz="1700" u="none" spc="-80" dirty="0"/>
              <a:t> </a:t>
            </a:r>
            <a:r>
              <a:rPr sz="1700" u="none" spc="-90" dirty="0"/>
              <a:t>yazılım</a:t>
            </a:r>
            <a:r>
              <a:rPr sz="1700" u="none" spc="-125" dirty="0"/>
              <a:t> </a:t>
            </a:r>
            <a:r>
              <a:rPr sz="1700" u="none" spc="-40" dirty="0"/>
              <a:t>artımları</a:t>
            </a:r>
            <a:r>
              <a:rPr sz="1700" u="none" spc="-120" dirty="0"/>
              <a:t> </a:t>
            </a:r>
            <a:r>
              <a:rPr sz="1700" u="none" spc="-25" dirty="0"/>
              <a:t>ile</a:t>
            </a:r>
            <a:r>
              <a:rPr sz="1700" u="none" spc="-114" dirty="0"/>
              <a:t> </a:t>
            </a:r>
            <a:r>
              <a:rPr sz="1700" u="none" spc="-60" dirty="0"/>
              <a:t>artar.</a:t>
            </a:r>
            <a:endParaRPr sz="1700"/>
          </a:p>
          <a:p>
            <a:pPr marL="207010" marR="549910" indent="-91440">
              <a:lnSpc>
                <a:spcPct val="110900"/>
              </a:lnSpc>
              <a:spcBef>
                <a:spcPts val="138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288290" algn="l"/>
              </a:tabLst>
            </a:pPr>
            <a:r>
              <a:rPr sz="1700" u="none" spc="-110" dirty="0"/>
              <a:t>Felsefesi</a:t>
            </a:r>
            <a:r>
              <a:rPr sz="1700" u="none" spc="-65" dirty="0"/>
              <a:t> </a:t>
            </a:r>
            <a:r>
              <a:rPr sz="1700" u="none" spc="-75" dirty="0"/>
              <a:t>pahalı</a:t>
            </a:r>
            <a:r>
              <a:rPr sz="1700" u="none" spc="-150" dirty="0"/>
              <a:t> </a:t>
            </a:r>
            <a:r>
              <a:rPr sz="1700" u="none" spc="-70" dirty="0"/>
              <a:t>hata</a:t>
            </a:r>
            <a:r>
              <a:rPr sz="1700" u="none" spc="-80" dirty="0"/>
              <a:t> </a:t>
            </a:r>
            <a:r>
              <a:rPr sz="1700" u="none" spc="-90" dirty="0"/>
              <a:t>ayıklama</a:t>
            </a:r>
            <a:r>
              <a:rPr sz="1700" u="none" spc="-110" dirty="0"/>
              <a:t> </a:t>
            </a:r>
            <a:r>
              <a:rPr sz="1700" u="none" spc="-45" dirty="0"/>
              <a:t>işlemini</a:t>
            </a:r>
            <a:r>
              <a:rPr sz="1700" u="none" spc="-120" dirty="0"/>
              <a:t> </a:t>
            </a:r>
            <a:r>
              <a:rPr sz="1700" u="none" spc="-75" dirty="0"/>
              <a:t>engellemek </a:t>
            </a:r>
            <a:r>
              <a:rPr sz="1700" u="none" spc="-40" dirty="0"/>
              <a:t>için</a:t>
            </a:r>
            <a:r>
              <a:rPr sz="1700" u="none" spc="-130" dirty="0"/>
              <a:t> </a:t>
            </a:r>
            <a:r>
              <a:rPr sz="1700" u="none" spc="-75" dirty="0"/>
              <a:t>kodu</a:t>
            </a:r>
            <a:r>
              <a:rPr sz="1700" u="none" spc="-105" dirty="0"/>
              <a:t> </a:t>
            </a:r>
            <a:r>
              <a:rPr sz="1700" u="none" spc="-15" dirty="0"/>
              <a:t>ilk</a:t>
            </a:r>
            <a:r>
              <a:rPr sz="1700" u="none" spc="-110" dirty="0"/>
              <a:t> </a:t>
            </a:r>
            <a:r>
              <a:rPr sz="1700" u="none" spc="-105" dirty="0"/>
              <a:t>yazarken </a:t>
            </a:r>
            <a:r>
              <a:rPr sz="1700" u="none" spc="-60" dirty="0"/>
              <a:t>doğru  </a:t>
            </a:r>
            <a:r>
              <a:rPr sz="1700" u="none" spc="-114" dirty="0"/>
              <a:t>yazmak </a:t>
            </a:r>
            <a:r>
              <a:rPr sz="1700" u="none" spc="-110" dirty="0"/>
              <a:t>ve </a:t>
            </a:r>
            <a:r>
              <a:rPr sz="1700" u="none" spc="-45" dirty="0"/>
              <a:t>test </a:t>
            </a:r>
            <a:r>
              <a:rPr sz="1700" u="none" spc="-110" dirty="0"/>
              <a:t>aşamasından </a:t>
            </a:r>
            <a:r>
              <a:rPr sz="1700" u="none" spc="-60" dirty="0"/>
              <a:t>doğruluğunu</a:t>
            </a:r>
            <a:r>
              <a:rPr sz="1700" u="none" spc="-75" dirty="0"/>
              <a:t> </a:t>
            </a:r>
            <a:r>
              <a:rPr sz="1700" u="none" spc="-110" dirty="0"/>
              <a:t>sağlamak</a:t>
            </a:r>
            <a:endParaRPr sz="1700"/>
          </a:p>
          <a:p>
            <a:pPr marL="499109" lvl="1" indent="-18288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Char char="◦"/>
              <a:tabLst>
                <a:tab pos="499109" algn="l"/>
              </a:tabLst>
            </a:pP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Formal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yöntemler</a:t>
            </a:r>
            <a:endParaRPr sz="1800">
              <a:latin typeface="Arial"/>
              <a:cs typeface="Arial"/>
            </a:endParaRPr>
          </a:p>
          <a:p>
            <a:pPr marL="499109" lvl="1" indent="-182880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Char char="◦"/>
              <a:tabLst>
                <a:tab pos="499109" algn="l"/>
              </a:tabLst>
            </a:pPr>
            <a:r>
              <a:rPr sz="1800" spc="-260" dirty="0">
                <a:solidFill>
                  <a:srgbClr val="404040"/>
                </a:solidFill>
                <a:latin typeface="Arial"/>
                <a:cs typeface="Arial"/>
              </a:rPr>
              <a:t>Z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dili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21ED-8CB0-439B-AD74-E32F0FAF3CB8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67</a:t>
            </a:fld>
            <a:endParaRPr lang="tr-TR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310" dirty="0"/>
              <a:t>Formal </a:t>
            </a:r>
            <a:r>
              <a:rPr spc="-370" dirty="0"/>
              <a:t>Sistem</a:t>
            </a:r>
            <a:r>
              <a:rPr spc="-340" dirty="0"/>
              <a:t> </a:t>
            </a:r>
            <a:r>
              <a:rPr spc="-229" dirty="0"/>
              <a:t>Geliştirme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808867"/>
            <a:ext cx="7420609" cy="199961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000" b="1" spc="-114" dirty="0">
                <a:solidFill>
                  <a:srgbClr val="993300"/>
                </a:solidFill>
                <a:latin typeface="Trebuchet MS"/>
                <a:cs typeface="Trebuchet MS"/>
              </a:rPr>
              <a:t>Problemleri</a:t>
            </a:r>
            <a:endParaRPr sz="2000">
              <a:latin typeface="Trebuchet MS"/>
              <a:cs typeface="Trebuchet MS"/>
            </a:endParaRPr>
          </a:p>
          <a:p>
            <a:pPr marL="304800" indent="-182880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Teknikleri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uygulayabilmek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eğitim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özel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beceriler</a:t>
            </a:r>
            <a:r>
              <a:rPr sz="18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gerekmektedir</a:t>
            </a:r>
            <a:endParaRPr sz="18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Kullanıcı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arayüzü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gibi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sistemin </a:t>
            </a: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bazı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kısımlarını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formal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belirtmek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zordur.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b="1" spc="-100" dirty="0">
                <a:solidFill>
                  <a:srgbClr val="993300"/>
                </a:solidFill>
                <a:latin typeface="Trebuchet MS"/>
                <a:cs typeface="Trebuchet MS"/>
              </a:rPr>
              <a:t>Uygulanabilirliği</a:t>
            </a:r>
            <a:endParaRPr sz="2000">
              <a:latin typeface="Trebuchet MS"/>
              <a:cs typeface="Trebuchet MS"/>
            </a:endParaRPr>
          </a:p>
          <a:p>
            <a:pPr marL="304800" marR="389890" indent="-182880">
              <a:lnSpc>
                <a:spcPts val="1939"/>
              </a:lnSpc>
              <a:spcBef>
                <a:spcPts val="45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kullanıma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konmadan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emniyet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güvenlik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durumlarını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sağlanması 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gereken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kritik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sistemler.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F434-A9E5-45EB-92AB-D5237C568ED5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68</a:t>
            </a:fld>
            <a:endParaRPr lang="tr-TR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707" y="590867"/>
            <a:ext cx="7675880" cy="115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440"/>
              </a:lnSpc>
              <a:spcBef>
                <a:spcPts val="100"/>
              </a:spcBef>
            </a:pPr>
            <a:r>
              <a:rPr sz="4000" u="none" spc="-310" dirty="0"/>
              <a:t>Bileşen-Tabanlı</a:t>
            </a:r>
            <a:r>
              <a:rPr sz="4000" u="none" spc="-225" dirty="0"/>
              <a:t> </a:t>
            </a:r>
            <a:r>
              <a:rPr sz="4000" u="none" spc="-150" dirty="0"/>
              <a:t>Model</a:t>
            </a:r>
            <a:endParaRPr sz="4000"/>
          </a:p>
          <a:p>
            <a:pPr marL="12700">
              <a:lnSpc>
                <a:spcPts val="4440"/>
              </a:lnSpc>
              <a:tabLst>
                <a:tab pos="7662545" algn="l"/>
              </a:tabLst>
            </a:pPr>
            <a:r>
              <a:rPr sz="4000" u="none" spc="-290" dirty="0"/>
              <a:t>(C</a:t>
            </a:r>
            <a:r>
              <a:rPr sz="4000" spc="-290" dirty="0"/>
              <a:t>omponent-Based</a:t>
            </a:r>
            <a:r>
              <a:rPr sz="4000" spc="-240" dirty="0"/>
              <a:t> </a:t>
            </a:r>
            <a:r>
              <a:rPr sz="4000" spc="-160" dirty="0"/>
              <a:t>Model)	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02017" y="1833879"/>
            <a:ext cx="7432675" cy="33997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180340">
              <a:lnSpc>
                <a:spcPts val="2160"/>
              </a:lnSpc>
              <a:spcBef>
                <a:spcPts val="370"/>
              </a:spcBef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Sistemin </a:t>
            </a:r>
            <a:r>
              <a:rPr sz="2000" spc="-350" dirty="0">
                <a:solidFill>
                  <a:srgbClr val="404040"/>
                </a:solidFill>
                <a:latin typeface="Arial"/>
                <a:cs typeface="Arial"/>
              </a:rPr>
              <a:t>COTS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(“commercial-off-the-shelf”)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adı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verilen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hazır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bileşenler 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kullanılarak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tümleştirilmesi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esasına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dayanır.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140" dirty="0">
                <a:solidFill>
                  <a:srgbClr val="C00000"/>
                </a:solidFill>
                <a:latin typeface="Trebuchet MS"/>
                <a:cs typeface="Trebuchet MS"/>
              </a:rPr>
              <a:t>Süreç</a:t>
            </a:r>
            <a:r>
              <a:rPr sz="2000" b="1" spc="-1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C00000"/>
                </a:solidFill>
                <a:latin typeface="Trebuchet MS"/>
                <a:cs typeface="Trebuchet MS"/>
              </a:rPr>
              <a:t>adımları:</a:t>
            </a:r>
            <a:endParaRPr sz="2000">
              <a:latin typeface="Trebuchet MS"/>
              <a:cs typeface="Trebuchet MS"/>
            </a:endParaRPr>
          </a:p>
          <a:p>
            <a:pPr marL="304800" indent="-182880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Bilesen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analizi</a:t>
            </a:r>
            <a:endParaRPr sz="18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Gereksinim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günleme</a:t>
            </a:r>
            <a:endParaRPr sz="18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Bileşenler kullanarak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sistem</a:t>
            </a: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tasarımı</a:t>
            </a:r>
            <a:endParaRPr sz="18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tümleştirme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yaklaşım,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bilesen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standartlarındaki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gelişmeler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ilerledikçe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daha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yaygın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kullanılmaya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başlanmıştır.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ama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halen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kullanımı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limitlidir.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3465-EE73-472F-B6DB-F3FD6AAA6469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69</a:t>
            </a:fld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70" dirty="0"/>
              <a:t>Çözümleme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687060"/>
            <a:ext cx="7482205" cy="165608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işlevleri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gereksinimlerin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ayrıntılı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çıkarıldığı</a:t>
            </a:r>
            <a:r>
              <a:rPr sz="20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aşamadır.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1160"/>
              </a:spcBef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aşamada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temel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mevcut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sistemde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var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olan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işler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incelenir,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temel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sorunlar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ortaya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çıkarılarak,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yazılımın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çözümleyebilecekleri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vurgulanır.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769620" algn="l"/>
                <a:tab pos="1526540" algn="l"/>
                <a:tab pos="1948814" algn="l"/>
                <a:tab pos="2799715" algn="l"/>
                <a:tab pos="4021454" algn="l"/>
                <a:tab pos="4939030" algn="l"/>
                <a:tab pos="5845810" algn="l"/>
                <a:tab pos="6838950" algn="l"/>
              </a:tabLst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Temel	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amaç,	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	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yazılım	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mühendisi	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gözüyle	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mevcut	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yapıdaki	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işlerin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3287395"/>
            <a:ext cx="7480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7419" algn="l"/>
                <a:tab pos="2313940" algn="l"/>
                <a:tab pos="2832100" algn="l"/>
                <a:tab pos="3716654" algn="l"/>
                <a:tab pos="4631055" algn="l"/>
                <a:tab pos="5774690" algn="l"/>
              </a:tabLst>
            </a:pP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ortaya	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çıkarılması	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	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doğru	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olarak	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algılanıp	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algılanmadığının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3414014"/>
            <a:ext cx="7049770" cy="120523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belirlenmesidir.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  <a:spcBef>
                <a:spcPts val="1435"/>
              </a:spcBef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aşamada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temel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UML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diyagramlarının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çizimine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başlanır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(Use 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Case, 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Activity, </a:t>
            </a:r>
            <a:r>
              <a:rPr sz="2000" spc="-200" dirty="0">
                <a:solidFill>
                  <a:srgbClr val="404040"/>
                </a:solidFill>
                <a:latin typeface="Arial"/>
                <a:cs typeface="Arial"/>
              </a:rPr>
              <a:t>Class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diagram…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vs.)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7139" y="4208779"/>
            <a:ext cx="4155440" cy="2072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10B-58CA-44F0-BB13-BB303D501916}" type="datetime1">
              <a:rPr lang="en-US" smtClean="0"/>
              <a:t>3/20/2019</a:t>
            </a:fld>
            <a:endParaRPr lang="en-US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</a:t>
            </a:fld>
            <a:endParaRPr lang="tr-TR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293052"/>
            <a:ext cx="5606415" cy="137731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715">
              <a:lnSpc>
                <a:spcPts val="4880"/>
              </a:lnSpc>
              <a:spcBef>
                <a:spcPts val="994"/>
              </a:spcBef>
            </a:pPr>
            <a:r>
              <a:rPr u="none" spc="-355" dirty="0"/>
              <a:t>Bileşen-Tabanlı </a:t>
            </a:r>
            <a:r>
              <a:rPr u="none" spc="-165" dirty="0"/>
              <a:t>Model</a:t>
            </a:r>
            <a:r>
              <a:rPr u="none" spc="-270" dirty="0"/>
              <a:t> </a:t>
            </a:r>
            <a:r>
              <a:rPr u="none" spc="-130" dirty="0"/>
              <a:t>-  </a:t>
            </a:r>
            <a:r>
              <a:rPr u="none" spc="-270" dirty="0"/>
              <a:t>Adımlar</a:t>
            </a:r>
          </a:p>
        </p:txBody>
      </p:sp>
      <p:sp>
        <p:nvSpPr>
          <p:cNvPr id="4" name="object 4"/>
          <p:cNvSpPr/>
          <p:nvPr/>
        </p:nvSpPr>
        <p:spPr>
          <a:xfrm>
            <a:off x="631190" y="2744470"/>
            <a:ext cx="1313180" cy="502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1190" y="2744470"/>
            <a:ext cx="1313180" cy="502920"/>
          </a:xfrm>
          <a:custGeom>
            <a:avLst/>
            <a:gdLst/>
            <a:ahLst/>
            <a:cxnLst/>
            <a:rect l="l" t="t" r="r" b="b"/>
            <a:pathLst>
              <a:path w="1313180" h="502919">
                <a:moveTo>
                  <a:pt x="0" y="83819"/>
                </a:moveTo>
                <a:lnTo>
                  <a:pt x="6587" y="51167"/>
                </a:lnTo>
                <a:lnTo>
                  <a:pt x="24550" y="24526"/>
                </a:lnTo>
                <a:lnTo>
                  <a:pt x="51193" y="6578"/>
                </a:lnTo>
                <a:lnTo>
                  <a:pt x="83819" y="0"/>
                </a:lnTo>
                <a:lnTo>
                  <a:pt x="1229360" y="0"/>
                </a:lnTo>
                <a:lnTo>
                  <a:pt x="1262012" y="6578"/>
                </a:lnTo>
                <a:lnTo>
                  <a:pt x="1288653" y="24526"/>
                </a:lnTo>
                <a:lnTo>
                  <a:pt x="1306601" y="51167"/>
                </a:lnTo>
                <a:lnTo>
                  <a:pt x="1313180" y="83819"/>
                </a:lnTo>
                <a:lnTo>
                  <a:pt x="1313180" y="419100"/>
                </a:lnTo>
                <a:lnTo>
                  <a:pt x="1306601" y="451699"/>
                </a:lnTo>
                <a:lnTo>
                  <a:pt x="1288653" y="478345"/>
                </a:lnTo>
                <a:lnTo>
                  <a:pt x="1262012" y="496323"/>
                </a:lnTo>
                <a:lnTo>
                  <a:pt x="1229360" y="502919"/>
                </a:lnTo>
                <a:lnTo>
                  <a:pt x="83819" y="502919"/>
                </a:lnTo>
                <a:lnTo>
                  <a:pt x="51193" y="496323"/>
                </a:lnTo>
                <a:lnTo>
                  <a:pt x="24550" y="478345"/>
                </a:lnTo>
                <a:lnTo>
                  <a:pt x="6587" y="451699"/>
                </a:lnTo>
                <a:lnTo>
                  <a:pt x="0" y="419100"/>
                </a:lnTo>
                <a:lnTo>
                  <a:pt x="0" y="83819"/>
                </a:lnTo>
                <a:close/>
              </a:path>
            </a:pathLst>
          </a:custGeom>
          <a:ln w="12700">
            <a:solidFill>
              <a:srgbClr val="3D87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5030" y="2764789"/>
            <a:ext cx="820419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1125" marR="5080" indent="-99060">
              <a:lnSpc>
                <a:spcPct val="100000"/>
              </a:lnSpc>
              <a:spcBef>
                <a:spcPts val="110"/>
              </a:spcBef>
            </a:pPr>
            <a:r>
              <a:rPr sz="1350" spc="-135" dirty="0">
                <a:latin typeface="Arial"/>
                <a:cs typeface="Arial"/>
              </a:rPr>
              <a:t>Ge</a:t>
            </a:r>
            <a:r>
              <a:rPr sz="1350" spc="5" dirty="0">
                <a:latin typeface="Arial"/>
                <a:cs typeface="Arial"/>
              </a:rPr>
              <a:t>r</a:t>
            </a:r>
            <a:r>
              <a:rPr sz="1350" spc="-70" dirty="0">
                <a:latin typeface="Arial"/>
                <a:cs typeface="Arial"/>
              </a:rPr>
              <a:t>e</a:t>
            </a:r>
            <a:r>
              <a:rPr sz="1350" spc="-85" dirty="0">
                <a:latin typeface="Arial"/>
                <a:cs typeface="Arial"/>
              </a:rPr>
              <a:t>k</a:t>
            </a:r>
            <a:r>
              <a:rPr sz="1350" spc="-140" dirty="0">
                <a:latin typeface="Arial"/>
                <a:cs typeface="Arial"/>
              </a:rPr>
              <a:t>s</a:t>
            </a:r>
            <a:r>
              <a:rPr sz="1350" spc="15" dirty="0">
                <a:latin typeface="Arial"/>
                <a:cs typeface="Arial"/>
              </a:rPr>
              <a:t>i</a:t>
            </a:r>
            <a:r>
              <a:rPr sz="1350" spc="-40" dirty="0">
                <a:latin typeface="Arial"/>
                <a:cs typeface="Arial"/>
              </a:rPr>
              <a:t>n</a:t>
            </a:r>
            <a:r>
              <a:rPr sz="1350" spc="15" dirty="0">
                <a:latin typeface="Arial"/>
                <a:cs typeface="Arial"/>
              </a:rPr>
              <a:t>i</a:t>
            </a:r>
            <a:r>
              <a:rPr sz="1350" spc="-25" dirty="0">
                <a:latin typeface="Arial"/>
                <a:cs typeface="Arial"/>
              </a:rPr>
              <a:t>m  </a:t>
            </a:r>
            <a:r>
              <a:rPr sz="1350" dirty="0">
                <a:latin typeface="Arial"/>
                <a:cs typeface="Arial"/>
              </a:rPr>
              <a:t>belirtimi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3629" y="2744470"/>
            <a:ext cx="1313180" cy="502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3629" y="2744470"/>
            <a:ext cx="1313180" cy="502920"/>
          </a:xfrm>
          <a:custGeom>
            <a:avLst/>
            <a:gdLst/>
            <a:ahLst/>
            <a:cxnLst/>
            <a:rect l="l" t="t" r="r" b="b"/>
            <a:pathLst>
              <a:path w="1313179" h="502919">
                <a:moveTo>
                  <a:pt x="0" y="83819"/>
                </a:moveTo>
                <a:lnTo>
                  <a:pt x="6578" y="51167"/>
                </a:lnTo>
                <a:lnTo>
                  <a:pt x="24526" y="24526"/>
                </a:lnTo>
                <a:lnTo>
                  <a:pt x="51167" y="6578"/>
                </a:lnTo>
                <a:lnTo>
                  <a:pt x="83819" y="0"/>
                </a:lnTo>
                <a:lnTo>
                  <a:pt x="1229359" y="0"/>
                </a:lnTo>
                <a:lnTo>
                  <a:pt x="1262012" y="6578"/>
                </a:lnTo>
                <a:lnTo>
                  <a:pt x="1288653" y="24526"/>
                </a:lnTo>
                <a:lnTo>
                  <a:pt x="1306601" y="51167"/>
                </a:lnTo>
                <a:lnTo>
                  <a:pt x="1313180" y="83819"/>
                </a:lnTo>
                <a:lnTo>
                  <a:pt x="1313180" y="419100"/>
                </a:lnTo>
                <a:lnTo>
                  <a:pt x="1306601" y="451699"/>
                </a:lnTo>
                <a:lnTo>
                  <a:pt x="1288653" y="478345"/>
                </a:lnTo>
                <a:lnTo>
                  <a:pt x="1262012" y="496323"/>
                </a:lnTo>
                <a:lnTo>
                  <a:pt x="1229359" y="502919"/>
                </a:lnTo>
                <a:lnTo>
                  <a:pt x="83819" y="502919"/>
                </a:lnTo>
                <a:lnTo>
                  <a:pt x="51167" y="496323"/>
                </a:lnTo>
                <a:lnTo>
                  <a:pt x="24526" y="478345"/>
                </a:lnTo>
                <a:lnTo>
                  <a:pt x="6578" y="451699"/>
                </a:lnTo>
                <a:lnTo>
                  <a:pt x="0" y="419100"/>
                </a:lnTo>
                <a:lnTo>
                  <a:pt x="0" y="83819"/>
                </a:lnTo>
                <a:close/>
              </a:path>
            </a:pathLst>
          </a:custGeom>
          <a:ln w="12699">
            <a:solidFill>
              <a:srgbClr val="3D87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13660" y="2764789"/>
            <a:ext cx="833119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49860">
              <a:lnSpc>
                <a:spcPct val="100000"/>
              </a:lnSpc>
              <a:spcBef>
                <a:spcPts val="110"/>
              </a:spcBef>
            </a:pPr>
            <a:r>
              <a:rPr sz="1350" spc="-65" dirty="0">
                <a:latin typeface="Arial"/>
                <a:cs typeface="Arial"/>
              </a:rPr>
              <a:t>Bileşen  </a:t>
            </a:r>
            <a:r>
              <a:rPr sz="1350" spc="-114" dirty="0">
                <a:latin typeface="Arial"/>
                <a:cs typeface="Arial"/>
              </a:rPr>
              <a:t>ç</a:t>
            </a:r>
            <a:r>
              <a:rPr sz="1350" spc="-55" dirty="0">
                <a:latin typeface="Arial"/>
                <a:cs typeface="Arial"/>
              </a:rPr>
              <a:t>ö</a:t>
            </a:r>
            <a:r>
              <a:rPr sz="1350" spc="-85" dirty="0">
                <a:latin typeface="Arial"/>
                <a:cs typeface="Arial"/>
              </a:rPr>
              <a:t>z</a:t>
            </a:r>
            <a:r>
              <a:rPr sz="1350" spc="-90" dirty="0">
                <a:latin typeface="Arial"/>
                <a:cs typeface="Arial"/>
              </a:rPr>
              <a:t>ü</a:t>
            </a:r>
            <a:r>
              <a:rPr sz="1350" spc="-50" dirty="0">
                <a:latin typeface="Arial"/>
                <a:cs typeface="Arial"/>
              </a:rPr>
              <a:t>m</a:t>
            </a:r>
            <a:r>
              <a:rPr sz="1350" spc="15" dirty="0">
                <a:latin typeface="Arial"/>
                <a:cs typeface="Arial"/>
              </a:rPr>
              <a:t>l</a:t>
            </a:r>
            <a:r>
              <a:rPr sz="1350" spc="-65" dirty="0">
                <a:latin typeface="Arial"/>
                <a:cs typeface="Arial"/>
              </a:rPr>
              <a:t>eme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16070" y="2744470"/>
            <a:ext cx="1315719" cy="502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16070" y="2744470"/>
            <a:ext cx="1315720" cy="502920"/>
          </a:xfrm>
          <a:custGeom>
            <a:avLst/>
            <a:gdLst/>
            <a:ahLst/>
            <a:cxnLst/>
            <a:rect l="l" t="t" r="r" b="b"/>
            <a:pathLst>
              <a:path w="1315720" h="502919">
                <a:moveTo>
                  <a:pt x="0" y="83819"/>
                </a:moveTo>
                <a:lnTo>
                  <a:pt x="6578" y="51167"/>
                </a:lnTo>
                <a:lnTo>
                  <a:pt x="24526" y="24526"/>
                </a:lnTo>
                <a:lnTo>
                  <a:pt x="51167" y="6578"/>
                </a:lnTo>
                <a:lnTo>
                  <a:pt x="83819" y="0"/>
                </a:lnTo>
                <a:lnTo>
                  <a:pt x="1231900" y="0"/>
                </a:lnTo>
                <a:lnTo>
                  <a:pt x="1264552" y="6578"/>
                </a:lnTo>
                <a:lnTo>
                  <a:pt x="1291193" y="24526"/>
                </a:lnTo>
                <a:lnTo>
                  <a:pt x="1309141" y="51167"/>
                </a:lnTo>
                <a:lnTo>
                  <a:pt x="1315719" y="83819"/>
                </a:lnTo>
                <a:lnTo>
                  <a:pt x="1315719" y="419100"/>
                </a:lnTo>
                <a:lnTo>
                  <a:pt x="1309141" y="451752"/>
                </a:lnTo>
                <a:lnTo>
                  <a:pt x="1291193" y="478393"/>
                </a:lnTo>
                <a:lnTo>
                  <a:pt x="1264552" y="496341"/>
                </a:lnTo>
                <a:lnTo>
                  <a:pt x="1231900" y="502919"/>
                </a:lnTo>
                <a:lnTo>
                  <a:pt x="83819" y="502919"/>
                </a:lnTo>
                <a:lnTo>
                  <a:pt x="51167" y="496341"/>
                </a:lnTo>
                <a:lnTo>
                  <a:pt x="24526" y="478393"/>
                </a:lnTo>
                <a:lnTo>
                  <a:pt x="6578" y="451752"/>
                </a:lnTo>
                <a:lnTo>
                  <a:pt x="0" y="419100"/>
                </a:lnTo>
                <a:lnTo>
                  <a:pt x="0" y="83819"/>
                </a:lnTo>
                <a:close/>
              </a:path>
            </a:pathLst>
          </a:custGeom>
          <a:ln w="12700">
            <a:solidFill>
              <a:srgbClr val="3D87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2196" y="2764789"/>
            <a:ext cx="820419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5725" marR="5080" indent="-73660">
              <a:lnSpc>
                <a:spcPct val="100000"/>
              </a:lnSpc>
              <a:spcBef>
                <a:spcPts val="110"/>
              </a:spcBef>
            </a:pPr>
            <a:r>
              <a:rPr sz="1350" spc="-135" dirty="0">
                <a:latin typeface="Arial"/>
                <a:cs typeface="Arial"/>
              </a:rPr>
              <a:t>Ge</a:t>
            </a:r>
            <a:r>
              <a:rPr sz="1350" spc="5" dirty="0">
                <a:latin typeface="Arial"/>
                <a:cs typeface="Arial"/>
              </a:rPr>
              <a:t>r</a:t>
            </a:r>
            <a:r>
              <a:rPr sz="1350" spc="-70" dirty="0">
                <a:latin typeface="Arial"/>
                <a:cs typeface="Arial"/>
              </a:rPr>
              <a:t>e</a:t>
            </a:r>
            <a:r>
              <a:rPr sz="1350" spc="-85" dirty="0">
                <a:latin typeface="Arial"/>
                <a:cs typeface="Arial"/>
              </a:rPr>
              <a:t>k</a:t>
            </a:r>
            <a:r>
              <a:rPr sz="1350" spc="-140" dirty="0">
                <a:latin typeface="Arial"/>
                <a:cs typeface="Arial"/>
              </a:rPr>
              <a:t>s</a:t>
            </a:r>
            <a:r>
              <a:rPr sz="1350" spc="15" dirty="0">
                <a:latin typeface="Arial"/>
                <a:cs typeface="Arial"/>
              </a:rPr>
              <a:t>i</a:t>
            </a:r>
            <a:r>
              <a:rPr sz="1350" spc="-40" dirty="0">
                <a:latin typeface="Arial"/>
                <a:cs typeface="Arial"/>
              </a:rPr>
              <a:t>n</a:t>
            </a:r>
            <a:r>
              <a:rPr sz="1350" spc="15" dirty="0">
                <a:latin typeface="Arial"/>
                <a:cs typeface="Arial"/>
              </a:rPr>
              <a:t>i</a:t>
            </a:r>
            <a:r>
              <a:rPr sz="1350" spc="-25" dirty="0">
                <a:latin typeface="Arial"/>
                <a:cs typeface="Arial"/>
              </a:rPr>
              <a:t>m  </a:t>
            </a:r>
            <a:r>
              <a:rPr sz="1350" spc="-30" dirty="0">
                <a:latin typeface="Arial"/>
                <a:cs typeface="Arial"/>
              </a:rPr>
              <a:t>düzeltimi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58509" y="2744470"/>
            <a:ext cx="1503680" cy="502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58509" y="2744470"/>
            <a:ext cx="1503680" cy="502920"/>
          </a:xfrm>
          <a:custGeom>
            <a:avLst/>
            <a:gdLst/>
            <a:ahLst/>
            <a:cxnLst/>
            <a:rect l="l" t="t" r="r" b="b"/>
            <a:pathLst>
              <a:path w="1503679" h="502919">
                <a:moveTo>
                  <a:pt x="0" y="83819"/>
                </a:moveTo>
                <a:lnTo>
                  <a:pt x="6578" y="51167"/>
                </a:lnTo>
                <a:lnTo>
                  <a:pt x="24526" y="24526"/>
                </a:lnTo>
                <a:lnTo>
                  <a:pt x="51167" y="6578"/>
                </a:lnTo>
                <a:lnTo>
                  <a:pt x="83819" y="0"/>
                </a:lnTo>
                <a:lnTo>
                  <a:pt x="1419860" y="0"/>
                </a:lnTo>
                <a:lnTo>
                  <a:pt x="1452512" y="6578"/>
                </a:lnTo>
                <a:lnTo>
                  <a:pt x="1479153" y="24526"/>
                </a:lnTo>
                <a:lnTo>
                  <a:pt x="1497101" y="51167"/>
                </a:lnTo>
                <a:lnTo>
                  <a:pt x="1503680" y="83819"/>
                </a:lnTo>
                <a:lnTo>
                  <a:pt x="1503680" y="419100"/>
                </a:lnTo>
                <a:lnTo>
                  <a:pt x="1497101" y="451699"/>
                </a:lnTo>
                <a:lnTo>
                  <a:pt x="1479153" y="478345"/>
                </a:lnTo>
                <a:lnTo>
                  <a:pt x="1452512" y="496323"/>
                </a:lnTo>
                <a:lnTo>
                  <a:pt x="1419860" y="502919"/>
                </a:lnTo>
                <a:lnTo>
                  <a:pt x="83819" y="502919"/>
                </a:lnTo>
                <a:lnTo>
                  <a:pt x="51167" y="496323"/>
                </a:lnTo>
                <a:lnTo>
                  <a:pt x="24526" y="478345"/>
                </a:lnTo>
                <a:lnTo>
                  <a:pt x="6578" y="451699"/>
                </a:lnTo>
                <a:lnTo>
                  <a:pt x="0" y="419100"/>
                </a:lnTo>
                <a:lnTo>
                  <a:pt x="0" y="83819"/>
                </a:lnTo>
                <a:close/>
              </a:path>
            </a:pathLst>
          </a:custGeom>
          <a:ln w="12700">
            <a:solidFill>
              <a:srgbClr val="3D87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93765" y="2661221"/>
            <a:ext cx="1235710" cy="645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10"/>
              </a:spcBef>
            </a:pPr>
            <a:r>
              <a:rPr sz="1350" spc="-85" dirty="0">
                <a:latin typeface="Arial"/>
                <a:cs typeface="Arial"/>
              </a:rPr>
              <a:t>Yeniden  </a:t>
            </a:r>
            <a:r>
              <a:rPr sz="1350" spc="-40" dirty="0">
                <a:latin typeface="Arial"/>
                <a:cs typeface="Arial"/>
              </a:rPr>
              <a:t>kullanımla</a:t>
            </a:r>
            <a:r>
              <a:rPr sz="1350" spc="-225" dirty="0">
                <a:latin typeface="Arial"/>
                <a:cs typeface="Arial"/>
              </a:rPr>
              <a:t> </a:t>
            </a:r>
            <a:r>
              <a:rPr sz="1350" spc="-55" dirty="0">
                <a:latin typeface="Arial"/>
                <a:cs typeface="Arial"/>
              </a:rPr>
              <a:t>sistem  tasarımı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01870" y="3933190"/>
            <a:ext cx="1315719" cy="5029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01870" y="3933190"/>
            <a:ext cx="1315720" cy="502920"/>
          </a:xfrm>
          <a:custGeom>
            <a:avLst/>
            <a:gdLst/>
            <a:ahLst/>
            <a:cxnLst/>
            <a:rect l="l" t="t" r="r" b="b"/>
            <a:pathLst>
              <a:path w="1315720" h="502920">
                <a:moveTo>
                  <a:pt x="0" y="83820"/>
                </a:moveTo>
                <a:lnTo>
                  <a:pt x="6578" y="51167"/>
                </a:lnTo>
                <a:lnTo>
                  <a:pt x="24526" y="24526"/>
                </a:lnTo>
                <a:lnTo>
                  <a:pt x="51167" y="6578"/>
                </a:lnTo>
                <a:lnTo>
                  <a:pt x="83819" y="0"/>
                </a:lnTo>
                <a:lnTo>
                  <a:pt x="1231900" y="0"/>
                </a:lnTo>
                <a:lnTo>
                  <a:pt x="1264552" y="6578"/>
                </a:lnTo>
                <a:lnTo>
                  <a:pt x="1291193" y="24526"/>
                </a:lnTo>
                <a:lnTo>
                  <a:pt x="1309141" y="51167"/>
                </a:lnTo>
                <a:lnTo>
                  <a:pt x="1315719" y="83820"/>
                </a:lnTo>
                <a:lnTo>
                  <a:pt x="1315719" y="419100"/>
                </a:lnTo>
                <a:lnTo>
                  <a:pt x="1309141" y="451699"/>
                </a:lnTo>
                <a:lnTo>
                  <a:pt x="1291193" y="478345"/>
                </a:lnTo>
                <a:lnTo>
                  <a:pt x="1264552" y="496323"/>
                </a:lnTo>
                <a:lnTo>
                  <a:pt x="1231900" y="502920"/>
                </a:lnTo>
                <a:lnTo>
                  <a:pt x="83819" y="502920"/>
                </a:lnTo>
                <a:lnTo>
                  <a:pt x="51167" y="496323"/>
                </a:lnTo>
                <a:lnTo>
                  <a:pt x="24526" y="478345"/>
                </a:lnTo>
                <a:lnTo>
                  <a:pt x="6578" y="451699"/>
                </a:lnTo>
                <a:lnTo>
                  <a:pt x="0" y="419100"/>
                </a:lnTo>
                <a:lnTo>
                  <a:pt x="0" y="83820"/>
                </a:lnTo>
                <a:close/>
              </a:path>
            </a:pathLst>
          </a:custGeom>
          <a:ln w="12700">
            <a:solidFill>
              <a:srgbClr val="3D87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87290" y="3953890"/>
            <a:ext cx="94043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10"/>
              </a:spcBef>
            </a:pPr>
            <a:r>
              <a:rPr sz="1350" spc="-40" dirty="0">
                <a:latin typeface="Arial"/>
                <a:cs typeface="Arial"/>
              </a:rPr>
              <a:t>Geliştirme</a:t>
            </a:r>
            <a:r>
              <a:rPr sz="1350" spc="-235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ve  </a:t>
            </a:r>
            <a:r>
              <a:rPr sz="1350" spc="-25" dirty="0">
                <a:latin typeface="Arial"/>
                <a:cs typeface="Arial"/>
              </a:rPr>
              <a:t>tümleştirme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10730" y="3933190"/>
            <a:ext cx="1315720" cy="502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10730" y="3933190"/>
            <a:ext cx="1315720" cy="502920"/>
          </a:xfrm>
          <a:custGeom>
            <a:avLst/>
            <a:gdLst/>
            <a:ahLst/>
            <a:cxnLst/>
            <a:rect l="l" t="t" r="r" b="b"/>
            <a:pathLst>
              <a:path w="1315720" h="502920">
                <a:moveTo>
                  <a:pt x="0" y="83820"/>
                </a:moveTo>
                <a:lnTo>
                  <a:pt x="6578" y="51167"/>
                </a:lnTo>
                <a:lnTo>
                  <a:pt x="24526" y="24526"/>
                </a:lnTo>
                <a:lnTo>
                  <a:pt x="51167" y="6578"/>
                </a:lnTo>
                <a:lnTo>
                  <a:pt x="83820" y="0"/>
                </a:lnTo>
                <a:lnTo>
                  <a:pt x="1231900" y="0"/>
                </a:lnTo>
                <a:lnTo>
                  <a:pt x="1264499" y="6578"/>
                </a:lnTo>
                <a:lnTo>
                  <a:pt x="1291145" y="24526"/>
                </a:lnTo>
                <a:lnTo>
                  <a:pt x="1309123" y="51167"/>
                </a:lnTo>
                <a:lnTo>
                  <a:pt x="1315720" y="83820"/>
                </a:lnTo>
                <a:lnTo>
                  <a:pt x="1315720" y="419100"/>
                </a:lnTo>
                <a:lnTo>
                  <a:pt x="1309123" y="451699"/>
                </a:lnTo>
                <a:lnTo>
                  <a:pt x="1291145" y="478345"/>
                </a:lnTo>
                <a:lnTo>
                  <a:pt x="1264499" y="496323"/>
                </a:lnTo>
                <a:lnTo>
                  <a:pt x="1231900" y="502920"/>
                </a:lnTo>
                <a:lnTo>
                  <a:pt x="83820" y="502920"/>
                </a:lnTo>
                <a:lnTo>
                  <a:pt x="51167" y="496323"/>
                </a:lnTo>
                <a:lnTo>
                  <a:pt x="24526" y="478345"/>
                </a:lnTo>
                <a:lnTo>
                  <a:pt x="6578" y="451699"/>
                </a:lnTo>
                <a:lnTo>
                  <a:pt x="0" y="419100"/>
                </a:lnTo>
                <a:lnTo>
                  <a:pt x="0" y="83820"/>
                </a:lnTo>
                <a:close/>
              </a:path>
            </a:pathLst>
          </a:custGeom>
          <a:ln w="12700">
            <a:solidFill>
              <a:srgbClr val="3D87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389114" y="3953890"/>
            <a:ext cx="76200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34620">
              <a:lnSpc>
                <a:spcPct val="100000"/>
              </a:lnSpc>
              <a:spcBef>
                <a:spcPts val="110"/>
              </a:spcBef>
            </a:pPr>
            <a:r>
              <a:rPr sz="1350" spc="-80" dirty="0">
                <a:latin typeface="Arial"/>
                <a:cs typeface="Arial"/>
              </a:rPr>
              <a:t>Sistem  </a:t>
            </a:r>
            <a:r>
              <a:rPr sz="1350" spc="-135" dirty="0">
                <a:latin typeface="Arial"/>
                <a:cs typeface="Arial"/>
              </a:rPr>
              <a:t>g</a:t>
            </a:r>
            <a:r>
              <a:rPr sz="1350" spc="-95" dirty="0">
                <a:latin typeface="Arial"/>
                <a:cs typeface="Arial"/>
              </a:rPr>
              <a:t>e</a:t>
            </a:r>
            <a:r>
              <a:rPr sz="1350" spc="-80" dirty="0">
                <a:latin typeface="Arial"/>
                <a:cs typeface="Arial"/>
              </a:rPr>
              <a:t>ç</a:t>
            </a:r>
            <a:r>
              <a:rPr sz="1350" spc="-35" dirty="0">
                <a:latin typeface="Arial"/>
                <a:cs typeface="Arial"/>
              </a:rPr>
              <a:t>e</a:t>
            </a:r>
            <a:r>
              <a:rPr sz="1350" spc="-15" dirty="0">
                <a:latin typeface="Arial"/>
                <a:cs typeface="Arial"/>
              </a:rPr>
              <a:t>r</a:t>
            </a:r>
            <a:r>
              <a:rPr sz="1350" spc="15" dirty="0">
                <a:latin typeface="Arial"/>
                <a:cs typeface="Arial"/>
              </a:rPr>
              <a:t>l</a:t>
            </a:r>
            <a:r>
              <a:rPr sz="1350" spc="-65" dirty="0">
                <a:latin typeface="Arial"/>
                <a:cs typeface="Arial"/>
              </a:rPr>
              <a:t>eme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44370" y="2954020"/>
            <a:ext cx="428625" cy="83820"/>
          </a:xfrm>
          <a:custGeom>
            <a:avLst/>
            <a:gdLst/>
            <a:ahLst/>
            <a:cxnLst/>
            <a:rect l="l" t="t" r="r" b="b"/>
            <a:pathLst>
              <a:path w="428625" h="83819">
                <a:moveTo>
                  <a:pt x="344805" y="0"/>
                </a:moveTo>
                <a:lnTo>
                  <a:pt x="344805" y="83819"/>
                </a:lnTo>
                <a:lnTo>
                  <a:pt x="400684" y="55879"/>
                </a:lnTo>
                <a:lnTo>
                  <a:pt x="358775" y="55879"/>
                </a:lnTo>
                <a:lnTo>
                  <a:pt x="358775" y="27939"/>
                </a:lnTo>
                <a:lnTo>
                  <a:pt x="400685" y="27939"/>
                </a:lnTo>
                <a:lnTo>
                  <a:pt x="344805" y="0"/>
                </a:lnTo>
                <a:close/>
              </a:path>
              <a:path w="428625" h="83819">
                <a:moveTo>
                  <a:pt x="344805" y="27939"/>
                </a:moveTo>
                <a:lnTo>
                  <a:pt x="0" y="27939"/>
                </a:lnTo>
                <a:lnTo>
                  <a:pt x="0" y="55879"/>
                </a:lnTo>
                <a:lnTo>
                  <a:pt x="344805" y="55879"/>
                </a:lnTo>
                <a:lnTo>
                  <a:pt x="344805" y="27939"/>
                </a:lnTo>
                <a:close/>
              </a:path>
              <a:path w="428625" h="83819">
                <a:moveTo>
                  <a:pt x="400685" y="27939"/>
                </a:moveTo>
                <a:lnTo>
                  <a:pt x="358775" y="27939"/>
                </a:lnTo>
                <a:lnTo>
                  <a:pt x="358775" y="55879"/>
                </a:lnTo>
                <a:lnTo>
                  <a:pt x="400684" y="55879"/>
                </a:lnTo>
                <a:lnTo>
                  <a:pt x="428625" y="41909"/>
                </a:lnTo>
                <a:lnTo>
                  <a:pt x="400685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86809" y="2954020"/>
            <a:ext cx="428625" cy="83820"/>
          </a:xfrm>
          <a:custGeom>
            <a:avLst/>
            <a:gdLst/>
            <a:ahLst/>
            <a:cxnLst/>
            <a:rect l="l" t="t" r="r" b="b"/>
            <a:pathLst>
              <a:path w="428625" h="83819">
                <a:moveTo>
                  <a:pt x="344804" y="0"/>
                </a:moveTo>
                <a:lnTo>
                  <a:pt x="344804" y="83819"/>
                </a:lnTo>
                <a:lnTo>
                  <a:pt x="400684" y="55879"/>
                </a:lnTo>
                <a:lnTo>
                  <a:pt x="358775" y="55879"/>
                </a:lnTo>
                <a:lnTo>
                  <a:pt x="358775" y="27939"/>
                </a:lnTo>
                <a:lnTo>
                  <a:pt x="400685" y="27939"/>
                </a:lnTo>
                <a:lnTo>
                  <a:pt x="344804" y="0"/>
                </a:lnTo>
                <a:close/>
              </a:path>
              <a:path w="428625" h="83819">
                <a:moveTo>
                  <a:pt x="344804" y="27939"/>
                </a:moveTo>
                <a:lnTo>
                  <a:pt x="0" y="27939"/>
                </a:lnTo>
                <a:lnTo>
                  <a:pt x="0" y="55879"/>
                </a:lnTo>
                <a:lnTo>
                  <a:pt x="344804" y="55879"/>
                </a:lnTo>
                <a:lnTo>
                  <a:pt x="344804" y="27939"/>
                </a:lnTo>
                <a:close/>
              </a:path>
              <a:path w="428625" h="83819">
                <a:moveTo>
                  <a:pt x="400685" y="27939"/>
                </a:moveTo>
                <a:lnTo>
                  <a:pt x="358775" y="27939"/>
                </a:lnTo>
                <a:lnTo>
                  <a:pt x="358775" y="55879"/>
                </a:lnTo>
                <a:lnTo>
                  <a:pt x="400684" y="55879"/>
                </a:lnTo>
                <a:lnTo>
                  <a:pt x="428625" y="41909"/>
                </a:lnTo>
                <a:lnTo>
                  <a:pt x="400685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31790" y="2954020"/>
            <a:ext cx="428625" cy="83820"/>
          </a:xfrm>
          <a:custGeom>
            <a:avLst/>
            <a:gdLst/>
            <a:ahLst/>
            <a:cxnLst/>
            <a:rect l="l" t="t" r="r" b="b"/>
            <a:pathLst>
              <a:path w="428625" h="83819">
                <a:moveTo>
                  <a:pt x="344805" y="0"/>
                </a:moveTo>
                <a:lnTo>
                  <a:pt x="344805" y="83819"/>
                </a:lnTo>
                <a:lnTo>
                  <a:pt x="400684" y="55879"/>
                </a:lnTo>
                <a:lnTo>
                  <a:pt x="358775" y="55879"/>
                </a:lnTo>
                <a:lnTo>
                  <a:pt x="358775" y="27939"/>
                </a:lnTo>
                <a:lnTo>
                  <a:pt x="400685" y="27939"/>
                </a:lnTo>
                <a:lnTo>
                  <a:pt x="344805" y="0"/>
                </a:lnTo>
                <a:close/>
              </a:path>
              <a:path w="428625" h="83819">
                <a:moveTo>
                  <a:pt x="344805" y="27939"/>
                </a:moveTo>
                <a:lnTo>
                  <a:pt x="0" y="27939"/>
                </a:lnTo>
                <a:lnTo>
                  <a:pt x="0" y="55879"/>
                </a:lnTo>
                <a:lnTo>
                  <a:pt x="344805" y="55879"/>
                </a:lnTo>
                <a:lnTo>
                  <a:pt x="344805" y="27939"/>
                </a:lnTo>
                <a:close/>
              </a:path>
              <a:path w="428625" h="83819">
                <a:moveTo>
                  <a:pt x="400685" y="27939"/>
                </a:moveTo>
                <a:lnTo>
                  <a:pt x="358775" y="27939"/>
                </a:lnTo>
                <a:lnTo>
                  <a:pt x="358775" y="55879"/>
                </a:lnTo>
                <a:lnTo>
                  <a:pt x="400684" y="55879"/>
                </a:lnTo>
                <a:lnTo>
                  <a:pt x="428625" y="41909"/>
                </a:lnTo>
                <a:lnTo>
                  <a:pt x="400685" y="27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17590" y="4142740"/>
            <a:ext cx="995680" cy="83820"/>
          </a:xfrm>
          <a:custGeom>
            <a:avLst/>
            <a:gdLst/>
            <a:ahLst/>
            <a:cxnLst/>
            <a:rect l="l" t="t" r="r" b="b"/>
            <a:pathLst>
              <a:path w="995679" h="83820">
                <a:moveTo>
                  <a:pt x="911479" y="0"/>
                </a:moveTo>
                <a:lnTo>
                  <a:pt x="911479" y="83820"/>
                </a:lnTo>
                <a:lnTo>
                  <a:pt x="967359" y="55880"/>
                </a:lnTo>
                <a:lnTo>
                  <a:pt x="925449" y="55880"/>
                </a:lnTo>
                <a:lnTo>
                  <a:pt x="925449" y="27940"/>
                </a:lnTo>
                <a:lnTo>
                  <a:pt x="967359" y="27940"/>
                </a:lnTo>
                <a:lnTo>
                  <a:pt x="911479" y="0"/>
                </a:lnTo>
                <a:close/>
              </a:path>
              <a:path w="995679" h="83820">
                <a:moveTo>
                  <a:pt x="911479" y="27940"/>
                </a:moveTo>
                <a:lnTo>
                  <a:pt x="0" y="27940"/>
                </a:lnTo>
                <a:lnTo>
                  <a:pt x="0" y="55880"/>
                </a:lnTo>
                <a:lnTo>
                  <a:pt x="911479" y="55880"/>
                </a:lnTo>
                <a:lnTo>
                  <a:pt x="911479" y="27940"/>
                </a:lnTo>
                <a:close/>
              </a:path>
              <a:path w="995679" h="83820">
                <a:moveTo>
                  <a:pt x="967359" y="27940"/>
                </a:moveTo>
                <a:lnTo>
                  <a:pt x="925449" y="27940"/>
                </a:lnTo>
                <a:lnTo>
                  <a:pt x="925449" y="55880"/>
                </a:lnTo>
                <a:lnTo>
                  <a:pt x="967359" y="55880"/>
                </a:lnTo>
                <a:lnTo>
                  <a:pt x="995299" y="41910"/>
                </a:lnTo>
                <a:lnTo>
                  <a:pt x="967359" y="2794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17820" y="3247389"/>
            <a:ext cx="1207770" cy="685800"/>
          </a:xfrm>
          <a:custGeom>
            <a:avLst/>
            <a:gdLst/>
            <a:ahLst/>
            <a:cxnLst/>
            <a:rect l="l" t="t" r="r" b="b"/>
            <a:pathLst>
              <a:path w="1207770" h="685800">
                <a:moveTo>
                  <a:pt x="27939" y="601853"/>
                </a:moveTo>
                <a:lnTo>
                  <a:pt x="0" y="601853"/>
                </a:lnTo>
                <a:lnTo>
                  <a:pt x="41909" y="685673"/>
                </a:lnTo>
                <a:lnTo>
                  <a:pt x="76834" y="615823"/>
                </a:lnTo>
                <a:lnTo>
                  <a:pt x="27939" y="615823"/>
                </a:lnTo>
                <a:lnTo>
                  <a:pt x="27939" y="601853"/>
                </a:lnTo>
                <a:close/>
              </a:path>
              <a:path w="1207770" h="685800">
                <a:moveTo>
                  <a:pt x="1179449" y="328930"/>
                </a:moveTo>
                <a:lnTo>
                  <a:pt x="34162" y="328930"/>
                </a:lnTo>
                <a:lnTo>
                  <a:pt x="27939" y="335152"/>
                </a:lnTo>
                <a:lnTo>
                  <a:pt x="27939" y="615823"/>
                </a:lnTo>
                <a:lnTo>
                  <a:pt x="55879" y="615823"/>
                </a:lnTo>
                <a:lnTo>
                  <a:pt x="55879" y="356870"/>
                </a:lnTo>
                <a:lnTo>
                  <a:pt x="41909" y="356870"/>
                </a:lnTo>
                <a:lnTo>
                  <a:pt x="55879" y="342900"/>
                </a:lnTo>
                <a:lnTo>
                  <a:pt x="1179449" y="342900"/>
                </a:lnTo>
                <a:lnTo>
                  <a:pt x="1179449" y="328930"/>
                </a:lnTo>
                <a:close/>
              </a:path>
              <a:path w="1207770" h="685800">
                <a:moveTo>
                  <a:pt x="83819" y="601853"/>
                </a:moveTo>
                <a:lnTo>
                  <a:pt x="55879" y="601853"/>
                </a:lnTo>
                <a:lnTo>
                  <a:pt x="55879" y="615823"/>
                </a:lnTo>
                <a:lnTo>
                  <a:pt x="76834" y="615823"/>
                </a:lnTo>
                <a:lnTo>
                  <a:pt x="83819" y="601853"/>
                </a:lnTo>
                <a:close/>
              </a:path>
              <a:path w="1207770" h="685800">
                <a:moveTo>
                  <a:pt x="55879" y="342900"/>
                </a:moveTo>
                <a:lnTo>
                  <a:pt x="41909" y="356870"/>
                </a:lnTo>
                <a:lnTo>
                  <a:pt x="55879" y="356870"/>
                </a:lnTo>
                <a:lnTo>
                  <a:pt x="55879" y="342900"/>
                </a:lnTo>
                <a:close/>
              </a:path>
              <a:path w="1207770" h="685800">
                <a:moveTo>
                  <a:pt x="1207388" y="328930"/>
                </a:moveTo>
                <a:lnTo>
                  <a:pt x="1193546" y="328930"/>
                </a:lnTo>
                <a:lnTo>
                  <a:pt x="1179449" y="342900"/>
                </a:lnTo>
                <a:lnTo>
                  <a:pt x="55879" y="342900"/>
                </a:lnTo>
                <a:lnTo>
                  <a:pt x="55879" y="356870"/>
                </a:lnTo>
                <a:lnTo>
                  <a:pt x="1201165" y="356870"/>
                </a:lnTo>
                <a:lnTo>
                  <a:pt x="1207388" y="350520"/>
                </a:lnTo>
                <a:lnTo>
                  <a:pt x="1207388" y="328930"/>
                </a:lnTo>
                <a:close/>
              </a:path>
              <a:path w="1207770" h="685800">
                <a:moveTo>
                  <a:pt x="1207388" y="0"/>
                </a:moveTo>
                <a:lnTo>
                  <a:pt x="1179449" y="0"/>
                </a:lnTo>
                <a:lnTo>
                  <a:pt x="1179449" y="342900"/>
                </a:lnTo>
                <a:lnTo>
                  <a:pt x="1193546" y="328930"/>
                </a:lnTo>
                <a:lnTo>
                  <a:pt x="1207388" y="328930"/>
                </a:lnTo>
                <a:lnTo>
                  <a:pt x="1207388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Veri Yer Tutucusu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B23F-4C05-411D-883D-A6784B50CA18}" type="datetime1">
              <a:rPr lang="en-US" smtClean="0"/>
              <a:t>3/20/2019</a:t>
            </a:fld>
            <a:endParaRPr lang="en-US"/>
          </a:p>
        </p:txBody>
      </p:sp>
      <p:sp>
        <p:nvSpPr>
          <p:cNvPr id="28" name="Slayt Numarası Yer Tutucusu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70</a:t>
            </a:fld>
            <a:endParaRPr lang="tr-TR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130" dirty="0"/>
              <a:t>Metodolojiler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403465" cy="33337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04139" marR="451484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80" dirty="0">
                <a:solidFill>
                  <a:srgbClr val="C00000"/>
                </a:solidFill>
                <a:latin typeface="Trebuchet MS"/>
                <a:cs typeface="Trebuchet MS"/>
              </a:rPr>
              <a:t>Metodoloji: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275" dirty="0">
                <a:solidFill>
                  <a:srgbClr val="404040"/>
                </a:solidFill>
                <a:latin typeface="Arial"/>
                <a:cs typeface="Arial"/>
              </a:rPr>
              <a:t>BT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projesi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ya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da yazılım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yaşam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döngüsü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aşamaları 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boyunca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kullanılacak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birbirleriyle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uyumlu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yöntemler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bütünü.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metodoloji,</a:t>
            </a:r>
            <a:endParaRPr sz="20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Font typeface="Wingdings"/>
              <a:buChar char=""/>
              <a:tabLst>
                <a:tab pos="396240" algn="l"/>
              </a:tabLst>
            </a:pP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modelini</a:t>
            </a: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endParaRPr sz="18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Font typeface="Wingdings"/>
              <a:buChar char=""/>
              <a:tabLst>
                <a:tab pos="396240" algn="l"/>
              </a:tabLst>
            </a:pP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belirli </a:t>
            </a: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sayıda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belirtim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yöntemini</a:t>
            </a:r>
            <a:r>
              <a:rPr sz="18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içerir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Wingdings"/>
              <a:buChar char=""/>
            </a:pPr>
            <a:endParaRPr sz="2500">
              <a:latin typeface="Times New Roman"/>
              <a:cs typeface="Times New Roman"/>
            </a:endParaRPr>
          </a:p>
          <a:p>
            <a:pPr marL="104139" marR="5080" indent="-91440">
              <a:lnSpc>
                <a:spcPts val="216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Günümüzdeki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metodolojiler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genelde </a:t>
            </a: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Çağlayan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ya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Helezonik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modeli 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temel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almaktadır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7916-3EC6-4109-9CD7-9F4E45D6FB65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71</a:t>
            </a:fld>
            <a:endParaRPr lang="tr-TR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707" y="502856"/>
            <a:ext cx="7868920" cy="124079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80"/>
              </a:spcBef>
              <a:tabLst>
                <a:tab pos="7662545" algn="l"/>
              </a:tabLst>
            </a:pPr>
            <a:r>
              <a:rPr sz="4300" u="none" spc="-220" dirty="0"/>
              <a:t>Bir </a:t>
            </a:r>
            <a:r>
              <a:rPr sz="4300" u="none" spc="-145" dirty="0"/>
              <a:t>Metodolojide </a:t>
            </a:r>
            <a:r>
              <a:rPr sz="4300" u="none" spc="-315" dirty="0"/>
              <a:t>Bulunması</a:t>
            </a:r>
            <a:r>
              <a:rPr sz="4300" u="none" spc="-440" dirty="0"/>
              <a:t> </a:t>
            </a:r>
            <a:r>
              <a:rPr sz="4300" u="none" spc="-345" dirty="0"/>
              <a:t>Gereken  </a:t>
            </a:r>
            <a:r>
              <a:rPr sz="4300" u="none" spc="-385" dirty="0"/>
              <a:t>T</a:t>
            </a:r>
            <a:r>
              <a:rPr sz="4300" spc="-385" dirty="0"/>
              <a:t>emel </a:t>
            </a:r>
            <a:r>
              <a:rPr sz="4300" spc="-254" dirty="0"/>
              <a:t>Bileşenler</a:t>
            </a:r>
            <a:r>
              <a:rPr sz="4300" spc="-195" dirty="0"/>
              <a:t> </a:t>
            </a:r>
            <a:r>
              <a:rPr sz="4300" spc="-235" dirty="0"/>
              <a:t>(Özellikler)	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1153477" y="2167509"/>
            <a:ext cx="3256279" cy="328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230"/>
              </a:lnSpc>
              <a:spcBef>
                <a:spcPts val="100"/>
              </a:spcBef>
              <a:buClr>
                <a:srgbClr val="B16B01"/>
              </a:buClr>
              <a:buSzPct val="89473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900" spc="-65" dirty="0">
                <a:latin typeface="Arial"/>
                <a:cs typeface="Arial"/>
              </a:rPr>
              <a:t>Ayrıntılandırılmış </a:t>
            </a:r>
            <a:r>
              <a:rPr sz="1900" spc="-10" dirty="0">
                <a:latin typeface="Arial"/>
                <a:cs typeface="Arial"/>
              </a:rPr>
              <a:t>bir</a:t>
            </a:r>
            <a:r>
              <a:rPr sz="1900" spc="-185" dirty="0">
                <a:latin typeface="Arial"/>
                <a:cs typeface="Arial"/>
              </a:rPr>
              <a:t> </a:t>
            </a:r>
            <a:r>
              <a:rPr sz="1900" spc="-110" dirty="0">
                <a:latin typeface="Arial"/>
                <a:cs typeface="Arial"/>
              </a:rPr>
              <a:t>süreç</a:t>
            </a:r>
            <a:endParaRPr sz="1900">
              <a:latin typeface="Arial"/>
              <a:cs typeface="Arial"/>
            </a:endParaRPr>
          </a:p>
          <a:p>
            <a:pPr marL="354965">
              <a:lnSpc>
                <a:spcPts val="2230"/>
              </a:lnSpc>
            </a:pPr>
            <a:r>
              <a:rPr sz="1900" spc="-45" dirty="0">
                <a:latin typeface="Arial"/>
                <a:cs typeface="Arial"/>
              </a:rPr>
              <a:t>modeli</a:t>
            </a:r>
            <a:endParaRPr sz="19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40"/>
              </a:spcBef>
              <a:buClr>
                <a:srgbClr val="B16B01"/>
              </a:buClr>
              <a:buSzPct val="89473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900" spc="-60" dirty="0">
                <a:latin typeface="Arial"/>
                <a:cs typeface="Arial"/>
              </a:rPr>
              <a:t>Ayrıntılı </a:t>
            </a:r>
            <a:r>
              <a:rPr sz="1900" spc="-110" dirty="0">
                <a:latin typeface="Arial"/>
                <a:cs typeface="Arial"/>
              </a:rPr>
              <a:t>süreç</a:t>
            </a:r>
            <a:r>
              <a:rPr sz="1900" spc="-145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tanımları</a:t>
            </a:r>
            <a:endParaRPr sz="19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60"/>
              </a:spcBef>
              <a:buClr>
                <a:srgbClr val="B16B01"/>
              </a:buClr>
              <a:buSzPct val="89473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900" spc="-45" dirty="0">
                <a:latin typeface="Arial"/>
                <a:cs typeface="Arial"/>
              </a:rPr>
              <a:t>İyi </a:t>
            </a:r>
            <a:r>
              <a:rPr sz="1900" spc="-55" dirty="0">
                <a:latin typeface="Arial"/>
                <a:cs typeface="Arial"/>
              </a:rPr>
              <a:t>tanımlı </a:t>
            </a:r>
            <a:r>
              <a:rPr sz="1900" spc="-25" dirty="0">
                <a:latin typeface="Arial"/>
                <a:cs typeface="Arial"/>
              </a:rPr>
              <a:t>üretim</a:t>
            </a:r>
            <a:r>
              <a:rPr sz="1900" spc="-235" dirty="0">
                <a:latin typeface="Arial"/>
                <a:cs typeface="Arial"/>
              </a:rPr>
              <a:t> </a:t>
            </a:r>
            <a:r>
              <a:rPr sz="1900" spc="-45" dirty="0">
                <a:latin typeface="Arial"/>
                <a:cs typeface="Arial"/>
              </a:rPr>
              <a:t>yöntemleri</a:t>
            </a:r>
            <a:endParaRPr sz="19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60"/>
              </a:spcBef>
              <a:buClr>
                <a:srgbClr val="B16B01"/>
              </a:buClr>
              <a:buSzPct val="89473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900" spc="-114" dirty="0">
                <a:latin typeface="Arial"/>
                <a:cs typeface="Arial"/>
              </a:rPr>
              <a:t>Süreçlerarası arayüz</a:t>
            </a:r>
            <a:r>
              <a:rPr sz="1900" spc="-80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tanımları</a:t>
            </a:r>
            <a:endParaRPr sz="19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45"/>
              </a:spcBef>
              <a:buClr>
                <a:srgbClr val="B16B01"/>
              </a:buClr>
              <a:buSzPct val="89473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900" spc="-60" dirty="0">
                <a:latin typeface="Arial"/>
                <a:cs typeface="Arial"/>
              </a:rPr>
              <a:t>Ayrıntılı </a:t>
            </a:r>
            <a:r>
              <a:rPr sz="1900" spc="-40" dirty="0">
                <a:latin typeface="Arial"/>
                <a:cs typeface="Arial"/>
              </a:rPr>
              <a:t>girdi</a:t>
            </a:r>
            <a:r>
              <a:rPr sz="1900" spc="-150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tanımları</a:t>
            </a:r>
            <a:endParaRPr sz="19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60"/>
              </a:spcBef>
              <a:buClr>
                <a:srgbClr val="B16B01"/>
              </a:buClr>
              <a:buSzPct val="89473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900" spc="-60" dirty="0">
                <a:latin typeface="Arial"/>
                <a:cs typeface="Arial"/>
              </a:rPr>
              <a:t>Ayrıntılı </a:t>
            </a:r>
            <a:r>
              <a:rPr sz="1900" spc="-65" dirty="0">
                <a:latin typeface="Arial"/>
                <a:cs typeface="Arial"/>
              </a:rPr>
              <a:t>çıktı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tanımları</a:t>
            </a:r>
            <a:endParaRPr sz="19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60"/>
              </a:spcBef>
              <a:buClr>
                <a:srgbClr val="B16B01"/>
              </a:buClr>
              <a:buSzPct val="89473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900" spc="-90" dirty="0">
                <a:latin typeface="Arial"/>
                <a:cs typeface="Arial"/>
              </a:rPr>
              <a:t>Proje </a:t>
            </a:r>
            <a:r>
              <a:rPr sz="1900" spc="-50" dirty="0">
                <a:latin typeface="Arial"/>
                <a:cs typeface="Arial"/>
              </a:rPr>
              <a:t>yönetim</a:t>
            </a:r>
            <a:r>
              <a:rPr sz="1900" spc="-100" dirty="0">
                <a:latin typeface="Arial"/>
                <a:cs typeface="Arial"/>
              </a:rPr>
              <a:t> </a:t>
            </a:r>
            <a:r>
              <a:rPr sz="1900" spc="-45" dirty="0">
                <a:latin typeface="Arial"/>
                <a:cs typeface="Arial"/>
              </a:rPr>
              <a:t>modeli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9421" y="2066607"/>
            <a:ext cx="2747645" cy="3372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100"/>
              </a:lnSpc>
              <a:spcBef>
                <a:spcPts val="100"/>
              </a:spcBef>
              <a:buClr>
                <a:srgbClr val="B16B01"/>
              </a:buClr>
              <a:buSzPct val="88888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spc="-100" dirty="0">
                <a:latin typeface="Arial"/>
                <a:cs typeface="Arial"/>
              </a:rPr>
              <a:t>Konfigürasyon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yönetim</a:t>
            </a:r>
            <a:endParaRPr sz="1800">
              <a:latin typeface="Arial"/>
              <a:cs typeface="Arial"/>
            </a:endParaRPr>
          </a:p>
          <a:p>
            <a:pPr marR="244475" algn="ctr">
              <a:lnSpc>
                <a:spcPts val="2100"/>
              </a:lnSpc>
            </a:pPr>
            <a:r>
              <a:rPr sz="1800" spc="-50" dirty="0">
                <a:latin typeface="Arial"/>
                <a:cs typeface="Arial"/>
              </a:rPr>
              <a:t>modeli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B16B01"/>
              </a:buClr>
              <a:buSzPct val="88888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spc="-25" dirty="0">
                <a:latin typeface="Arial"/>
                <a:cs typeface="Arial"/>
              </a:rPr>
              <a:t>Maliyet </a:t>
            </a:r>
            <a:r>
              <a:rPr sz="1800" spc="-40" dirty="0">
                <a:latin typeface="Arial"/>
                <a:cs typeface="Arial"/>
              </a:rPr>
              <a:t>yönetim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modeli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85"/>
              </a:spcBef>
              <a:buClr>
                <a:srgbClr val="B16B01"/>
              </a:buClr>
              <a:buSzPct val="88888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spc="-75" dirty="0">
                <a:latin typeface="Arial"/>
                <a:cs typeface="Arial"/>
              </a:rPr>
              <a:t>Kalite </a:t>
            </a:r>
            <a:r>
              <a:rPr sz="1800" spc="-45" dirty="0">
                <a:latin typeface="Arial"/>
                <a:cs typeface="Arial"/>
              </a:rPr>
              <a:t>yönetim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modeli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B16B01"/>
              </a:buClr>
              <a:buSzPct val="88888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spc="-150" dirty="0">
                <a:latin typeface="Arial"/>
                <a:cs typeface="Arial"/>
              </a:rPr>
              <a:t>Risk </a:t>
            </a:r>
            <a:r>
              <a:rPr sz="1800" spc="-40" dirty="0">
                <a:latin typeface="Arial"/>
                <a:cs typeface="Arial"/>
              </a:rPr>
              <a:t>yönetim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modeli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B16B01"/>
              </a:buClr>
              <a:buSzPct val="88888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spc="-80" dirty="0">
                <a:latin typeface="Arial"/>
                <a:cs typeface="Arial"/>
              </a:rPr>
              <a:t>Değişiklik </a:t>
            </a:r>
            <a:r>
              <a:rPr sz="1800" spc="-45" dirty="0">
                <a:latin typeface="Arial"/>
                <a:cs typeface="Arial"/>
              </a:rPr>
              <a:t>yönetim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modeli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110"/>
              </a:lnSpc>
              <a:spcBef>
                <a:spcPts val="1180"/>
              </a:spcBef>
              <a:buClr>
                <a:srgbClr val="B16B01"/>
              </a:buClr>
              <a:buSzPct val="88888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spc="-95" dirty="0">
                <a:latin typeface="Arial"/>
                <a:cs typeface="Arial"/>
              </a:rPr>
              <a:t>Kullanıcı </a:t>
            </a:r>
            <a:r>
              <a:rPr sz="1800" spc="-114" dirty="0">
                <a:latin typeface="Arial"/>
                <a:cs typeface="Arial"/>
              </a:rPr>
              <a:t>arayüz </a:t>
            </a:r>
            <a:r>
              <a:rPr sz="1800" spc="-105" dirty="0">
                <a:latin typeface="Arial"/>
                <a:cs typeface="Arial"/>
              </a:rPr>
              <a:t>ve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ilişki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110"/>
              </a:lnSpc>
            </a:pPr>
            <a:r>
              <a:rPr sz="1800" spc="-50" dirty="0">
                <a:latin typeface="Arial"/>
                <a:cs typeface="Arial"/>
              </a:rPr>
              <a:t>modeli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B16B01"/>
              </a:buClr>
              <a:buSzPct val="88888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spc="-65" dirty="0">
                <a:latin typeface="Arial"/>
                <a:cs typeface="Arial"/>
              </a:rPr>
              <a:t>Standartlar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51D0EDF-6E9E-42EC-83FF-EA543E24C106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72</a:t>
            </a:fld>
            <a:endParaRPr lang="tr-TR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240" dirty="0"/>
              <a:t>Bir </a:t>
            </a:r>
            <a:r>
              <a:rPr spc="-130" dirty="0"/>
              <a:t>Metodoloji</a:t>
            </a:r>
            <a:r>
              <a:rPr spc="-409" dirty="0"/>
              <a:t> </a:t>
            </a:r>
            <a:r>
              <a:rPr spc="-290" dirty="0"/>
              <a:t>Örneği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31647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Yourdan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Yapısal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Tasarımı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Metodolojisi.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4629" indent="-201930">
              <a:lnSpc>
                <a:spcPts val="228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Kolay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uygulanabilir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olup,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günümüzde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oldukça</a:t>
            </a:r>
            <a:r>
              <a:rPr sz="2000" spc="-3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yaygın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olarak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kullanılmaktadır.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Çağlayan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modelini temel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almaktadır.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çok </a:t>
            </a:r>
            <a:r>
              <a:rPr sz="2000" spc="-335" dirty="0">
                <a:solidFill>
                  <a:srgbClr val="404040"/>
                </a:solidFill>
                <a:latin typeface="Arial"/>
                <a:cs typeface="Arial"/>
              </a:rPr>
              <a:t>CASE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aracı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tarafından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doğrudan</a:t>
            </a: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desteklenmektedir.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3D52-3560-4984-80A9-F721DD4277F6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73</a:t>
            </a:fld>
            <a:endParaRPr lang="tr-TR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68082"/>
            <a:ext cx="69507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260" dirty="0"/>
              <a:t>Yourdon </a:t>
            </a:r>
            <a:r>
              <a:rPr sz="3200" u="none" spc="-350" dirty="0"/>
              <a:t>Yapısal </a:t>
            </a:r>
            <a:r>
              <a:rPr sz="3200" u="none" spc="-270" dirty="0"/>
              <a:t>Sistem </a:t>
            </a:r>
            <a:r>
              <a:rPr sz="3200" u="none" spc="-320" dirty="0"/>
              <a:t>Tasarım</a:t>
            </a:r>
            <a:r>
              <a:rPr sz="3200" u="none" spc="-430" dirty="0"/>
              <a:t> </a:t>
            </a:r>
            <a:r>
              <a:rPr sz="3200" u="none" spc="-125" dirty="0"/>
              <a:t>Metodolojisi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623060" y="1963420"/>
            <a:ext cx="5976620" cy="355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CB293D6-8774-4304-9B18-17CA344A4C3D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74</a:t>
            </a:fld>
            <a:endParaRPr lang="tr-TR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11252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660" dirty="0"/>
              <a:t>Ö</a:t>
            </a:r>
            <a:r>
              <a:rPr u="none" spc="-700" dirty="0"/>
              <a:t>z</a:t>
            </a:r>
            <a:r>
              <a:rPr u="none" spc="-375" dirty="0"/>
              <a:t>e</a:t>
            </a:r>
            <a:r>
              <a:rPr u="none" spc="240"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17" y="1757997"/>
            <a:ext cx="7576184" cy="450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3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600" spc="-125" dirty="0">
                <a:solidFill>
                  <a:srgbClr val="404040"/>
                </a:solidFill>
                <a:latin typeface="Arial"/>
                <a:cs typeface="Arial"/>
              </a:rPr>
              <a:t>yaşam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döngüsü,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herhangi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yazılımın, </a:t>
            </a:r>
            <a:r>
              <a:rPr sz="1600" spc="-20" dirty="0">
                <a:solidFill>
                  <a:srgbClr val="404040"/>
                </a:solidFill>
                <a:latin typeface="Arial"/>
                <a:cs typeface="Arial"/>
              </a:rPr>
              <a:t>üretim </a:t>
            </a:r>
            <a:r>
              <a:rPr sz="1600" spc="-130" dirty="0">
                <a:solidFill>
                  <a:srgbClr val="404040"/>
                </a:solidFill>
                <a:latin typeface="Arial"/>
                <a:cs typeface="Arial"/>
              </a:rPr>
              <a:t>aşaması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kullanım </a:t>
            </a:r>
            <a:r>
              <a:rPr sz="1600" spc="-130" dirty="0">
                <a:solidFill>
                  <a:srgbClr val="404040"/>
                </a:solidFill>
                <a:latin typeface="Arial"/>
                <a:cs typeface="Arial"/>
              </a:rPr>
              <a:t>aşaması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Arial"/>
                <a:cs typeface="Arial"/>
              </a:rPr>
              <a:t>birlikte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olmak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üzere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geçirdiği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tüm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aşamalar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biçiminde</a:t>
            </a:r>
            <a:r>
              <a:rPr sz="1600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tanımlanır.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13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600" spc="-180" dirty="0">
                <a:solidFill>
                  <a:srgbClr val="404040"/>
                </a:solidFill>
                <a:latin typeface="Arial"/>
                <a:cs typeface="Arial"/>
              </a:rPr>
              <a:t>Yaşam 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Döngüsü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temel</a:t>
            </a:r>
            <a:r>
              <a:rPr sz="1600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adımları</a:t>
            </a:r>
            <a:endParaRPr sz="16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sz="1200" spc="-65" dirty="0">
                <a:solidFill>
                  <a:srgbClr val="404040"/>
                </a:solidFill>
                <a:latin typeface="Arial"/>
                <a:cs typeface="Arial"/>
              </a:rPr>
              <a:t>Planlama</a:t>
            </a:r>
            <a:endParaRPr sz="12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sz="1200" spc="-75" dirty="0">
                <a:solidFill>
                  <a:srgbClr val="404040"/>
                </a:solidFill>
                <a:latin typeface="Arial"/>
                <a:cs typeface="Arial"/>
              </a:rPr>
              <a:t>Çözümleme</a:t>
            </a:r>
            <a:endParaRPr sz="12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sz="1200" spc="-95" dirty="0">
                <a:solidFill>
                  <a:srgbClr val="404040"/>
                </a:solidFill>
                <a:latin typeface="Arial"/>
                <a:cs typeface="Arial"/>
              </a:rPr>
              <a:t>Tasarım</a:t>
            </a:r>
            <a:endParaRPr sz="12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sz="1200" spc="-45" dirty="0">
                <a:solidFill>
                  <a:srgbClr val="404040"/>
                </a:solidFill>
                <a:latin typeface="Arial"/>
                <a:cs typeface="Arial"/>
              </a:rPr>
              <a:t>Gerçekleştirim</a:t>
            </a:r>
            <a:endParaRPr sz="12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605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sz="1200" spc="-80" dirty="0">
                <a:solidFill>
                  <a:srgbClr val="404040"/>
                </a:solidFill>
                <a:latin typeface="Arial"/>
                <a:cs typeface="Arial"/>
              </a:rPr>
              <a:t>Bakım</a:t>
            </a:r>
            <a:endParaRPr sz="1200">
              <a:latin typeface="Arial"/>
              <a:cs typeface="Arial"/>
            </a:endParaRPr>
          </a:p>
          <a:p>
            <a:pPr marL="12700" marR="958850">
              <a:lnSpc>
                <a:spcPct val="100000"/>
              </a:lnSpc>
              <a:spcBef>
                <a:spcPts val="580"/>
              </a:spcBef>
            </a:pP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Belirtim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Yöntemleri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(Software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Specification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Methods) -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çekirdek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sürece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ilişkin 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fonksiyonları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yerine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getirmek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amacıyla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kullanılan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yöntemler.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00"/>
              </a:spcBef>
            </a:pPr>
            <a:r>
              <a:rPr sz="1600" spc="-120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Modelleri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(Software </a:t>
            </a:r>
            <a:r>
              <a:rPr sz="1600" spc="-130" dirty="0">
                <a:solidFill>
                  <a:srgbClr val="404040"/>
                </a:solidFill>
                <a:latin typeface="Arial"/>
                <a:cs typeface="Arial"/>
              </a:rPr>
              <a:t>Process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Models)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-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600" spc="-125" dirty="0">
                <a:solidFill>
                  <a:srgbClr val="404040"/>
                </a:solidFill>
                <a:latin typeface="Arial"/>
                <a:cs typeface="Arial"/>
              </a:rPr>
              <a:t>yaşam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döngüsünde </a:t>
            </a:r>
            <a:r>
              <a:rPr sz="1600" spc="-20" dirty="0">
                <a:solidFill>
                  <a:srgbClr val="404040"/>
                </a:solidFill>
                <a:latin typeface="Arial"/>
                <a:cs typeface="Arial"/>
              </a:rPr>
              <a:t>belirtilen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süreçlerin 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aşamasında,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hangi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düzen </a:t>
            </a:r>
            <a:r>
              <a:rPr sz="1600" spc="-114" dirty="0">
                <a:solidFill>
                  <a:srgbClr val="404040"/>
                </a:solidFill>
                <a:latin typeface="Arial"/>
                <a:cs typeface="Arial"/>
              </a:rPr>
              <a:t>ya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sırada,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nasıl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uygulanacağını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tanımlayan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modeller 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kullanılır.</a:t>
            </a:r>
            <a:endParaRPr sz="1600">
              <a:latin typeface="Arial"/>
              <a:cs typeface="Arial"/>
            </a:endParaRPr>
          </a:p>
          <a:p>
            <a:pPr marL="12700" marR="374015">
              <a:lnSpc>
                <a:spcPct val="100000"/>
              </a:lnSpc>
              <a:spcBef>
                <a:spcPts val="405"/>
              </a:spcBef>
            </a:pPr>
            <a:r>
              <a:rPr sz="1600" spc="-120" dirty="0">
                <a:solidFill>
                  <a:srgbClr val="0D5671"/>
                </a:solidFill>
                <a:latin typeface="Arial"/>
                <a:cs typeface="Arial"/>
              </a:rPr>
              <a:t>Süreç </a:t>
            </a:r>
            <a:r>
              <a:rPr sz="1600" spc="-30" dirty="0">
                <a:solidFill>
                  <a:srgbClr val="0D5671"/>
                </a:solidFill>
                <a:latin typeface="Arial"/>
                <a:cs typeface="Arial"/>
              </a:rPr>
              <a:t>Modelleri</a:t>
            </a: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1600" spc="-13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600" spc="-180" dirty="0">
                <a:solidFill>
                  <a:srgbClr val="404040"/>
                </a:solidFill>
                <a:latin typeface="Arial"/>
                <a:cs typeface="Arial"/>
              </a:rPr>
              <a:t>Yaşam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Döngüsünde </a:t>
            </a:r>
            <a:r>
              <a:rPr sz="1600" spc="-20" dirty="0">
                <a:solidFill>
                  <a:srgbClr val="404040"/>
                </a:solidFill>
                <a:latin typeface="Arial"/>
                <a:cs typeface="Arial"/>
              </a:rPr>
              <a:t>belirtilen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süreçlerin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1600" spc="-110" dirty="0">
                <a:solidFill>
                  <a:srgbClr val="404040"/>
                </a:solidFill>
                <a:latin typeface="Arial"/>
                <a:cs typeface="Arial"/>
              </a:rPr>
              <a:t>aşamasında, 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hangi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düzen </a:t>
            </a:r>
            <a:r>
              <a:rPr sz="1600" spc="-114" dirty="0">
                <a:solidFill>
                  <a:srgbClr val="404040"/>
                </a:solidFill>
                <a:latin typeface="Arial"/>
                <a:cs typeface="Arial"/>
              </a:rPr>
              <a:t>ya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sırada,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nasıl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uygulanacağını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tanımlar.</a:t>
            </a:r>
            <a:endParaRPr sz="1600">
              <a:latin typeface="Arial"/>
              <a:cs typeface="Arial"/>
            </a:endParaRPr>
          </a:p>
          <a:p>
            <a:pPr marL="12700" marR="741045">
              <a:lnSpc>
                <a:spcPct val="100000"/>
              </a:lnSpc>
              <a:spcBef>
                <a:spcPts val="400"/>
              </a:spcBef>
            </a:pP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Barok </a:t>
            </a: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Modeli: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Belgelemeyi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ayrı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ele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alır,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yazılımın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geliştirilmesi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ve 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testinden </a:t>
            </a: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hemen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sonra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yapılmasının</a:t>
            </a:r>
            <a:r>
              <a:rPr sz="16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öngörür.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486A-2A81-4479-A7FD-A5334B2CCEFD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75</a:t>
            </a:fld>
            <a:endParaRPr lang="tr-TR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75" dirty="0"/>
              <a:t>Özet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813559"/>
            <a:ext cx="2792730" cy="3757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Çağlayan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Modeli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 Aşamaları:</a:t>
            </a:r>
            <a:endParaRPr sz="14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sz="1000" spc="-50" dirty="0">
                <a:solidFill>
                  <a:srgbClr val="404040"/>
                </a:solidFill>
                <a:latin typeface="Arial"/>
                <a:cs typeface="Arial"/>
              </a:rPr>
              <a:t>Gereksinim</a:t>
            </a:r>
            <a:r>
              <a:rPr sz="10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404040"/>
                </a:solidFill>
                <a:latin typeface="Arial"/>
                <a:cs typeface="Arial"/>
              </a:rPr>
              <a:t>Tanımlama</a:t>
            </a:r>
            <a:endParaRPr sz="10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sz="1000" spc="-6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000" spc="-5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000" spc="-75" dirty="0">
                <a:solidFill>
                  <a:srgbClr val="404040"/>
                </a:solidFill>
                <a:latin typeface="Arial"/>
                <a:cs typeface="Arial"/>
              </a:rPr>
              <a:t>Yazılım</a:t>
            </a:r>
            <a:r>
              <a:rPr sz="1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404040"/>
                </a:solidFill>
                <a:latin typeface="Arial"/>
                <a:cs typeface="Arial"/>
              </a:rPr>
              <a:t>Tasarımı</a:t>
            </a:r>
            <a:endParaRPr sz="10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sz="1000" spc="-45" dirty="0">
                <a:solidFill>
                  <a:srgbClr val="404040"/>
                </a:solidFill>
                <a:latin typeface="Arial"/>
                <a:cs typeface="Arial"/>
              </a:rPr>
              <a:t>Gerçekleştirme </a:t>
            </a:r>
            <a:r>
              <a:rPr sz="1000" spc="-5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000" spc="-35" dirty="0">
                <a:solidFill>
                  <a:srgbClr val="404040"/>
                </a:solidFill>
                <a:latin typeface="Arial"/>
                <a:cs typeface="Arial"/>
              </a:rPr>
              <a:t>Birim</a:t>
            </a:r>
            <a:r>
              <a:rPr sz="10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endParaRPr sz="10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sz="1000" spc="-30" dirty="0">
                <a:solidFill>
                  <a:srgbClr val="404040"/>
                </a:solidFill>
                <a:latin typeface="Arial"/>
                <a:cs typeface="Arial"/>
              </a:rPr>
              <a:t>Birleştirme </a:t>
            </a:r>
            <a:r>
              <a:rPr sz="1000" spc="-5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000" spc="-60" dirty="0">
                <a:solidFill>
                  <a:srgbClr val="404040"/>
                </a:solidFill>
                <a:latin typeface="Arial"/>
                <a:cs typeface="Arial"/>
              </a:rPr>
              <a:t>Sistem</a:t>
            </a:r>
            <a:r>
              <a:rPr sz="10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404040"/>
                </a:solidFill>
                <a:latin typeface="Arial"/>
                <a:cs typeface="Arial"/>
              </a:rPr>
              <a:t>Testi</a:t>
            </a:r>
            <a:endParaRPr sz="1000">
              <a:latin typeface="Arial"/>
              <a:cs typeface="Arial"/>
            </a:endParaRPr>
          </a:p>
          <a:p>
            <a:pPr marL="332740" indent="-210820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32105" algn="l"/>
                <a:tab pos="332740" algn="l"/>
              </a:tabLst>
            </a:pPr>
            <a:r>
              <a:rPr sz="1000" spc="-45" dirty="0">
                <a:solidFill>
                  <a:srgbClr val="404040"/>
                </a:solidFill>
                <a:latin typeface="Arial"/>
                <a:cs typeface="Arial"/>
              </a:rPr>
              <a:t>İşlem </a:t>
            </a:r>
            <a:r>
              <a:rPr sz="1000" spc="-55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r>
              <a:rPr sz="1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404040"/>
                </a:solidFill>
                <a:latin typeface="Arial"/>
                <a:cs typeface="Arial"/>
              </a:rPr>
              <a:t>Bakım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40" dirty="0">
                <a:solidFill>
                  <a:srgbClr val="404040"/>
                </a:solidFill>
                <a:latin typeface="Arial"/>
                <a:cs typeface="Arial"/>
              </a:rPr>
              <a:t>V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modelinin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temel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çıktıları;</a:t>
            </a:r>
            <a:endParaRPr sz="14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sz="1000" spc="-60" dirty="0">
                <a:solidFill>
                  <a:srgbClr val="404040"/>
                </a:solidFill>
                <a:latin typeface="Arial"/>
                <a:cs typeface="Arial"/>
              </a:rPr>
              <a:t>Kullanıcı</a:t>
            </a:r>
            <a:r>
              <a:rPr sz="1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endParaRPr sz="10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sz="1000" spc="-15" dirty="0">
                <a:solidFill>
                  <a:srgbClr val="404040"/>
                </a:solidFill>
                <a:latin typeface="Arial"/>
                <a:cs typeface="Arial"/>
              </a:rPr>
              <a:t>Mimari</a:t>
            </a:r>
            <a:r>
              <a:rPr sz="10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endParaRPr sz="10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sz="1000" spc="-40" dirty="0">
                <a:solidFill>
                  <a:srgbClr val="404040"/>
                </a:solidFill>
                <a:latin typeface="Arial"/>
                <a:cs typeface="Arial"/>
              </a:rPr>
              <a:t>Gerçekleştirim</a:t>
            </a:r>
            <a:r>
              <a:rPr sz="10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404040"/>
                </a:solidFill>
                <a:latin typeface="Arial"/>
                <a:cs typeface="Arial"/>
              </a:rPr>
              <a:t>Modeli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Arial"/>
              <a:buChar char="◦"/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Helezonik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Aşamaları:</a:t>
            </a:r>
            <a:endParaRPr sz="14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sz="1000" spc="-60" dirty="0">
                <a:solidFill>
                  <a:srgbClr val="404040"/>
                </a:solidFill>
                <a:latin typeface="Arial"/>
                <a:cs typeface="Arial"/>
              </a:rPr>
              <a:t>Planlama</a:t>
            </a:r>
            <a:endParaRPr sz="10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sz="1000" spc="-85" dirty="0">
                <a:solidFill>
                  <a:srgbClr val="404040"/>
                </a:solidFill>
                <a:latin typeface="Arial"/>
                <a:cs typeface="Arial"/>
              </a:rPr>
              <a:t>Risk</a:t>
            </a:r>
            <a:r>
              <a:rPr sz="1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404040"/>
                </a:solidFill>
                <a:latin typeface="Arial"/>
                <a:cs typeface="Arial"/>
              </a:rPr>
              <a:t>Analizi</a:t>
            </a:r>
            <a:endParaRPr sz="10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sz="1000" spc="-20" dirty="0">
                <a:solidFill>
                  <a:srgbClr val="404040"/>
                </a:solidFill>
                <a:latin typeface="Arial"/>
                <a:cs typeface="Arial"/>
              </a:rPr>
              <a:t>Üretim</a:t>
            </a:r>
            <a:endParaRPr sz="10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sz="1000" spc="-55" dirty="0">
                <a:solidFill>
                  <a:srgbClr val="404040"/>
                </a:solidFill>
                <a:latin typeface="Arial"/>
                <a:cs typeface="Arial"/>
              </a:rPr>
              <a:t>Kullanıcı</a:t>
            </a:r>
            <a:r>
              <a:rPr sz="1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404040"/>
                </a:solidFill>
                <a:latin typeface="Arial"/>
                <a:cs typeface="Arial"/>
              </a:rPr>
              <a:t>Değerlendirmesi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Arial"/>
              <a:buChar char="◦"/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İki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çeşit evrimsel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geliştirme</a:t>
            </a:r>
            <a:r>
              <a:rPr sz="1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vardır:</a:t>
            </a:r>
            <a:endParaRPr sz="14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sz="1000" spc="-55" dirty="0">
                <a:solidFill>
                  <a:srgbClr val="404040"/>
                </a:solidFill>
                <a:latin typeface="Arial"/>
                <a:cs typeface="Arial"/>
              </a:rPr>
              <a:t>Keşifçi </a:t>
            </a:r>
            <a:r>
              <a:rPr sz="1000" spc="-30" dirty="0">
                <a:solidFill>
                  <a:srgbClr val="404040"/>
                </a:solidFill>
                <a:latin typeface="Arial"/>
                <a:cs typeface="Arial"/>
              </a:rPr>
              <a:t>geliştirme (exploratory</a:t>
            </a:r>
            <a:r>
              <a:rPr sz="1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404040"/>
                </a:solidFill>
                <a:latin typeface="Arial"/>
                <a:cs typeface="Arial"/>
              </a:rPr>
              <a:t>development)</a:t>
            </a:r>
            <a:endParaRPr sz="1000">
              <a:latin typeface="Arial"/>
              <a:cs typeface="Arial"/>
            </a:endParaRPr>
          </a:p>
          <a:p>
            <a:pPr marL="304800" indent="-182880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04165" algn="l"/>
                <a:tab pos="304800" algn="l"/>
              </a:tabLst>
            </a:pPr>
            <a:r>
              <a:rPr sz="1000" spc="-50" dirty="0">
                <a:solidFill>
                  <a:srgbClr val="404040"/>
                </a:solidFill>
                <a:latin typeface="Arial"/>
                <a:cs typeface="Arial"/>
              </a:rPr>
              <a:t>Atılacak </a:t>
            </a:r>
            <a:r>
              <a:rPr sz="1000" spc="-20" dirty="0">
                <a:solidFill>
                  <a:srgbClr val="404040"/>
                </a:solidFill>
                <a:latin typeface="Arial"/>
                <a:cs typeface="Arial"/>
              </a:rPr>
              <a:t>prototipleme </a:t>
            </a:r>
            <a:r>
              <a:rPr sz="1000" spc="-30" dirty="0">
                <a:solidFill>
                  <a:srgbClr val="404040"/>
                </a:solidFill>
                <a:latin typeface="Arial"/>
                <a:cs typeface="Arial"/>
              </a:rPr>
              <a:t>(throw-away</a:t>
            </a:r>
            <a:r>
              <a:rPr sz="10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404040"/>
                </a:solidFill>
                <a:latin typeface="Arial"/>
                <a:cs typeface="Arial"/>
              </a:rPr>
              <a:t>prototyping)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0AA0-AE28-4A77-9B09-CD23BB171A59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76</a:t>
            </a:fld>
            <a:endParaRPr lang="tr-TR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75" dirty="0"/>
              <a:t>Özet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66900"/>
            <a:ext cx="7513955" cy="4177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19685" indent="-914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Artırımsal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Modeli-Öğrencilerin </a:t>
            </a:r>
            <a:r>
              <a:rPr sz="17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dönem 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boyunca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geliştirmeleri</a:t>
            </a:r>
            <a:r>
              <a:rPr sz="1700" spc="-3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gereken  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programlama</a:t>
            </a:r>
            <a:r>
              <a:rPr sz="17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ödevinin</a:t>
            </a:r>
            <a:r>
              <a:rPr sz="17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haftada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17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gelişiminin</a:t>
            </a:r>
            <a:r>
              <a:rPr sz="17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izlenmesi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Arial"/>
                <a:cs typeface="Arial"/>
              </a:rPr>
              <a:t>(bitirme</a:t>
            </a:r>
            <a:r>
              <a:rPr sz="17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tezleri).</a:t>
            </a:r>
            <a:endParaRPr sz="1700">
              <a:latin typeface="Arial"/>
              <a:cs typeface="Arial"/>
            </a:endParaRPr>
          </a:p>
          <a:p>
            <a:pPr marL="104139" marR="645795" indent="-91440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Formal </a:t>
            </a: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Geliştirme: Matematiksel </a:t>
            </a:r>
            <a:r>
              <a:rPr sz="1700" spc="-10" dirty="0">
                <a:solidFill>
                  <a:srgbClr val="404040"/>
                </a:solidFill>
                <a:latin typeface="Arial"/>
                <a:cs typeface="Arial"/>
              </a:rPr>
              <a:t>belirtimin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farklı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gösterim 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şekilleri</a:t>
            </a:r>
            <a:r>
              <a:rPr sz="1700" spc="-3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Arial"/>
                <a:cs typeface="Arial"/>
              </a:rPr>
              <a:t>ile  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çalıştırılabilir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programa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dönüştürülmesine</a:t>
            </a:r>
            <a:r>
              <a:rPr sz="1700" spc="-2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dayalıdır.</a:t>
            </a:r>
            <a:endParaRPr sz="1700">
              <a:latin typeface="Arial"/>
              <a:cs typeface="Arial"/>
            </a:endParaRPr>
          </a:p>
          <a:p>
            <a:pPr marL="104139" marR="5080" indent="-91440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Bileşen-Tabanlı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sz="1700" spc="-20" dirty="0">
                <a:solidFill>
                  <a:srgbClr val="404040"/>
                </a:solidFill>
                <a:latin typeface="Arial"/>
                <a:cs typeface="Arial"/>
              </a:rPr>
              <a:t>: 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Sistemin </a:t>
            </a:r>
            <a:r>
              <a:rPr sz="1700" spc="-295" dirty="0">
                <a:solidFill>
                  <a:srgbClr val="404040"/>
                </a:solidFill>
                <a:latin typeface="Arial"/>
                <a:cs typeface="Arial"/>
              </a:rPr>
              <a:t>COTS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(“commercial-off-the-shelf”) 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adı 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verilen 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hazır 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bileşenler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kullanılarak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tümleştirilmesi </a:t>
            </a:r>
            <a:r>
              <a:rPr sz="1700" spc="-130" dirty="0">
                <a:solidFill>
                  <a:srgbClr val="404040"/>
                </a:solidFill>
                <a:latin typeface="Arial"/>
                <a:cs typeface="Arial"/>
              </a:rPr>
              <a:t>esasına</a:t>
            </a:r>
            <a:r>
              <a:rPr sz="1700" spc="-3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dayanır.</a:t>
            </a:r>
            <a:endParaRPr sz="17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Bileşen-Tabanlı </a:t>
            </a:r>
            <a:r>
              <a:rPr sz="1700" spc="-30" dirty="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sz="1700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Adımlar</a:t>
            </a:r>
            <a:endParaRPr sz="1700">
              <a:latin typeface="Arial"/>
              <a:cs typeface="Arial"/>
            </a:endParaRPr>
          </a:p>
          <a:p>
            <a:pPr marL="741680" lvl="1" indent="-3860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AutoNum type="arabicPeriod"/>
              <a:tabLst>
                <a:tab pos="741680" algn="l"/>
                <a:tab pos="742315" algn="l"/>
              </a:tabLst>
            </a:pP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Gereksinim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"/>
                <a:cs typeface="Arial"/>
              </a:rPr>
              <a:t>belirtimi</a:t>
            </a:r>
            <a:endParaRPr sz="1500">
              <a:latin typeface="Arial"/>
              <a:cs typeface="Arial"/>
            </a:endParaRPr>
          </a:p>
          <a:p>
            <a:pPr marL="741680" lvl="1" indent="-38608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AutoNum type="arabicPeriod"/>
              <a:tabLst>
                <a:tab pos="741680" algn="l"/>
                <a:tab pos="742315" algn="l"/>
              </a:tabLst>
            </a:pPr>
            <a:r>
              <a:rPr sz="1500" spc="-85" dirty="0">
                <a:solidFill>
                  <a:srgbClr val="404040"/>
                </a:solidFill>
                <a:latin typeface="Arial"/>
                <a:cs typeface="Arial"/>
              </a:rPr>
              <a:t>Bileşen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çözümleme</a:t>
            </a:r>
            <a:endParaRPr sz="1500">
              <a:latin typeface="Arial"/>
              <a:cs typeface="Arial"/>
            </a:endParaRPr>
          </a:p>
          <a:p>
            <a:pPr marL="741680" lvl="1" indent="-38608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AutoNum type="arabicPeriod"/>
              <a:tabLst>
                <a:tab pos="741680" algn="l"/>
                <a:tab pos="742315" algn="l"/>
              </a:tabLst>
            </a:pP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Gereksinim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düzeltimi</a:t>
            </a:r>
            <a:endParaRPr sz="1500">
              <a:latin typeface="Arial"/>
              <a:cs typeface="Arial"/>
            </a:endParaRPr>
          </a:p>
          <a:p>
            <a:pPr marL="741680" lvl="1" indent="-386080">
              <a:lnSpc>
                <a:spcPct val="100000"/>
              </a:lnSpc>
              <a:spcBef>
                <a:spcPts val="605"/>
              </a:spcBef>
              <a:buClr>
                <a:srgbClr val="1CACE3"/>
              </a:buClr>
              <a:buAutoNum type="arabicPeriod"/>
              <a:tabLst>
                <a:tab pos="741680" algn="l"/>
                <a:tab pos="742315" algn="l"/>
              </a:tabLst>
            </a:pP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Yeniden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kullanımla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sistem</a:t>
            </a:r>
            <a:r>
              <a:rPr sz="15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tasarımı</a:t>
            </a:r>
            <a:endParaRPr sz="1500">
              <a:latin typeface="Arial"/>
              <a:cs typeface="Arial"/>
            </a:endParaRPr>
          </a:p>
          <a:p>
            <a:pPr marL="741680" lvl="1" indent="-38608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AutoNum type="arabicPeriod"/>
              <a:tabLst>
                <a:tab pos="741680" algn="l"/>
                <a:tab pos="742315" algn="l"/>
              </a:tabLst>
            </a:pP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tümleştirme</a:t>
            </a:r>
            <a:endParaRPr sz="1500">
              <a:latin typeface="Arial"/>
              <a:cs typeface="Arial"/>
            </a:endParaRPr>
          </a:p>
          <a:p>
            <a:pPr marL="741680" lvl="1" indent="-38608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AutoNum type="arabicPeriod"/>
              <a:tabLst>
                <a:tab pos="741680" algn="l"/>
                <a:tab pos="742315" algn="l"/>
              </a:tabLst>
            </a:pPr>
            <a:r>
              <a:rPr sz="1500" spc="-100" dirty="0">
                <a:solidFill>
                  <a:srgbClr val="404040"/>
                </a:solidFill>
                <a:latin typeface="Arial"/>
                <a:cs typeface="Arial"/>
              </a:rPr>
              <a:t>Sistem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geçerleme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08FE-AA63-43EE-9C1C-53320F517F01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77</a:t>
            </a:fld>
            <a:endParaRPr lang="tr-TR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17341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295" dirty="0"/>
              <a:t>Sorular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8669" y="1696605"/>
            <a:ext cx="7576184" cy="460819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98780" indent="-386080">
              <a:lnSpc>
                <a:spcPct val="100000"/>
              </a:lnSpc>
              <a:spcBef>
                <a:spcPts val="605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sz="1400" spc="-114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400" spc="-100" dirty="0">
                <a:solidFill>
                  <a:srgbClr val="404040"/>
                </a:solidFill>
                <a:latin typeface="Arial"/>
                <a:cs typeface="Arial"/>
              </a:rPr>
              <a:t>yaşam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döngüsünün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temel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adımlarını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açıklayınız.</a:t>
            </a:r>
            <a:endParaRPr sz="14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500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sz="1400" spc="-110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modelleri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belirtim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yöntemlerinin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önemini</a:t>
            </a:r>
            <a:r>
              <a:rPr sz="14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belirtiniz.</a:t>
            </a:r>
            <a:endParaRPr sz="14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500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sz="1400" spc="-110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modeLleri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belirtim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yöntemleri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arasındaki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farklılıkları</a:t>
            </a:r>
            <a:r>
              <a:rPr sz="14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belirtiniz.</a:t>
            </a:r>
            <a:endParaRPr sz="14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500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Barok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modeli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tanımlayınız,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yararlarını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aksak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yönlerini</a:t>
            </a:r>
            <a:r>
              <a:rPr sz="1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belirtiniz.</a:t>
            </a:r>
            <a:endParaRPr sz="14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505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Çağlayan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modeli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tanımlayınız,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yararlarını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aksak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yönlerini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belirtiniz.</a:t>
            </a:r>
            <a:endParaRPr sz="14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500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Helezonik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modeli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tanımlayınız,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ayırıcı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özelliklerini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belirtiniz.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Yararlarını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aksak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yönlerini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açıklayınız.</a:t>
            </a:r>
            <a:endParaRPr sz="14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500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sz="1400" spc="-140" dirty="0">
                <a:solidFill>
                  <a:srgbClr val="404040"/>
                </a:solidFill>
                <a:latin typeface="Arial"/>
                <a:cs typeface="Arial"/>
              </a:rPr>
              <a:t>V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kullanılarak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geliştirilecek örnek 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proje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tanımı</a:t>
            </a:r>
            <a:r>
              <a:rPr sz="14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yapınız.</a:t>
            </a:r>
            <a:endParaRPr sz="14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500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sz="1400" spc="-175" dirty="0">
                <a:solidFill>
                  <a:srgbClr val="404040"/>
                </a:solidFill>
                <a:latin typeface="Arial"/>
                <a:cs typeface="Arial"/>
              </a:rPr>
              <a:t>VP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modeli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geliştirilecek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projede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uygulanabilecek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üç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prototipleme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örneği</a:t>
            </a:r>
            <a:r>
              <a:rPr sz="14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veriniz.</a:t>
            </a:r>
            <a:endParaRPr sz="1400">
              <a:latin typeface="Arial"/>
              <a:cs typeface="Arial"/>
            </a:endParaRPr>
          </a:p>
          <a:p>
            <a:pPr marL="398780" marR="693420" indent="-386080">
              <a:lnSpc>
                <a:spcPct val="100000"/>
              </a:lnSpc>
              <a:spcBef>
                <a:spcPts val="500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Evrimsel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modelinde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Konfigürasyon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yönetimi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değişiklik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denetimi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neden 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sorundur?</a:t>
            </a:r>
            <a:endParaRPr sz="14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505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Artımsal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modelini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tanımlayınız,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yararlı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aksak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yönlerini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belirtiniz.</a:t>
            </a:r>
            <a:endParaRPr sz="1400">
              <a:latin typeface="Arial"/>
              <a:cs typeface="Arial"/>
            </a:endParaRPr>
          </a:p>
          <a:p>
            <a:pPr marL="398780" marR="441959" indent="-386080">
              <a:lnSpc>
                <a:spcPct val="100000"/>
              </a:lnSpc>
              <a:spcBef>
                <a:spcPts val="500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Artımsal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modeli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kullanılarak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geliştirilecek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proje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örneği veriniz.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Gerekçenizi  açıklayınız.</a:t>
            </a:r>
            <a:endParaRPr sz="14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500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Araştırma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tabanlı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modeli için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uygun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proje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örnekleri</a:t>
            </a:r>
            <a:r>
              <a:rPr sz="14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veriniz.</a:t>
            </a:r>
            <a:endParaRPr sz="14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500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Metodolojiyi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tanımlayınız.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Bildiğiniz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metodoloji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örneklerini</a:t>
            </a:r>
            <a:r>
              <a:rPr sz="14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listeleyiniz.</a:t>
            </a:r>
            <a:endParaRPr sz="14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500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Yourdon </a:t>
            </a:r>
            <a:r>
              <a:rPr sz="1400" spc="-120" dirty="0">
                <a:solidFill>
                  <a:srgbClr val="404040"/>
                </a:solidFill>
                <a:latin typeface="Arial"/>
                <a:cs typeface="Arial"/>
              </a:rPr>
              <a:t>Yapısal </a:t>
            </a: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Metodolojisini</a:t>
            </a:r>
            <a:r>
              <a:rPr sz="14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tamamlayınız.</a:t>
            </a:r>
            <a:endParaRPr sz="1400">
              <a:latin typeface="Arial"/>
              <a:cs typeface="Arial"/>
            </a:endParaRPr>
          </a:p>
          <a:p>
            <a:pPr marL="398780" indent="-386080">
              <a:lnSpc>
                <a:spcPct val="100000"/>
              </a:lnSpc>
              <a:spcBef>
                <a:spcPts val="505"/>
              </a:spcBef>
              <a:buClr>
                <a:srgbClr val="1CACE3"/>
              </a:buClr>
              <a:buAutoNum type="arabicPeriod"/>
              <a:tabLst>
                <a:tab pos="398780" algn="l"/>
                <a:tab pos="399415" algn="l"/>
              </a:tabLst>
            </a:pPr>
            <a:r>
              <a:rPr sz="1400" spc="-110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modelleri, 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belirtim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yöntemleri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metodolojiler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arasındaki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ilişkiyi</a:t>
            </a:r>
            <a:r>
              <a:rPr sz="14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belirtiniz.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3C39-D3D9-47F7-9F32-0BF2ADD3F530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78</a:t>
            </a:fld>
            <a:endParaRPr lang="tr-TR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717" y="2065972"/>
            <a:ext cx="4719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spc="-75" dirty="0">
                <a:solidFill>
                  <a:srgbClr val="1CACE3"/>
                </a:solidFill>
                <a:latin typeface="Arial"/>
                <a:cs typeface="Arial"/>
              </a:rPr>
              <a:t>1.	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Çevik </a:t>
            </a: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Hakkında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Araştırma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Yapınız.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17" y="3423284"/>
            <a:ext cx="75539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spc="-75" dirty="0">
                <a:solidFill>
                  <a:srgbClr val="1CACE3"/>
                </a:solidFill>
                <a:latin typeface="Arial"/>
                <a:cs typeface="Arial"/>
              </a:rPr>
              <a:t>2.	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Çevik </a:t>
            </a: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Geliştirmenin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projelerdeki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başarısı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hakkında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edindiğiniz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280"/>
              </a:lnSpc>
            </a:pP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bilgileri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rapor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haline</a:t>
            </a:r>
            <a:r>
              <a:rPr sz="2000" spc="-2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getirin.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9157" y="907796"/>
            <a:ext cx="1287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655" dirty="0"/>
              <a:t>Ö</a:t>
            </a:r>
            <a:r>
              <a:rPr u="none" spc="-240" dirty="0"/>
              <a:t>d</a:t>
            </a:r>
            <a:r>
              <a:rPr u="none" spc="-375" dirty="0"/>
              <a:t>e</a:t>
            </a:r>
            <a:r>
              <a:rPr u="none" spc="-290" dirty="0"/>
              <a:t>v</a:t>
            </a:r>
          </a:p>
        </p:txBody>
      </p:sp>
      <p:sp>
        <p:nvSpPr>
          <p:cNvPr id="6" name="object 6"/>
          <p:cNvSpPr/>
          <p:nvPr/>
        </p:nvSpPr>
        <p:spPr>
          <a:xfrm>
            <a:off x="6113779" y="949960"/>
            <a:ext cx="1907539" cy="184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B579-0695-421B-8AFF-A8706562812A}" type="datetime1">
              <a:rPr lang="en-US" smtClean="0"/>
              <a:t>3/20/2019</a:t>
            </a:fld>
            <a:endParaRPr lang="en-US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79</a:t>
            </a:fld>
            <a:endParaRPr lang="tr-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450" dirty="0"/>
              <a:t>Tasarım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833879"/>
            <a:ext cx="7394575" cy="24511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380"/>
              </a:spcBef>
            </a:pPr>
            <a:r>
              <a:rPr sz="1950" spc="-120" dirty="0">
                <a:solidFill>
                  <a:srgbClr val="404040"/>
                </a:solidFill>
                <a:latin typeface="Arial"/>
                <a:cs typeface="Arial"/>
              </a:rPr>
              <a:t>Çözümleme </a:t>
            </a:r>
            <a:r>
              <a:rPr sz="1950" spc="-125" dirty="0">
                <a:solidFill>
                  <a:srgbClr val="404040"/>
                </a:solidFill>
                <a:latin typeface="Arial"/>
                <a:cs typeface="Arial"/>
              </a:rPr>
              <a:t>aşamasından </a:t>
            </a:r>
            <a:r>
              <a:rPr sz="1950" spc="-100" dirty="0">
                <a:solidFill>
                  <a:srgbClr val="404040"/>
                </a:solidFill>
                <a:latin typeface="Arial"/>
                <a:cs typeface="Arial"/>
              </a:rPr>
              <a:t>sonra </a:t>
            </a:r>
            <a:r>
              <a:rPr sz="1950" spc="-50" dirty="0">
                <a:solidFill>
                  <a:srgbClr val="404040"/>
                </a:solidFill>
                <a:latin typeface="Arial"/>
                <a:cs typeface="Arial"/>
              </a:rPr>
              <a:t>belirlenen </a:t>
            </a:r>
            <a:r>
              <a:rPr sz="1950" spc="-75" dirty="0">
                <a:solidFill>
                  <a:srgbClr val="404040"/>
                </a:solidFill>
                <a:latin typeface="Arial"/>
                <a:cs typeface="Arial"/>
              </a:rPr>
              <a:t>gereksinimlere </a:t>
            </a:r>
            <a:r>
              <a:rPr sz="1950" spc="-100" dirty="0">
                <a:solidFill>
                  <a:srgbClr val="404040"/>
                </a:solidFill>
                <a:latin typeface="Arial"/>
                <a:cs typeface="Arial"/>
              </a:rPr>
              <a:t>karşılık 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verecek  </a:t>
            </a: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950" spc="-135" dirty="0">
                <a:solidFill>
                  <a:srgbClr val="404040"/>
                </a:solidFill>
                <a:latin typeface="Arial"/>
                <a:cs typeface="Arial"/>
              </a:rPr>
              <a:t>ya </a:t>
            </a:r>
            <a:r>
              <a:rPr sz="1950" spc="-110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950" spc="-45" dirty="0">
                <a:solidFill>
                  <a:srgbClr val="404040"/>
                </a:solidFill>
                <a:latin typeface="Arial"/>
                <a:cs typeface="Arial"/>
              </a:rPr>
              <a:t>bilgi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sisteminin </a:t>
            </a:r>
            <a:r>
              <a:rPr sz="1950" spc="-35" dirty="0">
                <a:solidFill>
                  <a:srgbClr val="404040"/>
                </a:solidFill>
                <a:latin typeface="Arial"/>
                <a:cs typeface="Arial"/>
              </a:rPr>
              <a:t>temel </a:t>
            </a:r>
            <a:r>
              <a:rPr sz="1950" spc="-114" dirty="0">
                <a:solidFill>
                  <a:srgbClr val="404040"/>
                </a:solidFill>
                <a:latin typeface="Arial"/>
                <a:cs typeface="Arial"/>
              </a:rPr>
              <a:t>yapısının </a:t>
            </a: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oluşturulması</a:t>
            </a: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100" dirty="0">
                <a:solidFill>
                  <a:srgbClr val="404040"/>
                </a:solidFill>
                <a:latin typeface="Arial"/>
                <a:cs typeface="Arial"/>
              </a:rPr>
              <a:t>çalışmalarıdır.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950" spc="-15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950" spc="-110" dirty="0">
                <a:solidFill>
                  <a:srgbClr val="404040"/>
                </a:solidFill>
                <a:latin typeface="Arial"/>
                <a:cs typeface="Arial"/>
              </a:rPr>
              <a:t>çalışmalar, </a:t>
            </a:r>
            <a:r>
              <a:rPr sz="1950" spc="-85" dirty="0">
                <a:solidFill>
                  <a:srgbClr val="404040"/>
                </a:solidFill>
                <a:latin typeface="Arial"/>
                <a:cs typeface="Arial"/>
              </a:rPr>
              <a:t>mantıksal </a:t>
            </a:r>
            <a:r>
              <a:rPr sz="1950" spc="-80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195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fiziksel </a:t>
            </a:r>
            <a:r>
              <a:rPr sz="1950" spc="-80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1950" spc="-7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950" spc="-25" dirty="0">
                <a:solidFill>
                  <a:srgbClr val="404040"/>
                </a:solidFill>
                <a:latin typeface="Arial"/>
                <a:cs typeface="Arial"/>
              </a:rPr>
              <a:t>iki </a:t>
            </a:r>
            <a:r>
              <a:rPr sz="1950" spc="-85" dirty="0">
                <a:solidFill>
                  <a:srgbClr val="404040"/>
                </a:solidFill>
                <a:latin typeface="Arial"/>
                <a:cs typeface="Arial"/>
              </a:rPr>
              <a:t>gruba</a:t>
            </a:r>
            <a:r>
              <a:rPr sz="195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90" dirty="0">
                <a:solidFill>
                  <a:srgbClr val="404040"/>
                </a:solidFill>
                <a:latin typeface="Arial"/>
                <a:cs typeface="Arial"/>
              </a:rPr>
              <a:t>ayrılır.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 indent="-182880">
              <a:lnSpc>
                <a:spcPts val="1880"/>
              </a:lnSpc>
              <a:spcBef>
                <a:spcPts val="5"/>
              </a:spcBef>
              <a:buClr>
                <a:srgbClr val="1CACE3"/>
              </a:buClr>
              <a:buFont typeface="Arial"/>
              <a:buChar char="◦"/>
              <a:tabLst>
                <a:tab pos="304800" algn="l"/>
              </a:tabLst>
            </a:pPr>
            <a:r>
              <a:rPr sz="1650" b="1" spc="-50" dirty="0">
                <a:solidFill>
                  <a:srgbClr val="C00000"/>
                </a:solidFill>
                <a:latin typeface="Trebuchet MS"/>
                <a:cs typeface="Trebuchet MS"/>
              </a:rPr>
              <a:t>Mantıksal</a:t>
            </a:r>
            <a:r>
              <a:rPr sz="1650" b="1" spc="-1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650" b="1" spc="-114" dirty="0">
                <a:solidFill>
                  <a:srgbClr val="C00000"/>
                </a:solidFill>
                <a:latin typeface="Trebuchet MS"/>
                <a:cs typeface="Trebuchet MS"/>
              </a:rPr>
              <a:t>Tasarım:</a:t>
            </a:r>
            <a:r>
              <a:rPr sz="1650" b="1" spc="-1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404040"/>
                </a:solidFill>
                <a:latin typeface="Arial"/>
                <a:cs typeface="Arial"/>
              </a:rPr>
              <a:t>Mevcut</a:t>
            </a:r>
            <a:r>
              <a:rPr sz="165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50" spc="-80" dirty="0">
                <a:solidFill>
                  <a:srgbClr val="404040"/>
                </a:solidFill>
                <a:latin typeface="Arial"/>
                <a:cs typeface="Arial"/>
              </a:rPr>
              <a:t>sistem</a:t>
            </a:r>
            <a:r>
              <a:rPr sz="165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50" spc="-50" dirty="0">
                <a:solidFill>
                  <a:srgbClr val="404040"/>
                </a:solidFill>
                <a:latin typeface="Arial"/>
                <a:cs typeface="Arial"/>
              </a:rPr>
              <a:t>değil</a:t>
            </a:r>
            <a:r>
              <a:rPr sz="165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50" spc="-35" dirty="0">
                <a:solidFill>
                  <a:srgbClr val="404040"/>
                </a:solidFill>
                <a:latin typeface="Arial"/>
                <a:cs typeface="Arial"/>
              </a:rPr>
              <a:t>önerilen</a:t>
            </a:r>
            <a:r>
              <a:rPr sz="165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50" spc="-65" dirty="0">
                <a:solidFill>
                  <a:srgbClr val="404040"/>
                </a:solidFill>
                <a:latin typeface="Arial"/>
                <a:cs typeface="Arial"/>
              </a:rPr>
              <a:t>sistemin</a:t>
            </a:r>
            <a:r>
              <a:rPr sz="165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50" spc="-100" dirty="0">
                <a:solidFill>
                  <a:srgbClr val="404040"/>
                </a:solidFill>
                <a:latin typeface="Arial"/>
                <a:cs typeface="Arial"/>
              </a:rPr>
              <a:t>yapısı</a:t>
            </a:r>
            <a:r>
              <a:rPr sz="165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50" spc="-55" dirty="0">
                <a:solidFill>
                  <a:srgbClr val="404040"/>
                </a:solidFill>
                <a:latin typeface="Arial"/>
                <a:cs typeface="Arial"/>
              </a:rPr>
              <a:t>anlatılır.</a:t>
            </a:r>
            <a:r>
              <a:rPr sz="165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50" spc="-114" dirty="0">
                <a:solidFill>
                  <a:srgbClr val="404040"/>
                </a:solidFill>
                <a:latin typeface="Arial"/>
                <a:cs typeface="Arial"/>
              </a:rPr>
              <a:t>Olası</a:t>
            </a:r>
            <a:endParaRPr sz="1650">
              <a:latin typeface="Arial"/>
              <a:cs typeface="Arial"/>
            </a:endParaRPr>
          </a:p>
          <a:p>
            <a:pPr marL="304800">
              <a:lnSpc>
                <a:spcPts val="1880"/>
              </a:lnSpc>
            </a:pPr>
            <a:r>
              <a:rPr sz="1650" spc="-50" dirty="0">
                <a:solidFill>
                  <a:srgbClr val="404040"/>
                </a:solidFill>
                <a:latin typeface="Arial"/>
                <a:cs typeface="Arial"/>
              </a:rPr>
              <a:t>örgütsel değişiklikler</a:t>
            </a:r>
            <a:r>
              <a:rPr sz="165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50" spc="-35" dirty="0">
                <a:solidFill>
                  <a:srgbClr val="404040"/>
                </a:solidFill>
                <a:latin typeface="Arial"/>
                <a:cs typeface="Arial"/>
              </a:rPr>
              <a:t>önerilir.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960"/>
              </a:spcBef>
              <a:buClr>
                <a:srgbClr val="1CACE3"/>
              </a:buClr>
              <a:buFont typeface="Arial"/>
              <a:buChar char="◦"/>
              <a:tabLst>
                <a:tab pos="304800" algn="l"/>
              </a:tabLst>
            </a:pPr>
            <a:r>
              <a:rPr sz="1650" b="1" spc="-125" dirty="0">
                <a:solidFill>
                  <a:srgbClr val="C00000"/>
                </a:solidFill>
                <a:latin typeface="Trebuchet MS"/>
                <a:cs typeface="Trebuchet MS"/>
              </a:rPr>
              <a:t>Fiziksel</a:t>
            </a:r>
            <a:r>
              <a:rPr sz="1650" b="1" spc="-1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650" b="1" spc="-114" dirty="0">
                <a:solidFill>
                  <a:srgbClr val="C00000"/>
                </a:solidFill>
                <a:latin typeface="Trebuchet MS"/>
                <a:cs typeface="Trebuchet MS"/>
              </a:rPr>
              <a:t>Tasarım:</a:t>
            </a:r>
            <a:r>
              <a:rPr sz="1650" b="1" spc="-1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650" spc="-125" dirty="0">
                <a:solidFill>
                  <a:srgbClr val="404040"/>
                </a:solidFill>
                <a:latin typeface="Arial"/>
                <a:cs typeface="Arial"/>
              </a:rPr>
              <a:t>Yazılımı</a:t>
            </a:r>
            <a:r>
              <a:rPr sz="165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50" spc="-60" dirty="0">
                <a:solidFill>
                  <a:srgbClr val="404040"/>
                </a:solidFill>
                <a:latin typeface="Arial"/>
                <a:cs typeface="Arial"/>
              </a:rPr>
              <a:t>içeren</a:t>
            </a:r>
            <a:r>
              <a:rPr sz="165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50" spc="-55" dirty="0">
                <a:solidFill>
                  <a:srgbClr val="404040"/>
                </a:solidFill>
                <a:latin typeface="Arial"/>
                <a:cs typeface="Arial"/>
              </a:rPr>
              <a:t>bileşenler</a:t>
            </a:r>
            <a:r>
              <a:rPr sz="1650" spc="-100" dirty="0">
                <a:solidFill>
                  <a:srgbClr val="404040"/>
                </a:solidFill>
                <a:latin typeface="Arial"/>
                <a:cs typeface="Arial"/>
              </a:rPr>
              <a:t> ve</a:t>
            </a:r>
            <a:r>
              <a:rPr sz="165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50" spc="-45" dirty="0">
                <a:solidFill>
                  <a:srgbClr val="404040"/>
                </a:solidFill>
                <a:latin typeface="Arial"/>
                <a:cs typeface="Arial"/>
              </a:rPr>
              <a:t>bunların</a:t>
            </a:r>
            <a:r>
              <a:rPr sz="165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50" spc="-45" dirty="0">
                <a:solidFill>
                  <a:srgbClr val="404040"/>
                </a:solidFill>
                <a:latin typeface="Arial"/>
                <a:cs typeface="Arial"/>
              </a:rPr>
              <a:t>ayrıntıları</a:t>
            </a:r>
            <a:r>
              <a:rPr sz="165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50" spc="-40" dirty="0">
                <a:solidFill>
                  <a:srgbClr val="404040"/>
                </a:solidFill>
                <a:latin typeface="Arial"/>
                <a:cs typeface="Arial"/>
              </a:rPr>
              <a:t>içerilir.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5639" y="4551679"/>
            <a:ext cx="2214880" cy="1356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9340" y="4615179"/>
            <a:ext cx="2537638" cy="1346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3A82-7E86-4C9F-93B0-C6478A8620F9}" type="datetime1">
              <a:rPr lang="en-US" smtClean="0"/>
              <a:t>3/20/2019</a:t>
            </a:fld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8</a:t>
            </a:fld>
            <a:endParaRPr lang="tr-TR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380" dirty="0"/>
              <a:t>Kaynaklar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847" y="1926209"/>
            <a:ext cx="7145655" cy="43091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000" spc="45" dirty="0">
                <a:latin typeface="Times New Roman"/>
                <a:cs typeface="Times New Roman"/>
              </a:rPr>
              <a:t>“</a:t>
            </a:r>
            <a:r>
              <a:rPr sz="1100" spc="45" dirty="0">
                <a:latin typeface="Times New Roman"/>
                <a:cs typeface="Times New Roman"/>
              </a:rPr>
              <a:t>Software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Engineering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Practitioner’s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Approach”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(7th.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Ed.),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Roger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S.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Pressman,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2013.</a:t>
            </a: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spc="45" dirty="0">
                <a:latin typeface="Times New Roman"/>
                <a:cs typeface="Times New Roman"/>
              </a:rPr>
              <a:t>“Software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Engineering”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(8th.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Ed.),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Ian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Sommerville,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2007.</a:t>
            </a: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i="1" spc="-10" dirty="0">
                <a:latin typeface="Times New Roman"/>
                <a:cs typeface="Times New Roman"/>
              </a:rPr>
              <a:t>“Guide </a:t>
            </a:r>
            <a:r>
              <a:rPr sz="1100" i="1" spc="-5" dirty="0">
                <a:latin typeface="Times New Roman"/>
                <a:cs typeface="Times New Roman"/>
              </a:rPr>
              <a:t>to the Software </a:t>
            </a:r>
            <a:r>
              <a:rPr sz="1100" i="1" dirty="0">
                <a:latin typeface="Times New Roman"/>
                <a:cs typeface="Times New Roman"/>
              </a:rPr>
              <a:t>Engineering Body </a:t>
            </a:r>
            <a:r>
              <a:rPr sz="1100" i="1" spc="-35" dirty="0">
                <a:latin typeface="Times New Roman"/>
                <a:cs typeface="Times New Roman"/>
              </a:rPr>
              <a:t>of </a:t>
            </a:r>
            <a:r>
              <a:rPr sz="1100" i="1" spc="-15" dirty="0">
                <a:latin typeface="Times New Roman"/>
                <a:cs typeface="Times New Roman"/>
              </a:rPr>
              <a:t>Knowledge”,</a:t>
            </a:r>
            <a:r>
              <a:rPr sz="1100" i="1" spc="-55" dirty="0">
                <a:latin typeface="Times New Roman"/>
                <a:cs typeface="Times New Roman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2004.</a:t>
            </a: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spc="60" dirty="0">
                <a:latin typeface="Times New Roman"/>
                <a:cs typeface="Times New Roman"/>
              </a:rPr>
              <a:t>”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Yazılım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Mühendisliğine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Giriş”,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TBİL-211,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Dr.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Ali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Arifoğlu.</a:t>
            </a: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spc="40" dirty="0">
                <a:latin typeface="Times New Roman"/>
                <a:cs typeface="Times New Roman"/>
              </a:rPr>
              <a:t>”Yazılım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Mühendisliği”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(2.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Basım),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Dr.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M.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Erhan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Sarıdoğan,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2008,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İstanbul: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Papatya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Yayıncılık.</a:t>
            </a:r>
            <a:endParaRPr sz="11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spc="40" dirty="0">
                <a:latin typeface="Times New Roman"/>
                <a:cs typeface="Times New Roman"/>
              </a:rPr>
              <a:t>Kalıpsiz,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O.,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Buharalı,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A.,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Biricik,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G.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(2005).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Bilgisayar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Bilimlerinde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Sistem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Analizi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ve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Tasarımı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Nesneye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Yönelik  </a:t>
            </a:r>
            <a:r>
              <a:rPr sz="1100" spc="50" dirty="0">
                <a:latin typeface="Times New Roman"/>
                <a:cs typeface="Times New Roman"/>
              </a:rPr>
              <a:t>Modelleme. </a:t>
            </a:r>
            <a:r>
              <a:rPr sz="1100" spc="40" dirty="0">
                <a:latin typeface="Times New Roman"/>
                <a:cs typeface="Times New Roman"/>
              </a:rPr>
              <a:t>İstanbul: </a:t>
            </a:r>
            <a:r>
              <a:rPr sz="1100" spc="65" dirty="0">
                <a:latin typeface="Times New Roman"/>
                <a:cs typeface="Times New Roman"/>
              </a:rPr>
              <a:t>Papatya</a:t>
            </a:r>
            <a:r>
              <a:rPr sz="1100" spc="-17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Yayıncılık.</a:t>
            </a: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spc="40" dirty="0">
                <a:latin typeface="Times New Roman"/>
                <a:cs typeface="Times New Roman"/>
              </a:rPr>
              <a:t>Buzluca,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(2010)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Yazılım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Modelleme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ve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Tasarımı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ders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notları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spc="50" dirty="0">
                <a:latin typeface="Times New Roman"/>
                <a:cs typeface="Times New Roman"/>
                <a:hlinkClick r:id="rId2"/>
              </a:rPr>
              <a:t>http://www.buzluca.info/dersler.html)</a:t>
            </a: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spc="55" dirty="0">
                <a:latin typeface="Times New Roman"/>
                <a:cs typeface="Times New Roman"/>
              </a:rPr>
              <a:t>Hacettepe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Üniversitesi</a:t>
            </a:r>
            <a:r>
              <a:rPr sz="1100" spc="-20" dirty="0">
                <a:latin typeface="Times New Roman"/>
                <a:cs typeface="Times New Roman"/>
              </a:rPr>
              <a:t> BBS-651,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A.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Tarhan,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2010.</a:t>
            </a: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spc="40" dirty="0">
                <a:latin typeface="Times New Roman"/>
                <a:cs typeface="Times New Roman"/>
              </a:rPr>
              <a:t>Yazılım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Proje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Yönetimi,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Yrd.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Doç.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Dr.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Hacer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KARACAN</a:t>
            </a:r>
            <a:endParaRPr sz="1100">
              <a:latin typeface="Times New Roman"/>
              <a:cs typeface="Times New Roman"/>
            </a:endParaRPr>
          </a:p>
          <a:p>
            <a:pPr marL="229870" marR="3037840">
              <a:lnSpc>
                <a:spcPct val="157000"/>
              </a:lnSpc>
              <a:spcBef>
                <a:spcPts val="55"/>
              </a:spcBef>
            </a:pPr>
            <a:r>
              <a:rPr sz="900" u="sng" spc="-2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3"/>
              </a:rPr>
              <a:t>http://blog.alisuleymantopuz.com/2014/08/30/yazilim-mimarisi-ve-tasarimi-nedir/ </a:t>
            </a:r>
            <a:r>
              <a:rPr sz="900" spc="-20" dirty="0">
                <a:solidFill>
                  <a:srgbClr val="6DAC1C"/>
                </a:solidFill>
                <a:latin typeface="Arial"/>
                <a:cs typeface="Arial"/>
              </a:rPr>
              <a:t> </a:t>
            </a:r>
            <a:r>
              <a:rPr sz="900" u="sng" spc="-2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4"/>
              </a:rPr>
              <a:t>http://www.akifsahman.com/?p=175 </a:t>
            </a:r>
            <a:r>
              <a:rPr sz="900" spc="-20" dirty="0">
                <a:solidFill>
                  <a:srgbClr val="6DAC1C"/>
                </a:solidFill>
                <a:latin typeface="Arial"/>
                <a:cs typeface="Arial"/>
              </a:rPr>
              <a:t> </a:t>
            </a:r>
            <a:r>
              <a:rPr sz="900" u="sng" spc="-3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5"/>
              </a:rPr>
              <a:t>https://ece.uwaterloo.ca/~se464/08ST/index.php?src=lecture </a:t>
            </a:r>
            <a:r>
              <a:rPr sz="900" spc="-30" dirty="0">
                <a:solidFill>
                  <a:srgbClr val="6DAC1C"/>
                </a:solidFill>
                <a:latin typeface="Arial"/>
                <a:cs typeface="Arial"/>
              </a:rPr>
              <a:t> </a:t>
            </a:r>
            <a:r>
              <a:rPr sz="900" u="sng" spc="-2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6"/>
              </a:rPr>
              <a:t>http://info.psu.edu.sa/psu/cis/azarrad/se505.htm </a:t>
            </a:r>
            <a:r>
              <a:rPr sz="900" spc="-20" dirty="0">
                <a:solidFill>
                  <a:srgbClr val="6DAC1C"/>
                </a:solidFill>
                <a:latin typeface="Arial"/>
                <a:cs typeface="Arial"/>
              </a:rPr>
              <a:t> </a:t>
            </a:r>
            <a:r>
              <a:rPr sz="900" u="sng" spc="-2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7"/>
              </a:rPr>
              <a:t>http://www.metinakbulut.com/YAZILIM-MIMARISI/ </a:t>
            </a:r>
            <a:r>
              <a:rPr sz="900" spc="-25" dirty="0">
                <a:solidFill>
                  <a:srgbClr val="6DAC1C"/>
                </a:solidFill>
                <a:latin typeface="Arial"/>
                <a:cs typeface="Arial"/>
              </a:rPr>
              <a:t> </a:t>
            </a:r>
            <a:r>
              <a:rPr sz="900" u="sng" spc="-3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8"/>
              </a:rPr>
              <a:t>http://ceng.gazi.edu.tr/~hkaracan/source/YPY_H3.pdf </a:t>
            </a:r>
            <a:r>
              <a:rPr sz="900" spc="-35" dirty="0">
                <a:solidFill>
                  <a:srgbClr val="6DAC1C"/>
                </a:solidFill>
                <a:latin typeface="Arial"/>
                <a:cs typeface="Arial"/>
              </a:rPr>
              <a:t> </a:t>
            </a:r>
            <a:r>
              <a:rPr sz="900" u="sng" spc="-2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9"/>
              </a:rPr>
              <a:t>http://iiscs.wssu.edu/drupal/node/3399 </a:t>
            </a:r>
            <a:r>
              <a:rPr sz="900" spc="-20" dirty="0">
                <a:solidFill>
                  <a:srgbClr val="6DAC1C"/>
                </a:solidFill>
                <a:latin typeface="Arial"/>
                <a:cs typeface="Arial"/>
              </a:rPr>
              <a:t> </a:t>
            </a:r>
            <a:r>
              <a:rPr sz="900" u="sng" spc="-2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10"/>
              </a:rPr>
              <a:t>http://www.cs.toronto.edu/~sme/CSC340F/slides/21-architecture.pdf </a:t>
            </a:r>
            <a:r>
              <a:rPr sz="900" spc="-25" dirty="0">
                <a:solidFill>
                  <a:srgbClr val="6DAC1C"/>
                </a:solidFill>
                <a:latin typeface="Arial"/>
                <a:cs typeface="Arial"/>
              </a:rPr>
              <a:t> </a:t>
            </a:r>
            <a:r>
              <a:rPr sz="900" u="sng" spc="-1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11"/>
              </a:rPr>
              <a:t>http://www.users.abo.fi/lpetre/SA10/</a:t>
            </a:r>
            <a:endParaRPr sz="900">
              <a:latin typeface="Arial"/>
              <a:cs typeface="Arial"/>
            </a:endParaRPr>
          </a:p>
          <a:p>
            <a:pPr marL="229870">
              <a:lnSpc>
                <a:spcPct val="100000"/>
              </a:lnSpc>
              <a:spcBef>
                <a:spcPts val="620"/>
              </a:spcBef>
            </a:pPr>
            <a:r>
              <a:rPr sz="9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12"/>
              </a:rPr>
              <a:t>http://sulc3.com/model.html</a:t>
            </a:r>
            <a:endParaRPr sz="900">
              <a:latin typeface="Arial"/>
              <a:cs typeface="Arial"/>
            </a:endParaRPr>
          </a:p>
          <a:p>
            <a:pPr marL="229870">
              <a:lnSpc>
                <a:spcPct val="100000"/>
              </a:lnSpc>
              <a:spcBef>
                <a:spcPts val="625"/>
              </a:spcBef>
            </a:pPr>
            <a:r>
              <a:rPr sz="900" u="sng" spc="-2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13"/>
              </a:rPr>
              <a:t>http://salyangoz.com.tr/blog/2013/11/23/digerleri/yazilim-gelistirme-surec-modelleri-3/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B024-043A-44C7-A710-7C5C21A1BD7E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80</a:t>
            </a:fld>
            <a:endParaRPr lang="tr-TR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25" dirty="0"/>
              <a:t>Sorularınız	</a:t>
            </a:r>
          </a:p>
        </p:txBody>
      </p:sp>
      <p:sp>
        <p:nvSpPr>
          <p:cNvPr id="3" name="object 3"/>
          <p:cNvSpPr/>
          <p:nvPr/>
        </p:nvSpPr>
        <p:spPr>
          <a:xfrm>
            <a:off x="3111500" y="2425700"/>
            <a:ext cx="2966720" cy="2834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24E5762-DDA7-45C1-B76C-5B72BF6BA86A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81</a:t>
            </a:fld>
            <a:endParaRPr lang="tr-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254" dirty="0"/>
              <a:t>Gerçekleştirim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709913"/>
            <a:ext cx="3270250" cy="16256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95"/>
              </a:spcBef>
              <a:buClr>
                <a:srgbClr val="1CACE3"/>
              </a:buClr>
              <a:buChar char="◦"/>
              <a:tabLst>
                <a:tab pos="195580" algn="l"/>
              </a:tabLst>
            </a:pPr>
            <a:r>
              <a:rPr sz="1800" spc="-114" dirty="0">
                <a:solidFill>
                  <a:srgbClr val="C00000"/>
                </a:solidFill>
                <a:latin typeface="Arial"/>
                <a:cs typeface="Arial"/>
              </a:rPr>
              <a:t>Kodlama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000"/>
              </a:spcBef>
              <a:buClr>
                <a:srgbClr val="1CACE3"/>
              </a:buClr>
              <a:buChar char="◦"/>
              <a:tabLst>
                <a:tab pos="195580" algn="l"/>
              </a:tabLst>
            </a:pPr>
            <a:r>
              <a:rPr sz="1800" spc="-155" dirty="0">
                <a:solidFill>
                  <a:srgbClr val="C00000"/>
                </a:solidFill>
                <a:latin typeface="Arial"/>
                <a:cs typeface="Arial"/>
              </a:rPr>
              <a:t>Test</a:t>
            </a:r>
            <a:r>
              <a:rPr sz="1800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C00000"/>
                </a:solidFill>
                <a:latin typeface="Arial"/>
                <a:cs typeface="Arial"/>
              </a:rPr>
              <a:t>etme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80"/>
              </a:spcBef>
              <a:buClr>
                <a:srgbClr val="1CACE3"/>
              </a:buClr>
              <a:buChar char="◦"/>
              <a:tabLst>
                <a:tab pos="195580" algn="l"/>
              </a:tabLst>
            </a:pPr>
            <a:r>
              <a:rPr sz="1800" spc="-75" dirty="0">
                <a:solidFill>
                  <a:srgbClr val="C00000"/>
                </a:solidFill>
                <a:latin typeface="Arial"/>
                <a:cs typeface="Arial"/>
              </a:rPr>
              <a:t>Kurulum</a:t>
            </a:r>
            <a:endParaRPr sz="1800">
              <a:latin typeface="Arial"/>
              <a:cs typeface="Arial"/>
            </a:endParaRPr>
          </a:p>
          <a:p>
            <a:pPr marL="222885">
              <a:lnSpc>
                <a:spcPct val="100000"/>
              </a:lnSpc>
              <a:spcBef>
                <a:spcPts val="980"/>
              </a:spcBef>
            </a:pP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çalışmalarının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yapıldığı</a:t>
            </a: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aşamadır.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7119" y="3708400"/>
            <a:ext cx="2153920" cy="197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36340" y="3708400"/>
            <a:ext cx="2067560" cy="1610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6179" y="3581400"/>
            <a:ext cx="2242820" cy="1950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53580" y="4572000"/>
            <a:ext cx="1036320" cy="101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41039" y="4417059"/>
            <a:ext cx="495300" cy="281940"/>
          </a:xfrm>
          <a:custGeom>
            <a:avLst/>
            <a:gdLst/>
            <a:ahLst/>
            <a:cxnLst/>
            <a:rect l="l" t="t" r="r" b="b"/>
            <a:pathLst>
              <a:path w="495300" h="281939">
                <a:moveTo>
                  <a:pt x="354330" y="0"/>
                </a:moveTo>
                <a:lnTo>
                  <a:pt x="354330" y="70484"/>
                </a:lnTo>
                <a:lnTo>
                  <a:pt x="0" y="70484"/>
                </a:lnTo>
                <a:lnTo>
                  <a:pt x="0" y="211454"/>
                </a:lnTo>
                <a:lnTo>
                  <a:pt x="354330" y="211454"/>
                </a:lnTo>
                <a:lnTo>
                  <a:pt x="354330" y="281939"/>
                </a:lnTo>
                <a:lnTo>
                  <a:pt x="495300" y="140969"/>
                </a:lnTo>
                <a:lnTo>
                  <a:pt x="35433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1039" y="4417059"/>
            <a:ext cx="495300" cy="281940"/>
          </a:xfrm>
          <a:custGeom>
            <a:avLst/>
            <a:gdLst/>
            <a:ahLst/>
            <a:cxnLst/>
            <a:rect l="l" t="t" r="r" b="b"/>
            <a:pathLst>
              <a:path w="495300" h="281939">
                <a:moveTo>
                  <a:pt x="0" y="70484"/>
                </a:moveTo>
                <a:lnTo>
                  <a:pt x="354330" y="70484"/>
                </a:lnTo>
                <a:lnTo>
                  <a:pt x="354330" y="0"/>
                </a:lnTo>
                <a:lnTo>
                  <a:pt x="495300" y="140969"/>
                </a:lnTo>
                <a:lnTo>
                  <a:pt x="354330" y="281939"/>
                </a:lnTo>
                <a:lnTo>
                  <a:pt x="354330" y="211454"/>
                </a:lnTo>
                <a:lnTo>
                  <a:pt x="0" y="211454"/>
                </a:lnTo>
                <a:lnTo>
                  <a:pt x="0" y="70484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40400" y="4417059"/>
            <a:ext cx="497840" cy="281940"/>
          </a:xfrm>
          <a:custGeom>
            <a:avLst/>
            <a:gdLst/>
            <a:ahLst/>
            <a:cxnLst/>
            <a:rect l="l" t="t" r="r" b="b"/>
            <a:pathLst>
              <a:path w="497839" h="281939">
                <a:moveTo>
                  <a:pt x="356870" y="0"/>
                </a:moveTo>
                <a:lnTo>
                  <a:pt x="356870" y="70484"/>
                </a:lnTo>
                <a:lnTo>
                  <a:pt x="0" y="70484"/>
                </a:lnTo>
                <a:lnTo>
                  <a:pt x="0" y="211454"/>
                </a:lnTo>
                <a:lnTo>
                  <a:pt x="356870" y="211454"/>
                </a:lnTo>
                <a:lnTo>
                  <a:pt x="356870" y="281939"/>
                </a:lnTo>
                <a:lnTo>
                  <a:pt x="497839" y="140969"/>
                </a:lnTo>
                <a:lnTo>
                  <a:pt x="35687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0400" y="4417059"/>
            <a:ext cx="497840" cy="281940"/>
          </a:xfrm>
          <a:custGeom>
            <a:avLst/>
            <a:gdLst/>
            <a:ahLst/>
            <a:cxnLst/>
            <a:rect l="l" t="t" r="r" b="b"/>
            <a:pathLst>
              <a:path w="497839" h="281939">
                <a:moveTo>
                  <a:pt x="0" y="70484"/>
                </a:moveTo>
                <a:lnTo>
                  <a:pt x="356870" y="70484"/>
                </a:lnTo>
                <a:lnTo>
                  <a:pt x="356870" y="0"/>
                </a:lnTo>
                <a:lnTo>
                  <a:pt x="497839" y="140969"/>
                </a:lnTo>
                <a:lnTo>
                  <a:pt x="356870" y="281939"/>
                </a:lnTo>
                <a:lnTo>
                  <a:pt x="356870" y="211454"/>
                </a:lnTo>
                <a:lnTo>
                  <a:pt x="0" y="211454"/>
                </a:lnTo>
                <a:lnTo>
                  <a:pt x="0" y="70484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Veri Yer Tutucus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79D-A6F1-4511-8AC4-34791BFA2C4D}" type="datetime1">
              <a:rPr lang="en-US" smtClean="0"/>
              <a:t>3/20/2019</a:t>
            </a:fld>
            <a:endParaRPr lang="en-US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9</a:t>
            </a:fld>
            <a:endParaRPr lang="tr-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4037</Words>
  <Application>Microsoft Office PowerPoint</Application>
  <PresentationFormat>Ekran Gösterisi (4:3)</PresentationFormat>
  <Paragraphs>995</Paragraphs>
  <Slides>81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81</vt:i4>
      </vt:variant>
    </vt:vector>
  </HeadingPairs>
  <TitlesOfParts>
    <vt:vector size="82" baseType="lpstr">
      <vt:lpstr>Ofis Teması</vt:lpstr>
      <vt:lpstr>PowerPoint Sunusu</vt:lpstr>
      <vt:lpstr>  Bu Haftaki Konular </vt:lpstr>
      <vt:lpstr> Amaçlar </vt:lpstr>
      <vt:lpstr> Yazılım Yaşam Döngüsü Nedir? </vt:lpstr>
      <vt:lpstr>Yazılım Yaşam Döngüsü Temel Adımları</vt:lpstr>
      <vt:lpstr>PowerPoint Sunusu</vt:lpstr>
      <vt:lpstr> Çözümleme </vt:lpstr>
      <vt:lpstr> Tasarım </vt:lpstr>
      <vt:lpstr> Gerçekleştirim </vt:lpstr>
      <vt:lpstr> Bakım </vt:lpstr>
      <vt:lpstr>Yazılım Yaşam Döngüsü Temel Adımları</vt:lpstr>
      <vt:lpstr>Belirtim Yöntemleri </vt:lpstr>
      <vt:lpstr> Süreç (process) nedir? </vt:lpstr>
      <vt:lpstr> Yazılım süreci nedir? </vt:lpstr>
      <vt:lpstr> Yazılım süreci nedir? </vt:lpstr>
      <vt:lpstr>Süreç Modelleri  Süreç Modelleri, Yazılım Yaşam Döngüsünde belirtilen süreçlerin geliştirme aşamasında, hangi düzen ya  da sırada, nasıl uygulanacağını tanımlar.</vt:lpstr>
      <vt:lpstr>Süreç Modelleri Neden Önemlidir?</vt:lpstr>
      <vt:lpstr> Süreç Modelleri </vt:lpstr>
      <vt:lpstr>Kodla ve Düzelt ( Code and Fix)</vt:lpstr>
      <vt:lpstr>Kodla ve Düzelt - Avantajları </vt:lpstr>
      <vt:lpstr>Kodla ve Düzelt - Dezavantajları</vt:lpstr>
      <vt:lpstr>Gelişigüzel Model</vt:lpstr>
      <vt:lpstr>Barok Modeli </vt:lpstr>
      <vt:lpstr> Çağlayan Modeli </vt:lpstr>
      <vt:lpstr>Çağlayan/Şelale Modeli (Waterfall Model)</vt:lpstr>
      <vt:lpstr>Çağlayan Modeli - Aşamaları</vt:lpstr>
      <vt:lpstr>Çağlayan Modeli - Avantajları</vt:lpstr>
      <vt:lpstr> Çağlayan Modeli - Avantajları </vt:lpstr>
      <vt:lpstr> Çağlayan Modeli Problemleri </vt:lpstr>
      <vt:lpstr> Çağlayan Modeli Problemleri </vt:lpstr>
      <vt:lpstr> Prototip yaptıktan sonra </vt:lpstr>
      <vt:lpstr> Çağlayan Modeli Problemleri </vt:lpstr>
      <vt:lpstr>Çağlayan Modeli - Diğer dezavantajları</vt:lpstr>
      <vt:lpstr>V Modeli (V-shaped Model) </vt:lpstr>
      <vt:lpstr>V Modeli </vt:lpstr>
      <vt:lpstr>V Modeli </vt:lpstr>
      <vt:lpstr>V Modeli </vt:lpstr>
      <vt:lpstr>V Modeli - Avantajları </vt:lpstr>
      <vt:lpstr>V Modeli - Dezavanatjları </vt:lpstr>
      <vt:lpstr>Prototipleme </vt:lpstr>
      <vt:lpstr>Prototipleme </vt:lpstr>
      <vt:lpstr>Prototipleme - Avantajları </vt:lpstr>
      <vt:lpstr>Prototipleme - Dezavantajları </vt:lpstr>
      <vt:lpstr>Helezonik Model (Spiral  Model)</vt:lpstr>
      <vt:lpstr>Helezonik Model - Aşamaları </vt:lpstr>
      <vt:lpstr>Helezonik Model </vt:lpstr>
      <vt:lpstr>Helezonik Geliştirme </vt:lpstr>
      <vt:lpstr>Helezonik Model - Avantajları </vt:lpstr>
      <vt:lpstr>Helezonik Model - Problemler </vt:lpstr>
      <vt:lpstr>Evrimsel Geliştirme Modeli  (Evolutionary Development Model) </vt:lpstr>
      <vt:lpstr> Evrimsel Geliştirme Modeli </vt:lpstr>
      <vt:lpstr> Evrimsel Geliştirme Modeli </vt:lpstr>
      <vt:lpstr> Karşılaştırma </vt:lpstr>
      <vt:lpstr>Evrimsel Geliştirme Modeli - Avantajlar</vt:lpstr>
      <vt:lpstr>Evrimsel Geliştirme Modeli - Problemler</vt:lpstr>
      <vt:lpstr>Evrimsel Geliştirme - Uygulanabilirliği</vt:lpstr>
      <vt:lpstr> Örnek </vt:lpstr>
      <vt:lpstr>Yazılım Süreç Modellerinde Süreç Tekrarı (“Process Iteration”) </vt:lpstr>
      <vt:lpstr>Artırımsal Geliştirme Modeli</vt:lpstr>
      <vt:lpstr> Artırımsal Geliştirme Modeli </vt:lpstr>
      <vt:lpstr> Arttırımsal Geliştirme Modeli </vt:lpstr>
      <vt:lpstr> Artırımsal Geliştirme Modeli </vt:lpstr>
      <vt:lpstr>Artırımsal Geliştirme Modeli -  Avantajları</vt:lpstr>
      <vt:lpstr>Artırımsal Geliştirme Modeli - Dezavantajları</vt:lpstr>
      <vt:lpstr>Araştırma Tabanlı Model</vt:lpstr>
      <vt:lpstr> Örnek </vt:lpstr>
      <vt:lpstr>Formal Sistem Geliştirme</vt:lpstr>
      <vt:lpstr>Formal Sistem Geliştirme </vt:lpstr>
      <vt:lpstr>Bileşen-Tabanlı Model (Component-Based Model) </vt:lpstr>
      <vt:lpstr>Bileşen-Tabanlı Model -  Adımlar</vt:lpstr>
      <vt:lpstr>Metodolojiler </vt:lpstr>
      <vt:lpstr>Bir Metodolojide Bulunması Gereken  Temel Bileşenler (Özellikler) </vt:lpstr>
      <vt:lpstr> Bir Metodoloji Örneği </vt:lpstr>
      <vt:lpstr>Yourdon Yapısal Sistem Tasarım Metodolojisi</vt:lpstr>
      <vt:lpstr>Özet</vt:lpstr>
      <vt:lpstr> Özet </vt:lpstr>
      <vt:lpstr> Özet </vt:lpstr>
      <vt:lpstr>Sorular</vt:lpstr>
      <vt:lpstr>Ödev</vt:lpstr>
      <vt:lpstr>Kaynaklar </vt:lpstr>
      <vt:lpstr> Sorularınız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YMT 412-Yazılım Kalite Ve Güvencesi  Test Stratejileri</dc:title>
  <dc:creator>Resul DAŞ</dc:creator>
  <cp:lastModifiedBy>SAİT</cp:lastModifiedBy>
  <cp:revision>3</cp:revision>
  <dcterms:created xsi:type="dcterms:W3CDTF">2019-03-20T10:03:15Z</dcterms:created>
  <dcterms:modified xsi:type="dcterms:W3CDTF">2019-03-20T12:34:59Z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2019-03-20T00:00:00Z</vt:filetime>
  </property>
</Properties>
</file>