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23189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9407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08838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5538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44129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7718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94163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61515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5540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8144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2708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r>
              <a:rPr lang="tr-TR" spc="130" smtClean="0"/>
              <a:t>/</a:t>
            </a:r>
            <a:r>
              <a:rPr lang="tr-TR" spc="-60" smtClean="0"/>
              <a:t>47</a:t>
            </a:r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0098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on.nedir.com/" TargetMode="External"/><Relationship Id="rId2" Type="http://schemas.openxmlformats.org/officeDocument/2006/relationships/hyperlink" Target="http://rup.nedi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://yonetim.nedir.com/" TargetMode="External"/><Relationship Id="rId4" Type="http://schemas.openxmlformats.org/officeDocument/2006/relationships/hyperlink" Target="http://is.nedir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antasya.com/Images/is-alanlarimiz/yazilim-sistemleri/agile-method.png" TargetMode="External"/><Relationship Id="rId3" Type="http://schemas.openxmlformats.org/officeDocument/2006/relationships/hyperlink" Target="http://www.mshowto.org/microsoft-visual-studio-team-foundation-server-nedir.html" TargetMode="External"/><Relationship Id="rId7" Type="http://schemas.openxmlformats.org/officeDocument/2006/relationships/hyperlink" Target="http://www.bayramucuncu.com/wp-content/uploads/2013/04/Ads%C4%B1z.png" TargetMode="External"/><Relationship Id="rId2" Type="http://schemas.openxmlformats.org/officeDocument/2006/relationships/hyperlink" Target="http://en.wikipedia.org/wiki/Agile_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slideplayer.biz.tr/8/2395426/slides/slide_27.jpg" TargetMode="External"/><Relationship Id="rId5" Type="http://schemas.openxmlformats.org/officeDocument/2006/relationships/hyperlink" Target="http://www.tubitak.gov.tr/tr/destekler/akademik/uygulamalar-ve-yonergeler/icerik-" TargetMode="External"/><Relationship Id="rId4" Type="http://schemas.openxmlformats.org/officeDocument/2006/relationships/hyperlink" Target="http://www.kurumsaljava.com/download/10/" TargetMode="External"/><Relationship Id="rId9" Type="http://schemas.openxmlformats.org/officeDocument/2006/relationships/hyperlink" Target="http://volkansel.com/wp-content/uploads/2014/07/agile-scrum.jp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714" y="3095955"/>
            <a:ext cx="7315834" cy="11684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355090" marR="5080" indent="-1343025">
              <a:lnSpc>
                <a:spcPts val="4130"/>
              </a:lnSpc>
              <a:spcBef>
                <a:spcPts val="855"/>
              </a:spcBef>
            </a:pPr>
            <a:r>
              <a:rPr sz="4050" spc="-114" dirty="0">
                <a:solidFill>
                  <a:srgbClr val="124262"/>
                </a:solidFill>
                <a:latin typeface="Trebuchet MS"/>
                <a:cs typeface="Trebuchet MS"/>
              </a:rPr>
              <a:t>YMT</a:t>
            </a:r>
            <a:r>
              <a:rPr sz="4050" spc="-860" dirty="0">
                <a:solidFill>
                  <a:srgbClr val="124262"/>
                </a:solidFill>
                <a:latin typeface="Trebuchet MS"/>
                <a:cs typeface="Trebuchet MS"/>
              </a:rPr>
              <a:t> </a:t>
            </a:r>
            <a:r>
              <a:rPr sz="4050" spc="-285" dirty="0">
                <a:solidFill>
                  <a:srgbClr val="124262"/>
                </a:solidFill>
                <a:latin typeface="Trebuchet MS"/>
                <a:cs typeface="Trebuchet MS"/>
              </a:rPr>
              <a:t>412-Yazılım </a:t>
            </a:r>
            <a:r>
              <a:rPr sz="4050" spc="-320" dirty="0">
                <a:solidFill>
                  <a:srgbClr val="124262"/>
                </a:solidFill>
                <a:latin typeface="Trebuchet MS"/>
                <a:cs typeface="Trebuchet MS"/>
              </a:rPr>
              <a:t>Kalite </a:t>
            </a:r>
            <a:r>
              <a:rPr sz="4050" spc="-290" dirty="0">
                <a:solidFill>
                  <a:srgbClr val="124262"/>
                </a:solidFill>
                <a:latin typeface="Trebuchet MS"/>
                <a:cs typeface="Trebuchet MS"/>
              </a:rPr>
              <a:t>Ve </a:t>
            </a:r>
            <a:r>
              <a:rPr sz="4050" spc="-235" dirty="0">
                <a:solidFill>
                  <a:srgbClr val="124262"/>
                </a:solidFill>
                <a:latin typeface="Trebuchet MS"/>
                <a:cs typeface="Trebuchet MS"/>
              </a:rPr>
              <a:t>Güvencesi  </a:t>
            </a:r>
            <a:r>
              <a:rPr sz="4050" spc="-280" dirty="0">
                <a:solidFill>
                  <a:srgbClr val="2583C5"/>
                </a:solidFill>
                <a:latin typeface="Trebuchet MS"/>
                <a:cs typeface="Trebuchet MS"/>
              </a:rPr>
              <a:t>Çevik </a:t>
            </a:r>
            <a:r>
              <a:rPr sz="4050" spc="-355" dirty="0">
                <a:solidFill>
                  <a:srgbClr val="2583C5"/>
                </a:solidFill>
                <a:latin typeface="Trebuchet MS"/>
                <a:cs typeface="Trebuchet MS"/>
              </a:rPr>
              <a:t>Yazılım</a:t>
            </a:r>
            <a:r>
              <a:rPr sz="4050" spc="-590" dirty="0">
                <a:solidFill>
                  <a:srgbClr val="2583C5"/>
                </a:solidFill>
                <a:latin typeface="Trebuchet MS"/>
                <a:cs typeface="Trebuchet MS"/>
              </a:rPr>
              <a:t> </a:t>
            </a:r>
            <a:r>
              <a:rPr sz="4050" spc="-254" dirty="0">
                <a:solidFill>
                  <a:srgbClr val="2583C5"/>
                </a:solidFill>
                <a:latin typeface="Trebuchet MS"/>
                <a:cs typeface="Trebuchet MS"/>
              </a:rPr>
              <a:t>Geliştirme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5764" y="3884676"/>
            <a:ext cx="1706879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1651" y="4552822"/>
            <a:ext cx="917955" cy="351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1992" y="4789932"/>
            <a:ext cx="3909059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6355" y="4789932"/>
            <a:ext cx="931163" cy="390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9273" y="4824476"/>
            <a:ext cx="4371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F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a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30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v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2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Ya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0" dirty="0">
                <a:solidFill>
                  <a:srgbClr val="12171B"/>
                </a:solidFill>
                <a:latin typeface="Arial"/>
                <a:cs typeface="Arial"/>
              </a:rPr>
              <a:t>z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3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h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d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ğ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33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65" dirty="0">
                <a:solidFill>
                  <a:srgbClr val="12171B"/>
                </a:solidFill>
                <a:latin typeface="Arial"/>
                <a:cs typeface="Arial"/>
              </a:rPr>
              <a:t>B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ö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5" dirty="0"/>
              <a:t>2.Çevik </a:t>
            </a:r>
            <a:r>
              <a:rPr spc="-420" dirty="0"/>
              <a:t>Yazılım</a:t>
            </a:r>
            <a:r>
              <a:rPr spc="-610" dirty="0"/>
              <a:t> </a:t>
            </a:r>
            <a:r>
              <a:rPr spc="-355" dirty="0"/>
              <a:t>Yöntemi	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67562" y="2313051"/>
            <a:ext cx="610870" cy="2875280"/>
          </a:xfrm>
          <a:custGeom>
            <a:avLst/>
            <a:gdLst/>
            <a:ahLst/>
            <a:cxnLst/>
            <a:rect l="l" t="t" r="r" b="b"/>
            <a:pathLst>
              <a:path w="610869" h="2875279">
                <a:moveTo>
                  <a:pt x="15265" y="0"/>
                </a:moveTo>
                <a:lnTo>
                  <a:pt x="48805" y="34322"/>
                </a:lnTo>
                <a:lnTo>
                  <a:pt x="81374" y="69231"/>
                </a:lnTo>
                <a:lnTo>
                  <a:pt x="112970" y="104710"/>
                </a:lnTo>
                <a:lnTo>
                  <a:pt x="143594" y="140742"/>
                </a:lnTo>
                <a:lnTo>
                  <a:pt x="173245" y="177308"/>
                </a:lnTo>
                <a:lnTo>
                  <a:pt x="201925" y="214393"/>
                </a:lnTo>
                <a:lnTo>
                  <a:pt x="229632" y="251978"/>
                </a:lnTo>
                <a:lnTo>
                  <a:pt x="256367" y="290046"/>
                </a:lnTo>
                <a:lnTo>
                  <a:pt x="282130" y="328580"/>
                </a:lnTo>
                <a:lnTo>
                  <a:pt x="306921" y="367563"/>
                </a:lnTo>
                <a:lnTo>
                  <a:pt x="330740" y="406978"/>
                </a:lnTo>
                <a:lnTo>
                  <a:pt x="353586" y="446807"/>
                </a:lnTo>
                <a:lnTo>
                  <a:pt x="375460" y="487033"/>
                </a:lnTo>
                <a:lnTo>
                  <a:pt x="396362" y="527639"/>
                </a:lnTo>
                <a:lnTo>
                  <a:pt x="416292" y="568607"/>
                </a:lnTo>
                <a:lnTo>
                  <a:pt x="435250" y="609920"/>
                </a:lnTo>
                <a:lnTo>
                  <a:pt x="453235" y="651562"/>
                </a:lnTo>
                <a:lnTo>
                  <a:pt x="470249" y="693514"/>
                </a:lnTo>
                <a:lnTo>
                  <a:pt x="486290" y="735760"/>
                </a:lnTo>
                <a:lnTo>
                  <a:pt x="501359" y="778281"/>
                </a:lnTo>
                <a:lnTo>
                  <a:pt x="515455" y="821062"/>
                </a:lnTo>
                <a:lnTo>
                  <a:pt x="528580" y="864084"/>
                </a:lnTo>
                <a:lnTo>
                  <a:pt x="540732" y="907331"/>
                </a:lnTo>
                <a:lnTo>
                  <a:pt x="551912" y="950785"/>
                </a:lnTo>
                <a:lnTo>
                  <a:pt x="562120" y="994429"/>
                </a:lnTo>
                <a:lnTo>
                  <a:pt x="571356" y="1038245"/>
                </a:lnTo>
                <a:lnTo>
                  <a:pt x="579620" y="1082217"/>
                </a:lnTo>
                <a:lnTo>
                  <a:pt x="586911" y="1126327"/>
                </a:lnTo>
                <a:lnTo>
                  <a:pt x="593230" y="1170558"/>
                </a:lnTo>
                <a:lnTo>
                  <a:pt x="598577" y="1214892"/>
                </a:lnTo>
                <a:lnTo>
                  <a:pt x="602952" y="1259312"/>
                </a:lnTo>
                <a:lnTo>
                  <a:pt x="606355" y="1303802"/>
                </a:lnTo>
                <a:lnTo>
                  <a:pt x="608785" y="1348343"/>
                </a:lnTo>
                <a:lnTo>
                  <a:pt x="610244" y="1392919"/>
                </a:lnTo>
                <a:lnTo>
                  <a:pt x="610730" y="1437513"/>
                </a:lnTo>
                <a:lnTo>
                  <a:pt x="610244" y="1482106"/>
                </a:lnTo>
                <a:lnTo>
                  <a:pt x="608785" y="1526682"/>
                </a:lnTo>
                <a:lnTo>
                  <a:pt x="606355" y="1571223"/>
                </a:lnTo>
                <a:lnTo>
                  <a:pt x="602952" y="1615713"/>
                </a:lnTo>
                <a:lnTo>
                  <a:pt x="598577" y="1660133"/>
                </a:lnTo>
                <a:lnTo>
                  <a:pt x="593230" y="1704467"/>
                </a:lnTo>
                <a:lnTo>
                  <a:pt x="586911" y="1748698"/>
                </a:lnTo>
                <a:lnTo>
                  <a:pt x="579620" y="1792808"/>
                </a:lnTo>
                <a:lnTo>
                  <a:pt x="571356" y="1836780"/>
                </a:lnTo>
                <a:lnTo>
                  <a:pt x="562120" y="1880596"/>
                </a:lnTo>
                <a:lnTo>
                  <a:pt x="551912" y="1924240"/>
                </a:lnTo>
                <a:lnTo>
                  <a:pt x="540732" y="1967694"/>
                </a:lnTo>
                <a:lnTo>
                  <a:pt x="528580" y="2010941"/>
                </a:lnTo>
                <a:lnTo>
                  <a:pt x="515455" y="2053963"/>
                </a:lnTo>
                <a:lnTo>
                  <a:pt x="501359" y="2096744"/>
                </a:lnTo>
                <a:lnTo>
                  <a:pt x="486290" y="2139265"/>
                </a:lnTo>
                <a:lnTo>
                  <a:pt x="470249" y="2181511"/>
                </a:lnTo>
                <a:lnTo>
                  <a:pt x="453235" y="2223463"/>
                </a:lnTo>
                <a:lnTo>
                  <a:pt x="435250" y="2265105"/>
                </a:lnTo>
                <a:lnTo>
                  <a:pt x="416292" y="2306418"/>
                </a:lnTo>
                <a:lnTo>
                  <a:pt x="396362" y="2347386"/>
                </a:lnTo>
                <a:lnTo>
                  <a:pt x="375460" y="2387992"/>
                </a:lnTo>
                <a:lnTo>
                  <a:pt x="353586" y="2428218"/>
                </a:lnTo>
                <a:lnTo>
                  <a:pt x="330740" y="2468047"/>
                </a:lnTo>
                <a:lnTo>
                  <a:pt x="306921" y="2507462"/>
                </a:lnTo>
                <a:lnTo>
                  <a:pt x="282130" y="2546445"/>
                </a:lnTo>
                <a:lnTo>
                  <a:pt x="256367" y="2584979"/>
                </a:lnTo>
                <a:lnTo>
                  <a:pt x="229632" y="2623047"/>
                </a:lnTo>
                <a:lnTo>
                  <a:pt x="201925" y="2660632"/>
                </a:lnTo>
                <a:lnTo>
                  <a:pt x="173245" y="2697717"/>
                </a:lnTo>
                <a:lnTo>
                  <a:pt x="143594" y="2734283"/>
                </a:lnTo>
                <a:lnTo>
                  <a:pt x="112970" y="2770315"/>
                </a:lnTo>
                <a:lnTo>
                  <a:pt x="81374" y="2805794"/>
                </a:lnTo>
                <a:lnTo>
                  <a:pt x="48805" y="2840703"/>
                </a:lnTo>
                <a:lnTo>
                  <a:pt x="15265" y="2875026"/>
                </a:lnTo>
                <a:lnTo>
                  <a:pt x="0" y="2859786"/>
                </a:lnTo>
                <a:lnTo>
                  <a:pt x="33655" y="2825329"/>
                </a:lnTo>
                <a:lnTo>
                  <a:pt x="66321" y="2790275"/>
                </a:lnTo>
                <a:lnTo>
                  <a:pt x="97998" y="2754642"/>
                </a:lnTo>
                <a:lnTo>
                  <a:pt x="128684" y="2718447"/>
                </a:lnTo>
                <a:lnTo>
                  <a:pt x="158380" y="2681709"/>
                </a:lnTo>
                <a:lnTo>
                  <a:pt x="187087" y="2644444"/>
                </a:lnTo>
                <a:lnTo>
                  <a:pt x="214803" y="2606672"/>
                </a:lnTo>
                <a:lnTo>
                  <a:pt x="241530" y="2568409"/>
                </a:lnTo>
                <a:lnTo>
                  <a:pt x="267267" y="2529674"/>
                </a:lnTo>
                <a:lnTo>
                  <a:pt x="292014" y="2490484"/>
                </a:lnTo>
                <a:lnTo>
                  <a:pt x="315771" y="2450857"/>
                </a:lnTo>
                <a:lnTo>
                  <a:pt x="338538" y="2410811"/>
                </a:lnTo>
                <a:lnTo>
                  <a:pt x="360316" y="2370364"/>
                </a:lnTo>
                <a:lnTo>
                  <a:pt x="381103" y="2329534"/>
                </a:lnTo>
                <a:lnTo>
                  <a:pt x="400901" y="2288339"/>
                </a:lnTo>
                <a:lnTo>
                  <a:pt x="419709" y="2246795"/>
                </a:lnTo>
                <a:lnTo>
                  <a:pt x="437526" y="2204922"/>
                </a:lnTo>
                <a:lnTo>
                  <a:pt x="454354" y="2162737"/>
                </a:lnTo>
                <a:lnTo>
                  <a:pt x="470192" y="2120258"/>
                </a:lnTo>
                <a:lnTo>
                  <a:pt x="485041" y="2077503"/>
                </a:lnTo>
                <a:lnTo>
                  <a:pt x="498899" y="2034489"/>
                </a:lnTo>
                <a:lnTo>
                  <a:pt x="511767" y="1991234"/>
                </a:lnTo>
                <a:lnTo>
                  <a:pt x="523646" y="1947756"/>
                </a:lnTo>
                <a:lnTo>
                  <a:pt x="534535" y="1904074"/>
                </a:lnTo>
                <a:lnTo>
                  <a:pt x="544433" y="1860204"/>
                </a:lnTo>
                <a:lnTo>
                  <a:pt x="553342" y="1816165"/>
                </a:lnTo>
                <a:lnTo>
                  <a:pt x="561261" y="1771974"/>
                </a:lnTo>
                <a:lnTo>
                  <a:pt x="568190" y="1727649"/>
                </a:lnTo>
                <a:lnTo>
                  <a:pt x="574130" y="1683209"/>
                </a:lnTo>
                <a:lnTo>
                  <a:pt x="579079" y="1638671"/>
                </a:lnTo>
                <a:lnTo>
                  <a:pt x="583039" y="1594052"/>
                </a:lnTo>
                <a:lnTo>
                  <a:pt x="586008" y="1549371"/>
                </a:lnTo>
                <a:lnTo>
                  <a:pt x="587988" y="1504645"/>
                </a:lnTo>
                <a:lnTo>
                  <a:pt x="588978" y="1459893"/>
                </a:lnTo>
                <a:lnTo>
                  <a:pt x="588978" y="1415132"/>
                </a:lnTo>
                <a:lnTo>
                  <a:pt x="587988" y="1370380"/>
                </a:lnTo>
                <a:lnTo>
                  <a:pt x="586008" y="1325654"/>
                </a:lnTo>
                <a:lnTo>
                  <a:pt x="583039" y="1280973"/>
                </a:lnTo>
                <a:lnTo>
                  <a:pt x="579079" y="1236354"/>
                </a:lnTo>
                <a:lnTo>
                  <a:pt x="574130" y="1191816"/>
                </a:lnTo>
                <a:lnTo>
                  <a:pt x="568190" y="1147376"/>
                </a:lnTo>
                <a:lnTo>
                  <a:pt x="561261" y="1103051"/>
                </a:lnTo>
                <a:lnTo>
                  <a:pt x="553342" y="1058860"/>
                </a:lnTo>
                <a:lnTo>
                  <a:pt x="544433" y="1014821"/>
                </a:lnTo>
                <a:lnTo>
                  <a:pt x="534535" y="970951"/>
                </a:lnTo>
                <a:lnTo>
                  <a:pt x="523646" y="927269"/>
                </a:lnTo>
                <a:lnTo>
                  <a:pt x="511767" y="883791"/>
                </a:lnTo>
                <a:lnTo>
                  <a:pt x="498899" y="840536"/>
                </a:lnTo>
                <a:lnTo>
                  <a:pt x="485041" y="797522"/>
                </a:lnTo>
                <a:lnTo>
                  <a:pt x="470192" y="754767"/>
                </a:lnTo>
                <a:lnTo>
                  <a:pt x="454354" y="712288"/>
                </a:lnTo>
                <a:lnTo>
                  <a:pt x="437526" y="670103"/>
                </a:lnTo>
                <a:lnTo>
                  <a:pt x="419709" y="628230"/>
                </a:lnTo>
                <a:lnTo>
                  <a:pt x="400901" y="586686"/>
                </a:lnTo>
                <a:lnTo>
                  <a:pt x="381103" y="545491"/>
                </a:lnTo>
                <a:lnTo>
                  <a:pt x="360316" y="504661"/>
                </a:lnTo>
                <a:lnTo>
                  <a:pt x="338538" y="464214"/>
                </a:lnTo>
                <a:lnTo>
                  <a:pt x="315771" y="424168"/>
                </a:lnTo>
                <a:lnTo>
                  <a:pt x="292014" y="384541"/>
                </a:lnTo>
                <a:lnTo>
                  <a:pt x="267267" y="345351"/>
                </a:lnTo>
                <a:lnTo>
                  <a:pt x="241530" y="306616"/>
                </a:lnTo>
                <a:lnTo>
                  <a:pt x="214803" y="268353"/>
                </a:lnTo>
                <a:lnTo>
                  <a:pt x="187087" y="230581"/>
                </a:lnTo>
                <a:lnTo>
                  <a:pt x="158380" y="193316"/>
                </a:lnTo>
                <a:lnTo>
                  <a:pt x="128684" y="156578"/>
                </a:lnTo>
                <a:lnTo>
                  <a:pt x="97998" y="120383"/>
                </a:lnTo>
                <a:lnTo>
                  <a:pt x="66321" y="84750"/>
                </a:lnTo>
                <a:lnTo>
                  <a:pt x="33655" y="49696"/>
                </a:lnTo>
                <a:lnTo>
                  <a:pt x="0" y="15239"/>
                </a:lnTo>
                <a:lnTo>
                  <a:pt x="15265" y="0"/>
                </a:lnTo>
                <a:close/>
              </a:path>
            </a:pathLst>
          </a:custGeom>
          <a:ln w="15240">
            <a:solidFill>
              <a:srgbClr val="1E9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19" y="237896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19">
                <a:moveTo>
                  <a:pt x="0" y="274320"/>
                </a:moveTo>
                <a:lnTo>
                  <a:pt x="7292340" y="274320"/>
                </a:lnTo>
                <a:lnTo>
                  <a:pt x="729234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19" y="237896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19">
                <a:moveTo>
                  <a:pt x="0" y="274320"/>
                </a:moveTo>
                <a:lnTo>
                  <a:pt x="7292340" y="274320"/>
                </a:lnTo>
                <a:lnTo>
                  <a:pt x="729234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108" y="23439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28" y="336779"/>
                </a:lnTo>
                <a:lnTo>
                  <a:pt x="257984" y="319503"/>
                </a:lnTo>
                <a:lnTo>
                  <a:pt x="292684" y="292703"/>
                </a:lnTo>
                <a:lnTo>
                  <a:pt x="319492" y="258007"/>
                </a:lnTo>
                <a:lnTo>
                  <a:pt x="336775" y="217046"/>
                </a:lnTo>
                <a:lnTo>
                  <a:pt x="342900" y="171450"/>
                </a:lnTo>
                <a:lnTo>
                  <a:pt x="336775" y="125853"/>
                </a:lnTo>
                <a:lnTo>
                  <a:pt x="319492" y="84892"/>
                </a:lnTo>
                <a:lnTo>
                  <a:pt x="292684" y="50196"/>
                </a:lnTo>
                <a:lnTo>
                  <a:pt x="257984" y="23396"/>
                </a:lnTo>
                <a:lnTo>
                  <a:pt x="217028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4108" y="23439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28" y="6120"/>
                </a:lnTo>
                <a:lnTo>
                  <a:pt x="257984" y="23396"/>
                </a:lnTo>
                <a:lnTo>
                  <a:pt x="292684" y="50196"/>
                </a:lnTo>
                <a:lnTo>
                  <a:pt x="319492" y="84892"/>
                </a:lnTo>
                <a:lnTo>
                  <a:pt x="336775" y="125853"/>
                </a:lnTo>
                <a:lnTo>
                  <a:pt x="342900" y="171450"/>
                </a:lnTo>
                <a:lnTo>
                  <a:pt x="336775" y="217046"/>
                </a:lnTo>
                <a:lnTo>
                  <a:pt x="319492" y="258007"/>
                </a:lnTo>
                <a:lnTo>
                  <a:pt x="292684" y="292703"/>
                </a:lnTo>
                <a:lnTo>
                  <a:pt x="257984" y="319503"/>
                </a:lnTo>
                <a:lnTo>
                  <a:pt x="217028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732" y="279044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19">
                <a:moveTo>
                  <a:pt x="0" y="274320"/>
                </a:moveTo>
                <a:lnTo>
                  <a:pt x="7043928" y="274320"/>
                </a:lnTo>
                <a:lnTo>
                  <a:pt x="704392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4732" y="279044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19">
                <a:moveTo>
                  <a:pt x="0" y="274320"/>
                </a:moveTo>
                <a:lnTo>
                  <a:pt x="7043928" y="274320"/>
                </a:lnTo>
                <a:lnTo>
                  <a:pt x="704392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2519" y="27553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2519" y="27553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0367" y="3201923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20"/>
                </a:moveTo>
                <a:lnTo>
                  <a:pt x="6908292" y="274320"/>
                </a:lnTo>
                <a:lnTo>
                  <a:pt x="69082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0367" y="3201923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20"/>
                </a:moveTo>
                <a:lnTo>
                  <a:pt x="6908292" y="274320"/>
                </a:lnTo>
                <a:lnTo>
                  <a:pt x="69082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9680" y="316687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9680" y="316687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4563" y="3613403"/>
            <a:ext cx="6864350" cy="274320"/>
          </a:xfrm>
          <a:custGeom>
            <a:avLst/>
            <a:gdLst/>
            <a:ahLst/>
            <a:cxnLst/>
            <a:rect l="l" t="t" r="r" b="b"/>
            <a:pathLst>
              <a:path w="6864350" h="274320">
                <a:moveTo>
                  <a:pt x="0" y="274320"/>
                </a:moveTo>
                <a:lnTo>
                  <a:pt x="6864096" y="274320"/>
                </a:lnTo>
                <a:lnTo>
                  <a:pt x="68640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4563" y="3613403"/>
            <a:ext cx="6864350" cy="274320"/>
          </a:xfrm>
          <a:custGeom>
            <a:avLst/>
            <a:gdLst/>
            <a:ahLst/>
            <a:cxnLst/>
            <a:rect l="l" t="t" r="r" b="b"/>
            <a:pathLst>
              <a:path w="6864350" h="274320">
                <a:moveTo>
                  <a:pt x="0" y="274320"/>
                </a:moveTo>
                <a:lnTo>
                  <a:pt x="6864096" y="274320"/>
                </a:lnTo>
                <a:lnTo>
                  <a:pt x="68640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352" y="357835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899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352" y="357835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899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0367" y="4024884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19"/>
                </a:moveTo>
                <a:lnTo>
                  <a:pt x="6908292" y="274319"/>
                </a:lnTo>
                <a:lnTo>
                  <a:pt x="690829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20367" y="4024884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19"/>
                </a:moveTo>
                <a:lnTo>
                  <a:pt x="6908292" y="274319"/>
                </a:lnTo>
                <a:lnTo>
                  <a:pt x="690829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9680" y="398983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9680" y="398983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4732" y="443636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20">
                <a:moveTo>
                  <a:pt x="0" y="274319"/>
                </a:moveTo>
                <a:lnTo>
                  <a:pt x="7043928" y="274319"/>
                </a:lnTo>
                <a:lnTo>
                  <a:pt x="704392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4732" y="443636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20">
                <a:moveTo>
                  <a:pt x="0" y="274319"/>
                </a:moveTo>
                <a:lnTo>
                  <a:pt x="7043928" y="274319"/>
                </a:lnTo>
                <a:lnTo>
                  <a:pt x="704392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2519" y="44013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2519" y="44013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6319" y="484784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20">
                <a:moveTo>
                  <a:pt x="0" y="274319"/>
                </a:moveTo>
                <a:lnTo>
                  <a:pt x="7292340" y="274319"/>
                </a:lnTo>
                <a:lnTo>
                  <a:pt x="729234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6319" y="484784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20">
                <a:moveTo>
                  <a:pt x="0" y="274319"/>
                </a:moveTo>
                <a:lnTo>
                  <a:pt x="7292340" y="274319"/>
                </a:lnTo>
                <a:lnTo>
                  <a:pt x="729234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41552" y="2375662"/>
            <a:ext cx="603123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latin typeface="Arial"/>
                <a:cs typeface="Arial"/>
              </a:rPr>
              <a:t>Hızlı, </a:t>
            </a:r>
            <a:r>
              <a:rPr sz="1400" spc="-65" dirty="0">
                <a:latin typeface="Arial"/>
                <a:cs typeface="Arial"/>
              </a:rPr>
              <a:t>devamlı </a:t>
            </a:r>
            <a:r>
              <a:rPr sz="1400" spc="-85" dirty="0">
                <a:latin typeface="Arial"/>
                <a:cs typeface="Arial"/>
              </a:rPr>
              <a:t>ve </a:t>
            </a:r>
            <a:r>
              <a:rPr sz="1400" spc="-55" dirty="0">
                <a:latin typeface="Arial"/>
                <a:cs typeface="Arial"/>
              </a:rPr>
              <a:t>kullanışlı </a:t>
            </a:r>
            <a:r>
              <a:rPr sz="1400" spc="-75" dirty="0">
                <a:latin typeface="Arial"/>
                <a:cs typeface="Arial"/>
              </a:rPr>
              <a:t>yazılım </a:t>
            </a:r>
            <a:r>
              <a:rPr sz="1400" spc="-40" dirty="0">
                <a:latin typeface="Arial"/>
                <a:cs typeface="Arial"/>
              </a:rPr>
              <a:t>üreterek müşteri memnuniyeti </a:t>
            </a:r>
            <a:r>
              <a:rPr sz="1400" spc="-95" dirty="0">
                <a:latin typeface="Arial"/>
                <a:cs typeface="Arial"/>
              </a:rPr>
              <a:t>sağlamayı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amaçlar.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Geliştiriciler </a:t>
            </a:r>
            <a:r>
              <a:rPr sz="1400" spc="-20" dirty="0">
                <a:latin typeface="Arial"/>
                <a:cs typeface="Arial"/>
              </a:rPr>
              <a:t>ile </a:t>
            </a:r>
            <a:r>
              <a:rPr sz="1400" spc="-70" dirty="0">
                <a:latin typeface="Arial"/>
                <a:cs typeface="Arial"/>
              </a:rPr>
              <a:t>iş </a:t>
            </a:r>
            <a:r>
              <a:rPr sz="1400" spc="-60" dirty="0">
                <a:latin typeface="Arial"/>
                <a:cs typeface="Arial"/>
              </a:rPr>
              <a:t>adamları </a:t>
            </a:r>
            <a:r>
              <a:rPr sz="1400" spc="-80" dirty="0">
                <a:latin typeface="Arial"/>
                <a:cs typeface="Arial"/>
              </a:rPr>
              <a:t>arasında </a:t>
            </a:r>
            <a:r>
              <a:rPr sz="1400" spc="-55" dirty="0">
                <a:latin typeface="Arial"/>
                <a:cs typeface="Arial"/>
              </a:rPr>
              <a:t>günlük </a:t>
            </a:r>
            <a:r>
              <a:rPr sz="1400" spc="-80" dirty="0">
                <a:latin typeface="Arial"/>
                <a:cs typeface="Arial"/>
              </a:rPr>
              <a:t>ve </a:t>
            </a:r>
            <a:r>
              <a:rPr sz="1400" spc="-75" dirty="0">
                <a:latin typeface="Arial"/>
                <a:cs typeface="Arial"/>
              </a:rPr>
              <a:t>yakın </a:t>
            </a:r>
            <a:r>
              <a:rPr sz="1400" spc="-25" dirty="0">
                <a:latin typeface="Arial"/>
                <a:cs typeface="Arial"/>
              </a:rPr>
              <a:t>işbirliği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bulunmalıdır.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1400" spc="-105" dirty="0">
                <a:latin typeface="Arial"/>
                <a:cs typeface="Arial"/>
              </a:rPr>
              <a:t>Çalışan </a:t>
            </a:r>
            <a:r>
              <a:rPr sz="1400" spc="-75" dirty="0">
                <a:latin typeface="Arial"/>
                <a:cs typeface="Arial"/>
              </a:rPr>
              <a:t>yazılım </a:t>
            </a:r>
            <a:r>
              <a:rPr sz="1400" spc="-45" dirty="0">
                <a:latin typeface="Arial"/>
                <a:cs typeface="Arial"/>
              </a:rPr>
              <a:t>gelişimin </a:t>
            </a:r>
            <a:r>
              <a:rPr sz="1400" spc="-65" dirty="0">
                <a:latin typeface="Arial"/>
                <a:cs typeface="Arial"/>
              </a:rPr>
              <a:t>en </a:t>
            </a:r>
            <a:r>
              <a:rPr sz="1400" spc="-40" dirty="0">
                <a:latin typeface="Arial"/>
                <a:cs typeface="Arial"/>
              </a:rPr>
              <a:t>önemli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ölçüsüdür.</a:t>
            </a:r>
            <a:endParaRPr sz="1400">
              <a:latin typeface="Arial"/>
              <a:cs typeface="Arial"/>
            </a:endParaRPr>
          </a:p>
          <a:p>
            <a:pPr marL="396875" marR="1363345" indent="43180">
              <a:lnSpc>
                <a:spcPct val="193000"/>
              </a:lnSpc>
            </a:pPr>
            <a:r>
              <a:rPr sz="1400" spc="-65" dirty="0">
                <a:latin typeface="Arial"/>
                <a:cs typeface="Arial"/>
              </a:rPr>
              <a:t>Taleplerdeki </a:t>
            </a:r>
            <a:r>
              <a:rPr sz="1400" spc="-110" dirty="0">
                <a:latin typeface="Arial"/>
                <a:cs typeface="Arial"/>
              </a:rPr>
              <a:t>geç </a:t>
            </a:r>
            <a:r>
              <a:rPr sz="1400" spc="-40" dirty="0">
                <a:latin typeface="Arial"/>
                <a:cs typeface="Arial"/>
              </a:rPr>
              <a:t>değişikliklerin </a:t>
            </a:r>
            <a:r>
              <a:rPr sz="1400" spc="-70" dirty="0">
                <a:latin typeface="Arial"/>
                <a:cs typeface="Arial"/>
              </a:rPr>
              <a:t>de </a:t>
            </a:r>
            <a:r>
              <a:rPr sz="1400" spc="-45" dirty="0">
                <a:latin typeface="Arial"/>
                <a:cs typeface="Arial"/>
              </a:rPr>
              <a:t>memnuniyetle </a:t>
            </a:r>
            <a:r>
              <a:rPr sz="1400" spc="-75" dirty="0">
                <a:latin typeface="Arial"/>
                <a:cs typeface="Arial"/>
              </a:rPr>
              <a:t>karşılanır.  </a:t>
            </a:r>
            <a:r>
              <a:rPr sz="1400" spc="-175" dirty="0">
                <a:latin typeface="Arial"/>
                <a:cs typeface="Arial"/>
              </a:rPr>
              <a:t>Yüz </a:t>
            </a:r>
            <a:r>
              <a:rPr sz="1400" spc="-100" dirty="0">
                <a:latin typeface="Arial"/>
                <a:cs typeface="Arial"/>
              </a:rPr>
              <a:t>yüze </a:t>
            </a:r>
            <a:r>
              <a:rPr sz="1400" spc="-70" dirty="0">
                <a:latin typeface="Arial"/>
                <a:cs typeface="Arial"/>
              </a:rPr>
              <a:t>görüşme </a:t>
            </a:r>
            <a:r>
              <a:rPr sz="1400" spc="-20" dirty="0">
                <a:latin typeface="Arial"/>
                <a:cs typeface="Arial"/>
              </a:rPr>
              <a:t>iletişimin </a:t>
            </a:r>
            <a:r>
              <a:rPr sz="1400" spc="-65" dirty="0">
                <a:latin typeface="Arial"/>
                <a:cs typeface="Arial"/>
              </a:rPr>
              <a:t>en </a:t>
            </a:r>
            <a:r>
              <a:rPr sz="1400" spc="-85" dirty="0">
                <a:latin typeface="Arial"/>
                <a:cs typeface="Arial"/>
              </a:rPr>
              <a:t>güzel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yoludur.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400" spc="-80" dirty="0">
                <a:latin typeface="Arial"/>
                <a:cs typeface="Arial"/>
              </a:rPr>
              <a:t>Kendi </a:t>
            </a:r>
            <a:r>
              <a:rPr sz="1400" spc="-45" dirty="0">
                <a:latin typeface="Arial"/>
                <a:cs typeface="Arial"/>
              </a:rPr>
              <a:t>kendini </a:t>
            </a:r>
            <a:r>
              <a:rPr sz="1400" spc="-75" dirty="0">
                <a:latin typeface="Arial"/>
                <a:cs typeface="Arial"/>
              </a:rPr>
              <a:t>organize </a:t>
            </a:r>
            <a:r>
              <a:rPr sz="1400" spc="-65" dirty="0">
                <a:latin typeface="Arial"/>
                <a:cs typeface="Arial"/>
              </a:rPr>
              <a:t>eden </a:t>
            </a:r>
            <a:r>
              <a:rPr sz="1400" spc="-45" dirty="0">
                <a:latin typeface="Arial"/>
                <a:cs typeface="Arial"/>
              </a:rPr>
              <a:t>takım </a:t>
            </a:r>
            <a:r>
              <a:rPr sz="1400" spc="-90" dirty="0">
                <a:latin typeface="Arial"/>
                <a:cs typeface="Arial"/>
              </a:rPr>
              <a:t>yapısı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gereklidir.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Basitlik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önemlidir.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4108" y="481279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49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899"/>
                </a:lnTo>
                <a:lnTo>
                  <a:pt x="217028" y="336779"/>
                </a:lnTo>
                <a:lnTo>
                  <a:pt x="257984" y="319503"/>
                </a:lnTo>
                <a:lnTo>
                  <a:pt x="292684" y="292703"/>
                </a:lnTo>
                <a:lnTo>
                  <a:pt x="319492" y="258007"/>
                </a:lnTo>
                <a:lnTo>
                  <a:pt x="336775" y="217046"/>
                </a:lnTo>
                <a:lnTo>
                  <a:pt x="342900" y="171449"/>
                </a:lnTo>
                <a:lnTo>
                  <a:pt x="336775" y="125853"/>
                </a:lnTo>
                <a:lnTo>
                  <a:pt x="319492" y="84892"/>
                </a:lnTo>
                <a:lnTo>
                  <a:pt x="292684" y="50196"/>
                </a:lnTo>
                <a:lnTo>
                  <a:pt x="257984" y="23396"/>
                </a:lnTo>
                <a:lnTo>
                  <a:pt x="217028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108" y="481279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9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28" y="6120"/>
                </a:lnTo>
                <a:lnTo>
                  <a:pt x="257984" y="23396"/>
                </a:lnTo>
                <a:lnTo>
                  <a:pt x="292684" y="50196"/>
                </a:lnTo>
                <a:lnTo>
                  <a:pt x="319492" y="84892"/>
                </a:lnTo>
                <a:lnTo>
                  <a:pt x="336775" y="125853"/>
                </a:lnTo>
                <a:lnTo>
                  <a:pt x="342900" y="171449"/>
                </a:lnTo>
                <a:lnTo>
                  <a:pt x="336775" y="217046"/>
                </a:lnTo>
                <a:lnTo>
                  <a:pt x="319492" y="258007"/>
                </a:lnTo>
                <a:lnTo>
                  <a:pt x="292684" y="292703"/>
                </a:lnTo>
                <a:lnTo>
                  <a:pt x="257984" y="319503"/>
                </a:lnTo>
                <a:lnTo>
                  <a:pt x="217028" y="336779"/>
                </a:lnTo>
                <a:lnTo>
                  <a:pt x="171450" y="342899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49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3116" y="589787"/>
            <a:ext cx="1563624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5" dirty="0"/>
              <a:t>2.Çevik </a:t>
            </a:r>
            <a:r>
              <a:rPr spc="-420" dirty="0"/>
              <a:t>Yazılım</a:t>
            </a:r>
            <a:r>
              <a:rPr spc="-610" dirty="0"/>
              <a:t> </a:t>
            </a:r>
            <a:r>
              <a:rPr spc="-355" dirty="0"/>
              <a:t>Yöntemi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6570" y="2074926"/>
            <a:ext cx="4076065" cy="27368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4139" marR="5080" indent="-91440" algn="just">
              <a:lnSpc>
                <a:spcPct val="90200"/>
              </a:lnSpc>
              <a:spcBef>
                <a:spcPts val="33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metodu, </a:t>
            </a:r>
            <a:r>
              <a:rPr sz="1950" spc="-140" dirty="0">
                <a:solidFill>
                  <a:srgbClr val="404040"/>
                </a:solidFill>
                <a:latin typeface="Arial"/>
                <a:cs typeface="Arial"/>
              </a:rPr>
              <a:t>kısa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vadeli 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planlar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parçalar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halinde 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geliştirilmesini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ön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görür.  </a:t>
            </a:r>
            <a:r>
              <a:rPr sz="1950" spc="-14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geliştirilmesindeki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geri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dönüş </a:t>
            </a:r>
            <a:r>
              <a:rPr sz="195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50" spc="-85" dirty="0">
                <a:solidFill>
                  <a:srgbClr val="006FC0"/>
                </a:solidFill>
                <a:latin typeface="Arial"/>
                <a:cs typeface="Arial"/>
              </a:rPr>
              <a:t>(feedback)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değişikliklere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uyum 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sağlamak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son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derece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önemlidir.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Her 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yapılan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yineleme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yazılımı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hedeflenen 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adıma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adım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yakınlaştırır. 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İstenilen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sonuca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ulaşmak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adına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birden 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yineleme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gereklidir.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363" y="2090927"/>
            <a:ext cx="3692652" cy="308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5" dirty="0"/>
              <a:t>2.Çevik </a:t>
            </a:r>
            <a:r>
              <a:rPr spc="-420" dirty="0"/>
              <a:t>Yazılım</a:t>
            </a:r>
            <a:r>
              <a:rPr spc="-610" dirty="0"/>
              <a:t> </a:t>
            </a:r>
            <a:r>
              <a:rPr spc="-355" dirty="0"/>
              <a:t>Yöntemi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937250" y="2394013"/>
            <a:ext cx="4352563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955038"/>
            <a:ext cx="10541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50" spc="-90" dirty="0">
                <a:latin typeface="Arial"/>
                <a:cs typeface="Arial"/>
              </a:rPr>
              <a:t>Ör</a:t>
            </a:r>
            <a:r>
              <a:rPr sz="1950" spc="-80" dirty="0">
                <a:latin typeface="Arial"/>
                <a:cs typeface="Arial"/>
              </a:rPr>
              <a:t>n</a:t>
            </a:r>
            <a:r>
              <a:rPr sz="1950" spc="-75" dirty="0">
                <a:latin typeface="Arial"/>
                <a:cs typeface="Arial"/>
              </a:rPr>
              <a:t>ek: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0352" y="3061716"/>
            <a:ext cx="4803647" cy="3579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5" dirty="0"/>
              <a:t>2.Çevik </a:t>
            </a:r>
            <a:r>
              <a:rPr spc="-420" dirty="0"/>
              <a:t>Yazılım</a:t>
            </a:r>
            <a:r>
              <a:rPr spc="-610" dirty="0"/>
              <a:t> </a:t>
            </a:r>
            <a:r>
              <a:rPr spc="-355" dirty="0"/>
              <a:t>Yöntemi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218766"/>
            <a:ext cx="5442585" cy="334264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Temel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prensipler: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Müşteriyi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memnun</a:t>
            </a:r>
            <a:r>
              <a:rPr sz="17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etmek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Değişen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ihtiyaçları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karşılamak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165" dirty="0">
                <a:solidFill>
                  <a:srgbClr val="404040"/>
                </a:solidFill>
                <a:latin typeface="Arial"/>
                <a:cs typeface="Arial"/>
              </a:rPr>
              <a:t>Sık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aralıklarla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ürün teslimi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yapmak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200" dirty="0">
                <a:solidFill>
                  <a:srgbClr val="404040"/>
                </a:solidFill>
                <a:latin typeface="Arial"/>
                <a:cs typeface="Arial"/>
              </a:rPr>
              <a:t>Yüz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yüze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iletişime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önem</a:t>
            </a:r>
            <a:r>
              <a:rPr sz="17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vermek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Sürdürülebilir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gelişmeyi</a:t>
            </a: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desteklemek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Teknik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mükemmeliyete,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dizayna ve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sadeliğe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odaklanmak</a:t>
            </a:r>
            <a:endParaRPr sz="1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sz="1700" b="1" spc="-135" dirty="0">
                <a:solidFill>
                  <a:srgbClr val="FF0000"/>
                </a:solidFill>
                <a:latin typeface="Arial"/>
                <a:cs typeface="Arial"/>
              </a:rPr>
              <a:t>Kendi </a:t>
            </a:r>
            <a:r>
              <a:rPr sz="1700" b="1" spc="-105" dirty="0">
                <a:solidFill>
                  <a:srgbClr val="FF0000"/>
                </a:solidFill>
                <a:latin typeface="Arial"/>
                <a:cs typeface="Arial"/>
              </a:rPr>
              <a:t>kendine </a:t>
            </a:r>
            <a:r>
              <a:rPr sz="1700" b="1" spc="-125" dirty="0">
                <a:solidFill>
                  <a:srgbClr val="FF0000"/>
                </a:solidFill>
                <a:latin typeface="Arial"/>
                <a:cs typeface="Arial"/>
              </a:rPr>
              <a:t>organize </a:t>
            </a:r>
            <a:r>
              <a:rPr sz="1700" b="1" spc="-95" dirty="0">
                <a:solidFill>
                  <a:srgbClr val="FF0000"/>
                </a:solidFill>
                <a:latin typeface="Arial"/>
                <a:cs typeface="Arial"/>
              </a:rPr>
              <a:t>olan </a:t>
            </a:r>
            <a:r>
              <a:rPr sz="1700" b="1" spc="-70" dirty="0">
                <a:solidFill>
                  <a:srgbClr val="FF0000"/>
                </a:solidFill>
                <a:latin typeface="Arial"/>
                <a:cs typeface="Arial"/>
              </a:rPr>
              <a:t>takımlar </a:t>
            </a:r>
            <a:r>
              <a:rPr sz="1700" b="1" spc="-110" dirty="0">
                <a:solidFill>
                  <a:srgbClr val="FF0000"/>
                </a:solidFill>
                <a:latin typeface="Arial"/>
                <a:cs typeface="Arial"/>
              </a:rPr>
              <a:t>kurmak</a:t>
            </a:r>
            <a:r>
              <a:rPr sz="17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-24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4235" y="2377439"/>
            <a:ext cx="4762500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55" dirty="0"/>
              <a:t>2.1.Çevik </a:t>
            </a:r>
            <a:r>
              <a:rPr spc="-80" dirty="0"/>
              <a:t>Model</a:t>
            </a:r>
            <a:r>
              <a:rPr spc="-615" dirty="0"/>
              <a:t> </a:t>
            </a:r>
            <a:r>
              <a:rPr spc="-390" dirty="0"/>
              <a:t>Takımları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314353" y="2338229"/>
            <a:ext cx="2628151" cy="3079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1628" y="1686331"/>
            <a:ext cx="3728720" cy="34099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Biraraya</a:t>
            </a:r>
            <a:r>
              <a:rPr sz="195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gelmiş,</a:t>
            </a:r>
            <a:endParaRPr sz="1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kendilerine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organize</a:t>
            </a:r>
            <a:r>
              <a:rPr sz="195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olan,</a:t>
            </a:r>
            <a:endParaRPr sz="1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60" dirty="0">
                <a:solidFill>
                  <a:srgbClr val="404040"/>
                </a:solidFill>
                <a:latin typeface="Arial"/>
                <a:cs typeface="Arial"/>
              </a:rPr>
              <a:t>Çapraz</a:t>
            </a:r>
            <a:r>
              <a:rPr sz="195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fonksiyonlu,</a:t>
            </a:r>
            <a:endParaRPr sz="1950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</a:tabLst>
            </a:pP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İşine</a:t>
            </a:r>
            <a:r>
              <a:rPr sz="195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odaklanmış,</a:t>
            </a:r>
            <a:endParaRPr sz="1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Hedefleri </a:t>
            </a: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net</a:t>
            </a:r>
            <a:r>
              <a:rPr sz="195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olan,</a:t>
            </a:r>
            <a:endParaRPr sz="1950">
              <a:latin typeface="Arial"/>
              <a:cs typeface="Arial"/>
            </a:endParaRPr>
          </a:p>
          <a:p>
            <a:pPr marL="104139" marR="5080" indent="-91440">
              <a:lnSpc>
                <a:spcPts val="2110"/>
              </a:lnSpc>
              <a:spcBef>
                <a:spcPts val="142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Teslim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edilebilecek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düzeyde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ürün 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95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koyabilen</a:t>
            </a:r>
            <a:endParaRPr sz="1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Küçük(3-7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kişilik)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gruplar.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55" dirty="0"/>
              <a:t>2.1.Çevik </a:t>
            </a:r>
            <a:r>
              <a:rPr spc="-80" dirty="0"/>
              <a:t>Model</a:t>
            </a:r>
            <a:r>
              <a:rPr spc="-615" dirty="0"/>
              <a:t> </a:t>
            </a:r>
            <a:r>
              <a:rPr spc="-390" dirty="0"/>
              <a:t>Takımları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329279" y="2209800"/>
            <a:ext cx="6512520" cy="316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1142" y="5455716"/>
            <a:ext cx="31089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25" dirty="0">
                <a:latin typeface="Arial"/>
                <a:cs typeface="Arial"/>
              </a:rPr>
              <a:t>Takımlara </a:t>
            </a:r>
            <a:r>
              <a:rPr sz="1950" spc="-105" dirty="0">
                <a:latin typeface="Arial"/>
                <a:cs typeface="Arial"/>
              </a:rPr>
              <a:t>çözümü</a:t>
            </a:r>
            <a:r>
              <a:rPr sz="1950" spc="-145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söylemeyin!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z="4800" u="sng" spc="-104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-3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2.1.Çevik </a:t>
            </a:r>
            <a:r>
              <a:rPr sz="4800" u="sng" spc="-8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Model</a:t>
            </a:r>
            <a:r>
              <a:rPr sz="4800" u="sng" spc="-61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 </a:t>
            </a:r>
            <a:r>
              <a:rPr sz="4800" u="sng" spc="-39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Takımları	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743" y="3254775"/>
            <a:ext cx="5768376" cy="223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0188" y="2258390"/>
            <a:ext cx="3942079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5" dirty="0">
                <a:latin typeface="Arial"/>
                <a:cs typeface="Arial"/>
              </a:rPr>
              <a:t>Sorunu </a:t>
            </a:r>
            <a:r>
              <a:rPr sz="1950" spc="-75" dirty="0">
                <a:latin typeface="Arial"/>
                <a:cs typeface="Arial"/>
              </a:rPr>
              <a:t>söyleyin, </a:t>
            </a:r>
            <a:r>
              <a:rPr sz="1950" spc="-45" dirty="0">
                <a:latin typeface="Arial"/>
                <a:cs typeface="Arial"/>
              </a:rPr>
              <a:t>onlar </a:t>
            </a:r>
            <a:r>
              <a:rPr sz="1950" spc="-105" dirty="0">
                <a:latin typeface="Arial"/>
                <a:cs typeface="Arial"/>
              </a:rPr>
              <a:t>çözümü</a:t>
            </a:r>
            <a:r>
              <a:rPr sz="1950" spc="-325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üretsin!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299208"/>
            <a:ext cx="7571740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55" dirty="0">
                <a:solidFill>
                  <a:srgbClr val="006FC0"/>
                </a:solidFill>
                <a:latin typeface="Arial"/>
                <a:cs typeface="Arial"/>
              </a:rPr>
              <a:t>Çağlayan </a:t>
            </a:r>
            <a:r>
              <a:rPr sz="1950" spc="-50" dirty="0">
                <a:solidFill>
                  <a:srgbClr val="006FC0"/>
                </a:solidFill>
                <a:latin typeface="Arial"/>
                <a:cs typeface="Arial"/>
              </a:rPr>
              <a:t>modeli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2008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yılında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dahi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geçerliliğini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koruyan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modeldir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modellemeden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farklılık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gösterir. </a:t>
            </a:r>
            <a:r>
              <a:rPr sz="1950" spc="-15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projesini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baştan 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sona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planlar.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Gelişim,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sunulabilir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işler 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açısından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ölçülür: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talep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açıklamaları, 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dokümanları,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test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planları,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kod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incelemeleri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vb. </a:t>
            </a:r>
            <a:r>
              <a:rPr sz="1950" spc="-15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durum </a:t>
            </a:r>
            <a:r>
              <a:rPr sz="1950" spc="-30" dirty="0">
                <a:solidFill>
                  <a:srgbClr val="404040"/>
                </a:solidFill>
                <a:latin typeface="Arial"/>
                <a:cs typeface="Arial"/>
              </a:rPr>
              <a:t>belli 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aralıklara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bölünmeye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değildir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ilerideki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değişikliklere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uyum 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gösterilemez.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4133088"/>
            <a:ext cx="3552444" cy="1604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05084" y="2452116"/>
            <a:ext cx="3845936" cy="2486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0851" y="2713990"/>
            <a:ext cx="3049905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0" dirty="0">
                <a:solidFill>
                  <a:srgbClr val="006FC0"/>
                </a:solidFill>
                <a:latin typeface="Arial"/>
                <a:cs typeface="Arial"/>
              </a:rPr>
              <a:t>Geleneksel</a:t>
            </a:r>
            <a:r>
              <a:rPr sz="18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6FC0"/>
                </a:solidFill>
                <a:latin typeface="Arial"/>
                <a:cs typeface="Arial"/>
              </a:rPr>
              <a:t>Yöntemler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Müşteriler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istediğini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bilir.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7248" y="3619245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şekilde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851" y="3619245"/>
            <a:ext cx="254635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8572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  <a:tab pos="1534795" algn="l"/>
                <a:tab pos="2218055" algn="l"/>
              </a:tabLst>
            </a:pP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800" spc="6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rici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ne 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üreteceklerini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bilir.</a:t>
            </a:r>
            <a:endParaRPr sz="1800">
              <a:latin typeface="Arial"/>
              <a:cs typeface="Arial"/>
            </a:endParaRPr>
          </a:p>
          <a:p>
            <a:pPr marL="104139" marR="5080" indent="-9144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yol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hiç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birşey 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değişmeyecektir.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4032" rIns="0" bIns="0" rtlCol="0">
            <a:spAutoFit/>
          </a:bodyPr>
          <a:lstStyle/>
          <a:p>
            <a:pPr marL="3990340" indent="-9144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</a:tabLst>
            </a:pPr>
            <a:r>
              <a:rPr sz="1800" i="0" spc="-125" dirty="0">
                <a:solidFill>
                  <a:srgbClr val="006FC0"/>
                </a:solidFill>
                <a:latin typeface="Arial"/>
                <a:cs typeface="Arial"/>
              </a:rPr>
              <a:t>Çevik</a:t>
            </a:r>
            <a:r>
              <a:rPr sz="1800" i="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0" spc="-85" dirty="0">
                <a:solidFill>
                  <a:srgbClr val="006FC0"/>
                </a:solidFill>
                <a:latin typeface="Arial"/>
                <a:cs typeface="Arial"/>
              </a:rPr>
              <a:t>Yöntemler</a:t>
            </a:r>
            <a:endParaRPr sz="1800">
              <a:latin typeface="Arial"/>
              <a:cs typeface="Arial"/>
            </a:endParaRPr>
          </a:p>
          <a:p>
            <a:pPr marL="3990340" indent="-91440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</a:tabLst>
            </a:pPr>
            <a:r>
              <a:rPr sz="1800" i="0" spc="-35" dirty="0">
                <a:solidFill>
                  <a:srgbClr val="404040"/>
                </a:solidFill>
                <a:latin typeface="Arial"/>
                <a:cs typeface="Arial"/>
              </a:rPr>
              <a:t>Müşteriler </a:t>
            </a:r>
            <a:r>
              <a:rPr sz="1800" i="0" spc="-8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800" i="0" spc="-50" dirty="0">
                <a:solidFill>
                  <a:srgbClr val="404040"/>
                </a:solidFill>
                <a:latin typeface="Arial"/>
                <a:cs typeface="Arial"/>
              </a:rPr>
              <a:t>istediğini</a:t>
            </a:r>
            <a:r>
              <a:rPr sz="1800" i="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0" spc="-105" dirty="0">
                <a:solidFill>
                  <a:srgbClr val="404040"/>
                </a:solidFill>
                <a:latin typeface="Arial"/>
                <a:cs typeface="Arial"/>
              </a:rPr>
              <a:t>keşfeder.</a:t>
            </a:r>
            <a:endParaRPr sz="1800">
              <a:latin typeface="Arial"/>
              <a:cs typeface="Arial"/>
            </a:endParaRPr>
          </a:p>
          <a:p>
            <a:pPr marL="3990340" indent="-91440">
              <a:lnSpc>
                <a:spcPts val="1945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  <a:tab pos="5371465" algn="l"/>
                <a:tab pos="5948045" algn="l"/>
                <a:tab pos="6557645" algn="l"/>
              </a:tabLst>
            </a:pPr>
            <a:r>
              <a:rPr sz="1800" i="0" spc="-45" dirty="0">
                <a:solidFill>
                  <a:srgbClr val="404040"/>
                </a:solidFill>
                <a:latin typeface="Arial"/>
                <a:cs typeface="Arial"/>
              </a:rPr>
              <a:t>Geliştiriciler	</a:t>
            </a:r>
            <a:r>
              <a:rPr sz="1800" i="0" spc="-60" dirty="0">
                <a:solidFill>
                  <a:srgbClr val="404040"/>
                </a:solidFill>
                <a:latin typeface="Arial"/>
                <a:cs typeface="Arial"/>
              </a:rPr>
              <a:t>neyi	</a:t>
            </a:r>
            <a:r>
              <a:rPr sz="1800" i="0" spc="-95" dirty="0">
                <a:solidFill>
                  <a:srgbClr val="404040"/>
                </a:solidFill>
                <a:latin typeface="Arial"/>
                <a:cs typeface="Arial"/>
              </a:rPr>
              <a:t>nasıl	</a:t>
            </a:r>
            <a:r>
              <a:rPr sz="1800" i="0" spc="-60" dirty="0">
                <a:solidFill>
                  <a:srgbClr val="404040"/>
                </a:solidFill>
                <a:latin typeface="Arial"/>
                <a:cs typeface="Arial"/>
              </a:rPr>
              <a:t>üreteceğini</a:t>
            </a:r>
            <a:endParaRPr sz="1800">
              <a:latin typeface="Arial"/>
              <a:cs typeface="Arial"/>
            </a:endParaRPr>
          </a:p>
          <a:p>
            <a:pPr marL="3990340">
              <a:lnSpc>
                <a:spcPts val="1945"/>
              </a:lnSpc>
            </a:pPr>
            <a:r>
              <a:rPr sz="1800" i="0" spc="-105" dirty="0">
                <a:solidFill>
                  <a:srgbClr val="404040"/>
                </a:solidFill>
                <a:latin typeface="Arial"/>
                <a:cs typeface="Arial"/>
              </a:rPr>
              <a:t>keşfeder.</a:t>
            </a:r>
            <a:endParaRPr sz="1800">
              <a:latin typeface="Arial"/>
              <a:cs typeface="Arial"/>
            </a:endParaRPr>
          </a:p>
          <a:p>
            <a:pPr marL="3990340" marR="5080" indent="-91440">
              <a:lnSpc>
                <a:spcPct val="80000"/>
              </a:lnSpc>
              <a:spcBef>
                <a:spcPts val="14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  <a:tab pos="4484370" algn="l"/>
                <a:tab pos="4915535" algn="l"/>
                <a:tab pos="5864225" algn="l"/>
                <a:tab pos="6273800" algn="l"/>
                <a:tab pos="6752590" algn="l"/>
              </a:tabLst>
            </a:pPr>
            <a:r>
              <a:rPr sz="1800" i="0" spc="-140" dirty="0">
                <a:solidFill>
                  <a:srgbClr val="404040"/>
                </a:solidFill>
                <a:latin typeface="Arial"/>
                <a:cs typeface="Arial"/>
              </a:rPr>
              <a:t>Bu	</a:t>
            </a:r>
            <a:r>
              <a:rPr sz="1800" i="0" spc="-114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i="0" spc="-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i="0" spc="-1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i="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i="0" spc="-6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800" i="0" spc="-65" dirty="0">
                <a:solidFill>
                  <a:srgbClr val="404040"/>
                </a:solidFill>
                <a:latin typeface="Arial"/>
                <a:cs typeface="Arial"/>
              </a:rPr>
              <a:t>oyun</a:t>
            </a:r>
            <a:r>
              <a:rPr sz="1800" i="0" spc="-15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800" i="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i="0" spc="-10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1800" i="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i="0" spc="-150" dirty="0">
                <a:solidFill>
                  <a:srgbClr val="404040"/>
                </a:solidFill>
                <a:latin typeface="Arial"/>
                <a:cs typeface="Arial"/>
              </a:rPr>
              <a:t>ç</a:t>
            </a:r>
            <a:r>
              <a:rPr sz="1800" i="0" spc="-8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i="0" spc="-6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800" i="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i="0" spc="-9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800" i="0" spc="-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i="0" spc="-105" dirty="0">
                <a:solidFill>
                  <a:srgbClr val="404040"/>
                </a:solidFill>
                <a:latin typeface="Arial"/>
                <a:cs typeface="Arial"/>
              </a:rPr>
              <a:t>ğ</a:t>
            </a:r>
            <a:r>
              <a:rPr sz="1800" i="0" spc="-4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i="0" spc="-80" dirty="0">
                <a:solidFill>
                  <a:srgbClr val="404040"/>
                </a:solidFill>
                <a:latin typeface="Arial"/>
                <a:cs typeface="Arial"/>
              </a:rPr>
              <a:t>şik</a:t>
            </a:r>
            <a:r>
              <a:rPr sz="1800" i="0" spc="-5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i="0" spc="-60" dirty="0">
                <a:solidFill>
                  <a:srgbClr val="404040"/>
                </a:solidFill>
                <a:latin typeface="Arial"/>
                <a:cs typeface="Arial"/>
              </a:rPr>
              <a:t>k  </a:t>
            </a:r>
            <a:r>
              <a:rPr sz="1800" i="0" spc="-65" dirty="0">
                <a:solidFill>
                  <a:srgbClr val="404040"/>
                </a:solidFill>
                <a:latin typeface="Arial"/>
                <a:cs typeface="Arial"/>
              </a:rPr>
              <a:t>yapılabilir.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969626" y="2569578"/>
            <a:ext cx="3446654" cy="224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solidFill>
                  <a:srgbClr val="2583C5"/>
                </a:solidFill>
                <a:latin typeface="Times New Roman"/>
                <a:cs typeface="Times New Roman"/>
              </a:rPr>
              <a:t> </a:t>
            </a:r>
            <a:r>
              <a:rPr spc="-300" dirty="0">
                <a:solidFill>
                  <a:srgbClr val="2583C5"/>
                </a:solidFill>
              </a:rPr>
              <a:t>İçindekiler	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67562" y="2313051"/>
            <a:ext cx="610870" cy="2875280"/>
          </a:xfrm>
          <a:custGeom>
            <a:avLst/>
            <a:gdLst/>
            <a:ahLst/>
            <a:cxnLst/>
            <a:rect l="l" t="t" r="r" b="b"/>
            <a:pathLst>
              <a:path w="610869" h="2875279">
                <a:moveTo>
                  <a:pt x="15265" y="0"/>
                </a:moveTo>
                <a:lnTo>
                  <a:pt x="48805" y="34322"/>
                </a:lnTo>
                <a:lnTo>
                  <a:pt x="81374" y="69231"/>
                </a:lnTo>
                <a:lnTo>
                  <a:pt x="112970" y="104710"/>
                </a:lnTo>
                <a:lnTo>
                  <a:pt x="143594" y="140742"/>
                </a:lnTo>
                <a:lnTo>
                  <a:pt x="173245" y="177308"/>
                </a:lnTo>
                <a:lnTo>
                  <a:pt x="201925" y="214393"/>
                </a:lnTo>
                <a:lnTo>
                  <a:pt x="229632" y="251978"/>
                </a:lnTo>
                <a:lnTo>
                  <a:pt x="256367" y="290046"/>
                </a:lnTo>
                <a:lnTo>
                  <a:pt x="282130" y="328580"/>
                </a:lnTo>
                <a:lnTo>
                  <a:pt x="306921" y="367563"/>
                </a:lnTo>
                <a:lnTo>
                  <a:pt x="330740" y="406978"/>
                </a:lnTo>
                <a:lnTo>
                  <a:pt x="353586" y="446807"/>
                </a:lnTo>
                <a:lnTo>
                  <a:pt x="375460" y="487033"/>
                </a:lnTo>
                <a:lnTo>
                  <a:pt x="396362" y="527639"/>
                </a:lnTo>
                <a:lnTo>
                  <a:pt x="416292" y="568607"/>
                </a:lnTo>
                <a:lnTo>
                  <a:pt x="435250" y="609920"/>
                </a:lnTo>
                <a:lnTo>
                  <a:pt x="453235" y="651562"/>
                </a:lnTo>
                <a:lnTo>
                  <a:pt x="470249" y="693514"/>
                </a:lnTo>
                <a:lnTo>
                  <a:pt x="486290" y="735760"/>
                </a:lnTo>
                <a:lnTo>
                  <a:pt x="501359" y="778281"/>
                </a:lnTo>
                <a:lnTo>
                  <a:pt x="515455" y="821062"/>
                </a:lnTo>
                <a:lnTo>
                  <a:pt x="528580" y="864084"/>
                </a:lnTo>
                <a:lnTo>
                  <a:pt x="540732" y="907331"/>
                </a:lnTo>
                <a:lnTo>
                  <a:pt x="551912" y="950785"/>
                </a:lnTo>
                <a:lnTo>
                  <a:pt x="562120" y="994429"/>
                </a:lnTo>
                <a:lnTo>
                  <a:pt x="571356" y="1038245"/>
                </a:lnTo>
                <a:lnTo>
                  <a:pt x="579620" y="1082217"/>
                </a:lnTo>
                <a:lnTo>
                  <a:pt x="586911" y="1126327"/>
                </a:lnTo>
                <a:lnTo>
                  <a:pt x="593230" y="1170558"/>
                </a:lnTo>
                <a:lnTo>
                  <a:pt x="598577" y="1214892"/>
                </a:lnTo>
                <a:lnTo>
                  <a:pt x="602952" y="1259312"/>
                </a:lnTo>
                <a:lnTo>
                  <a:pt x="606355" y="1303802"/>
                </a:lnTo>
                <a:lnTo>
                  <a:pt x="608785" y="1348343"/>
                </a:lnTo>
                <a:lnTo>
                  <a:pt x="610244" y="1392919"/>
                </a:lnTo>
                <a:lnTo>
                  <a:pt x="610730" y="1437513"/>
                </a:lnTo>
                <a:lnTo>
                  <a:pt x="610244" y="1482106"/>
                </a:lnTo>
                <a:lnTo>
                  <a:pt x="608785" y="1526682"/>
                </a:lnTo>
                <a:lnTo>
                  <a:pt x="606355" y="1571223"/>
                </a:lnTo>
                <a:lnTo>
                  <a:pt x="602952" y="1615713"/>
                </a:lnTo>
                <a:lnTo>
                  <a:pt x="598577" y="1660133"/>
                </a:lnTo>
                <a:lnTo>
                  <a:pt x="593230" y="1704467"/>
                </a:lnTo>
                <a:lnTo>
                  <a:pt x="586911" y="1748698"/>
                </a:lnTo>
                <a:lnTo>
                  <a:pt x="579620" y="1792808"/>
                </a:lnTo>
                <a:lnTo>
                  <a:pt x="571356" y="1836780"/>
                </a:lnTo>
                <a:lnTo>
                  <a:pt x="562120" y="1880596"/>
                </a:lnTo>
                <a:lnTo>
                  <a:pt x="551912" y="1924240"/>
                </a:lnTo>
                <a:lnTo>
                  <a:pt x="540732" y="1967694"/>
                </a:lnTo>
                <a:lnTo>
                  <a:pt x="528580" y="2010941"/>
                </a:lnTo>
                <a:lnTo>
                  <a:pt x="515455" y="2053963"/>
                </a:lnTo>
                <a:lnTo>
                  <a:pt x="501359" y="2096744"/>
                </a:lnTo>
                <a:lnTo>
                  <a:pt x="486290" y="2139265"/>
                </a:lnTo>
                <a:lnTo>
                  <a:pt x="470249" y="2181511"/>
                </a:lnTo>
                <a:lnTo>
                  <a:pt x="453235" y="2223463"/>
                </a:lnTo>
                <a:lnTo>
                  <a:pt x="435250" y="2265105"/>
                </a:lnTo>
                <a:lnTo>
                  <a:pt x="416292" y="2306418"/>
                </a:lnTo>
                <a:lnTo>
                  <a:pt x="396362" y="2347386"/>
                </a:lnTo>
                <a:lnTo>
                  <a:pt x="375460" y="2387992"/>
                </a:lnTo>
                <a:lnTo>
                  <a:pt x="353586" y="2428218"/>
                </a:lnTo>
                <a:lnTo>
                  <a:pt x="330740" y="2468047"/>
                </a:lnTo>
                <a:lnTo>
                  <a:pt x="306921" y="2507462"/>
                </a:lnTo>
                <a:lnTo>
                  <a:pt x="282130" y="2546445"/>
                </a:lnTo>
                <a:lnTo>
                  <a:pt x="256367" y="2584979"/>
                </a:lnTo>
                <a:lnTo>
                  <a:pt x="229632" y="2623047"/>
                </a:lnTo>
                <a:lnTo>
                  <a:pt x="201925" y="2660632"/>
                </a:lnTo>
                <a:lnTo>
                  <a:pt x="173245" y="2697717"/>
                </a:lnTo>
                <a:lnTo>
                  <a:pt x="143594" y="2734283"/>
                </a:lnTo>
                <a:lnTo>
                  <a:pt x="112970" y="2770315"/>
                </a:lnTo>
                <a:lnTo>
                  <a:pt x="81374" y="2805794"/>
                </a:lnTo>
                <a:lnTo>
                  <a:pt x="48805" y="2840703"/>
                </a:lnTo>
                <a:lnTo>
                  <a:pt x="15265" y="2875026"/>
                </a:lnTo>
                <a:lnTo>
                  <a:pt x="0" y="2859786"/>
                </a:lnTo>
                <a:lnTo>
                  <a:pt x="33655" y="2825329"/>
                </a:lnTo>
                <a:lnTo>
                  <a:pt x="66321" y="2790275"/>
                </a:lnTo>
                <a:lnTo>
                  <a:pt x="97998" y="2754642"/>
                </a:lnTo>
                <a:lnTo>
                  <a:pt x="128684" y="2718447"/>
                </a:lnTo>
                <a:lnTo>
                  <a:pt x="158380" y="2681709"/>
                </a:lnTo>
                <a:lnTo>
                  <a:pt x="187087" y="2644444"/>
                </a:lnTo>
                <a:lnTo>
                  <a:pt x="214803" y="2606672"/>
                </a:lnTo>
                <a:lnTo>
                  <a:pt x="241530" y="2568409"/>
                </a:lnTo>
                <a:lnTo>
                  <a:pt x="267267" y="2529674"/>
                </a:lnTo>
                <a:lnTo>
                  <a:pt x="292014" y="2490484"/>
                </a:lnTo>
                <a:lnTo>
                  <a:pt x="315771" y="2450857"/>
                </a:lnTo>
                <a:lnTo>
                  <a:pt x="338538" y="2410811"/>
                </a:lnTo>
                <a:lnTo>
                  <a:pt x="360316" y="2370364"/>
                </a:lnTo>
                <a:lnTo>
                  <a:pt x="381103" y="2329534"/>
                </a:lnTo>
                <a:lnTo>
                  <a:pt x="400901" y="2288339"/>
                </a:lnTo>
                <a:lnTo>
                  <a:pt x="419709" y="2246795"/>
                </a:lnTo>
                <a:lnTo>
                  <a:pt x="437526" y="2204922"/>
                </a:lnTo>
                <a:lnTo>
                  <a:pt x="454354" y="2162737"/>
                </a:lnTo>
                <a:lnTo>
                  <a:pt x="470192" y="2120258"/>
                </a:lnTo>
                <a:lnTo>
                  <a:pt x="485041" y="2077503"/>
                </a:lnTo>
                <a:lnTo>
                  <a:pt x="498899" y="2034489"/>
                </a:lnTo>
                <a:lnTo>
                  <a:pt x="511767" y="1991234"/>
                </a:lnTo>
                <a:lnTo>
                  <a:pt x="523646" y="1947756"/>
                </a:lnTo>
                <a:lnTo>
                  <a:pt x="534535" y="1904074"/>
                </a:lnTo>
                <a:lnTo>
                  <a:pt x="544433" y="1860204"/>
                </a:lnTo>
                <a:lnTo>
                  <a:pt x="553342" y="1816165"/>
                </a:lnTo>
                <a:lnTo>
                  <a:pt x="561261" y="1771974"/>
                </a:lnTo>
                <a:lnTo>
                  <a:pt x="568190" y="1727649"/>
                </a:lnTo>
                <a:lnTo>
                  <a:pt x="574130" y="1683209"/>
                </a:lnTo>
                <a:lnTo>
                  <a:pt x="579079" y="1638671"/>
                </a:lnTo>
                <a:lnTo>
                  <a:pt x="583039" y="1594052"/>
                </a:lnTo>
                <a:lnTo>
                  <a:pt x="586008" y="1549371"/>
                </a:lnTo>
                <a:lnTo>
                  <a:pt x="587988" y="1504645"/>
                </a:lnTo>
                <a:lnTo>
                  <a:pt x="588978" y="1459893"/>
                </a:lnTo>
                <a:lnTo>
                  <a:pt x="588978" y="1415132"/>
                </a:lnTo>
                <a:lnTo>
                  <a:pt x="587988" y="1370380"/>
                </a:lnTo>
                <a:lnTo>
                  <a:pt x="586008" y="1325654"/>
                </a:lnTo>
                <a:lnTo>
                  <a:pt x="583039" y="1280973"/>
                </a:lnTo>
                <a:lnTo>
                  <a:pt x="579079" y="1236354"/>
                </a:lnTo>
                <a:lnTo>
                  <a:pt x="574130" y="1191816"/>
                </a:lnTo>
                <a:lnTo>
                  <a:pt x="568190" y="1147376"/>
                </a:lnTo>
                <a:lnTo>
                  <a:pt x="561261" y="1103051"/>
                </a:lnTo>
                <a:lnTo>
                  <a:pt x="553342" y="1058860"/>
                </a:lnTo>
                <a:lnTo>
                  <a:pt x="544433" y="1014821"/>
                </a:lnTo>
                <a:lnTo>
                  <a:pt x="534535" y="970951"/>
                </a:lnTo>
                <a:lnTo>
                  <a:pt x="523646" y="927269"/>
                </a:lnTo>
                <a:lnTo>
                  <a:pt x="511767" y="883791"/>
                </a:lnTo>
                <a:lnTo>
                  <a:pt x="498899" y="840536"/>
                </a:lnTo>
                <a:lnTo>
                  <a:pt x="485041" y="797522"/>
                </a:lnTo>
                <a:lnTo>
                  <a:pt x="470192" y="754767"/>
                </a:lnTo>
                <a:lnTo>
                  <a:pt x="454354" y="712288"/>
                </a:lnTo>
                <a:lnTo>
                  <a:pt x="437526" y="670103"/>
                </a:lnTo>
                <a:lnTo>
                  <a:pt x="419709" y="628230"/>
                </a:lnTo>
                <a:lnTo>
                  <a:pt x="400901" y="586686"/>
                </a:lnTo>
                <a:lnTo>
                  <a:pt x="381103" y="545491"/>
                </a:lnTo>
                <a:lnTo>
                  <a:pt x="360316" y="504661"/>
                </a:lnTo>
                <a:lnTo>
                  <a:pt x="338538" y="464214"/>
                </a:lnTo>
                <a:lnTo>
                  <a:pt x="315771" y="424168"/>
                </a:lnTo>
                <a:lnTo>
                  <a:pt x="292014" y="384541"/>
                </a:lnTo>
                <a:lnTo>
                  <a:pt x="267267" y="345351"/>
                </a:lnTo>
                <a:lnTo>
                  <a:pt x="241530" y="306616"/>
                </a:lnTo>
                <a:lnTo>
                  <a:pt x="214803" y="268353"/>
                </a:lnTo>
                <a:lnTo>
                  <a:pt x="187087" y="230581"/>
                </a:lnTo>
                <a:lnTo>
                  <a:pt x="158380" y="193316"/>
                </a:lnTo>
                <a:lnTo>
                  <a:pt x="128684" y="156578"/>
                </a:lnTo>
                <a:lnTo>
                  <a:pt x="97998" y="120383"/>
                </a:lnTo>
                <a:lnTo>
                  <a:pt x="66321" y="84750"/>
                </a:lnTo>
                <a:lnTo>
                  <a:pt x="33655" y="49696"/>
                </a:lnTo>
                <a:lnTo>
                  <a:pt x="0" y="15239"/>
                </a:lnTo>
                <a:lnTo>
                  <a:pt x="15265" y="0"/>
                </a:lnTo>
                <a:close/>
              </a:path>
            </a:pathLst>
          </a:custGeom>
          <a:ln w="15240">
            <a:solidFill>
              <a:srgbClr val="2730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24" y="2400300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69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8324" y="2400300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69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5240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8353" y="2402586"/>
            <a:ext cx="6745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344068"/>
                </a:solidFill>
                <a:latin typeface="Arial"/>
                <a:cs typeface="Arial"/>
              </a:rPr>
              <a:t>Günümüzde </a:t>
            </a:r>
            <a:r>
              <a:rPr sz="1600" spc="-130" dirty="0">
                <a:solidFill>
                  <a:srgbClr val="344068"/>
                </a:solidFill>
                <a:latin typeface="Arial"/>
                <a:cs typeface="Arial"/>
              </a:rPr>
              <a:t>Yazılım </a:t>
            </a:r>
            <a:r>
              <a:rPr sz="1600" spc="-45" dirty="0">
                <a:solidFill>
                  <a:srgbClr val="344068"/>
                </a:solidFill>
                <a:latin typeface="Arial"/>
                <a:cs typeface="Arial"/>
              </a:rPr>
              <a:t>Projelerinin</a:t>
            </a:r>
            <a:r>
              <a:rPr sz="1600" spc="110" dirty="0">
                <a:solidFill>
                  <a:srgbClr val="344068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344068"/>
                </a:solidFill>
                <a:latin typeface="Arial"/>
                <a:cs typeface="Arial"/>
              </a:rPr>
              <a:t>Durumu................................................................3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0203" y="23606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4">
                <a:moveTo>
                  <a:pt x="198120" y="0"/>
                </a:moveTo>
                <a:lnTo>
                  <a:pt x="152691" y="5251"/>
                </a:lnTo>
                <a:lnTo>
                  <a:pt x="110989" y="20211"/>
                </a:lnTo>
                <a:lnTo>
                  <a:pt x="74204" y="43687"/>
                </a:lnTo>
                <a:lnTo>
                  <a:pt x="43523" y="74484"/>
                </a:lnTo>
                <a:lnTo>
                  <a:pt x="20136" y="111411"/>
                </a:lnTo>
                <a:lnTo>
                  <a:pt x="5232" y="153275"/>
                </a:lnTo>
                <a:lnTo>
                  <a:pt x="0" y="198882"/>
                </a:lnTo>
                <a:lnTo>
                  <a:pt x="5232" y="244488"/>
                </a:lnTo>
                <a:lnTo>
                  <a:pt x="20136" y="286352"/>
                </a:lnTo>
                <a:lnTo>
                  <a:pt x="43523" y="323279"/>
                </a:lnTo>
                <a:lnTo>
                  <a:pt x="74204" y="354076"/>
                </a:lnTo>
                <a:lnTo>
                  <a:pt x="110989" y="377552"/>
                </a:lnTo>
                <a:lnTo>
                  <a:pt x="152691" y="392512"/>
                </a:lnTo>
                <a:lnTo>
                  <a:pt x="198120" y="397763"/>
                </a:lnTo>
                <a:lnTo>
                  <a:pt x="243548" y="392512"/>
                </a:lnTo>
                <a:lnTo>
                  <a:pt x="285250" y="377552"/>
                </a:lnTo>
                <a:lnTo>
                  <a:pt x="322035" y="354076"/>
                </a:lnTo>
                <a:lnTo>
                  <a:pt x="352716" y="323279"/>
                </a:lnTo>
                <a:lnTo>
                  <a:pt x="376103" y="286352"/>
                </a:lnTo>
                <a:lnTo>
                  <a:pt x="391007" y="244488"/>
                </a:lnTo>
                <a:lnTo>
                  <a:pt x="396240" y="198882"/>
                </a:lnTo>
                <a:lnTo>
                  <a:pt x="391007" y="153275"/>
                </a:lnTo>
                <a:lnTo>
                  <a:pt x="376103" y="111411"/>
                </a:lnTo>
                <a:lnTo>
                  <a:pt x="352716" y="74484"/>
                </a:lnTo>
                <a:lnTo>
                  <a:pt x="322035" y="43687"/>
                </a:lnTo>
                <a:lnTo>
                  <a:pt x="285250" y="20211"/>
                </a:lnTo>
                <a:lnTo>
                  <a:pt x="243548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203" y="23606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4">
                <a:moveTo>
                  <a:pt x="0" y="198882"/>
                </a:moveTo>
                <a:lnTo>
                  <a:pt x="5232" y="153275"/>
                </a:lnTo>
                <a:lnTo>
                  <a:pt x="20136" y="111411"/>
                </a:lnTo>
                <a:lnTo>
                  <a:pt x="43523" y="74484"/>
                </a:lnTo>
                <a:lnTo>
                  <a:pt x="74204" y="43687"/>
                </a:lnTo>
                <a:lnTo>
                  <a:pt x="110989" y="20211"/>
                </a:lnTo>
                <a:lnTo>
                  <a:pt x="152691" y="5251"/>
                </a:lnTo>
                <a:lnTo>
                  <a:pt x="198120" y="0"/>
                </a:lnTo>
                <a:lnTo>
                  <a:pt x="243548" y="5251"/>
                </a:lnTo>
                <a:lnTo>
                  <a:pt x="285250" y="20211"/>
                </a:lnTo>
                <a:lnTo>
                  <a:pt x="322035" y="43687"/>
                </a:lnTo>
                <a:lnTo>
                  <a:pt x="352716" y="74484"/>
                </a:lnTo>
                <a:lnTo>
                  <a:pt x="376103" y="111411"/>
                </a:lnTo>
                <a:lnTo>
                  <a:pt x="391007" y="153275"/>
                </a:lnTo>
                <a:lnTo>
                  <a:pt x="396240" y="198882"/>
                </a:lnTo>
                <a:lnTo>
                  <a:pt x="391007" y="244488"/>
                </a:lnTo>
                <a:lnTo>
                  <a:pt x="376103" y="286352"/>
                </a:lnTo>
                <a:lnTo>
                  <a:pt x="352716" y="323279"/>
                </a:lnTo>
                <a:lnTo>
                  <a:pt x="322035" y="354076"/>
                </a:lnTo>
                <a:lnTo>
                  <a:pt x="285250" y="377552"/>
                </a:lnTo>
                <a:lnTo>
                  <a:pt x="243548" y="392512"/>
                </a:lnTo>
                <a:lnTo>
                  <a:pt x="198120" y="397763"/>
                </a:lnTo>
                <a:lnTo>
                  <a:pt x="152691" y="392512"/>
                </a:lnTo>
                <a:lnTo>
                  <a:pt x="110989" y="377552"/>
                </a:lnTo>
                <a:lnTo>
                  <a:pt x="74204" y="354076"/>
                </a:lnTo>
                <a:lnTo>
                  <a:pt x="43523" y="323279"/>
                </a:lnTo>
                <a:lnTo>
                  <a:pt x="20136" y="286352"/>
                </a:lnTo>
                <a:lnTo>
                  <a:pt x="5232" y="244488"/>
                </a:lnTo>
                <a:lnTo>
                  <a:pt x="0" y="198882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0452" y="2877311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1"/>
                </a:moveTo>
                <a:lnTo>
                  <a:pt x="6996683" y="316991"/>
                </a:lnTo>
                <a:lnTo>
                  <a:pt x="6996683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0452" y="2877311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1"/>
                </a:moveTo>
                <a:lnTo>
                  <a:pt x="6996683" y="316991"/>
                </a:lnTo>
                <a:lnTo>
                  <a:pt x="6996683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9466" y="2878962"/>
            <a:ext cx="6482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solidFill>
                  <a:srgbClr val="344068"/>
                </a:solidFill>
                <a:latin typeface="Arial"/>
                <a:cs typeface="Arial"/>
              </a:rPr>
              <a:t>Çevik </a:t>
            </a:r>
            <a:r>
              <a:rPr sz="1600" spc="-130" dirty="0">
                <a:solidFill>
                  <a:srgbClr val="344068"/>
                </a:solidFill>
                <a:latin typeface="Arial"/>
                <a:cs typeface="Arial"/>
              </a:rPr>
              <a:t>Yazılım </a:t>
            </a:r>
            <a:r>
              <a:rPr sz="1600" spc="-55" dirty="0">
                <a:solidFill>
                  <a:srgbClr val="344068"/>
                </a:solidFill>
                <a:latin typeface="Arial"/>
                <a:cs typeface="Arial"/>
              </a:rPr>
              <a:t>Geliştirme</a:t>
            </a:r>
            <a:r>
              <a:rPr sz="1600" dirty="0">
                <a:solidFill>
                  <a:srgbClr val="344068"/>
                </a:solidFill>
                <a:latin typeface="Arial"/>
                <a:cs typeface="Arial"/>
              </a:rPr>
              <a:t> </a:t>
            </a:r>
            <a:r>
              <a:rPr sz="1600" spc="-395" dirty="0">
                <a:solidFill>
                  <a:srgbClr val="344068"/>
                </a:solidFill>
                <a:latin typeface="Arial"/>
                <a:cs typeface="Arial"/>
              </a:rPr>
              <a:t>Yöntemi…………………………………………………………………….9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0808" y="2837688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4" h="396239">
                <a:moveTo>
                  <a:pt x="198881" y="0"/>
                </a:moveTo>
                <a:lnTo>
                  <a:pt x="153279" y="5229"/>
                </a:lnTo>
                <a:lnTo>
                  <a:pt x="111417" y="20127"/>
                </a:lnTo>
                <a:lnTo>
                  <a:pt x="74490" y="43507"/>
                </a:lnTo>
                <a:lnTo>
                  <a:pt x="43691" y="74182"/>
                </a:lnTo>
                <a:lnTo>
                  <a:pt x="20214" y="110967"/>
                </a:lnTo>
                <a:lnTo>
                  <a:pt x="5252" y="152675"/>
                </a:lnTo>
                <a:lnTo>
                  <a:pt x="0" y="198120"/>
                </a:lnTo>
                <a:lnTo>
                  <a:pt x="5252" y="243564"/>
                </a:lnTo>
                <a:lnTo>
                  <a:pt x="20214" y="285272"/>
                </a:lnTo>
                <a:lnTo>
                  <a:pt x="43691" y="322057"/>
                </a:lnTo>
                <a:lnTo>
                  <a:pt x="74490" y="352732"/>
                </a:lnTo>
                <a:lnTo>
                  <a:pt x="111417" y="376112"/>
                </a:lnTo>
                <a:lnTo>
                  <a:pt x="153279" y="391010"/>
                </a:lnTo>
                <a:lnTo>
                  <a:pt x="198881" y="396239"/>
                </a:lnTo>
                <a:lnTo>
                  <a:pt x="244488" y="391010"/>
                </a:lnTo>
                <a:lnTo>
                  <a:pt x="286352" y="376112"/>
                </a:lnTo>
                <a:lnTo>
                  <a:pt x="323279" y="352732"/>
                </a:lnTo>
                <a:lnTo>
                  <a:pt x="354076" y="322057"/>
                </a:lnTo>
                <a:lnTo>
                  <a:pt x="377552" y="285272"/>
                </a:lnTo>
                <a:lnTo>
                  <a:pt x="392512" y="243564"/>
                </a:lnTo>
                <a:lnTo>
                  <a:pt x="397763" y="198120"/>
                </a:lnTo>
                <a:lnTo>
                  <a:pt x="392512" y="152675"/>
                </a:lnTo>
                <a:lnTo>
                  <a:pt x="377552" y="110967"/>
                </a:lnTo>
                <a:lnTo>
                  <a:pt x="354076" y="74182"/>
                </a:lnTo>
                <a:lnTo>
                  <a:pt x="323279" y="43507"/>
                </a:lnTo>
                <a:lnTo>
                  <a:pt x="286352" y="20127"/>
                </a:lnTo>
                <a:lnTo>
                  <a:pt x="244488" y="5229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0808" y="2837688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4" h="396239">
                <a:moveTo>
                  <a:pt x="0" y="198120"/>
                </a:moveTo>
                <a:lnTo>
                  <a:pt x="5252" y="152675"/>
                </a:lnTo>
                <a:lnTo>
                  <a:pt x="20214" y="110967"/>
                </a:lnTo>
                <a:lnTo>
                  <a:pt x="43691" y="74182"/>
                </a:lnTo>
                <a:lnTo>
                  <a:pt x="74490" y="43507"/>
                </a:lnTo>
                <a:lnTo>
                  <a:pt x="111417" y="20127"/>
                </a:lnTo>
                <a:lnTo>
                  <a:pt x="153279" y="5229"/>
                </a:lnTo>
                <a:lnTo>
                  <a:pt x="198881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20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1" y="396239"/>
                </a:lnTo>
                <a:lnTo>
                  <a:pt x="153279" y="391010"/>
                </a:lnTo>
                <a:lnTo>
                  <a:pt x="111417" y="376112"/>
                </a:lnTo>
                <a:lnTo>
                  <a:pt x="74490" y="352732"/>
                </a:lnTo>
                <a:lnTo>
                  <a:pt x="43691" y="322057"/>
                </a:lnTo>
                <a:lnTo>
                  <a:pt x="20214" y="285272"/>
                </a:lnTo>
                <a:lnTo>
                  <a:pt x="5252" y="243564"/>
                </a:lnTo>
                <a:lnTo>
                  <a:pt x="0" y="198120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9324" y="3354323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324" y="3354323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88973" y="3355035"/>
            <a:ext cx="6369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5" dirty="0">
                <a:solidFill>
                  <a:srgbClr val="344068"/>
                </a:solidFill>
                <a:latin typeface="Arial"/>
                <a:cs typeface="Arial"/>
              </a:rPr>
              <a:t>Geleneksel </a:t>
            </a:r>
            <a:r>
              <a:rPr sz="1600" spc="-30" dirty="0">
                <a:solidFill>
                  <a:srgbClr val="344068"/>
                </a:solidFill>
                <a:latin typeface="Arial"/>
                <a:cs typeface="Arial"/>
              </a:rPr>
              <a:t>Model </a:t>
            </a:r>
            <a:r>
              <a:rPr sz="1600" spc="-105" dirty="0">
                <a:solidFill>
                  <a:srgbClr val="344068"/>
                </a:solidFill>
                <a:latin typeface="Arial"/>
                <a:cs typeface="Arial"/>
              </a:rPr>
              <a:t>vs. </a:t>
            </a:r>
            <a:r>
              <a:rPr sz="1600" spc="-409" dirty="0">
                <a:solidFill>
                  <a:srgbClr val="344068"/>
                </a:solidFill>
                <a:latin typeface="Arial"/>
                <a:cs typeface="Arial"/>
              </a:rPr>
              <a:t>Agile……..…………………………………………………………………</a:t>
            </a:r>
            <a:r>
              <a:rPr sz="1600" spc="-380" dirty="0">
                <a:solidFill>
                  <a:srgbClr val="344068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344068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1203" y="33131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198120" y="0"/>
                </a:moveTo>
                <a:lnTo>
                  <a:pt x="152675" y="5251"/>
                </a:lnTo>
                <a:lnTo>
                  <a:pt x="110967" y="20211"/>
                </a:lnTo>
                <a:lnTo>
                  <a:pt x="74182" y="43687"/>
                </a:lnTo>
                <a:lnTo>
                  <a:pt x="43507" y="74484"/>
                </a:lnTo>
                <a:lnTo>
                  <a:pt x="20127" y="111411"/>
                </a:lnTo>
                <a:lnTo>
                  <a:pt x="5229" y="153275"/>
                </a:lnTo>
                <a:lnTo>
                  <a:pt x="0" y="198882"/>
                </a:lnTo>
                <a:lnTo>
                  <a:pt x="5229" y="244488"/>
                </a:lnTo>
                <a:lnTo>
                  <a:pt x="20127" y="286352"/>
                </a:lnTo>
                <a:lnTo>
                  <a:pt x="43507" y="323279"/>
                </a:lnTo>
                <a:lnTo>
                  <a:pt x="74182" y="354076"/>
                </a:lnTo>
                <a:lnTo>
                  <a:pt x="110967" y="377552"/>
                </a:lnTo>
                <a:lnTo>
                  <a:pt x="152675" y="392512"/>
                </a:lnTo>
                <a:lnTo>
                  <a:pt x="198120" y="397763"/>
                </a:lnTo>
                <a:lnTo>
                  <a:pt x="243564" y="392512"/>
                </a:lnTo>
                <a:lnTo>
                  <a:pt x="285272" y="377552"/>
                </a:lnTo>
                <a:lnTo>
                  <a:pt x="322057" y="354076"/>
                </a:lnTo>
                <a:lnTo>
                  <a:pt x="352732" y="323279"/>
                </a:lnTo>
                <a:lnTo>
                  <a:pt x="376112" y="286352"/>
                </a:lnTo>
                <a:lnTo>
                  <a:pt x="391010" y="244488"/>
                </a:lnTo>
                <a:lnTo>
                  <a:pt x="396240" y="198882"/>
                </a:lnTo>
                <a:lnTo>
                  <a:pt x="391010" y="153275"/>
                </a:lnTo>
                <a:lnTo>
                  <a:pt x="376112" y="111411"/>
                </a:lnTo>
                <a:lnTo>
                  <a:pt x="352732" y="74484"/>
                </a:lnTo>
                <a:lnTo>
                  <a:pt x="322057" y="43687"/>
                </a:lnTo>
                <a:lnTo>
                  <a:pt x="285272" y="20211"/>
                </a:lnTo>
                <a:lnTo>
                  <a:pt x="243564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1203" y="33131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2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2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2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9324" y="3829811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9324" y="3829811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8973" y="3831716"/>
            <a:ext cx="6327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5" dirty="0">
                <a:solidFill>
                  <a:srgbClr val="344068"/>
                </a:solidFill>
                <a:latin typeface="Arial"/>
                <a:cs typeface="Arial"/>
              </a:rPr>
              <a:t>Değerlendirme…………..………………………………………………………………………………26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1203" y="379018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40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1203" y="379018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19"/>
                </a:moveTo>
                <a:lnTo>
                  <a:pt x="5229" y="152675"/>
                </a:lnTo>
                <a:lnTo>
                  <a:pt x="20127" y="110967"/>
                </a:lnTo>
                <a:lnTo>
                  <a:pt x="43507" y="74182"/>
                </a:lnTo>
                <a:lnTo>
                  <a:pt x="74182" y="43507"/>
                </a:lnTo>
                <a:lnTo>
                  <a:pt x="110967" y="20127"/>
                </a:lnTo>
                <a:lnTo>
                  <a:pt x="152675" y="5229"/>
                </a:lnTo>
                <a:lnTo>
                  <a:pt x="198120" y="0"/>
                </a:lnTo>
                <a:lnTo>
                  <a:pt x="243564" y="5229"/>
                </a:lnTo>
                <a:lnTo>
                  <a:pt x="285272" y="20127"/>
                </a:lnTo>
                <a:lnTo>
                  <a:pt x="322057" y="43507"/>
                </a:lnTo>
                <a:lnTo>
                  <a:pt x="352732" y="74182"/>
                </a:lnTo>
                <a:lnTo>
                  <a:pt x="376112" y="110967"/>
                </a:lnTo>
                <a:lnTo>
                  <a:pt x="391010" y="152675"/>
                </a:lnTo>
                <a:lnTo>
                  <a:pt x="396240" y="198119"/>
                </a:lnTo>
                <a:lnTo>
                  <a:pt x="391010" y="243564"/>
                </a:lnTo>
                <a:lnTo>
                  <a:pt x="376112" y="285272"/>
                </a:lnTo>
                <a:lnTo>
                  <a:pt x="352732" y="322057"/>
                </a:lnTo>
                <a:lnTo>
                  <a:pt x="322057" y="352732"/>
                </a:lnTo>
                <a:lnTo>
                  <a:pt x="285272" y="376112"/>
                </a:lnTo>
                <a:lnTo>
                  <a:pt x="243564" y="391010"/>
                </a:lnTo>
                <a:lnTo>
                  <a:pt x="198120" y="396239"/>
                </a:lnTo>
                <a:lnTo>
                  <a:pt x="152675" y="391010"/>
                </a:lnTo>
                <a:lnTo>
                  <a:pt x="110967" y="376112"/>
                </a:lnTo>
                <a:lnTo>
                  <a:pt x="74182" y="352732"/>
                </a:lnTo>
                <a:lnTo>
                  <a:pt x="43507" y="322057"/>
                </a:lnTo>
                <a:lnTo>
                  <a:pt x="20127" y="285272"/>
                </a:lnTo>
                <a:lnTo>
                  <a:pt x="5229" y="243564"/>
                </a:lnTo>
                <a:lnTo>
                  <a:pt x="0" y="198119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0452" y="4306823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2"/>
                </a:moveTo>
                <a:lnTo>
                  <a:pt x="6996683" y="316992"/>
                </a:lnTo>
                <a:lnTo>
                  <a:pt x="6996683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0452" y="4306823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2"/>
                </a:moveTo>
                <a:lnTo>
                  <a:pt x="6996683" y="316992"/>
                </a:lnTo>
                <a:lnTo>
                  <a:pt x="6996683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69466" y="4308094"/>
            <a:ext cx="6427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solidFill>
                  <a:srgbClr val="344068"/>
                </a:solidFill>
                <a:latin typeface="Arial"/>
                <a:cs typeface="Arial"/>
              </a:rPr>
              <a:t>Çevik </a:t>
            </a:r>
            <a:r>
              <a:rPr sz="1600" spc="-130" dirty="0">
                <a:solidFill>
                  <a:srgbClr val="344068"/>
                </a:solidFill>
                <a:latin typeface="Arial"/>
                <a:cs typeface="Arial"/>
              </a:rPr>
              <a:t>Yazılım</a:t>
            </a:r>
            <a:r>
              <a:rPr sz="1600" spc="-95" dirty="0">
                <a:solidFill>
                  <a:srgbClr val="344068"/>
                </a:solidFill>
                <a:latin typeface="Arial"/>
                <a:cs typeface="Arial"/>
              </a:rPr>
              <a:t> </a:t>
            </a:r>
            <a:r>
              <a:rPr sz="1600" spc="-380" dirty="0">
                <a:solidFill>
                  <a:srgbClr val="344068"/>
                </a:solidFill>
                <a:latin typeface="Arial"/>
                <a:cs typeface="Arial"/>
              </a:rPr>
              <a:t>Şemsiyesi…………..……………………………………………………………………28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0808" y="426567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198881" y="0"/>
                </a:moveTo>
                <a:lnTo>
                  <a:pt x="153279" y="5251"/>
                </a:lnTo>
                <a:lnTo>
                  <a:pt x="111417" y="20211"/>
                </a:lnTo>
                <a:lnTo>
                  <a:pt x="74490" y="43687"/>
                </a:lnTo>
                <a:lnTo>
                  <a:pt x="43691" y="74484"/>
                </a:lnTo>
                <a:lnTo>
                  <a:pt x="20214" y="111411"/>
                </a:lnTo>
                <a:lnTo>
                  <a:pt x="5252" y="153275"/>
                </a:lnTo>
                <a:lnTo>
                  <a:pt x="0" y="198881"/>
                </a:lnTo>
                <a:lnTo>
                  <a:pt x="5252" y="244488"/>
                </a:lnTo>
                <a:lnTo>
                  <a:pt x="20214" y="286352"/>
                </a:lnTo>
                <a:lnTo>
                  <a:pt x="43691" y="323279"/>
                </a:lnTo>
                <a:lnTo>
                  <a:pt x="74490" y="354076"/>
                </a:lnTo>
                <a:lnTo>
                  <a:pt x="111417" y="377552"/>
                </a:lnTo>
                <a:lnTo>
                  <a:pt x="153279" y="392512"/>
                </a:lnTo>
                <a:lnTo>
                  <a:pt x="198881" y="397763"/>
                </a:lnTo>
                <a:lnTo>
                  <a:pt x="244488" y="392512"/>
                </a:lnTo>
                <a:lnTo>
                  <a:pt x="286352" y="377552"/>
                </a:lnTo>
                <a:lnTo>
                  <a:pt x="323279" y="354076"/>
                </a:lnTo>
                <a:lnTo>
                  <a:pt x="354076" y="323279"/>
                </a:lnTo>
                <a:lnTo>
                  <a:pt x="377552" y="286352"/>
                </a:lnTo>
                <a:lnTo>
                  <a:pt x="392512" y="244488"/>
                </a:lnTo>
                <a:lnTo>
                  <a:pt x="397763" y="198881"/>
                </a:lnTo>
                <a:lnTo>
                  <a:pt x="392512" y="153275"/>
                </a:lnTo>
                <a:lnTo>
                  <a:pt x="377552" y="111411"/>
                </a:lnTo>
                <a:lnTo>
                  <a:pt x="354076" y="74484"/>
                </a:lnTo>
                <a:lnTo>
                  <a:pt x="323279" y="43687"/>
                </a:lnTo>
                <a:lnTo>
                  <a:pt x="286352" y="20211"/>
                </a:lnTo>
                <a:lnTo>
                  <a:pt x="244488" y="5251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0808" y="426567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0" y="198881"/>
                </a:moveTo>
                <a:lnTo>
                  <a:pt x="5252" y="153275"/>
                </a:lnTo>
                <a:lnTo>
                  <a:pt x="20214" y="111411"/>
                </a:lnTo>
                <a:lnTo>
                  <a:pt x="43691" y="74484"/>
                </a:lnTo>
                <a:lnTo>
                  <a:pt x="74490" y="43687"/>
                </a:lnTo>
                <a:lnTo>
                  <a:pt x="111417" y="20211"/>
                </a:lnTo>
                <a:lnTo>
                  <a:pt x="153279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3" y="198881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3"/>
                </a:lnTo>
                <a:lnTo>
                  <a:pt x="153279" y="392512"/>
                </a:lnTo>
                <a:lnTo>
                  <a:pt x="111417" y="377552"/>
                </a:lnTo>
                <a:lnTo>
                  <a:pt x="74490" y="354076"/>
                </a:lnTo>
                <a:lnTo>
                  <a:pt x="43691" y="323279"/>
                </a:lnTo>
                <a:lnTo>
                  <a:pt x="20214" y="286352"/>
                </a:lnTo>
                <a:lnTo>
                  <a:pt x="5252" y="244488"/>
                </a:lnTo>
                <a:lnTo>
                  <a:pt x="0" y="198881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8324" y="4782311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70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8324" y="4782311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70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5240">
            <a:solidFill>
              <a:srgbClr val="2D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08353" y="4784852"/>
            <a:ext cx="6715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solidFill>
                  <a:srgbClr val="344068"/>
                </a:solidFill>
                <a:latin typeface="Arial"/>
                <a:cs typeface="Arial"/>
              </a:rPr>
              <a:t>Scrum </a:t>
            </a:r>
            <a:r>
              <a:rPr sz="1600" spc="-395" dirty="0">
                <a:solidFill>
                  <a:srgbClr val="344068"/>
                </a:solidFill>
                <a:latin typeface="Arial"/>
                <a:cs typeface="Arial"/>
              </a:rPr>
              <a:t>Modeli…………..……………………………………………………………………………………….29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0203" y="4742688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5">
                <a:moveTo>
                  <a:pt x="198120" y="0"/>
                </a:moveTo>
                <a:lnTo>
                  <a:pt x="152691" y="5251"/>
                </a:lnTo>
                <a:lnTo>
                  <a:pt x="110989" y="20211"/>
                </a:lnTo>
                <a:lnTo>
                  <a:pt x="74204" y="43687"/>
                </a:lnTo>
                <a:lnTo>
                  <a:pt x="43523" y="74484"/>
                </a:lnTo>
                <a:lnTo>
                  <a:pt x="20136" y="111411"/>
                </a:lnTo>
                <a:lnTo>
                  <a:pt x="5232" y="153275"/>
                </a:lnTo>
                <a:lnTo>
                  <a:pt x="0" y="198881"/>
                </a:lnTo>
                <a:lnTo>
                  <a:pt x="5232" y="244488"/>
                </a:lnTo>
                <a:lnTo>
                  <a:pt x="20136" y="286352"/>
                </a:lnTo>
                <a:lnTo>
                  <a:pt x="43523" y="323279"/>
                </a:lnTo>
                <a:lnTo>
                  <a:pt x="74204" y="354076"/>
                </a:lnTo>
                <a:lnTo>
                  <a:pt x="110989" y="377552"/>
                </a:lnTo>
                <a:lnTo>
                  <a:pt x="152691" y="392512"/>
                </a:lnTo>
                <a:lnTo>
                  <a:pt x="198120" y="397763"/>
                </a:lnTo>
                <a:lnTo>
                  <a:pt x="243548" y="392512"/>
                </a:lnTo>
                <a:lnTo>
                  <a:pt x="285250" y="377552"/>
                </a:lnTo>
                <a:lnTo>
                  <a:pt x="322035" y="354076"/>
                </a:lnTo>
                <a:lnTo>
                  <a:pt x="352716" y="323279"/>
                </a:lnTo>
                <a:lnTo>
                  <a:pt x="376103" y="286352"/>
                </a:lnTo>
                <a:lnTo>
                  <a:pt x="391007" y="244488"/>
                </a:lnTo>
                <a:lnTo>
                  <a:pt x="396240" y="198881"/>
                </a:lnTo>
                <a:lnTo>
                  <a:pt x="391007" y="153275"/>
                </a:lnTo>
                <a:lnTo>
                  <a:pt x="376103" y="111411"/>
                </a:lnTo>
                <a:lnTo>
                  <a:pt x="352716" y="74484"/>
                </a:lnTo>
                <a:lnTo>
                  <a:pt x="322035" y="43687"/>
                </a:lnTo>
                <a:lnTo>
                  <a:pt x="285250" y="20211"/>
                </a:lnTo>
                <a:lnTo>
                  <a:pt x="243548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0203" y="4742688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5">
                <a:moveTo>
                  <a:pt x="0" y="198881"/>
                </a:moveTo>
                <a:lnTo>
                  <a:pt x="5232" y="153275"/>
                </a:lnTo>
                <a:lnTo>
                  <a:pt x="20136" y="111411"/>
                </a:lnTo>
                <a:lnTo>
                  <a:pt x="43523" y="74484"/>
                </a:lnTo>
                <a:lnTo>
                  <a:pt x="74204" y="43687"/>
                </a:lnTo>
                <a:lnTo>
                  <a:pt x="110989" y="20211"/>
                </a:lnTo>
                <a:lnTo>
                  <a:pt x="152691" y="5251"/>
                </a:lnTo>
                <a:lnTo>
                  <a:pt x="198120" y="0"/>
                </a:lnTo>
                <a:lnTo>
                  <a:pt x="243548" y="5251"/>
                </a:lnTo>
                <a:lnTo>
                  <a:pt x="285250" y="20211"/>
                </a:lnTo>
                <a:lnTo>
                  <a:pt x="322035" y="43687"/>
                </a:lnTo>
                <a:lnTo>
                  <a:pt x="352716" y="74484"/>
                </a:lnTo>
                <a:lnTo>
                  <a:pt x="376103" y="111411"/>
                </a:lnTo>
                <a:lnTo>
                  <a:pt x="391007" y="153275"/>
                </a:lnTo>
                <a:lnTo>
                  <a:pt x="396240" y="198881"/>
                </a:lnTo>
                <a:lnTo>
                  <a:pt x="391007" y="244488"/>
                </a:lnTo>
                <a:lnTo>
                  <a:pt x="376103" y="286352"/>
                </a:lnTo>
                <a:lnTo>
                  <a:pt x="352716" y="323279"/>
                </a:lnTo>
                <a:lnTo>
                  <a:pt x="322035" y="354076"/>
                </a:lnTo>
                <a:lnTo>
                  <a:pt x="285250" y="377552"/>
                </a:lnTo>
                <a:lnTo>
                  <a:pt x="243548" y="392512"/>
                </a:lnTo>
                <a:lnTo>
                  <a:pt x="198120" y="397763"/>
                </a:lnTo>
                <a:lnTo>
                  <a:pt x="152691" y="392512"/>
                </a:lnTo>
                <a:lnTo>
                  <a:pt x="110989" y="377552"/>
                </a:lnTo>
                <a:lnTo>
                  <a:pt x="74204" y="354076"/>
                </a:lnTo>
                <a:lnTo>
                  <a:pt x="43523" y="323279"/>
                </a:lnTo>
                <a:lnTo>
                  <a:pt x="20136" y="286352"/>
                </a:lnTo>
                <a:lnTo>
                  <a:pt x="5232" y="244488"/>
                </a:lnTo>
                <a:lnTo>
                  <a:pt x="0" y="198881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11123" y="23778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0094" y="283717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4586" y="333832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64741" y="377685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60094" y="4277690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2225" y="473151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716023" y="2059786"/>
            <a:ext cx="5756147" cy="380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5624" y="1952625"/>
            <a:ext cx="22148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10" dirty="0">
                <a:latin typeface="Arial"/>
                <a:cs typeface="Arial"/>
              </a:rPr>
              <a:t>Geleneksel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Yöntemler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2542734" y="2462270"/>
            <a:ext cx="4565847" cy="283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7089" y="2153539"/>
            <a:ext cx="16490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35" dirty="0">
                <a:latin typeface="Arial"/>
                <a:cs typeface="Arial"/>
              </a:rPr>
              <a:t>Çevik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Yöntemler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923288" y="1845564"/>
            <a:ext cx="5257829" cy="391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2094839" y="2080007"/>
            <a:ext cx="5308561" cy="3766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513" y="1864614"/>
            <a:ext cx="252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Çevik </a:t>
            </a:r>
            <a:r>
              <a:rPr sz="1800" spc="-45" dirty="0">
                <a:latin typeface="Arial"/>
                <a:cs typeface="Arial"/>
              </a:rPr>
              <a:t>modeller </a:t>
            </a:r>
            <a:r>
              <a:rPr sz="1800" spc="-50" dirty="0">
                <a:latin typeface="Arial"/>
                <a:cs typeface="Arial"/>
              </a:rPr>
              <a:t>riski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azaltır!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737360" y="2467355"/>
            <a:ext cx="5714999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3. </a:t>
            </a:r>
            <a:r>
              <a:rPr spc="-295" dirty="0"/>
              <a:t>Geleneksel </a:t>
            </a:r>
            <a:r>
              <a:rPr spc="-80" dirty="0"/>
              <a:t>Model</a:t>
            </a:r>
            <a:r>
              <a:rPr spc="-890" dirty="0"/>
              <a:t> </a:t>
            </a:r>
            <a:r>
              <a:rPr spc="-350" dirty="0"/>
              <a:t>vs. </a:t>
            </a:r>
            <a:r>
              <a:rPr spc="-285" dirty="0"/>
              <a:t>Agile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10" y="2318130"/>
          <a:ext cx="7544432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379"/>
                <a:gridCol w="1726564"/>
                <a:gridCol w="1761489"/>
              </a:tblGrid>
              <a:tr h="32702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Ölçüm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Çevik</a:t>
                      </a:r>
                      <a:r>
                        <a:rPr sz="1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Modelleme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Çağlayan</a:t>
                      </a:r>
                      <a:r>
                        <a:rPr sz="1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Planlama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ölçeği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Kısa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dönemlik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Uzun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dönemlik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Müşteri ile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geliştirici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arasındaki</a:t>
                      </a:r>
                      <a:r>
                        <a:rPr sz="1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mesafe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Kısa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Uzun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Özelleştirme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ve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uygulama arasındaki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zaman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Kısa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Uzun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Sorunları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keşfetmek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için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zaman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Kısa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Uzun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Proje tamamlanma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riski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Düşük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Yüksek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Değişikliklere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uyum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yeteneği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Yüksek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Düşük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65" dirty="0"/>
              <a:t>4.</a:t>
            </a:r>
            <a:r>
              <a:rPr spc="-509" dirty="0"/>
              <a:t> </a:t>
            </a:r>
            <a:r>
              <a:rPr spc="-260" dirty="0"/>
              <a:t>Değerlendirme	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814" y="2698241"/>
            <a:ext cx="2693035" cy="10369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4139" marR="5080" indent="-91440" algn="just">
              <a:lnSpc>
                <a:spcPts val="1870"/>
              </a:lnSpc>
              <a:spcBef>
                <a:spcPts val="56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Büyüklük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kötüdür,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onu 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parçalara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ayırın.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Böylece 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başarılı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projeler 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geliştirebilirsiniz.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874" y="2413970"/>
            <a:ext cx="1156970" cy="580390"/>
          </a:xfrm>
          <a:prstGeom prst="rect">
            <a:avLst/>
          </a:prstGeom>
          <a:solidFill>
            <a:srgbClr val="EB540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Büyük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Projeler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8401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825"/>
              </a:spcBef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Birkaç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2174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82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Küçük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947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2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Proje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874" y="3122777"/>
            <a:ext cx="1156970" cy="580390"/>
          </a:xfrm>
          <a:prstGeom prst="rect">
            <a:avLst/>
          </a:prstGeom>
          <a:solidFill>
            <a:srgbClr val="1378A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Büyük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Özellikler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874" y="3831602"/>
            <a:ext cx="1156970" cy="580390"/>
          </a:xfrm>
          <a:prstGeom prst="rect">
            <a:avLst/>
          </a:prstGeom>
          <a:solidFill>
            <a:srgbClr val="25712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Büyük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Takımlar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874" y="4540436"/>
            <a:ext cx="1156970" cy="580390"/>
          </a:xfrm>
          <a:prstGeom prst="rect">
            <a:avLst/>
          </a:prstGeom>
          <a:solidFill>
            <a:srgbClr val="A100E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Büyük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Dönüşümler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8401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840"/>
              </a:spcBef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Birkaç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174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840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Küçük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947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84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Özellik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8401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855"/>
              </a:spcBef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Birkaç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174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85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Küçük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947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55"/>
              </a:spcBef>
            </a:pP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Takım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8401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869"/>
              </a:spcBef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Birkaç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2174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869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Küçük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5947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vert="horz" wrap="square" lIns="0" tIns="110489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869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Dönüşüm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0947" y="270394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7412" y="267648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4719" y="270394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1185" y="267648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0947" y="341275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7412" y="33852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4719" y="341275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91185" y="33852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60947" y="412156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7412" y="409410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4719" y="412156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1185" y="409410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0947" y="48304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7412" y="48029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4719" y="48304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1185" y="48029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97174" y="4778866"/>
            <a:ext cx="90393" cy="103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7174" y="4070005"/>
            <a:ext cx="90393" cy="103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7174" y="3361198"/>
            <a:ext cx="90393" cy="10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7174" y="2652391"/>
            <a:ext cx="90393" cy="103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88253" y="2386076"/>
            <a:ext cx="6369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1950" spc="-1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50" spc="-110" dirty="0">
                <a:solidFill>
                  <a:srgbClr val="FF0000"/>
                </a:solidFill>
                <a:latin typeface="Arial"/>
                <a:cs typeface="Arial"/>
              </a:rPr>
              <a:t>uç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65" dirty="0"/>
              <a:t>4.</a:t>
            </a:r>
            <a:r>
              <a:rPr spc="-509" dirty="0"/>
              <a:t> </a:t>
            </a:r>
            <a:r>
              <a:rPr spc="-260" dirty="0"/>
              <a:t>Değerlendirme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71467"/>
            <a:ext cx="6527800" cy="298894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35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sz="2100" spc="-105" dirty="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sz="2100" spc="-70" dirty="0">
                <a:solidFill>
                  <a:srgbClr val="404040"/>
                </a:solidFill>
                <a:latin typeface="Arial"/>
                <a:cs typeface="Arial"/>
              </a:rPr>
              <a:t>somut </a:t>
            </a:r>
            <a:r>
              <a:rPr sz="2100" spc="-80" dirty="0">
                <a:solidFill>
                  <a:srgbClr val="404040"/>
                </a:solidFill>
                <a:latin typeface="Arial"/>
                <a:cs typeface="Arial"/>
              </a:rPr>
              <a:t>değişiklik</a:t>
            </a:r>
            <a:r>
              <a:rPr sz="21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404040"/>
                </a:solidFill>
                <a:latin typeface="Arial"/>
                <a:cs typeface="Arial"/>
              </a:rPr>
              <a:t>yapın!</a:t>
            </a:r>
            <a:endParaRPr sz="210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75" dirty="0">
                <a:solidFill>
                  <a:srgbClr val="006FC0"/>
                </a:solidFill>
                <a:latin typeface="Arial"/>
                <a:cs typeface="Arial"/>
              </a:rPr>
              <a:t>1.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Gerçek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takımlar</a:t>
            </a:r>
            <a:r>
              <a:rPr sz="195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oluşturun</a:t>
            </a:r>
            <a:endParaRPr sz="195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17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Küçük, 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çapraz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fonksiyonlu,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kendine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organize</a:t>
            </a:r>
            <a:r>
              <a:rPr sz="195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olabilen</a:t>
            </a:r>
            <a:endParaRPr sz="1950">
              <a:latin typeface="Arial"/>
              <a:cs typeface="Arial"/>
            </a:endParaRPr>
          </a:p>
          <a:p>
            <a:pPr marL="332740" indent="-242570">
              <a:lnSpc>
                <a:spcPct val="100000"/>
              </a:lnSpc>
              <a:spcBef>
                <a:spcPts val="370"/>
              </a:spcBef>
              <a:buClr>
                <a:srgbClr val="006FC0"/>
              </a:buClr>
              <a:buAutoNum type="arabicPeriod" startAt="2"/>
              <a:tabLst>
                <a:tab pos="333375" algn="l"/>
              </a:tabLst>
            </a:pPr>
            <a:r>
              <a:rPr sz="1950" spc="-200" dirty="0">
                <a:solidFill>
                  <a:srgbClr val="404040"/>
                </a:solidFill>
                <a:latin typeface="Arial"/>
                <a:cs typeface="Arial"/>
              </a:rPr>
              <a:t>Sık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sık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teslimat</a:t>
            </a:r>
            <a:r>
              <a:rPr sz="195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yapın</a:t>
            </a:r>
            <a:endParaRPr sz="1950">
              <a:latin typeface="Arial"/>
              <a:cs typeface="Arial"/>
            </a:endParaRPr>
          </a:p>
          <a:p>
            <a:pPr marL="527685" lvl="1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528320" algn="l"/>
              </a:tabLst>
            </a:pP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Normal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ortalama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haftanın</a:t>
            </a:r>
            <a:r>
              <a:rPr sz="195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sonunda</a:t>
            </a:r>
            <a:endParaRPr sz="1950">
              <a:latin typeface="Arial"/>
              <a:cs typeface="Arial"/>
            </a:endParaRPr>
          </a:p>
          <a:p>
            <a:pPr marL="527685" lvl="1" indent="-182880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528320" algn="l"/>
              </a:tabLst>
            </a:pPr>
            <a:r>
              <a:rPr sz="1950" spc="-220" dirty="0">
                <a:solidFill>
                  <a:srgbClr val="404040"/>
                </a:solidFill>
                <a:latin typeface="Arial"/>
                <a:cs typeface="Arial"/>
              </a:rPr>
              <a:t>Ek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projenin </a:t>
            </a:r>
            <a:r>
              <a:rPr sz="195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çeyreklerinin</a:t>
            </a:r>
            <a:r>
              <a:rPr sz="195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sonunda</a:t>
            </a:r>
            <a:endParaRPr sz="1950">
              <a:latin typeface="Arial"/>
              <a:cs typeface="Arial"/>
            </a:endParaRPr>
          </a:p>
          <a:p>
            <a:pPr marL="311150" indent="-243840">
              <a:lnSpc>
                <a:spcPct val="100000"/>
              </a:lnSpc>
              <a:spcBef>
                <a:spcPts val="360"/>
              </a:spcBef>
              <a:buClr>
                <a:srgbClr val="006FC0"/>
              </a:buClr>
              <a:buAutoNum type="arabicPeriod" startAt="2"/>
              <a:tabLst>
                <a:tab pos="311785" algn="l"/>
              </a:tabLst>
            </a:pP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Gerçek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kullanıcıları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dahil</a:t>
            </a:r>
            <a:r>
              <a:rPr sz="195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edin.</a:t>
            </a:r>
            <a:endParaRPr sz="1950">
              <a:latin typeface="Arial"/>
              <a:cs typeface="Arial"/>
            </a:endParaRPr>
          </a:p>
          <a:p>
            <a:pPr marL="443865" lvl="1" indent="-8826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444500" algn="l"/>
              </a:tabLst>
            </a:pPr>
            <a:r>
              <a:rPr sz="1950" spc="-165" dirty="0">
                <a:solidFill>
                  <a:srgbClr val="404040"/>
                </a:solidFill>
                <a:latin typeface="Arial"/>
                <a:cs typeface="Arial"/>
              </a:rPr>
              <a:t>Takım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kullanıcılar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arasında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doğrudan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hızlı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geri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dönüşler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65" dirty="0"/>
              <a:t>5. </a:t>
            </a:r>
            <a:r>
              <a:rPr spc="-325" dirty="0"/>
              <a:t>Çevik </a:t>
            </a:r>
            <a:r>
              <a:rPr spc="-420" dirty="0"/>
              <a:t>Yazılım</a:t>
            </a:r>
            <a:r>
              <a:rPr spc="-725" dirty="0"/>
              <a:t> </a:t>
            </a:r>
            <a:r>
              <a:rPr spc="-260" dirty="0"/>
              <a:t>Şemsiyesi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699004"/>
            <a:ext cx="3616748" cy="2116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2872739"/>
            <a:ext cx="4709160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037285"/>
            <a:ext cx="238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165" dirty="0"/>
              <a:t>FDD</a:t>
            </a:r>
            <a:r>
              <a:rPr sz="4000" u="none" spc="-530" dirty="0"/>
              <a:t> </a:t>
            </a:r>
            <a:r>
              <a:rPr sz="4000" u="none" spc="-165" dirty="0"/>
              <a:t>TANIMI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42642"/>
            <a:ext cx="7573009" cy="45021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4139" marR="5080" indent="-91440" algn="just">
              <a:lnSpc>
                <a:spcPct val="89500"/>
              </a:lnSpc>
              <a:spcBef>
                <a:spcPts val="33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sz="2850" b="1" spc="-270" baseline="1461" dirty="0">
                <a:solidFill>
                  <a:srgbClr val="404040"/>
                </a:solidFill>
                <a:latin typeface="Arial"/>
                <a:cs typeface="Arial"/>
              </a:rPr>
              <a:t>FDD, </a:t>
            </a:r>
            <a:r>
              <a:rPr sz="2850" b="1" spc="-202" baseline="1461" dirty="0">
                <a:solidFill>
                  <a:srgbClr val="404040"/>
                </a:solidFill>
                <a:latin typeface="Arial"/>
                <a:cs typeface="Arial"/>
              </a:rPr>
              <a:t>Avustralyalı </a:t>
            </a:r>
            <a:r>
              <a:rPr sz="2850" b="1" spc="-232" baseline="1461" dirty="0">
                <a:solidFill>
                  <a:srgbClr val="404040"/>
                </a:solidFill>
                <a:latin typeface="Arial"/>
                <a:cs typeface="Arial"/>
              </a:rPr>
              <a:t>Jeff </a:t>
            </a:r>
            <a:r>
              <a:rPr sz="2850" b="1" spc="-209" baseline="1461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850" b="1" spc="-337" baseline="1461" dirty="0">
                <a:solidFill>
                  <a:srgbClr val="404040"/>
                </a:solidFill>
                <a:latin typeface="Arial"/>
                <a:cs typeface="Arial"/>
              </a:rPr>
              <a:t>Luca </a:t>
            </a:r>
            <a:r>
              <a:rPr sz="2850" b="1" spc="-150" baseline="1461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2850" b="1" spc="-187" baseline="1461" dirty="0">
                <a:solidFill>
                  <a:srgbClr val="404040"/>
                </a:solidFill>
                <a:latin typeface="Arial"/>
                <a:cs typeface="Arial"/>
              </a:rPr>
              <a:t>geliştirilmiş </a:t>
            </a:r>
            <a:r>
              <a:rPr sz="2850" b="1" spc="-209" baseline="1461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850" b="1" spc="-254" baseline="1461" dirty="0">
                <a:solidFill>
                  <a:srgbClr val="404040"/>
                </a:solidFill>
                <a:latin typeface="Arial"/>
                <a:cs typeface="Arial"/>
              </a:rPr>
              <a:t>Singapur </a:t>
            </a:r>
            <a:r>
              <a:rPr sz="1900" b="1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25" dirty="0">
                <a:solidFill>
                  <a:srgbClr val="404040"/>
                </a:solidFill>
                <a:latin typeface="Arial"/>
                <a:cs typeface="Arial"/>
              </a:rPr>
              <a:t>projesinde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beraber </a:t>
            </a:r>
            <a:r>
              <a:rPr sz="1900" b="1" spc="-114" dirty="0">
                <a:solidFill>
                  <a:srgbClr val="404040"/>
                </a:solidFill>
                <a:latin typeface="Arial"/>
                <a:cs typeface="Arial"/>
              </a:rPr>
              <a:t>çalıştıkları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Peter </a:t>
            </a:r>
            <a:r>
              <a:rPr sz="1900" b="1" spc="-200" dirty="0">
                <a:solidFill>
                  <a:srgbClr val="404040"/>
                </a:solidFill>
                <a:latin typeface="Arial"/>
                <a:cs typeface="Arial"/>
              </a:rPr>
              <a:t>Coad </a:t>
            </a:r>
            <a:r>
              <a:rPr sz="1900" b="1" spc="-105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modifiye edilmiştir.  </a:t>
            </a:r>
            <a:r>
              <a:rPr sz="1900" b="1" spc="-170" dirty="0">
                <a:solidFill>
                  <a:srgbClr val="404040"/>
                </a:solidFill>
                <a:latin typeface="Arial"/>
                <a:cs typeface="Arial"/>
              </a:rPr>
              <a:t>Singapur </a:t>
            </a:r>
            <a:r>
              <a:rPr sz="1900" b="1" spc="-125" dirty="0">
                <a:solidFill>
                  <a:srgbClr val="404040"/>
                </a:solidFill>
                <a:latin typeface="Arial"/>
                <a:cs typeface="Arial"/>
              </a:rPr>
              <a:t>projesi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50 </a:t>
            </a:r>
            <a:r>
              <a:rPr sz="1900" b="1" spc="-145" dirty="0">
                <a:solidFill>
                  <a:srgbClr val="404040"/>
                </a:solidFill>
                <a:latin typeface="Arial"/>
                <a:cs typeface="Arial"/>
              </a:rPr>
              <a:t>kişi </a:t>
            </a:r>
            <a:r>
              <a:rPr sz="1900" b="1" spc="-8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15 </a:t>
            </a: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ayda </a:t>
            </a:r>
            <a:r>
              <a:rPr sz="1900" b="1" spc="-114" dirty="0">
                <a:solidFill>
                  <a:srgbClr val="404040"/>
                </a:solidFill>
                <a:latin typeface="Arial"/>
                <a:cs typeface="Arial"/>
              </a:rPr>
              <a:t>tamamlanan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b="1" spc="-10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900" b="1" spc="-130" dirty="0">
                <a:solidFill>
                  <a:srgbClr val="404040"/>
                </a:solidFill>
                <a:latin typeface="Arial"/>
                <a:cs typeface="Arial"/>
              </a:rPr>
              <a:t>olmuştur. </a:t>
            </a:r>
            <a:r>
              <a:rPr sz="1900" b="1" spc="-145" dirty="0">
                <a:solidFill>
                  <a:srgbClr val="404040"/>
                </a:solidFill>
                <a:latin typeface="Arial"/>
                <a:cs typeface="Arial"/>
              </a:rPr>
              <a:t>Daha  </a:t>
            </a:r>
            <a:r>
              <a:rPr sz="1900" b="1" spc="-165" dirty="0">
                <a:solidFill>
                  <a:srgbClr val="404040"/>
                </a:solidFill>
                <a:latin typeface="Arial"/>
                <a:cs typeface="Arial"/>
              </a:rPr>
              <a:t>sonra </a:t>
            </a: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FDD’nin </a:t>
            </a:r>
            <a:r>
              <a:rPr sz="1900" b="1" spc="-150" dirty="0">
                <a:solidFill>
                  <a:srgbClr val="404040"/>
                </a:solidFill>
                <a:latin typeface="Arial"/>
                <a:cs typeface="Arial"/>
              </a:rPr>
              <a:t>uygulandığı </a:t>
            </a:r>
            <a:r>
              <a:rPr sz="1900" b="1" spc="-175" dirty="0">
                <a:solidFill>
                  <a:srgbClr val="404040"/>
                </a:solidFill>
                <a:latin typeface="Arial"/>
                <a:cs typeface="Arial"/>
              </a:rPr>
              <a:t>başka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b="1" spc="-10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250 </a:t>
            </a:r>
            <a:r>
              <a:rPr sz="1900" b="1" spc="-150" dirty="0">
                <a:solidFill>
                  <a:srgbClr val="404040"/>
                </a:solidFill>
                <a:latin typeface="Arial"/>
                <a:cs typeface="Arial"/>
              </a:rPr>
              <a:t>kişi </a:t>
            </a:r>
            <a:r>
              <a:rPr sz="1900" b="1" spc="-80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18 </a:t>
            </a: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ayda  </a:t>
            </a:r>
            <a:r>
              <a:rPr sz="1900" b="1" spc="-114" dirty="0">
                <a:solidFill>
                  <a:srgbClr val="404040"/>
                </a:solidFill>
                <a:latin typeface="Arial"/>
                <a:cs typeface="Arial"/>
              </a:rPr>
              <a:t>tamamlanmıştır. </a:t>
            </a:r>
            <a:r>
              <a:rPr sz="1900" b="1" spc="-215" dirty="0">
                <a:solidFill>
                  <a:srgbClr val="404040"/>
                </a:solidFill>
                <a:latin typeface="Arial"/>
                <a:cs typeface="Arial"/>
              </a:rPr>
              <a:t>FDD </a:t>
            </a:r>
            <a:r>
              <a:rPr sz="1900" b="1" spc="-16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boyutlara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büyüyebilen,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tekrarlanabilir bir  </a:t>
            </a:r>
            <a:r>
              <a:rPr sz="1900" b="1" spc="-135" dirty="0">
                <a:solidFill>
                  <a:srgbClr val="404040"/>
                </a:solidFill>
                <a:latin typeface="Arial"/>
                <a:cs typeface="Arial"/>
              </a:rPr>
              <a:t>süreçtir. </a:t>
            </a:r>
            <a:r>
              <a:rPr sz="1900" b="1" spc="-160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noktalara</a:t>
            </a:r>
            <a:r>
              <a:rPr sz="1900" b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odaklanır.</a:t>
            </a:r>
            <a:endParaRPr sz="1900">
              <a:latin typeface="Arial"/>
              <a:cs typeface="Arial"/>
            </a:endParaRPr>
          </a:p>
          <a:p>
            <a:pPr marL="104139" marR="365125" lvl="1">
              <a:lnSpc>
                <a:spcPts val="2050"/>
              </a:lnSpc>
              <a:spcBef>
                <a:spcPts val="1440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hazırlamak </a:t>
            </a:r>
            <a:r>
              <a:rPr sz="1900" b="1" spc="-14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b="1" spc="-15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1900" b="1" spc="-16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b="1" spc="-114" dirty="0">
                <a:solidFill>
                  <a:srgbClr val="404040"/>
                </a:solidFill>
                <a:latin typeface="Arial"/>
                <a:cs typeface="Arial"/>
              </a:rPr>
              <a:t>büyüyebilir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olmalıdır. </a:t>
            </a:r>
            <a:r>
              <a:rPr sz="1900" b="1" spc="-185" dirty="0">
                <a:solidFill>
                  <a:srgbClr val="404040"/>
                </a:solidFill>
                <a:latin typeface="Arial"/>
                <a:cs typeface="Arial"/>
              </a:rPr>
              <a:t>Büyük 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projeler </a:t>
            </a:r>
            <a:r>
              <a:rPr sz="1900" b="1" spc="-1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b="1" spc="-12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kullanılabilir</a:t>
            </a:r>
            <a:r>
              <a:rPr sz="19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olmalıdır.</a:t>
            </a:r>
            <a:endParaRPr sz="1900">
              <a:latin typeface="Arial"/>
              <a:cs typeface="Arial"/>
            </a:endParaRPr>
          </a:p>
          <a:p>
            <a:pPr marL="104139" lvl="1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Basit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tanımlanmış </a:t>
            </a:r>
            <a:r>
              <a:rPr sz="1900" b="1" spc="-16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iyi</a:t>
            </a:r>
            <a:r>
              <a:rPr sz="1900" b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45" dirty="0">
                <a:solidFill>
                  <a:srgbClr val="404040"/>
                </a:solidFill>
                <a:latin typeface="Arial"/>
                <a:cs typeface="Arial"/>
              </a:rPr>
              <a:t>çalışır.</a:t>
            </a:r>
            <a:endParaRPr sz="1900">
              <a:latin typeface="Arial"/>
              <a:cs typeface="Arial"/>
            </a:endParaRPr>
          </a:p>
          <a:p>
            <a:pPr marL="104139" lvl="1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1900" b="1" spc="-195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adımları </a:t>
            </a:r>
            <a:r>
              <a:rPr sz="1900" b="1" spc="-125" dirty="0">
                <a:solidFill>
                  <a:srgbClr val="404040"/>
                </a:solidFill>
                <a:latin typeface="Arial"/>
                <a:cs typeface="Arial"/>
              </a:rPr>
              <a:t>basit</a:t>
            </a:r>
            <a:r>
              <a:rPr sz="1900" b="1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10" dirty="0">
                <a:solidFill>
                  <a:srgbClr val="404040"/>
                </a:solidFill>
                <a:latin typeface="Arial"/>
                <a:cs typeface="Arial"/>
              </a:rPr>
              <a:t>olmalıdır.</a:t>
            </a:r>
            <a:endParaRPr sz="1900">
              <a:latin typeface="Arial"/>
              <a:cs typeface="Arial"/>
            </a:endParaRPr>
          </a:p>
          <a:p>
            <a:pPr marL="104139" marR="3151505" lvl="1">
              <a:lnSpc>
                <a:spcPct val="151100"/>
              </a:lnSpc>
              <a:spcBef>
                <a:spcPts val="1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1900" b="1" spc="-85" dirty="0">
                <a:solidFill>
                  <a:srgbClr val="404040"/>
                </a:solidFill>
                <a:latin typeface="Arial"/>
                <a:cs typeface="Arial"/>
              </a:rPr>
              <a:t>İyi </a:t>
            </a:r>
            <a:r>
              <a:rPr sz="1900" b="1" spc="-18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arka plana </a:t>
            </a:r>
            <a:r>
              <a:rPr sz="1900" b="1" spc="-130" dirty="0">
                <a:solidFill>
                  <a:srgbClr val="404040"/>
                </a:solidFill>
                <a:latin typeface="Arial"/>
                <a:cs typeface="Arial"/>
              </a:rPr>
              <a:t>saklanır </a:t>
            </a:r>
            <a:r>
              <a:rPr sz="1900" b="1" spc="-13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00" b="1" spc="-130" dirty="0">
                <a:solidFill>
                  <a:srgbClr val="404040"/>
                </a:solidFill>
                <a:latin typeface="Arial"/>
                <a:cs typeface="Arial"/>
              </a:rPr>
              <a:t>insanlar  </a:t>
            </a:r>
            <a:r>
              <a:rPr sz="1900" b="1" spc="-155" dirty="0">
                <a:solidFill>
                  <a:srgbClr val="404040"/>
                </a:solidFill>
                <a:latin typeface="Arial"/>
                <a:cs typeface="Arial"/>
              </a:rPr>
              <a:t>sonuçlara</a:t>
            </a:r>
            <a:r>
              <a:rPr sz="19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404040"/>
                </a:solidFill>
                <a:latin typeface="Arial"/>
                <a:cs typeface="Arial"/>
              </a:rPr>
              <a:t>odaklanabilir.</a:t>
            </a:r>
            <a:endParaRPr sz="1900">
              <a:latin typeface="Arial"/>
              <a:cs typeface="Arial"/>
            </a:endParaRPr>
          </a:p>
          <a:p>
            <a:pPr marL="104139" lvl="1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1900" b="1" spc="-180" dirty="0">
                <a:solidFill>
                  <a:srgbClr val="404040"/>
                </a:solidFill>
                <a:latin typeface="Arial"/>
                <a:cs typeface="Arial"/>
              </a:rPr>
              <a:t>Kısa, </a:t>
            </a:r>
            <a:r>
              <a:rPr sz="1900" b="1" spc="-70" dirty="0">
                <a:solidFill>
                  <a:srgbClr val="404040"/>
                </a:solidFill>
                <a:latin typeface="Arial"/>
                <a:cs typeface="Arial"/>
              </a:rPr>
              <a:t>iteratif, </a:t>
            </a:r>
            <a:r>
              <a:rPr sz="1900" b="1" spc="-120" dirty="0">
                <a:solidFill>
                  <a:srgbClr val="404040"/>
                </a:solidFill>
                <a:latin typeface="Arial"/>
                <a:cs typeface="Arial"/>
              </a:rPr>
              <a:t>özellik </a:t>
            </a:r>
            <a:r>
              <a:rPr sz="1900" b="1" spc="-130" dirty="0">
                <a:solidFill>
                  <a:srgbClr val="404040"/>
                </a:solidFill>
                <a:latin typeface="Arial"/>
                <a:cs typeface="Arial"/>
              </a:rPr>
              <a:t>yaklaşımlı </a:t>
            </a:r>
            <a:r>
              <a:rPr sz="1900" b="1" spc="-175" dirty="0">
                <a:solidFill>
                  <a:srgbClr val="404040"/>
                </a:solidFill>
                <a:latin typeface="Arial"/>
                <a:cs typeface="Arial"/>
              </a:rPr>
              <a:t>yaşam </a:t>
            </a:r>
            <a:r>
              <a:rPr sz="1900" b="1" spc="-125" dirty="0">
                <a:solidFill>
                  <a:srgbClr val="404040"/>
                </a:solidFill>
                <a:latin typeface="Arial"/>
                <a:cs typeface="Arial"/>
              </a:rPr>
              <a:t>döngüleri en </a:t>
            </a:r>
            <a:r>
              <a:rPr sz="1900" b="1" spc="-95" dirty="0">
                <a:solidFill>
                  <a:srgbClr val="404040"/>
                </a:solidFill>
                <a:latin typeface="Arial"/>
                <a:cs typeface="Arial"/>
              </a:rPr>
              <a:t>iyi </a:t>
            </a:r>
            <a:r>
              <a:rPr sz="1900" b="1" spc="-190" dirty="0">
                <a:solidFill>
                  <a:srgbClr val="404040"/>
                </a:solidFill>
                <a:latin typeface="Arial"/>
                <a:cs typeface="Arial"/>
              </a:rPr>
              <a:t>sonucu</a:t>
            </a:r>
            <a:r>
              <a:rPr sz="1900" b="1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00" dirty="0">
                <a:solidFill>
                  <a:srgbClr val="404040"/>
                </a:solidFill>
                <a:latin typeface="Arial"/>
                <a:cs typeface="Arial"/>
              </a:rPr>
              <a:t>verir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23" y="4184903"/>
            <a:ext cx="2459735" cy="168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15" dirty="0"/>
              <a:t>1.Günümüzde </a:t>
            </a:r>
            <a:r>
              <a:rPr sz="3300" u="none" spc="-300" dirty="0"/>
              <a:t>Yazılım </a:t>
            </a:r>
            <a:r>
              <a:rPr sz="3300" u="none" spc="-235" dirty="0"/>
              <a:t>Projelerinin</a:t>
            </a:r>
            <a:r>
              <a:rPr sz="3300" u="none" spc="-640" dirty="0"/>
              <a:t> </a:t>
            </a:r>
            <a:r>
              <a:rPr sz="3300" u="none" spc="-135" dirty="0"/>
              <a:t>Durumu</a:t>
            </a:r>
            <a:endParaRPr sz="33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/>
          <p:nvPr/>
        </p:nvSpPr>
        <p:spPr>
          <a:xfrm>
            <a:off x="6279271" y="1951814"/>
            <a:ext cx="2273633" cy="391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718" y="2132457"/>
            <a:ext cx="405320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50" spc="-90" dirty="0">
                <a:latin typeface="Arial"/>
                <a:cs typeface="Arial"/>
              </a:rPr>
              <a:t>Birçok</a:t>
            </a:r>
            <a:r>
              <a:rPr sz="1950" spc="-145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proje</a:t>
            </a:r>
            <a:r>
              <a:rPr sz="1950" spc="-130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harika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bir</a:t>
            </a:r>
            <a:r>
              <a:rPr sz="1950" spc="-114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fikir</a:t>
            </a:r>
            <a:r>
              <a:rPr sz="1950" spc="-114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ile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başlar!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3752" y="2662427"/>
            <a:ext cx="4320540" cy="320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7424" y="3055620"/>
            <a:ext cx="3505200" cy="1556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05865"/>
            <a:ext cx="5739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90" dirty="0"/>
              <a:t>RUP</a:t>
            </a:r>
            <a:r>
              <a:rPr sz="3600" u="none" spc="-450" dirty="0"/>
              <a:t> </a:t>
            </a:r>
            <a:r>
              <a:rPr sz="3600" u="none" spc="-225" dirty="0"/>
              <a:t>("Rational</a:t>
            </a:r>
            <a:r>
              <a:rPr sz="3600" u="none" spc="-450" dirty="0"/>
              <a:t> </a:t>
            </a:r>
            <a:r>
              <a:rPr sz="3600" u="none" spc="-229" dirty="0"/>
              <a:t>Unified</a:t>
            </a:r>
            <a:r>
              <a:rPr sz="3600" u="none" spc="-459" dirty="0"/>
              <a:t> </a:t>
            </a:r>
            <a:r>
              <a:rPr sz="3600" u="none" spc="-180" dirty="0"/>
              <a:t>Process"</a:t>
            </a:r>
            <a:r>
              <a:rPr sz="3600" u="none" spc="-400" dirty="0"/>
              <a:t> </a:t>
            </a:r>
            <a:r>
              <a:rPr sz="3600" u="none" spc="-250" dirty="0"/>
              <a:t>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11504" y="1823720"/>
            <a:ext cx="7957184" cy="1466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4139" marR="5080" indent="-91440" algn="just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Wingdings"/>
              <a:buChar char=""/>
              <a:tabLst>
                <a:tab pos="28448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2003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yılından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beri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IBM'in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bölümü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oluşturulan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iteratif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yazılım 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süreci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çerçevesidir.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Başarısız</a:t>
            </a:r>
            <a:r>
              <a:rPr sz="1800" spc="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yazılımdaki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sorunların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aşılıp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başarılı 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oluşturmak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gerekli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adımları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saptayarak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oluşturulmuş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süreçtir.</a:t>
            </a:r>
            <a:endParaRPr sz="1800">
              <a:latin typeface="Arial"/>
              <a:cs typeface="Arial"/>
            </a:endParaRPr>
          </a:p>
          <a:p>
            <a:pPr marL="104139" marR="5080" indent="-91440" algn="just">
              <a:lnSpc>
                <a:spcPts val="1939"/>
              </a:lnSpc>
              <a:spcBef>
                <a:spcPts val="1420"/>
              </a:spcBef>
              <a:buClr>
                <a:srgbClr val="1CACE3"/>
              </a:buClr>
              <a:buFont typeface="Wingdings"/>
              <a:buChar char=""/>
              <a:tabLst>
                <a:tab pos="194945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Başarısız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yazılımdaki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özelliklerini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yazımızın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devamında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okuyabilirsiniz. </a:t>
            </a:r>
            <a:r>
              <a:rPr sz="1800" u="heavy" spc="-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2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RUP</a:t>
            </a:r>
            <a:r>
              <a:rPr sz="1800" spc="-250" dirty="0">
                <a:solidFill>
                  <a:srgbClr val="6DAC1C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şirketlere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aşamasında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800" u="heavy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7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yön</a:t>
            </a:r>
            <a:r>
              <a:rPr sz="1800" spc="-75" dirty="0">
                <a:solidFill>
                  <a:srgbClr val="6DAC1C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sağlayar. </a:t>
            </a:r>
            <a:r>
              <a:rPr sz="1800" spc="-250" dirty="0">
                <a:solidFill>
                  <a:srgbClr val="404040"/>
                </a:solidFill>
                <a:latin typeface="Arial"/>
                <a:cs typeface="Arial"/>
              </a:rPr>
              <a:t>RUP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use-case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nesne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345" y="3236721"/>
            <a:ext cx="1707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641985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u="heavy" spc="-4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i</a:t>
            </a:r>
            <a:r>
              <a:rPr sz="1800" u="heavy" spc="-20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ş</a:t>
            </a:r>
            <a:r>
              <a:rPr sz="1800" dirty="0">
                <a:solidFill>
                  <a:srgbClr val="6DAC1C"/>
                </a:solidFill>
                <a:latin typeface="Arial"/>
                <a:cs typeface="Arial"/>
              </a:rPr>
              <a:t>	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mod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944" y="3236721"/>
            <a:ext cx="6044565" cy="972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tabLst>
                <a:tab pos="1257935" algn="l"/>
                <a:tab pos="2094230" algn="l"/>
                <a:tab pos="3298825" algn="l"/>
                <a:tab pos="4340225" algn="l"/>
                <a:tab pos="5114290" algn="l"/>
              </a:tabLst>
            </a:pP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eknoloj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anl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az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1800" spc="6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rme 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yöntemidir.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RUP’un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verebileceği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özellikler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şunlardır;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1.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Müşteriyi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yazılımcıyı organize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edebilmesi,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944" y="4181983"/>
            <a:ext cx="5081905" cy="172529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37490" indent="-224790">
              <a:lnSpc>
                <a:spcPct val="100000"/>
              </a:lnSpc>
              <a:spcBef>
                <a:spcPts val="1285"/>
              </a:spcBef>
              <a:buAutoNum type="arabicPeriod" startAt="2"/>
              <a:tabLst>
                <a:tab pos="238125" algn="l"/>
              </a:tabLst>
            </a:pP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Standart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tanımlı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adımları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marL="237490" indent="-224790">
              <a:lnSpc>
                <a:spcPct val="100000"/>
              </a:lnSpc>
              <a:spcBef>
                <a:spcPts val="1190"/>
              </a:spcBef>
              <a:buAutoNum type="arabicPeriod" startAt="2"/>
              <a:tabLst>
                <a:tab pos="238125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Oluşacak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yazılımdaki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sık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değişiklikleri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öngörebilmesi,</a:t>
            </a:r>
            <a:endParaRPr sz="1800">
              <a:latin typeface="Arial"/>
              <a:cs typeface="Arial"/>
            </a:endParaRPr>
          </a:p>
          <a:p>
            <a:pPr marL="237490" indent="-224790">
              <a:lnSpc>
                <a:spcPct val="100000"/>
              </a:lnSpc>
              <a:spcBef>
                <a:spcPts val="1190"/>
              </a:spcBef>
              <a:buAutoNum type="arabicPeriod" startAt="2"/>
              <a:tabLst>
                <a:tab pos="238125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Basit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marL="237490" indent="-224790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238125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Proje</a:t>
            </a:r>
            <a:r>
              <a:rPr sz="1800" u="heavy" spc="-8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5"/>
              </a:rPr>
              <a:t>yönetim</a:t>
            </a:r>
            <a:r>
              <a:rPr sz="1800" spc="-45" dirty="0">
                <a:solidFill>
                  <a:srgbClr val="6DAC1C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aktivitelerinin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fazla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olmaması.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020" y="3317746"/>
            <a:ext cx="4411979" cy="350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9409" y="6575552"/>
            <a:ext cx="35052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050" spc="1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50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39826"/>
            <a:ext cx="719200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u="none" spc="-175" dirty="0"/>
              <a:t>Uç </a:t>
            </a:r>
            <a:r>
              <a:rPr sz="3600" u="none" spc="-229" dirty="0"/>
              <a:t>Programlama </a:t>
            </a:r>
            <a:r>
              <a:rPr sz="3600" u="none" spc="-254" dirty="0"/>
              <a:t>(Extreme</a:t>
            </a:r>
            <a:r>
              <a:rPr sz="3600" u="none" spc="-750" dirty="0"/>
              <a:t> </a:t>
            </a:r>
            <a:r>
              <a:rPr sz="3600" u="none" spc="-210" dirty="0"/>
              <a:t>Programming  </a:t>
            </a:r>
            <a:r>
              <a:rPr sz="3600" u="none" spc="-250" dirty="0"/>
              <a:t>XP)</a:t>
            </a:r>
            <a:r>
              <a:rPr sz="3600" u="none" spc="-380" dirty="0"/>
              <a:t> </a:t>
            </a:r>
            <a:r>
              <a:rPr sz="3600" u="none" spc="-105" dirty="0"/>
              <a:t>Nedir?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935214" y="6568846"/>
            <a:ext cx="3949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19" y="1897761"/>
            <a:ext cx="7572375" cy="2216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4139" marR="5080" indent="-91440" algn="just">
              <a:lnSpc>
                <a:spcPct val="80000"/>
              </a:lnSpc>
              <a:spcBef>
                <a:spcPts val="58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204" dirty="0">
                <a:solidFill>
                  <a:srgbClr val="404040"/>
                </a:solidFill>
                <a:latin typeface="Arial"/>
                <a:cs typeface="Arial"/>
              </a:rPr>
              <a:t>Uç </a:t>
            </a:r>
            <a:r>
              <a:rPr sz="2000" b="1" spc="-155" dirty="0">
                <a:solidFill>
                  <a:srgbClr val="404040"/>
                </a:solidFill>
                <a:latin typeface="Arial"/>
                <a:cs typeface="Arial"/>
              </a:rPr>
              <a:t>Programlama </a:t>
            </a:r>
            <a:r>
              <a:rPr sz="2000" b="1" spc="-135" dirty="0">
                <a:solidFill>
                  <a:srgbClr val="404040"/>
                </a:solidFill>
                <a:latin typeface="Arial"/>
                <a:cs typeface="Arial"/>
              </a:rPr>
              <a:t>(XP)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süreci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2000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son  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derece </a:t>
            </a:r>
            <a:r>
              <a:rPr sz="2000" i="1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kaliteli </a:t>
            </a:r>
            <a:r>
              <a:rPr sz="2000" i="1" u="heavy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olmak </a:t>
            </a:r>
            <a:r>
              <a:rPr sz="2000" i="1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koşuluyla</a:t>
            </a:r>
            <a:r>
              <a:rPr sz="2000" i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Arial"/>
                <a:cs typeface="Arial"/>
              </a:rPr>
              <a:t>çalıştırılabilir </a:t>
            </a:r>
            <a:r>
              <a:rPr sz="2000" b="1" spc="-170" dirty="0">
                <a:solidFill>
                  <a:srgbClr val="404040"/>
                </a:solidFill>
                <a:latin typeface="Arial"/>
                <a:cs typeface="Arial"/>
              </a:rPr>
              <a:t>kod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üretmeye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odaklanmış 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metodolojisidir.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sürecinin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en 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temel,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önemli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final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çıktısı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ürünü çalıştırılabilir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kod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olduğundan, 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XP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metodolojisi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sürecin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başından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itibaren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çalıştırılabilir 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kodu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sürecin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merkezinde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tutmaktadır.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İşte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yüzden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metodolojinin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adı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XP'dir.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925"/>
              </a:spcBef>
            </a:pPr>
            <a:r>
              <a:rPr sz="2000" b="1" spc="-204" dirty="0">
                <a:solidFill>
                  <a:srgbClr val="404040"/>
                </a:solidFill>
                <a:latin typeface="Arial"/>
                <a:cs typeface="Arial"/>
              </a:rPr>
              <a:t>Uç 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Programlama'nın </a:t>
            </a:r>
            <a:r>
              <a:rPr sz="2000" b="1" spc="-155" dirty="0">
                <a:solidFill>
                  <a:srgbClr val="404040"/>
                </a:solidFill>
                <a:latin typeface="Arial"/>
                <a:cs typeface="Arial"/>
              </a:rPr>
              <a:t>özünde </a:t>
            </a:r>
            <a:r>
              <a:rPr sz="2000" b="1" spc="-160" dirty="0">
                <a:solidFill>
                  <a:srgbClr val="404040"/>
                </a:solidFill>
                <a:latin typeface="Arial"/>
                <a:cs typeface="Arial"/>
              </a:rPr>
              <a:t>aşağıdaki 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uygulamalar 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yer</a:t>
            </a:r>
            <a:r>
              <a:rPr sz="2000" b="1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Arial"/>
                <a:cs typeface="Arial"/>
              </a:rPr>
              <a:t>alır: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19" y="4088383"/>
            <a:ext cx="2146935" cy="16154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Planlama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Sık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küçük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sürümler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969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Basit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tasarım: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Önce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8625" y="4038346"/>
            <a:ext cx="2381250" cy="172529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17475" indent="-104775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Refactor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etme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Haftada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40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saat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çalışma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Müşteriyle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yakın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iletişim</a:t>
            </a:r>
            <a:endParaRPr sz="1800">
              <a:latin typeface="Arial"/>
              <a:cs typeface="Arial"/>
            </a:endParaRPr>
          </a:p>
          <a:p>
            <a:pPr marL="117475" indent="-104775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Kodlama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standartları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32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824227" y="2231135"/>
            <a:ext cx="5702808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6490" y="5270119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5" dirty="0">
                <a:latin typeface="Arial"/>
                <a:cs typeface="Arial"/>
              </a:rPr>
              <a:t>Scrum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Süreci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33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253" y="2353767"/>
            <a:ext cx="4318000" cy="192976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</a:tabLst>
            </a:pPr>
            <a:r>
              <a:rPr sz="1950" spc="-135" dirty="0">
                <a:solidFill>
                  <a:srgbClr val="006FC0"/>
                </a:solidFill>
                <a:latin typeface="Arial"/>
                <a:cs typeface="Arial"/>
              </a:rPr>
              <a:t>Scrum Takımı: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Sahibi,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Geliştirme 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Ekibi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Scrum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Master’dan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oluşur. </a:t>
            </a:r>
            <a:r>
              <a:rPr sz="1950" spc="-165" dirty="0">
                <a:solidFill>
                  <a:srgbClr val="404040"/>
                </a:solidFill>
                <a:latin typeface="Arial"/>
                <a:cs typeface="Arial"/>
              </a:rPr>
              <a:t>Takım 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kendi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kendini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örgütler.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Böylece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kendi 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uyum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içinde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takımlar</a:t>
            </a:r>
            <a:r>
              <a:rPr sz="195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daha 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başarılı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sonuçlar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alırlar. 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Scrum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takım 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modeli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esneklik, yaratıcılık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verimliliği 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optimize etmek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95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tasarlanmıştır.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160" y="2381053"/>
            <a:ext cx="2393156" cy="27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34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955289" y="2438528"/>
            <a:ext cx="5200560" cy="71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59" y="2927518"/>
            <a:ext cx="6972934" cy="21672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785"/>
              </a:spcBef>
            </a:pPr>
            <a:r>
              <a:rPr sz="1800" spc="-105" dirty="0">
                <a:solidFill>
                  <a:srgbClr val="006FC0"/>
                </a:solidFill>
                <a:latin typeface="Arial"/>
                <a:cs typeface="Arial"/>
              </a:rPr>
              <a:t>Backlog: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65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Müşteriden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son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kullanıcıdan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gelen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gereksinimleri</a:t>
            </a:r>
            <a:r>
              <a:rPr sz="17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"Ne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yapacağız"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sorusunun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yanıtını</a:t>
            </a:r>
            <a:r>
              <a:rPr sz="17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Herkese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açık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herkes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tarafından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müdahale</a:t>
            </a:r>
            <a:r>
              <a:rPr sz="17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edilebilir.</a:t>
            </a:r>
            <a:endParaRPr sz="17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Risk,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iş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değeri,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zaman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gibi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kavramlara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göre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ürün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sahibi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tarafından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sıralandırılır.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Story'lerden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oluşur.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35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3048" y="2200186"/>
            <a:ext cx="2699385" cy="950594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35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sz="2100" b="1" spc="-145" dirty="0">
                <a:solidFill>
                  <a:srgbClr val="006FC0"/>
                </a:solidFill>
                <a:latin typeface="Arial"/>
                <a:cs typeface="Arial"/>
              </a:rPr>
              <a:t>Sprint</a:t>
            </a:r>
            <a:endParaRPr sz="210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süreye</a:t>
            </a:r>
            <a:r>
              <a:rPr sz="195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sahiptir.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3048" y="3271468"/>
            <a:ext cx="194119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  <a:tab pos="1264920" algn="l"/>
              </a:tabLst>
            </a:pPr>
            <a:r>
              <a:rPr sz="1950" spc="-18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1950" spc="-17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und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50" spc="1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5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785" y="3271468"/>
            <a:ext cx="171259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7244" algn="l"/>
                <a:tab pos="1424940" algn="l"/>
              </a:tabLst>
            </a:pP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spc="-175" dirty="0">
                <a:solidFill>
                  <a:srgbClr val="404040"/>
                </a:solidFill>
                <a:latin typeface="Arial"/>
                <a:cs typeface="Arial"/>
              </a:rPr>
              <a:t>ğ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spc="20" dirty="0">
                <a:solidFill>
                  <a:srgbClr val="404040"/>
                </a:solidFill>
                <a:latin typeface="Arial"/>
                <a:cs typeface="Arial"/>
              </a:rPr>
              <a:t>ri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3048" y="3393465"/>
            <a:ext cx="3061970" cy="91566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60"/>
              </a:spcBef>
            </a:pP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çıktı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olmalıdır.</a:t>
            </a:r>
            <a:endParaRPr sz="1950">
              <a:latin typeface="Arial"/>
              <a:cs typeface="Arial"/>
            </a:endParaRPr>
          </a:p>
          <a:p>
            <a:pPr marL="210185" indent="-19748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Toplantılarla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içerik</a:t>
            </a:r>
            <a:r>
              <a:rPr sz="195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3048" y="4430395"/>
            <a:ext cx="3797935" cy="5924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4139" marR="5080" indent="-91440">
              <a:lnSpc>
                <a:spcPts val="2110"/>
              </a:lnSpc>
              <a:spcBef>
                <a:spcPts val="3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  <a:tab pos="1012190" algn="l"/>
                <a:tab pos="1804670" algn="l"/>
                <a:tab pos="2863850" algn="l"/>
                <a:tab pos="3408045" algn="l"/>
              </a:tabLst>
            </a:pPr>
            <a:r>
              <a:rPr sz="1950" spc="-26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50" spc="-21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950" spc="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950" spc="1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sü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esi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yun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95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spc="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17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ün  </a:t>
            </a:r>
            <a:r>
              <a:rPr sz="1950" spc="-30" dirty="0">
                <a:solidFill>
                  <a:srgbClr val="404040"/>
                </a:solidFill>
                <a:latin typeface="Arial"/>
                <a:cs typeface="Arial"/>
              </a:rPr>
              <a:t>toplantılar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yapılır.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960" y="2231135"/>
            <a:ext cx="3645408" cy="330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36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354579"/>
            <a:ext cx="3634740" cy="2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4859" y="2354579"/>
            <a:ext cx="3771899" cy="2596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2884" y="5071694"/>
            <a:ext cx="116268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45" dirty="0">
                <a:latin typeface="Arial"/>
                <a:cs typeface="Arial"/>
              </a:rPr>
              <a:t>Sprint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Gösterimi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37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2454"/>
            <a:ext cx="7569834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b="1" spc="-150" dirty="0">
                <a:solidFill>
                  <a:srgbClr val="006FC0"/>
                </a:solidFill>
                <a:latin typeface="Arial"/>
                <a:cs typeface="Arial"/>
              </a:rPr>
              <a:t>User </a:t>
            </a:r>
            <a:r>
              <a:rPr sz="1950" b="1" spc="-145" dirty="0">
                <a:solidFill>
                  <a:srgbClr val="006FC0"/>
                </a:solidFill>
                <a:latin typeface="Arial"/>
                <a:cs typeface="Arial"/>
              </a:rPr>
              <a:t>Story: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Müşteri,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son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kullanıcı 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sahibi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değerli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anlam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ifade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eden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genellikle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fonksiyonel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özelliklerin </a:t>
            </a:r>
            <a:r>
              <a:rPr sz="1950" spc="-20" dirty="0">
                <a:solidFill>
                  <a:srgbClr val="404040"/>
                </a:solidFill>
                <a:latin typeface="Arial"/>
                <a:cs typeface="Arial"/>
              </a:rPr>
              <a:t>belirtildiği</a:t>
            </a:r>
            <a:r>
              <a:rPr sz="195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ifadelerdir.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003" y="2898648"/>
            <a:ext cx="6061760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7796" y="2471927"/>
            <a:ext cx="2011679" cy="1627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38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2454"/>
            <a:ext cx="757047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95" dirty="0">
                <a:solidFill>
                  <a:srgbClr val="FF0000"/>
                </a:solidFill>
                <a:latin typeface="Arial"/>
                <a:cs typeface="Arial"/>
              </a:rPr>
              <a:t>Örnek </a:t>
            </a:r>
            <a:r>
              <a:rPr sz="1950" spc="-120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1950" spc="-80" dirty="0">
                <a:solidFill>
                  <a:srgbClr val="FF0000"/>
                </a:solidFill>
                <a:latin typeface="Arial"/>
                <a:cs typeface="Arial"/>
              </a:rPr>
              <a:t>Story: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Online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alışveriş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yapan </a:t>
            </a:r>
            <a:r>
              <a:rPr sz="1950" spc="-5" dirty="0">
                <a:solidFill>
                  <a:srgbClr val="404040"/>
                </a:solidFill>
                <a:latin typeface="Arial"/>
                <a:cs typeface="Arial"/>
              </a:rPr>
              <a:t>biri </a:t>
            </a:r>
            <a:r>
              <a:rPr sz="1950" spc="-75" dirty="0">
                <a:solidFill>
                  <a:srgbClr val="1382AC"/>
                </a:solidFill>
                <a:latin typeface="Arial"/>
                <a:cs typeface="Arial"/>
              </a:rPr>
              <a:t>olarak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alışverişe daha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sonra 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devam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edebileyim </a:t>
            </a:r>
            <a:r>
              <a:rPr sz="1950" spc="-70" dirty="0">
                <a:solidFill>
                  <a:srgbClr val="1382AC"/>
                </a:solidFill>
                <a:latin typeface="Arial"/>
                <a:cs typeface="Arial"/>
              </a:rPr>
              <a:t>diye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alışveriş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kartımın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kaydedilmesini</a:t>
            </a:r>
            <a:r>
              <a:rPr sz="195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45" dirty="0">
                <a:solidFill>
                  <a:srgbClr val="1382AC"/>
                </a:solidFill>
                <a:latin typeface="Arial"/>
                <a:cs typeface="Arial"/>
              </a:rPr>
              <a:t>istiyorum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4827" y="3436620"/>
            <a:ext cx="3772278" cy="14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39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910408" y="2332052"/>
            <a:ext cx="2717775" cy="2220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2482" y="2229358"/>
            <a:ext cx="4779010" cy="2971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1950" marR="5080" indent="-91440" algn="just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469265" algn="l"/>
              </a:tabLst>
            </a:pP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story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farklı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boyuttadır. 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Somut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bakarsak,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projedeki her</a:t>
            </a:r>
            <a:r>
              <a:rPr sz="195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gereksinim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iş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gücü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zaman 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değildir. </a:t>
            </a:r>
            <a:r>
              <a:rPr sz="1950" spc="-15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sebeple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ürün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backlogları 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sprintlere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bölünürken,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storylerin boyut 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öncelikleri </a:t>
            </a:r>
            <a:r>
              <a:rPr sz="1950" spc="-160" dirty="0">
                <a:solidFill>
                  <a:srgbClr val="404040"/>
                </a:solidFill>
                <a:latin typeface="Arial"/>
                <a:cs typeface="Arial"/>
              </a:rPr>
              <a:t>göz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önünde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bulundurulur. 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Örneğin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sprint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3 user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story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içerirken 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diğeri 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küçük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boyutlarda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5 user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story  içerebilir. </a:t>
            </a:r>
            <a:r>
              <a:rPr sz="1950" spc="-130" dirty="0">
                <a:solidFill>
                  <a:srgbClr val="FF0000"/>
                </a:solidFill>
                <a:latin typeface="Arial"/>
                <a:cs typeface="Arial"/>
              </a:rPr>
              <a:t>Peki </a:t>
            </a:r>
            <a:r>
              <a:rPr sz="1950" spc="-40" dirty="0">
                <a:solidFill>
                  <a:srgbClr val="FF0000"/>
                </a:solidFill>
                <a:latin typeface="Arial"/>
                <a:cs typeface="Arial"/>
              </a:rPr>
              <a:t>boyutları </a:t>
            </a:r>
            <a:r>
              <a:rPr sz="1950" spc="-105" dirty="0">
                <a:solidFill>
                  <a:srgbClr val="FF0000"/>
                </a:solidFill>
                <a:latin typeface="Arial"/>
                <a:cs typeface="Arial"/>
              </a:rPr>
              <a:t>nasıl</a:t>
            </a:r>
            <a:r>
              <a:rPr sz="195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-85" dirty="0">
                <a:solidFill>
                  <a:srgbClr val="FF0000"/>
                </a:solidFill>
                <a:latin typeface="Arial"/>
                <a:cs typeface="Arial"/>
              </a:rPr>
              <a:t>belirleyeceğiz?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5" dirty="0">
                <a:solidFill>
                  <a:srgbClr val="006FC0"/>
                </a:solidFill>
                <a:latin typeface="Arial"/>
                <a:cs typeface="Arial"/>
              </a:rPr>
              <a:t>İş </a:t>
            </a:r>
            <a:r>
              <a:rPr sz="1800" spc="-75" dirty="0">
                <a:solidFill>
                  <a:srgbClr val="006FC0"/>
                </a:solidFill>
                <a:latin typeface="Arial"/>
                <a:cs typeface="Arial"/>
              </a:rPr>
              <a:t>göründüğü </a:t>
            </a:r>
            <a:r>
              <a:rPr sz="1800" spc="-50" dirty="0">
                <a:solidFill>
                  <a:srgbClr val="006FC0"/>
                </a:solidFill>
                <a:latin typeface="Arial"/>
                <a:cs typeface="Arial"/>
              </a:rPr>
              <a:t>gibi</a:t>
            </a:r>
            <a:r>
              <a:rPr sz="18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Arial"/>
                <a:cs typeface="Arial"/>
              </a:rPr>
              <a:t>değil!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15" dirty="0"/>
              <a:t>1.Günümüzde </a:t>
            </a:r>
            <a:r>
              <a:rPr sz="3300" u="none" spc="-300" dirty="0"/>
              <a:t>Yazılım </a:t>
            </a:r>
            <a:r>
              <a:rPr sz="3300" u="none" spc="-235" dirty="0"/>
              <a:t>Projelerinin</a:t>
            </a:r>
            <a:r>
              <a:rPr sz="3300" u="none" spc="-640" dirty="0"/>
              <a:t> </a:t>
            </a:r>
            <a:r>
              <a:rPr sz="3300" u="none" spc="-135" dirty="0"/>
              <a:t>Durumu</a:t>
            </a:r>
            <a:endParaRPr sz="3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/>
          <p:nvPr/>
        </p:nvSpPr>
        <p:spPr>
          <a:xfrm>
            <a:off x="1946148" y="2765881"/>
            <a:ext cx="5190845" cy="272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2043429"/>
            <a:ext cx="664273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950" spc="-150" dirty="0">
                <a:latin typeface="Arial"/>
                <a:cs typeface="Arial"/>
              </a:rPr>
              <a:t>Bu </a:t>
            </a:r>
            <a:r>
              <a:rPr sz="1950" spc="-35" dirty="0">
                <a:latin typeface="Arial"/>
                <a:cs typeface="Arial"/>
              </a:rPr>
              <a:t>projelerin </a:t>
            </a:r>
            <a:r>
              <a:rPr sz="1950" spc="-70" dirty="0">
                <a:latin typeface="Arial"/>
                <a:cs typeface="Arial"/>
              </a:rPr>
              <a:t>büyük </a:t>
            </a:r>
            <a:r>
              <a:rPr sz="1950" spc="-10" dirty="0">
                <a:latin typeface="Arial"/>
                <a:cs typeface="Arial"/>
              </a:rPr>
              <a:t>bir </a:t>
            </a:r>
            <a:r>
              <a:rPr sz="1950" spc="-100" dirty="0">
                <a:latin typeface="Arial"/>
                <a:cs typeface="Arial"/>
              </a:rPr>
              <a:t>kısmının </a:t>
            </a:r>
            <a:r>
              <a:rPr sz="1950" spc="-130" dirty="0">
                <a:latin typeface="Arial"/>
                <a:cs typeface="Arial"/>
              </a:rPr>
              <a:t>başarısız </a:t>
            </a:r>
            <a:r>
              <a:rPr sz="1950" spc="-95" dirty="0">
                <a:latin typeface="Arial"/>
                <a:cs typeface="Arial"/>
              </a:rPr>
              <a:t>olması</a:t>
            </a:r>
            <a:r>
              <a:rPr sz="1950" spc="-280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muhtemeldir!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40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535935"/>
            <a:ext cx="3703320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1628" y="1833498"/>
            <a:ext cx="3729990" cy="8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b="1" spc="-160" dirty="0">
                <a:solidFill>
                  <a:srgbClr val="006FC0"/>
                </a:solidFill>
                <a:latin typeface="Arial"/>
                <a:cs typeface="Arial"/>
              </a:rPr>
              <a:t>Poker </a:t>
            </a:r>
            <a:r>
              <a:rPr sz="1950" b="1" spc="-110" dirty="0">
                <a:solidFill>
                  <a:srgbClr val="006FC0"/>
                </a:solidFill>
                <a:latin typeface="Arial"/>
                <a:cs typeface="Arial"/>
              </a:rPr>
              <a:t>Kartları: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Scrum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takım 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üyeleri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araya </a:t>
            </a:r>
            <a:r>
              <a:rPr sz="1950" spc="-80" dirty="0">
                <a:solidFill>
                  <a:srgbClr val="404040"/>
                </a:solidFill>
                <a:latin typeface="Arial"/>
                <a:cs typeface="Arial"/>
              </a:rPr>
              <a:t>gelir. </a:t>
            </a:r>
            <a:r>
              <a:rPr sz="1950" spc="-135" dirty="0">
                <a:solidFill>
                  <a:srgbClr val="404040"/>
                </a:solidFill>
                <a:latin typeface="Arial"/>
                <a:cs typeface="Arial"/>
              </a:rPr>
              <a:t>Scrum 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master  </a:t>
            </a: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story 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okur. 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Takımdaki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069" y="2635377"/>
            <a:ext cx="28092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9745" algn="l"/>
                <a:tab pos="1077595" algn="l"/>
                <a:tab pos="1728470" algn="l"/>
                <a:tab pos="2446655" algn="l"/>
              </a:tabLst>
            </a:pPr>
            <a:r>
              <a:rPr sz="1950" spc="-10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195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24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5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950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çin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069" y="2903601"/>
            <a:ext cx="29648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0125" algn="l"/>
                <a:tab pos="1728470" algn="l"/>
              </a:tabLst>
            </a:pP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gördüğü	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poker	</a:t>
            </a:r>
            <a:r>
              <a:rPr sz="1950" spc="-60" dirty="0">
                <a:solidFill>
                  <a:srgbClr val="404040"/>
                </a:solidFill>
                <a:latin typeface="Arial"/>
                <a:cs typeface="Arial"/>
              </a:rPr>
              <a:t>kartlarından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8109" y="2635377"/>
            <a:ext cx="642620" cy="5918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9855" marR="5080" indent="-97790">
              <a:lnSpc>
                <a:spcPts val="2110"/>
              </a:lnSpc>
              <a:spcBef>
                <a:spcPts val="365"/>
              </a:spcBef>
            </a:pP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950" spc="-10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950" spc="-75" dirty="0">
                <a:solidFill>
                  <a:srgbClr val="404040"/>
                </a:solidFill>
                <a:latin typeface="Arial"/>
                <a:cs typeface="Arial"/>
              </a:rPr>
              <a:t>gun  </a:t>
            </a:r>
            <a:r>
              <a:rPr sz="1950" spc="-15" dirty="0">
                <a:solidFill>
                  <a:srgbClr val="404040"/>
                </a:solidFill>
                <a:latin typeface="Arial"/>
                <a:cs typeface="Arial"/>
              </a:rPr>
              <a:t>birini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978" y="3169996"/>
            <a:ext cx="93662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65" dirty="0">
                <a:solidFill>
                  <a:srgbClr val="404040"/>
                </a:solidFill>
                <a:latin typeface="Arial"/>
                <a:cs typeface="Arial"/>
              </a:rPr>
              <a:t>seç</a:t>
            </a:r>
            <a:r>
              <a:rPr sz="1950" spc="10" dirty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95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069" y="3169996"/>
            <a:ext cx="598805" cy="59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5"/>
              </a:lnSpc>
              <a:spcBef>
                <a:spcPts val="105"/>
              </a:spcBef>
            </a:pPr>
            <a:r>
              <a:rPr sz="1950" spc="-140" dirty="0">
                <a:solidFill>
                  <a:srgbClr val="404040"/>
                </a:solidFill>
                <a:latin typeface="Arial"/>
                <a:cs typeface="Arial"/>
              </a:rPr>
              <a:t>seçer.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225"/>
              </a:lnSpc>
            </a:pP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sonra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884" y="3169996"/>
            <a:ext cx="716280" cy="59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5"/>
              </a:lnSpc>
              <a:spcBef>
                <a:spcPts val="105"/>
              </a:spcBef>
            </a:pP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Herkes</a:t>
            </a:r>
            <a:endParaRPr sz="1950">
              <a:latin typeface="Arial"/>
              <a:cs typeface="Arial"/>
            </a:endParaRPr>
          </a:p>
          <a:p>
            <a:pPr marL="73660">
              <a:lnSpc>
                <a:spcPts val="2225"/>
              </a:lnSpc>
            </a:pPr>
            <a:r>
              <a:rPr sz="1950" spc="-5" dirty="0">
                <a:solidFill>
                  <a:srgbClr val="404040"/>
                </a:solidFill>
                <a:latin typeface="Arial"/>
                <a:cs typeface="Arial"/>
              </a:rPr>
              <a:t>tüm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5106" y="3438905"/>
            <a:ext cx="10534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9625" algn="l"/>
              </a:tabLst>
            </a:pPr>
            <a:r>
              <a:rPr sz="1950" spc="-16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950" spc="-155" dirty="0">
                <a:solidFill>
                  <a:srgbClr val="404040"/>
                </a:solidFill>
                <a:latin typeface="Arial"/>
                <a:cs typeface="Arial"/>
              </a:rPr>
              <a:t>ç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950" spc="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950" spc="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069" y="3705605"/>
            <a:ext cx="14827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değerlendirilir.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7840" y="3169996"/>
            <a:ext cx="920750" cy="8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40335">
              <a:lnSpc>
                <a:spcPct val="90100"/>
              </a:lnSpc>
              <a:spcBef>
                <a:spcPts val="340"/>
              </a:spcBef>
            </a:pP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kartları  </a:t>
            </a: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kartlar  </a:t>
            </a: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Böylece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1890" y="3705605"/>
            <a:ext cx="8788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950" spc="-95" dirty="0">
                <a:solidFill>
                  <a:srgbClr val="404040"/>
                </a:solidFill>
                <a:latin typeface="Arial"/>
                <a:cs typeface="Arial"/>
              </a:rPr>
              <a:t>kesin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3069" y="3973829"/>
            <a:ext cx="283591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1955800" algn="l"/>
              </a:tabLst>
            </a:pP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ortak	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görüşü	sonunda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6418" y="3973829"/>
            <a:ext cx="4622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5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950" spc="-13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950" spc="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3069" y="4240529"/>
            <a:ext cx="31610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story’lerin </a:t>
            </a:r>
            <a:r>
              <a:rPr sz="1950" spc="-70" dirty="0">
                <a:solidFill>
                  <a:srgbClr val="404040"/>
                </a:solidFill>
                <a:latin typeface="Arial"/>
                <a:cs typeface="Arial"/>
              </a:rPr>
              <a:t>büyüklüğü</a:t>
            </a:r>
            <a:r>
              <a:rPr sz="195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belirlenir.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41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931797" y="2332227"/>
            <a:ext cx="5749737" cy="278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8384" y="5144516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006FC0"/>
                </a:solidFill>
                <a:latin typeface="Arial"/>
                <a:cs typeface="Arial"/>
              </a:rPr>
              <a:t>Scrum </a:t>
            </a:r>
            <a:r>
              <a:rPr sz="1800" spc="-95" dirty="0">
                <a:solidFill>
                  <a:srgbClr val="006FC0"/>
                </a:solidFill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65" dirty="0"/>
              <a:t>6. </a:t>
            </a:r>
            <a:r>
              <a:rPr spc="-240" dirty="0"/>
              <a:t>Scrum</a:t>
            </a:r>
            <a:r>
              <a:rPr spc="-640" dirty="0"/>
              <a:t> </a:t>
            </a:r>
            <a:r>
              <a:rPr spc="-130" dirty="0"/>
              <a:t>Modeli	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42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1845564"/>
            <a:ext cx="3703320" cy="736600"/>
          </a:xfrm>
          <a:custGeom>
            <a:avLst/>
            <a:gdLst/>
            <a:ahLst/>
            <a:cxnLst/>
            <a:rect l="l" t="t" r="r" b="b"/>
            <a:pathLst>
              <a:path w="3703320" h="736600">
                <a:moveTo>
                  <a:pt x="0" y="736091"/>
                </a:moveTo>
                <a:lnTo>
                  <a:pt x="3703320" y="736091"/>
                </a:lnTo>
                <a:lnTo>
                  <a:pt x="3703320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960" y="1845564"/>
            <a:ext cx="3703320" cy="73660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5"/>
              </a:spcBef>
            </a:pPr>
            <a:r>
              <a:rPr sz="2000" spc="-254" dirty="0">
                <a:solidFill>
                  <a:srgbClr val="1382AC"/>
                </a:solidFill>
                <a:latin typeface="Arial"/>
                <a:cs typeface="Arial"/>
              </a:rPr>
              <a:t>SCRUM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" y="2581655"/>
            <a:ext cx="3703320" cy="3287395"/>
          </a:xfrm>
          <a:custGeom>
            <a:avLst/>
            <a:gdLst/>
            <a:ahLst/>
            <a:cxnLst/>
            <a:rect l="l" t="t" r="r" b="b"/>
            <a:pathLst>
              <a:path w="3703320" h="3287395">
                <a:moveTo>
                  <a:pt x="0" y="3287267"/>
                </a:moveTo>
                <a:lnTo>
                  <a:pt x="3703320" y="3287267"/>
                </a:lnTo>
                <a:lnTo>
                  <a:pt x="3703320" y="0"/>
                </a:lnTo>
                <a:lnTo>
                  <a:pt x="0" y="0"/>
                </a:lnTo>
                <a:lnTo>
                  <a:pt x="0" y="3287267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960" y="2570479"/>
            <a:ext cx="220091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9748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sz="1950" spc="-65" dirty="0">
                <a:latin typeface="Arial"/>
                <a:cs typeface="Arial"/>
              </a:rPr>
              <a:t>Sprint </a:t>
            </a:r>
            <a:r>
              <a:rPr sz="1950" spc="-80" dirty="0">
                <a:latin typeface="Arial"/>
                <a:cs typeface="Arial"/>
              </a:rPr>
              <a:t>(2 </a:t>
            </a:r>
            <a:r>
              <a:rPr sz="1950" spc="-55" dirty="0">
                <a:latin typeface="Arial"/>
                <a:cs typeface="Arial"/>
              </a:rPr>
              <a:t>hafta-1</a:t>
            </a:r>
            <a:r>
              <a:rPr sz="1950" spc="-275" dirty="0">
                <a:latin typeface="Arial"/>
                <a:cs typeface="Arial"/>
              </a:rPr>
              <a:t> </a:t>
            </a:r>
            <a:r>
              <a:rPr sz="1950" spc="-114" dirty="0">
                <a:latin typeface="Arial"/>
                <a:cs typeface="Arial"/>
              </a:rPr>
              <a:t>ay)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366" y="3015488"/>
            <a:ext cx="2500630" cy="5905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110" marR="5080" indent="-245745">
              <a:lnSpc>
                <a:spcPts val="2100"/>
              </a:lnSpc>
              <a:spcBef>
                <a:spcPts val="375"/>
              </a:spcBef>
              <a:tabLst>
                <a:tab pos="406400" algn="l"/>
                <a:tab pos="917575" algn="l"/>
                <a:tab pos="1621790" algn="l"/>
                <a:tab pos="1929130" algn="l"/>
              </a:tabLst>
            </a:pPr>
            <a:r>
              <a:rPr sz="1950" spc="-100" dirty="0">
                <a:latin typeface="Arial"/>
                <a:cs typeface="Arial"/>
              </a:rPr>
              <a:t>e</a:t>
            </a:r>
            <a:r>
              <a:rPr sz="1950" spc="-8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-220" dirty="0">
                <a:latin typeface="Arial"/>
                <a:cs typeface="Arial"/>
              </a:rPr>
              <a:t>s</a:t>
            </a:r>
            <a:r>
              <a:rPr sz="1950" spc="-60" dirty="0">
                <a:latin typeface="Arial"/>
                <a:cs typeface="Arial"/>
              </a:rPr>
              <a:t>o</a:t>
            </a:r>
            <a:r>
              <a:rPr sz="1950" spc="-55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-55" dirty="0">
                <a:latin typeface="Arial"/>
                <a:cs typeface="Arial"/>
              </a:rPr>
              <a:t>hal</a:t>
            </a:r>
            <a:r>
              <a:rPr sz="1950" spc="-35" dirty="0">
                <a:latin typeface="Arial"/>
                <a:cs typeface="Arial"/>
              </a:rPr>
              <a:t>in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-95" dirty="0">
                <a:latin typeface="Arial"/>
                <a:cs typeface="Arial"/>
              </a:rPr>
              <a:t>a</a:t>
            </a:r>
            <a:r>
              <a:rPr sz="1950" spc="-50" dirty="0">
                <a:latin typeface="Arial"/>
                <a:cs typeface="Arial"/>
              </a:rPr>
              <a:t>l</a:t>
            </a:r>
            <a:r>
              <a:rPr sz="1950" spc="-80" dirty="0">
                <a:latin typeface="Arial"/>
                <a:cs typeface="Arial"/>
              </a:rPr>
              <a:t>dı</a:t>
            </a:r>
            <a:r>
              <a:rPr sz="1950" spc="-110" dirty="0">
                <a:latin typeface="Arial"/>
                <a:cs typeface="Arial"/>
              </a:rPr>
              <a:t>k</a:t>
            </a:r>
            <a:r>
              <a:rPr sz="1950" spc="90" dirty="0">
                <a:latin typeface="Arial"/>
                <a:cs typeface="Arial"/>
              </a:rPr>
              <a:t>t</a:t>
            </a:r>
            <a:r>
              <a:rPr sz="1950" spc="-105" dirty="0">
                <a:latin typeface="Arial"/>
                <a:cs typeface="Arial"/>
              </a:rPr>
              <a:t>a</a:t>
            </a:r>
            <a:r>
              <a:rPr sz="1950" spc="-114" dirty="0">
                <a:latin typeface="Arial"/>
                <a:cs typeface="Arial"/>
              </a:rPr>
              <a:t>n</a:t>
            </a:r>
            <a:r>
              <a:rPr sz="1950" spc="-55" dirty="0">
                <a:latin typeface="Arial"/>
                <a:cs typeface="Arial"/>
              </a:rPr>
              <a:t>,  </a:t>
            </a:r>
            <a:r>
              <a:rPr sz="1950" spc="-125" dirty="0">
                <a:latin typeface="Arial"/>
                <a:cs typeface="Arial"/>
              </a:rPr>
              <a:t>y</a:t>
            </a:r>
            <a:r>
              <a:rPr sz="1950" spc="-85" dirty="0">
                <a:latin typeface="Arial"/>
                <a:cs typeface="Arial"/>
              </a:rPr>
              <a:t>apı</a:t>
            </a:r>
            <a:r>
              <a:rPr sz="1950" spc="-50" dirty="0">
                <a:latin typeface="Arial"/>
                <a:cs typeface="Arial"/>
              </a:rPr>
              <a:t>l</a:t>
            </a:r>
            <a:r>
              <a:rPr sz="1950" spc="-80" dirty="0">
                <a:latin typeface="Arial"/>
                <a:cs typeface="Arial"/>
              </a:rPr>
              <a:t>dı</a:t>
            </a:r>
            <a:r>
              <a:rPr sz="1950" spc="-110" dirty="0">
                <a:latin typeface="Arial"/>
                <a:cs typeface="Arial"/>
              </a:rPr>
              <a:t>k</a:t>
            </a:r>
            <a:r>
              <a:rPr sz="1950" spc="90" dirty="0">
                <a:latin typeface="Arial"/>
                <a:cs typeface="Arial"/>
              </a:rPr>
              <a:t>t</a:t>
            </a:r>
            <a:r>
              <a:rPr sz="1950" spc="-105" dirty="0">
                <a:latin typeface="Arial"/>
                <a:cs typeface="Arial"/>
              </a:rPr>
              <a:t>an</a:t>
            </a:r>
            <a:r>
              <a:rPr sz="1950" dirty="0">
                <a:latin typeface="Arial"/>
                <a:cs typeface="Arial"/>
              </a:rPr>
              <a:t>		</a:t>
            </a:r>
            <a:r>
              <a:rPr sz="1950" spc="-130" dirty="0">
                <a:latin typeface="Arial"/>
                <a:cs typeface="Arial"/>
              </a:rPr>
              <a:t>s</a:t>
            </a:r>
            <a:r>
              <a:rPr sz="1950" spc="-150" dirty="0">
                <a:latin typeface="Arial"/>
                <a:cs typeface="Arial"/>
              </a:rPr>
              <a:t>o</a:t>
            </a:r>
            <a:r>
              <a:rPr sz="1950" spc="-70" dirty="0">
                <a:latin typeface="Arial"/>
                <a:cs typeface="Arial"/>
              </a:rPr>
              <a:t>n</a:t>
            </a:r>
            <a:r>
              <a:rPr sz="1950" spc="-5" dirty="0">
                <a:latin typeface="Arial"/>
                <a:cs typeface="Arial"/>
              </a:rPr>
              <a:t>r</a:t>
            </a:r>
            <a:r>
              <a:rPr sz="1950" spc="-15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60" y="3015488"/>
            <a:ext cx="1139190" cy="13042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1440" marR="34925" indent="-91440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sz="1950" spc="-55" dirty="0">
                <a:latin typeface="Arial"/>
                <a:cs typeface="Arial"/>
              </a:rPr>
              <a:t>Sprintler  </a:t>
            </a:r>
            <a:r>
              <a:rPr sz="1950" spc="-30" dirty="0">
                <a:latin typeface="Arial"/>
                <a:cs typeface="Arial"/>
              </a:rPr>
              <a:t>toplantı  </a:t>
            </a:r>
            <a:r>
              <a:rPr sz="1950" spc="-95" dirty="0">
                <a:latin typeface="Arial"/>
                <a:cs typeface="Arial"/>
              </a:rPr>
              <a:t>değiş</a:t>
            </a:r>
            <a:r>
              <a:rPr sz="1950" spc="-165" dirty="0">
                <a:latin typeface="Arial"/>
                <a:cs typeface="Arial"/>
              </a:rPr>
              <a:t>m</a:t>
            </a:r>
            <a:r>
              <a:rPr sz="1950" spc="-145" dirty="0">
                <a:latin typeface="Arial"/>
                <a:cs typeface="Arial"/>
              </a:rPr>
              <a:t>e</a:t>
            </a:r>
            <a:r>
              <a:rPr sz="1950" spc="-210" dirty="0">
                <a:latin typeface="Arial"/>
                <a:cs typeface="Arial"/>
              </a:rPr>
              <a:t>z</a:t>
            </a:r>
            <a:r>
              <a:rPr sz="1950" spc="-5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91440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sz="1950" spc="-75" dirty="0">
                <a:latin typeface="Arial"/>
                <a:cs typeface="Arial"/>
              </a:rPr>
              <a:t>Özellikler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8426" y="3995673"/>
            <a:ext cx="23983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347470" algn="l"/>
              </a:tabLst>
            </a:pPr>
            <a:r>
              <a:rPr sz="1950" spc="-40" dirty="0">
                <a:latin typeface="Arial"/>
                <a:cs typeface="Arial"/>
              </a:rPr>
              <a:t>geliştiriciler	</a:t>
            </a:r>
            <a:r>
              <a:rPr sz="1950" spc="-65" dirty="0">
                <a:latin typeface="Arial"/>
                <a:cs typeface="Arial"/>
              </a:rPr>
              <a:t>tarafından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113936"/>
            <a:ext cx="3715385" cy="11855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sz="1950" spc="-55" dirty="0">
                <a:latin typeface="Arial"/>
                <a:cs typeface="Arial"/>
              </a:rPr>
              <a:t>derecelendirilir.</a:t>
            </a:r>
            <a:endParaRPr sz="1950">
              <a:latin typeface="Arial"/>
              <a:cs typeface="Arial"/>
            </a:endParaRPr>
          </a:p>
          <a:p>
            <a:pPr marL="197485" indent="-197485">
              <a:lnSpc>
                <a:spcPts val="2220"/>
              </a:lnSpc>
              <a:spcBef>
                <a:spcPts val="117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  <a:tab pos="1263015" algn="l"/>
                <a:tab pos="1687195" algn="l"/>
                <a:tab pos="3061970" algn="l"/>
              </a:tabLst>
            </a:pPr>
            <a:r>
              <a:rPr sz="1950" spc="-90" dirty="0">
                <a:latin typeface="Arial"/>
                <a:cs typeface="Arial"/>
              </a:rPr>
              <a:t>Herhangi	</a:t>
            </a:r>
            <a:r>
              <a:rPr sz="1950" spc="-10" dirty="0">
                <a:latin typeface="Arial"/>
                <a:cs typeface="Arial"/>
              </a:rPr>
              <a:t>bir	</a:t>
            </a:r>
            <a:r>
              <a:rPr sz="1950" spc="-65" dirty="0">
                <a:latin typeface="Arial"/>
                <a:cs typeface="Arial"/>
              </a:rPr>
              <a:t>mühendislik	</a:t>
            </a:r>
            <a:r>
              <a:rPr sz="1950" spc="-45" dirty="0">
                <a:latin typeface="Arial"/>
                <a:cs typeface="Arial"/>
              </a:rPr>
              <a:t>pratiği</a:t>
            </a:r>
            <a:endParaRPr sz="1950">
              <a:latin typeface="Arial"/>
              <a:cs typeface="Arial"/>
            </a:endParaRPr>
          </a:p>
          <a:p>
            <a:pPr marL="91440">
              <a:lnSpc>
                <a:spcPts val="2220"/>
              </a:lnSpc>
            </a:pPr>
            <a:r>
              <a:rPr sz="1950" spc="-80" dirty="0">
                <a:latin typeface="Arial"/>
                <a:cs typeface="Arial"/>
              </a:rPr>
              <a:t>tanımlamaz.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440" y="1845564"/>
            <a:ext cx="3703320" cy="73660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5"/>
              </a:spcBef>
            </a:pPr>
            <a:r>
              <a:rPr sz="2000" spc="-300" dirty="0">
                <a:solidFill>
                  <a:srgbClr val="1382AC"/>
                </a:solidFill>
                <a:latin typeface="Arial"/>
                <a:cs typeface="Arial"/>
              </a:rPr>
              <a:t>XP </a:t>
            </a:r>
            <a:r>
              <a:rPr sz="2000" spc="-250" dirty="0">
                <a:solidFill>
                  <a:srgbClr val="1382AC"/>
                </a:solidFill>
                <a:latin typeface="Arial"/>
                <a:cs typeface="Arial"/>
              </a:rPr>
              <a:t>(EXTREME</a:t>
            </a:r>
            <a:r>
              <a:rPr sz="2000" spc="-2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1382AC"/>
                </a:solidFill>
                <a:latin typeface="Arial"/>
                <a:cs typeface="Arial"/>
              </a:rPr>
              <a:t>PROGRAMMİNG)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440" y="2581655"/>
            <a:ext cx="3716020" cy="3287395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2075" marR="3175" indent="-91440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sz="1950" spc="-65" dirty="0">
                <a:latin typeface="Arial"/>
                <a:cs typeface="Arial"/>
              </a:rPr>
              <a:t>Sprint </a:t>
            </a:r>
            <a:r>
              <a:rPr sz="1950" spc="-80" dirty="0">
                <a:latin typeface="Arial"/>
                <a:cs typeface="Arial"/>
              </a:rPr>
              <a:t>(1 </a:t>
            </a:r>
            <a:r>
              <a:rPr sz="1950" spc="-120" dirty="0">
                <a:latin typeface="Arial"/>
                <a:cs typeface="Arial"/>
              </a:rPr>
              <a:t>yada </a:t>
            </a:r>
            <a:r>
              <a:rPr sz="1950" spc="-95" dirty="0">
                <a:latin typeface="Arial"/>
                <a:cs typeface="Arial"/>
              </a:rPr>
              <a:t>2</a:t>
            </a:r>
            <a:r>
              <a:rPr sz="1950" spc="-210" dirty="0">
                <a:latin typeface="Arial"/>
                <a:cs typeface="Arial"/>
              </a:rPr>
              <a:t> </a:t>
            </a:r>
            <a:r>
              <a:rPr sz="1950" spc="-50" dirty="0">
                <a:latin typeface="Arial"/>
                <a:cs typeface="Arial"/>
              </a:rPr>
              <a:t>hafta)</a:t>
            </a:r>
            <a:endParaRPr sz="1950">
              <a:latin typeface="Arial"/>
              <a:cs typeface="Arial"/>
            </a:endParaRPr>
          </a:p>
          <a:p>
            <a:pPr marL="92075" marR="3175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sz="1950" spc="-50" dirty="0">
                <a:latin typeface="Arial"/>
                <a:cs typeface="Arial"/>
              </a:rPr>
              <a:t>Sprintler</a:t>
            </a:r>
            <a:r>
              <a:rPr sz="1950" spc="-140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değişebilir.</a:t>
            </a:r>
            <a:endParaRPr sz="1950">
              <a:latin typeface="Arial"/>
              <a:cs typeface="Arial"/>
            </a:endParaRPr>
          </a:p>
          <a:p>
            <a:pPr marL="92075" indent="-91440">
              <a:lnSpc>
                <a:spcPts val="222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  <a:tab pos="1283970" algn="l"/>
                <a:tab pos="1916430" algn="l"/>
                <a:tab pos="2663190" algn="l"/>
              </a:tabLst>
            </a:pPr>
            <a:r>
              <a:rPr sz="1950" spc="-75" dirty="0">
                <a:latin typeface="Arial"/>
                <a:cs typeface="Arial"/>
              </a:rPr>
              <a:t>Özellikler	</a:t>
            </a:r>
            <a:r>
              <a:rPr sz="1950" spc="-40" dirty="0">
                <a:latin typeface="Arial"/>
                <a:cs typeface="Arial"/>
              </a:rPr>
              <a:t>ürün	</a:t>
            </a:r>
            <a:r>
              <a:rPr sz="1950" spc="-80" dirty="0">
                <a:latin typeface="Arial"/>
                <a:cs typeface="Arial"/>
              </a:rPr>
              <a:t>sahibi	</a:t>
            </a:r>
            <a:r>
              <a:rPr sz="1950" spc="-65" dirty="0">
                <a:latin typeface="Arial"/>
                <a:cs typeface="Arial"/>
              </a:rPr>
              <a:t>tarafından</a:t>
            </a:r>
            <a:endParaRPr sz="1950">
              <a:latin typeface="Arial"/>
              <a:cs typeface="Arial"/>
            </a:endParaRPr>
          </a:p>
          <a:p>
            <a:pPr marL="92075" marR="3175">
              <a:lnSpc>
                <a:spcPts val="2220"/>
              </a:lnSpc>
            </a:pPr>
            <a:r>
              <a:rPr sz="1950" spc="-55" dirty="0">
                <a:latin typeface="Arial"/>
                <a:cs typeface="Arial"/>
              </a:rPr>
              <a:t>derecelendirilir.</a:t>
            </a:r>
            <a:endParaRPr sz="1950">
              <a:latin typeface="Arial"/>
              <a:cs typeface="Arial"/>
            </a:endParaRPr>
          </a:p>
          <a:p>
            <a:pPr marL="92075" indent="-91440" algn="just">
              <a:lnSpc>
                <a:spcPct val="90000"/>
              </a:lnSpc>
              <a:spcBef>
                <a:spcPts val="141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sz="1950" spc="-55" dirty="0">
                <a:latin typeface="Arial"/>
                <a:cs typeface="Arial"/>
              </a:rPr>
              <a:t>Mühendislik </a:t>
            </a:r>
            <a:r>
              <a:rPr sz="1950" spc="-30" dirty="0">
                <a:latin typeface="Arial"/>
                <a:cs typeface="Arial"/>
              </a:rPr>
              <a:t>pratikleri </a:t>
            </a:r>
            <a:r>
              <a:rPr sz="1950" spc="-70" dirty="0">
                <a:latin typeface="Arial"/>
                <a:cs typeface="Arial"/>
              </a:rPr>
              <a:t>tanımlar.  </a:t>
            </a:r>
            <a:r>
              <a:rPr sz="1950" spc="-135" dirty="0">
                <a:latin typeface="Arial"/>
                <a:cs typeface="Arial"/>
              </a:rPr>
              <a:t>Eşli </a:t>
            </a:r>
            <a:r>
              <a:rPr sz="1950" spc="-80" dirty="0">
                <a:latin typeface="Arial"/>
                <a:cs typeface="Arial"/>
              </a:rPr>
              <a:t>programlama, </a:t>
            </a:r>
            <a:r>
              <a:rPr sz="1950" spc="-30" dirty="0">
                <a:latin typeface="Arial"/>
                <a:cs typeface="Arial"/>
              </a:rPr>
              <a:t>otomatik </a:t>
            </a:r>
            <a:r>
              <a:rPr sz="1950" spc="-45" dirty="0">
                <a:latin typeface="Arial"/>
                <a:cs typeface="Arial"/>
              </a:rPr>
              <a:t>test,  </a:t>
            </a:r>
            <a:r>
              <a:rPr sz="1950" spc="-60" dirty="0">
                <a:latin typeface="Arial"/>
                <a:cs typeface="Arial"/>
              </a:rPr>
              <a:t>basit </a:t>
            </a:r>
            <a:r>
              <a:rPr sz="1950" spc="-110" dirty="0">
                <a:latin typeface="Arial"/>
                <a:cs typeface="Arial"/>
              </a:rPr>
              <a:t>dizayn</a:t>
            </a:r>
            <a:r>
              <a:rPr sz="1950" spc="-150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vs.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43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00" dirty="0"/>
              <a:t>Çalışma</a:t>
            </a:r>
            <a:r>
              <a:rPr spc="-480" dirty="0"/>
              <a:t> </a:t>
            </a:r>
            <a:r>
              <a:rPr spc="-260" dirty="0"/>
              <a:t>Soruları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44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5416"/>
            <a:ext cx="7477759" cy="282321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23876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Agile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geliştirilmesine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neden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ihtiyaç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duyulmuştur?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3876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Agile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takımları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kimlerden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oluşur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iş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paylaşımları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nasıldır?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39"/>
              </a:lnSpc>
              <a:spcBef>
                <a:spcPts val="1435"/>
              </a:spcBef>
              <a:buAutoNum type="arabicPeriod"/>
              <a:tabLst>
                <a:tab pos="250825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Agile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modelinin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modellerden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farkları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nelerdir?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Üzerinde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durduğu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temel 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noktalar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nelerdir?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23876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story,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backlog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sprint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kavramlarını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23876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Agile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geliştirilmiş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büyük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projelerine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örnekler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veriniz.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38760" algn="l"/>
              </a:tabLst>
            </a:pP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Scrum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haricindeki diğer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çevik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yöntemlerini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açıklayınız.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spc="-335" dirty="0"/>
              <a:t>Kaynaklar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>
              <a:lnSpc>
                <a:spcPts val="1730"/>
              </a:lnSpc>
              <a:spcBef>
                <a:spcPts val="95"/>
              </a:spcBef>
              <a:buAutoNum type="arabicPlain"/>
              <a:tabLst>
                <a:tab pos="450215" algn="l"/>
              </a:tabLst>
            </a:pPr>
            <a:r>
              <a:rPr i="0" spc="-15" dirty="0">
                <a:latin typeface="Arial"/>
                <a:cs typeface="Arial"/>
              </a:rPr>
              <a:t>Martin, </a:t>
            </a:r>
            <a:r>
              <a:rPr i="0" spc="-60" dirty="0">
                <a:latin typeface="Arial"/>
                <a:cs typeface="Arial"/>
              </a:rPr>
              <a:t>Micah, </a:t>
            </a:r>
            <a:r>
              <a:rPr i="0" spc="-80" dirty="0">
                <a:latin typeface="Arial"/>
                <a:cs typeface="Arial"/>
              </a:rPr>
              <a:t>and </a:t>
            </a:r>
            <a:r>
              <a:rPr i="0" spc="-70" dirty="0">
                <a:latin typeface="Arial"/>
                <a:cs typeface="Arial"/>
              </a:rPr>
              <a:t>Robert </a:t>
            </a:r>
            <a:r>
              <a:rPr i="0" spc="-175" dirty="0">
                <a:latin typeface="Arial"/>
                <a:cs typeface="Arial"/>
              </a:rPr>
              <a:t>C. </a:t>
            </a:r>
            <a:r>
              <a:rPr i="0" spc="-10" dirty="0">
                <a:latin typeface="Arial"/>
                <a:cs typeface="Arial"/>
              </a:rPr>
              <a:t>Martin. </a:t>
            </a:r>
            <a:r>
              <a:rPr spc="-85" dirty="0"/>
              <a:t>Agile </a:t>
            </a:r>
            <a:r>
              <a:rPr spc="-105" dirty="0"/>
              <a:t>principles, </a:t>
            </a:r>
            <a:r>
              <a:rPr spc="-100" dirty="0"/>
              <a:t>patterns, </a:t>
            </a:r>
            <a:r>
              <a:rPr spc="-45" dirty="0"/>
              <a:t>and </a:t>
            </a:r>
            <a:r>
              <a:rPr spc="-85" dirty="0"/>
              <a:t>practices </a:t>
            </a:r>
            <a:r>
              <a:rPr spc="-90" dirty="0"/>
              <a:t>in</a:t>
            </a:r>
            <a:r>
              <a:rPr spc="125" dirty="0"/>
              <a:t> </a:t>
            </a:r>
            <a:r>
              <a:rPr spc="-70" dirty="0"/>
              <a:t>C#</a:t>
            </a:r>
            <a:r>
              <a:rPr i="0" spc="-70" dirty="0">
                <a:latin typeface="Arial"/>
                <a:cs typeface="Arial"/>
              </a:rPr>
              <a:t>.</a:t>
            </a:r>
          </a:p>
          <a:p>
            <a:pPr marL="149225">
              <a:lnSpc>
                <a:spcPts val="1730"/>
              </a:lnSpc>
            </a:pPr>
            <a:r>
              <a:rPr i="0" spc="-114" dirty="0">
                <a:latin typeface="Arial"/>
                <a:cs typeface="Arial"/>
              </a:rPr>
              <a:t>Pearson </a:t>
            </a:r>
            <a:r>
              <a:rPr i="0" spc="-75" dirty="0">
                <a:latin typeface="Arial"/>
                <a:cs typeface="Arial"/>
              </a:rPr>
              <a:t>Education,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spc="-80" dirty="0">
                <a:latin typeface="Arial"/>
                <a:cs typeface="Arial"/>
              </a:rPr>
              <a:t>2006.</a:t>
            </a:r>
          </a:p>
          <a:p>
            <a:pPr marL="421640" indent="-272415">
              <a:lnSpc>
                <a:spcPct val="100000"/>
              </a:lnSpc>
              <a:spcBef>
                <a:spcPts val="1019"/>
              </a:spcBef>
              <a:buAutoNum type="arabicPlain" startAt="2"/>
              <a:tabLst>
                <a:tab pos="422909" algn="l"/>
              </a:tabLst>
            </a:pPr>
            <a:r>
              <a:rPr i="0" spc="-85" dirty="0">
                <a:latin typeface="Arial"/>
                <a:cs typeface="Arial"/>
              </a:rPr>
              <a:t>Kniberg, </a:t>
            </a:r>
            <a:r>
              <a:rPr i="0" spc="-60" dirty="0">
                <a:latin typeface="Arial"/>
                <a:cs typeface="Arial"/>
              </a:rPr>
              <a:t>Henrik. </a:t>
            </a:r>
            <a:r>
              <a:rPr i="0" spc="-85" dirty="0">
                <a:latin typeface="Arial"/>
                <a:cs typeface="Arial"/>
              </a:rPr>
              <a:t>"Scrum </a:t>
            </a:r>
            <a:r>
              <a:rPr i="0" spc="-80" dirty="0">
                <a:latin typeface="Arial"/>
                <a:cs typeface="Arial"/>
              </a:rPr>
              <a:t>and </a:t>
            </a:r>
            <a:r>
              <a:rPr i="0" spc="-245" dirty="0">
                <a:latin typeface="Arial"/>
                <a:cs typeface="Arial"/>
              </a:rPr>
              <a:t>XP </a:t>
            </a:r>
            <a:r>
              <a:rPr i="0" spc="-20" dirty="0">
                <a:latin typeface="Arial"/>
                <a:cs typeface="Arial"/>
              </a:rPr>
              <a:t>from </a:t>
            </a:r>
            <a:r>
              <a:rPr i="0" spc="-25" dirty="0">
                <a:latin typeface="Arial"/>
                <a:cs typeface="Arial"/>
              </a:rPr>
              <a:t>the </a:t>
            </a:r>
            <a:r>
              <a:rPr i="0" spc="-90" dirty="0">
                <a:latin typeface="Arial"/>
                <a:cs typeface="Arial"/>
              </a:rPr>
              <a:t>Trenches." </a:t>
            </a:r>
            <a:r>
              <a:rPr spc="-130" dirty="0"/>
              <a:t>Lulu. </a:t>
            </a:r>
            <a:r>
              <a:rPr spc="-70" dirty="0"/>
              <a:t>com</a:t>
            </a:r>
            <a:r>
              <a:rPr spc="-195" dirty="0"/>
              <a:t> </a:t>
            </a:r>
            <a:r>
              <a:rPr i="0" spc="-75" dirty="0">
                <a:latin typeface="Arial"/>
                <a:cs typeface="Arial"/>
              </a:rPr>
              <a:t>(2007).</a:t>
            </a:r>
          </a:p>
          <a:p>
            <a:pPr marL="421640" indent="-272415">
              <a:lnSpc>
                <a:spcPct val="100000"/>
              </a:lnSpc>
              <a:spcBef>
                <a:spcPts val="1010"/>
              </a:spcBef>
              <a:buAutoNum type="arabicPlain" startAt="2"/>
              <a:tabLst>
                <a:tab pos="422909" algn="l"/>
              </a:tabLst>
            </a:pPr>
            <a:r>
              <a:rPr i="0" spc="-85" dirty="0">
                <a:latin typeface="Arial"/>
                <a:cs typeface="Arial"/>
              </a:rPr>
              <a:t>Kniberg, </a:t>
            </a:r>
            <a:r>
              <a:rPr i="0" spc="-60" dirty="0">
                <a:latin typeface="Arial"/>
                <a:cs typeface="Arial"/>
              </a:rPr>
              <a:t>Henrik. </a:t>
            </a:r>
            <a:r>
              <a:rPr i="0" spc="70" dirty="0">
                <a:latin typeface="Arial"/>
                <a:cs typeface="Arial"/>
              </a:rPr>
              <a:t>"</a:t>
            </a:r>
            <a:r>
              <a:rPr i="0" spc="-240" dirty="0">
                <a:latin typeface="Arial"/>
                <a:cs typeface="Arial"/>
              </a:rPr>
              <a:t> </a:t>
            </a:r>
            <a:r>
              <a:rPr i="0" spc="-50" dirty="0">
                <a:latin typeface="Arial"/>
                <a:cs typeface="Arial"/>
              </a:rPr>
              <a:t>What </a:t>
            </a:r>
            <a:r>
              <a:rPr i="0" spc="-80" dirty="0">
                <a:latin typeface="Arial"/>
                <a:cs typeface="Arial"/>
              </a:rPr>
              <a:t>is </a:t>
            </a:r>
            <a:r>
              <a:rPr i="0" spc="-45" dirty="0">
                <a:latin typeface="Arial"/>
                <a:cs typeface="Arial"/>
              </a:rPr>
              <a:t>agile" </a:t>
            </a:r>
            <a:r>
              <a:rPr i="0" spc="-50" dirty="0">
                <a:latin typeface="Arial"/>
                <a:cs typeface="Arial"/>
              </a:rPr>
              <a:t>, </a:t>
            </a:r>
            <a:r>
              <a:rPr i="0" spc="-90" dirty="0">
                <a:latin typeface="Arial"/>
                <a:cs typeface="Arial"/>
              </a:rPr>
              <a:t>2013</a:t>
            </a:r>
          </a:p>
          <a:p>
            <a:pPr marL="421640" indent="-272415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i="0" u="heavy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http://en.wikipedia.org/wiki/Agile_software_development</a:t>
            </a:r>
          </a:p>
          <a:p>
            <a:pPr marL="421640" indent="-272415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i="0" u="heavy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http://www.mshowto.org/microsoft-visual-studio-team-foundation-server-nedir.html</a:t>
            </a:r>
          </a:p>
          <a:p>
            <a:pPr marL="421640" indent="-272415">
              <a:lnSpc>
                <a:spcPct val="100000"/>
              </a:lnSpc>
              <a:spcBef>
                <a:spcPts val="1010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i="0" u="heavy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www.kurumsaljava.com/download/10/</a:t>
            </a:r>
          </a:p>
          <a:p>
            <a:pPr marL="149225" marR="224154">
              <a:lnSpc>
                <a:spcPts val="1540"/>
              </a:lnSpc>
              <a:spcBef>
                <a:spcPts val="1390"/>
              </a:spcBef>
              <a:buAutoNum type="arabicPlain" startAt="2"/>
              <a:tabLst>
                <a:tab pos="377825" algn="l"/>
              </a:tabLst>
            </a:pPr>
            <a:r>
              <a:rPr i="0" spc="-35" dirty="0">
                <a:latin typeface="Arial"/>
                <a:cs typeface="Arial"/>
              </a:rPr>
              <a:t>https://</a:t>
            </a:r>
            <a:r>
              <a:rPr i="0" spc="-35" dirty="0">
                <a:latin typeface="Arial"/>
                <a:cs typeface="Arial"/>
                <a:hlinkClick r:id="rId5"/>
              </a:rPr>
              <a:t>www.tubitak.gov.tr/tr/destekler/akademik/uygulamalar-ve-yonergeler/icerik- 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spc="-60" dirty="0">
                <a:latin typeface="Arial"/>
                <a:cs typeface="Arial"/>
              </a:rPr>
              <a:t>proje-performans-odulu-ppo-uygulamasi</a:t>
            </a:r>
          </a:p>
          <a:p>
            <a:pPr marL="421640" indent="-272415">
              <a:lnSpc>
                <a:spcPct val="100000"/>
              </a:lnSpc>
              <a:spcBef>
                <a:spcPts val="1030"/>
              </a:spcBef>
              <a:buAutoNum type="arabicPlain" startAt="2"/>
              <a:tabLst>
                <a:tab pos="422909" algn="l"/>
              </a:tabLst>
            </a:pPr>
            <a:r>
              <a:rPr i="0" spc="-45" dirty="0">
                <a:latin typeface="Arial"/>
                <a:cs typeface="Arial"/>
                <a:hlinkClick r:id="rId6"/>
              </a:rPr>
              <a:t>http://images.slideplayer.biz.tr/8/2395426/slides/slide_27.jpg</a:t>
            </a:r>
          </a:p>
          <a:p>
            <a:pPr marL="421640" indent="-272415">
              <a:lnSpc>
                <a:spcPct val="100000"/>
              </a:lnSpc>
              <a:spcBef>
                <a:spcPts val="1005"/>
              </a:spcBef>
              <a:buAutoNum type="arabicPlain" startAt="2"/>
              <a:tabLst>
                <a:tab pos="422909" algn="l"/>
              </a:tabLst>
            </a:pPr>
            <a:r>
              <a:rPr i="0" spc="-55" dirty="0">
                <a:latin typeface="Arial"/>
                <a:cs typeface="Arial"/>
                <a:hlinkClick r:id="rId7"/>
              </a:rPr>
              <a:t>http://www.bayramucuncu.com/wp-content/uploads/2013/04/Ads%C4%B1z.png</a:t>
            </a:r>
          </a:p>
          <a:p>
            <a:pPr marL="525145" indent="-375920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526415" algn="l"/>
              </a:tabLst>
            </a:pPr>
            <a:r>
              <a:rPr i="0" u="heavy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8"/>
              </a:rPr>
              <a:t>http://antasya.com/Images/is-alanlarimiz/yazilim-sistemleri/agile-method.png</a:t>
            </a:r>
          </a:p>
          <a:p>
            <a:pPr marL="525145" indent="-375920">
              <a:lnSpc>
                <a:spcPct val="100000"/>
              </a:lnSpc>
              <a:spcBef>
                <a:spcPts val="1025"/>
              </a:spcBef>
              <a:buAutoNum type="arabicPlain" startAt="2"/>
              <a:tabLst>
                <a:tab pos="526415" algn="l"/>
              </a:tabLst>
            </a:pPr>
            <a:r>
              <a:rPr i="0" spc="-35" dirty="0">
                <a:latin typeface="Arial"/>
                <a:cs typeface="Arial"/>
                <a:hlinkClick r:id="rId9"/>
              </a:rPr>
              <a:t>http://volkansel.com/wp-content/uploads/2014/07/agile-scrum.jpg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45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884885"/>
            <a:ext cx="1290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40" dirty="0"/>
              <a:t>Ö</a:t>
            </a:r>
            <a:r>
              <a:rPr u="none" spc="-229" dirty="0"/>
              <a:t>d</a:t>
            </a:r>
            <a:r>
              <a:rPr u="none" spc="-315" dirty="0"/>
              <a:t>e</a:t>
            </a:r>
            <a:r>
              <a:rPr u="none" spc="-240" dirty="0"/>
              <a:t>v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46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/>
          <p:nvPr/>
        </p:nvSpPr>
        <p:spPr>
          <a:xfrm>
            <a:off x="6112764" y="950975"/>
            <a:ext cx="1909572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280" dirty="0"/>
              <a:t>Sorularınız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60" dirty="0"/>
              <a:t>47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3112007" y="2424683"/>
            <a:ext cx="2965704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15" dirty="0"/>
              <a:t>1.Günümüzde </a:t>
            </a:r>
            <a:r>
              <a:rPr sz="3300" u="none" spc="-300" dirty="0"/>
              <a:t>Yazılım </a:t>
            </a:r>
            <a:r>
              <a:rPr sz="3300" u="none" spc="-235" dirty="0"/>
              <a:t>Projelerinin</a:t>
            </a:r>
            <a:r>
              <a:rPr sz="3300" u="none" spc="-640" dirty="0"/>
              <a:t> </a:t>
            </a:r>
            <a:r>
              <a:rPr sz="3300" u="none" spc="-135" dirty="0"/>
              <a:t>Durumu</a:t>
            </a:r>
            <a:endParaRPr sz="3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981580"/>
            <a:ext cx="7566659" cy="5670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04139" marR="5080" indent="-91440">
              <a:lnSpc>
                <a:spcPts val="2020"/>
              </a:lnSpc>
              <a:spcBef>
                <a:spcPts val="355"/>
              </a:spcBef>
              <a:buClr>
                <a:srgbClr val="1CACE3"/>
              </a:buClr>
              <a:buSzPct val="94594"/>
              <a:buFont typeface="Wingdings"/>
              <a:buChar char=""/>
              <a:tabLst>
                <a:tab pos="202565" algn="l"/>
              </a:tabLst>
            </a:pPr>
            <a:r>
              <a:rPr sz="1850" spc="-80" dirty="0">
                <a:solidFill>
                  <a:srgbClr val="404040"/>
                </a:solidFill>
                <a:latin typeface="Arial"/>
                <a:cs typeface="Arial"/>
              </a:rPr>
              <a:t>Birçok </a:t>
            </a:r>
            <a:r>
              <a:rPr sz="1850" spc="-6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850" spc="-75" dirty="0">
                <a:solidFill>
                  <a:srgbClr val="404040"/>
                </a:solidFill>
                <a:latin typeface="Arial"/>
                <a:cs typeface="Arial"/>
              </a:rPr>
              <a:t>Teknolojisi </a:t>
            </a:r>
            <a:r>
              <a:rPr sz="1850" spc="-50" dirty="0">
                <a:solidFill>
                  <a:srgbClr val="404040"/>
                </a:solidFill>
                <a:latin typeface="Arial"/>
                <a:cs typeface="Arial"/>
              </a:rPr>
              <a:t>projesi </a:t>
            </a:r>
            <a:r>
              <a:rPr sz="1850" spc="-114" dirty="0">
                <a:solidFill>
                  <a:srgbClr val="404040"/>
                </a:solidFill>
                <a:latin typeface="Arial"/>
                <a:cs typeface="Arial"/>
              </a:rPr>
              <a:t>başarısız </a:t>
            </a:r>
            <a:r>
              <a:rPr sz="1850" spc="-70" dirty="0">
                <a:solidFill>
                  <a:srgbClr val="404040"/>
                </a:solidFill>
                <a:latin typeface="Arial"/>
                <a:cs typeface="Arial"/>
              </a:rPr>
              <a:t>olmuş </a:t>
            </a:r>
            <a:r>
              <a:rPr sz="1850" spc="-114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1850" spc="-65" dirty="0">
                <a:solidFill>
                  <a:srgbClr val="404040"/>
                </a:solidFill>
                <a:latin typeface="Arial"/>
                <a:cs typeface="Arial"/>
              </a:rPr>
              <a:t>gecikmiştir. </a:t>
            </a:r>
            <a:r>
              <a:rPr sz="1850" spc="-1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50" spc="-95" dirty="0">
                <a:solidFill>
                  <a:srgbClr val="404040"/>
                </a:solidFill>
                <a:latin typeface="Arial"/>
                <a:cs typeface="Arial"/>
              </a:rPr>
              <a:t>Standish  </a:t>
            </a:r>
            <a:r>
              <a:rPr sz="1850" spc="-80" dirty="0">
                <a:solidFill>
                  <a:srgbClr val="404040"/>
                </a:solidFill>
                <a:latin typeface="Arial"/>
                <a:cs typeface="Arial"/>
              </a:rPr>
              <a:t>Group, </a:t>
            </a:r>
            <a:r>
              <a:rPr sz="1850" spc="-85" dirty="0">
                <a:solidFill>
                  <a:srgbClr val="404040"/>
                </a:solidFill>
                <a:latin typeface="Arial"/>
                <a:cs typeface="Arial"/>
              </a:rPr>
              <a:t>10 </a:t>
            </a:r>
            <a:r>
              <a:rPr sz="1850" spc="-50" dirty="0">
                <a:solidFill>
                  <a:srgbClr val="404040"/>
                </a:solidFill>
                <a:latin typeface="Arial"/>
                <a:cs typeface="Arial"/>
              </a:rPr>
              <a:t>yıl </a:t>
            </a:r>
            <a:r>
              <a:rPr sz="1850" spc="-5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50" spc="-75" dirty="0">
                <a:solidFill>
                  <a:srgbClr val="404040"/>
                </a:solidFill>
                <a:latin typeface="Arial"/>
                <a:cs typeface="Arial"/>
              </a:rPr>
              <a:t>40.000’den </a:t>
            </a:r>
            <a:r>
              <a:rPr sz="1850" spc="-85" dirty="0">
                <a:solidFill>
                  <a:srgbClr val="404040"/>
                </a:solidFill>
                <a:latin typeface="Arial"/>
                <a:cs typeface="Arial"/>
              </a:rPr>
              <a:t>fazla </a:t>
            </a:r>
            <a:r>
              <a:rPr sz="1850" spc="-3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850" spc="-65" dirty="0">
                <a:solidFill>
                  <a:srgbClr val="404040"/>
                </a:solidFill>
                <a:latin typeface="Arial"/>
                <a:cs typeface="Arial"/>
              </a:rPr>
              <a:t>üzerinde</a:t>
            </a:r>
            <a:r>
              <a:rPr sz="185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50" spc="-90" dirty="0">
                <a:solidFill>
                  <a:srgbClr val="404040"/>
                </a:solidFill>
                <a:latin typeface="Arial"/>
                <a:cs typeface="Arial"/>
              </a:rPr>
              <a:t>çalışmıştır.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610" y="2964179"/>
            <a:ext cx="4198310" cy="245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15" dirty="0"/>
              <a:t>1.Günümüzde </a:t>
            </a:r>
            <a:r>
              <a:rPr sz="3300" u="none" spc="-300" dirty="0"/>
              <a:t>Yazılım </a:t>
            </a:r>
            <a:r>
              <a:rPr sz="3300" u="none" spc="-235" dirty="0"/>
              <a:t>Projelerinin</a:t>
            </a:r>
            <a:r>
              <a:rPr sz="3300" u="none" spc="-640" dirty="0"/>
              <a:t> </a:t>
            </a:r>
            <a:r>
              <a:rPr sz="3300" u="none" spc="-135" dirty="0"/>
              <a:t>Durumu</a:t>
            </a:r>
            <a:endParaRPr sz="33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8461" y="2259457"/>
          <a:ext cx="5119370" cy="2181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/>
                <a:gridCol w="2559685"/>
              </a:tblGrid>
              <a:tr h="486409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Tam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başarılı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%4-5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Kısmen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başarılı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%45-50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Çöpe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gidenler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170" dirty="0">
                          <a:latin typeface="Arial"/>
                          <a:cs typeface="Arial"/>
                        </a:rPr>
                        <a:t>%50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44671" y="1890141"/>
            <a:ext cx="24320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0" dirty="0">
                <a:latin typeface="Arial"/>
                <a:cs typeface="Arial"/>
              </a:rPr>
              <a:t>Ülkemizde </a:t>
            </a:r>
            <a:r>
              <a:rPr sz="1950" spc="-45" dirty="0">
                <a:latin typeface="Arial"/>
                <a:cs typeface="Arial"/>
              </a:rPr>
              <a:t>durum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spc="-114" dirty="0">
                <a:latin typeface="Arial"/>
                <a:cs typeface="Arial"/>
              </a:rPr>
              <a:t>nasıl?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131490"/>
            <a:ext cx="7474584" cy="21564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162675">
              <a:lnSpc>
                <a:spcPct val="100000"/>
              </a:lnSpc>
              <a:spcBef>
                <a:spcPts val="890"/>
              </a:spcBef>
            </a:pPr>
            <a:r>
              <a:rPr sz="1350" spc="-60" dirty="0">
                <a:latin typeface="Arial"/>
                <a:cs typeface="Arial"/>
              </a:rPr>
              <a:t>Agile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95" dirty="0">
                <a:latin typeface="Arial"/>
                <a:cs typeface="Arial"/>
              </a:rPr>
              <a:t>Turkey</a:t>
            </a:r>
            <a:endParaRPr sz="13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25"/>
              </a:spcBef>
            </a:pPr>
            <a:r>
              <a:rPr sz="1600" spc="-70" dirty="0">
                <a:latin typeface="Arial"/>
                <a:cs typeface="Arial"/>
              </a:rPr>
              <a:t>Örneğin, </a:t>
            </a:r>
            <a:r>
              <a:rPr sz="1600" spc="-80" dirty="0">
                <a:latin typeface="Arial"/>
                <a:cs typeface="Arial"/>
              </a:rPr>
              <a:t>ülkemizde </a:t>
            </a:r>
            <a:r>
              <a:rPr sz="1600" spc="-40" dirty="0">
                <a:latin typeface="Arial"/>
                <a:cs typeface="Arial"/>
              </a:rPr>
              <a:t>geliştirilen </a:t>
            </a:r>
            <a:r>
              <a:rPr sz="1600" spc="-30" dirty="0">
                <a:latin typeface="Arial"/>
                <a:cs typeface="Arial"/>
              </a:rPr>
              <a:t>projelerin </a:t>
            </a:r>
            <a:r>
              <a:rPr sz="1600" spc="-100" dirty="0">
                <a:latin typeface="Arial"/>
                <a:cs typeface="Arial"/>
              </a:rPr>
              <a:t>başarıya ulaşmasına </a:t>
            </a:r>
            <a:r>
              <a:rPr sz="1600" spc="-70" dirty="0">
                <a:latin typeface="Arial"/>
                <a:cs typeface="Arial"/>
              </a:rPr>
              <a:t>katkı </a:t>
            </a:r>
            <a:r>
              <a:rPr sz="1600" spc="-105" dirty="0">
                <a:latin typeface="Arial"/>
                <a:cs typeface="Arial"/>
              </a:rPr>
              <a:t>sağlamak </a:t>
            </a:r>
            <a:r>
              <a:rPr sz="1600" spc="-90" dirty="0">
                <a:latin typeface="Arial"/>
                <a:cs typeface="Arial"/>
              </a:rPr>
              <a:t>amacıyla,  </a:t>
            </a:r>
            <a:r>
              <a:rPr sz="1600" spc="-70" dirty="0">
                <a:latin typeface="Arial"/>
                <a:cs typeface="Arial"/>
              </a:rPr>
              <a:t>Araştırma </a:t>
            </a:r>
            <a:r>
              <a:rPr sz="1600" spc="-95" dirty="0">
                <a:latin typeface="Arial"/>
                <a:cs typeface="Arial"/>
              </a:rPr>
              <a:t>Destek </a:t>
            </a:r>
            <a:r>
              <a:rPr sz="1600" spc="-75" dirty="0">
                <a:latin typeface="Arial"/>
                <a:cs typeface="Arial"/>
              </a:rPr>
              <a:t>Programları </a:t>
            </a:r>
            <a:r>
              <a:rPr sz="1600" spc="-110" dirty="0">
                <a:latin typeface="Arial"/>
                <a:cs typeface="Arial"/>
              </a:rPr>
              <a:t>Başkanlığı </a:t>
            </a:r>
            <a:r>
              <a:rPr sz="1600" spc="-170" dirty="0">
                <a:latin typeface="Arial"/>
                <a:cs typeface="Arial"/>
              </a:rPr>
              <a:t>(ARDEB) </a:t>
            </a:r>
            <a:r>
              <a:rPr sz="1600" spc="-55" dirty="0">
                <a:latin typeface="Arial"/>
                <a:cs typeface="Arial"/>
              </a:rPr>
              <a:t>tarafından </a:t>
            </a:r>
            <a:r>
              <a:rPr sz="1600" spc="-70" dirty="0">
                <a:latin typeface="Arial"/>
                <a:cs typeface="Arial"/>
              </a:rPr>
              <a:t>desteklenen </a:t>
            </a:r>
            <a:r>
              <a:rPr sz="1600" spc="-30" dirty="0">
                <a:latin typeface="Arial"/>
                <a:cs typeface="Arial"/>
              </a:rPr>
              <a:t>projelerin </a:t>
            </a:r>
            <a:r>
              <a:rPr sz="1600" spc="-60" dirty="0">
                <a:latin typeface="Arial"/>
                <a:cs typeface="Arial"/>
              </a:rPr>
              <a:t>çıktı,  </a:t>
            </a:r>
            <a:r>
              <a:rPr sz="1600" spc="-95" dirty="0">
                <a:latin typeface="Arial"/>
                <a:cs typeface="Arial"/>
              </a:rPr>
              <a:t>sonuç </a:t>
            </a:r>
            <a:r>
              <a:rPr sz="1600" spc="-90" dirty="0">
                <a:latin typeface="Arial"/>
                <a:cs typeface="Arial"/>
              </a:rPr>
              <a:t>ve </a:t>
            </a:r>
            <a:r>
              <a:rPr sz="1600" spc="-20" dirty="0">
                <a:latin typeface="Arial"/>
                <a:cs typeface="Arial"/>
              </a:rPr>
              <a:t>etkilerini </a:t>
            </a:r>
            <a:r>
              <a:rPr sz="1600" spc="-50" dirty="0">
                <a:latin typeface="Arial"/>
                <a:cs typeface="Arial"/>
              </a:rPr>
              <a:t>nicelik </a:t>
            </a:r>
            <a:r>
              <a:rPr sz="1600" spc="-95" dirty="0">
                <a:latin typeface="Arial"/>
                <a:cs typeface="Arial"/>
              </a:rPr>
              <a:t>ve </a:t>
            </a:r>
            <a:r>
              <a:rPr sz="1600" spc="-20" dirty="0">
                <a:latin typeface="Arial"/>
                <a:cs typeface="Arial"/>
              </a:rPr>
              <a:t>nitelik </a:t>
            </a:r>
            <a:r>
              <a:rPr sz="1600" spc="-65" dirty="0">
                <a:latin typeface="Arial"/>
                <a:cs typeface="Arial"/>
              </a:rPr>
              <a:t>olarak </a:t>
            </a:r>
            <a:r>
              <a:rPr sz="1600" spc="-40" dirty="0">
                <a:latin typeface="Arial"/>
                <a:cs typeface="Arial"/>
              </a:rPr>
              <a:t>artırmak </a:t>
            </a:r>
            <a:r>
              <a:rPr sz="1600" spc="-90" dirty="0">
                <a:latin typeface="Arial"/>
                <a:cs typeface="Arial"/>
              </a:rPr>
              <a:t>amacıyla </a:t>
            </a:r>
            <a:r>
              <a:rPr sz="1600" spc="-100" dirty="0">
                <a:latin typeface="Arial"/>
                <a:cs typeface="Arial"/>
              </a:rPr>
              <a:t>yüksek </a:t>
            </a:r>
            <a:r>
              <a:rPr sz="1600" spc="-95" dirty="0">
                <a:latin typeface="Arial"/>
                <a:cs typeface="Arial"/>
              </a:rPr>
              <a:t>başarı </a:t>
            </a:r>
            <a:r>
              <a:rPr sz="1600" spc="-30" dirty="0">
                <a:latin typeface="Arial"/>
                <a:cs typeface="Arial"/>
              </a:rPr>
              <a:t>ile </a:t>
            </a:r>
            <a:r>
              <a:rPr sz="1600" spc="-85" dirty="0">
                <a:latin typeface="Arial"/>
                <a:cs typeface="Arial"/>
              </a:rPr>
              <a:t>sonuçlanan  </a:t>
            </a:r>
            <a:r>
              <a:rPr sz="1600" spc="-30" dirty="0">
                <a:latin typeface="Arial"/>
                <a:cs typeface="Arial"/>
              </a:rPr>
              <a:t>projelerin </a:t>
            </a:r>
            <a:r>
              <a:rPr sz="1600" spc="-40" dirty="0">
                <a:latin typeface="Arial"/>
                <a:cs typeface="Arial"/>
              </a:rPr>
              <a:t>yürütücü </a:t>
            </a:r>
            <a:r>
              <a:rPr sz="1600" spc="-95" dirty="0">
                <a:latin typeface="Arial"/>
                <a:cs typeface="Arial"/>
              </a:rPr>
              <a:t>ve </a:t>
            </a:r>
            <a:r>
              <a:rPr sz="1600" spc="-70" dirty="0">
                <a:latin typeface="Arial"/>
                <a:cs typeface="Arial"/>
              </a:rPr>
              <a:t>araştırmacılarını </a:t>
            </a:r>
            <a:r>
              <a:rPr sz="1600" spc="-45" dirty="0">
                <a:latin typeface="Arial"/>
                <a:cs typeface="Arial"/>
              </a:rPr>
              <a:t>ödüllendirmek için </a:t>
            </a:r>
            <a:r>
              <a:rPr sz="1600" spc="-185" dirty="0">
                <a:latin typeface="Arial"/>
                <a:cs typeface="Arial"/>
              </a:rPr>
              <a:t>TÜBİTAK </a:t>
            </a:r>
            <a:r>
              <a:rPr sz="1600" spc="-55" dirty="0">
                <a:latin typeface="Arial"/>
                <a:cs typeface="Arial"/>
              </a:rPr>
              <a:t>tarafından </a:t>
            </a:r>
            <a:r>
              <a:rPr sz="1600" spc="-45" dirty="0">
                <a:latin typeface="Arial"/>
                <a:cs typeface="Arial"/>
              </a:rPr>
              <a:t>belirlenen  </a:t>
            </a:r>
            <a:r>
              <a:rPr sz="1600" spc="-25" dirty="0">
                <a:latin typeface="Arial"/>
                <a:cs typeface="Arial"/>
              </a:rPr>
              <a:t>ölçütler </a:t>
            </a:r>
            <a:r>
              <a:rPr sz="1600" spc="-95" dirty="0">
                <a:latin typeface="Arial"/>
                <a:cs typeface="Arial"/>
              </a:rPr>
              <a:t>ve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değerlendirme </a:t>
            </a:r>
            <a:r>
              <a:rPr sz="1600" spc="-50" dirty="0">
                <a:latin typeface="Arial"/>
                <a:cs typeface="Arial"/>
              </a:rPr>
              <a:t>yöntemine </a:t>
            </a:r>
            <a:r>
              <a:rPr sz="1600" spc="-75" dirty="0">
                <a:latin typeface="Arial"/>
                <a:cs typeface="Arial"/>
              </a:rPr>
              <a:t>göre </a:t>
            </a:r>
            <a:r>
              <a:rPr sz="1600" spc="-85" dirty="0">
                <a:latin typeface="Arial"/>
                <a:cs typeface="Arial"/>
              </a:rPr>
              <a:t>hesaplanarak, </a:t>
            </a:r>
            <a:r>
              <a:rPr sz="1600" spc="-35" dirty="0">
                <a:latin typeface="Arial"/>
                <a:cs typeface="Arial"/>
              </a:rPr>
              <a:t>proje </a:t>
            </a:r>
            <a:r>
              <a:rPr sz="1600" spc="-55" dirty="0">
                <a:latin typeface="Arial"/>
                <a:cs typeface="Arial"/>
              </a:rPr>
              <a:t>ekibine </a:t>
            </a:r>
            <a:r>
              <a:rPr sz="1600" spc="-40" dirty="0">
                <a:latin typeface="Arial"/>
                <a:cs typeface="Arial"/>
              </a:rPr>
              <a:t>(yürütücü </a:t>
            </a:r>
            <a:r>
              <a:rPr sz="1600" spc="-95" dirty="0">
                <a:latin typeface="Arial"/>
                <a:cs typeface="Arial"/>
              </a:rPr>
              <a:t>ve  </a:t>
            </a:r>
            <a:r>
              <a:rPr sz="1600" spc="-75" dirty="0">
                <a:latin typeface="Arial"/>
                <a:cs typeface="Arial"/>
              </a:rPr>
              <a:t>araştırmacılara) </a:t>
            </a:r>
            <a:r>
              <a:rPr sz="1600" spc="-185" dirty="0">
                <a:latin typeface="Arial"/>
                <a:cs typeface="Arial"/>
              </a:rPr>
              <a:t>TÜBİTAK </a:t>
            </a:r>
            <a:r>
              <a:rPr sz="1600" spc="-70" dirty="0">
                <a:latin typeface="Arial"/>
                <a:cs typeface="Arial"/>
              </a:rPr>
              <a:t>Proje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Performans </a:t>
            </a:r>
            <a:r>
              <a:rPr sz="1600" spc="-70" dirty="0">
                <a:latin typeface="Arial"/>
                <a:cs typeface="Arial"/>
              </a:rPr>
              <a:t>Ödülü  </a:t>
            </a:r>
            <a:r>
              <a:rPr sz="1600" spc="-140" dirty="0">
                <a:latin typeface="Arial"/>
                <a:cs typeface="Arial"/>
              </a:rPr>
              <a:t>(PPÖ), </a:t>
            </a:r>
            <a:r>
              <a:rPr sz="1600" spc="-50" dirty="0">
                <a:latin typeface="Arial"/>
                <a:cs typeface="Arial"/>
              </a:rPr>
              <a:t>denilen </a:t>
            </a:r>
            <a:r>
              <a:rPr sz="1600" spc="-15" dirty="0">
                <a:latin typeface="Arial"/>
                <a:cs typeface="Arial"/>
              </a:rPr>
              <a:t>bir </a:t>
            </a:r>
            <a:r>
              <a:rPr sz="1600" spc="-65" dirty="0">
                <a:latin typeface="Arial"/>
                <a:cs typeface="Arial"/>
              </a:rPr>
              <a:t>teşvik </a:t>
            </a:r>
            <a:r>
              <a:rPr sz="1600" spc="-45" dirty="0">
                <a:latin typeface="Arial"/>
                <a:cs typeface="Arial"/>
              </a:rPr>
              <a:t>ödülü  </a:t>
            </a:r>
            <a:r>
              <a:rPr sz="1600" spc="-50" dirty="0">
                <a:latin typeface="Arial"/>
                <a:cs typeface="Arial"/>
              </a:rPr>
              <a:t>verilmektedir.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15" dirty="0"/>
              <a:t>1.Günümüzde </a:t>
            </a:r>
            <a:r>
              <a:rPr sz="3300" u="none" spc="-300" dirty="0"/>
              <a:t>Yazılım </a:t>
            </a:r>
            <a:r>
              <a:rPr sz="3300" u="none" spc="-235" dirty="0"/>
              <a:t>Projelerinin</a:t>
            </a:r>
            <a:r>
              <a:rPr sz="3300" u="none" spc="-640" dirty="0"/>
              <a:t> </a:t>
            </a:r>
            <a:r>
              <a:rPr sz="3300" u="none" spc="-135" dirty="0"/>
              <a:t>Durumu</a:t>
            </a:r>
            <a:endParaRPr sz="33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2577339"/>
            <a:ext cx="3723004" cy="180593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6364" indent="-113664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uygun </a:t>
            </a:r>
            <a:r>
              <a:rPr sz="1950" spc="-50" dirty="0">
                <a:solidFill>
                  <a:srgbClr val="404040"/>
                </a:solidFill>
                <a:latin typeface="Arial"/>
                <a:cs typeface="Arial"/>
              </a:rPr>
              <a:t>ekibi</a:t>
            </a:r>
            <a:r>
              <a:rPr sz="195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kuramamak;</a:t>
            </a:r>
            <a:endParaRPr sz="195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635" algn="l"/>
              </a:tabLst>
            </a:pPr>
            <a:r>
              <a:rPr sz="1950" spc="-165" dirty="0">
                <a:solidFill>
                  <a:srgbClr val="404040"/>
                </a:solidFill>
                <a:latin typeface="Arial"/>
                <a:cs typeface="Arial"/>
              </a:rPr>
              <a:t>Yanlış </a:t>
            </a:r>
            <a:r>
              <a:rPr sz="1950" spc="-25" dirty="0">
                <a:solidFill>
                  <a:srgbClr val="404040"/>
                </a:solidFill>
                <a:latin typeface="Arial"/>
                <a:cs typeface="Arial"/>
              </a:rPr>
              <a:t>teknoloji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mimari</a:t>
            </a:r>
            <a:r>
              <a:rPr sz="195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seçimleri;</a:t>
            </a:r>
            <a:endParaRPr sz="1950">
              <a:latin typeface="Arial"/>
              <a:cs typeface="Arial"/>
            </a:endParaRPr>
          </a:p>
          <a:p>
            <a:pPr marL="126364" indent="-113664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sz="1950" spc="-110" dirty="0">
                <a:solidFill>
                  <a:srgbClr val="404040"/>
                </a:solidFill>
                <a:latin typeface="Arial"/>
                <a:cs typeface="Arial"/>
              </a:rPr>
              <a:t>Geleneksel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yöntemlerin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404040"/>
                </a:solidFill>
                <a:latin typeface="Arial"/>
                <a:cs typeface="Arial"/>
              </a:rPr>
              <a:t>eksiklikleri;</a:t>
            </a:r>
            <a:endParaRPr sz="1950">
              <a:latin typeface="Arial"/>
              <a:cs typeface="Arial"/>
            </a:endParaRPr>
          </a:p>
          <a:p>
            <a:pPr marL="126364" indent="-113664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Müşteriyle </a:t>
            </a:r>
            <a:r>
              <a:rPr sz="1950" spc="-45" dirty="0">
                <a:solidFill>
                  <a:srgbClr val="404040"/>
                </a:solidFill>
                <a:latin typeface="Arial"/>
                <a:cs typeface="Arial"/>
              </a:rPr>
              <a:t>iletişimden </a:t>
            </a:r>
            <a:r>
              <a:rPr sz="1950" spc="-114" dirty="0">
                <a:solidFill>
                  <a:srgbClr val="404040"/>
                </a:solidFill>
                <a:latin typeface="Arial"/>
                <a:cs typeface="Arial"/>
              </a:rPr>
              <a:t>kaçınmak</a:t>
            </a:r>
            <a:r>
              <a:rPr sz="195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vs.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7180" y="1005839"/>
            <a:ext cx="74523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9575" y="2396648"/>
            <a:ext cx="4167754" cy="343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5575" y="3491619"/>
            <a:ext cx="36639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%26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6621" y="2822748"/>
            <a:ext cx="590550" cy="385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8419">
              <a:lnSpc>
                <a:spcPct val="102800"/>
              </a:lnSpc>
              <a:spcBef>
                <a:spcPts val="90"/>
              </a:spcBef>
            </a:pPr>
            <a:r>
              <a:rPr sz="1150" b="1" spc="5" dirty="0">
                <a:latin typeface="Times New Roman"/>
                <a:cs typeface="Times New Roman"/>
              </a:rPr>
              <a:t>Vizyon  </a:t>
            </a:r>
            <a:r>
              <a:rPr sz="1150" b="1" spc="20" dirty="0">
                <a:latin typeface="Times New Roman"/>
                <a:cs typeface="Times New Roman"/>
              </a:rPr>
              <a:t>E</a:t>
            </a:r>
            <a:r>
              <a:rPr sz="1150" b="1" spc="40" dirty="0">
                <a:latin typeface="Times New Roman"/>
                <a:cs typeface="Times New Roman"/>
              </a:rPr>
              <a:t>k</a:t>
            </a:r>
            <a:r>
              <a:rPr sz="1150" b="1" spc="-60" dirty="0">
                <a:latin typeface="Times New Roman"/>
                <a:cs typeface="Times New Roman"/>
              </a:rPr>
              <a:t>s</a:t>
            </a:r>
            <a:r>
              <a:rPr sz="1150" b="1" spc="65" dirty="0">
                <a:latin typeface="Times New Roman"/>
                <a:cs typeface="Times New Roman"/>
              </a:rPr>
              <a:t>i</a:t>
            </a:r>
            <a:r>
              <a:rPr sz="1150" b="1" spc="-55" dirty="0">
                <a:latin typeface="Times New Roman"/>
                <a:cs typeface="Times New Roman"/>
              </a:rPr>
              <a:t>k</a:t>
            </a:r>
            <a:r>
              <a:rPr sz="1150" b="1" spc="65" dirty="0">
                <a:latin typeface="Times New Roman"/>
                <a:cs typeface="Times New Roman"/>
              </a:rPr>
              <a:t>l</a:t>
            </a:r>
            <a:r>
              <a:rPr sz="1150" b="1" spc="-30" dirty="0">
                <a:latin typeface="Times New Roman"/>
                <a:cs typeface="Times New Roman"/>
              </a:rPr>
              <a:t>i</a:t>
            </a:r>
            <a:r>
              <a:rPr sz="1150" b="1" spc="10" dirty="0">
                <a:latin typeface="Times New Roman"/>
                <a:cs typeface="Times New Roman"/>
              </a:rPr>
              <a:t>ği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1427" y="4470513"/>
            <a:ext cx="36703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</a:t>
            </a:r>
            <a:r>
              <a:rPr sz="1250" b="1" spc="60" dirty="0">
                <a:latin typeface="Times New Roman"/>
                <a:cs typeface="Times New Roman"/>
              </a:rPr>
              <a:t>24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3484" y="4636568"/>
            <a:ext cx="36639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%17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0262" y="4111004"/>
            <a:ext cx="3676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</a:t>
            </a:r>
            <a:r>
              <a:rPr sz="1250" b="1" spc="60" dirty="0">
                <a:latin typeface="Times New Roman"/>
                <a:cs typeface="Times New Roman"/>
              </a:rPr>
              <a:t>10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958" y="3585772"/>
            <a:ext cx="2730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</a:t>
            </a:r>
            <a:r>
              <a:rPr sz="1250" b="1" spc="10" dirty="0">
                <a:latin typeface="Times New Roman"/>
                <a:cs typeface="Times New Roman"/>
              </a:rPr>
              <a:t>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797" y="3226262"/>
            <a:ext cx="27368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55" dirty="0">
                <a:latin typeface="Times New Roman"/>
                <a:cs typeface="Times New Roman"/>
              </a:rPr>
              <a:t>%</a:t>
            </a:r>
            <a:r>
              <a:rPr sz="1250" b="1" spc="10" dirty="0"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7784" y="2902040"/>
            <a:ext cx="5600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75" b="1" spc="52" baseline="-22222" dirty="0">
                <a:latin typeface="Times New Roman"/>
                <a:cs typeface="Times New Roman"/>
              </a:rPr>
              <a:t>%3</a:t>
            </a:r>
            <a:r>
              <a:rPr sz="1875" b="1" spc="-120" baseline="-22222" dirty="0">
                <a:latin typeface="Times New Roman"/>
                <a:cs typeface="Times New Roman"/>
              </a:rPr>
              <a:t> </a:t>
            </a:r>
            <a:r>
              <a:rPr sz="1250" b="1" spc="35" dirty="0">
                <a:latin typeface="Times New Roman"/>
                <a:cs typeface="Times New Roman"/>
              </a:rPr>
              <a:t>%3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90539" y="3002915"/>
            <a:ext cx="447040" cy="502920"/>
          </a:xfrm>
          <a:custGeom>
            <a:avLst/>
            <a:gdLst/>
            <a:ahLst/>
            <a:cxnLst/>
            <a:rect l="l" t="t" r="r" b="b"/>
            <a:pathLst>
              <a:path w="447040" h="502920">
                <a:moveTo>
                  <a:pt x="0" y="502814"/>
                </a:moveTo>
                <a:lnTo>
                  <a:pt x="0" y="0"/>
                </a:lnTo>
                <a:lnTo>
                  <a:pt x="446829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10968" y="2948615"/>
            <a:ext cx="108594" cy="10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30929" y="4645516"/>
            <a:ext cx="671830" cy="353060"/>
          </a:xfrm>
          <a:custGeom>
            <a:avLst/>
            <a:gdLst/>
            <a:ahLst/>
            <a:cxnLst/>
            <a:rect l="l" t="t" r="r" b="b"/>
            <a:pathLst>
              <a:path w="671829" h="353060">
                <a:moveTo>
                  <a:pt x="0" y="0"/>
                </a:moveTo>
                <a:lnTo>
                  <a:pt x="0" y="352767"/>
                </a:lnTo>
                <a:lnTo>
                  <a:pt x="671822" y="352767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6349" y="4943983"/>
            <a:ext cx="108594" cy="10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62447" y="4808435"/>
            <a:ext cx="6026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2600"/>
              </a:lnSpc>
              <a:spcBef>
                <a:spcPts val="95"/>
              </a:spcBef>
            </a:pPr>
            <a:r>
              <a:rPr sz="1150" b="1" spc="45" dirty="0">
                <a:latin typeface="Times New Roman"/>
                <a:cs typeface="Times New Roman"/>
              </a:rPr>
              <a:t>D</a:t>
            </a:r>
            <a:r>
              <a:rPr sz="1150" b="1" spc="-25" dirty="0">
                <a:latin typeface="Times New Roman"/>
                <a:cs typeface="Times New Roman"/>
              </a:rPr>
              <a:t>e</a:t>
            </a:r>
            <a:r>
              <a:rPr sz="1150" b="1" spc="15" dirty="0">
                <a:latin typeface="Times New Roman"/>
                <a:cs typeface="Times New Roman"/>
              </a:rPr>
              <a:t>ğ</a:t>
            </a:r>
            <a:r>
              <a:rPr sz="1150" b="1" spc="-35" dirty="0">
                <a:latin typeface="Times New Roman"/>
                <a:cs typeface="Times New Roman"/>
              </a:rPr>
              <a:t>i</a:t>
            </a:r>
            <a:r>
              <a:rPr sz="1150" b="1" spc="40" dirty="0">
                <a:latin typeface="Times New Roman"/>
                <a:cs typeface="Times New Roman"/>
              </a:rPr>
              <a:t>ş</a:t>
            </a:r>
            <a:r>
              <a:rPr sz="1150" b="1" spc="-30" dirty="0">
                <a:latin typeface="Times New Roman"/>
                <a:cs typeface="Times New Roman"/>
              </a:rPr>
              <a:t>i</a:t>
            </a:r>
            <a:r>
              <a:rPr sz="1150" b="1" spc="10" dirty="0">
                <a:latin typeface="Times New Roman"/>
                <a:cs typeface="Times New Roman"/>
              </a:rPr>
              <a:t>me  </a:t>
            </a:r>
            <a:r>
              <a:rPr sz="1150" b="1" spc="5" dirty="0">
                <a:latin typeface="Times New Roman"/>
                <a:cs typeface="Times New Roman"/>
              </a:rPr>
              <a:t>Direnç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97544" y="4832925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242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3247" y="5396782"/>
            <a:ext cx="108594" cy="10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41752" y="5452314"/>
            <a:ext cx="638175" cy="385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15" dirty="0">
                <a:latin typeface="Times New Roman"/>
                <a:cs typeface="Times New Roman"/>
              </a:rPr>
              <a:t>Planlama</a:t>
            </a:r>
            <a:endParaRPr sz="11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150" b="1" spc="10" dirty="0">
                <a:latin typeface="Times New Roman"/>
                <a:cs typeface="Times New Roman"/>
              </a:rPr>
              <a:t>Hataları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5157" y="4634077"/>
            <a:ext cx="817244" cy="385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1135">
              <a:lnSpc>
                <a:spcPct val="102800"/>
              </a:lnSpc>
              <a:spcBef>
                <a:spcPts val="90"/>
              </a:spcBef>
            </a:pPr>
            <a:r>
              <a:rPr sz="1150" b="1" spc="10" dirty="0">
                <a:latin typeface="Times New Roman"/>
                <a:cs typeface="Times New Roman"/>
              </a:rPr>
              <a:t>Yanlış  </a:t>
            </a:r>
            <a:r>
              <a:rPr sz="1150" b="1" spc="20" dirty="0">
                <a:latin typeface="Times New Roman"/>
                <a:cs typeface="Times New Roman"/>
              </a:rPr>
              <a:t>T</a:t>
            </a:r>
            <a:r>
              <a:rPr sz="1150" b="1" spc="-20" dirty="0">
                <a:latin typeface="Times New Roman"/>
                <a:cs typeface="Times New Roman"/>
              </a:rPr>
              <a:t>e</a:t>
            </a:r>
            <a:r>
              <a:rPr sz="1150" b="1" spc="45" dirty="0">
                <a:latin typeface="Times New Roman"/>
                <a:cs typeface="Times New Roman"/>
              </a:rPr>
              <a:t>kn</a:t>
            </a:r>
            <a:r>
              <a:rPr sz="1150" b="1" spc="15" dirty="0">
                <a:latin typeface="Times New Roman"/>
                <a:cs typeface="Times New Roman"/>
              </a:rPr>
              <a:t>o</a:t>
            </a:r>
            <a:r>
              <a:rPr sz="1150" b="1" spc="-30" dirty="0">
                <a:latin typeface="Times New Roman"/>
                <a:cs typeface="Times New Roman"/>
              </a:rPr>
              <a:t>l</a:t>
            </a:r>
            <a:r>
              <a:rPr sz="1150" b="1" spc="10" dirty="0">
                <a:latin typeface="Times New Roman"/>
                <a:cs typeface="Times New Roman"/>
              </a:rPr>
              <a:t>oj</a:t>
            </a:r>
            <a:r>
              <a:rPr sz="1150" b="1" spc="-30" dirty="0">
                <a:latin typeface="Times New Roman"/>
                <a:cs typeface="Times New Roman"/>
              </a:rPr>
              <a:t>i</a:t>
            </a:r>
            <a:r>
              <a:rPr sz="1150" b="1" spc="70" dirty="0">
                <a:latin typeface="Times New Roman"/>
                <a:cs typeface="Times New Roman"/>
              </a:rPr>
              <a:t>l</a:t>
            </a:r>
            <a:r>
              <a:rPr sz="1150" b="1" spc="-25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62975" y="4215615"/>
            <a:ext cx="592455" cy="350520"/>
          </a:xfrm>
          <a:custGeom>
            <a:avLst/>
            <a:gdLst/>
            <a:ahLst/>
            <a:cxnLst/>
            <a:rect l="l" t="t" r="r" b="b"/>
            <a:pathLst>
              <a:path w="592454" h="350520">
                <a:moveTo>
                  <a:pt x="591954" y="0"/>
                </a:moveTo>
                <a:lnTo>
                  <a:pt x="0" y="0"/>
                </a:lnTo>
                <a:lnTo>
                  <a:pt x="0" y="350459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8678" y="4539672"/>
            <a:ext cx="108594" cy="10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8980" y="3697523"/>
            <a:ext cx="1047750" cy="193675"/>
          </a:xfrm>
          <a:custGeom>
            <a:avLst/>
            <a:gdLst/>
            <a:ahLst/>
            <a:cxnLst/>
            <a:rect l="l" t="t" r="r" b="b"/>
            <a:pathLst>
              <a:path w="1047750" h="193675">
                <a:moveTo>
                  <a:pt x="1047202" y="0"/>
                </a:moveTo>
                <a:lnTo>
                  <a:pt x="0" y="0"/>
                </a:lnTo>
                <a:lnTo>
                  <a:pt x="0" y="193288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4683" y="3864409"/>
            <a:ext cx="108594" cy="10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54639" y="3923362"/>
            <a:ext cx="876300" cy="385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74320">
              <a:lnSpc>
                <a:spcPct val="102800"/>
              </a:lnSpc>
              <a:spcBef>
                <a:spcPts val="90"/>
              </a:spcBef>
            </a:pPr>
            <a:r>
              <a:rPr sz="1150" b="1" spc="10" dirty="0">
                <a:latin typeface="Times New Roman"/>
                <a:cs typeface="Times New Roman"/>
              </a:rPr>
              <a:t>Ekip  </a:t>
            </a:r>
            <a:r>
              <a:rPr sz="1150" b="1" spc="45" dirty="0">
                <a:latin typeface="Times New Roman"/>
                <a:cs typeface="Times New Roman"/>
              </a:rPr>
              <a:t>D</a:t>
            </a:r>
            <a:r>
              <a:rPr sz="1150" b="1" spc="-25" dirty="0">
                <a:latin typeface="Times New Roman"/>
                <a:cs typeface="Times New Roman"/>
              </a:rPr>
              <a:t>e</a:t>
            </a:r>
            <a:r>
              <a:rPr sz="1150" b="1" spc="15" dirty="0">
                <a:latin typeface="Times New Roman"/>
                <a:cs typeface="Times New Roman"/>
              </a:rPr>
              <a:t>ğ</a:t>
            </a:r>
            <a:r>
              <a:rPr sz="1150" b="1" spc="-35" dirty="0">
                <a:latin typeface="Times New Roman"/>
                <a:cs typeface="Times New Roman"/>
              </a:rPr>
              <a:t>i</a:t>
            </a:r>
            <a:r>
              <a:rPr sz="1150" b="1" spc="40" dirty="0">
                <a:latin typeface="Times New Roman"/>
                <a:cs typeface="Times New Roman"/>
              </a:rPr>
              <a:t>ş</a:t>
            </a:r>
            <a:r>
              <a:rPr sz="1150" b="1" spc="-30" dirty="0">
                <a:latin typeface="Times New Roman"/>
                <a:cs typeface="Times New Roman"/>
              </a:rPr>
              <a:t>i</a:t>
            </a:r>
            <a:r>
              <a:rPr sz="1150" b="1" spc="40" dirty="0">
                <a:latin typeface="Times New Roman"/>
                <a:cs typeface="Times New Roman"/>
              </a:rPr>
              <a:t>k</a:t>
            </a:r>
            <a:r>
              <a:rPr sz="1150" b="1" spc="-30" dirty="0">
                <a:latin typeface="Times New Roman"/>
                <a:cs typeface="Times New Roman"/>
              </a:rPr>
              <a:t>l</a:t>
            </a:r>
            <a:r>
              <a:rPr sz="1150" b="1" spc="65" dirty="0">
                <a:latin typeface="Times New Roman"/>
                <a:cs typeface="Times New Roman"/>
              </a:rPr>
              <a:t>i</a:t>
            </a:r>
            <a:r>
              <a:rPr sz="1150" b="1" spc="-55" dirty="0">
                <a:latin typeface="Times New Roman"/>
                <a:cs typeface="Times New Roman"/>
              </a:rPr>
              <a:t>k</a:t>
            </a:r>
            <a:r>
              <a:rPr sz="1150" b="1" spc="65" dirty="0">
                <a:latin typeface="Times New Roman"/>
                <a:cs typeface="Times New Roman"/>
              </a:rPr>
              <a:t>l</a:t>
            </a:r>
            <a:r>
              <a:rPr sz="1150" b="1" spc="-25" dirty="0">
                <a:latin typeface="Times New Roman"/>
                <a:cs typeface="Times New Roman"/>
              </a:rPr>
              <a:t>er</a:t>
            </a:r>
            <a:r>
              <a:rPr sz="1150" b="1" spc="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34479" y="293433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300128" y="300061"/>
                </a:moveTo>
                <a:lnTo>
                  <a:pt x="0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76347" y="2876215"/>
            <a:ext cx="115186" cy="115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0259" y="1686331"/>
            <a:ext cx="5115560" cy="11817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10185" indent="-197485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sz="1950" spc="-125" dirty="0">
                <a:solidFill>
                  <a:srgbClr val="404040"/>
                </a:solidFill>
                <a:latin typeface="Arial"/>
                <a:cs typeface="Arial"/>
              </a:rPr>
              <a:t>Başarısızlığın </a:t>
            </a:r>
            <a:r>
              <a:rPr sz="1950" spc="-120" dirty="0">
                <a:solidFill>
                  <a:srgbClr val="404040"/>
                </a:solidFill>
                <a:latin typeface="Arial"/>
                <a:cs typeface="Arial"/>
              </a:rPr>
              <a:t>ana</a:t>
            </a:r>
            <a:r>
              <a:rPr sz="195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sebepleri:</a:t>
            </a:r>
            <a:endParaRPr sz="1950">
              <a:latin typeface="Arial"/>
              <a:cs typeface="Arial"/>
            </a:endParaRPr>
          </a:p>
          <a:p>
            <a:pPr marL="126364" indent="-113664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sz="1950" spc="-35" dirty="0">
                <a:solidFill>
                  <a:srgbClr val="404040"/>
                </a:solidFill>
                <a:latin typeface="Arial"/>
                <a:cs typeface="Arial"/>
              </a:rPr>
              <a:t>Müşterinin </a:t>
            </a:r>
            <a:r>
              <a:rPr sz="1950" spc="-40" dirty="0">
                <a:solidFill>
                  <a:srgbClr val="404040"/>
                </a:solidFill>
                <a:latin typeface="Arial"/>
                <a:cs typeface="Arial"/>
              </a:rPr>
              <a:t>isteklerini </a:t>
            </a:r>
            <a:r>
              <a:rPr sz="1950" spc="-65" dirty="0">
                <a:solidFill>
                  <a:srgbClr val="404040"/>
                </a:solidFill>
                <a:latin typeface="Arial"/>
                <a:cs typeface="Arial"/>
              </a:rPr>
              <a:t>doğru </a:t>
            </a:r>
            <a:r>
              <a:rPr sz="1950" spc="-90" dirty="0">
                <a:solidFill>
                  <a:srgbClr val="404040"/>
                </a:solidFill>
                <a:latin typeface="Arial"/>
                <a:cs typeface="Arial"/>
              </a:rPr>
              <a:t>analiz</a:t>
            </a:r>
            <a:r>
              <a:rPr sz="1950" spc="-3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50" spc="-85" dirty="0">
                <a:solidFill>
                  <a:srgbClr val="404040"/>
                </a:solidFill>
                <a:latin typeface="Arial"/>
                <a:cs typeface="Arial"/>
              </a:rPr>
              <a:t>edememek;</a:t>
            </a:r>
            <a:endParaRPr sz="1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150" b="1" spc="50" dirty="0">
                <a:latin typeface="Times New Roman"/>
                <a:cs typeface="Times New Roman"/>
              </a:rPr>
              <a:t>Y</a:t>
            </a:r>
            <a:r>
              <a:rPr sz="1150" b="1" spc="15" dirty="0">
                <a:latin typeface="Times New Roman"/>
                <a:cs typeface="Times New Roman"/>
              </a:rPr>
              <a:t>a</a:t>
            </a:r>
            <a:r>
              <a:rPr sz="1150" b="1" spc="-55" dirty="0">
                <a:latin typeface="Times New Roman"/>
                <a:cs typeface="Times New Roman"/>
              </a:rPr>
              <a:t>n</a:t>
            </a:r>
            <a:r>
              <a:rPr sz="1150" b="1" spc="65" dirty="0">
                <a:latin typeface="Times New Roman"/>
                <a:cs typeface="Times New Roman"/>
              </a:rPr>
              <a:t>l</a:t>
            </a:r>
            <a:r>
              <a:rPr sz="1150" b="1" spc="-30" dirty="0">
                <a:latin typeface="Times New Roman"/>
                <a:cs typeface="Times New Roman"/>
              </a:rPr>
              <a:t>ı</a:t>
            </a:r>
            <a:r>
              <a:rPr sz="1150" b="1" spc="10" dirty="0">
                <a:latin typeface="Times New Roman"/>
                <a:cs typeface="Times New Roman"/>
              </a:rPr>
              <a:t>ş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8036" y="2841928"/>
            <a:ext cx="57785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-10" dirty="0">
                <a:latin typeface="Times New Roman"/>
                <a:cs typeface="Times New Roman"/>
              </a:rPr>
              <a:t>H</a:t>
            </a:r>
            <a:r>
              <a:rPr sz="1150" b="1" spc="70" dirty="0">
                <a:latin typeface="Times New Roman"/>
                <a:cs typeface="Times New Roman"/>
              </a:rPr>
              <a:t>e</a:t>
            </a:r>
            <a:r>
              <a:rPr sz="1150" b="1" spc="-55" dirty="0">
                <a:latin typeface="Times New Roman"/>
                <a:cs typeface="Times New Roman"/>
              </a:rPr>
              <a:t>d</a:t>
            </a:r>
            <a:r>
              <a:rPr sz="1150" b="1" spc="70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f</a:t>
            </a:r>
            <a:r>
              <a:rPr sz="1150" b="1" spc="-30" dirty="0">
                <a:latin typeface="Times New Roman"/>
                <a:cs typeface="Times New Roman"/>
              </a:rPr>
              <a:t>le</a:t>
            </a:r>
            <a:r>
              <a:rPr sz="1150" b="1" spc="10" dirty="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27221" y="2713481"/>
            <a:ext cx="132715" cy="281940"/>
          </a:xfrm>
          <a:custGeom>
            <a:avLst/>
            <a:gdLst/>
            <a:ahLst/>
            <a:cxnLst/>
            <a:rect l="l" t="t" r="r" b="b"/>
            <a:pathLst>
              <a:path w="132715" h="281939">
                <a:moveTo>
                  <a:pt x="132504" y="281795"/>
                </a:moveTo>
                <a:lnTo>
                  <a:pt x="0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362" y="2639254"/>
            <a:ext cx="98299" cy="121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56068" y="2291455"/>
            <a:ext cx="568325" cy="386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150" b="1" spc="10" dirty="0">
                <a:latin typeface="Times New Roman"/>
                <a:cs typeface="Times New Roman"/>
              </a:rPr>
              <a:t>Bütçe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150" b="1" spc="-15" dirty="0">
                <a:latin typeface="Times New Roman"/>
                <a:cs typeface="Times New Roman"/>
              </a:rPr>
              <a:t>H</a:t>
            </a:r>
            <a:r>
              <a:rPr sz="1150" b="1" spc="10" dirty="0">
                <a:latin typeface="Times New Roman"/>
                <a:cs typeface="Times New Roman"/>
              </a:rPr>
              <a:t>ata</a:t>
            </a:r>
            <a:r>
              <a:rPr sz="1150" b="1" spc="70" dirty="0">
                <a:latin typeface="Times New Roman"/>
                <a:cs typeface="Times New Roman"/>
              </a:rPr>
              <a:t>l</a:t>
            </a:r>
            <a:r>
              <a:rPr sz="1150" b="1" spc="15" dirty="0">
                <a:latin typeface="Times New Roman"/>
                <a:cs typeface="Times New Roman"/>
              </a:rPr>
              <a:t>a</a:t>
            </a:r>
            <a:r>
              <a:rPr sz="1150" b="1" spc="-20" dirty="0">
                <a:latin typeface="Times New Roman"/>
                <a:cs typeface="Times New Roman"/>
              </a:rPr>
              <a:t>r</a:t>
            </a:r>
            <a:r>
              <a:rPr sz="1150" b="1" spc="5" dirty="0">
                <a:latin typeface="Times New Roman"/>
                <a:cs typeface="Times New Roman"/>
              </a:rPr>
              <a:t>ı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62926" y="2556061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347719"/>
                </a:moveTo>
                <a:lnTo>
                  <a:pt x="0" y="0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8629" y="2473863"/>
            <a:ext cx="108594" cy="10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77870" y="2248613"/>
            <a:ext cx="3790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50" dirty="0">
                <a:latin typeface="Times New Roman"/>
                <a:cs typeface="Times New Roman"/>
              </a:rPr>
              <a:t>D</a:t>
            </a:r>
            <a:r>
              <a:rPr sz="1150" b="1" spc="-30" dirty="0">
                <a:latin typeface="Times New Roman"/>
                <a:cs typeface="Times New Roman"/>
              </a:rPr>
              <a:t>i</a:t>
            </a:r>
            <a:r>
              <a:rPr sz="1150" b="1" spc="15" dirty="0">
                <a:latin typeface="Times New Roman"/>
                <a:cs typeface="Times New Roman"/>
              </a:rPr>
              <a:t>ğ</a:t>
            </a:r>
            <a:r>
              <a:rPr sz="1150" b="1" spc="-30" dirty="0">
                <a:latin typeface="Times New Roman"/>
                <a:cs typeface="Times New Roman"/>
              </a:rPr>
              <a:t>e</a:t>
            </a:r>
            <a:r>
              <a:rPr sz="1150" b="1" spc="10" dirty="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15" dirty="0">
                <a:solidFill>
                  <a:srgbClr val="404040"/>
                </a:solidFill>
                <a:latin typeface="Trebuchet MS"/>
                <a:cs typeface="Trebuchet MS"/>
              </a:rPr>
              <a:t>1.Günümüzde </a:t>
            </a:r>
            <a:r>
              <a:rPr sz="3300" spc="-300" dirty="0">
                <a:solidFill>
                  <a:srgbClr val="404040"/>
                </a:solidFill>
                <a:latin typeface="Trebuchet MS"/>
                <a:cs typeface="Trebuchet MS"/>
              </a:rPr>
              <a:t>Yazılım </a:t>
            </a:r>
            <a:r>
              <a:rPr sz="3300" spc="-235" dirty="0">
                <a:solidFill>
                  <a:srgbClr val="404040"/>
                </a:solidFill>
                <a:latin typeface="Trebuchet MS"/>
                <a:cs typeface="Trebuchet MS"/>
              </a:rPr>
              <a:t>Projelerinin</a:t>
            </a:r>
            <a:r>
              <a:rPr sz="3300" spc="-6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300" spc="-135" dirty="0">
                <a:solidFill>
                  <a:srgbClr val="404040"/>
                </a:solidFill>
                <a:latin typeface="Trebuchet MS"/>
                <a:cs typeface="Trebuchet MS"/>
              </a:rPr>
              <a:t>Durumu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412" y="2877266"/>
            <a:ext cx="3699029" cy="247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021" y="2355850"/>
            <a:ext cx="19786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30" dirty="0">
                <a:latin typeface="Arial"/>
                <a:cs typeface="Arial"/>
              </a:rPr>
              <a:t>Peki </a:t>
            </a:r>
            <a:r>
              <a:rPr sz="1950" spc="-85" dirty="0">
                <a:latin typeface="Arial"/>
                <a:cs typeface="Arial"/>
              </a:rPr>
              <a:t>ne</a:t>
            </a:r>
            <a:r>
              <a:rPr sz="1950" spc="-155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yapmalıyız?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8364" y="2916935"/>
            <a:ext cx="2891028" cy="2548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5" dirty="0"/>
              <a:t>2.Çevik </a:t>
            </a:r>
            <a:r>
              <a:rPr spc="-420" dirty="0"/>
              <a:t>Yazılım</a:t>
            </a:r>
            <a:r>
              <a:rPr spc="-610" dirty="0"/>
              <a:t> </a:t>
            </a:r>
            <a:r>
              <a:rPr spc="-355" dirty="0"/>
              <a:t>Yöntemi	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6938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r>
              <a:rPr spc="130" dirty="0"/>
              <a:t>/</a:t>
            </a:r>
            <a:r>
              <a:rPr spc="-60" dirty="0"/>
              <a:t>47</a:t>
            </a:r>
          </a:p>
        </p:txBody>
      </p:sp>
      <p:sp>
        <p:nvSpPr>
          <p:cNvPr id="3" name="object 3"/>
          <p:cNvSpPr/>
          <p:nvPr/>
        </p:nvSpPr>
        <p:spPr>
          <a:xfrm>
            <a:off x="1027547" y="2286872"/>
            <a:ext cx="1520480" cy="38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547" y="2858731"/>
            <a:ext cx="1520480" cy="381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47" y="2925336"/>
            <a:ext cx="15208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20"/>
              </a:spcBef>
            </a:pPr>
            <a:r>
              <a:rPr sz="1250" spc="-15" dirty="0">
                <a:solidFill>
                  <a:srgbClr val="FFFFFF"/>
                </a:solidFill>
                <a:latin typeface="Trebuchet MS"/>
                <a:cs typeface="Trebuchet MS"/>
              </a:rPr>
              <a:t>Çalışan </a:t>
            </a:r>
            <a:r>
              <a:rPr sz="1250" spc="-30" dirty="0">
                <a:solidFill>
                  <a:srgbClr val="FFFFFF"/>
                </a:solidFill>
                <a:latin typeface="Trebuchet MS"/>
                <a:cs typeface="Trebuchet MS"/>
              </a:rPr>
              <a:t>Bir</a:t>
            </a:r>
            <a:r>
              <a:rPr sz="1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Trebuchet MS"/>
                <a:cs typeface="Trebuchet MS"/>
              </a:rPr>
              <a:t>Yazılım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547" y="3430589"/>
            <a:ext cx="1520480" cy="381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7547" y="3498539"/>
            <a:ext cx="15208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0"/>
              </a:spcBef>
            </a:pPr>
            <a:r>
              <a:rPr sz="1250" spc="-30" dirty="0">
                <a:solidFill>
                  <a:srgbClr val="FFFFFF"/>
                </a:solidFill>
                <a:latin typeface="Trebuchet MS"/>
                <a:cs typeface="Trebuchet MS"/>
              </a:rPr>
              <a:t>Müşterilerle</a:t>
            </a:r>
            <a:r>
              <a:rPr sz="12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FFFFFF"/>
                </a:solidFill>
                <a:latin typeface="Trebuchet MS"/>
                <a:cs typeface="Trebuchet MS"/>
              </a:rPr>
              <a:t>İşbirliği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547" y="3977020"/>
            <a:ext cx="1520480" cy="432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7547" y="4168756"/>
            <a:ext cx="15208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FFFFFF"/>
                </a:solidFill>
                <a:latin typeface="Trebuchet MS"/>
                <a:cs typeface="Trebuchet MS"/>
              </a:rPr>
              <a:t>Sağlama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4989" y="2286872"/>
            <a:ext cx="1520480" cy="381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4989" y="2858731"/>
            <a:ext cx="1520480" cy="381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34989" y="2925336"/>
            <a:ext cx="15208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20"/>
              </a:spcBef>
            </a:pPr>
            <a:r>
              <a:rPr sz="1250" spc="-50" dirty="0">
                <a:solidFill>
                  <a:srgbClr val="FFFFFF"/>
                </a:solidFill>
                <a:latin typeface="Trebuchet MS"/>
                <a:cs typeface="Trebuchet MS"/>
              </a:rPr>
              <a:t>aylı</a:t>
            </a:r>
            <a:r>
              <a:rPr sz="1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Trebuchet MS"/>
                <a:cs typeface="Trebuchet MS"/>
              </a:rPr>
              <a:t>Belgelendirme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4989" y="3405134"/>
            <a:ext cx="1520480" cy="432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34989" y="3401436"/>
            <a:ext cx="152082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276860" indent="-201930">
              <a:lnSpc>
                <a:spcPct val="101899"/>
              </a:lnSpc>
              <a:spcBef>
                <a:spcPts val="95"/>
              </a:spcBef>
            </a:pPr>
            <a:r>
              <a:rPr sz="125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50" spc="-45" dirty="0">
                <a:solidFill>
                  <a:srgbClr val="FFFFFF"/>
                </a:solidFill>
                <a:latin typeface="Trebuchet MS"/>
                <a:cs typeface="Trebuchet MS"/>
              </a:rPr>
              <a:t>ö</a:t>
            </a:r>
            <a:r>
              <a:rPr sz="1250" spc="-7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250" spc="-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5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50" spc="70" dirty="0">
                <a:solidFill>
                  <a:srgbClr val="FFFFFF"/>
                </a:solidFill>
                <a:latin typeface="Trebuchet MS"/>
                <a:cs typeface="Trebuchet MS"/>
              </a:rPr>
              <a:t>ş</a:t>
            </a:r>
            <a:r>
              <a:rPr sz="1250" spc="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5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50" spc="-30" dirty="0">
                <a:solidFill>
                  <a:srgbClr val="FFFFFF"/>
                </a:solidFill>
                <a:latin typeface="Trebuchet MS"/>
                <a:cs typeface="Trebuchet MS"/>
              </a:rPr>
              <a:t>ki  Kurallar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34989" y="4002447"/>
            <a:ext cx="1520480" cy="381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34989" y="4071653"/>
            <a:ext cx="15208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0"/>
              </a:spcBef>
            </a:pPr>
            <a:r>
              <a:rPr sz="1250" spc="-55" dirty="0">
                <a:solidFill>
                  <a:srgbClr val="FFFFFF"/>
                </a:solidFill>
                <a:latin typeface="Trebuchet MS"/>
                <a:cs typeface="Trebuchet MS"/>
              </a:rPr>
              <a:t>Belirli </a:t>
            </a:r>
            <a:r>
              <a:rPr sz="1250" spc="-30" dirty="0">
                <a:solidFill>
                  <a:srgbClr val="FFFFFF"/>
                </a:solidFill>
                <a:latin typeface="Trebuchet MS"/>
                <a:cs typeface="Trebuchet MS"/>
              </a:rPr>
              <a:t>Bir</a:t>
            </a:r>
            <a:r>
              <a:rPr sz="12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8043" y="2377057"/>
            <a:ext cx="506886" cy="200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043" y="2948915"/>
            <a:ext cx="506886" cy="200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8043" y="3520774"/>
            <a:ext cx="506886" cy="200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8043" y="4092632"/>
            <a:ext cx="506886" cy="200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7487" y="4530686"/>
            <a:ext cx="1900555" cy="762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6060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9532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88441" y="4868524"/>
            <a:ext cx="8013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5" dirty="0">
                <a:solidFill>
                  <a:srgbClr val="FFFFFF"/>
                </a:solidFill>
                <a:latin typeface="Trebuchet MS"/>
                <a:cs typeface="Trebuchet MS"/>
              </a:rPr>
              <a:t>Çok</a:t>
            </a:r>
            <a:r>
              <a:rPr sz="1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Trebuchet MS"/>
                <a:cs typeface="Trebuchet MS"/>
              </a:rPr>
              <a:t>Önemli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6060" y="4597537"/>
            <a:ext cx="1143471" cy="762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3909" y="4595386"/>
            <a:ext cx="242181" cy="805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9492" y="4595386"/>
            <a:ext cx="242190" cy="805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4929" y="4530686"/>
            <a:ext cx="1900511" cy="762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3440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6929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60250" y="4868524"/>
            <a:ext cx="6788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55" dirty="0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sz="12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Trebuchet MS"/>
                <a:cs typeface="Trebuchet MS"/>
              </a:rPr>
              <a:t>önemli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23440" y="4597537"/>
            <a:ext cx="1143489" cy="762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1289" y="4595386"/>
            <a:ext cx="242190" cy="805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6890" y="4595386"/>
            <a:ext cx="242190" cy="805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3171" y="3536188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507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02173" y="2194306"/>
            <a:ext cx="3177540" cy="15494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04139" marR="5080" indent="-91440">
              <a:lnSpc>
                <a:spcPct val="70000"/>
              </a:lnSpc>
              <a:spcBef>
                <a:spcPts val="71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i="1" spc="-105" dirty="0">
                <a:solidFill>
                  <a:srgbClr val="1382AC"/>
                </a:solidFill>
                <a:latin typeface="Arial"/>
                <a:cs typeface="Arial"/>
              </a:rPr>
              <a:t>Tekrarlamalı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b="1" i="1" spc="-85" dirty="0">
                <a:solidFill>
                  <a:srgbClr val="1382AC"/>
                </a:solidFill>
                <a:latin typeface="Arial"/>
                <a:cs typeface="Arial"/>
              </a:rPr>
              <a:t>artımsal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ürün  geliştirme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yöntemidir.</a:t>
            </a:r>
            <a:endParaRPr sz="1700">
              <a:latin typeface="Arial"/>
              <a:cs typeface="Arial"/>
            </a:endParaRPr>
          </a:p>
          <a:p>
            <a:pPr marL="104139" marR="5080" indent="-91440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  <a:tab pos="943610" algn="l"/>
                <a:tab pos="1292860" algn="l"/>
                <a:tab pos="2352040" algn="l"/>
                <a:tab pos="2961640" algn="l"/>
              </a:tabLst>
            </a:pPr>
            <a:r>
              <a:rPr sz="1700" b="1" u="heavy" spc="-14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Bi</a:t>
            </a:r>
            <a:r>
              <a:rPr sz="1700" b="1" u="heavy" spc="-14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r</a:t>
            </a:r>
            <a:r>
              <a:rPr sz="1700" b="1" u="heavy" spc="-11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e</a:t>
            </a:r>
            <a:r>
              <a:rPr sz="1700" b="1" u="heavy" spc="-15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y</a:t>
            </a:r>
            <a:r>
              <a:rPr sz="1700" b="1" u="heavy" spc="-7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le</a:t>
            </a:r>
            <a:r>
              <a:rPr sz="1700" b="1" u="heavy" spc="-6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r</a:t>
            </a:r>
            <a:r>
              <a:rPr sz="1700" b="1" u="heavy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	</a:t>
            </a:r>
            <a:r>
              <a:rPr sz="1700" b="1" u="heavy" spc="-15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v</a:t>
            </a:r>
            <a:r>
              <a:rPr sz="1700" b="1" u="heavy" spc="-9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e</a:t>
            </a:r>
            <a:r>
              <a:rPr sz="1700" b="1" u="heavy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	</a:t>
            </a:r>
            <a:r>
              <a:rPr sz="1700" b="1" u="heavy" spc="-11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e</a:t>
            </a:r>
            <a:r>
              <a:rPr sz="1700" b="1" u="heavy" spc="-4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t</a:t>
            </a:r>
            <a:r>
              <a:rPr sz="1700" b="1" u="heavy" spc="-7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ki</a:t>
            </a:r>
            <a:r>
              <a:rPr sz="1700" b="1" u="heavy" spc="-5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l</a:t>
            </a:r>
            <a:r>
              <a:rPr sz="1700" b="1" u="heavy" spc="-114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e</a:t>
            </a:r>
            <a:r>
              <a:rPr sz="1700" b="1" u="heavy" spc="-21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ş</a:t>
            </a:r>
            <a:r>
              <a:rPr sz="1700" b="1" u="heavy" spc="-12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i</a:t>
            </a:r>
            <a:r>
              <a:rPr sz="1700" b="1" u="heavy" spc="-13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m</a:t>
            </a:r>
            <a:r>
              <a:rPr sz="1700" b="1" u="heavy" spc="-5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19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1700" spc="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eç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araca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tercih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eder.</a:t>
            </a:r>
            <a:endParaRPr sz="1700">
              <a:latin typeface="Arial"/>
              <a:cs typeface="Arial"/>
            </a:endParaRPr>
          </a:p>
          <a:p>
            <a:pPr marL="104139" marR="5080" indent="-91440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</a:tabLst>
            </a:pPr>
            <a:r>
              <a:rPr sz="1700" b="1" spc="-155" dirty="0">
                <a:solidFill>
                  <a:srgbClr val="1382AC"/>
                </a:solidFill>
                <a:latin typeface="Arial"/>
                <a:cs typeface="Arial"/>
              </a:rPr>
              <a:t>Çalışan </a:t>
            </a:r>
            <a:r>
              <a:rPr sz="1700" b="1" spc="-85" dirty="0">
                <a:solidFill>
                  <a:srgbClr val="1382AC"/>
                </a:solidFill>
                <a:latin typeface="Arial"/>
                <a:cs typeface="Arial"/>
              </a:rPr>
              <a:t>bir </a:t>
            </a:r>
            <a:r>
              <a:rPr sz="1700" b="1" spc="-100" dirty="0">
                <a:solidFill>
                  <a:srgbClr val="1382AC"/>
                </a:solidFill>
                <a:latin typeface="Arial"/>
                <a:cs typeface="Arial"/>
              </a:rPr>
              <a:t>yazılımı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detaylı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ürün 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belgelendirmeye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tercih</a:t>
            </a: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eder.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13171" y="4075684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0755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02173" y="3815918"/>
            <a:ext cx="16776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395" indent="-9969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3030" algn="l"/>
                <a:tab pos="1448435" algn="l"/>
              </a:tabLst>
            </a:pPr>
            <a:r>
              <a:rPr sz="1700" b="1" spc="-30" dirty="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sz="1700" b="1" spc="-35" dirty="0">
                <a:solidFill>
                  <a:srgbClr val="1382AC"/>
                </a:solidFill>
                <a:latin typeface="Arial"/>
                <a:cs typeface="Arial"/>
              </a:rPr>
              <a:t>ü</a:t>
            </a:r>
            <a:r>
              <a:rPr sz="1700" b="1" spc="-290" dirty="0">
                <a:solidFill>
                  <a:srgbClr val="1382AC"/>
                </a:solidFill>
                <a:latin typeface="Arial"/>
                <a:cs typeface="Arial"/>
              </a:rPr>
              <a:t>ş</a:t>
            </a:r>
            <a:r>
              <a:rPr sz="1700" b="1" spc="-5" dirty="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sz="1700" b="1" spc="-100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1700" b="1" spc="-65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1700" b="1" spc="-55" dirty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1382AC"/>
                </a:solidFill>
                <a:latin typeface="Arial"/>
                <a:cs typeface="Arial"/>
              </a:rPr>
              <a:t>	</a:t>
            </a:r>
            <a:r>
              <a:rPr sz="1700" b="1" spc="-65" dirty="0">
                <a:solidFill>
                  <a:srgbClr val="1382AC"/>
                </a:solidFill>
                <a:latin typeface="Arial"/>
                <a:cs typeface="Arial"/>
              </a:rPr>
              <a:t>ile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91730" y="3815918"/>
            <a:ext cx="89026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70" dirty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1700" b="1" spc="-135" dirty="0">
                <a:solidFill>
                  <a:srgbClr val="1382AC"/>
                </a:solidFill>
                <a:latin typeface="Arial"/>
                <a:cs typeface="Arial"/>
              </a:rPr>
              <a:t>şbi</a:t>
            </a:r>
            <a:r>
              <a:rPr sz="1700" b="1" spc="-13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1700" b="1" spc="-55" dirty="0">
                <a:solidFill>
                  <a:srgbClr val="1382AC"/>
                </a:solidFill>
                <a:latin typeface="Arial"/>
                <a:cs typeface="Arial"/>
              </a:rPr>
              <a:t>l</a:t>
            </a:r>
            <a:r>
              <a:rPr sz="1700" b="1" spc="-70" dirty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1700" b="1" spc="-130" dirty="0">
                <a:solidFill>
                  <a:srgbClr val="1382AC"/>
                </a:solidFill>
                <a:latin typeface="Arial"/>
                <a:cs typeface="Arial"/>
              </a:rPr>
              <a:t>ği</a:t>
            </a:r>
            <a:r>
              <a:rPr sz="1700" b="1" spc="-19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1700" b="1" spc="-55" dirty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93867" y="3997833"/>
            <a:ext cx="3086735" cy="4667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15"/>
              </a:spcBef>
            </a:pP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sözleşmedeki kesin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kurallara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tercih 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eder.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2173" y="4538852"/>
            <a:ext cx="1315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</a:tabLst>
            </a:pPr>
            <a:r>
              <a:rPr sz="1700" b="1" spc="-120" dirty="0">
                <a:solidFill>
                  <a:srgbClr val="1382AC"/>
                </a:solidFill>
                <a:latin typeface="Arial"/>
                <a:cs typeface="Arial"/>
              </a:rPr>
              <a:t>Değişikliklere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13171" y="4798059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2572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73442" y="4538852"/>
            <a:ext cx="907415" cy="46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ts val="1735"/>
              </a:lnSpc>
              <a:spcBef>
                <a:spcPts val="100"/>
              </a:spcBef>
            </a:pPr>
            <a:r>
              <a:rPr sz="1700" b="1" spc="-135" dirty="0">
                <a:solidFill>
                  <a:srgbClr val="1382AC"/>
                </a:solidFill>
                <a:latin typeface="Arial"/>
                <a:cs typeface="Arial"/>
              </a:rPr>
              <a:t>uyum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411480" algn="l"/>
              </a:tabLst>
            </a:pP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bir	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plana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92852" y="4720209"/>
            <a:ext cx="2044700" cy="4667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3335" marR="5080" indent="-1270">
              <a:lnSpc>
                <a:spcPct val="70000"/>
              </a:lnSpc>
              <a:spcBef>
                <a:spcPts val="715"/>
              </a:spcBef>
              <a:tabLst>
                <a:tab pos="1538605" algn="l"/>
              </a:tabLst>
            </a:pPr>
            <a:r>
              <a:rPr sz="1700" u="heavy" spc="-42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19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sa</a:t>
            </a:r>
            <a:r>
              <a:rPr sz="1700" b="1" u="heavy" spc="-229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ğ</a:t>
            </a:r>
            <a:r>
              <a:rPr sz="1700" b="1" u="heavy" spc="-5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l</a:t>
            </a:r>
            <a:r>
              <a:rPr sz="1700" b="1" u="heavy" spc="-15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a</a:t>
            </a:r>
            <a:r>
              <a:rPr sz="1700" b="1" u="heavy" spc="-17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y</a:t>
            </a:r>
            <a:r>
              <a:rPr sz="1700" b="1" u="heavy" spc="-11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a</a:t>
            </a:r>
            <a:r>
              <a:rPr sz="1700" b="1" u="heavy" spc="-14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b</a:t>
            </a:r>
            <a:r>
              <a:rPr sz="1700" b="1" u="heavy" spc="-7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i</a:t>
            </a:r>
            <a:r>
              <a:rPr sz="1700" b="1" u="heavy" spc="-5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l</a:t>
            </a:r>
            <a:r>
              <a:rPr sz="1700" b="1" u="heavy" spc="-125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m</a:t>
            </a:r>
            <a:r>
              <a:rPr sz="1700" b="1" u="heavy" spc="-12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e</a:t>
            </a:r>
            <a:r>
              <a:rPr sz="1700" b="1" u="heavy" spc="-14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y</a:t>
            </a:r>
            <a:r>
              <a:rPr sz="1700" b="1" u="heavy" spc="-60" dirty="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Arial"/>
                <a:cs typeface="Arial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700" spc="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Arial"/>
                <a:cs typeface="Arial"/>
              </a:rPr>
              <a:t>i 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tercih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eder.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1675</Words>
  <Application>Microsoft Office PowerPoint</Application>
  <PresentationFormat>Ekran Gösterisi (4:3)</PresentationFormat>
  <Paragraphs>353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48" baseType="lpstr">
      <vt:lpstr>Ofis Teması</vt:lpstr>
      <vt:lpstr>PowerPoint Sunusu</vt:lpstr>
      <vt:lpstr> İçindekiler </vt:lpstr>
      <vt:lpstr>1.Günümüzde Yazılım Projelerinin Durumu</vt:lpstr>
      <vt:lpstr>1.Günümüzde Yazılım Projelerinin Durumu</vt:lpstr>
      <vt:lpstr>1.Günümüzde Yazılım Projelerinin Durumu</vt:lpstr>
      <vt:lpstr>1.Günümüzde Yazılım Projelerinin Durumu</vt:lpstr>
      <vt:lpstr>1.Günümüzde Yazılım Projelerinin Durumu</vt:lpstr>
      <vt:lpstr>PowerPoint Sunusu</vt:lpstr>
      <vt:lpstr> 2.Çevik Yazılım Yöntemi </vt:lpstr>
      <vt:lpstr> 2.Çevik Yazılım Yöntemi </vt:lpstr>
      <vt:lpstr> 2.Çevik Yazılım Yöntemi </vt:lpstr>
      <vt:lpstr> 2.Çevik Yazılım Yöntemi </vt:lpstr>
      <vt:lpstr> 2.Çevik Yazılım Yöntemi </vt:lpstr>
      <vt:lpstr> 2.1.Çevik Model Takımları </vt:lpstr>
      <vt:lpstr> 2.1.Çevik Model Takımları </vt:lpstr>
      <vt:lpstr>PowerPoint Sunusu</vt:lpstr>
      <vt:lpstr>3. Geleneksel Model vs. Agile </vt:lpstr>
      <vt:lpstr>3. Geleneksel Model vs. Agile </vt:lpstr>
      <vt:lpstr>3. Geleneksel Model vs. Agile </vt:lpstr>
      <vt:lpstr>3. Geleneksel Model vs. Agile </vt:lpstr>
      <vt:lpstr>3. Geleneksel Model vs. Agile </vt:lpstr>
      <vt:lpstr>3. Geleneksel Model vs. Agile </vt:lpstr>
      <vt:lpstr>3. Geleneksel Model vs. Agile </vt:lpstr>
      <vt:lpstr>3. Geleneksel Model vs. Agile </vt:lpstr>
      <vt:lpstr>3. Geleneksel Model vs. Agile </vt:lpstr>
      <vt:lpstr> 4. Değerlendirme </vt:lpstr>
      <vt:lpstr> 4. Değerlendirme </vt:lpstr>
      <vt:lpstr> 5. Çevik Yazılım Şemsiyesi </vt:lpstr>
      <vt:lpstr>FDD TANIMI</vt:lpstr>
      <vt:lpstr>RUP ("Rational Unified Process" )</vt:lpstr>
      <vt:lpstr>Uç Programlama (Extreme Programming  XP) Nedir?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6. Scrum Modeli </vt:lpstr>
      <vt:lpstr>PowerPoint Sunusu</vt:lpstr>
      <vt:lpstr> Çalışma Soruları </vt:lpstr>
      <vt:lpstr>Kaynaklar </vt:lpstr>
      <vt:lpstr>Ödev</vt:lpstr>
      <vt:lpstr> Sorularınız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Resul DAŞ</dc:creator>
  <cp:lastModifiedBy>SAİT</cp:lastModifiedBy>
  <cp:revision>2</cp:revision>
  <dcterms:created xsi:type="dcterms:W3CDTF">2019-03-20T10:05:14Z</dcterms:created>
  <dcterms:modified xsi:type="dcterms:W3CDTF">2019-03-20T10:14:03Z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2019-03-20T00:00:00Z</vt:filetime>
  </property>
</Properties>
</file>