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414418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184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14565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4238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88194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14291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403181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424440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27977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11359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2418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lang="tr-TR" spc="-60" smtClean="0"/>
              <a:t>‹#›</a:t>
            </a:fld>
            <a:endParaRPr lang="tr-TR" spc="-60" dirty="0"/>
          </a:p>
        </p:txBody>
      </p:sp>
    </p:spTree>
    <p:extLst>
      <p:ext uri="{BB962C8B-B14F-4D97-AF65-F5344CB8AC3E}">
        <p14:creationId xmlns:p14="http://schemas.microsoft.com/office/powerpoint/2010/main" val="329366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zluca.info/dersler.html)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zluca.info/dersler.html)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752" y="3076257"/>
            <a:ext cx="7458709" cy="1165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215515" marR="5080" indent="-2203450">
              <a:lnSpc>
                <a:spcPts val="4120"/>
              </a:lnSpc>
              <a:spcBef>
                <a:spcPts val="844"/>
              </a:spcBef>
            </a:pPr>
            <a:r>
              <a:rPr sz="4050" spc="-120" dirty="0">
                <a:solidFill>
                  <a:srgbClr val="124262"/>
                </a:solidFill>
                <a:latin typeface="Trebuchet MS"/>
                <a:cs typeface="Trebuchet MS"/>
              </a:rPr>
              <a:t>YMT</a:t>
            </a:r>
            <a:r>
              <a:rPr sz="4050" spc="-869" dirty="0">
                <a:solidFill>
                  <a:srgbClr val="124262"/>
                </a:solidFill>
                <a:latin typeface="Trebuchet MS"/>
                <a:cs typeface="Trebuchet MS"/>
              </a:rPr>
              <a:t> </a:t>
            </a:r>
            <a:r>
              <a:rPr sz="4050" spc="-285" dirty="0">
                <a:solidFill>
                  <a:srgbClr val="124262"/>
                </a:solidFill>
                <a:latin typeface="Trebuchet MS"/>
                <a:cs typeface="Trebuchet MS"/>
              </a:rPr>
              <a:t>312-Yazılım </a:t>
            </a:r>
            <a:r>
              <a:rPr sz="4050" spc="-300" dirty="0">
                <a:solidFill>
                  <a:srgbClr val="124262"/>
                </a:solidFill>
                <a:latin typeface="Trebuchet MS"/>
                <a:cs typeface="Trebuchet MS"/>
              </a:rPr>
              <a:t>Tasarım </a:t>
            </a:r>
            <a:r>
              <a:rPr sz="4050" spc="-295" dirty="0">
                <a:solidFill>
                  <a:srgbClr val="124262"/>
                </a:solidFill>
                <a:latin typeface="Trebuchet MS"/>
                <a:cs typeface="Trebuchet MS"/>
              </a:rPr>
              <a:t>Ve </a:t>
            </a:r>
            <a:r>
              <a:rPr sz="4050" spc="-150" dirty="0">
                <a:solidFill>
                  <a:srgbClr val="124262"/>
                </a:solidFill>
                <a:latin typeface="Trebuchet MS"/>
                <a:cs typeface="Trebuchet MS"/>
              </a:rPr>
              <a:t>Mimarisi  </a:t>
            </a:r>
            <a:r>
              <a:rPr sz="4050" spc="-355" dirty="0">
                <a:solidFill>
                  <a:srgbClr val="2583C5"/>
                </a:solidFill>
                <a:latin typeface="Trebuchet MS"/>
                <a:cs typeface="Trebuchet MS"/>
              </a:rPr>
              <a:t>Yazılım</a:t>
            </a:r>
            <a:r>
              <a:rPr sz="4050" spc="-445" dirty="0">
                <a:solidFill>
                  <a:srgbClr val="2583C5"/>
                </a:solidFill>
                <a:latin typeface="Trebuchet MS"/>
                <a:cs typeface="Trebuchet MS"/>
              </a:rPr>
              <a:t> </a:t>
            </a:r>
            <a:r>
              <a:rPr sz="4050" spc="-305" dirty="0">
                <a:solidFill>
                  <a:srgbClr val="2583C5"/>
                </a:solidFill>
                <a:latin typeface="Trebuchet MS"/>
                <a:cs typeface="Trebuchet MS"/>
              </a:rPr>
              <a:t>Tasarımı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8240" y="4152900"/>
            <a:ext cx="145542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1396" y="4548504"/>
            <a:ext cx="906145" cy="354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9235" y="274320"/>
            <a:ext cx="6867525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9960" y="4787900"/>
            <a:ext cx="391414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5340" y="4787900"/>
            <a:ext cx="93726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9654" y="4826253"/>
            <a:ext cx="43738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00" dirty="0">
                <a:solidFill>
                  <a:srgbClr val="12171B"/>
                </a:solidFill>
                <a:latin typeface="Arial"/>
                <a:cs typeface="Arial"/>
              </a:rPr>
              <a:t>F</a:t>
            </a:r>
            <a:r>
              <a:rPr sz="1350" spc="-18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0" dirty="0">
                <a:solidFill>
                  <a:srgbClr val="12171B"/>
                </a:solidFill>
                <a:latin typeface="Arial"/>
                <a:cs typeface="Arial"/>
              </a:rPr>
              <a:t>a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80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30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v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80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2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Ya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0" dirty="0">
                <a:solidFill>
                  <a:srgbClr val="12171B"/>
                </a:solidFill>
                <a:latin typeface="Arial"/>
                <a:cs typeface="Arial"/>
              </a:rPr>
              <a:t>z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254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35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h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d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ğ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33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65" dirty="0">
                <a:solidFill>
                  <a:srgbClr val="12171B"/>
                </a:solidFill>
                <a:latin typeface="Arial"/>
                <a:cs typeface="Arial"/>
              </a:rPr>
              <a:t>B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35" dirty="0">
                <a:solidFill>
                  <a:srgbClr val="12171B"/>
                </a:solidFill>
                <a:latin typeface="Arial"/>
                <a:cs typeface="Arial"/>
              </a:rPr>
              <a:t>ö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8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65" dirty="0"/>
              <a:t>Tasarım</a:t>
            </a:r>
            <a:r>
              <a:rPr spc="-450" dirty="0"/>
              <a:t> </a:t>
            </a:r>
            <a:r>
              <a:rPr spc="-350" dirty="0"/>
              <a:t>Kavramları	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627380" y="2087879"/>
            <a:ext cx="2730500" cy="330200"/>
          </a:xfrm>
          <a:custGeom>
            <a:avLst/>
            <a:gdLst/>
            <a:ahLst/>
            <a:cxnLst/>
            <a:rect l="l" t="t" r="r" b="b"/>
            <a:pathLst>
              <a:path w="2730500" h="330200">
                <a:moveTo>
                  <a:pt x="2675509" y="0"/>
                </a:moveTo>
                <a:lnTo>
                  <a:pt x="0" y="0"/>
                </a:lnTo>
                <a:lnTo>
                  <a:pt x="0" y="330200"/>
                </a:lnTo>
                <a:lnTo>
                  <a:pt x="2730499" y="330200"/>
                </a:lnTo>
                <a:lnTo>
                  <a:pt x="2730499" y="54991"/>
                </a:lnTo>
                <a:lnTo>
                  <a:pt x="2675509" y="0"/>
                </a:lnTo>
                <a:close/>
              </a:path>
            </a:pathLst>
          </a:custGeom>
          <a:solidFill>
            <a:srgbClr val="477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7380" y="2087879"/>
            <a:ext cx="2730500" cy="330200"/>
          </a:xfrm>
          <a:custGeom>
            <a:avLst/>
            <a:gdLst/>
            <a:ahLst/>
            <a:cxnLst/>
            <a:rect l="l" t="t" r="r" b="b"/>
            <a:pathLst>
              <a:path w="2730500" h="330200">
                <a:moveTo>
                  <a:pt x="0" y="0"/>
                </a:moveTo>
                <a:lnTo>
                  <a:pt x="2675509" y="0"/>
                </a:lnTo>
                <a:lnTo>
                  <a:pt x="2730499" y="54991"/>
                </a:lnTo>
                <a:lnTo>
                  <a:pt x="2730499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919" y="2418079"/>
            <a:ext cx="7736840" cy="3596640"/>
          </a:xfrm>
          <a:custGeom>
            <a:avLst/>
            <a:gdLst/>
            <a:ahLst/>
            <a:cxnLst/>
            <a:rect l="l" t="t" r="r" b="b"/>
            <a:pathLst>
              <a:path w="7736840" h="3596640">
                <a:moveTo>
                  <a:pt x="0" y="3596640"/>
                </a:moveTo>
                <a:lnTo>
                  <a:pt x="7736840" y="3596640"/>
                </a:lnTo>
                <a:lnTo>
                  <a:pt x="7736840" y="0"/>
                </a:lnTo>
                <a:lnTo>
                  <a:pt x="0" y="0"/>
                </a:lnTo>
                <a:lnTo>
                  <a:pt x="0" y="3596640"/>
                </a:lnTo>
                <a:close/>
              </a:path>
            </a:pathLst>
          </a:custGeom>
          <a:ln w="15239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707" y="2102103"/>
            <a:ext cx="7579995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Modülerlik</a:t>
            </a:r>
            <a:r>
              <a:rPr sz="1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(modularity):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269240" marR="5080" indent="-256540" algn="just">
              <a:lnSpc>
                <a:spcPct val="100000"/>
              </a:lnSpc>
              <a:buClr>
                <a:srgbClr val="996666"/>
              </a:buClr>
              <a:buSzPct val="78125"/>
              <a:buFont typeface="Wingdings"/>
              <a:buChar char=""/>
              <a:tabLst>
                <a:tab pos="269240" algn="l"/>
              </a:tabLst>
            </a:pP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Modülerlik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(modularity): </a:t>
            </a:r>
            <a:r>
              <a:rPr sz="1600" spc="-5" dirty="0">
                <a:latin typeface="Arial"/>
                <a:cs typeface="Arial"/>
              </a:rPr>
              <a:t>Sistemi </a:t>
            </a:r>
            <a:r>
              <a:rPr sz="1600" spc="-5" dirty="0">
                <a:solidFill>
                  <a:srgbClr val="373086"/>
                </a:solidFill>
                <a:latin typeface="Arial"/>
                <a:cs typeface="Arial"/>
              </a:rPr>
              <a:t>istenen kalite </a:t>
            </a:r>
            <a:r>
              <a:rPr sz="1600" dirty="0">
                <a:solidFill>
                  <a:srgbClr val="373086"/>
                </a:solidFill>
                <a:latin typeface="Arial"/>
                <a:cs typeface="Arial"/>
              </a:rPr>
              <a:t>faktörleri </a:t>
            </a:r>
            <a:r>
              <a:rPr sz="1600" spc="-5" dirty="0">
                <a:latin typeface="Arial"/>
                <a:cs typeface="Arial"/>
              </a:rPr>
              <a:t>ışığında parçalara  </a:t>
            </a:r>
            <a:r>
              <a:rPr sz="1600" dirty="0">
                <a:latin typeface="Arial"/>
                <a:cs typeface="Arial"/>
              </a:rPr>
              <a:t>ayrıştırma </a:t>
            </a:r>
            <a:r>
              <a:rPr sz="1600" spc="-5" dirty="0">
                <a:latin typeface="Arial"/>
                <a:cs typeface="Arial"/>
              </a:rPr>
              <a:t>sonucu </a:t>
            </a:r>
            <a:r>
              <a:rPr sz="1600" spc="-10" dirty="0">
                <a:latin typeface="Arial"/>
                <a:cs typeface="Arial"/>
              </a:rPr>
              <a:t>elde </a:t>
            </a:r>
            <a:r>
              <a:rPr sz="1600" spc="-20" dirty="0">
                <a:latin typeface="Arial"/>
                <a:cs typeface="Arial"/>
              </a:rPr>
              <a:t>edilir. </a:t>
            </a:r>
            <a:r>
              <a:rPr sz="1600" spc="-5" dirty="0">
                <a:latin typeface="Arial"/>
                <a:cs typeface="Arial"/>
              </a:rPr>
              <a:t>Bir işlev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sistemin tümü değil, ayrılmış bir </a:t>
            </a:r>
            <a:r>
              <a:rPr sz="1600" dirty="0">
                <a:latin typeface="Arial"/>
                <a:cs typeface="Arial"/>
              </a:rPr>
              <a:t>kısmı  </a:t>
            </a:r>
            <a:r>
              <a:rPr sz="1600" spc="-10" dirty="0">
                <a:latin typeface="Arial"/>
                <a:cs typeface="Arial"/>
              </a:rPr>
              <a:t>üzerinde çalışma yapabilme olanağı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sağlar.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2480" y="3464559"/>
            <a:ext cx="1554480" cy="1336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960" y="3462020"/>
            <a:ext cx="980440" cy="139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689" y="3493770"/>
            <a:ext cx="1325880" cy="1168400"/>
          </a:xfrm>
          <a:custGeom>
            <a:avLst/>
            <a:gdLst/>
            <a:ahLst/>
            <a:cxnLst/>
            <a:rect l="l" t="t" r="r" b="b"/>
            <a:pathLst>
              <a:path w="1325880" h="1168400">
                <a:moveTo>
                  <a:pt x="0" y="1168399"/>
                </a:moveTo>
                <a:lnTo>
                  <a:pt x="1325880" y="1168399"/>
                </a:lnTo>
                <a:lnTo>
                  <a:pt x="1325880" y="0"/>
                </a:lnTo>
                <a:lnTo>
                  <a:pt x="0" y="0"/>
                </a:lnTo>
                <a:lnTo>
                  <a:pt x="0" y="11683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1689" y="3493770"/>
            <a:ext cx="1460500" cy="1242060"/>
          </a:xfrm>
          <a:custGeom>
            <a:avLst/>
            <a:gdLst/>
            <a:ahLst/>
            <a:cxnLst/>
            <a:rect l="l" t="t" r="r" b="b"/>
            <a:pathLst>
              <a:path w="1460500" h="1242060">
                <a:moveTo>
                  <a:pt x="0" y="1242059"/>
                </a:moveTo>
                <a:lnTo>
                  <a:pt x="1460499" y="1242059"/>
                </a:lnTo>
                <a:lnTo>
                  <a:pt x="1460499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1689" y="3493770"/>
            <a:ext cx="1325880" cy="1168400"/>
          </a:xfrm>
          <a:prstGeom prst="rect">
            <a:avLst/>
          </a:prstGeom>
          <a:ln w="12700">
            <a:solidFill>
              <a:srgbClr val="0D567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91795" marR="254635" algn="ctr">
              <a:lnSpc>
                <a:spcPct val="100000"/>
              </a:lnSpc>
              <a:spcBef>
                <a:spcPts val="295"/>
              </a:spcBef>
            </a:pPr>
            <a:r>
              <a:rPr sz="1500" b="1" spc="-22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500" b="1" spc="-9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500" b="1" spc="-120" dirty="0">
                <a:solidFill>
                  <a:srgbClr val="0D0D0D"/>
                </a:solidFill>
                <a:latin typeface="Trebuchet MS"/>
                <a:cs typeface="Trebuchet MS"/>
              </a:rPr>
              <a:t>v</a:t>
            </a:r>
            <a:r>
              <a:rPr sz="1500" b="1" spc="-9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500" b="1" spc="-7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500" b="1" spc="-8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500" b="1" spc="-65" dirty="0">
                <a:solidFill>
                  <a:srgbClr val="0D0D0D"/>
                </a:solidFill>
                <a:latin typeface="Trebuchet MS"/>
                <a:cs typeface="Trebuchet MS"/>
              </a:rPr>
              <a:t>ak  </a:t>
            </a:r>
            <a:r>
              <a:rPr sz="1500" b="1" spc="-85" dirty="0">
                <a:solidFill>
                  <a:srgbClr val="0D0D0D"/>
                </a:solidFill>
                <a:latin typeface="Trebuchet MS"/>
                <a:cs typeface="Trebuchet MS"/>
              </a:rPr>
              <a:t>Köşeli  </a:t>
            </a:r>
            <a:r>
              <a:rPr sz="1500" b="1" spc="-105" dirty="0">
                <a:solidFill>
                  <a:srgbClr val="0D0D0D"/>
                </a:solidFill>
                <a:latin typeface="Trebuchet MS"/>
                <a:cs typeface="Trebuchet MS"/>
              </a:rPr>
              <a:t>Uzun  </a:t>
            </a:r>
            <a:r>
              <a:rPr sz="1500" b="1" spc="-85" dirty="0">
                <a:solidFill>
                  <a:srgbClr val="0D0D0D"/>
                </a:solidFill>
                <a:latin typeface="Trebuchet MS"/>
                <a:cs typeface="Trebuchet MS"/>
              </a:rPr>
              <a:t>Kısa</a:t>
            </a:r>
            <a:endParaRPr sz="1500">
              <a:latin typeface="Trebuchet MS"/>
              <a:cs typeface="Trebuchet MS"/>
            </a:endParaRPr>
          </a:p>
          <a:p>
            <a:pPr marL="132715" algn="ctr">
              <a:lnSpc>
                <a:spcPts val="1700"/>
              </a:lnSpc>
              <a:spcBef>
                <a:spcPts val="5"/>
              </a:spcBef>
            </a:pPr>
            <a:r>
              <a:rPr sz="1500" b="1" spc="-35" dirty="0">
                <a:solidFill>
                  <a:srgbClr val="0D0D0D"/>
                </a:solidFill>
                <a:latin typeface="Trebuchet MS"/>
                <a:cs typeface="Trebuchet MS"/>
              </a:rPr>
              <a:t>…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9845" y="3471227"/>
            <a:ext cx="390715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latin typeface="Arial"/>
                <a:cs typeface="Arial"/>
              </a:rPr>
              <a:t>Kapı </a:t>
            </a:r>
            <a:r>
              <a:rPr sz="1600" spc="-100" dirty="0">
                <a:latin typeface="Arial"/>
                <a:cs typeface="Arial"/>
              </a:rPr>
              <a:t>ve </a:t>
            </a:r>
            <a:r>
              <a:rPr sz="1600" spc="-65" dirty="0">
                <a:latin typeface="Arial"/>
                <a:cs typeface="Arial"/>
              </a:rPr>
              <a:t>pencerenin </a:t>
            </a:r>
            <a:r>
              <a:rPr sz="1600" spc="-75" dirty="0">
                <a:latin typeface="Arial"/>
                <a:cs typeface="Arial"/>
              </a:rPr>
              <a:t>de </a:t>
            </a:r>
            <a:r>
              <a:rPr sz="1600" spc="-65" dirty="0">
                <a:latin typeface="Arial"/>
                <a:cs typeface="Arial"/>
              </a:rPr>
              <a:t>kendi </a:t>
            </a:r>
            <a:r>
              <a:rPr sz="1600" spc="-55" dirty="0">
                <a:latin typeface="Arial"/>
                <a:cs typeface="Arial"/>
              </a:rPr>
              <a:t>ayrıntılarını,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birer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9845" y="3715639"/>
            <a:ext cx="3909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200" algn="l"/>
                <a:tab pos="1061720" algn="l"/>
                <a:tab pos="2400300" algn="l"/>
                <a:tab pos="3155315" algn="l"/>
              </a:tabLst>
            </a:pPr>
            <a:r>
              <a:rPr sz="1600" spc="-65" dirty="0">
                <a:latin typeface="Arial"/>
                <a:cs typeface="Arial"/>
              </a:rPr>
              <a:t>kelime	</a:t>
            </a:r>
            <a:r>
              <a:rPr sz="1600" spc="-35" dirty="0">
                <a:latin typeface="Arial"/>
                <a:cs typeface="Arial"/>
              </a:rPr>
              <a:t>ile	</a:t>
            </a:r>
            <a:r>
              <a:rPr sz="1600" spc="-75" dirty="0">
                <a:latin typeface="Arial"/>
                <a:cs typeface="Arial"/>
              </a:rPr>
              <a:t>soyutladığımız	</a:t>
            </a:r>
            <a:r>
              <a:rPr sz="1600" spc="-40" dirty="0">
                <a:latin typeface="Arial"/>
                <a:cs typeface="Arial"/>
              </a:rPr>
              <a:t>isimleri	</a:t>
            </a:r>
            <a:r>
              <a:rPr sz="1600" spc="-70" dirty="0">
                <a:latin typeface="Arial"/>
                <a:cs typeface="Arial"/>
              </a:rPr>
              <a:t>içersinde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9845" y="3959479"/>
            <a:ext cx="3909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latin typeface="Arial"/>
                <a:cs typeface="Arial"/>
              </a:rPr>
              <a:t>saklamaları, </a:t>
            </a:r>
            <a:r>
              <a:rPr sz="1600" spc="-50" dirty="0">
                <a:latin typeface="Arial"/>
                <a:cs typeface="Arial"/>
              </a:rPr>
              <a:t>onları </a:t>
            </a:r>
            <a:r>
              <a:rPr sz="1600" spc="-25" dirty="0">
                <a:latin typeface="Arial"/>
                <a:cs typeface="Arial"/>
              </a:rPr>
              <a:t>birer </a:t>
            </a:r>
            <a:r>
              <a:rPr sz="1600" spc="-95" dirty="0">
                <a:latin typeface="Arial"/>
                <a:cs typeface="Arial"/>
              </a:rPr>
              <a:t>neşene </a:t>
            </a:r>
            <a:r>
              <a:rPr sz="1600" spc="-65" dirty="0">
                <a:latin typeface="Arial"/>
                <a:cs typeface="Arial"/>
              </a:rPr>
              <a:t>olarak </a:t>
            </a:r>
            <a:r>
              <a:rPr sz="1600" spc="-10" dirty="0">
                <a:latin typeface="Arial"/>
                <a:cs typeface="Arial"/>
              </a:rPr>
              <a:t>bir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oda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9845" y="4203001"/>
            <a:ext cx="3912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8540" algn="l"/>
                <a:tab pos="2047239" algn="l"/>
                <a:tab pos="2486660" algn="l"/>
                <a:tab pos="3041015" algn="l"/>
              </a:tabLst>
            </a:pPr>
            <a:r>
              <a:rPr sz="1600" spc="-60" dirty="0">
                <a:latin typeface="Arial"/>
                <a:cs typeface="Arial"/>
              </a:rPr>
              <a:t>içerisinde	</a:t>
            </a:r>
            <a:r>
              <a:rPr sz="1600" spc="-15" dirty="0">
                <a:latin typeface="Arial"/>
                <a:cs typeface="Arial"/>
              </a:rPr>
              <a:t>‘modüler’	</a:t>
            </a:r>
            <a:r>
              <a:rPr sz="1600" spc="-10" dirty="0">
                <a:latin typeface="Arial"/>
                <a:cs typeface="Arial"/>
              </a:rPr>
              <a:t>bir	</a:t>
            </a:r>
            <a:r>
              <a:rPr sz="1600" spc="-95" dirty="0">
                <a:latin typeface="Arial"/>
                <a:cs typeface="Arial"/>
              </a:rPr>
              <a:t>yapı	</a:t>
            </a:r>
            <a:r>
              <a:rPr sz="1600" spc="-75" dirty="0">
                <a:latin typeface="Arial"/>
                <a:cs typeface="Arial"/>
              </a:rPr>
              <a:t>düzeninde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845" y="4447540"/>
            <a:ext cx="3912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Arial"/>
                <a:cs typeface="Arial"/>
              </a:rPr>
              <a:t>olabilmelerini </a:t>
            </a:r>
            <a:r>
              <a:rPr sz="1600" spc="-110" dirty="0">
                <a:latin typeface="Arial"/>
                <a:cs typeface="Arial"/>
              </a:rPr>
              <a:t>sağlar. </a:t>
            </a:r>
            <a:r>
              <a:rPr sz="1600" spc="-60" dirty="0">
                <a:latin typeface="Arial"/>
                <a:cs typeface="Arial"/>
              </a:rPr>
              <a:t>Bir </a:t>
            </a:r>
            <a:r>
              <a:rPr sz="1600" spc="-65" dirty="0">
                <a:latin typeface="Arial"/>
                <a:cs typeface="Arial"/>
              </a:rPr>
              <a:t>pencerenin </a:t>
            </a:r>
            <a:r>
              <a:rPr sz="1600" spc="-40" dirty="0">
                <a:latin typeface="Arial"/>
                <a:cs typeface="Arial"/>
              </a:rPr>
              <a:t>yerini  </a:t>
            </a:r>
            <a:r>
              <a:rPr sz="1600" spc="-55" dirty="0">
                <a:latin typeface="Arial"/>
                <a:cs typeface="Arial"/>
              </a:rPr>
              <a:t>değiştirmek, </a:t>
            </a:r>
            <a:r>
              <a:rPr sz="1600" spc="-75" dirty="0">
                <a:latin typeface="Arial"/>
                <a:cs typeface="Arial"/>
              </a:rPr>
              <a:t>tasarım </a:t>
            </a:r>
            <a:r>
              <a:rPr sz="1600" spc="-105" dirty="0">
                <a:latin typeface="Arial"/>
                <a:cs typeface="Arial"/>
              </a:rPr>
              <a:t>esnasında </a:t>
            </a:r>
            <a:r>
              <a:rPr sz="1600" spc="-55" dirty="0">
                <a:latin typeface="Arial"/>
                <a:cs typeface="Arial"/>
              </a:rPr>
              <a:t>onun </a:t>
            </a:r>
            <a:r>
              <a:rPr sz="1600" spc="-95" dirty="0">
                <a:latin typeface="Arial"/>
                <a:cs typeface="Arial"/>
              </a:rPr>
              <a:t>camı,  </a:t>
            </a:r>
            <a:r>
              <a:rPr sz="1600" spc="-75" dirty="0">
                <a:latin typeface="Arial"/>
                <a:cs typeface="Arial"/>
              </a:rPr>
              <a:t>menteşesi </a:t>
            </a:r>
            <a:r>
              <a:rPr sz="1600" spc="-100" dirty="0">
                <a:latin typeface="Arial"/>
                <a:cs typeface="Arial"/>
              </a:rPr>
              <a:t>ve </a:t>
            </a:r>
            <a:r>
              <a:rPr sz="1600" spc="-90" dirty="0">
                <a:latin typeface="Arial"/>
                <a:cs typeface="Arial"/>
              </a:rPr>
              <a:t>malzemesi </a:t>
            </a:r>
            <a:r>
              <a:rPr sz="1600" spc="-40" dirty="0">
                <a:latin typeface="Arial"/>
                <a:cs typeface="Arial"/>
              </a:rPr>
              <a:t>gibi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detayından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9845" y="5179441"/>
            <a:ext cx="3910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latin typeface="Arial"/>
                <a:cs typeface="Arial"/>
              </a:rPr>
              <a:t>bağımsız, </a:t>
            </a:r>
            <a:r>
              <a:rPr sz="1600" spc="-90" dirty="0">
                <a:latin typeface="Arial"/>
                <a:cs typeface="Arial"/>
              </a:rPr>
              <a:t>aynı </a:t>
            </a:r>
            <a:r>
              <a:rPr sz="1600" spc="-105" dirty="0">
                <a:latin typeface="Arial"/>
                <a:cs typeface="Arial"/>
              </a:rPr>
              <a:t>zamanda </a:t>
            </a:r>
            <a:r>
              <a:rPr sz="1600" spc="-90" dirty="0">
                <a:latin typeface="Arial"/>
                <a:cs typeface="Arial"/>
              </a:rPr>
              <a:t>da </a:t>
            </a:r>
            <a:r>
              <a:rPr sz="1600" spc="-75" dirty="0">
                <a:latin typeface="Arial"/>
                <a:cs typeface="Arial"/>
              </a:rPr>
              <a:t>odadaki </a:t>
            </a:r>
            <a:r>
              <a:rPr sz="1600" spc="-55" dirty="0">
                <a:latin typeface="Arial"/>
                <a:cs typeface="Arial"/>
              </a:rPr>
              <a:t>diğer  </a:t>
            </a:r>
            <a:r>
              <a:rPr sz="1600" spc="-35" dirty="0">
                <a:latin typeface="Arial"/>
                <a:cs typeface="Arial"/>
              </a:rPr>
              <a:t>‘modüllerden’ </a:t>
            </a:r>
            <a:r>
              <a:rPr sz="1600" spc="-75" dirty="0">
                <a:latin typeface="Arial"/>
                <a:cs typeface="Arial"/>
              </a:rPr>
              <a:t>hemen hemen </a:t>
            </a:r>
            <a:r>
              <a:rPr sz="1600" spc="-114" dirty="0">
                <a:latin typeface="Arial"/>
                <a:cs typeface="Arial"/>
              </a:rPr>
              <a:t>bağımsız </a:t>
            </a:r>
            <a:r>
              <a:rPr sz="1600" spc="-65" dirty="0">
                <a:latin typeface="Arial"/>
                <a:cs typeface="Arial"/>
              </a:rPr>
              <a:t>olarak  </a:t>
            </a:r>
            <a:r>
              <a:rPr sz="1600" spc="-60" dirty="0">
                <a:latin typeface="Arial"/>
                <a:cs typeface="Arial"/>
              </a:rPr>
              <a:t>ele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alınabilir.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18360" y="3464559"/>
            <a:ext cx="1554480" cy="1336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61260" y="3576320"/>
            <a:ext cx="871219" cy="116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7570" y="3493770"/>
            <a:ext cx="1460500" cy="1168400"/>
          </a:xfrm>
          <a:custGeom>
            <a:avLst/>
            <a:gdLst/>
            <a:ahLst/>
            <a:cxnLst/>
            <a:rect l="l" t="t" r="r" b="b"/>
            <a:pathLst>
              <a:path w="1460500" h="1168400">
                <a:moveTo>
                  <a:pt x="0" y="1168399"/>
                </a:moveTo>
                <a:lnTo>
                  <a:pt x="1460500" y="1168399"/>
                </a:lnTo>
                <a:lnTo>
                  <a:pt x="1460500" y="0"/>
                </a:lnTo>
                <a:lnTo>
                  <a:pt x="0" y="0"/>
                </a:lnTo>
                <a:lnTo>
                  <a:pt x="0" y="11683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47570" y="3493770"/>
            <a:ext cx="1460500" cy="1242060"/>
          </a:xfrm>
          <a:custGeom>
            <a:avLst/>
            <a:gdLst/>
            <a:ahLst/>
            <a:cxnLst/>
            <a:rect l="l" t="t" r="r" b="b"/>
            <a:pathLst>
              <a:path w="1460500" h="1242060">
                <a:moveTo>
                  <a:pt x="0" y="1242059"/>
                </a:moveTo>
                <a:lnTo>
                  <a:pt x="1460500" y="1242059"/>
                </a:lnTo>
                <a:lnTo>
                  <a:pt x="1460500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82189" y="3493770"/>
            <a:ext cx="1325880" cy="1168400"/>
          </a:xfrm>
          <a:prstGeom prst="rect">
            <a:avLst/>
          </a:prstGeom>
          <a:ln w="12700">
            <a:solidFill>
              <a:srgbClr val="0D5671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460375" marR="589280" algn="ctr">
              <a:lnSpc>
                <a:spcPct val="100000"/>
              </a:lnSpc>
              <a:spcBef>
                <a:spcPts val="1190"/>
              </a:spcBef>
            </a:pPr>
            <a:r>
              <a:rPr sz="1500" b="1" spc="-24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500" b="1" spc="-8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500" b="1" spc="-65" dirty="0">
                <a:solidFill>
                  <a:srgbClr val="0D0D0D"/>
                </a:solidFill>
                <a:latin typeface="Trebuchet MS"/>
                <a:cs typeface="Trebuchet MS"/>
              </a:rPr>
              <a:t>y  Dil</a:t>
            </a:r>
            <a:endParaRPr sz="1500">
              <a:latin typeface="Trebuchet MS"/>
              <a:cs typeface="Trebuchet MS"/>
            </a:endParaRPr>
          </a:p>
          <a:p>
            <a:pPr marR="125095" algn="ctr">
              <a:lnSpc>
                <a:spcPct val="100000"/>
              </a:lnSpc>
            </a:pPr>
            <a:r>
              <a:rPr sz="1500" b="1" spc="-80" dirty="0">
                <a:solidFill>
                  <a:srgbClr val="0D0D0D"/>
                </a:solidFill>
                <a:latin typeface="Trebuchet MS"/>
                <a:cs typeface="Trebuchet MS"/>
              </a:rPr>
              <a:t>Vidalar</a:t>
            </a:r>
            <a:endParaRPr sz="1500">
              <a:latin typeface="Trebuchet MS"/>
              <a:cs typeface="Trebuchet MS"/>
            </a:endParaRPr>
          </a:p>
          <a:p>
            <a:pPr marR="123825" algn="ctr">
              <a:lnSpc>
                <a:spcPct val="100000"/>
              </a:lnSpc>
            </a:pPr>
            <a:r>
              <a:rPr sz="1500" b="1" spc="-35" dirty="0">
                <a:solidFill>
                  <a:srgbClr val="0D0D0D"/>
                </a:solidFill>
                <a:latin typeface="Trebuchet MS"/>
                <a:cs typeface="Trebuchet MS"/>
              </a:rPr>
              <a:t>…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2480" y="4632959"/>
            <a:ext cx="1554480" cy="114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8400" y="4650740"/>
            <a:ext cx="797560" cy="1168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1689" y="4662170"/>
            <a:ext cx="1325880" cy="1054100"/>
          </a:xfrm>
          <a:custGeom>
            <a:avLst/>
            <a:gdLst/>
            <a:ahLst/>
            <a:cxnLst/>
            <a:rect l="l" t="t" r="r" b="b"/>
            <a:pathLst>
              <a:path w="1325880" h="1054100">
                <a:moveTo>
                  <a:pt x="0" y="1054099"/>
                </a:moveTo>
                <a:lnTo>
                  <a:pt x="1325880" y="1054099"/>
                </a:lnTo>
                <a:lnTo>
                  <a:pt x="1325880" y="0"/>
                </a:lnTo>
                <a:lnTo>
                  <a:pt x="0" y="0"/>
                </a:lnTo>
                <a:lnTo>
                  <a:pt x="0" y="10540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1689" y="4662170"/>
            <a:ext cx="1460500" cy="1054100"/>
          </a:xfrm>
          <a:custGeom>
            <a:avLst/>
            <a:gdLst/>
            <a:ahLst/>
            <a:cxnLst/>
            <a:rect l="l" t="t" r="r" b="b"/>
            <a:pathLst>
              <a:path w="1460500" h="1054100">
                <a:moveTo>
                  <a:pt x="0" y="1054099"/>
                </a:moveTo>
                <a:lnTo>
                  <a:pt x="1460499" y="1054099"/>
                </a:lnTo>
                <a:lnTo>
                  <a:pt x="1460499" y="0"/>
                </a:lnTo>
                <a:lnTo>
                  <a:pt x="0" y="0"/>
                </a:lnTo>
                <a:lnTo>
                  <a:pt x="0" y="105409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1689" y="4735829"/>
            <a:ext cx="1325880" cy="980440"/>
          </a:xfrm>
          <a:prstGeom prst="rect">
            <a:avLst/>
          </a:prstGeom>
          <a:ln w="12700">
            <a:solidFill>
              <a:srgbClr val="0D56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3234">
              <a:lnSpc>
                <a:spcPts val="1680"/>
              </a:lnSpc>
            </a:pPr>
            <a:r>
              <a:rPr sz="1500" b="1" spc="-65" dirty="0">
                <a:solidFill>
                  <a:srgbClr val="0D0D0D"/>
                </a:solidFill>
                <a:latin typeface="Trebuchet MS"/>
                <a:cs typeface="Trebuchet MS"/>
              </a:rPr>
              <a:t>Ahşap</a:t>
            </a:r>
            <a:endParaRPr sz="1500">
              <a:latin typeface="Trebuchet MS"/>
              <a:cs typeface="Trebuchet MS"/>
            </a:endParaRPr>
          </a:p>
          <a:p>
            <a:pPr marL="496570" marR="355600" algn="ctr">
              <a:lnSpc>
                <a:spcPct val="100000"/>
              </a:lnSpc>
            </a:pPr>
            <a:r>
              <a:rPr sz="1500" b="1" spc="19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500" b="1" spc="-13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500" b="1" spc="-10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500" b="1" spc="-60" dirty="0">
                <a:solidFill>
                  <a:srgbClr val="0D0D0D"/>
                </a:solidFill>
                <a:latin typeface="Trebuchet MS"/>
                <a:cs typeface="Trebuchet MS"/>
              </a:rPr>
              <a:t>al  </a:t>
            </a:r>
            <a:r>
              <a:rPr sz="1500" b="1" spc="-85" dirty="0">
                <a:solidFill>
                  <a:srgbClr val="0D0D0D"/>
                </a:solidFill>
                <a:latin typeface="Trebuchet MS"/>
                <a:cs typeface="Trebuchet MS"/>
              </a:rPr>
              <a:t>Cam</a:t>
            </a:r>
            <a:endParaRPr sz="1500">
              <a:latin typeface="Trebuchet MS"/>
              <a:cs typeface="Trebuchet MS"/>
            </a:endParaRPr>
          </a:p>
          <a:p>
            <a:pPr marL="132715" algn="ctr">
              <a:lnSpc>
                <a:spcPct val="100000"/>
              </a:lnSpc>
            </a:pPr>
            <a:r>
              <a:rPr sz="1500" b="1" spc="-35" dirty="0">
                <a:solidFill>
                  <a:srgbClr val="0D0D0D"/>
                </a:solidFill>
                <a:latin typeface="Trebuchet MS"/>
                <a:cs typeface="Trebuchet MS"/>
              </a:rPr>
              <a:t>…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18360" y="4632959"/>
            <a:ext cx="1554480" cy="1148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1239" y="4650740"/>
            <a:ext cx="1188719" cy="1168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47570" y="4662170"/>
            <a:ext cx="1460500" cy="1054100"/>
          </a:xfrm>
          <a:custGeom>
            <a:avLst/>
            <a:gdLst/>
            <a:ahLst/>
            <a:cxnLst/>
            <a:rect l="l" t="t" r="r" b="b"/>
            <a:pathLst>
              <a:path w="1460500" h="1054100">
                <a:moveTo>
                  <a:pt x="0" y="1054099"/>
                </a:moveTo>
                <a:lnTo>
                  <a:pt x="1460500" y="1054099"/>
                </a:lnTo>
                <a:lnTo>
                  <a:pt x="1460500" y="0"/>
                </a:lnTo>
                <a:lnTo>
                  <a:pt x="0" y="0"/>
                </a:lnTo>
                <a:lnTo>
                  <a:pt x="0" y="10540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47570" y="4662170"/>
            <a:ext cx="1460500" cy="1054100"/>
          </a:xfrm>
          <a:custGeom>
            <a:avLst/>
            <a:gdLst/>
            <a:ahLst/>
            <a:cxnLst/>
            <a:rect l="l" t="t" r="r" b="b"/>
            <a:pathLst>
              <a:path w="1460500" h="1054100">
                <a:moveTo>
                  <a:pt x="0" y="1054099"/>
                </a:moveTo>
                <a:lnTo>
                  <a:pt x="1460500" y="1054099"/>
                </a:lnTo>
                <a:lnTo>
                  <a:pt x="1460500" y="0"/>
                </a:lnTo>
                <a:lnTo>
                  <a:pt x="0" y="0"/>
                </a:lnTo>
                <a:lnTo>
                  <a:pt x="0" y="105409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25319" y="4707254"/>
            <a:ext cx="9048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500" b="1" spc="-110" dirty="0">
                <a:solidFill>
                  <a:srgbClr val="0D0D0D"/>
                </a:solidFill>
                <a:latin typeface="Trebuchet MS"/>
                <a:cs typeface="Trebuchet MS"/>
              </a:rPr>
              <a:t>Beyaz  </a:t>
            </a:r>
            <a:r>
              <a:rPr sz="1500" b="1" spc="-55" dirty="0">
                <a:solidFill>
                  <a:srgbClr val="0D0D0D"/>
                </a:solidFill>
                <a:latin typeface="Trebuchet MS"/>
                <a:cs typeface="Trebuchet MS"/>
              </a:rPr>
              <a:t>Metalik  </a:t>
            </a:r>
            <a:r>
              <a:rPr sz="1500" b="1" spc="-13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500" b="1" spc="-7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500" b="1" spc="-110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500" b="1" spc="-120" dirty="0">
                <a:solidFill>
                  <a:srgbClr val="0D0D0D"/>
                </a:solidFill>
                <a:latin typeface="Trebuchet MS"/>
                <a:cs typeface="Trebuchet MS"/>
              </a:rPr>
              <a:t>v</a:t>
            </a:r>
            <a:r>
              <a:rPr sz="1500" b="1" spc="-1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500" b="1" spc="-12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500" b="1" spc="-1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500" b="1" spc="-9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500" b="1" spc="-4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500" b="1" spc="-8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endParaRPr sz="15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</a:pPr>
            <a:r>
              <a:rPr sz="1500" b="1" spc="-35" dirty="0">
                <a:solidFill>
                  <a:srgbClr val="0D0D0D"/>
                </a:solidFill>
                <a:latin typeface="Trebuchet MS"/>
                <a:cs typeface="Trebuchet MS"/>
              </a:rPr>
              <a:t>…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10" dirty="0"/>
              <a:t>Modülerlik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417434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Bütün </a:t>
            </a:r>
            <a:r>
              <a:rPr sz="1800" spc="-5" dirty="0">
                <a:latin typeface="Arial"/>
                <a:cs typeface="Arial"/>
              </a:rPr>
              <a:t>karmaşıklığın </a:t>
            </a:r>
            <a:r>
              <a:rPr sz="1800" dirty="0">
                <a:latin typeface="Arial"/>
                <a:cs typeface="Arial"/>
              </a:rPr>
              <a:t>tek </a:t>
            </a:r>
            <a:r>
              <a:rPr sz="1800" spc="-5" dirty="0">
                <a:latin typeface="Arial"/>
                <a:cs typeface="Arial"/>
              </a:rPr>
              <a:t>bir modülde </a:t>
            </a:r>
            <a:r>
              <a:rPr sz="1800" dirty="0">
                <a:latin typeface="Arial"/>
                <a:cs typeface="Arial"/>
              </a:rPr>
              <a:t>toplanması </a:t>
            </a:r>
            <a:r>
              <a:rPr sz="1800" spc="-10" dirty="0">
                <a:latin typeface="Arial"/>
                <a:cs typeface="Arial"/>
              </a:rPr>
              <a:t>yerine, anlaşılabilir </a:t>
            </a:r>
            <a:r>
              <a:rPr sz="1800" dirty="0">
                <a:latin typeface="Arial"/>
                <a:cs typeface="Arial"/>
              </a:rPr>
              <a:t>ve  </a:t>
            </a:r>
            <a:r>
              <a:rPr sz="1800" spc="-15" dirty="0">
                <a:latin typeface="Arial"/>
                <a:cs typeface="Arial"/>
              </a:rPr>
              <a:t>dolayısıyla </a:t>
            </a:r>
            <a:r>
              <a:rPr sz="1800" spc="-5" dirty="0">
                <a:latin typeface="Arial"/>
                <a:cs typeface="Arial"/>
              </a:rPr>
              <a:t>projenin </a:t>
            </a:r>
            <a:r>
              <a:rPr sz="1800" spc="-10" dirty="0">
                <a:latin typeface="Arial"/>
                <a:cs typeface="Arial"/>
              </a:rPr>
              <a:t>zihinsel </a:t>
            </a:r>
            <a:r>
              <a:rPr sz="1800" spc="-5" dirty="0">
                <a:latin typeface="Arial"/>
                <a:cs typeface="Arial"/>
              </a:rPr>
              <a:t>kontrol </a:t>
            </a:r>
            <a:r>
              <a:rPr sz="1800" spc="-10" dirty="0">
                <a:latin typeface="Arial"/>
                <a:cs typeface="Arial"/>
              </a:rPr>
              <a:t>altında </a:t>
            </a:r>
            <a:r>
              <a:rPr sz="1800" dirty="0">
                <a:latin typeface="Arial"/>
                <a:cs typeface="Arial"/>
              </a:rPr>
              <a:t>tutulması </a:t>
            </a:r>
            <a:r>
              <a:rPr sz="1800" spc="-5" dirty="0">
                <a:latin typeface="Arial"/>
                <a:cs typeface="Arial"/>
              </a:rPr>
              <a:t>için </a:t>
            </a:r>
            <a:r>
              <a:rPr sz="1800" dirty="0">
                <a:latin typeface="Arial"/>
                <a:cs typeface="Arial"/>
              </a:rPr>
              <a:t>sistem </a:t>
            </a:r>
            <a:r>
              <a:rPr sz="1800" spc="-5" dirty="0">
                <a:latin typeface="Arial"/>
                <a:cs typeface="Arial"/>
              </a:rPr>
              <a:t>bir </a:t>
            </a:r>
            <a:r>
              <a:rPr sz="1800" dirty="0">
                <a:latin typeface="Arial"/>
                <a:cs typeface="Arial"/>
              </a:rPr>
              <a:t>çok  </a:t>
            </a:r>
            <a:r>
              <a:rPr sz="1800" spc="-5" dirty="0">
                <a:latin typeface="Arial"/>
                <a:cs typeface="Arial"/>
              </a:rPr>
              <a:t>modüle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ayrılır.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15" dirty="0">
                <a:latin typeface="Arial"/>
                <a:cs typeface="Arial"/>
              </a:rPr>
              <a:t>Modüller, </a:t>
            </a:r>
            <a:r>
              <a:rPr sz="1800" spc="-5" dirty="0">
                <a:latin typeface="Arial"/>
                <a:cs typeface="Arial"/>
              </a:rPr>
              <a:t>isimleri olan tanımlanmış işlevleri bulunan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5" dirty="0">
                <a:latin typeface="Arial"/>
                <a:cs typeface="Arial"/>
              </a:rPr>
              <a:t>hedef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sistemi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gerçekleştirmek </a:t>
            </a:r>
            <a:r>
              <a:rPr sz="1800" spc="-10" dirty="0">
                <a:latin typeface="Arial"/>
                <a:cs typeface="Arial"/>
              </a:rPr>
              <a:t>üzere </a:t>
            </a:r>
            <a:r>
              <a:rPr sz="1800" spc="-5" dirty="0">
                <a:latin typeface="Arial"/>
                <a:cs typeface="Arial"/>
              </a:rPr>
              <a:t>tümleştirilen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birimlerdir.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5379" y="3858259"/>
            <a:ext cx="24384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85" dirty="0"/>
              <a:t>Sistem </a:t>
            </a:r>
            <a:r>
              <a:rPr spc="-295" dirty="0"/>
              <a:t>ve</a:t>
            </a:r>
            <a:r>
              <a:rPr spc="-640" dirty="0"/>
              <a:t> </a:t>
            </a:r>
            <a:r>
              <a:rPr spc="-190" dirty="0"/>
              <a:t>Modülleri	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4753609" y="2078989"/>
            <a:ext cx="792479" cy="322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3609" y="2078989"/>
            <a:ext cx="792480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365"/>
              </a:spcBef>
            </a:pPr>
            <a:r>
              <a:rPr sz="1350" b="1" spc="-70" dirty="0">
                <a:latin typeface="Trebuchet MS"/>
                <a:cs typeface="Trebuchet MS"/>
              </a:rPr>
              <a:t>Sistem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7670" y="2823210"/>
            <a:ext cx="485140" cy="271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7670" y="282321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350" spc="-114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0389" y="3717290"/>
            <a:ext cx="485139" cy="27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50389" y="371729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350" spc="-140" dirty="0"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47670" y="3719829"/>
            <a:ext cx="485140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7670" y="37198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350" spc="-24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44950" y="3717290"/>
            <a:ext cx="485139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4950" y="371729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1350" spc="-200" dirty="0"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0389" y="4608829"/>
            <a:ext cx="485139" cy="27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50389" y="46088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spc="-130" dirty="0">
                <a:latin typeface="Arial"/>
                <a:cs typeface="Arial"/>
              </a:rPr>
              <a:t>H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4950" y="4507229"/>
            <a:ext cx="485139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44950" y="45072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350" spc="-35" dirty="0">
                <a:latin typeface="Arial"/>
                <a:cs typeface="Arial"/>
              </a:rPr>
              <a:t>İ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8550" y="2835910"/>
            <a:ext cx="485139" cy="271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08550" y="283591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350" spc="-165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5590" y="2825750"/>
            <a:ext cx="485140" cy="271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25590" y="282575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65"/>
              </a:spcBef>
            </a:pPr>
            <a:r>
              <a:rPr sz="1350" spc="-250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25590" y="3717290"/>
            <a:ext cx="485140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25590" y="3717290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0"/>
              </a:spcBef>
            </a:pPr>
            <a:r>
              <a:rPr sz="1350" spc="-195" dirty="0">
                <a:latin typeface="Arial"/>
                <a:cs typeface="Arial"/>
              </a:rPr>
              <a:t>G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96329" y="4507229"/>
            <a:ext cx="485140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96329" y="45072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350" spc="-245" dirty="0">
                <a:latin typeface="Arial"/>
                <a:cs typeface="Arial"/>
              </a:rPr>
              <a:t>J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14209" y="4507229"/>
            <a:ext cx="485140" cy="27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14209" y="4507229"/>
            <a:ext cx="485140" cy="2717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80"/>
              </a:spcBef>
            </a:pPr>
            <a:r>
              <a:rPr sz="1350" spc="-195" dirty="0">
                <a:latin typeface="Arial"/>
                <a:cs typeface="Arial"/>
              </a:rPr>
              <a:t>K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88970" y="2401570"/>
            <a:ext cx="1960880" cy="422275"/>
          </a:xfrm>
          <a:custGeom>
            <a:avLst/>
            <a:gdLst/>
            <a:ahLst/>
            <a:cxnLst/>
            <a:rect l="l" t="t" r="r" b="b"/>
            <a:pathLst>
              <a:path w="1960879" h="422275">
                <a:moveTo>
                  <a:pt x="1960880" y="0"/>
                </a:moveTo>
                <a:lnTo>
                  <a:pt x="0" y="421766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1689" y="3094989"/>
            <a:ext cx="1097915" cy="620395"/>
          </a:xfrm>
          <a:custGeom>
            <a:avLst/>
            <a:gdLst/>
            <a:ahLst/>
            <a:cxnLst/>
            <a:rect l="l" t="t" r="r" b="b"/>
            <a:pathLst>
              <a:path w="1097914" h="620395">
                <a:moveTo>
                  <a:pt x="1097661" y="0"/>
                </a:moveTo>
                <a:lnTo>
                  <a:pt x="0" y="619887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8970" y="3094989"/>
            <a:ext cx="0" cy="624205"/>
          </a:xfrm>
          <a:custGeom>
            <a:avLst/>
            <a:gdLst/>
            <a:ahLst/>
            <a:cxnLst/>
            <a:rect l="l" t="t" r="r" b="b"/>
            <a:pathLst>
              <a:path h="624204">
                <a:moveTo>
                  <a:pt x="0" y="0"/>
                </a:moveTo>
                <a:lnTo>
                  <a:pt x="0" y="623824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8970" y="3094989"/>
            <a:ext cx="1097915" cy="622300"/>
          </a:xfrm>
          <a:custGeom>
            <a:avLst/>
            <a:gdLst/>
            <a:ahLst/>
            <a:cxnLst/>
            <a:rect l="l" t="t" r="r" b="b"/>
            <a:pathLst>
              <a:path w="1097914" h="622300">
                <a:moveTo>
                  <a:pt x="0" y="0"/>
                </a:moveTo>
                <a:lnTo>
                  <a:pt x="1097660" y="621919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91689" y="398907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19886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70070" y="3989070"/>
            <a:ext cx="0" cy="518795"/>
          </a:xfrm>
          <a:custGeom>
            <a:avLst/>
            <a:gdLst/>
            <a:ahLst/>
            <a:cxnLst/>
            <a:rect l="l" t="t" r="r" b="b"/>
            <a:pathLst>
              <a:path h="518795">
                <a:moveTo>
                  <a:pt x="0" y="0"/>
                </a:moveTo>
                <a:lnTo>
                  <a:pt x="0" y="518286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88970" y="3991609"/>
            <a:ext cx="1097915" cy="516890"/>
          </a:xfrm>
          <a:custGeom>
            <a:avLst/>
            <a:gdLst/>
            <a:ahLst/>
            <a:cxnLst/>
            <a:rect l="l" t="t" r="r" b="b"/>
            <a:pathLst>
              <a:path w="1097914" h="516889">
                <a:moveTo>
                  <a:pt x="1097660" y="516381"/>
                </a:moveTo>
                <a:lnTo>
                  <a:pt x="0" y="0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9850" y="240157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704"/>
                </a:lnTo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9850" y="2401570"/>
            <a:ext cx="1718945" cy="422909"/>
          </a:xfrm>
          <a:custGeom>
            <a:avLst/>
            <a:gdLst/>
            <a:ahLst/>
            <a:cxnLst/>
            <a:rect l="l" t="t" r="r" b="b"/>
            <a:pathLst>
              <a:path w="1718945" h="422910">
                <a:moveTo>
                  <a:pt x="0" y="0"/>
                </a:moveTo>
                <a:lnTo>
                  <a:pt x="1718436" y="422528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69430" y="3097529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9125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0170" y="3989070"/>
            <a:ext cx="429895" cy="520700"/>
          </a:xfrm>
          <a:custGeom>
            <a:avLst/>
            <a:gdLst/>
            <a:ahLst/>
            <a:cxnLst/>
            <a:rect l="l" t="t" r="r" b="b"/>
            <a:pathLst>
              <a:path w="429895" h="520700">
                <a:moveTo>
                  <a:pt x="429513" y="0"/>
                </a:moveTo>
                <a:lnTo>
                  <a:pt x="0" y="520318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9430" y="3989070"/>
            <a:ext cx="388620" cy="520700"/>
          </a:xfrm>
          <a:custGeom>
            <a:avLst/>
            <a:gdLst/>
            <a:ahLst/>
            <a:cxnLst/>
            <a:rect l="l" t="t" r="r" b="b"/>
            <a:pathLst>
              <a:path w="388620" h="520700">
                <a:moveTo>
                  <a:pt x="0" y="0"/>
                </a:moveTo>
                <a:lnTo>
                  <a:pt x="388366" y="520318"/>
                </a:lnTo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31900" y="1978660"/>
            <a:ext cx="236219" cy="3164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92986" y="2077720"/>
            <a:ext cx="79375" cy="2930525"/>
          </a:xfrm>
          <a:custGeom>
            <a:avLst/>
            <a:gdLst/>
            <a:ahLst/>
            <a:cxnLst/>
            <a:rect l="l" t="t" r="r" b="b"/>
            <a:pathLst>
              <a:path w="79375" h="2930525">
                <a:moveTo>
                  <a:pt x="28181" y="2854409"/>
                </a:moveTo>
                <a:lnTo>
                  <a:pt x="2793" y="2854452"/>
                </a:lnTo>
                <a:lnTo>
                  <a:pt x="40893" y="2930524"/>
                </a:lnTo>
                <a:lnTo>
                  <a:pt x="72580" y="2867152"/>
                </a:lnTo>
                <a:lnTo>
                  <a:pt x="28193" y="2867152"/>
                </a:lnTo>
                <a:lnTo>
                  <a:pt x="28181" y="2854409"/>
                </a:lnTo>
                <a:close/>
              </a:path>
              <a:path w="79375" h="2930525">
                <a:moveTo>
                  <a:pt x="78993" y="2854324"/>
                </a:moveTo>
                <a:lnTo>
                  <a:pt x="28181" y="2854409"/>
                </a:lnTo>
                <a:lnTo>
                  <a:pt x="28193" y="2867152"/>
                </a:lnTo>
                <a:lnTo>
                  <a:pt x="53593" y="2867024"/>
                </a:lnTo>
                <a:lnTo>
                  <a:pt x="53581" y="2854367"/>
                </a:lnTo>
                <a:lnTo>
                  <a:pt x="78972" y="2854367"/>
                </a:lnTo>
                <a:close/>
              </a:path>
              <a:path w="79375" h="2930525">
                <a:moveTo>
                  <a:pt x="78972" y="2854367"/>
                </a:moveTo>
                <a:lnTo>
                  <a:pt x="53581" y="2854367"/>
                </a:lnTo>
                <a:lnTo>
                  <a:pt x="53593" y="2867024"/>
                </a:lnTo>
                <a:lnTo>
                  <a:pt x="28193" y="2867152"/>
                </a:lnTo>
                <a:lnTo>
                  <a:pt x="72580" y="2867152"/>
                </a:lnTo>
                <a:lnTo>
                  <a:pt x="78972" y="2854367"/>
                </a:lnTo>
                <a:close/>
              </a:path>
              <a:path w="79375" h="2930525">
                <a:moveTo>
                  <a:pt x="50800" y="63500"/>
                </a:moveTo>
                <a:lnTo>
                  <a:pt x="25400" y="63500"/>
                </a:lnTo>
                <a:lnTo>
                  <a:pt x="28181" y="2854409"/>
                </a:lnTo>
                <a:lnTo>
                  <a:pt x="53581" y="2854367"/>
                </a:lnTo>
                <a:lnTo>
                  <a:pt x="50800" y="63500"/>
                </a:lnTo>
                <a:close/>
              </a:path>
              <a:path w="79375" h="2930525">
                <a:moveTo>
                  <a:pt x="37972" y="0"/>
                </a:moveTo>
                <a:lnTo>
                  <a:pt x="0" y="76200"/>
                </a:lnTo>
                <a:lnTo>
                  <a:pt x="25412" y="76200"/>
                </a:lnTo>
                <a:lnTo>
                  <a:pt x="25400" y="63500"/>
                </a:lnTo>
                <a:lnTo>
                  <a:pt x="69828" y="63500"/>
                </a:lnTo>
                <a:lnTo>
                  <a:pt x="37972" y="0"/>
                </a:lnTo>
                <a:close/>
              </a:path>
              <a:path w="79375" h="2930525">
                <a:moveTo>
                  <a:pt x="69828" y="63500"/>
                </a:moveTo>
                <a:lnTo>
                  <a:pt x="50800" y="63500"/>
                </a:lnTo>
                <a:lnTo>
                  <a:pt x="50812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1919" y="5085079"/>
            <a:ext cx="6243320" cy="271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90980" y="5146547"/>
            <a:ext cx="6009005" cy="112395"/>
          </a:xfrm>
          <a:custGeom>
            <a:avLst/>
            <a:gdLst/>
            <a:ahLst/>
            <a:cxnLst/>
            <a:rect l="l" t="t" r="r" b="b"/>
            <a:pathLst>
              <a:path w="6009005" h="112395">
                <a:moveTo>
                  <a:pt x="75945" y="36068"/>
                </a:moveTo>
                <a:lnTo>
                  <a:pt x="0" y="74675"/>
                </a:lnTo>
                <a:lnTo>
                  <a:pt x="76453" y="112267"/>
                </a:lnTo>
                <a:lnTo>
                  <a:pt x="76285" y="86994"/>
                </a:lnTo>
                <a:lnTo>
                  <a:pt x="63626" y="86994"/>
                </a:lnTo>
                <a:lnTo>
                  <a:pt x="63372" y="61594"/>
                </a:lnTo>
                <a:lnTo>
                  <a:pt x="76115" y="61516"/>
                </a:lnTo>
                <a:lnTo>
                  <a:pt x="75945" y="36068"/>
                </a:lnTo>
                <a:close/>
              </a:path>
              <a:path w="6009005" h="112395">
                <a:moveTo>
                  <a:pt x="76115" y="61516"/>
                </a:moveTo>
                <a:lnTo>
                  <a:pt x="63372" y="61594"/>
                </a:lnTo>
                <a:lnTo>
                  <a:pt x="63626" y="86994"/>
                </a:lnTo>
                <a:lnTo>
                  <a:pt x="76284" y="86916"/>
                </a:lnTo>
                <a:lnTo>
                  <a:pt x="76115" y="61516"/>
                </a:lnTo>
                <a:close/>
              </a:path>
              <a:path w="6009005" h="112395">
                <a:moveTo>
                  <a:pt x="76284" y="86916"/>
                </a:moveTo>
                <a:lnTo>
                  <a:pt x="63626" y="86994"/>
                </a:lnTo>
                <a:lnTo>
                  <a:pt x="76285" y="86994"/>
                </a:lnTo>
                <a:close/>
              </a:path>
              <a:path w="6009005" h="112395">
                <a:moveTo>
                  <a:pt x="5932550" y="25351"/>
                </a:moveTo>
                <a:lnTo>
                  <a:pt x="76115" y="61516"/>
                </a:lnTo>
                <a:lnTo>
                  <a:pt x="76284" y="86916"/>
                </a:lnTo>
                <a:lnTo>
                  <a:pt x="5932677" y="50751"/>
                </a:lnTo>
                <a:lnTo>
                  <a:pt x="5932550" y="25351"/>
                </a:lnTo>
                <a:close/>
              </a:path>
              <a:path w="6009005" h="112395">
                <a:moveTo>
                  <a:pt x="5983738" y="25272"/>
                </a:moveTo>
                <a:lnTo>
                  <a:pt x="5945251" y="25272"/>
                </a:lnTo>
                <a:lnTo>
                  <a:pt x="5945378" y="50672"/>
                </a:lnTo>
                <a:lnTo>
                  <a:pt x="5932677" y="50751"/>
                </a:lnTo>
                <a:lnTo>
                  <a:pt x="5932805" y="76200"/>
                </a:lnTo>
                <a:lnTo>
                  <a:pt x="6008751" y="37591"/>
                </a:lnTo>
                <a:lnTo>
                  <a:pt x="5983738" y="25272"/>
                </a:lnTo>
                <a:close/>
              </a:path>
              <a:path w="6009005" h="112395">
                <a:moveTo>
                  <a:pt x="5945251" y="25272"/>
                </a:moveTo>
                <a:lnTo>
                  <a:pt x="5932550" y="25351"/>
                </a:lnTo>
                <a:lnTo>
                  <a:pt x="5932677" y="50751"/>
                </a:lnTo>
                <a:lnTo>
                  <a:pt x="5945378" y="50672"/>
                </a:lnTo>
                <a:lnTo>
                  <a:pt x="5945251" y="25272"/>
                </a:lnTo>
                <a:close/>
              </a:path>
              <a:path w="6009005" h="112395">
                <a:moveTo>
                  <a:pt x="5932424" y="0"/>
                </a:moveTo>
                <a:lnTo>
                  <a:pt x="5932550" y="25351"/>
                </a:lnTo>
                <a:lnTo>
                  <a:pt x="5983738" y="25272"/>
                </a:lnTo>
                <a:lnTo>
                  <a:pt x="5932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39239" y="2332608"/>
            <a:ext cx="57023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25" dirty="0">
                <a:latin typeface="Arial"/>
                <a:cs typeface="Arial"/>
              </a:rPr>
              <a:t>D</a:t>
            </a:r>
            <a:r>
              <a:rPr sz="1350" spc="-90" dirty="0">
                <a:latin typeface="Arial"/>
                <a:cs typeface="Arial"/>
              </a:rPr>
              <a:t>e</a:t>
            </a:r>
            <a:r>
              <a:rPr sz="1350" spc="20" dirty="0">
                <a:latin typeface="Arial"/>
                <a:cs typeface="Arial"/>
              </a:rPr>
              <a:t>r</a:t>
            </a:r>
            <a:r>
              <a:rPr sz="1350" spc="15" dirty="0">
                <a:latin typeface="Arial"/>
                <a:cs typeface="Arial"/>
              </a:rPr>
              <a:t>i</a:t>
            </a:r>
            <a:r>
              <a:rPr sz="1350" spc="-40" dirty="0">
                <a:latin typeface="Arial"/>
                <a:cs typeface="Arial"/>
              </a:rPr>
              <a:t>n</a:t>
            </a:r>
            <a:r>
              <a:rPr sz="1350" spc="15" dirty="0">
                <a:latin typeface="Arial"/>
                <a:cs typeface="Arial"/>
              </a:rPr>
              <a:t>li</a:t>
            </a:r>
            <a:r>
              <a:rPr sz="1350" spc="-60" dirty="0">
                <a:latin typeface="Arial"/>
                <a:cs typeface="Arial"/>
              </a:rPr>
              <a:t>k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63390" y="5273675"/>
            <a:ext cx="58039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60" dirty="0">
                <a:latin typeface="Arial"/>
                <a:cs typeface="Arial"/>
              </a:rPr>
              <a:t>Genişlik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1771" y="2300604"/>
            <a:ext cx="12547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20" dirty="0">
                <a:latin typeface="Arial"/>
                <a:cs typeface="Arial"/>
              </a:rPr>
              <a:t>Çıkış </a:t>
            </a:r>
            <a:r>
              <a:rPr sz="1350" spc="-105" dirty="0">
                <a:latin typeface="Arial"/>
                <a:cs typeface="Arial"/>
              </a:rPr>
              <a:t>Yelpazesi </a:t>
            </a:r>
            <a:r>
              <a:rPr sz="1350" spc="-114" dirty="0">
                <a:latin typeface="Arial"/>
                <a:cs typeface="Arial"/>
              </a:rPr>
              <a:t>=</a:t>
            </a:r>
            <a:r>
              <a:rPr sz="1350" spc="-9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11754" y="4287520"/>
            <a:ext cx="125222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60" dirty="0">
                <a:latin typeface="Arial"/>
                <a:cs typeface="Arial"/>
              </a:rPr>
              <a:t>Giriş </a:t>
            </a:r>
            <a:r>
              <a:rPr sz="1350" spc="-105" dirty="0">
                <a:latin typeface="Arial"/>
                <a:cs typeface="Arial"/>
              </a:rPr>
              <a:t>Yelpazesi </a:t>
            </a:r>
            <a:r>
              <a:rPr sz="1350" spc="-114" dirty="0">
                <a:latin typeface="Arial"/>
                <a:cs typeface="Arial"/>
              </a:rPr>
              <a:t>=</a:t>
            </a:r>
            <a:r>
              <a:rPr sz="1350" spc="-17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80" dirty="0"/>
              <a:t>İşlevsel</a:t>
            </a:r>
            <a:r>
              <a:rPr spc="-465" dirty="0"/>
              <a:t> </a:t>
            </a:r>
            <a:r>
              <a:rPr spc="-315" dirty="0"/>
              <a:t>Bağımsızlık	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652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  <a:tab pos="1838960" algn="l"/>
                <a:tab pos="3455035" algn="l"/>
                <a:tab pos="3988435" algn="l"/>
                <a:tab pos="4705350" algn="l"/>
                <a:tab pos="6193790" algn="l"/>
              </a:tabLst>
            </a:pPr>
            <a:r>
              <a:rPr sz="2400" dirty="0">
                <a:latin typeface="Arial"/>
                <a:cs typeface="Arial"/>
              </a:rPr>
              <a:t>Mo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ü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par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tre	il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eri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ö</a:t>
            </a:r>
            <a:r>
              <a:rPr sz="2400" spc="2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rilir	</a:t>
            </a:r>
            <a:r>
              <a:rPr sz="2400" spc="-25" dirty="0">
                <a:latin typeface="Arial"/>
                <a:cs typeface="Arial"/>
              </a:rPr>
              <a:t>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5458" y="1871979"/>
            <a:ext cx="102679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sonuç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rçası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117" y="2237422"/>
            <a:ext cx="1009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değer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sa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495" y="2237422"/>
            <a:ext cx="5119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949960" algn="l"/>
                <a:tab pos="1526540" algn="l"/>
                <a:tab pos="2735580" algn="l"/>
                <a:tab pos="3957954" algn="l"/>
              </a:tabLst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ı</a:t>
            </a:r>
            <a:r>
              <a:rPr sz="2400" spc="-5" dirty="0">
                <a:latin typeface="Arial"/>
                <a:cs typeface="Arial"/>
              </a:rPr>
              <a:t>nı</a:t>
            </a:r>
            <a:r>
              <a:rPr sz="2400" spc="-14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	mod</a:t>
            </a:r>
            <a:r>
              <a:rPr sz="2400" spc="5" dirty="0">
                <a:latin typeface="Arial"/>
                <a:cs typeface="Arial"/>
              </a:rPr>
              <a:t>ü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ü	çağıran	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ro</a:t>
            </a:r>
            <a:r>
              <a:rPr sz="2400" spc="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ram</a:t>
            </a:r>
            <a:endParaRPr sz="240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  <a:spcBef>
                <a:spcPts val="5"/>
              </a:spcBef>
              <a:tabLst>
                <a:tab pos="602615" algn="l"/>
                <a:tab pos="1814830" algn="l"/>
                <a:tab pos="3554729" algn="l"/>
              </a:tabLst>
            </a:pPr>
            <a:r>
              <a:rPr sz="2400" dirty="0">
                <a:latin typeface="Arial"/>
                <a:cs typeface="Arial"/>
              </a:rPr>
              <a:t>bu	</a:t>
            </a:r>
            <a:r>
              <a:rPr sz="2400" spc="-5" dirty="0">
                <a:latin typeface="Arial"/>
                <a:cs typeface="Arial"/>
              </a:rPr>
              <a:t>sonucu	</a:t>
            </a:r>
            <a:r>
              <a:rPr sz="2400" spc="-10" dirty="0">
                <a:latin typeface="Arial"/>
                <a:cs typeface="Arial"/>
              </a:rPr>
              <a:t>kullanabilir.	</a:t>
            </a:r>
            <a:r>
              <a:rPr sz="2400" spc="-5" dirty="0">
                <a:latin typeface="Arial"/>
                <a:cs typeface="Arial"/>
              </a:rPr>
              <a:t>Çağrılan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7565" y="2603753"/>
            <a:ext cx="119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modülün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117" y="2969323"/>
            <a:ext cx="5390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işlevsel </a:t>
            </a:r>
            <a:r>
              <a:rPr sz="2400" dirty="0">
                <a:latin typeface="Arial"/>
                <a:cs typeface="Arial"/>
              </a:rPr>
              <a:t>olarak </a:t>
            </a:r>
            <a:r>
              <a:rPr sz="2400" spc="-10" dirty="0">
                <a:latin typeface="Arial"/>
                <a:cs typeface="Arial"/>
              </a:rPr>
              <a:t>yaptıkları </a:t>
            </a:r>
            <a:r>
              <a:rPr sz="2400" dirty="0">
                <a:latin typeface="Arial"/>
                <a:cs typeface="Arial"/>
              </a:rPr>
              <a:t>ile ilgili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değildir.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9979" y="3591559"/>
            <a:ext cx="2730500" cy="257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40" dirty="0"/>
              <a:t>Veri</a:t>
            </a:r>
            <a:r>
              <a:rPr spc="-500" dirty="0"/>
              <a:t> </a:t>
            </a:r>
            <a:r>
              <a:rPr spc="-365" dirty="0"/>
              <a:t>Tasarımı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03159" cy="1999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spc="-60" dirty="0">
                <a:latin typeface="Arial"/>
                <a:cs typeface="Arial"/>
              </a:rPr>
              <a:t>Yapı </a:t>
            </a:r>
            <a:r>
              <a:rPr sz="2400" spc="-35" dirty="0">
                <a:latin typeface="Arial"/>
                <a:cs typeface="Arial"/>
              </a:rPr>
              <a:t>Tasarımı, </a:t>
            </a:r>
            <a:r>
              <a:rPr sz="2400" spc="-15" dirty="0">
                <a:latin typeface="Arial"/>
                <a:cs typeface="Arial"/>
              </a:rPr>
              <a:t>arayüz </a:t>
            </a:r>
            <a:r>
              <a:rPr sz="2400" dirty="0">
                <a:latin typeface="Arial"/>
                <a:cs typeface="Arial"/>
              </a:rPr>
              <a:t>tasarımı </a:t>
            </a:r>
            <a:r>
              <a:rPr sz="2400" spc="-15" dirty="0">
                <a:latin typeface="Arial"/>
                <a:cs typeface="Arial"/>
              </a:rPr>
              <a:t>ve </a:t>
            </a:r>
            <a:r>
              <a:rPr sz="2400" dirty="0">
                <a:latin typeface="Arial"/>
                <a:cs typeface="Arial"/>
              </a:rPr>
              <a:t>süreç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tasarımından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önce </a:t>
            </a:r>
            <a:r>
              <a:rPr sz="2400" spc="-10" dirty="0">
                <a:latin typeface="Arial"/>
                <a:cs typeface="Arial"/>
              </a:rPr>
              <a:t>yapılması </a:t>
            </a:r>
            <a:r>
              <a:rPr sz="2400" dirty="0">
                <a:latin typeface="Arial"/>
                <a:cs typeface="Arial"/>
              </a:rPr>
              <a:t>gereken ilk </a:t>
            </a:r>
            <a:r>
              <a:rPr sz="2400" spc="-5" dirty="0">
                <a:latin typeface="Arial"/>
                <a:cs typeface="Arial"/>
              </a:rPr>
              <a:t>tasarım </a:t>
            </a:r>
            <a:r>
              <a:rPr sz="2400" spc="-10" dirty="0">
                <a:latin typeface="Arial"/>
                <a:cs typeface="Arial"/>
              </a:rPr>
              <a:t>veri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tasarımıdır.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Bilgi </a:t>
            </a:r>
            <a:r>
              <a:rPr sz="2400" spc="-5" dirty="0">
                <a:latin typeface="Arial"/>
                <a:cs typeface="Arial"/>
              </a:rPr>
              <a:t>saklama </a:t>
            </a:r>
            <a:r>
              <a:rPr sz="2400" spc="-15" dirty="0">
                <a:latin typeface="Arial"/>
                <a:cs typeface="Arial"/>
              </a:rPr>
              <a:t>ve </a:t>
            </a:r>
            <a:r>
              <a:rPr sz="2400" spc="-10" dirty="0">
                <a:latin typeface="Arial"/>
                <a:cs typeface="Arial"/>
              </a:rPr>
              <a:t>soyutlama </a:t>
            </a:r>
            <a:r>
              <a:rPr sz="2400" spc="-5" dirty="0">
                <a:latin typeface="Arial"/>
                <a:cs typeface="Arial"/>
              </a:rPr>
              <a:t>bu işlem için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önemli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kavramlardır.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7160" y="4178300"/>
            <a:ext cx="4721860" cy="228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155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65" dirty="0"/>
              <a:t>Veri Tasarımında </a:t>
            </a:r>
            <a:r>
              <a:rPr sz="3600" u="none" spc="-270" dirty="0"/>
              <a:t>Dikkat Edilecek</a:t>
            </a:r>
            <a:r>
              <a:rPr sz="3600" u="none" spc="-440" dirty="0"/>
              <a:t> </a:t>
            </a:r>
            <a:r>
              <a:rPr sz="3600" u="none" spc="-225" dirty="0"/>
              <a:t>Konular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59279"/>
            <a:ext cx="7346950" cy="3745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5" dirty="0">
                <a:latin typeface="Arial"/>
                <a:cs typeface="Arial"/>
              </a:rPr>
              <a:t>Değişik </a:t>
            </a:r>
            <a:r>
              <a:rPr sz="1800" dirty="0">
                <a:latin typeface="Arial"/>
                <a:cs typeface="Arial"/>
              </a:rPr>
              <a:t>veri </a:t>
            </a:r>
            <a:r>
              <a:rPr sz="1800" spc="-15" dirty="0">
                <a:latin typeface="Arial"/>
                <a:cs typeface="Arial"/>
              </a:rPr>
              <a:t>yapıları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değerlendirilmelidir.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CACE3"/>
              </a:buClr>
              <a:buFont typeface="Wingdings"/>
              <a:buChar char=""/>
            </a:pPr>
            <a:endParaRPr sz="1650">
              <a:latin typeface="Times New Roman"/>
              <a:cs typeface="Times New Roman"/>
            </a:endParaRPr>
          </a:p>
          <a:p>
            <a:pPr marL="269240" marR="1405255" indent="-256540">
              <a:lnSpc>
                <a:spcPts val="206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5" dirty="0">
                <a:latin typeface="Arial"/>
                <a:cs typeface="Arial"/>
              </a:rPr>
              <a:t>Bütün veri </a:t>
            </a:r>
            <a:r>
              <a:rPr sz="1800" spc="-15" dirty="0">
                <a:latin typeface="Arial"/>
                <a:cs typeface="Arial"/>
              </a:rPr>
              <a:t>yapıları </a:t>
            </a:r>
            <a:r>
              <a:rPr sz="1800" spc="-5" dirty="0">
                <a:latin typeface="Arial"/>
                <a:cs typeface="Arial"/>
              </a:rPr>
              <a:t>ve bunlar </a:t>
            </a:r>
            <a:r>
              <a:rPr sz="1800" spc="-10" dirty="0">
                <a:latin typeface="Arial"/>
                <a:cs typeface="Arial"/>
              </a:rPr>
              <a:t>üzerinde </a:t>
            </a:r>
            <a:r>
              <a:rPr sz="1800" spc="-15" dirty="0">
                <a:latin typeface="Arial"/>
                <a:cs typeface="Arial"/>
              </a:rPr>
              <a:t>yapılacak </a:t>
            </a:r>
            <a:r>
              <a:rPr sz="1800" spc="-5" dirty="0">
                <a:latin typeface="Arial"/>
                <a:cs typeface="Arial"/>
              </a:rPr>
              <a:t>işlemler  </a:t>
            </a:r>
            <a:r>
              <a:rPr sz="1800" spc="-15" dirty="0">
                <a:latin typeface="Arial"/>
                <a:cs typeface="Arial"/>
              </a:rPr>
              <a:t>tanımlanmalıdır.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spcBef>
                <a:spcPts val="175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Alt </a:t>
            </a:r>
            <a:r>
              <a:rPr sz="1800" spc="-15" dirty="0">
                <a:latin typeface="Arial"/>
                <a:cs typeface="Arial"/>
              </a:rPr>
              <a:t>düzeyde </a:t>
            </a:r>
            <a:r>
              <a:rPr sz="1800" spc="-5" dirty="0">
                <a:latin typeface="Arial"/>
                <a:cs typeface="Arial"/>
              </a:rPr>
              <a:t>tasarım kararları tasarım </a:t>
            </a:r>
            <a:r>
              <a:rPr sz="1800" dirty="0">
                <a:latin typeface="Arial"/>
                <a:cs typeface="Arial"/>
              </a:rPr>
              <a:t>süreci </a:t>
            </a:r>
            <a:r>
              <a:rPr sz="1800" spc="-5" dirty="0">
                <a:latin typeface="Arial"/>
                <a:cs typeface="Arial"/>
              </a:rPr>
              <a:t>içerisinde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geciktirilmelidir.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"/>
            </a:pPr>
            <a:endParaRPr sz="15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10" dirty="0">
                <a:latin typeface="Arial"/>
                <a:cs typeface="Arial"/>
              </a:rPr>
              <a:t>Bazı </a:t>
            </a:r>
            <a:r>
              <a:rPr sz="1800" dirty="0">
                <a:latin typeface="Arial"/>
                <a:cs typeface="Arial"/>
              </a:rPr>
              <a:t>çok </a:t>
            </a:r>
            <a:r>
              <a:rPr sz="1800" spc="-5" dirty="0">
                <a:latin typeface="Arial"/>
                <a:cs typeface="Arial"/>
              </a:rPr>
              <a:t>kullanılan </a:t>
            </a:r>
            <a:r>
              <a:rPr sz="1800" dirty="0">
                <a:latin typeface="Arial"/>
                <a:cs typeface="Arial"/>
              </a:rPr>
              <a:t>veri </a:t>
            </a:r>
            <a:r>
              <a:rPr sz="1800" spc="-15" dirty="0">
                <a:latin typeface="Arial"/>
                <a:cs typeface="Arial"/>
              </a:rPr>
              <a:t>yapıları </a:t>
            </a:r>
            <a:r>
              <a:rPr sz="1800" spc="-5" dirty="0">
                <a:latin typeface="Arial"/>
                <a:cs typeface="Arial"/>
              </a:rPr>
              <a:t>için bir kütüphane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oluşturulmalıdır.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"/>
            </a:pPr>
            <a:endParaRPr sz="15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5" dirty="0">
                <a:latin typeface="Arial"/>
                <a:cs typeface="Arial"/>
              </a:rPr>
              <a:t>Kullanılacak programlama dili </a:t>
            </a:r>
            <a:r>
              <a:rPr sz="1800" spc="-10" dirty="0">
                <a:latin typeface="Arial"/>
                <a:cs typeface="Arial"/>
              </a:rPr>
              <a:t>soyut </a:t>
            </a:r>
            <a:r>
              <a:rPr sz="1800" dirty="0">
                <a:latin typeface="Arial"/>
                <a:cs typeface="Arial"/>
              </a:rPr>
              <a:t>veri tiplerini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desteklemelidir.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75" dirty="0"/>
              <a:t>Yapısal</a:t>
            </a:r>
            <a:r>
              <a:rPr spc="-480" dirty="0"/>
              <a:t> </a:t>
            </a:r>
            <a:r>
              <a:rPr spc="-365" dirty="0"/>
              <a:t>Tasarım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56740"/>
            <a:ext cx="7478395" cy="300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ts val="234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25" dirty="0">
                <a:latin typeface="Arial"/>
                <a:cs typeface="Arial"/>
              </a:rPr>
              <a:t>Yapısal </a:t>
            </a:r>
            <a:r>
              <a:rPr sz="2000" spc="-30" dirty="0">
                <a:latin typeface="Arial"/>
                <a:cs typeface="Arial"/>
              </a:rPr>
              <a:t>Tasarımın </a:t>
            </a:r>
            <a:r>
              <a:rPr sz="2000" dirty="0">
                <a:latin typeface="Arial"/>
                <a:cs typeface="Arial"/>
              </a:rPr>
              <a:t>ana </a:t>
            </a:r>
            <a:r>
              <a:rPr sz="2000" spc="5" dirty="0">
                <a:latin typeface="Arial"/>
                <a:cs typeface="Arial"/>
              </a:rPr>
              <a:t>hedefi </a:t>
            </a:r>
            <a:r>
              <a:rPr sz="2000" dirty="0">
                <a:latin typeface="Arial"/>
                <a:cs typeface="Arial"/>
              </a:rPr>
              <a:t>modüler bir </a:t>
            </a:r>
            <a:r>
              <a:rPr sz="2000" spc="-5" dirty="0">
                <a:latin typeface="Arial"/>
                <a:cs typeface="Arial"/>
              </a:rPr>
              <a:t>yapı geliştirip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modüller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ts val="2340"/>
              </a:lnSpc>
            </a:pPr>
            <a:r>
              <a:rPr sz="2000" spc="-5" dirty="0">
                <a:latin typeface="Arial"/>
                <a:cs typeface="Arial"/>
              </a:rPr>
              <a:t>arasındaki </a:t>
            </a:r>
            <a:r>
              <a:rPr sz="2000" dirty="0">
                <a:latin typeface="Arial"/>
                <a:cs typeface="Arial"/>
              </a:rPr>
              <a:t>kontrol </a:t>
            </a:r>
            <a:r>
              <a:rPr sz="2000" spc="-10" dirty="0">
                <a:latin typeface="Arial"/>
                <a:cs typeface="Arial"/>
              </a:rPr>
              <a:t>ilişkilerini </a:t>
            </a:r>
            <a:r>
              <a:rPr sz="2000" dirty="0">
                <a:latin typeface="Arial"/>
                <a:cs typeface="Arial"/>
              </a:rPr>
              <a:t>temsil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etmektir.</a:t>
            </a:r>
            <a:endParaRPr sz="2000">
              <a:latin typeface="Arial"/>
              <a:cs typeface="Arial"/>
            </a:endParaRPr>
          </a:p>
          <a:p>
            <a:pPr marL="269240" marR="217170" indent="-256540">
              <a:lnSpc>
                <a:spcPts val="2280"/>
              </a:lnSpc>
              <a:spcBef>
                <a:spcPts val="15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20" dirty="0">
                <a:latin typeface="Arial"/>
                <a:cs typeface="Arial"/>
              </a:rPr>
              <a:t>Ayrıca </a:t>
            </a:r>
            <a:r>
              <a:rPr sz="2000" spc="-5" dirty="0">
                <a:latin typeface="Arial"/>
                <a:cs typeface="Arial"/>
              </a:rPr>
              <a:t>yapısal tasarım bazen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veri akışlarını </a:t>
            </a:r>
            <a:r>
              <a:rPr sz="2000" dirty="0">
                <a:latin typeface="Arial"/>
                <a:cs typeface="Arial"/>
              </a:rPr>
              <a:t>gösteren </a:t>
            </a:r>
            <a:r>
              <a:rPr sz="2000" spc="-5" dirty="0">
                <a:latin typeface="Arial"/>
                <a:cs typeface="Arial"/>
              </a:rPr>
              <a:t>biçime  </a:t>
            </a:r>
            <a:r>
              <a:rPr sz="2000" spc="-10" dirty="0">
                <a:latin typeface="Arial"/>
                <a:cs typeface="Arial"/>
              </a:rPr>
              <a:t>dönüştürülebilir.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30" dirty="0">
                <a:latin typeface="Arial"/>
                <a:cs typeface="Arial"/>
              </a:rPr>
              <a:t>Veri </a:t>
            </a:r>
            <a:r>
              <a:rPr sz="2000" spc="-5" dirty="0">
                <a:latin typeface="Arial"/>
                <a:cs typeface="Arial"/>
              </a:rPr>
              <a:t>Akışları Üç </a:t>
            </a:r>
            <a:r>
              <a:rPr sz="2000" dirty="0">
                <a:latin typeface="Arial"/>
                <a:cs typeface="Arial"/>
              </a:rPr>
              <a:t>parçada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incelenebilir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69047"/>
              <a:buFont typeface="Wingdings"/>
              <a:buChar char=""/>
              <a:tabLst>
                <a:tab pos="571500" algn="l"/>
              </a:tabLst>
            </a:pPr>
            <a:r>
              <a:rPr sz="2100" spc="-5" dirty="0">
                <a:latin typeface="Arial"/>
                <a:cs typeface="Arial"/>
              </a:rPr>
              <a:t>Girdi</a:t>
            </a:r>
            <a:r>
              <a:rPr sz="2100" spc="-19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Akışı</a:t>
            </a:r>
            <a:endParaRPr sz="21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69047"/>
              <a:buFont typeface="Wingdings"/>
              <a:buChar char=""/>
              <a:tabLst>
                <a:tab pos="571500" algn="l"/>
              </a:tabLst>
            </a:pPr>
            <a:r>
              <a:rPr sz="2100" spc="-5" dirty="0">
                <a:latin typeface="Arial"/>
                <a:cs typeface="Arial"/>
              </a:rPr>
              <a:t>Çıktı</a:t>
            </a:r>
            <a:r>
              <a:rPr sz="2100" spc="-1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Akışı</a:t>
            </a:r>
            <a:endParaRPr sz="21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69047"/>
              <a:buFont typeface="Wingdings"/>
              <a:buChar char=""/>
              <a:tabLst>
                <a:tab pos="571500" algn="l"/>
              </a:tabLst>
            </a:pPr>
            <a:r>
              <a:rPr sz="2100" spc="-5" dirty="0">
                <a:latin typeface="Arial"/>
                <a:cs typeface="Arial"/>
              </a:rPr>
              <a:t>İşlem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Akışı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5520" y="3810000"/>
            <a:ext cx="4112260" cy="2354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0" dirty="0"/>
              <a:t>Ayrıntı </a:t>
            </a:r>
            <a:r>
              <a:rPr spc="-360" dirty="0"/>
              <a:t>Tasarım- </a:t>
            </a:r>
            <a:r>
              <a:rPr spc="-275" dirty="0"/>
              <a:t>Süreç</a:t>
            </a:r>
            <a:r>
              <a:rPr spc="-610" dirty="0"/>
              <a:t> </a:t>
            </a:r>
            <a:r>
              <a:rPr spc="-365" dirty="0"/>
              <a:t>Tasarımı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707408"/>
            <a:ext cx="7063740" cy="267525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Süreç </a:t>
            </a:r>
            <a:r>
              <a:rPr sz="1800" spc="-5" dirty="0">
                <a:latin typeface="Arial"/>
                <a:cs typeface="Arial"/>
              </a:rPr>
              <a:t>tasarımı; </a:t>
            </a:r>
            <a:r>
              <a:rPr sz="1800" dirty="0">
                <a:latin typeface="Arial"/>
                <a:cs typeface="Arial"/>
              </a:rPr>
              <a:t>veri, </a:t>
            </a:r>
            <a:r>
              <a:rPr sz="1800" spc="-15" dirty="0">
                <a:latin typeface="Arial"/>
                <a:cs typeface="Arial"/>
              </a:rPr>
              <a:t>yapı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5" dirty="0">
                <a:latin typeface="Arial"/>
                <a:cs typeface="Arial"/>
              </a:rPr>
              <a:t>ara </a:t>
            </a:r>
            <a:r>
              <a:rPr sz="1800" spc="-20" dirty="0">
                <a:latin typeface="Arial"/>
                <a:cs typeface="Arial"/>
              </a:rPr>
              <a:t>yüz </a:t>
            </a:r>
            <a:r>
              <a:rPr sz="1800" spc="-5" dirty="0">
                <a:latin typeface="Arial"/>
                <a:cs typeface="Arial"/>
              </a:rPr>
              <a:t>tasarımından </a:t>
            </a:r>
            <a:r>
              <a:rPr sz="1800" dirty="0">
                <a:latin typeface="Arial"/>
                <a:cs typeface="Arial"/>
              </a:rPr>
              <a:t>sonra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5" dirty="0">
                <a:latin typeface="Arial"/>
                <a:cs typeface="Arial"/>
              </a:rPr>
              <a:t>İdeal şartlarda bütün </a:t>
            </a:r>
            <a:r>
              <a:rPr sz="1800" dirty="0">
                <a:latin typeface="Arial"/>
                <a:cs typeface="Arial"/>
              </a:rPr>
              <a:t>algoritmik </a:t>
            </a:r>
            <a:r>
              <a:rPr sz="1800" spc="-15" dirty="0">
                <a:latin typeface="Arial"/>
                <a:cs typeface="Arial"/>
              </a:rPr>
              <a:t>detayın </a:t>
            </a:r>
            <a:r>
              <a:rPr sz="1800" spc="-5" dirty="0">
                <a:latin typeface="Arial"/>
                <a:cs typeface="Arial"/>
              </a:rPr>
              <a:t>belirtilmesi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amaçlanır.</a:t>
            </a:r>
            <a:endParaRPr sz="1800">
              <a:latin typeface="Arial"/>
              <a:cs typeface="Arial"/>
            </a:endParaRPr>
          </a:p>
          <a:p>
            <a:pPr marL="269240" marR="64769" indent="-256540">
              <a:lnSpc>
                <a:spcPts val="2060"/>
              </a:lnSpc>
              <a:spcBef>
                <a:spcPts val="133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20" dirty="0">
                <a:latin typeface="Arial"/>
                <a:cs typeface="Arial"/>
              </a:rPr>
              <a:t>Ayrıca </a:t>
            </a:r>
            <a:r>
              <a:rPr sz="1800" dirty="0">
                <a:latin typeface="Arial"/>
                <a:cs typeface="Arial"/>
              </a:rPr>
              <a:t>süreç </a:t>
            </a:r>
            <a:r>
              <a:rPr sz="1800" spc="-5" dirty="0">
                <a:latin typeface="Arial"/>
                <a:cs typeface="Arial"/>
              </a:rPr>
              <a:t>belirtiminin </a:t>
            </a:r>
            <a:r>
              <a:rPr sz="1800" dirty="0">
                <a:latin typeface="Arial"/>
                <a:cs typeface="Arial"/>
              </a:rPr>
              <a:t>tek </a:t>
            </a:r>
            <a:r>
              <a:rPr sz="1800" spc="-5" dirty="0">
                <a:latin typeface="Arial"/>
                <a:cs typeface="Arial"/>
              </a:rPr>
              <a:t>anlamı olması </a:t>
            </a:r>
            <a:r>
              <a:rPr sz="1800" spc="-15" dirty="0">
                <a:latin typeface="Arial"/>
                <a:cs typeface="Arial"/>
              </a:rPr>
              <a:t>gerekir, </a:t>
            </a:r>
            <a:r>
              <a:rPr sz="1800" spc="-5" dirty="0">
                <a:latin typeface="Arial"/>
                <a:cs typeface="Arial"/>
              </a:rPr>
              <a:t>değişik şahıslar  tarafından </a:t>
            </a:r>
            <a:r>
              <a:rPr sz="1800" dirty="0">
                <a:latin typeface="Arial"/>
                <a:cs typeface="Arial"/>
              </a:rPr>
              <a:t>farklı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yorumlanmamalıdır.</a:t>
            </a:r>
            <a:endParaRPr sz="1800">
              <a:latin typeface="Arial"/>
              <a:cs typeface="Arial"/>
            </a:endParaRPr>
          </a:p>
          <a:p>
            <a:pPr marL="269240" marR="5080" indent="-256540">
              <a:lnSpc>
                <a:spcPts val="2060"/>
              </a:lnSpc>
              <a:spcBef>
                <a:spcPts val="128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5" dirty="0">
                <a:latin typeface="Arial"/>
                <a:cs typeface="Arial"/>
              </a:rPr>
              <a:t>Doğal diller kullanılabilir (açıklamalarda, </a:t>
            </a:r>
            <a:r>
              <a:rPr sz="1800" dirty="0">
                <a:latin typeface="Arial"/>
                <a:cs typeface="Arial"/>
              </a:rPr>
              <a:t>çünkü </a:t>
            </a:r>
            <a:r>
              <a:rPr sz="1800" spc="-5" dirty="0">
                <a:latin typeface="Arial"/>
                <a:cs typeface="Arial"/>
              </a:rPr>
              <a:t>doğal dil </a:t>
            </a:r>
            <a:r>
              <a:rPr sz="1800" dirty="0">
                <a:latin typeface="Arial"/>
                <a:cs typeface="Arial"/>
              </a:rPr>
              <a:t>tek </a:t>
            </a:r>
            <a:r>
              <a:rPr sz="1800" spc="-5" dirty="0">
                <a:latin typeface="Arial"/>
                <a:cs typeface="Arial"/>
              </a:rPr>
              <a:t>anlamlı  değildir)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Süreç </a:t>
            </a:r>
            <a:r>
              <a:rPr sz="1800" spc="-25" dirty="0">
                <a:latin typeface="Arial"/>
                <a:cs typeface="Arial"/>
              </a:rPr>
              <a:t>Tanımlama </a:t>
            </a:r>
            <a:r>
              <a:rPr sz="1800" spc="-5" dirty="0">
                <a:latin typeface="Arial"/>
                <a:cs typeface="Arial"/>
              </a:rPr>
              <a:t>Dili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(PDL)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4259" y="3596640"/>
            <a:ext cx="2382519" cy="2379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75" dirty="0"/>
              <a:t>Yapısal </a:t>
            </a:r>
            <a:r>
              <a:rPr spc="-280" dirty="0"/>
              <a:t>Program</a:t>
            </a:r>
            <a:r>
              <a:rPr spc="-509" dirty="0"/>
              <a:t> </a:t>
            </a:r>
            <a:r>
              <a:rPr spc="-390" dirty="0"/>
              <a:t>Yapıları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09331"/>
            <a:ext cx="5166360" cy="31603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47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25" dirty="0">
                <a:latin typeface="Arial"/>
                <a:cs typeface="Arial"/>
              </a:rPr>
              <a:t>Yapısal </a:t>
            </a:r>
            <a:r>
              <a:rPr sz="2000" dirty="0">
                <a:latin typeface="Arial"/>
                <a:cs typeface="Arial"/>
              </a:rPr>
              <a:t>programlamanın </a:t>
            </a:r>
            <a:r>
              <a:rPr sz="2000" spc="5" dirty="0">
                <a:latin typeface="Arial"/>
                <a:cs typeface="Arial"/>
              </a:rPr>
              <a:t>temel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amacı;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0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spc="5" dirty="0">
                <a:latin typeface="Arial"/>
                <a:cs typeface="Arial"/>
              </a:rPr>
              <a:t>program </a:t>
            </a:r>
            <a:r>
              <a:rPr sz="2000" dirty="0">
                <a:latin typeface="Arial"/>
                <a:cs typeface="Arial"/>
              </a:rPr>
              <a:t>karmaşıklığını </a:t>
            </a:r>
            <a:r>
              <a:rPr sz="2000" spc="10" dirty="0">
                <a:latin typeface="Arial"/>
                <a:cs typeface="Arial"/>
              </a:rPr>
              <a:t>en </a:t>
            </a:r>
            <a:r>
              <a:rPr sz="2000" spc="5" dirty="0">
                <a:latin typeface="Arial"/>
                <a:cs typeface="Arial"/>
              </a:rPr>
              <a:t>aza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indirmek,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38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spc="10" dirty="0">
                <a:latin typeface="Arial"/>
                <a:cs typeface="Arial"/>
              </a:rPr>
              <a:t>program </a:t>
            </a:r>
            <a:r>
              <a:rPr sz="2000" dirty="0">
                <a:latin typeface="Arial"/>
                <a:cs typeface="Arial"/>
              </a:rPr>
              <a:t>anlaşılabilirliğini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artırmaktır.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4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Bu amaçla şu </a:t>
            </a:r>
            <a:r>
              <a:rPr sz="2000" spc="-10" dirty="0">
                <a:latin typeface="Arial"/>
                <a:cs typeface="Arial"/>
              </a:rPr>
              <a:t>yapıları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kullanılır;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dirty="0">
                <a:latin typeface="Arial"/>
                <a:cs typeface="Arial"/>
              </a:rPr>
              <a:t>Ardışıl </a:t>
            </a:r>
            <a:r>
              <a:rPr sz="2000" spc="5" dirty="0">
                <a:latin typeface="Arial"/>
                <a:cs typeface="Arial"/>
              </a:rPr>
              <a:t>İşlem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yapısı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dirty="0">
                <a:latin typeface="Arial"/>
                <a:cs typeface="Arial"/>
              </a:rPr>
              <a:t>Koşullu </a:t>
            </a:r>
            <a:r>
              <a:rPr sz="2000" spc="5" dirty="0">
                <a:latin typeface="Arial"/>
                <a:cs typeface="Arial"/>
              </a:rPr>
              <a:t>işlem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yapısı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2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spc="5" dirty="0">
                <a:latin typeface="Arial"/>
                <a:cs typeface="Arial"/>
              </a:rPr>
              <a:t>Döngü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yapısı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4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5" dirty="0">
                <a:latin typeface="Arial"/>
                <a:cs typeface="Arial"/>
              </a:rPr>
              <a:t>GOTO </a:t>
            </a:r>
            <a:r>
              <a:rPr sz="2000" dirty="0">
                <a:latin typeface="Arial"/>
                <a:cs typeface="Arial"/>
              </a:rPr>
              <a:t>kullanımı </a:t>
            </a:r>
            <a:r>
              <a:rPr sz="2000" spc="-10" dirty="0">
                <a:latin typeface="Arial"/>
                <a:cs typeface="Arial"/>
              </a:rPr>
              <a:t>uygun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değildir.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857" y="3084702"/>
            <a:ext cx="3245284" cy="2490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685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60" dirty="0"/>
              <a:t>Program </a:t>
            </a:r>
            <a:r>
              <a:rPr sz="4400" u="none" spc="-235" dirty="0"/>
              <a:t>Akış </a:t>
            </a:r>
            <a:r>
              <a:rPr sz="4400" u="none" spc="-270" dirty="0"/>
              <a:t>Diyagramı</a:t>
            </a:r>
            <a:r>
              <a:rPr sz="4400" u="none" spc="-770" dirty="0"/>
              <a:t> </a:t>
            </a:r>
            <a:r>
              <a:rPr sz="4400" u="none" spc="-360" dirty="0"/>
              <a:t>Yapıları</a:t>
            </a:r>
            <a:endParaRPr sz="44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5426709" y="2640329"/>
            <a:ext cx="1643380" cy="50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6709" y="2640329"/>
            <a:ext cx="1643380" cy="505459"/>
          </a:xfrm>
          <a:prstGeom prst="rect">
            <a:avLst/>
          </a:prstGeom>
          <a:ln w="27940">
            <a:solidFill>
              <a:srgbClr val="124262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780"/>
              </a:spcBef>
            </a:pPr>
            <a:r>
              <a:rPr sz="1800" b="1" spc="-100" dirty="0">
                <a:latin typeface="Trebuchet MS"/>
                <a:cs typeface="Trebuchet MS"/>
              </a:rPr>
              <a:t>Sayı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oku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6709" y="3463290"/>
            <a:ext cx="1643380" cy="50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26709" y="3463290"/>
            <a:ext cx="1643380" cy="505459"/>
          </a:xfrm>
          <a:prstGeom prst="rect">
            <a:avLst/>
          </a:prstGeom>
          <a:ln w="27940">
            <a:solidFill>
              <a:srgbClr val="124262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790"/>
              </a:spcBef>
            </a:pPr>
            <a:r>
              <a:rPr sz="1800" b="1" spc="-145" dirty="0">
                <a:latin typeface="Trebuchet MS"/>
                <a:cs typeface="Trebuchet MS"/>
              </a:rPr>
              <a:t>2 </a:t>
            </a:r>
            <a:r>
              <a:rPr sz="1800" b="1" spc="-110" dirty="0">
                <a:latin typeface="Trebuchet MS"/>
                <a:cs typeface="Trebuchet MS"/>
              </a:rPr>
              <a:t>ile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Çarp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6709" y="4286250"/>
            <a:ext cx="1643380" cy="50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6709" y="4286250"/>
            <a:ext cx="1643380" cy="505459"/>
          </a:xfrm>
          <a:prstGeom prst="rect">
            <a:avLst/>
          </a:prstGeom>
          <a:ln w="27940">
            <a:solidFill>
              <a:srgbClr val="124262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800"/>
              </a:spcBef>
            </a:pPr>
            <a:r>
              <a:rPr sz="1800" b="1" spc="-105" dirty="0">
                <a:latin typeface="Trebuchet MS"/>
                <a:cs typeface="Trebuchet MS"/>
              </a:rPr>
              <a:t>Sonucu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Göster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05220" y="3145789"/>
            <a:ext cx="83820" cy="319405"/>
          </a:xfrm>
          <a:custGeom>
            <a:avLst/>
            <a:gdLst/>
            <a:ahLst/>
            <a:cxnLst/>
            <a:rect l="l" t="t" r="r" b="b"/>
            <a:pathLst>
              <a:path w="83820" h="319404">
                <a:moveTo>
                  <a:pt x="27939" y="235204"/>
                </a:moveTo>
                <a:lnTo>
                  <a:pt x="0" y="235204"/>
                </a:lnTo>
                <a:lnTo>
                  <a:pt x="41909" y="319024"/>
                </a:lnTo>
                <a:lnTo>
                  <a:pt x="76834" y="249174"/>
                </a:lnTo>
                <a:lnTo>
                  <a:pt x="27939" y="249174"/>
                </a:lnTo>
                <a:lnTo>
                  <a:pt x="27939" y="235204"/>
                </a:lnTo>
                <a:close/>
              </a:path>
              <a:path w="83820" h="319404">
                <a:moveTo>
                  <a:pt x="55879" y="0"/>
                </a:moveTo>
                <a:lnTo>
                  <a:pt x="27939" y="0"/>
                </a:lnTo>
                <a:lnTo>
                  <a:pt x="27939" y="249174"/>
                </a:lnTo>
                <a:lnTo>
                  <a:pt x="55879" y="249174"/>
                </a:lnTo>
                <a:lnTo>
                  <a:pt x="55879" y="0"/>
                </a:lnTo>
                <a:close/>
              </a:path>
              <a:path w="83820" h="319404">
                <a:moveTo>
                  <a:pt x="83819" y="235204"/>
                </a:moveTo>
                <a:lnTo>
                  <a:pt x="55879" y="235204"/>
                </a:lnTo>
                <a:lnTo>
                  <a:pt x="55879" y="249174"/>
                </a:lnTo>
                <a:lnTo>
                  <a:pt x="76834" y="249174"/>
                </a:lnTo>
                <a:lnTo>
                  <a:pt x="83819" y="235204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5220" y="3968750"/>
            <a:ext cx="83820" cy="319405"/>
          </a:xfrm>
          <a:custGeom>
            <a:avLst/>
            <a:gdLst/>
            <a:ahLst/>
            <a:cxnLst/>
            <a:rect l="l" t="t" r="r" b="b"/>
            <a:pathLst>
              <a:path w="83820" h="319404">
                <a:moveTo>
                  <a:pt x="27939" y="235204"/>
                </a:moveTo>
                <a:lnTo>
                  <a:pt x="0" y="235204"/>
                </a:lnTo>
                <a:lnTo>
                  <a:pt x="41909" y="319024"/>
                </a:lnTo>
                <a:lnTo>
                  <a:pt x="76834" y="249174"/>
                </a:lnTo>
                <a:lnTo>
                  <a:pt x="27939" y="249174"/>
                </a:lnTo>
                <a:lnTo>
                  <a:pt x="27939" y="235204"/>
                </a:lnTo>
                <a:close/>
              </a:path>
              <a:path w="83820" h="319404">
                <a:moveTo>
                  <a:pt x="55879" y="0"/>
                </a:moveTo>
                <a:lnTo>
                  <a:pt x="27939" y="0"/>
                </a:lnTo>
                <a:lnTo>
                  <a:pt x="27939" y="249174"/>
                </a:lnTo>
                <a:lnTo>
                  <a:pt x="55879" y="249174"/>
                </a:lnTo>
                <a:lnTo>
                  <a:pt x="55879" y="0"/>
                </a:lnTo>
                <a:close/>
              </a:path>
              <a:path w="83820" h="319404">
                <a:moveTo>
                  <a:pt x="83819" y="235204"/>
                </a:moveTo>
                <a:lnTo>
                  <a:pt x="55879" y="235204"/>
                </a:lnTo>
                <a:lnTo>
                  <a:pt x="55879" y="249174"/>
                </a:lnTo>
                <a:lnTo>
                  <a:pt x="76834" y="249174"/>
                </a:lnTo>
                <a:lnTo>
                  <a:pt x="83819" y="235204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0610" y="3145789"/>
            <a:ext cx="1475739" cy="878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0610" y="3145789"/>
            <a:ext cx="1475740" cy="878840"/>
          </a:xfrm>
          <a:custGeom>
            <a:avLst/>
            <a:gdLst/>
            <a:ahLst/>
            <a:cxnLst/>
            <a:rect l="l" t="t" r="r" b="b"/>
            <a:pathLst>
              <a:path w="1475739" h="878839">
                <a:moveTo>
                  <a:pt x="0" y="146431"/>
                </a:moveTo>
                <a:lnTo>
                  <a:pt x="7462" y="100136"/>
                </a:lnTo>
                <a:lnTo>
                  <a:pt x="28244" y="59938"/>
                </a:lnTo>
                <a:lnTo>
                  <a:pt x="59938" y="28244"/>
                </a:lnTo>
                <a:lnTo>
                  <a:pt x="100136" y="7462"/>
                </a:lnTo>
                <a:lnTo>
                  <a:pt x="146431" y="0"/>
                </a:lnTo>
                <a:lnTo>
                  <a:pt x="1329309" y="0"/>
                </a:lnTo>
                <a:lnTo>
                  <a:pt x="1375603" y="7462"/>
                </a:lnTo>
                <a:lnTo>
                  <a:pt x="1415801" y="28244"/>
                </a:lnTo>
                <a:lnTo>
                  <a:pt x="1447495" y="59938"/>
                </a:lnTo>
                <a:lnTo>
                  <a:pt x="1468277" y="100136"/>
                </a:lnTo>
                <a:lnTo>
                  <a:pt x="1475739" y="146431"/>
                </a:lnTo>
                <a:lnTo>
                  <a:pt x="1475739" y="732409"/>
                </a:lnTo>
                <a:lnTo>
                  <a:pt x="1468277" y="778703"/>
                </a:lnTo>
                <a:lnTo>
                  <a:pt x="1447495" y="818901"/>
                </a:lnTo>
                <a:lnTo>
                  <a:pt x="1415801" y="850595"/>
                </a:lnTo>
                <a:lnTo>
                  <a:pt x="1375603" y="871377"/>
                </a:lnTo>
                <a:lnTo>
                  <a:pt x="1329309" y="878840"/>
                </a:lnTo>
                <a:lnTo>
                  <a:pt x="146431" y="878840"/>
                </a:lnTo>
                <a:lnTo>
                  <a:pt x="100136" y="871377"/>
                </a:lnTo>
                <a:lnTo>
                  <a:pt x="59938" y="850595"/>
                </a:lnTo>
                <a:lnTo>
                  <a:pt x="28244" y="818901"/>
                </a:lnTo>
                <a:lnTo>
                  <a:pt x="7462" y="778703"/>
                </a:lnTo>
                <a:lnTo>
                  <a:pt x="0" y="732409"/>
                </a:lnTo>
                <a:lnTo>
                  <a:pt x="0" y="146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86660" y="3282060"/>
            <a:ext cx="118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marR="5080" indent="-30734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0D0D0D"/>
                </a:solidFill>
                <a:latin typeface="Trebuchet MS"/>
                <a:cs typeface="Trebuchet MS"/>
              </a:rPr>
              <a:t>Ardışıl</a:t>
            </a:r>
            <a:r>
              <a:rPr sz="1800" b="1" spc="-2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0D0D0D"/>
                </a:solidFill>
                <a:latin typeface="Trebuchet MS"/>
                <a:cs typeface="Trebuchet MS"/>
              </a:rPr>
              <a:t>İşlem  </a:t>
            </a:r>
            <a:r>
              <a:rPr sz="1800" b="1" spc="-120" dirty="0">
                <a:solidFill>
                  <a:srgbClr val="0D0D0D"/>
                </a:solidFill>
                <a:latin typeface="Trebuchet MS"/>
                <a:cs typeface="Trebuchet MS"/>
              </a:rPr>
              <a:t>Yapısı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89729" y="2797810"/>
            <a:ext cx="685800" cy="1742439"/>
          </a:xfrm>
          <a:custGeom>
            <a:avLst/>
            <a:gdLst/>
            <a:ahLst/>
            <a:cxnLst/>
            <a:rect l="l" t="t" r="r" b="b"/>
            <a:pathLst>
              <a:path w="685800" h="1742439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4069"/>
                </a:lnTo>
                <a:lnTo>
                  <a:pt x="351957" y="827192"/>
                </a:lnTo>
                <a:lnTo>
                  <a:pt x="418238" y="849839"/>
                </a:lnTo>
                <a:lnTo>
                  <a:pt x="471342" y="858683"/>
                </a:lnTo>
                <a:lnTo>
                  <a:pt x="535010" y="865421"/>
                </a:lnTo>
                <a:lnTo>
                  <a:pt x="607182" y="869713"/>
                </a:lnTo>
                <a:lnTo>
                  <a:pt x="685800" y="871219"/>
                </a:lnTo>
                <a:lnTo>
                  <a:pt x="607182" y="872726"/>
                </a:lnTo>
                <a:lnTo>
                  <a:pt x="535010" y="877018"/>
                </a:lnTo>
                <a:lnTo>
                  <a:pt x="471342" y="883756"/>
                </a:lnTo>
                <a:lnTo>
                  <a:pt x="418238" y="892600"/>
                </a:lnTo>
                <a:lnTo>
                  <a:pt x="377756" y="903210"/>
                </a:lnTo>
                <a:lnTo>
                  <a:pt x="342900" y="928369"/>
                </a:lnTo>
                <a:lnTo>
                  <a:pt x="342900" y="1685289"/>
                </a:lnTo>
                <a:lnTo>
                  <a:pt x="333842" y="1698412"/>
                </a:lnTo>
                <a:lnTo>
                  <a:pt x="267561" y="1721059"/>
                </a:lnTo>
                <a:lnTo>
                  <a:pt x="214457" y="1729903"/>
                </a:lnTo>
                <a:lnTo>
                  <a:pt x="150789" y="1736641"/>
                </a:lnTo>
                <a:lnTo>
                  <a:pt x="78617" y="1740933"/>
                </a:lnTo>
                <a:lnTo>
                  <a:pt x="0" y="174243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609" y="1245869"/>
            <a:ext cx="8435340" cy="363220"/>
          </a:xfrm>
          <a:custGeom>
            <a:avLst/>
            <a:gdLst/>
            <a:ahLst/>
            <a:cxnLst/>
            <a:rect l="l" t="t" r="r" b="b"/>
            <a:pathLst>
              <a:path w="8435340" h="363219">
                <a:moveTo>
                  <a:pt x="0" y="36321"/>
                </a:moveTo>
                <a:lnTo>
                  <a:pt x="2853" y="22181"/>
                </a:lnTo>
                <a:lnTo>
                  <a:pt x="10636" y="10636"/>
                </a:lnTo>
                <a:lnTo>
                  <a:pt x="22181" y="2853"/>
                </a:lnTo>
                <a:lnTo>
                  <a:pt x="36321" y="0"/>
                </a:lnTo>
                <a:lnTo>
                  <a:pt x="8399018" y="0"/>
                </a:lnTo>
                <a:lnTo>
                  <a:pt x="8413158" y="2853"/>
                </a:lnTo>
                <a:lnTo>
                  <a:pt x="8424703" y="10636"/>
                </a:lnTo>
                <a:lnTo>
                  <a:pt x="8432486" y="22181"/>
                </a:lnTo>
                <a:lnTo>
                  <a:pt x="8435340" y="36321"/>
                </a:lnTo>
                <a:lnTo>
                  <a:pt x="8435340" y="326897"/>
                </a:lnTo>
                <a:lnTo>
                  <a:pt x="8432486" y="341038"/>
                </a:lnTo>
                <a:lnTo>
                  <a:pt x="8424703" y="352583"/>
                </a:lnTo>
                <a:lnTo>
                  <a:pt x="8413158" y="360366"/>
                </a:lnTo>
                <a:lnTo>
                  <a:pt x="8399018" y="363219"/>
                </a:lnTo>
                <a:lnTo>
                  <a:pt x="36321" y="363219"/>
                </a:lnTo>
                <a:lnTo>
                  <a:pt x="22181" y="360366"/>
                </a:lnTo>
                <a:lnTo>
                  <a:pt x="10636" y="352583"/>
                </a:lnTo>
                <a:lnTo>
                  <a:pt x="2853" y="341038"/>
                </a:lnTo>
                <a:lnTo>
                  <a:pt x="0" y="326897"/>
                </a:lnTo>
                <a:lnTo>
                  <a:pt x="0" y="36321"/>
                </a:lnTo>
                <a:close/>
              </a:path>
            </a:pathLst>
          </a:custGeom>
          <a:ln w="12700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0220" y="1141348"/>
            <a:ext cx="2993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none" spc="-135" dirty="0">
                <a:solidFill>
                  <a:srgbClr val="000000"/>
                </a:solidFill>
                <a:latin typeface="Trebuchet MS"/>
                <a:cs typeface="Trebuchet MS"/>
              </a:rPr>
              <a:t>Bu </a:t>
            </a:r>
            <a:r>
              <a:rPr sz="3000" b="1" u="none" spc="-160" dirty="0">
                <a:solidFill>
                  <a:srgbClr val="000000"/>
                </a:solidFill>
                <a:latin typeface="Trebuchet MS"/>
                <a:cs typeface="Trebuchet MS"/>
              </a:rPr>
              <a:t>Haftaki</a:t>
            </a:r>
            <a:r>
              <a:rPr sz="3000" b="1" u="none" spc="-4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1" u="none" spc="-160" dirty="0">
                <a:solidFill>
                  <a:srgbClr val="000000"/>
                </a:solidFill>
                <a:latin typeface="Trebuchet MS"/>
                <a:cs typeface="Trebuchet MS"/>
              </a:rPr>
              <a:t>Konular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1889" y="1609089"/>
            <a:ext cx="193040" cy="721995"/>
          </a:xfrm>
          <a:custGeom>
            <a:avLst/>
            <a:gdLst/>
            <a:ahLst/>
            <a:cxnLst/>
            <a:rect l="l" t="t" r="r" b="b"/>
            <a:pathLst>
              <a:path w="193040" h="721994">
                <a:moveTo>
                  <a:pt x="0" y="0"/>
                </a:moveTo>
                <a:lnTo>
                  <a:pt x="0" y="721868"/>
                </a:lnTo>
                <a:lnTo>
                  <a:pt x="192785" y="721868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4930" y="2157729"/>
            <a:ext cx="7038340" cy="347980"/>
          </a:xfrm>
          <a:custGeom>
            <a:avLst/>
            <a:gdLst/>
            <a:ahLst/>
            <a:cxnLst/>
            <a:rect l="l" t="t" r="r" b="b"/>
            <a:pathLst>
              <a:path w="7038340" h="347980">
                <a:moveTo>
                  <a:pt x="0" y="34798"/>
                </a:moveTo>
                <a:lnTo>
                  <a:pt x="2740" y="21270"/>
                </a:lnTo>
                <a:lnTo>
                  <a:pt x="10207" y="10207"/>
                </a:lnTo>
                <a:lnTo>
                  <a:pt x="21270" y="2740"/>
                </a:lnTo>
                <a:lnTo>
                  <a:pt x="34797" y="0"/>
                </a:lnTo>
                <a:lnTo>
                  <a:pt x="7003542" y="0"/>
                </a:lnTo>
                <a:lnTo>
                  <a:pt x="7017069" y="2740"/>
                </a:lnTo>
                <a:lnTo>
                  <a:pt x="7028132" y="10207"/>
                </a:lnTo>
                <a:lnTo>
                  <a:pt x="7035599" y="21270"/>
                </a:lnTo>
                <a:lnTo>
                  <a:pt x="7038340" y="34798"/>
                </a:lnTo>
                <a:lnTo>
                  <a:pt x="7038340" y="313182"/>
                </a:lnTo>
                <a:lnTo>
                  <a:pt x="7035599" y="326709"/>
                </a:lnTo>
                <a:lnTo>
                  <a:pt x="7028132" y="337772"/>
                </a:lnTo>
                <a:lnTo>
                  <a:pt x="7017069" y="345239"/>
                </a:lnTo>
                <a:lnTo>
                  <a:pt x="7003542" y="347980"/>
                </a:lnTo>
                <a:lnTo>
                  <a:pt x="34797" y="347980"/>
                </a:lnTo>
                <a:lnTo>
                  <a:pt x="21270" y="345239"/>
                </a:lnTo>
                <a:lnTo>
                  <a:pt x="10207" y="337772"/>
                </a:lnTo>
                <a:lnTo>
                  <a:pt x="2740" y="326709"/>
                </a:lnTo>
                <a:lnTo>
                  <a:pt x="0" y="313182"/>
                </a:lnTo>
                <a:lnTo>
                  <a:pt x="0" y="34798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1889" y="1609089"/>
            <a:ext cx="186055" cy="1122680"/>
          </a:xfrm>
          <a:custGeom>
            <a:avLst/>
            <a:gdLst/>
            <a:ahLst/>
            <a:cxnLst/>
            <a:rect l="l" t="t" r="r" b="b"/>
            <a:pathLst>
              <a:path w="186055" h="1122680">
                <a:moveTo>
                  <a:pt x="0" y="0"/>
                </a:moveTo>
                <a:lnTo>
                  <a:pt x="0" y="1122299"/>
                </a:lnTo>
                <a:lnTo>
                  <a:pt x="185673" y="1122299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7310" y="2571750"/>
            <a:ext cx="7038340" cy="320040"/>
          </a:xfrm>
          <a:custGeom>
            <a:avLst/>
            <a:gdLst/>
            <a:ahLst/>
            <a:cxnLst/>
            <a:rect l="l" t="t" r="r" b="b"/>
            <a:pathLst>
              <a:path w="7038340" h="320039">
                <a:moveTo>
                  <a:pt x="0" y="32003"/>
                </a:move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7006336" y="0"/>
                </a:lnTo>
                <a:lnTo>
                  <a:pt x="7018783" y="2518"/>
                </a:lnTo>
                <a:lnTo>
                  <a:pt x="7028957" y="9382"/>
                </a:lnTo>
                <a:lnTo>
                  <a:pt x="7035821" y="19556"/>
                </a:lnTo>
                <a:lnTo>
                  <a:pt x="7038340" y="32003"/>
                </a:lnTo>
                <a:lnTo>
                  <a:pt x="7038340" y="288036"/>
                </a:lnTo>
                <a:lnTo>
                  <a:pt x="7035821" y="300483"/>
                </a:lnTo>
                <a:lnTo>
                  <a:pt x="7028957" y="310657"/>
                </a:lnTo>
                <a:lnTo>
                  <a:pt x="7018783" y="317521"/>
                </a:lnTo>
                <a:lnTo>
                  <a:pt x="7006336" y="320039"/>
                </a:lnTo>
                <a:lnTo>
                  <a:pt x="32003" y="320039"/>
                </a:lnTo>
                <a:lnTo>
                  <a:pt x="19556" y="317521"/>
                </a:lnTo>
                <a:lnTo>
                  <a:pt x="9382" y="310657"/>
                </a:lnTo>
                <a:lnTo>
                  <a:pt x="2518" y="300483"/>
                </a:lnTo>
                <a:lnTo>
                  <a:pt x="0" y="288036"/>
                </a:lnTo>
                <a:lnTo>
                  <a:pt x="0" y="32003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1889" y="1609089"/>
            <a:ext cx="169545" cy="1530985"/>
          </a:xfrm>
          <a:custGeom>
            <a:avLst/>
            <a:gdLst/>
            <a:ahLst/>
            <a:cxnLst/>
            <a:rect l="l" t="t" r="r" b="b"/>
            <a:pathLst>
              <a:path w="169544" h="1530985">
                <a:moveTo>
                  <a:pt x="0" y="0"/>
                </a:moveTo>
                <a:lnTo>
                  <a:pt x="0" y="1530604"/>
                </a:lnTo>
                <a:lnTo>
                  <a:pt x="169418" y="1530604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2069" y="2995929"/>
            <a:ext cx="7038340" cy="289560"/>
          </a:xfrm>
          <a:custGeom>
            <a:avLst/>
            <a:gdLst/>
            <a:ahLst/>
            <a:cxnLst/>
            <a:rect l="l" t="t" r="r" b="b"/>
            <a:pathLst>
              <a:path w="7038340" h="289560">
                <a:moveTo>
                  <a:pt x="0" y="28956"/>
                </a:moveTo>
                <a:lnTo>
                  <a:pt x="2274" y="17680"/>
                </a:lnTo>
                <a:lnTo>
                  <a:pt x="8477" y="8477"/>
                </a:lnTo>
                <a:lnTo>
                  <a:pt x="17680" y="2274"/>
                </a:lnTo>
                <a:lnTo>
                  <a:pt x="28956" y="0"/>
                </a:lnTo>
                <a:lnTo>
                  <a:pt x="7009383" y="0"/>
                </a:lnTo>
                <a:lnTo>
                  <a:pt x="7020659" y="2274"/>
                </a:lnTo>
                <a:lnTo>
                  <a:pt x="7029862" y="8477"/>
                </a:lnTo>
                <a:lnTo>
                  <a:pt x="7036065" y="17680"/>
                </a:lnTo>
                <a:lnTo>
                  <a:pt x="7038339" y="28956"/>
                </a:lnTo>
                <a:lnTo>
                  <a:pt x="7038339" y="260604"/>
                </a:lnTo>
                <a:lnTo>
                  <a:pt x="7036065" y="271879"/>
                </a:lnTo>
                <a:lnTo>
                  <a:pt x="7029862" y="281082"/>
                </a:lnTo>
                <a:lnTo>
                  <a:pt x="7020659" y="287285"/>
                </a:lnTo>
                <a:lnTo>
                  <a:pt x="7009383" y="289560"/>
                </a:lnTo>
                <a:lnTo>
                  <a:pt x="28956" y="289560"/>
                </a:lnTo>
                <a:lnTo>
                  <a:pt x="17680" y="287285"/>
                </a:lnTo>
                <a:lnTo>
                  <a:pt x="8477" y="281082"/>
                </a:lnTo>
                <a:lnTo>
                  <a:pt x="2274" y="271879"/>
                </a:lnTo>
                <a:lnTo>
                  <a:pt x="0" y="260604"/>
                </a:lnTo>
                <a:lnTo>
                  <a:pt x="0" y="28956"/>
                </a:lnTo>
                <a:close/>
              </a:path>
            </a:pathLst>
          </a:custGeom>
          <a:ln w="12699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1889" y="1609089"/>
            <a:ext cx="169545" cy="1936114"/>
          </a:xfrm>
          <a:custGeom>
            <a:avLst/>
            <a:gdLst/>
            <a:ahLst/>
            <a:cxnLst/>
            <a:rect l="l" t="t" r="r" b="b"/>
            <a:pathLst>
              <a:path w="169544" h="1936114">
                <a:moveTo>
                  <a:pt x="0" y="0"/>
                </a:moveTo>
                <a:lnTo>
                  <a:pt x="0" y="1936114"/>
                </a:lnTo>
                <a:lnTo>
                  <a:pt x="169418" y="1936114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2069" y="3371850"/>
            <a:ext cx="7038340" cy="347980"/>
          </a:xfrm>
          <a:custGeom>
            <a:avLst/>
            <a:gdLst/>
            <a:ahLst/>
            <a:cxnLst/>
            <a:rect l="l" t="t" r="r" b="b"/>
            <a:pathLst>
              <a:path w="7038340" h="347979">
                <a:moveTo>
                  <a:pt x="0" y="34798"/>
                </a:moveTo>
                <a:lnTo>
                  <a:pt x="2740" y="21270"/>
                </a:lnTo>
                <a:lnTo>
                  <a:pt x="10207" y="10207"/>
                </a:lnTo>
                <a:lnTo>
                  <a:pt x="21270" y="2740"/>
                </a:lnTo>
                <a:lnTo>
                  <a:pt x="34798" y="0"/>
                </a:lnTo>
                <a:lnTo>
                  <a:pt x="7003541" y="0"/>
                </a:lnTo>
                <a:lnTo>
                  <a:pt x="7017069" y="2740"/>
                </a:lnTo>
                <a:lnTo>
                  <a:pt x="7028132" y="10207"/>
                </a:lnTo>
                <a:lnTo>
                  <a:pt x="7035599" y="21270"/>
                </a:lnTo>
                <a:lnTo>
                  <a:pt x="7038339" y="34798"/>
                </a:lnTo>
                <a:lnTo>
                  <a:pt x="7038339" y="313181"/>
                </a:lnTo>
                <a:lnTo>
                  <a:pt x="7035599" y="326709"/>
                </a:lnTo>
                <a:lnTo>
                  <a:pt x="7028132" y="337772"/>
                </a:lnTo>
                <a:lnTo>
                  <a:pt x="7017069" y="345239"/>
                </a:lnTo>
                <a:lnTo>
                  <a:pt x="7003541" y="347980"/>
                </a:lnTo>
                <a:lnTo>
                  <a:pt x="34798" y="347980"/>
                </a:lnTo>
                <a:lnTo>
                  <a:pt x="21270" y="345239"/>
                </a:lnTo>
                <a:lnTo>
                  <a:pt x="10207" y="337772"/>
                </a:lnTo>
                <a:lnTo>
                  <a:pt x="2740" y="326709"/>
                </a:lnTo>
                <a:lnTo>
                  <a:pt x="0" y="313181"/>
                </a:lnTo>
                <a:lnTo>
                  <a:pt x="0" y="34798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1609089"/>
            <a:ext cx="194945" cy="2397760"/>
          </a:xfrm>
          <a:custGeom>
            <a:avLst/>
            <a:gdLst/>
            <a:ahLst/>
            <a:cxnLst/>
            <a:rect l="l" t="t" r="r" b="b"/>
            <a:pathLst>
              <a:path w="194944" h="2397760">
                <a:moveTo>
                  <a:pt x="0" y="0"/>
                </a:moveTo>
                <a:lnTo>
                  <a:pt x="0" y="2397379"/>
                </a:lnTo>
                <a:lnTo>
                  <a:pt x="194690" y="2397379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469" y="3846829"/>
            <a:ext cx="7038340" cy="320040"/>
          </a:xfrm>
          <a:custGeom>
            <a:avLst/>
            <a:gdLst/>
            <a:ahLst/>
            <a:cxnLst/>
            <a:rect l="l" t="t" r="r" b="b"/>
            <a:pathLst>
              <a:path w="7038340" h="320039">
                <a:moveTo>
                  <a:pt x="0" y="32004"/>
                </a:move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4" y="0"/>
                </a:lnTo>
                <a:lnTo>
                  <a:pt x="7006335" y="0"/>
                </a:lnTo>
                <a:lnTo>
                  <a:pt x="7018783" y="2518"/>
                </a:lnTo>
                <a:lnTo>
                  <a:pt x="7028957" y="9382"/>
                </a:lnTo>
                <a:lnTo>
                  <a:pt x="7035821" y="19556"/>
                </a:lnTo>
                <a:lnTo>
                  <a:pt x="7038339" y="32004"/>
                </a:lnTo>
                <a:lnTo>
                  <a:pt x="7038339" y="288036"/>
                </a:lnTo>
                <a:lnTo>
                  <a:pt x="7035821" y="300483"/>
                </a:lnTo>
                <a:lnTo>
                  <a:pt x="7028957" y="310657"/>
                </a:lnTo>
                <a:lnTo>
                  <a:pt x="7018783" y="317521"/>
                </a:lnTo>
                <a:lnTo>
                  <a:pt x="7006335" y="320040"/>
                </a:lnTo>
                <a:lnTo>
                  <a:pt x="32004" y="320040"/>
                </a:lnTo>
                <a:lnTo>
                  <a:pt x="19556" y="317521"/>
                </a:lnTo>
                <a:lnTo>
                  <a:pt x="9382" y="310657"/>
                </a:lnTo>
                <a:lnTo>
                  <a:pt x="2518" y="300483"/>
                </a:lnTo>
                <a:lnTo>
                  <a:pt x="0" y="288036"/>
                </a:lnTo>
                <a:lnTo>
                  <a:pt x="0" y="32004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1889" y="1609089"/>
            <a:ext cx="235585" cy="2911475"/>
          </a:xfrm>
          <a:custGeom>
            <a:avLst/>
            <a:gdLst/>
            <a:ahLst/>
            <a:cxnLst/>
            <a:rect l="l" t="t" r="r" b="b"/>
            <a:pathLst>
              <a:path w="235584" h="2911475">
                <a:moveTo>
                  <a:pt x="0" y="0"/>
                </a:moveTo>
                <a:lnTo>
                  <a:pt x="0" y="2911221"/>
                </a:lnTo>
                <a:lnTo>
                  <a:pt x="235331" y="2911221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8110" y="4319270"/>
            <a:ext cx="7038340" cy="403860"/>
          </a:xfrm>
          <a:custGeom>
            <a:avLst/>
            <a:gdLst/>
            <a:ahLst/>
            <a:cxnLst/>
            <a:rect l="l" t="t" r="r" b="b"/>
            <a:pathLst>
              <a:path w="7038340" h="403860">
                <a:moveTo>
                  <a:pt x="0" y="40385"/>
                </a:moveTo>
                <a:lnTo>
                  <a:pt x="3167" y="24645"/>
                </a:lnTo>
                <a:lnTo>
                  <a:pt x="11811" y="11810"/>
                </a:lnTo>
                <a:lnTo>
                  <a:pt x="24645" y="3167"/>
                </a:lnTo>
                <a:lnTo>
                  <a:pt x="40386" y="0"/>
                </a:lnTo>
                <a:lnTo>
                  <a:pt x="6997954" y="0"/>
                </a:lnTo>
                <a:lnTo>
                  <a:pt x="7013694" y="3167"/>
                </a:lnTo>
                <a:lnTo>
                  <a:pt x="7026529" y="11810"/>
                </a:lnTo>
                <a:lnTo>
                  <a:pt x="7035172" y="24645"/>
                </a:lnTo>
                <a:lnTo>
                  <a:pt x="7038340" y="40385"/>
                </a:lnTo>
                <a:lnTo>
                  <a:pt x="7038340" y="363473"/>
                </a:lnTo>
                <a:lnTo>
                  <a:pt x="7035172" y="379214"/>
                </a:lnTo>
                <a:lnTo>
                  <a:pt x="7026529" y="392048"/>
                </a:lnTo>
                <a:lnTo>
                  <a:pt x="7013694" y="400692"/>
                </a:lnTo>
                <a:lnTo>
                  <a:pt x="6997954" y="403859"/>
                </a:lnTo>
                <a:lnTo>
                  <a:pt x="40386" y="403859"/>
                </a:lnTo>
                <a:lnTo>
                  <a:pt x="24645" y="400692"/>
                </a:lnTo>
                <a:lnTo>
                  <a:pt x="11810" y="392048"/>
                </a:lnTo>
                <a:lnTo>
                  <a:pt x="3167" y="379214"/>
                </a:lnTo>
                <a:lnTo>
                  <a:pt x="0" y="363473"/>
                </a:lnTo>
                <a:lnTo>
                  <a:pt x="0" y="40385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1889" y="1609089"/>
            <a:ext cx="200025" cy="3456304"/>
          </a:xfrm>
          <a:custGeom>
            <a:avLst/>
            <a:gdLst/>
            <a:ahLst/>
            <a:cxnLst/>
            <a:rect l="l" t="t" r="r" b="b"/>
            <a:pathLst>
              <a:path w="200025" h="3456304">
                <a:moveTo>
                  <a:pt x="0" y="0"/>
                </a:moveTo>
                <a:lnTo>
                  <a:pt x="0" y="3455797"/>
                </a:lnTo>
                <a:lnTo>
                  <a:pt x="200025" y="3455797"/>
                </a:lnTo>
              </a:path>
            </a:pathLst>
          </a:custGeom>
          <a:ln w="12700">
            <a:solidFill>
              <a:srgbClr val="138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2550" y="4857750"/>
            <a:ext cx="7038340" cy="416559"/>
          </a:xfrm>
          <a:custGeom>
            <a:avLst/>
            <a:gdLst/>
            <a:ahLst/>
            <a:cxnLst/>
            <a:rect l="l" t="t" r="r" b="b"/>
            <a:pathLst>
              <a:path w="7038340" h="416560">
                <a:moveTo>
                  <a:pt x="0" y="41656"/>
                </a:moveTo>
                <a:lnTo>
                  <a:pt x="3276" y="25449"/>
                </a:lnTo>
                <a:lnTo>
                  <a:pt x="12207" y="12207"/>
                </a:lnTo>
                <a:lnTo>
                  <a:pt x="25449" y="3276"/>
                </a:lnTo>
                <a:lnTo>
                  <a:pt x="41656" y="0"/>
                </a:lnTo>
                <a:lnTo>
                  <a:pt x="6996683" y="0"/>
                </a:lnTo>
                <a:lnTo>
                  <a:pt x="7012890" y="3276"/>
                </a:lnTo>
                <a:lnTo>
                  <a:pt x="7026132" y="12207"/>
                </a:lnTo>
                <a:lnTo>
                  <a:pt x="7035063" y="25449"/>
                </a:lnTo>
                <a:lnTo>
                  <a:pt x="7038340" y="41656"/>
                </a:lnTo>
                <a:lnTo>
                  <a:pt x="7038340" y="374903"/>
                </a:lnTo>
                <a:lnTo>
                  <a:pt x="7035063" y="391110"/>
                </a:lnTo>
                <a:lnTo>
                  <a:pt x="7026132" y="404352"/>
                </a:lnTo>
                <a:lnTo>
                  <a:pt x="7012890" y="413283"/>
                </a:lnTo>
                <a:lnTo>
                  <a:pt x="6996683" y="416559"/>
                </a:lnTo>
                <a:lnTo>
                  <a:pt x="41656" y="416559"/>
                </a:lnTo>
                <a:lnTo>
                  <a:pt x="25449" y="413283"/>
                </a:lnTo>
                <a:lnTo>
                  <a:pt x="12207" y="404352"/>
                </a:lnTo>
                <a:lnTo>
                  <a:pt x="3276" y="391110"/>
                </a:lnTo>
                <a:lnTo>
                  <a:pt x="0" y="374903"/>
                </a:lnTo>
                <a:lnTo>
                  <a:pt x="0" y="41656"/>
                </a:lnTo>
                <a:close/>
              </a:path>
            </a:pathLst>
          </a:custGeom>
          <a:ln w="12699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63590" y="2052584"/>
            <a:ext cx="7021195" cy="31610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2069" marR="82550" indent="15240" algn="just">
              <a:lnSpc>
                <a:spcPct val="120800"/>
              </a:lnSpc>
              <a:spcBef>
                <a:spcPts val="60"/>
              </a:spcBef>
            </a:pPr>
            <a:r>
              <a:rPr sz="2200" spc="-175" dirty="0">
                <a:latin typeface="Arial"/>
                <a:cs typeface="Arial"/>
              </a:rPr>
              <a:t>Yazılım </a:t>
            </a:r>
            <a:r>
              <a:rPr sz="2200" spc="-140" dirty="0">
                <a:latin typeface="Arial"/>
                <a:cs typeface="Arial"/>
              </a:rPr>
              <a:t>Tasarımının </a:t>
            </a:r>
            <a:r>
              <a:rPr sz="2200" spc="-470" dirty="0">
                <a:latin typeface="Arial"/>
                <a:cs typeface="Arial"/>
              </a:rPr>
              <a:t>Önemi…………………………….…………………...4  </a:t>
            </a:r>
            <a:r>
              <a:rPr sz="2200" spc="-170" dirty="0">
                <a:latin typeface="Arial"/>
                <a:cs typeface="Arial"/>
              </a:rPr>
              <a:t>Tasarım </a:t>
            </a:r>
            <a:r>
              <a:rPr sz="2200" spc="-260" dirty="0">
                <a:latin typeface="Arial"/>
                <a:cs typeface="Arial"/>
              </a:rPr>
              <a:t>Kavramları………………………………………........................8  </a:t>
            </a:r>
            <a:r>
              <a:rPr sz="2200" spc="-185" dirty="0">
                <a:latin typeface="Arial"/>
                <a:cs typeface="Arial"/>
              </a:rPr>
              <a:t>Yapısal </a:t>
            </a:r>
            <a:r>
              <a:rPr sz="2200" spc="-500" dirty="0">
                <a:latin typeface="Arial"/>
                <a:cs typeface="Arial"/>
              </a:rPr>
              <a:t>Tasarım………………………………………………………….….….16  </a:t>
            </a:r>
            <a:r>
              <a:rPr sz="2200" spc="-150" dirty="0">
                <a:latin typeface="Arial"/>
                <a:cs typeface="Arial"/>
              </a:rPr>
              <a:t>Tasarlanması </a:t>
            </a:r>
            <a:r>
              <a:rPr sz="2200" spc="-140" dirty="0">
                <a:latin typeface="Arial"/>
                <a:cs typeface="Arial"/>
              </a:rPr>
              <a:t>Gereken </a:t>
            </a:r>
            <a:r>
              <a:rPr sz="2200" spc="-80" dirty="0">
                <a:latin typeface="Arial"/>
                <a:cs typeface="Arial"/>
              </a:rPr>
              <a:t>Ortak </a:t>
            </a:r>
            <a:r>
              <a:rPr sz="2200" spc="-20" dirty="0">
                <a:latin typeface="Arial"/>
                <a:cs typeface="Arial"/>
              </a:rPr>
              <a:t>Alt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65" dirty="0">
                <a:latin typeface="Arial"/>
                <a:cs typeface="Arial"/>
              </a:rPr>
              <a:t>Sistemler………………………29</a:t>
            </a:r>
            <a:endParaRPr sz="22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990"/>
              </a:spcBef>
            </a:pPr>
            <a:r>
              <a:rPr sz="2200" spc="-120" dirty="0">
                <a:latin typeface="Arial"/>
                <a:cs typeface="Arial"/>
              </a:rPr>
              <a:t>Kullanıcı </a:t>
            </a:r>
            <a:r>
              <a:rPr sz="2200" spc="-135" dirty="0">
                <a:latin typeface="Arial"/>
                <a:cs typeface="Arial"/>
              </a:rPr>
              <a:t>Arayüz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490" dirty="0">
                <a:latin typeface="Arial"/>
                <a:cs typeface="Arial"/>
              </a:rPr>
              <a:t>Tasarımı………………………………………………….36</a:t>
            </a:r>
            <a:endParaRPr sz="2200">
              <a:latin typeface="Arial"/>
              <a:cs typeface="Arial"/>
            </a:endParaRPr>
          </a:p>
          <a:p>
            <a:pPr marL="79375" marR="59055" indent="50165" algn="just">
              <a:lnSpc>
                <a:spcPts val="4290"/>
              </a:lnSpc>
              <a:spcBef>
                <a:spcPts val="175"/>
              </a:spcBef>
            </a:pPr>
            <a:r>
              <a:rPr sz="2200" spc="-170" dirty="0">
                <a:latin typeface="Arial"/>
                <a:cs typeface="Arial"/>
              </a:rPr>
              <a:t>Tasarım </a:t>
            </a:r>
            <a:r>
              <a:rPr sz="2200" spc="-90" dirty="0">
                <a:latin typeface="Arial"/>
                <a:cs typeface="Arial"/>
              </a:rPr>
              <a:t>Kalite </a:t>
            </a:r>
            <a:r>
              <a:rPr sz="2200" spc="-450" dirty="0">
                <a:latin typeface="Arial"/>
                <a:cs typeface="Arial"/>
              </a:rPr>
              <a:t>Ölçütleri……………………………………………….……43  </a:t>
            </a:r>
            <a:r>
              <a:rPr sz="2200" spc="-505" dirty="0">
                <a:latin typeface="Arial"/>
                <a:cs typeface="Arial"/>
              </a:rPr>
              <a:t>Yapışıklık………………………………………………………………….……….50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17534" y="656875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16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53405" cy="1377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u="none" spc="-280" dirty="0"/>
              <a:t>Program </a:t>
            </a:r>
            <a:r>
              <a:rPr u="none" spc="-254" dirty="0"/>
              <a:t>Akış</a:t>
            </a:r>
            <a:r>
              <a:rPr u="none" spc="-630" dirty="0"/>
              <a:t> </a:t>
            </a:r>
            <a:r>
              <a:rPr u="none" spc="-295" dirty="0"/>
              <a:t>Diyagramı  </a:t>
            </a:r>
            <a:r>
              <a:rPr u="none" spc="-390" dirty="0"/>
              <a:t>Yapıları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385569" y="3145789"/>
            <a:ext cx="1478280" cy="87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569" y="3145789"/>
            <a:ext cx="1478280" cy="878840"/>
          </a:xfrm>
          <a:custGeom>
            <a:avLst/>
            <a:gdLst/>
            <a:ahLst/>
            <a:cxnLst/>
            <a:rect l="l" t="t" r="r" b="b"/>
            <a:pathLst>
              <a:path w="1478280" h="878839">
                <a:moveTo>
                  <a:pt x="0" y="146431"/>
                </a:moveTo>
                <a:lnTo>
                  <a:pt x="7462" y="100136"/>
                </a:lnTo>
                <a:lnTo>
                  <a:pt x="28244" y="59938"/>
                </a:lnTo>
                <a:lnTo>
                  <a:pt x="59938" y="28244"/>
                </a:lnTo>
                <a:lnTo>
                  <a:pt x="100136" y="7462"/>
                </a:lnTo>
                <a:lnTo>
                  <a:pt x="146431" y="0"/>
                </a:lnTo>
                <a:lnTo>
                  <a:pt x="1331849" y="0"/>
                </a:lnTo>
                <a:lnTo>
                  <a:pt x="1378143" y="7462"/>
                </a:lnTo>
                <a:lnTo>
                  <a:pt x="1418341" y="28244"/>
                </a:lnTo>
                <a:lnTo>
                  <a:pt x="1450035" y="59938"/>
                </a:lnTo>
                <a:lnTo>
                  <a:pt x="1470817" y="100136"/>
                </a:lnTo>
                <a:lnTo>
                  <a:pt x="1478280" y="146431"/>
                </a:lnTo>
                <a:lnTo>
                  <a:pt x="1478280" y="732409"/>
                </a:lnTo>
                <a:lnTo>
                  <a:pt x="1470817" y="778703"/>
                </a:lnTo>
                <a:lnTo>
                  <a:pt x="1450035" y="818901"/>
                </a:lnTo>
                <a:lnTo>
                  <a:pt x="1418341" y="850595"/>
                </a:lnTo>
                <a:lnTo>
                  <a:pt x="1378143" y="871377"/>
                </a:lnTo>
                <a:lnTo>
                  <a:pt x="1331849" y="878840"/>
                </a:lnTo>
                <a:lnTo>
                  <a:pt x="146431" y="878840"/>
                </a:lnTo>
                <a:lnTo>
                  <a:pt x="100136" y="871377"/>
                </a:lnTo>
                <a:lnTo>
                  <a:pt x="59938" y="850595"/>
                </a:lnTo>
                <a:lnTo>
                  <a:pt x="28244" y="818901"/>
                </a:lnTo>
                <a:lnTo>
                  <a:pt x="7462" y="778703"/>
                </a:lnTo>
                <a:lnTo>
                  <a:pt x="0" y="732409"/>
                </a:lnTo>
                <a:lnTo>
                  <a:pt x="0" y="146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3944" y="3282060"/>
            <a:ext cx="107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D0D0D"/>
                </a:solidFill>
                <a:latin typeface="Trebuchet MS"/>
                <a:cs typeface="Trebuchet MS"/>
              </a:rPr>
              <a:t>Şartlı</a:t>
            </a:r>
            <a:r>
              <a:rPr sz="1800" b="1" spc="-2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0D0D0D"/>
                </a:solidFill>
                <a:latin typeface="Trebuchet MS"/>
                <a:cs typeface="Trebuchet MS"/>
              </a:rPr>
              <a:t>İşlem  </a:t>
            </a:r>
            <a:r>
              <a:rPr sz="1800" b="1" spc="-120" dirty="0">
                <a:solidFill>
                  <a:srgbClr val="0D0D0D"/>
                </a:solidFill>
                <a:latin typeface="Trebuchet MS"/>
                <a:cs typeface="Trebuchet MS"/>
              </a:rPr>
              <a:t>Yapısı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7229" y="2797810"/>
            <a:ext cx="685800" cy="1742439"/>
          </a:xfrm>
          <a:custGeom>
            <a:avLst/>
            <a:gdLst/>
            <a:ahLst/>
            <a:cxnLst/>
            <a:rect l="l" t="t" r="r" b="b"/>
            <a:pathLst>
              <a:path w="685800" h="1742439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899" y="57150"/>
                </a:lnTo>
                <a:lnTo>
                  <a:pt x="342899" y="814069"/>
                </a:lnTo>
                <a:lnTo>
                  <a:pt x="351957" y="827192"/>
                </a:lnTo>
                <a:lnTo>
                  <a:pt x="418238" y="849839"/>
                </a:lnTo>
                <a:lnTo>
                  <a:pt x="471342" y="858683"/>
                </a:lnTo>
                <a:lnTo>
                  <a:pt x="535010" y="865421"/>
                </a:lnTo>
                <a:lnTo>
                  <a:pt x="607182" y="869713"/>
                </a:lnTo>
                <a:lnTo>
                  <a:pt x="685799" y="871219"/>
                </a:lnTo>
                <a:lnTo>
                  <a:pt x="607182" y="872726"/>
                </a:lnTo>
                <a:lnTo>
                  <a:pt x="535010" y="877018"/>
                </a:lnTo>
                <a:lnTo>
                  <a:pt x="471342" y="883756"/>
                </a:lnTo>
                <a:lnTo>
                  <a:pt x="418238" y="892600"/>
                </a:lnTo>
                <a:lnTo>
                  <a:pt x="377756" y="903210"/>
                </a:lnTo>
                <a:lnTo>
                  <a:pt x="342899" y="928369"/>
                </a:lnTo>
                <a:lnTo>
                  <a:pt x="342899" y="1685289"/>
                </a:lnTo>
                <a:lnTo>
                  <a:pt x="333842" y="1698412"/>
                </a:lnTo>
                <a:lnTo>
                  <a:pt x="267561" y="1721059"/>
                </a:lnTo>
                <a:lnTo>
                  <a:pt x="214457" y="1729903"/>
                </a:lnTo>
                <a:lnTo>
                  <a:pt x="150789" y="1736641"/>
                </a:lnTo>
                <a:lnTo>
                  <a:pt x="78617" y="1740933"/>
                </a:lnTo>
                <a:lnTo>
                  <a:pt x="0" y="174243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8050" y="2353310"/>
            <a:ext cx="188214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8050" y="2353310"/>
            <a:ext cx="1882139" cy="889000"/>
          </a:xfrm>
          <a:custGeom>
            <a:avLst/>
            <a:gdLst/>
            <a:ahLst/>
            <a:cxnLst/>
            <a:rect l="l" t="t" r="r" b="b"/>
            <a:pathLst>
              <a:path w="1882140" h="889000">
                <a:moveTo>
                  <a:pt x="0" y="444500"/>
                </a:moveTo>
                <a:lnTo>
                  <a:pt x="941070" y="0"/>
                </a:lnTo>
                <a:lnTo>
                  <a:pt x="1882140" y="444500"/>
                </a:lnTo>
                <a:lnTo>
                  <a:pt x="941070" y="889000"/>
                </a:lnTo>
                <a:lnTo>
                  <a:pt x="0" y="444500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9296" y="2632328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Sayı </a:t>
            </a:r>
            <a:r>
              <a:rPr sz="1800" b="1" spc="-160" dirty="0">
                <a:latin typeface="Trebuchet MS"/>
                <a:cs typeface="Trebuchet MS"/>
              </a:rPr>
              <a:t>&lt;</a:t>
            </a:r>
            <a:r>
              <a:rPr sz="1800" b="1" spc="-24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7429" y="4037329"/>
            <a:ext cx="1643379" cy="50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7429" y="4037329"/>
            <a:ext cx="1643380" cy="505459"/>
          </a:xfrm>
          <a:custGeom>
            <a:avLst/>
            <a:gdLst/>
            <a:ahLst/>
            <a:cxnLst/>
            <a:rect l="l" t="t" r="r" b="b"/>
            <a:pathLst>
              <a:path w="1643379" h="505460">
                <a:moveTo>
                  <a:pt x="0" y="505460"/>
                </a:moveTo>
                <a:lnTo>
                  <a:pt x="1643379" y="505460"/>
                </a:lnTo>
                <a:lnTo>
                  <a:pt x="1643379" y="0"/>
                </a:lnTo>
                <a:lnTo>
                  <a:pt x="0" y="0"/>
                </a:lnTo>
                <a:lnTo>
                  <a:pt x="0" y="505460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23230" y="4125848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Sayı </a:t>
            </a:r>
            <a:r>
              <a:rPr sz="1800" b="1" spc="-160" dirty="0">
                <a:latin typeface="Trebuchet MS"/>
                <a:cs typeface="Trebuchet MS"/>
              </a:rPr>
              <a:t>= </a:t>
            </a:r>
            <a:r>
              <a:rPr sz="1800" b="1" spc="-110" dirty="0">
                <a:latin typeface="Trebuchet MS"/>
                <a:cs typeface="Trebuchet MS"/>
              </a:rPr>
              <a:t>-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(Sayı)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8479" y="3242310"/>
            <a:ext cx="83820" cy="797560"/>
          </a:xfrm>
          <a:custGeom>
            <a:avLst/>
            <a:gdLst/>
            <a:ahLst/>
            <a:cxnLst/>
            <a:rect l="l" t="t" r="r" b="b"/>
            <a:pathLst>
              <a:path w="83820" h="797560">
                <a:moveTo>
                  <a:pt x="27940" y="713358"/>
                </a:moveTo>
                <a:lnTo>
                  <a:pt x="0" y="713358"/>
                </a:lnTo>
                <a:lnTo>
                  <a:pt x="41910" y="797178"/>
                </a:lnTo>
                <a:lnTo>
                  <a:pt x="76835" y="727328"/>
                </a:lnTo>
                <a:lnTo>
                  <a:pt x="27940" y="727328"/>
                </a:lnTo>
                <a:lnTo>
                  <a:pt x="27940" y="713358"/>
                </a:lnTo>
                <a:close/>
              </a:path>
              <a:path w="83820" h="797560">
                <a:moveTo>
                  <a:pt x="55880" y="0"/>
                </a:moveTo>
                <a:lnTo>
                  <a:pt x="27940" y="0"/>
                </a:lnTo>
                <a:lnTo>
                  <a:pt x="27940" y="727328"/>
                </a:lnTo>
                <a:lnTo>
                  <a:pt x="55880" y="727328"/>
                </a:lnTo>
                <a:lnTo>
                  <a:pt x="55880" y="0"/>
                </a:lnTo>
                <a:close/>
              </a:path>
              <a:path w="83820" h="797560">
                <a:moveTo>
                  <a:pt x="83820" y="713358"/>
                </a:moveTo>
                <a:lnTo>
                  <a:pt x="55880" y="713358"/>
                </a:lnTo>
                <a:lnTo>
                  <a:pt x="55880" y="727328"/>
                </a:lnTo>
                <a:lnTo>
                  <a:pt x="76835" y="727328"/>
                </a:lnTo>
                <a:lnTo>
                  <a:pt x="83820" y="71335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8479" y="4542790"/>
            <a:ext cx="83820" cy="536575"/>
          </a:xfrm>
          <a:custGeom>
            <a:avLst/>
            <a:gdLst/>
            <a:ahLst/>
            <a:cxnLst/>
            <a:rect l="l" t="t" r="r" b="b"/>
            <a:pathLst>
              <a:path w="83820" h="536575">
                <a:moveTo>
                  <a:pt x="27940" y="452247"/>
                </a:moveTo>
                <a:lnTo>
                  <a:pt x="0" y="452247"/>
                </a:lnTo>
                <a:lnTo>
                  <a:pt x="41910" y="536067"/>
                </a:lnTo>
                <a:lnTo>
                  <a:pt x="76835" y="466217"/>
                </a:lnTo>
                <a:lnTo>
                  <a:pt x="27940" y="466217"/>
                </a:lnTo>
                <a:lnTo>
                  <a:pt x="27940" y="452247"/>
                </a:lnTo>
                <a:close/>
              </a:path>
              <a:path w="83820" h="536575">
                <a:moveTo>
                  <a:pt x="55880" y="0"/>
                </a:moveTo>
                <a:lnTo>
                  <a:pt x="27940" y="0"/>
                </a:lnTo>
                <a:lnTo>
                  <a:pt x="27940" y="466217"/>
                </a:lnTo>
                <a:lnTo>
                  <a:pt x="55880" y="466217"/>
                </a:lnTo>
                <a:lnTo>
                  <a:pt x="55880" y="0"/>
                </a:lnTo>
                <a:close/>
              </a:path>
              <a:path w="83820" h="536575">
                <a:moveTo>
                  <a:pt x="83820" y="452247"/>
                </a:moveTo>
                <a:lnTo>
                  <a:pt x="55880" y="452247"/>
                </a:lnTo>
                <a:lnTo>
                  <a:pt x="55880" y="466217"/>
                </a:lnTo>
                <a:lnTo>
                  <a:pt x="76835" y="466217"/>
                </a:lnTo>
                <a:lnTo>
                  <a:pt x="83820" y="45224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65700" y="3437508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D</a:t>
            </a:r>
            <a:r>
              <a:rPr sz="1800" b="1" spc="-65" dirty="0">
                <a:latin typeface="Trebuchet MS"/>
                <a:cs typeface="Trebuchet MS"/>
              </a:rPr>
              <a:t>o</a:t>
            </a:r>
            <a:r>
              <a:rPr sz="1800" b="1" spc="-50" dirty="0">
                <a:latin typeface="Trebuchet MS"/>
                <a:cs typeface="Trebuchet MS"/>
              </a:rPr>
              <a:t>ğ</a:t>
            </a:r>
            <a:r>
              <a:rPr sz="1800" b="1" spc="-120" dirty="0">
                <a:latin typeface="Trebuchet MS"/>
                <a:cs typeface="Trebuchet MS"/>
              </a:rPr>
              <a:t>ru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60390" y="2783839"/>
            <a:ext cx="1633855" cy="2076450"/>
          </a:xfrm>
          <a:custGeom>
            <a:avLst/>
            <a:gdLst/>
            <a:ahLst/>
            <a:cxnLst/>
            <a:rect l="l" t="t" r="r" b="b"/>
            <a:pathLst>
              <a:path w="1633854" h="2076450">
                <a:moveTo>
                  <a:pt x="87122" y="1992757"/>
                </a:moveTo>
                <a:lnTo>
                  <a:pt x="0" y="2027174"/>
                </a:lnTo>
                <a:lnTo>
                  <a:pt x="79883" y="2076323"/>
                </a:lnTo>
                <a:lnTo>
                  <a:pt x="82401" y="2047250"/>
                </a:lnTo>
                <a:lnTo>
                  <a:pt x="69596" y="2047240"/>
                </a:lnTo>
                <a:lnTo>
                  <a:pt x="69596" y="2019300"/>
                </a:lnTo>
                <a:lnTo>
                  <a:pt x="84822" y="2019300"/>
                </a:lnTo>
                <a:lnTo>
                  <a:pt x="87122" y="1992757"/>
                </a:lnTo>
                <a:close/>
              </a:path>
              <a:path w="1633854" h="2076450">
                <a:moveTo>
                  <a:pt x="84821" y="2019312"/>
                </a:moveTo>
                <a:lnTo>
                  <a:pt x="82401" y="2047250"/>
                </a:lnTo>
                <a:lnTo>
                  <a:pt x="1619885" y="2048510"/>
                </a:lnTo>
                <a:lnTo>
                  <a:pt x="1627632" y="2048510"/>
                </a:lnTo>
                <a:lnTo>
                  <a:pt x="1633855" y="2042287"/>
                </a:lnTo>
                <a:lnTo>
                  <a:pt x="1633855" y="2034540"/>
                </a:lnTo>
                <a:lnTo>
                  <a:pt x="1605914" y="2034540"/>
                </a:lnTo>
                <a:lnTo>
                  <a:pt x="1605914" y="2020558"/>
                </a:lnTo>
                <a:lnTo>
                  <a:pt x="84821" y="2019312"/>
                </a:lnTo>
                <a:close/>
              </a:path>
              <a:path w="1633854" h="2076450">
                <a:moveTo>
                  <a:pt x="69596" y="2019300"/>
                </a:moveTo>
                <a:lnTo>
                  <a:pt x="69596" y="2047240"/>
                </a:lnTo>
                <a:lnTo>
                  <a:pt x="82402" y="2047240"/>
                </a:lnTo>
                <a:lnTo>
                  <a:pt x="84821" y="2019312"/>
                </a:lnTo>
                <a:lnTo>
                  <a:pt x="69596" y="2019300"/>
                </a:lnTo>
                <a:close/>
              </a:path>
              <a:path w="1633854" h="2076450">
                <a:moveTo>
                  <a:pt x="1605914" y="2020558"/>
                </a:moveTo>
                <a:lnTo>
                  <a:pt x="1605914" y="2034540"/>
                </a:lnTo>
                <a:lnTo>
                  <a:pt x="1619885" y="2020570"/>
                </a:lnTo>
                <a:lnTo>
                  <a:pt x="1605914" y="2020558"/>
                </a:lnTo>
                <a:close/>
              </a:path>
              <a:path w="1633854" h="2076450">
                <a:moveTo>
                  <a:pt x="1605914" y="13970"/>
                </a:moveTo>
                <a:lnTo>
                  <a:pt x="1605914" y="2020558"/>
                </a:lnTo>
                <a:lnTo>
                  <a:pt x="1619885" y="2020570"/>
                </a:lnTo>
                <a:lnTo>
                  <a:pt x="1605914" y="2034540"/>
                </a:lnTo>
                <a:lnTo>
                  <a:pt x="1633855" y="2034540"/>
                </a:lnTo>
                <a:lnTo>
                  <a:pt x="1633855" y="27939"/>
                </a:lnTo>
                <a:lnTo>
                  <a:pt x="1619885" y="27939"/>
                </a:lnTo>
                <a:lnTo>
                  <a:pt x="1605914" y="13970"/>
                </a:lnTo>
                <a:close/>
              </a:path>
              <a:path w="1633854" h="2076450">
                <a:moveTo>
                  <a:pt x="1627632" y="0"/>
                </a:moveTo>
                <a:lnTo>
                  <a:pt x="940054" y="0"/>
                </a:lnTo>
                <a:lnTo>
                  <a:pt x="940054" y="27939"/>
                </a:lnTo>
                <a:lnTo>
                  <a:pt x="1605914" y="27939"/>
                </a:lnTo>
                <a:lnTo>
                  <a:pt x="1605914" y="13970"/>
                </a:lnTo>
                <a:lnTo>
                  <a:pt x="1633855" y="13970"/>
                </a:lnTo>
                <a:lnTo>
                  <a:pt x="1633855" y="6223"/>
                </a:lnTo>
                <a:lnTo>
                  <a:pt x="1627632" y="0"/>
                </a:lnTo>
                <a:close/>
              </a:path>
              <a:path w="1633854" h="2076450">
                <a:moveTo>
                  <a:pt x="1633855" y="13970"/>
                </a:moveTo>
                <a:lnTo>
                  <a:pt x="1605914" y="13970"/>
                </a:lnTo>
                <a:lnTo>
                  <a:pt x="1619885" y="27939"/>
                </a:lnTo>
                <a:lnTo>
                  <a:pt x="1633855" y="27939"/>
                </a:lnTo>
                <a:lnTo>
                  <a:pt x="1633855" y="1397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76770" y="2476182"/>
            <a:ext cx="566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rebuchet MS"/>
                <a:cs typeface="Trebuchet MS"/>
              </a:rPr>
              <a:t>Yanlış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293052"/>
            <a:ext cx="5653405" cy="1377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994"/>
              </a:spcBef>
            </a:pPr>
            <a:r>
              <a:rPr u="none" spc="-280" dirty="0"/>
              <a:t>Program </a:t>
            </a:r>
            <a:r>
              <a:rPr u="none" spc="-254" dirty="0"/>
              <a:t>Akış</a:t>
            </a:r>
            <a:r>
              <a:rPr u="none" spc="-630" dirty="0"/>
              <a:t> </a:t>
            </a:r>
            <a:r>
              <a:rPr u="none" spc="-295" dirty="0"/>
              <a:t>Diyagramı  </a:t>
            </a:r>
            <a:r>
              <a:rPr u="none" spc="-390" dirty="0"/>
              <a:t>Yapıları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671830" y="3158489"/>
            <a:ext cx="1475739" cy="87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830" y="3158489"/>
            <a:ext cx="1475740" cy="878840"/>
          </a:xfrm>
          <a:custGeom>
            <a:avLst/>
            <a:gdLst/>
            <a:ahLst/>
            <a:cxnLst/>
            <a:rect l="l" t="t" r="r" b="b"/>
            <a:pathLst>
              <a:path w="1475739" h="878839">
                <a:moveTo>
                  <a:pt x="0" y="146431"/>
                </a:moveTo>
                <a:lnTo>
                  <a:pt x="7467" y="100136"/>
                </a:lnTo>
                <a:lnTo>
                  <a:pt x="28262" y="59938"/>
                </a:lnTo>
                <a:lnTo>
                  <a:pt x="59971" y="28244"/>
                </a:lnTo>
                <a:lnTo>
                  <a:pt x="100182" y="7462"/>
                </a:lnTo>
                <a:lnTo>
                  <a:pt x="146481" y="0"/>
                </a:lnTo>
                <a:lnTo>
                  <a:pt x="1329308" y="0"/>
                </a:lnTo>
                <a:lnTo>
                  <a:pt x="1375603" y="7462"/>
                </a:lnTo>
                <a:lnTo>
                  <a:pt x="1415801" y="28244"/>
                </a:lnTo>
                <a:lnTo>
                  <a:pt x="1447495" y="59938"/>
                </a:lnTo>
                <a:lnTo>
                  <a:pt x="1468277" y="100136"/>
                </a:lnTo>
                <a:lnTo>
                  <a:pt x="1475739" y="146431"/>
                </a:lnTo>
                <a:lnTo>
                  <a:pt x="1475739" y="732409"/>
                </a:lnTo>
                <a:lnTo>
                  <a:pt x="1468277" y="778703"/>
                </a:lnTo>
                <a:lnTo>
                  <a:pt x="1447495" y="818901"/>
                </a:lnTo>
                <a:lnTo>
                  <a:pt x="1415801" y="850595"/>
                </a:lnTo>
                <a:lnTo>
                  <a:pt x="1375603" y="871377"/>
                </a:lnTo>
                <a:lnTo>
                  <a:pt x="1329308" y="878840"/>
                </a:lnTo>
                <a:lnTo>
                  <a:pt x="146481" y="878840"/>
                </a:lnTo>
                <a:lnTo>
                  <a:pt x="100182" y="871377"/>
                </a:lnTo>
                <a:lnTo>
                  <a:pt x="59971" y="850595"/>
                </a:lnTo>
                <a:lnTo>
                  <a:pt x="28262" y="818901"/>
                </a:lnTo>
                <a:lnTo>
                  <a:pt x="7467" y="778703"/>
                </a:lnTo>
                <a:lnTo>
                  <a:pt x="0" y="732409"/>
                </a:lnTo>
                <a:lnTo>
                  <a:pt x="0" y="146431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6797" y="3159378"/>
            <a:ext cx="724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b="1" spc="-37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800" b="1" spc="-1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800" b="1" spc="-14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800" b="1" spc="-16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800" b="1" spc="-8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800" b="1" spc="-105" dirty="0">
                <a:solidFill>
                  <a:srgbClr val="0D0D0D"/>
                </a:solidFill>
                <a:latin typeface="Trebuchet MS"/>
                <a:cs typeface="Trebuchet MS"/>
              </a:rPr>
              <a:t>rlı  </a:t>
            </a:r>
            <a:r>
              <a:rPr sz="1800" b="1" spc="-80" dirty="0">
                <a:solidFill>
                  <a:srgbClr val="0D0D0D"/>
                </a:solidFill>
                <a:latin typeface="Trebuchet MS"/>
                <a:cs typeface="Trebuchet MS"/>
              </a:rPr>
              <a:t>İşlem  </a:t>
            </a:r>
            <a:r>
              <a:rPr sz="1800" b="1" spc="-28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800" b="1" spc="-8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800" b="1" spc="-95" dirty="0">
                <a:solidFill>
                  <a:srgbClr val="0D0D0D"/>
                </a:solidFill>
                <a:latin typeface="Trebuchet MS"/>
                <a:cs typeface="Trebuchet MS"/>
              </a:rPr>
              <a:t>pı</a:t>
            </a:r>
            <a:r>
              <a:rPr sz="1800" b="1" spc="-100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800" b="1" spc="-8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D0D0D"/>
                </a:solidFill>
                <a:latin typeface="Trebuchet MS"/>
                <a:cs typeface="Trebuchet MS"/>
              </a:rPr>
              <a:t>rı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1210" y="2813050"/>
            <a:ext cx="685800" cy="1742439"/>
          </a:xfrm>
          <a:custGeom>
            <a:avLst/>
            <a:gdLst/>
            <a:ahLst/>
            <a:cxnLst/>
            <a:rect l="l" t="t" r="r" b="b"/>
            <a:pathLst>
              <a:path w="685800" h="1742439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4069"/>
                </a:lnTo>
                <a:lnTo>
                  <a:pt x="351957" y="827192"/>
                </a:lnTo>
                <a:lnTo>
                  <a:pt x="418238" y="849839"/>
                </a:lnTo>
                <a:lnTo>
                  <a:pt x="471342" y="858683"/>
                </a:lnTo>
                <a:lnTo>
                  <a:pt x="535010" y="865421"/>
                </a:lnTo>
                <a:lnTo>
                  <a:pt x="607182" y="869713"/>
                </a:lnTo>
                <a:lnTo>
                  <a:pt x="685800" y="871219"/>
                </a:lnTo>
                <a:lnTo>
                  <a:pt x="607182" y="872726"/>
                </a:lnTo>
                <a:lnTo>
                  <a:pt x="535010" y="877018"/>
                </a:lnTo>
                <a:lnTo>
                  <a:pt x="471342" y="883756"/>
                </a:lnTo>
                <a:lnTo>
                  <a:pt x="418238" y="892600"/>
                </a:lnTo>
                <a:lnTo>
                  <a:pt x="377756" y="903210"/>
                </a:lnTo>
                <a:lnTo>
                  <a:pt x="342900" y="928369"/>
                </a:lnTo>
                <a:lnTo>
                  <a:pt x="342900" y="1685289"/>
                </a:lnTo>
                <a:lnTo>
                  <a:pt x="333842" y="1698412"/>
                </a:lnTo>
                <a:lnTo>
                  <a:pt x="267561" y="1721059"/>
                </a:lnTo>
                <a:lnTo>
                  <a:pt x="214457" y="1729903"/>
                </a:lnTo>
                <a:lnTo>
                  <a:pt x="150789" y="1736641"/>
                </a:lnTo>
                <a:lnTo>
                  <a:pt x="78617" y="1740933"/>
                </a:lnTo>
                <a:lnTo>
                  <a:pt x="0" y="174243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9809" y="2272029"/>
            <a:ext cx="1879600" cy="88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9809" y="2272029"/>
            <a:ext cx="1879600" cy="886460"/>
          </a:xfrm>
          <a:custGeom>
            <a:avLst/>
            <a:gdLst/>
            <a:ahLst/>
            <a:cxnLst/>
            <a:rect l="l" t="t" r="r" b="b"/>
            <a:pathLst>
              <a:path w="1879600" h="886460">
                <a:moveTo>
                  <a:pt x="0" y="443230"/>
                </a:moveTo>
                <a:lnTo>
                  <a:pt x="939800" y="0"/>
                </a:lnTo>
                <a:lnTo>
                  <a:pt x="1879600" y="443230"/>
                </a:lnTo>
                <a:lnTo>
                  <a:pt x="939800" y="886460"/>
                </a:lnTo>
                <a:lnTo>
                  <a:pt x="0" y="443230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30040" y="2550223"/>
            <a:ext cx="740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Sayı </a:t>
            </a:r>
            <a:r>
              <a:rPr sz="1800" b="1" spc="-160" dirty="0">
                <a:latin typeface="Trebuchet MS"/>
                <a:cs typeface="Trebuchet MS"/>
              </a:rPr>
              <a:t>&lt;</a:t>
            </a:r>
            <a:r>
              <a:rPr sz="1800" b="1" spc="-24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79190" y="3956050"/>
            <a:ext cx="1643380" cy="50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9190" y="3956050"/>
            <a:ext cx="1643380" cy="505459"/>
          </a:xfrm>
          <a:custGeom>
            <a:avLst/>
            <a:gdLst/>
            <a:ahLst/>
            <a:cxnLst/>
            <a:rect l="l" t="t" r="r" b="b"/>
            <a:pathLst>
              <a:path w="1643379" h="505460">
                <a:moveTo>
                  <a:pt x="0" y="505460"/>
                </a:moveTo>
                <a:lnTo>
                  <a:pt x="1643380" y="505460"/>
                </a:lnTo>
                <a:lnTo>
                  <a:pt x="1643380" y="0"/>
                </a:lnTo>
                <a:lnTo>
                  <a:pt x="0" y="0"/>
                </a:lnTo>
                <a:lnTo>
                  <a:pt x="0" y="505460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28415" y="4043933"/>
            <a:ext cx="133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Sayı </a:t>
            </a:r>
            <a:r>
              <a:rPr sz="1800" b="1" spc="-160" dirty="0">
                <a:latin typeface="Trebuchet MS"/>
                <a:cs typeface="Trebuchet MS"/>
              </a:rPr>
              <a:t>= </a:t>
            </a:r>
            <a:r>
              <a:rPr sz="1800" b="1" spc="-100" dirty="0">
                <a:latin typeface="Trebuchet MS"/>
                <a:cs typeface="Trebuchet MS"/>
              </a:rPr>
              <a:t>Sayı </a:t>
            </a:r>
            <a:r>
              <a:rPr sz="1800" b="1" spc="-160" dirty="0">
                <a:latin typeface="Trebuchet MS"/>
                <a:cs typeface="Trebuchet MS"/>
              </a:rPr>
              <a:t>+</a:t>
            </a:r>
            <a:r>
              <a:rPr sz="1800" b="1" spc="-23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57700" y="3158489"/>
            <a:ext cx="83820" cy="797560"/>
          </a:xfrm>
          <a:custGeom>
            <a:avLst/>
            <a:gdLst/>
            <a:ahLst/>
            <a:cxnLst/>
            <a:rect l="l" t="t" r="r" b="b"/>
            <a:pathLst>
              <a:path w="83820" h="797560">
                <a:moveTo>
                  <a:pt x="27939" y="713359"/>
                </a:moveTo>
                <a:lnTo>
                  <a:pt x="0" y="713359"/>
                </a:lnTo>
                <a:lnTo>
                  <a:pt x="41910" y="797179"/>
                </a:lnTo>
                <a:lnTo>
                  <a:pt x="76835" y="727329"/>
                </a:lnTo>
                <a:lnTo>
                  <a:pt x="27939" y="727329"/>
                </a:lnTo>
                <a:lnTo>
                  <a:pt x="27939" y="713359"/>
                </a:lnTo>
                <a:close/>
              </a:path>
              <a:path w="83820" h="797560">
                <a:moveTo>
                  <a:pt x="55879" y="0"/>
                </a:moveTo>
                <a:lnTo>
                  <a:pt x="27939" y="0"/>
                </a:lnTo>
                <a:lnTo>
                  <a:pt x="27939" y="727329"/>
                </a:lnTo>
                <a:lnTo>
                  <a:pt x="55879" y="727329"/>
                </a:lnTo>
                <a:lnTo>
                  <a:pt x="55879" y="0"/>
                </a:lnTo>
                <a:close/>
              </a:path>
              <a:path w="83820" h="797560">
                <a:moveTo>
                  <a:pt x="83820" y="713359"/>
                </a:moveTo>
                <a:lnTo>
                  <a:pt x="55879" y="713359"/>
                </a:lnTo>
                <a:lnTo>
                  <a:pt x="55879" y="727329"/>
                </a:lnTo>
                <a:lnTo>
                  <a:pt x="76835" y="727329"/>
                </a:lnTo>
                <a:lnTo>
                  <a:pt x="83820" y="71335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6444" y="3355721"/>
            <a:ext cx="60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rebuchet MS"/>
                <a:cs typeface="Trebuchet MS"/>
              </a:rPr>
              <a:t>D</a:t>
            </a:r>
            <a:r>
              <a:rPr sz="1800" b="1" spc="-65" dirty="0">
                <a:latin typeface="Trebuchet MS"/>
                <a:cs typeface="Trebuchet MS"/>
              </a:rPr>
              <a:t>o</a:t>
            </a:r>
            <a:r>
              <a:rPr sz="1800" b="1" spc="-50" dirty="0">
                <a:latin typeface="Trebuchet MS"/>
                <a:cs typeface="Trebuchet MS"/>
              </a:rPr>
              <a:t>ğ</a:t>
            </a:r>
            <a:r>
              <a:rPr sz="1800" b="1" spc="-120" dirty="0">
                <a:latin typeface="Trebuchet MS"/>
                <a:cs typeface="Trebuchet MS"/>
              </a:rPr>
              <a:t>ru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71800" y="2702560"/>
            <a:ext cx="588645" cy="899794"/>
          </a:xfrm>
          <a:custGeom>
            <a:avLst/>
            <a:gdLst/>
            <a:ahLst/>
            <a:cxnLst/>
            <a:rect l="l" t="t" r="r" b="b"/>
            <a:pathLst>
              <a:path w="588645" h="899795">
                <a:moveTo>
                  <a:pt x="27939" y="815848"/>
                </a:moveTo>
                <a:lnTo>
                  <a:pt x="0" y="815848"/>
                </a:lnTo>
                <a:lnTo>
                  <a:pt x="41910" y="899667"/>
                </a:lnTo>
                <a:lnTo>
                  <a:pt x="76835" y="829817"/>
                </a:lnTo>
                <a:lnTo>
                  <a:pt x="27939" y="829817"/>
                </a:lnTo>
                <a:lnTo>
                  <a:pt x="27939" y="815848"/>
                </a:lnTo>
                <a:close/>
              </a:path>
              <a:path w="588645" h="899795">
                <a:moveTo>
                  <a:pt x="588517" y="0"/>
                </a:moveTo>
                <a:lnTo>
                  <a:pt x="34162" y="0"/>
                </a:lnTo>
                <a:lnTo>
                  <a:pt x="27939" y="6223"/>
                </a:lnTo>
                <a:lnTo>
                  <a:pt x="27939" y="829817"/>
                </a:lnTo>
                <a:lnTo>
                  <a:pt x="55880" y="829817"/>
                </a:lnTo>
                <a:lnTo>
                  <a:pt x="55880" y="27939"/>
                </a:lnTo>
                <a:lnTo>
                  <a:pt x="41910" y="27939"/>
                </a:lnTo>
                <a:lnTo>
                  <a:pt x="55880" y="13969"/>
                </a:lnTo>
                <a:lnTo>
                  <a:pt x="588517" y="13969"/>
                </a:lnTo>
                <a:lnTo>
                  <a:pt x="588517" y="0"/>
                </a:lnTo>
                <a:close/>
              </a:path>
              <a:path w="588645" h="899795">
                <a:moveTo>
                  <a:pt x="83819" y="815848"/>
                </a:moveTo>
                <a:lnTo>
                  <a:pt x="55880" y="815848"/>
                </a:lnTo>
                <a:lnTo>
                  <a:pt x="55880" y="829817"/>
                </a:lnTo>
                <a:lnTo>
                  <a:pt x="76835" y="829817"/>
                </a:lnTo>
                <a:lnTo>
                  <a:pt x="83819" y="815848"/>
                </a:lnTo>
                <a:close/>
              </a:path>
              <a:path w="588645" h="899795">
                <a:moveTo>
                  <a:pt x="55880" y="13969"/>
                </a:moveTo>
                <a:lnTo>
                  <a:pt x="41910" y="27939"/>
                </a:lnTo>
                <a:lnTo>
                  <a:pt x="55880" y="27939"/>
                </a:lnTo>
                <a:lnTo>
                  <a:pt x="55880" y="13969"/>
                </a:lnTo>
                <a:close/>
              </a:path>
              <a:path w="588645" h="899795">
                <a:moveTo>
                  <a:pt x="588517" y="13969"/>
                </a:moveTo>
                <a:lnTo>
                  <a:pt x="55880" y="13969"/>
                </a:lnTo>
                <a:lnTo>
                  <a:pt x="55880" y="27939"/>
                </a:lnTo>
                <a:lnTo>
                  <a:pt x="588517" y="27939"/>
                </a:lnTo>
                <a:lnTo>
                  <a:pt x="588517" y="1396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84245" y="2401823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latin typeface="Trebuchet MS"/>
                <a:cs typeface="Trebuchet MS"/>
              </a:rPr>
              <a:t>Y</a:t>
            </a:r>
            <a:r>
              <a:rPr sz="1800" b="1" spc="-85" dirty="0">
                <a:latin typeface="Trebuchet MS"/>
                <a:cs typeface="Trebuchet MS"/>
              </a:rPr>
              <a:t>a</a:t>
            </a:r>
            <a:r>
              <a:rPr sz="1800" b="1" spc="-110" dirty="0">
                <a:latin typeface="Trebuchet MS"/>
                <a:cs typeface="Trebuchet MS"/>
              </a:rPr>
              <a:t>n</a:t>
            </a:r>
            <a:r>
              <a:rPr sz="1800" b="1" spc="-95" dirty="0">
                <a:latin typeface="Trebuchet MS"/>
                <a:cs typeface="Trebuchet MS"/>
              </a:rPr>
              <a:t>l</a:t>
            </a:r>
            <a:r>
              <a:rPr sz="1800" b="1" spc="-100" dirty="0">
                <a:latin typeface="Trebuchet MS"/>
                <a:cs typeface="Trebuchet MS"/>
              </a:rPr>
              <a:t>ı</a:t>
            </a:r>
            <a:r>
              <a:rPr sz="1800" b="1" spc="-60" dirty="0">
                <a:latin typeface="Trebuchet MS"/>
                <a:cs typeface="Trebuchet MS"/>
              </a:rPr>
              <a:t>ş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85640" y="2674620"/>
            <a:ext cx="1139825" cy="1972945"/>
          </a:xfrm>
          <a:custGeom>
            <a:avLst/>
            <a:gdLst/>
            <a:ahLst/>
            <a:cxnLst/>
            <a:rect l="l" t="t" r="r" b="b"/>
            <a:pathLst>
              <a:path w="1139825" h="1972945">
                <a:moveTo>
                  <a:pt x="27939" y="1787143"/>
                </a:moveTo>
                <a:lnTo>
                  <a:pt x="0" y="1787143"/>
                </a:lnTo>
                <a:lnTo>
                  <a:pt x="0" y="1966340"/>
                </a:lnTo>
                <a:lnTo>
                  <a:pt x="6223" y="1972563"/>
                </a:lnTo>
                <a:lnTo>
                  <a:pt x="1133094" y="1972563"/>
                </a:lnTo>
                <a:lnTo>
                  <a:pt x="1139444" y="1966340"/>
                </a:lnTo>
                <a:lnTo>
                  <a:pt x="1139444" y="1958593"/>
                </a:lnTo>
                <a:lnTo>
                  <a:pt x="27939" y="1958593"/>
                </a:lnTo>
                <a:lnTo>
                  <a:pt x="13970" y="1944623"/>
                </a:lnTo>
                <a:lnTo>
                  <a:pt x="27939" y="1944623"/>
                </a:lnTo>
                <a:lnTo>
                  <a:pt x="27939" y="1787143"/>
                </a:lnTo>
                <a:close/>
              </a:path>
              <a:path w="1139825" h="1972945">
                <a:moveTo>
                  <a:pt x="27939" y="1944623"/>
                </a:moveTo>
                <a:lnTo>
                  <a:pt x="13970" y="1944623"/>
                </a:lnTo>
                <a:lnTo>
                  <a:pt x="27939" y="1958593"/>
                </a:lnTo>
                <a:lnTo>
                  <a:pt x="27939" y="1944623"/>
                </a:lnTo>
                <a:close/>
              </a:path>
              <a:path w="1139825" h="1972945">
                <a:moveTo>
                  <a:pt x="1111504" y="1944623"/>
                </a:moveTo>
                <a:lnTo>
                  <a:pt x="27939" y="1944623"/>
                </a:lnTo>
                <a:lnTo>
                  <a:pt x="27939" y="1958593"/>
                </a:lnTo>
                <a:lnTo>
                  <a:pt x="1111504" y="1958593"/>
                </a:lnTo>
                <a:lnTo>
                  <a:pt x="1111504" y="1944623"/>
                </a:lnTo>
                <a:close/>
              </a:path>
              <a:path w="1139825" h="1972945">
                <a:moveTo>
                  <a:pt x="1111504" y="41909"/>
                </a:moveTo>
                <a:lnTo>
                  <a:pt x="1111504" y="1958593"/>
                </a:lnTo>
                <a:lnTo>
                  <a:pt x="1125474" y="1944623"/>
                </a:lnTo>
                <a:lnTo>
                  <a:pt x="1139444" y="1944623"/>
                </a:lnTo>
                <a:lnTo>
                  <a:pt x="1139444" y="55879"/>
                </a:lnTo>
                <a:lnTo>
                  <a:pt x="1125474" y="55879"/>
                </a:lnTo>
                <a:lnTo>
                  <a:pt x="1111504" y="41909"/>
                </a:lnTo>
                <a:close/>
              </a:path>
              <a:path w="1139825" h="1972945">
                <a:moveTo>
                  <a:pt x="1139444" y="1944623"/>
                </a:moveTo>
                <a:lnTo>
                  <a:pt x="1125474" y="1944623"/>
                </a:lnTo>
                <a:lnTo>
                  <a:pt x="1111504" y="1958593"/>
                </a:lnTo>
                <a:lnTo>
                  <a:pt x="1139444" y="1958593"/>
                </a:lnTo>
                <a:lnTo>
                  <a:pt x="1139444" y="1944623"/>
                </a:lnTo>
                <a:close/>
              </a:path>
              <a:path w="1139825" h="1972945">
                <a:moveTo>
                  <a:pt x="1037844" y="0"/>
                </a:moveTo>
                <a:lnTo>
                  <a:pt x="954024" y="41909"/>
                </a:lnTo>
                <a:lnTo>
                  <a:pt x="1037844" y="83819"/>
                </a:lnTo>
                <a:lnTo>
                  <a:pt x="1037844" y="55879"/>
                </a:lnTo>
                <a:lnTo>
                  <a:pt x="1023874" y="55879"/>
                </a:lnTo>
                <a:lnTo>
                  <a:pt x="1023874" y="27939"/>
                </a:lnTo>
                <a:lnTo>
                  <a:pt x="1037844" y="27939"/>
                </a:lnTo>
                <a:lnTo>
                  <a:pt x="1037844" y="0"/>
                </a:lnTo>
                <a:close/>
              </a:path>
              <a:path w="1139825" h="1972945">
                <a:moveTo>
                  <a:pt x="1037844" y="27939"/>
                </a:moveTo>
                <a:lnTo>
                  <a:pt x="1023874" y="27939"/>
                </a:lnTo>
                <a:lnTo>
                  <a:pt x="1023874" y="55879"/>
                </a:lnTo>
                <a:lnTo>
                  <a:pt x="1037844" y="55879"/>
                </a:lnTo>
                <a:lnTo>
                  <a:pt x="1037844" y="27939"/>
                </a:lnTo>
                <a:close/>
              </a:path>
              <a:path w="1139825" h="1972945">
                <a:moveTo>
                  <a:pt x="1133094" y="27939"/>
                </a:moveTo>
                <a:lnTo>
                  <a:pt x="1037844" y="27939"/>
                </a:lnTo>
                <a:lnTo>
                  <a:pt x="1037844" y="55879"/>
                </a:lnTo>
                <a:lnTo>
                  <a:pt x="1111504" y="55879"/>
                </a:lnTo>
                <a:lnTo>
                  <a:pt x="1111504" y="41909"/>
                </a:lnTo>
                <a:lnTo>
                  <a:pt x="1139444" y="41909"/>
                </a:lnTo>
                <a:lnTo>
                  <a:pt x="1139444" y="34162"/>
                </a:lnTo>
                <a:lnTo>
                  <a:pt x="1133094" y="27939"/>
                </a:lnTo>
                <a:close/>
              </a:path>
              <a:path w="1139825" h="1972945">
                <a:moveTo>
                  <a:pt x="1139444" y="41909"/>
                </a:moveTo>
                <a:lnTo>
                  <a:pt x="1111504" y="41909"/>
                </a:lnTo>
                <a:lnTo>
                  <a:pt x="1125474" y="55879"/>
                </a:lnTo>
                <a:lnTo>
                  <a:pt x="1139444" y="55879"/>
                </a:lnTo>
                <a:lnTo>
                  <a:pt x="1139444" y="4190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91529" y="3442970"/>
            <a:ext cx="1879600" cy="886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91529" y="3442970"/>
            <a:ext cx="1879600" cy="886460"/>
          </a:xfrm>
          <a:custGeom>
            <a:avLst/>
            <a:gdLst/>
            <a:ahLst/>
            <a:cxnLst/>
            <a:rect l="l" t="t" r="r" b="b"/>
            <a:pathLst>
              <a:path w="1879600" h="886460">
                <a:moveTo>
                  <a:pt x="0" y="443229"/>
                </a:moveTo>
                <a:lnTo>
                  <a:pt x="939800" y="0"/>
                </a:lnTo>
                <a:lnTo>
                  <a:pt x="1879600" y="443229"/>
                </a:lnTo>
                <a:lnTo>
                  <a:pt x="939800" y="886459"/>
                </a:lnTo>
                <a:lnTo>
                  <a:pt x="0" y="443229"/>
                </a:lnTo>
                <a:close/>
              </a:path>
            </a:pathLst>
          </a:custGeom>
          <a:ln w="27940">
            <a:solidFill>
              <a:srgbClr val="12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62014" y="3721734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Sayı </a:t>
            </a:r>
            <a:r>
              <a:rPr sz="1800" b="1" spc="-160" dirty="0">
                <a:latin typeface="Trebuchet MS"/>
                <a:cs typeface="Trebuchet MS"/>
              </a:rPr>
              <a:t>&lt;</a:t>
            </a:r>
            <a:r>
              <a:rPr sz="1800" b="1" spc="-240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0909" y="2360929"/>
            <a:ext cx="1643380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10909" y="2360929"/>
            <a:ext cx="1643380" cy="502920"/>
          </a:xfrm>
          <a:prstGeom prst="rect">
            <a:avLst/>
          </a:prstGeom>
          <a:ln w="27940">
            <a:solidFill>
              <a:srgbClr val="124262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780"/>
              </a:spcBef>
            </a:pPr>
            <a:r>
              <a:rPr sz="1800" b="1" spc="-100" dirty="0">
                <a:latin typeface="Trebuchet MS"/>
                <a:cs typeface="Trebuchet MS"/>
              </a:rPr>
              <a:t>Sayı </a:t>
            </a:r>
            <a:r>
              <a:rPr sz="1800" b="1" spc="-160" dirty="0">
                <a:latin typeface="Trebuchet MS"/>
                <a:cs typeface="Trebuchet MS"/>
              </a:rPr>
              <a:t>= </a:t>
            </a:r>
            <a:r>
              <a:rPr sz="1800" b="1" spc="-100" dirty="0">
                <a:latin typeface="Trebuchet MS"/>
                <a:cs typeface="Trebuchet MS"/>
              </a:rPr>
              <a:t>Sayı </a:t>
            </a:r>
            <a:r>
              <a:rPr sz="1800" b="1" spc="-160" dirty="0">
                <a:latin typeface="Trebuchet MS"/>
                <a:cs typeface="Trebuchet MS"/>
              </a:rPr>
              <a:t>+</a:t>
            </a:r>
            <a:r>
              <a:rPr sz="1800" b="1" spc="-21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89419" y="2863850"/>
            <a:ext cx="83820" cy="578485"/>
          </a:xfrm>
          <a:custGeom>
            <a:avLst/>
            <a:gdLst/>
            <a:ahLst/>
            <a:cxnLst/>
            <a:rect l="l" t="t" r="r" b="b"/>
            <a:pathLst>
              <a:path w="83820" h="578485">
                <a:moveTo>
                  <a:pt x="27939" y="494411"/>
                </a:moveTo>
                <a:lnTo>
                  <a:pt x="0" y="494411"/>
                </a:lnTo>
                <a:lnTo>
                  <a:pt x="41909" y="578230"/>
                </a:lnTo>
                <a:lnTo>
                  <a:pt x="76835" y="508380"/>
                </a:lnTo>
                <a:lnTo>
                  <a:pt x="27939" y="508380"/>
                </a:lnTo>
                <a:lnTo>
                  <a:pt x="27939" y="494411"/>
                </a:lnTo>
                <a:close/>
              </a:path>
              <a:path w="83820" h="578485">
                <a:moveTo>
                  <a:pt x="55879" y="0"/>
                </a:moveTo>
                <a:lnTo>
                  <a:pt x="27939" y="0"/>
                </a:lnTo>
                <a:lnTo>
                  <a:pt x="27939" y="508380"/>
                </a:lnTo>
                <a:lnTo>
                  <a:pt x="55879" y="508380"/>
                </a:lnTo>
                <a:lnTo>
                  <a:pt x="55879" y="0"/>
                </a:lnTo>
                <a:close/>
              </a:path>
              <a:path w="83820" h="578485">
                <a:moveTo>
                  <a:pt x="83820" y="494411"/>
                </a:moveTo>
                <a:lnTo>
                  <a:pt x="55879" y="494411"/>
                </a:lnTo>
                <a:lnTo>
                  <a:pt x="55879" y="508380"/>
                </a:lnTo>
                <a:lnTo>
                  <a:pt x="76835" y="508380"/>
                </a:lnTo>
                <a:lnTo>
                  <a:pt x="83820" y="494411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88075" y="4422394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D</a:t>
            </a:r>
            <a:r>
              <a:rPr sz="1800" b="1" spc="-65" dirty="0">
                <a:latin typeface="Trebuchet MS"/>
                <a:cs typeface="Trebuchet MS"/>
              </a:rPr>
              <a:t>o</a:t>
            </a:r>
            <a:r>
              <a:rPr sz="1800" b="1" spc="-50" dirty="0">
                <a:latin typeface="Trebuchet MS"/>
                <a:cs typeface="Trebuchet MS"/>
              </a:rPr>
              <a:t>ğ</a:t>
            </a:r>
            <a:r>
              <a:rPr sz="1800" b="1" spc="-120" dirty="0">
                <a:latin typeface="Trebuchet MS"/>
                <a:cs typeface="Trebuchet MS"/>
              </a:rPr>
              <a:t>ru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33030" y="3953255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latin typeface="Trebuchet MS"/>
                <a:cs typeface="Trebuchet MS"/>
              </a:rPr>
              <a:t>Y</a:t>
            </a:r>
            <a:r>
              <a:rPr sz="1800" b="1" spc="-85" dirty="0">
                <a:latin typeface="Trebuchet MS"/>
                <a:cs typeface="Trebuchet MS"/>
              </a:rPr>
              <a:t>a</a:t>
            </a:r>
            <a:r>
              <a:rPr sz="1800" b="1" spc="-110" dirty="0">
                <a:latin typeface="Trebuchet MS"/>
                <a:cs typeface="Trebuchet MS"/>
              </a:rPr>
              <a:t>n</a:t>
            </a:r>
            <a:r>
              <a:rPr sz="1800" b="1" spc="-95" dirty="0">
                <a:latin typeface="Trebuchet MS"/>
                <a:cs typeface="Trebuchet MS"/>
              </a:rPr>
              <a:t>l</a:t>
            </a:r>
            <a:r>
              <a:rPr sz="1800" b="1" spc="-100" dirty="0">
                <a:latin typeface="Trebuchet MS"/>
                <a:cs typeface="Trebuchet MS"/>
              </a:rPr>
              <a:t>ı</a:t>
            </a:r>
            <a:r>
              <a:rPr sz="1800" b="1" spc="-60" dirty="0">
                <a:latin typeface="Trebuchet MS"/>
                <a:cs typeface="Trebuchet MS"/>
              </a:rPr>
              <a:t>ş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54290" y="2598420"/>
            <a:ext cx="540385" cy="1330325"/>
          </a:xfrm>
          <a:custGeom>
            <a:avLst/>
            <a:gdLst/>
            <a:ahLst/>
            <a:cxnLst/>
            <a:rect l="l" t="t" r="r" b="b"/>
            <a:pathLst>
              <a:path w="540384" h="1330325">
                <a:moveTo>
                  <a:pt x="202056" y="1245996"/>
                </a:moveTo>
                <a:lnTo>
                  <a:pt x="118236" y="1287906"/>
                </a:lnTo>
                <a:lnTo>
                  <a:pt x="202056" y="1329816"/>
                </a:lnTo>
                <a:lnTo>
                  <a:pt x="202056" y="1301877"/>
                </a:lnTo>
                <a:lnTo>
                  <a:pt x="188086" y="1301877"/>
                </a:lnTo>
                <a:lnTo>
                  <a:pt x="188086" y="1273936"/>
                </a:lnTo>
                <a:lnTo>
                  <a:pt x="202056" y="1273936"/>
                </a:lnTo>
                <a:lnTo>
                  <a:pt x="202056" y="1245996"/>
                </a:lnTo>
                <a:close/>
              </a:path>
              <a:path w="540384" h="1330325">
                <a:moveTo>
                  <a:pt x="202056" y="1273936"/>
                </a:moveTo>
                <a:lnTo>
                  <a:pt x="188086" y="1273936"/>
                </a:lnTo>
                <a:lnTo>
                  <a:pt x="188086" y="1301877"/>
                </a:lnTo>
                <a:lnTo>
                  <a:pt x="202056" y="1301877"/>
                </a:lnTo>
                <a:lnTo>
                  <a:pt x="202056" y="1273936"/>
                </a:lnTo>
                <a:close/>
              </a:path>
              <a:path w="540384" h="1330325">
                <a:moveTo>
                  <a:pt x="512190" y="1273936"/>
                </a:moveTo>
                <a:lnTo>
                  <a:pt x="202056" y="1273936"/>
                </a:lnTo>
                <a:lnTo>
                  <a:pt x="202056" y="1301877"/>
                </a:lnTo>
                <a:lnTo>
                  <a:pt x="533907" y="1301877"/>
                </a:lnTo>
                <a:lnTo>
                  <a:pt x="540130" y="1295653"/>
                </a:lnTo>
                <a:lnTo>
                  <a:pt x="540130" y="1287906"/>
                </a:lnTo>
                <a:lnTo>
                  <a:pt x="512190" y="1287906"/>
                </a:lnTo>
                <a:lnTo>
                  <a:pt x="512190" y="1273936"/>
                </a:lnTo>
                <a:close/>
              </a:path>
              <a:path w="540384" h="1330325">
                <a:moveTo>
                  <a:pt x="512190" y="13969"/>
                </a:moveTo>
                <a:lnTo>
                  <a:pt x="512190" y="1287906"/>
                </a:lnTo>
                <a:lnTo>
                  <a:pt x="526160" y="1273936"/>
                </a:lnTo>
                <a:lnTo>
                  <a:pt x="540130" y="1273936"/>
                </a:lnTo>
                <a:lnTo>
                  <a:pt x="540130" y="27939"/>
                </a:lnTo>
                <a:lnTo>
                  <a:pt x="526160" y="27939"/>
                </a:lnTo>
                <a:lnTo>
                  <a:pt x="512190" y="13969"/>
                </a:lnTo>
                <a:close/>
              </a:path>
              <a:path w="540384" h="1330325">
                <a:moveTo>
                  <a:pt x="540130" y="1273936"/>
                </a:moveTo>
                <a:lnTo>
                  <a:pt x="526160" y="1273936"/>
                </a:lnTo>
                <a:lnTo>
                  <a:pt x="512190" y="1287906"/>
                </a:lnTo>
                <a:lnTo>
                  <a:pt x="540130" y="1287906"/>
                </a:lnTo>
                <a:lnTo>
                  <a:pt x="540130" y="1273936"/>
                </a:lnTo>
                <a:close/>
              </a:path>
              <a:path w="540384" h="1330325">
                <a:moveTo>
                  <a:pt x="533907" y="0"/>
                </a:moveTo>
                <a:lnTo>
                  <a:pt x="0" y="0"/>
                </a:lnTo>
                <a:lnTo>
                  <a:pt x="0" y="27939"/>
                </a:lnTo>
                <a:lnTo>
                  <a:pt x="512190" y="27939"/>
                </a:lnTo>
                <a:lnTo>
                  <a:pt x="512190" y="13969"/>
                </a:lnTo>
                <a:lnTo>
                  <a:pt x="540130" y="13969"/>
                </a:lnTo>
                <a:lnTo>
                  <a:pt x="540130" y="6222"/>
                </a:lnTo>
                <a:lnTo>
                  <a:pt x="533907" y="0"/>
                </a:lnTo>
                <a:close/>
              </a:path>
              <a:path w="540384" h="1330325">
                <a:moveTo>
                  <a:pt x="540130" y="13969"/>
                </a:moveTo>
                <a:lnTo>
                  <a:pt x="512190" y="13969"/>
                </a:lnTo>
                <a:lnTo>
                  <a:pt x="526160" y="27939"/>
                </a:lnTo>
                <a:lnTo>
                  <a:pt x="540130" y="27939"/>
                </a:lnTo>
                <a:lnTo>
                  <a:pt x="540130" y="1396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9419" y="4329429"/>
            <a:ext cx="83820" cy="509905"/>
          </a:xfrm>
          <a:custGeom>
            <a:avLst/>
            <a:gdLst/>
            <a:ahLst/>
            <a:cxnLst/>
            <a:rect l="l" t="t" r="r" b="b"/>
            <a:pathLst>
              <a:path w="83820" h="509904">
                <a:moveTo>
                  <a:pt x="27939" y="426085"/>
                </a:moveTo>
                <a:lnTo>
                  <a:pt x="0" y="426085"/>
                </a:lnTo>
                <a:lnTo>
                  <a:pt x="41909" y="509905"/>
                </a:lnTo>
                <a:lnTo>
                  <a:pt x="76834" y="440055"/>
                </a:lnTo>
                <a:lnTo>
                  <a:pt x="27939" y="440055"/>
                </a:lnTo>
                <a:lnTo>
                  <a:pt x="27939" y="426085"/>
                </a:lnTo>
                <a:close/>
              </a:path>
              <a:path w="83820" h="509904">
                <a:moveTo>
                  <a:pt x="55879" y="0"/>
                </a:moveTo>
                <a:lnTo>
                  <a:pt x="27939" y="0"/>
                </a:lnTo>
                <a:lnTo>
                  <a:pt x="27939" y="440055"/>
                </a:lnTo>
                <a:lnTo>
                  <a:pt x="55879" y="440055"/>
                </a:lnTo>
                <a:lnTo>
                  <a:pt x="55879" y="0"/>
                </a:lnTo>
                <a:close/>
              </a:path>
              <a:path w="83820" h="509904">
                <a:moveTo>
                  <a:pt x="83820" y="426085"/>
                </a:moveTo>
                <a:lnTo>
                  <a:pt x="55879" y="426085"/>
                </a:lnTo>
                <a:lnTo>
                  <a:pt x="55879" y="440055"/>
                </a:lnTo>
                <a:lnTo>
                  <a:pt x="76834" y="440055"/>
                </a:lnTo>
                <a:lnTo>
                  <a:pt x="83820" y="42608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80" dirty="0"/>
              <a:t>Program </a:t>
            </a:r>
            <a:r>
              <a:rPr spc="-254" dirty="0"/>
              <a:t>Akış</a:t>
            </a:r>
            <a:r>
              <a:rPr spc="-585" dirty="0"/>
              <a:t> </a:t>
            </a:r>
            <a:r>
              <a:rPr spc="-310" dirty="0"/>
              <a:t>Diyagramları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136530" y="1968917"/>
            <a:ext cx="6870939" cy="349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5" dirty="0"/>
              <a:t>Kutu</a:t>
            </a:r>
            <a:r>
              <a:rPr spc="-455" dirty="0"/>
              <a:t> </a:t>
            </a:r>
            <a:r>
              <a:rPr spc="-310" dirty="0"/>
              <a:t>Diyagramları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210310" y="3168650"/>
            <a:ext cx="1478280" cy="878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0310" y="3168650"/>
            <a:ext cx="1478280" cy="878840"/>
          </a:xfrm>
          <a:custGeom>
            <a:avLst/>
            <a:gdLst/>
            <a:ahLst/>
            <a:cxnLst/>
            <a:rect l="l" t="t" r="r" b="b"/>
            <a:pathLst>
              <a:path w="1478280" h="878839">
                <a:moveTo>
                  <a:pt x="0" y="146430"/>
                </a:moveTo>
                <a:lnTo>
                  <a:pt x="7462" y="100136"/>
                </a:lnTo>
                <a:lnTo>
                  <a:pt x="28244" y="59938"/>
                </a:lnTo>
                <a:lnTo>
                  <a:pt x="59938" y="28244"/>
                </a:lnTo>
                <a:lnTo>
                  <a:pt x="100136" y="7462"/>
                </a:lnTo>
                <a:lnTo>
                  <a:pt x="146431" y="0"/>
                </a:lnTo>
                <a:lnTo>
                  <a:pt x="1331848" y="0"/>
                </a:lnTo>
                <a:lnTo>
                  <a:pt x="1378143" y="7462"/>
                </a:lnTo>
                <a:lnTo>
                  <a:pt x="1418341" y="28244"/>
                </a:lnTo>
                <a:lnTo>
                  <a:pt x="1450035" y="59938"/>
                </a:lnTo>
                <a:lnTo>
                  <a:pt x="1470817" y="100136"/>
                </a:lnTo>
                <a:lnTo>
                  <a:pt x="1478280" y="146430"/>
                </a:lnTo>
                <a:lnTo>
                  <a:pt x="1478280" y="732408"/>
                </a:lnTo>
                <a:lnTo>
                  <a:pt x="1470817" y="778703"/>
                </a:lnTo>
                <a:lnTo>
                  <a:pt x="1450035" y="818901"/>
                </a:lnTo>
                <a:lnTo>
                  <a:pt x="1418341" y="850595"/>
                </a:lnTo>
                <a:lnTo>
                  <a:pt x="1378143" y="871377"/>
                </a:lnTo>
                <a:lnTo>
                  <a:pt x="1331848" y="878839"/>
                </a:lnTo>
                <a:lnTo>
                  <a:pt x="146431" y="878839"/>
                </a:lnTo>
                <a:lnTo>
                  <a:pt x="100136" y="871377"/>
                </a:lnTo>
                <a:lnTo>
                  <a:pt x="59938" y="850595"/>
                </a:lnTo>
                <a:lnTo>
                  <a:pt x="28244" y="818901"/>
                </a:lnTo>
                <a:lnTo>
                  <a:pt x="7462" y="778703"/>
                </a:lnTo>
                <a:lnTo>
                  <a:pt x="0" y="732408"/>
                </a:lnTo>
                <a:lnTo>
                  <a:pt x="0" y="14643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8011" y="3305428"/>
            <a:ext cx="1183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marR="5080" indent="-30734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0D0D0D"/>
                </a:solidFill>
                <a:latin typeface="Trebuchet MS"/>
                <a:cs typeface="Trebuchet MS"/>
              </a:rPr>
              <a:t>Ardışıl</a:t>
            </a:r>
            <a:r>
              <a:rPr sz="1800" b="1" spc="-2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0D0D0D"/>
                </a:solidFill>
                <a:latin typeface="Trebuchet MS"/>
                <a:cs typeface="Trebuchet MS"/>
              </a:rPr>
              <a:t>İşlem  </a:t>
            </a:r>
            <a:r>
              <a:rPr sz="1800" b="1" spc="-120" dirty="0">
                <a:solidFill>
                  <a:srgbClr val="0D0D0D"/>
                </a:solidFill>
                <a:latin typeface="Trebuchet MS"/>
                <a:cs typeface="Trebuchet MS"/>
              </a:rPr>
              <a:t>Yapısı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8589" y="2846070"/>
            <a:ext cx="685800" cy="1739900"/>
          </a:xfrm>
          <a:custGeom>
            <a:avLst/>
            <a:gdLst/>
            <a:ahLst/>
            <a:cxnLst/>
            <a:rect l="l" t="t" r="r" b="b"/>
            <a:pathLst>
              <a:path w="685800" h="1739900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2799"/>
                </a:lnTo>
                <a:lnTo>
                  <a:pt x="351957" y="825922"/>
                </a:lnTo>
                <a:lnTo>
                  <a:pt x="418238" y="848569"/>
                </a:lnTo>
                <a:lnTo>
                  <a:pt x="471342" y="857413"/>
                </a:lnTo>
                <a:lnTo>
                  <a:pt x="535010" y="864151"/>
                </a:lnTo>
                <a:lnTo>
                  <a:pt x="607182" y="868443"/>
                </a:lnTo>
                <a:lnTo>
                  <a:pt x="685800" y="869949"/>
                </a:lnTo>
                <a:lnTo>
                  <a:pt x="607182" y="871456"/>
                </a:lnTo>
                <a:lnTo>
                  <a:pt x="535010" y="875748"/>
                </a:lnTo>
                <a:lnTo>
                  <a:pt x="471342" y="882486"/>
                </a:lnTo>
                <a:lnTo>
                  <a:pt x="418238" y="891330"/>
                </a:lnTo>
                <a:lnTo>
                  <a:pt x="377756" y="901940"/>
                </a:lnTo>
                <a:lnTo>
                  <a:pt x="342900" y="927099"/>
                </a:lnTo>
                <a:lnTo>
                  <a:pt x="342900" y="1682749"/>
                </a:lnTo>
                <a:lnTo>
                  <a:pt x="333842" y="1695872"/>
                </a:lnTo>
                <a:lnTo>
                  <a:pt x="267561" y="1718519"/>
                </a:lnTo>
                <a:lnTo>
                  <a:pt x="214457" y="1727363"/>
                </a:lnTo>
                <a:lnTo>
                  <a:pt x="150789" y="1734101"/>
                </a:lnTo>
                <a:lnTo>
                  <a:pt x="78617" y="1738393"/>
                </a:lnTo>
                <a:lnTo>
                  <a:pt x="0" y="173989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7968" y="2086577"/>
            <a:ext cx="2995492" cy="323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5" dirty="0"/>
              <a:t>Kutu</a:t>
            </a:r>
            <a:r>
              <a:rPr spc="-455" dirty="0"/>
              <a:t> </a:t>
            </a:r>
            <a:r>
              <a:rPr spc="-310" dirty="0"/>
              <a:t>Diyagramları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697230" y="3143250"/>
            <a:ext cx="1475739" cy="878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230" y="3143250"/>
            <a:ext cx="1475740" cy="878840"/>
          </a:xfrm>
          <a:custGeom>
            <a:avLst/>
            <a:gdLst/>
            <a:ahLst/>
            <a:cxnLst/>
            <a:rect l="l" t="t" r="r" b="b"/>
            <a:pathLst>
              <a:path w="1475739" h="878839">
                <a:moveTo>
                  <a:pt x="0" y="146430"/>
                </a:moveTo>
                <a:lnTo>
                  <a:pt x="7467" y="100136"/>
                </a:lnTo>
                <a:lnTo>
                  <a:pt x="28262" y="59938"/>
                </a:lnTo>
                <a:lnTo>
                  <a:pt x="59971" y="28244"/>
                </a:lnTo>
                <a:lnTo>
                  <a:pt x="100182" y="7462"/>
                </a:lnTo>
                <a:lnTo>
                  <a:pt x="146481" y="0"/>
                </a:lnTo>
                <a:lnTo>
                  <a:pt x="1329308" y="0"/>
                </a:lnTo>
                <a:lnTo>
                  <a:pt x="1375603" y="7462"/>
                </a:lnTo>
                <a:lnTo>
                  <a:pt x="1415801" y="28244"/>
                </a:lnTo>
                <a:lnTo>
                  <a:pt x="1447495" y="59938"/>
                </a:lnTo>
                <a:lnTo>
                  <a:pt x="1468277" y="100136"/>
                </a:lnTo>
                <a:lnTo>
                  <a:pt x="1475739" y="146430"/>
                </a:lnTo>
                <a:lnTo>
                  <a:pt x="1475739" y="732408"/>
                </a:lnTo>
                <a:lnTo>
                  <a:pt x="1468277" y="778703"/>
                </a:lnTo>
                <a:lnTo>
                  <a:pt x="1447495" y="818901"/>
                </a:lnTo>
                <a:lnTo>
                  <a:pt x="1415801" y="850595"/>
                </a:lnTo>
                <a:lnTo>
                  <a:pt x="1375603" y="871377"/>
                </a:lnTo>
                <a:lnTo>
                  <a:pt x="1329308" y="878839"/>
                </a:lnTo>
                <a:lnTo>
                  <a:pt x="146481" y="878839"/>
                </a:lnTo>
                <a:lnTo>
                  <a:pt x="100182" y="871377"/>
                </a:lnTo>
                <a:lnTo>
                  <a:pt x="59971" y="850595"/>
                </a:lnTo>
                <a:lnTo>
                  <a:pt x="28262" y="818901"/>
                </a:lnTo>
                <a:lnTo>
                  <a:pt x="7467" y="778703"/>
                </a:lnTo>
                <a:lnTo>
                  <a:pt x="0" y="732408"/>
                </a:lnTo>
                <a:lnTo>
                  <a:pt x="0" y="14643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4080" y="3279775"/>
            <a:ext cx="107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D0D0D"/>
                </a:solidFill>
                <a:latin typeface="Trebuchet MS"/>
                <a:cs typeface="Trebuchet MS"/>
              </a:rPr>
              <a:t>Şartlı</a:t>
            </a:r>
            <a:r>
              <a:rPr sz="1800" b="1" spc="-2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0D0D0D"/>
                </a:solidFill>
                <a:latin typeface="Trebuchet MS"/>
                <a:cs typeface="Trebuchet MS"/>
              </a:rPr>
              <a:t>İşlem  </a:t>
            </a:r>
            <a:r>
              <a:rPr sz="1800" b="1" spc="-120" dirty="0">
                <a:solidFill>
                  <a:srgbClr val="0D0D0D"/>
                </a:solidFill>
                <a:latin typeface="Trebuchet MS"/>
                <a:cs typeface="Trebuchet MS"/>
              </a:rPr>
              <a:t>Yapısı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6929" y="2711450"/>
            <a:ext cx="685800" cy="1742439"/>
          </a:xfrm>
          <a:custGeom>
            <a:avLst/>
            <a:gdLst/>
            <a:ahLst/>
            <a:cxnLst/>
            <a:rect l="l" t="t" r="r" b="b"/>
            <a:pathLst>
              <a:path w="685800" h="1742439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4070"/>
                </a:lnTo>
                <a:lnTo>
                  <a:pt x="351957" y="827192"/>
                </a:lnTo>
                <a:lnTo>
                  <a:pt x="418238" y="849839"/>
                </a:lnTo>
                <a:lnTo>
                  <a:pt x="471342" y="858683"/>
                </a:lnTo>
                <a:lnTo>
                  <a:pt x="535010" y="865421"/>
                </a:lnTo>
                <a:lnTo>
                  <a:pt x="607182" y="869713"/>
                </a:lnTo>
                <a:lnTo>
                  <a:pt x="685800" y="871220"/>
                </a:lnTo>
                <a:lnTo>
                  <a:pt x="607182" y="872726"/>
                </a:lnTo>
                <a:lnTo>
                  <a:pt x="535010" y="877018"/>
                </a:lnTo>
                <a:lnTo>
                  <a:pt x="471342" y="883756"/>
                </a:lnTo>
                <a:lnTo>
                  <a:pt x="418238" y="892600"/>
                </a:lnTo>
                <a:lnTo>
                  <a:pt x="377756" y="903210"/>
                </a:lnTo>
                <a:lnTo>
                  <a:pt x="342900" y="928369"/>
                </a:lnTo>
                <a:lnTo>
                  <a:pt x="342900" y="1685289"/>
                </a:lnTo>
                <a:lnTo>
                  <a:pt x="333842" y="1698412"/>
                </a:lnTo>
                <a:lnTo>
                  <a:pt x="267561" y="1721059"/>
                </a:lnTo>
                <a:lnTo>
                  <a:pt x="214457" y="1729903"/>
                </a:lnTo>
                <a:lnTo>
                  <a:pt x="150789" y="1736641"/>
                </a:lnTo>
                <a:lnTo>
                  <a:pt x="78617" y="1740933"/>
                </a:lnTo>
                <a:lnTo>
                  <a:pt x="0" y="174243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0220" y="2517139"/>
            <a:ext cx="5271858" cy="2121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5" dirty="0"/>
              <a:t>Kutu</a:t>
            </a:r>
            <a:r>
              <a:rPr spc="-455" dirty="0"/>
              <a:t> </a:t>
            </a:r>
            <a:r>
              <a:rPr spc="-310" dirty="0"/>
              <a:t>Diyagramları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296669" y="3191510"/>
            <a:ext cx="1475740" cy="878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669" y="3191510"/>
            <a:ext cx="1475740" cy="878840"/>
          </a:xfrm>
          <a:custGeom>
            <a:avLst/>
            <a:gdLst/>
            <a:ahLst/>
            <a:cxnLst/>
            <a:rect l="l" t="t" r="r" b="b"/>
            <a:pathLst>
              <a:path w="1475739" h="878839">
                <a:moveTo>
                  <a:pt x="0" y="146430"/>
                </a:moveTo>
                <a:lnTo>
                  <a:pt x="7462" y="100136"/>
                </a:lnTo>
                <a:lnTo>
                  <a:pt x="28244" y="59938"/>
                </a:lnTo>
                <a:lnTo>
                  <a:pt x="59938" y="28244"/>
                </a:lnTo>
                <a:lnTo>
                  <a:pt x="100136" y="7462"/>
                </a:lnTo>
                <a:lnTo>
                  <a:pt x="146431" y="0"/>
                </a:lnTo>
                <a:lnTo>
                  <a:pt x="1329309" y="0"/>
                </a:lnTo>
                <a:lnTo>
                  <a:pt x="1375603" y="7462"/>
                </a:lnTo>
                <a:lnTo>
                  <a:pt x="1415801" y="28244"/>
                </a:lnTo>
                <a:lnTo>
                  <a:pt x="1447495" y="59938"/>
                </a:lnTo>
                <a:lnTo>
                  <a:pt x="1468277" y="100136"/>
                </a:lnTo>
                <a:lnTo>
                  <a:pt x="1475740" y="146430"/>
                </a:lnTo>
                <a:lnTo>
                  <a:pt x="1475740" y="732408"/>
                </a:lnTo>
                <a:lnTo>
                  <a:pt x="1468277" y="778703"/>
                </a:lnTo>
                <a:lnTo>
                  <a:pt x="1447495" y="818901"/>
                </a:lnTo>
                <a:lnTo>
                  <a:pt x="1415801" y="850595"/>
                </a:lnTo>
                <a:lnTo>
                  <a:pt x="1375603" y="871377"/>
                </a:lnTo>
                <a:lnTo>
                  <a:pt x="1329309" y="878839"/>
                </a:lnTo>
                <a:lnTo>
                  <a:pt x="146431" y="878839"/>
                </a:lnTo>
                <a:lnTo>
                  <a:pt x="100136" y="871377"/>
                </a:lnTo>
                <a:lnTo>
                  <a:pt x="59938" y="850595"/>
                </a:lnTo>
                <a:lnTo>
                  <a:pt x="28244" y="818901"/>
                </a:lnTo>
                <a:lnTo>
                  <a:pt x="7462" y="778703"/>
                </a:lnTo>
                <a:lnTo>
                  <a:pt x="0" y="732408"/>
                </a:lnTo>
                <a:lnTo>
                  <a:pt x="0" y="146430"/>
                </a:lnTo>
                <a:close/>
              </a:path>
            </a:pathLst>
          </a:custGeom>
          <a:ln w="1270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2589" y="3190811"/>
            <a:ext cx="72453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36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800" b="1" spc="-1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800" b="1" spc="-14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800" b="1" spc="-15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800" b="1" spc="-8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800" b="1" spc="-105" dirty="0">
                <a:solidFill>
                  <a:srgbClr val="0D0D0D"/>
                </a:solidFill>
                <a:latin typeface="Trebuchet MS"/>
                <a:cs typeface="Trebuchet MS"/>
              </a:rPr>
              <a:t>rlı  </a:t>
            </a:r>
            <a:r>
              <a:rPr sz="1800" b="1" spc="-80" dirty="0">
                <a:solidFill>
                  <a:srgbClr val="0D0D0D"/>
                </a:solidFill>
                <a:latin typeface="Trebuchet MS"/>
                <a:cs typeface="Trebuchet MS"/>
              </a:rPr>
              <a:t>İşlem  </a:t>
            </a:r>
            <a:r>
              <a:rPr sz="1800" b="1" spc="-28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800" b="1" spc="-8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800" b="1" spc="-95" dirty="0">
                <a:solidFill>
                  <a:srgbClr val="0D0D0D"/>
                </a:solidFill>
                <a:latin typeface="Trebuchet MS"/>
                <a:cs typeface="Trebuchet MS"/>
              </a:rPr>
              <a:t>pı</a:t>
            </a:r>
            <a:r>
              <a:rPr sz="1800" b="1" spc="-100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800" b="1" spc="-8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rgbClr val="0D0D0D"/>
                </a:solidFill>
                <a:latin typeface="Trebuchet MS"/>
                <a:cs typeface="Trebuchet MS"/>
              </a:rPr>
              <a:t>rı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1489" y="2846070"/>
            <a:ext cx="685800" cy="1739900"/>
          </a:xfrm>
          <a:custGeom>
            <a:avLst/>
            <a:gdLst/>
            <a:ahLst/>
            <a:cxnLst/>
            <a:rect l="l" t="t" r="r" b="b"/>
            <a:pathLst>
              <a:path w="685800" h="1739900">
                <a:moveTo>
                  <a:pt x="0" y="0"/>
                </a:moveTo>
                <a:lnTo>
                  <a:pt x="78617" y="1506"/>
                </a:lnTo>
                <a:lnTo>
                  <a:pt x="150789" y="5798"/>
                </a:lnTo>
                <a:lnTo>
                  <a:pt x="214457" y="12536"/>
                </a:lnTo>
                <a:lnTo>
                  <a:pt x="267561" y="21380"/>
                </a:lnTo>
                <a:lnTo>
                  <a:pt x="308043" y="31990"/>
                </a:lnTo>
                <a:lnTo>
                  <a:pt x="342900" y="57150"/>
                </a:lnTo>
                <a:lnTo>
                  <a:pt x="342900" y="812799"/>
                </a:lnTo>
                <a:lnTo>
                  <a:pt x="351957" y="825922"/>
                </a:lnTo>
                <a:lnTo>
                  <a:pt x="418238" y="848569"/>
                </a:lnTo>
                <a:lnTo>
                  <a:pt x="471342" y="857413"/>
                </a:lnTo>
                <a:lnTo>
                  <a:pt x="535010" y="864151"/>
                </a:lnTo>
                <a:lnTo>
                  <a:pt x="607182" y="868443"/>
                </a:lnTo>
                <a:lnTo>
                  <a:pt x="685800" y="869949"/>
                </a:lnTo>
                <a:lnTo>
                  <a:pt x="607182" y="871456"/>
                </a:lnTo>
                <a:lnTo>
                  <a:pt x="535010" y="875748"/>
                </a:lnTo>
                <a:lnTo>
                  <a:pt x="471342" y="882486"/>
                </a:lnTo>
                <a:lnTo>
                  <a:pt x="418238" y="891330"/>
                </a:lnTo>
                <a:lnTo>
                  <a:pt x="377756" y="901940"/>
                </a:lnTo>
                <a:lnTo>
                  <a:pt x="342900" y="927099"/>
                </a:lnTo>
                <a:lnTo>
                  <a:pt x="342900" y="1682749"/>
                </a:lnTo>
                <a:lnTo>
                  <a:pt x="333842" y="1695872"/>
                </a:lnTo>
                <a:lnTo>
                  <a:pt x="267561" y="1718519"/>
                </a:lnTo>
                <a:lnTo>
                  <a:pt x="214457" y="1727363"/>
                </a:lnTo>
                <a:lnTo>
                  <a:pt x="150789" y="1734101"/>
                </a:lnTo>
                <a:lnTo>
                  <a:pt x="78617" y="1738393"/>
                </a:lnTo>
                <a:lnTo>
                  <a:pt x="0" y="1739899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8759" y="2335038"/>
            <a:ext cx="3393440" cy="25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50" dirty="0"/>
              <a:t>Karar</a:t>
            </a:r>
            <a:r>
              <a:rPr spc="-480" dirty="0"/>
              <a:t> </a:t>
            </a:r>
            <a:r>
              <a:rPr spc="-375" dirty="0"/>
              <a:t>Tabloları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343775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416559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10" dirty="0">
                <a:latin typeface="Arial"/>
                <a:cs typeface="Arial"/>
              </a:rPr>
              <a:t>Bazen </a:t>
            </a:r>
            <a:r>
              <a:rPr sz="1800" spc="-5" dirty="0">
                <a:latin typeface="Arial"/>
                <a:cs typeface="Arial"/>
              </a:rPr>
              <a:t>karmaşık </a:t>
            </a:r>
            <a:r>
              <a:rPr sz="1800" dirty="0">
                <a:latin typeface="Arial"/>
                <a:cs typeface="Arial"/>
              </a:rPr>
              <a:t>koşul </a:t>
            </a:r>
            <a:r>
              <a:rPr sz="1800" spc="-5" dirty="0">
                <a:latin typeface="Arial"/>
                <a:cs typeface="Arial"/>
              </a:rPr>
              <a:t>değerlendirmeleri </a:t>
            </a:r>
            <a:r>
              <a:rPr sz="1800" spc="-10" dirty="0">
                <a:latin typeface="Arial"/>
                <a:cs typeface="Arial"/>
              </a:rPr>
              <a:t>yapmak </a:t>
            </a:r>
            <a:r>
              <a:rPr sz="1800" spc="-15" dirty="0">
                <a:latin typeface="Arial"/>
                <a:cs typeface="Arial"/>
              </a:rPr>
              <a:t>gerekir. </a:t>
            </a:r>
            <a:r>
              <a:rPr sz="1800" spc="-5" dirty="0">
                <a:latin typeface="Arial"/>
                <a:cs typeface="Arial"/>
              </a:rPr>
              <a:t>Bunların  </a:t>
            </a:r>
            <a:r>
              <a:rPr sz="1800" spc="-10" dirty="0">
                <a:latin typeface="Arial"/>
                <a:cs typeface="Arial"/>
              </a:rPr>
              <a:t>düzenli </a:t>
            </a:r>
            <a:r>
              <a:rPr sz="1800" spc="-5" dirty="0">
                <a:latin typeface="Arial"/>
                <a:cs typeface="Arial"/>
              </a:rPr>
              <a:t>bir gösterilimi </a:t>
            </a:r>
            <a:r>
              <a:rPr sz="1800" dirty="0">
                <a:latin typeface="Arial"/>
                <a:cs typeface="Arial"/>
              </a:rPr>
              <a:t>karar </a:t>
            </a:r>
            <a:r>
              <a:rPr sz="1800" spc="-5" dirty="0">
                <a:latin typeface="Arial"/>
                <a:cs typeface="Arial"/>
              </a:rPr>
              <a:t>tablolarında </a:t>
            </a:r>
            <a:r>
              <a:rPr sz="1800" spc="-20" dirty="0">
                <a:latin typeface="Arial"/>
                <a:cs typeface="Arial"/>
              </a:rPr>
              <a:t>yapılabilir.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Öncelikle, </a:t>
            </a:r>
            <a:r>
              <a:rPr sz="1800" spc="-5" dirty="0">
                <a:latin typeface="Arial"/>
                <a:cs typeface="Arial"/>
              </a:rPr>
              <a:t>bütün işlemler saptanmalı, </a:t>
            </a:r>
            <a:r>
              <a:rPr sz="1800" dirty="0">
                <a:latin typeface="Arial"/>
                <a:cs typeface="Arial"/>
              </a:rPr>
              <a:t>sonra </a:t>
            </a:r>
            <a:r>
              <a:rPr sz="1800" spc="-5" dirty="0">
                <a:latin typeface="Arial"/>
                <a:cs typeface="Arial"/>
              </a:rPr>
              <a:t>ön koşullar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belirlenmelidir.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Belirli </a:t>
            </a:r>
            <a:r>
              <a:rPr sz="1800" spc="-5" dirty="0">
                <a:latin typeface="Arial"/>
                <a:cs typeface="Arial"/>
              </a:rPr>
              <a:t>işlemler ile belirli koşulları birleştirerek </a:t>
            </a:r>
            <a:r>
              <a:rPr sz="1800" dirty="0">
                <a:latin typeface="Arial"/>
                <a:cs typeface="Arial"/>
              </a:rPr>
              <a:t>tablo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oluşturulur.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Alt tarafta </a:t>
            </a:r>
            <a:r>
              <a:rPr sz="1800" spc="-5" dirty="0">
                <a:latin typeface="Arial"/>
                <a:cs typeface="Arial"/>
              </a:rPr>
              <a:t>ise işlemler </a:t>
            </a:r>
            <a:r>
              <a:rPr sz="1800" spc="-10" dirty="0">
                <a:latin typeface="Arial"/>
                <a:cs typeface="Arial"/>
              </a:rPr>
              <a:t>benzer </a:t>
            </a:r>
            <a:r>
              <a:rPr sz="1800" spc="-5" dirty="0">
                <a:latin typeface="Arial"/>
                <a:cs typeface="Arial"/>
              </a:rPr>
              <a:t>satırlar olarak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gösterilir.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898" y="4716779"/>
            <a:ext cx="3309293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50" dirty="0"/>
              <a:t>Karar</a:t>
            </a:r>
            <a:r>
              <a:rPr spc="-480" dirty="0"/>
              <a:t> </a:t>
            </a:r>
            <a:r>
              <a:rPr spc="-375" dirty="0"/>
              <a:t>Tabloları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785620" y="2133600"/>
            <a:ext cx="5524500" cy="326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80" dirty="0"/>
              <a:t>Program </a:t>
            </a:r>
            <a:r>
              <a:rPr spc="-365" dirty="0"/>
              <a:t>Tasarım</a:t>
            </a:r>
            <a:r>
              <a:rPr spc="-565" dirty="0"/>
              <a:t> </a:t>
            </a:r>
            <a:r>
              <a:rPr spc="-300" dirty="0"/>
              <a:t>Dili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432675" cy="343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5" dirty="0">
                <a:solidFill>
                  <a:srgbClr val="9999FF"/>
                </a:solidFill>
                <a:latin typeface="Arial"/>
                <a:cs typeface="Arial"/>
              </a:rPr>
              <a:t>Program </a:t>
            </a:r>
            <a:r>
              <a:rPr sz="2000" spc="-35" dirty="0">
                <a:solidFill>
                  <a:srgbClr val="9999FF"/>
                </a:solidFill>
                <a:latin typeface="Arial"/>
                <a:cs typeface="Arial"/>
              </a:rPr>
              <a:t>Tasarım </a:t>
            </a:r>
            <a:r>
              <a:rPr sz="2000" spc="-5" dirty="0">
                <a:solidFill>
                  <a:srgbClr val="9999FF"/>
                </a:solidFill>
                <a:latin typeface="Arial"/>
                <a:cs typeface="Arial"/>
              </a:rPr>
              <a:t>Dilleri </a:t>
            </a:r>
            <a:r>
              <a:rPr sz="2000" dirty="0">
                <a:latin typeface="Arial"/>
                <a:cs typeface="Arial"/>
              </a:rPr>
              <a:t>süreç belirtiminde doğal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dillerin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programlama dili </a:t>
            </a:r>
            <a:r>
              <a:rPr sz="2000" spc="-10" dirty="0">
                <a:latin typeface="Arial"/>
                <a:cs typeface="Arial"/>
              </a:rPr>
              <a:t>ile </a:t>
            </a:r>
            <a:r>
              <a:rPr sz="2000" dirty="0">
                <a:latin typeface="Arial"/>
                <a:cs typeface="Arial"/>
              </a:rPr>
              <a:t>sentezlenmesi şeklinde </a:t>
            </a:r>
            <a:r>
              <a:rPr sz="2000" spc="-5" dirty="0">
                <a:latin typeface="Arial"/>
                <a:cs typeface="Arial"/>
              </a:rPr>
              <a:t>ortaya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çıkmıştır.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5" dirty="0">
                <a:latin typeface="Arial"/>
                <a:cs typeface="Arial"/>
              </a:rPr>
              <a:t>Hangi </a:t>
            </a:r>
            <a:r>
              <a:rPr sz="2000" dirty="0">
                <a:latin typeface="Arial"/>
                <a:cs typeface="Arial"/>
              </a:rPr>
              <a:t>programlama </a:t>
            </a:r>
            <a:r>
              <a:rPr sz="2000" spc="-5" dirty="0">
                <a:latin typeface="Arial"/>
                <a:cs typeface="Arial"/>
              </a:rPr>
              <a:t>dilinin kullanılacağından bağımsız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özellikler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bulunmalıdır.</a:t>
            </a:r>
            <a:endParaRPr sz="20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Hesap </a:t>
            </a:r>
            <a:r>
              <a:rPr sz="1600" spc="-10" dirty="0">
                <a:latin typeface="Arial"/>
                <a:cs typeface="Arial"/>
              </a:rPr>
              <a:t>Numarasını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Oku</a:t>
            </a:r>
            <a:endParaRPr sz="1600">
              <a:latin typeface="Arial"/>
              <a:cs typeface="Arial"/>
            </a:endParaRPr>
          </a:p>
          <a:p>
            <a:pPr marL="579120">
              <a:lnSpc>
                <a:spcPts val="1730"/>
              </a:lnSpc>
              <a:spcBef>
                <a:spcPts val="200"/>
              </a:spcBef>
            </a:pPr>
            <a:r>
              <a:rPr sz="1600" spc="-5" dirty="0">
                <a:latin typeface="Arial"/>
                <a:cs typeface="Arial"/>
              </a:rPr>
              <a:t>IF </a:t>
            </a:r>
            <a:r>
              <a:rPr sz="1600" spc="-10" dirty="0">
                <a:latin typeface="Arial"/>
                <a:cs typeface="Arial"/>
              </a:rPr>
              <a:t>(hesap numarası geçerli değil) başlangıca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dön</a:t>
            </a:r>
            <a:endParaRPr sz="1600">
              <a:latin typeface="Arial"/>
              <a:cs typeface="Arial"/>
            </a:endParaRPr>
          </a:p>
          <a:p>
            <a:pPr marL="820419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işlem türünü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iste</a:t>
            </a:r>
            <a:endParaRPr sz="16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(para </a:t>
            </a:r>
            <a:r>
              <a:rPr sz="1600" spc="-10" dirty="0">
                <a:latin typeface="Arial"/>
                <a:cs typeface="Arial"/>
              </a:rPr>
              <a:t>yatırma </a:t>
            </a:r>
            <a:r>
              <a:rPr sz="1600" spc="-5" dirty="0">
                <a:latin typeface="Arial"/>
                <a:cs typeface="Arial"/>
              </a:rPr>
              <a:t>islemi) </a:t>
            </a: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para_yatir(); </a:t>
            </a:r>
            <a:r>
              <a:rPr sz="1600" spc="-10" dirty="0">
                <a:latin typeface="Arial"/>
                <a:cs typeface="Arial"/>
              </a:rPr>
              <a:t>Başlangıca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dön}</a:t>
            </a:r>
            <a:endParaRPr sz="16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IF </a:t>
            </a:r>
            <a:r>
              <a:rPr sz="1600" spc="-10" dirty="0">
                <a:latin typeface="Arial"/>
                <a:cs typeface="Arial"/>
              </a:rPr>
              <a:t>(yeterli bakiye yok) başlangıca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dön</a:t>
            </a:r>
            <a:endParaRPr sz="16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385"/>
              </a:spcBef>
            </a:pPr>
            <a:r>
              <a:rPr sz="1600" spc="5" dirty="0">
                <a:latin typeface="Arial"/>
                <a:cs typeface="Arial"/>
              </a:rPr>
              <a:t>WHILE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106106"/>
            <a:ext cx="7301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60" dirty="0"/>
              <a:t>Tasarlanması </a:t>
            </a:r>
            <a:r>
              <a:rPr sz="3600" u="none" spc="-254" dirty="0"/>
              <a:t>Gereken </a:t>
            </a:r>
            <a:r>
              <a:rPr sz="3600" u="none" spc="-240" dirty="0"/>
              <a:t>Ortak </a:t>
            </a:r>
            <a:r>
              <a:rPr sz="3600" u="none" spc="-245" dirty="0"/>
              <a:t>Alt</a:t>
            </a:r>
            <a:r>
              <a:rPr sz="3600" u="none" spc="-560" dirty="0"/>
              <a:t> </a:t>
            </a:r>
            <a:r>
              <a:rPr sz="3600" u="none" spc="-245" dirty="0"/>
              <a:t>Sistemler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1153477" y="1871979"/>
            <a:ext cx="305181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sz="2100" spc="-25" dirty="0">
                <a:latin typeface="Arial"/>
                <a:cs typeface="Arial"/>
              </a:rPr>
              <a:t>Yetkilendirme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altsistemi</a:t>
            </a:r>
            <a:endParaRPr sz="21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52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sz="2100" spc="-5" dirty="0">
                <a:latin typeface="Arial"/>
                <a:cs typeface="Arial"/>
              </a:rPr>
              <a:t>Güvenlik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altsistemi</a:t>
            </a:r>
            <a:endParaRPr sz="21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sz="2100" spc="-35" dirty="0">
                <a:latin typeface="Arial"/>
                <a:cs typeface="Arial"/>
              </a:rPr>
              <a:t>Yedekleme</a:t>
            </a:r>
            <a:r>
              <a:rPr sz="2100" spc="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altsistemi</a:t>
            </a:r>
            <a:endParaRPr sz="21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52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sz="2100" spc="-35" dirty="0">
                <a:latin typeface="Arial"/>
                <a:cs typeface="Arial"/>
              </a:rPr>
              <a:t>Veri </a:t>
            </a:r>
            <a:r>
              <a:rPr sz="2100" spc="-5" dirty="0">
                <a:latin typeface="Arial"/>
                <a:cs typeface="Arial"/>
              </a:rPr>
              <a:t>transferi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altsistemi</a:t>
            </a:r>
            <a:endParaRPr sz="21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52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sz="2100" dirty="0">
                <a:latin typeface="Arial"/>
                <a:cs typeface="Arial"/>
              </a:rPr>
              <a:t>Arşiv</a:t>
            </a:r>
            <a:r>
              <a:rPr sz="2100" spc="-5" dirty="0">
                <a:latin typeface="Arial"/>
                <a:cs typeface="Arial"/>
              </a:rPr>
              <a:t> altsistemi</a:t>
            </a:r>
            <a:endParaRPr sz="21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69240" algn="l"/>
              </a:tabLst>
            </a:pPr>
            <a:r>
              <a:rPr sz="2100" spc="-10" dirty="0">
                <a:latin typeface="Arial"/>
                <a:cs typeface="Arial"/>
              </a:rPr>
              <a:t>Dönüştürme</a:t>
            </a:r>
            <a:r>
              <a:rPr sz="2100" spc="-5" dirty="0">
                <a:latin typeface="Arial"/>
                <a:cs typeface="Arial"/>
              </a:rPr>
              <a:t> altsistemi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7420" y="1945639"/>
            <a:ext cx="324866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5" dirty="0"/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747" y="1903729"/>
            <a:ext cx="5815330" cy="309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sz="1800" spc="-30" dirty="0">
                <a:latin typeface="Arial"/>
                <a:cs typeface="Arial"/>
              </a:rPr>
              <a:t>Tasarımın </a:t>
            </a:r>
            <a:r>
              <a:rPr sz="1800" spc="-5" dirty="0">
                <a:latin typeface="Arial"/>
                <a:cs typeface="Arial"/>
              </a:rPr>
              <a:t>ne olduğunu </a:t>
            </a:r>
            <a:r>
              <a:rPr sz="1800" dirty="0">
                <a:latin typeface="Arial"/>
                <a:cs typeface="Arial"/>
              </a:rPr>
              <a:t>ve çeşitli </a:t>
            </a:r>
            <a:r>
              <a:rPr sz="1800" spc="-5" dirty="0">
                <a:latin typeface="Arial"/>
                <a:cs typeface="Arial"/>
              </a:rPr>
              <a:t>tasarım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türlerinin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ürünün </a:t>
            </a:r>
            <a:r>
              <a:rPr sz="1800" dirty="0">
                <a:latin typeface="Arial"/>
                <a:cs typeface="Arial"/>
              </a:rPr>
              <a:t>farklı </a:t>
            </a:r>
            <a:r>
              <a:rPr sz="1800" spc="-15" dirty="0">
                <a:latin typeface="Arial"/>
                <a:cs typeface="Arial"/>
              </a:rPr>
              <a:t>yönleriyle </a:t>
            </a:r>
            <a:r>
              <a:rPr sz="1800" spc="-10" dirty="0">
                <a:latin typeface="Arial"/>
                <a:cs typeface="Arial"/>
              </a:rPr>
              <a:t>nasıl </a:t>
            </a:r>
            <a:r>
              <a:rPr sz="1800" spc="-5" dirty="0">
                <a:latin typeface="Arial"/>
                <a:cs typeface="Arial"/>
              </a:rPr>
              <a:t>ilgilendiğini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açıklamak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269240" marR="70485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sz="1800" spc="-30" dirty="0">
                <a:latin typeface="Arial"/>
                <a:cs typeface="Arial"/>
              </a:rPr>
              <a:t>Tasarımı </a:t>
            </a:r>
            <a:r>
              <a:rPr sz="1800" spc="-5" dirty="0">
                <a:latin typeface="Arial"/>
                <a:cs typeface="Arial"/>
              </a:rPr>
              <a:t>bir problem çözme etkinliği olarak </a:t>
            </a:r>
            <a:r>
              <a:rPr sz="1800" dirty="0">
                <a:latin typeface="Arial"/>
                <a:cs typeface="Arial"/>
              </a:rPr>
              <a:t>sunmak,  </a:t>
            </a:r>
            <a:r>
              <a:rPr sz="1800" spc="-10" dirty="0">
                <a:latin typeface="Arial"/>
                <a:cs typeface="Arial"/>
              </a:rPr>
              <a:t>soyutlama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5" dirty="0">
                <a:latin typeface="Arial"/>
                <a:cs typeface="Arial"/>
              </a:rPr>
              <a:t>modellemenin tasarımdaki </a:t>
            </a:r>
            <a:r>
              <a:rPr sz="1800" dirty="0">
                <a:latin typeface="Arial"/>
                <a:cs typeface="Arial"/>
              </a:rPr>
              <a:t>rolünü </a:t>
            </a:r>
            <a:r>
              <a:rPr sz="1800" spc="-15" dirty="0">
                <a:latin typeface="Arial"/>
                <a:cs typeface="Arial"/>
              </a:rPr>
              <a:t>ortaya  </a:t>
            </a:r>
            <a:r>
              <a:rPr sz="1800" spc="-5" dirty="0">
                <a:latin typeface="Arial"/>
                <a:cs typeface="Arial"/>
              </a:rPr>
              <a:t>koymak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sz="1800" spc="-35" dirty="0">
                <a:latin typeface="Arial"/>
                <a:cs typeface="Arial"/>
              </a:rPr>
              <a:t>Yazılım </a:t>
            </a:r>
            <a:r>
              <a:rPr sz="1800" spc="-15" dirty="0">
                <a:latin typeface="Arial"/>
                <a:cs typeface="Arial"/>
              </a:rPr>
              <a:t>yaşam </a:t>
            </a:r>
            <a:r>
              <a:rPr sz="1800" spc="-5" dirty="0">
                <a:latin typeface="Arial"/>
                <a:cs typeface="Arial"/>
              </a:rPr>
              <a:t>döngüsünde tasarımın </a:t>
            </a:r>
            <a:r>
              <a:rPr sz="1800" spc="-10" dirty="0">
                <a:latin typeface="Arial"/>
                <a:cs typeface="Arial"/>
              </a:rPr>
              <a:t>yerini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belirlemek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875" algn="l"/>
              </a:tabLst>
            </a:pPr>
            <a:r>
              <a:rPr sz="1800" spc="-35" dirty="0">
                <a:latin typeface="Arial"/>
                <a:cs typeface="Arial"/>
              </a:rPr>
              <a:t>Yazılım </a:t>
            </a:r>
            <a:r>
              <a:rPr sz="1800" spc="-5" dirty="0">
                <a:latin typeface="Arial"/>
                <a:cs typeface="Arial"/>
              </a:rPr>
              <a:t>mühendisliğinde tasarım metotlarını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incelemek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0620" y="904239"/>
            <a:ext cx="2321560" cy="2293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7120" y="6584632"/>
            <a:ext cx="18942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70" dirty="0">
                <a:solidFill>
                  <a:srgbClr val="FFFFFF"/>
                </a:solidFill>
                <a:latin typeface="Arial"/>
                <a:cs typeface="Arial"/>
              </a:rPr>
              <a:t>YMT312 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YAZILIM </a:t>
            </a: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TASARIM </a:t>
            </a:r>
            <a:r>
              <a:rPr sz="900" spc="-12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9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FFFFFF"/>
                </a:solidFill>
                <a:latin typeface="Arial"/>
                <a:cs typeface="Arial"/>
              </a:rPr>
              <a:t>MİMARİSİ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5155" y="6575742"/>
            <a:ext cx="1193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55" dirty="0"/>
              <a:t>Yetkilendirme </a:t>
            </a:r>
            <a:r>
              <a:rPr spc="-315" dirty="0"/>
              <a:t>Alt</a:t>
            </a:r>
            <a:r>
              <a:rPr spc="-515" dirty="0"/>
              <a:t> </a:t>
            </a:r>
            <a:r>
              <a:rPr spc="-295" dirty="0"/>
              <a:t>Sistemi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170420" cy="278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10" dirty="0">
                <a:latin typeface="Arial"/>
                <a:cs typeface="Arial"/>
              </a:rPr>
              <a:t>Özellikle </a:t>
            </a:r>
            <a:r>
              <a:rPr sz="2000" dirty="0">
                <a:latin typeface="Arial"/>
                <a:cs typeface="Arial"/>
              </a:rPr>
              <a:t>kurumsal </a:t>
            </a:r>
            <a:r>
              <a:rPr sz="2000" spc="-5" dirty="0">
                <a:latin typeface="Arial"/>
                <a:cs typeface="Arial"/>
              </a:rPr>
              <a:t>uygulamalarda </a:t>
            </a:r>
            <a:r>
              <a:rPr sz="2000" dirty="0">
                <a:latin typeface="Arial"/>
                <a:cs typeface="Arial"/>
              </a:rPr>
              <a:t>farklı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kullanıcıların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kullanabilecekleri </a:t>
            </a:r>
            <a:r>
              <a:rPr sz="2000" spc="-15" dirty="0">
                <a:latin typeface="Arial"/>
                <a:cs typeface="Arial"/>
              </a:rPr>
              <a:t>ve </a:t>
            </a:r>
            <a:r>
              <a:rPr sz="2000" spc="-5" dirty="0">
                <a:latin typeface="Arial"/>
                <a:cs typeface="Arial"/>
              </a:rPr>
              <a:t>kullanamayacakları </a:t>
            </a:r>
            <a:r>
              <a:rPr sz="2000" spc="-10" dirty="0">
                <a:latin typeface="Arial"/>
                <a:cs typeface="Arial"/>
              </a:rPr>
              <a:t>özellikleri </a:t>
            </a:r>
            <a:r>
              <a:rPr sz="2000" dirty="0">
                <a:latin typeface="Arial"/>
                <a:cs typeface="Arial"/>
              </a:rPr>
              <a:t>ifade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eder.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spc="5" dirty="0">
                <a:latin typeface="Arial"/>
                <a:cs typeface="Arial"/>
              </a:rPr>
              <a:t>İşlev </a:t>
            </a:r>
            <a:r>
              <a:rPr sz="2000" dirty="0">
                <a:latin typeface="Arial"/>
                <a:cs typeface="Arial"/>
              </a:rPr>
              <a:t>bazında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yetkilendirme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spc="5" dirty="0">
                <a:latin typeface="Arial"/>
                <a:cs typeface="Arial"/>
              </a:rPr>
              <a:t>Ekran </a:t>
            </a:r>
            <a:r>
              <a:rPr sz="2000" dirty="0">
                <a:latin typeface="Arial"/>
                <a:cs typeface="Arial"/>
              </a:rPr>
              <a:t>bazında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yetkilendirme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50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spc="5" dirty="0">
                <a:latin typeface="Arial"/>
                <a:cs typeface="Arial"/>
              </a:rPr>
              <a:t>Ekran </a:t>
            </a:r>
            <a:r>
              <a:rPr sz="2000" dirty="0">
                <a:latin typeface="Arial"/>
                <a:cs typeface="Arial"/>
              </a:rPr>
              <a:t>alanları bazında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yetkilendirme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99FF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269240" marR="984885" indent="-25654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5" dirty="0">
                <a:latin typeface="Arial"/>
                <a:cs typeface="Arial"/>
              </a:rPr>
              <a:t>Oracle veri </a:t>
            </a:r>
            <a:r>
              <a:rPr sz="2000" dirty="0">
                <a:latin typeface="Arial"/>
                <a:cs typeface="Arial"/>
              </a:rPr>
              <a:t>tabanına </a:t>
            </a:r>
            <a:r>
              <a:rPr sz="2000" spc="-5" dirty="0">
                <a:latin typeface="Arial"/>
                <a:cs typeface="Arial"/>
              </a:rPr>
              <a:t>erişim </a:t>
            </a:r>
            <a:r>
              <a:rPr sz="2000" dirty="0">
                <a:latin typeface="Arial"/>
                <a:cs typeface="Arial"/>
              </a:rPr>
              <a:t>konusunda </a:t>
            </a:r>
            <a:r>
              <a:rPr sz="2000" spc="-5" dirty="0">
                <a:latin typeface="Arial"/>
                <a:cs typeface="Arial"/>
              </a:rPr>
              <a:t>yetkilendirme  </a:t>
            </a:r>
            <a:r>
              <a:rPr sz="2000" spc="-15" dirty="0">
                <a:latin typeface="Arial"/>
                <a:cs typeface="Arial"/>
              </a:rPr>
              <a:t>yapmaktadır.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0479" y="2527300"/>
            <a:ext cx="1572259" cy="157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0" dirty="0"/>
              <a:t>Güvenlik </a:t>
            </a:r>
            <a:r>
              <a:rPr spc="-315" dirty="0"/>
              <a:t>Alt</a:t>
            </a:r>
            <a:r>
              <a:rPr spc="-625" dirty="0"/>
              <a:t> </a:t>
            </a:r>
            <a:r>
              <a:rPr spc="-295" dirty="0"/>
              <a:t>Sistemi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204709" cy="3745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880" indent="-3429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Güvenlik </a:t>
            </a:r>
            <a:r>
              <a:rPr sz="2000" dirty="0">
                <a:latin typeface="Arial"/>
                <a:cs typeface="Arial"/>
              </a:rPr>
              <a:t>alt sistemi, </a:t>
            </a:r>
            <a:r>
              <a:rPr sz="2000" spc="-5" dirty="0">
                <a:latin typeface="Arial"/>
                <a:cs typeface="Arial"/>
              </a:rPr>
              <a:t>bilgi </a:t>
            </a:r>
            <a:r>
              <a:rPr sz="2000" dirty="0">
                <a:latin typeface="Arial"/>
                <a:cs typeface="Arial"/>
              </a:rPr>
              <a:t>sisteminde </a:t>
            </a:r>
            <a:r>
              <a:rPr sz="2000" spc="-10" dirty="0">
                <a:latin typeface="Arial"/>
                <a:cs typeface="Arial"/>
              </a:rPr>
              <a:t>yapılan </a:t>
            </a:r>
            <a:r>
              <a:rPr sz="2000" spc="-5" dirty="0">
                <a:latin typeface="Arial"/>
                <a:cs typeface="Arial"/>
              </a:rPr>
              <a:t>işlerin </a:t>
            </a:r>
            <a:r>
              <a:rPr sz="2000" spc="-10" dirty="0">
                <a:latin typeface="Arial"/>
                <a:cs typeface="Arial"/>
              </a:rPr>
              <a:t>ve </a:t>
            </a:r>
            <a:r>
              <a:rPr sz="2000" spc="-5" dirty="0">
                <a:latin typeface="Arial"/>
                <a:cs typeface="Arial"/>
              </a:rPr>
              <a:t>yapan  kullanıcıların </a:t>
            </a:r>
            <a:r>
              <a:rPr sz="2000" spc="-10" dirty="0">
                <a:latin typeface="Arial"/>
                <a:cs typeface="Arial"/>
              </a:rPr>
              <a:t>izlerinin </a:t>
            </a:r>
            <a:r>
              <a:rPr sz="2000" dirty="0">
                <a:latin typeface="Arial"/>
                <a:cs typeface="Arial"/>
              </a:rPr>
              <a:t>saklanması </a:t>
            </a:r>
            <a:r>
              <a:rPr sz="2000" spc="-15" dirty="0">
                <a:latin typeface="Arial"/>
                <a:cs typeface="Arial"/>
              </a:rPr>
              <a:t>ve </a:t>
            </a:r>
            <a:r>
              <a:rPr sz="2000" spc="-5" dirty="0">
                <a:latin typeface="Arial"/>
                <a:cs typeface="Arial"/>
              </a:rPr>
              <a:t>gereken durumlarda  </a:t>
            </a:r>
            <a:r>
              <a:rPr sz="2000" dirty="0">
                <a:latin typeface="Arial"/>
                <a:cs typeface="Arial"/>
              </a:rPr>
              <a:t>sunulması 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ilgilidir.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Bir çok </a:t>
            </a:r>
            <a:r>
              <a:rPr sz="2000" spc="-15" dirty="0">
                <a:latin typeface="Arial"/>
                <a:cs typeface="Arial"/>
              </a:rPr>
              <a:t>yazılım </a:t>
            </a:r>
            <a:r>
              <a:rPr sz="2000" spc="-5" dirty="0">
                <a:latin typeface="Arial"/>
                <a:cs typeface="Arial"/>
              </a:rPr>
              <a:t>geliştirme </a:t>
            </a:r>
            <a:r>
              <a:rPr sz="2000" dirty="0">
                <a:latin typeface="Arial"/>
                <a:cs typeface="Arial"/>
              </a:rPr>
              <a:t>ortamı </a:t>
            </a:r>
            <a:r>
              <a:rPr sz="2000" spc="-10" dirty="0">
                <a:latin typeface="Arial"/>
                <a:cs typeface="Arial"/>
              </a:rPr>
              <a:t>ve </a:t>
            </a:r>
            <a:r>
              <a:rPr sz="2000" spc="-5" dirty="0">
                <a:latin typeface="Arial"/>
                <a:cs typeface="Arial"/>
              </a:rPr>
              <a:t>işletim </a:t>
            </a:r>
            <a:r>
              <a:rPr sz="2000" dirty="0">
                <a:latin typeface="Arial"/>
                <a:cs typeface="Arial"/>
              </a:rPr>
              <a:t>sistemi, bu amaca  </a:t>
            </a:r>
            <a:r>
              <a:rPr sz="2000" spc="-5" dirty="0">
                <a:latin typeface="Arial"/>
                <a:cs typeface="Arial"/>
              </a:rPr>
              <a:t>yönelik olarak, </a:t>
            </a:r>
            <a:r>
              <a:rPr sz="2000" spc="5" dirty="0">
                <a:latin typeface="Arial"/>
                <a:cs typeface="Arial"/>
              </a:rPr>
              <a:t>"</a:t>
            </a:r>
            <a:r>
              <a:rPr sz="2000" b="1" spc="5" dirty="0">
                <a:solidFill>
                  <a:srgbClr val="0D5671"/>
                </a:solidFill>
                <a:latin typeface="Arial"/>
                <a:cs typeface="Arial"/>
              </a:rPr>
              <a:t>sistem </a:t>
            </a:r>
            <a:r>
              <a:rPr sz="2000" b="1" spc="-5" dirty="0">
                <a:solidFill>
                  <a:srgbClr val="0D5671"/>
                </a:solidFill>
                <a:latin typeface="Arial"/>
                <a:cs typeface="Arial"/>
              </a:rPr>
              <a:t>günlüğü</a:t>
            </a:r>
            <a:r>
              <a:rPr sz="2000" spc="-5" dirty="0">
                <a:latin typeface="Arial"/>
                <a:cs typeface="Arial"/>
              </a:rPr>
              <a:t>" </a:t>
            </a:r>
            <a:r>
              <a:rPr sz="2000" dirty="0">
                <a:latin typeface="Arial"/>
                <a:cs typeface="Arial"/>
              </a:rPr>
              <a:t>olanakları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sağlamaktadır.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55600" marR="704215" indent="-34290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Sistem </a:t>
            </a:r>
            <a:r>
              <a:rPr sz="2000" spc="-5" dirty="0">
                <a:latin typeface="Arial"/>
                <a:cs typeface="Arial"/>
              </a:rPr>
              <a:t>günlüğü ile sunulanın </a:t>
            </a:r>
            <a:r>
              <a:rPr sz="2000" dirty="0">
                <a:latin typeface="Arial"/>
                <a:cs typeface="Arial"/>
              </a:rPr>
              <a:t>olanaklar </a:t>
            </a:r>
            <a:r>
              <a:rPr sz="2000" spc="-5" dirty="0">
                <a:latin typeface="Arial"/>
                <a:cs typeface="Arial"/>
              </a:rPr>
              <a:t>yeterli olmadığı  </a:t>
            </a:r>
            <a:r>
              <a:rPr sz="2000" dirty="0">
                <a:latin typeface="Arial"/>
                <a:cs typeface="Arial"/>
              </a:rPr>
              <a:t>durumlarda ek </a:t>
            </a:r>
            <a:r>
              <a:rPr sz="2000" spc="-10" dirty="0">
                <a:latin typeface="Arial"/>
                <a:cs typeface="Arial"/>
              </a:rPr>
              <a:t>yazılımlar </a:t>
            </a:r>
            <a:r>
              <a:rPr sz="2000" spc="-5" dirty="0">
                <a:latin typeface="Arial"/>
                <a:cs typeface="Arial"/>
              </a:rPr>
              <a:t>geliştirilmesi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gerekmektedir.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LOG files (Sistem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günlüğü)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65" dirty="0"/>
              <a:t>Yedekleme </a:t>
            </a:r>
            <a:r>
              <a:rPr spc="-315" dirty="0"/>
              <a:t>Alt</a:t>
            </a:r>
            <a:r>
              <a:rPr spc="-560" dirty="0"/>
              <a:t> </a:t>
            </a:r>
            <a:r>
              <a:rPr spc="-295" dirty="0"/>
              <a:t>Sistemi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36420"/>
            <a:ext cx="7543800" cy="37909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9240" marR="821055" indent="-256540" algn="just">
              <a:lnSpc>
                <a:spcPct val="90000"/>
              </a:lnSpc>
              <a:spcBef>
                <a:spcPts val="325"/>
              </a:spcBef>
              <a:buClr>
                <a:srgbClr val="1CACE3"/>
              </a:buClr>
              <a:buSzPct val="78947"/>
              <a:buFont typeface="Wingdings"/>
              <a:buChar char=""/>
              <a:tabLst>
                <a:tab pos="269240" algn="l"/>
              </a:tabLst>
            </a:pPr>
            <a:r>
              <a:rPr sz="1900" spc="-95" dirty="0">
                <a:latin typeface="Arial"/>
                <a:cs typeface="Arial"/>
              </a:rPr>
              <a:t>Her </a:t>
            </a:r>
            <a:r>
              <a:rPr sz="1900" spc="-40" dirty="0">
                <a:latin typeface="Arial"/>
                <a:cs typeface="Arial"/>
              </a:rPr>
              <a:t>bilgi </a:t>
            </a:r>
            <a:r>
              <a:rPr sz="1900" spc="-65" dirty="0">
                <a:latin typeface="Arial"/>
                <a:cs typeface="Arial"/>
              </a:rPr>
              <a:t>sisteminin </a:t>
            </a:r>
            <a:r>
              <a:rPr sz="1900" spc="-105" dirty="0">
                <a:latin typeface="Arial"/>
                <a:cs typeface="Arial"/>
              </a:rPr>
              <a:t>olağandışı </a:t>
            </a:r>
            <a:r>
              <a:rPr sz="1900" spc="-60" dirty="0">
                <a:latin typeface="Arial"/>
                <a:cs typeface="Arial"/>
              </a:rPr>
              <a:t>durumlara </a:t>
            </a:r>
            <a:r>
              <a:rPr sz="1900" spc="-70" dirty="0">
                <a:latin typeface="Arial"/>
                <a:cs typeface="Arial"/>
              </a:rPr>
              <a:t>hazırlıklı olmak </a:t>
            </a:r>
            <a:r>
              <a:rPr sz="1900" spc="-105" dirty="0">
                <a:latin typeface="Arial"/>
                <a:cs typeface="Arial"/>
              </a:rPr>
              <a:t>amacıyla  </a:t>
            </a:r>
            <a:r>
              <a:rPr sz="1900" spc="-60" dirty="0">
                <a:latin typeface="Arial"/>
                <a:cs typeface="Arial"/>
              </a:rPr>
              <a:t>kullandıkları </a:t>
            </a:r>
            <a:r>
              <a:rPr sz="1900" spc="-50" dirty="0">
                <a:latin typeface="Arial"/>
                <a:cs typeface="Arial"/>
              </a:rPr>
              <a:t>veri </a:t>
            </a:r>
            <a:r>
              <a:rPr sz="1900" spc="-70" dirty="0">
                <a:latin typeface="Arial"/>
                <a:cs typeface="Arial"/>
              </a:rPr>
              <a:t>tabanı </a:t>
            </a:r>
            <a:r>
              <a:rPr sz="1900" spc="-85" dirty="0">
                <a:latin typeface="Arial"/>
                <a:cs typeface="Arial"/>
              </a:rPr>
              <a:t>(sistem) </a:t>
            </a:r>
            <a:r>
              <a:rPr sz="1900" spc="-90" dirty="0">
                <a:latin typeface="Arial"/>
                <a:cs typeface="Arial"/>
              </a:rPr>
              <a:t>yedekleme </a:t>
            </a:r>
            <a:r>
              <a:rPr sz="1900" spc="-114" dirty="0">
                <a:latin typeface="Arial"/>
                <a:cs typeface="Arial"/>
              </a:rPr>
              <a:t>ve </a:t>
            </a:r>
            <a:r>
              <a:rPr sz="1900" spc="-75" dirty="0">
                <a:latin typeface="Arial"/>
                <a:cs typeface="Arial"/>
              </a:rPr>
              <a:t>yedekten </a:t>
            </a:r>
            <a:r>
              <a:rPr sz="1900" spc="-65" dirty="0">
                <a:latin typeface="Arial"/>
                <a:cs typeface="Arial"/>
              </a:rPr>
              <a:t>geri</a:t>
            </a:r>
            <a:r>
              <a:rPr sz="1900" spc="-26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alma  </a:t>
            </a:r>
            <a:r>
              <a:rPr sz="1900" spc="-45" dirty="0">
                <a:latin typeface="Arial"/>
                <a:cs typeface="Arial"/>
              </a:rPr>
              <a:t>işlemlerinin </a:t>
            </a:r>
            <a:r>
              <a:rPr sz="1900" spc="-95" dirty="0">
                <a:latin typeface="Arial"/>
                <a:cs typeface="Arial"/>
              </a:rPr>
              <a:t>olması</a:t>
            </a:r>
            <a:r>
              <a:rPr sz="1900" spc="-200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gerekmektedir.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"/>
            </a:pPr>
            <a:endParaRPr sz="2350">
              <a:latin typeface="Times New Roman"/>
              <a:cs typeface="Times New Roman"/>
            </a:endParaRPr>
          </a:p>
          <a:p>
            <a:pPr marL="269240" indent="-256540">
              <a:lnSpc>
                <a:spcPts val="2160"/>
              </a:lnSpc>
              <a:buClr>
                <a:srgbClr val="1CACE3"/>
              </a:buClr>
              <a:buSzPct val="78947"/>
              <a:buFont typeface="Wingdings"/>
              <a:buChar char=""/>
              <a:tabLst>
                <a:tab pos="269240" algn="l"/>
              </a:tabLst>
            </a:pPr>
            <a:r>
              <a:rPr sz="1900" spc="-110" dirty="0">
                <a:latin typeface="Arial"/>
                <a:cs typeface="Arial"/>
              </a:rPr>
              <a:t>Günümüzde </a:t>
            </a:r>
            <a:r>
              <a:rPr sz="1900" spc="-5" dirty="0">
                <a:latin typeface="Arial"/>
                <a:cs typeface="Arial"/>
              </a:rPr>
              <a:t>tüm </a:t>
            </a:r>
            <a:r>
              <a:rPr sz="1900" spc="-50" dirty="0">
                <a:latin typeface="Arial"/>
                <a:cs typeface="Arial"/>
              </a:rPr>
              <a:t>veri </a:t>
            </a:r>
            <a:r>
              <a:rPr sz="1900" spc="-70" dirty="0">
                <a:latin typeface="Arial"/>
                <a:cs typeface="Arial"/>
              </a:rPr>
              <a:t>tabanı </a:t>
            </a:r>
            <a:r>
              <a:rPr sz="1900" spc="-45" dirty="0">
                <a:latin typeface="Arial"/>
                <a:cs typeface="Arial"/>
              </a:rPr>
              <a:t>yönetim </a:t>
            </a:r>
            <a:r>
              <a:rPr sz="1900" spc="-75" dirty="0">
                <a:latin typeface="Arial"/>
                <a:cs typeface="Arial"/>
              </a:rPr>
              <a:t>sistemi </a:t>
            </a:r>
            <a:r>
              <a:rPr sz="1900" spc="-55" dirty="0">
                <a:latin typeface="Arial"/>
                <a:cs typeface="Arial"/>
              </a:rPr>
              <a:t>geliştirme</a:t>
            </a:r>
            <a:r>
              <a:rPr sz="1900" spc="-395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platformları,</a:t>
            </a:r>
            <a:endParaRPr sz="1900">
              <a:latin typeface="Arial"/>
              <a:cs typeface="Arial"/>
            </a:endParaRPr>
          </a:p>
          <a:p>
            <a:pPr marL="269240">
              <a:lnSpc>
                <a:spcPts val="2160"/>
              </a:lnSpc>
            </a:pPr>
            <a:r>
              <a:rPr sz="1900" spc="-90" dirty="0">
                <a:latin typeface="Arial"/>
                <a:cs typeface="Arial"/>
              </a:rPr>
              <a:t>oldukça </a:t>
            </a:r>
            <a:r>
              <a:rPr sz="1900" spc="-105" dirty="0">
                <a:latin typeface="Arial"/>
                <a:cs typeface="Arial"/>
              </a:rPr>
              <a:t>zengin </a:t>
            </a:r>
            <a:r>
              <a:rPr sz="1900" spc="-90" dirty="0">
                <a:latin typeface="Arial"/>
                <a:cs typeface="Arial"/>
              </a:rPr>
              <a:t>yedekleme </a:t>
            </a:r>
            <a:r>
              <a:rPr sz="1900" spc="-114" dirty="0">
                <a:latin typeface="Arial"/>
                <a:cs typeface="Arial"/>
              </a:rPr>
              <a:t>ve </a:t>
            </a:r>
            <a:r>
              <a:rPr sz="1900" spc="-75" dirty="0">
                <a:latin typeface="Arial"/>
                <a:cs typeface="Arial"/>
              </a:rPr>
              <a:t>yedekten </a:t>
            </a:r>
            <a:r>
              <a:rPr sz="1900" spc="-65" dirty="0">
                <a:latin typeface="Arial"/>
                <a:cs typeface="Arial"/>
              </a:rPr>
              <a:t>geri </a:t>
            </a:r>
            <a:r>
              <a:rPr sz="1900" spc="-85" dirty="0">
                <a:latin typeface="Arial"/>
                <a:cs typeface="Arial"/>
              </a:rPr>
              <a:t>alma </a:t>
            </a:r>
            <a:r>
              <a:rPr sz="1900" spc="-70" dirty="0">
                <a:latin typeface="Arial"/>
                <a:cs typeface="Arial"/>
              </a:rPr>
              <a:t>olanakları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sağlamaktadır.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269240" indent="-256540">
              <a:lnSpc>
                <a:spcPts val="2170"/>
              </a:lnSpc>
              <a:spcBef>
                <a:spcPts val="5"/>
              </a:spcBef>
              <a:buClr>
                <a:srgbClr val="1CACE3"/>
              </a:buClr>
              <a:buSzPct val="78947"/>
              <a:buFont typeface="Wingdings"/>
              <a:buChar char=""/>
              <a:tabLst>
                <a:tab pos="269240" algn="l"/>
              </a:tabLst>
            </a:pPr>
            <a:r>
              <a:rPr sz="1900" spc="-145" dirty="0">
                <a:latin typeface="Arial"/>
                <a:cs typeface="Arial"/>
              </a:rPr>
              <a:t>Bu </a:t>
            </a:r>
            <a:r>
              <a:rPr sz="1900" spc="-85" dirty="0">
                <a:latin typeface="Arial"/>
                <a:cs typeface="Arial"/>
              </a:rPr>
              <a:t>konuda, </a:t>
            </a:r>
            <a:r>
              <a:rPr sz="1900" spc="-80" dirty="0">
                <a:latin typeface="Arial"/>
                <a:cs typeface="Arial"/>
              </a:rPr>
              <a:t>tasarım </a:t>
            </a:r>
            <a:r>
              <a:rPr sz="1900" spc="-95" dirty="0">
                <a:latin typeface="Arial"/>
                <a:cs typeface="Arial"/>
              </a:rPr>
              <a:t>bağlamında </a:t>
            </a:r>
            <a:r>
              <a:rPr sz="1900" spc="-105" dirty="0">
                <a:latin typeface="Arial"/>
                <a:cs typeface="Arial"/>
              </a:rPr>
              <a:t>yapılması gereken, </a:t>
            </a:r>
            <a:r>
              <a:rPr sz="1900" spc="-90" dirty="0">
                <a:latin typeface="Arial"/>
                <a:cs typeface="Arial"/>
              </a:rPr>
              <a:t>yedekleme </a:t>
            </a:r>
            <a:r>
              <a:rPr sz="1900" spc="-50" dirty="0">
                <a:latin typeface="Arial"/>
                <a:cs typeface="Arial"/>
              </a:rPr>
              <a:t>işleminin</a:t>
            </a:r>
            <a:endParaRPr sz="1900">
              <a:latin typeface="Arial"/>
              <a:cs typeface="Arial"/>
            </a:endParaRPr>
          </a:p>
          <a:p>
            <a:pPr marL="269240">
              <a:lnSpc>
                <a:spcPts val="2170"/>
              </a:lnSpc>
            </a:pPr>
            <a:r>
              <a:rPr sz="1900" spc="-85" dirty="0">
                <a:latin typeface="Arial"/>
                <a:cs typeface="Arial"/>
              </a:rPr>
              <a:t>düzenlenmesini </a:t>
            </a:r>
            <a:r>
              <a:rPr sz="1900" spc="-80" dirty="0">
                <a:latin typeface="Arial"/>
                <a:cs typeface="Arial"/>
              </a:rPr>
              <a:t>tasarlamak</a:t>
            </a:r>
            <a:r>
              <a:rPr sz="1900" spc="-18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olmalıdır.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269240" marR="541655" indent="-256540">
              <a:lnSpc>
                <a:spcPts val="2060"/>
              </a:lnSpc>
              <a:spcBef>
                <a:spcPts val="5"/>
              </a:spcBef>
              <a:buClr>
                <a:srgbClr val="1CACE3"/>
              </a:buClr>
              <a:buSzPct val="78947"/>
              <a:buFont typeface="Wingdings"/>
              <a:buChar char=""/>
              <a:tabLst>
                <a:tab pos="269240" algn="l"/>
              </a:tabLst>
            </a:pPr>
            <a:r>
              <a:rPr sz="1900" spc="-110" dirty="0">
                <a:latin typeface="Arial"/>
                <a:cs typeface="Arial"/>
              </a:rPr>
              <a:t>Yedeklemenin </a:t>
            </a:r>
            <a:r>
              <a:rPr sz="1900" spc="-85" dirty="0">
                <a:latin typeface="Arial"/>
                <a:cs typeface="Arial"/>
              </a:rPr>
              <a:t>hangi </a:t>
            </a:r>
            <a:r>
              <a:rPr sz="1900" spc="-90" dirty="0">
                <a:latin typeface="Arial"/>
                <a:cs typeface="Arial"/>
              </a:rPr>
              <a:t>sıklıkla </a:t>
            </a:r>
            <a:r>
              <a:rPr sz="1900" spc="-105" dirty="0">
                <a:latin typeface="Arial"/>
                <a:cs typeface="Arial"/>
              </a:rPr>
              <a:t>yapılacağı, </a:t>
            </a:r>
            <a:r>
              <a:rPr sz="1900" spc="-90" dirty="0">
                <a:latin typeface="Arial"/>
                <a:cs typeface="Arial"/>
              </a:rPr>
              <a:t>ne </a:t>
            </a:r>
            <a:r>
              <a:rPr sz="1900" spc="-120" dirty="0">
                <a:latin typeface="Arial"/>
                <a:cs typeface="Arial"/>
              </a:rPr>
              <a:t>zaman, </a:t>
            </a:r>
            <a:r>
              <a:rPr sz="1900" spc="-55" dirty="0">
                <a:latin typeface="Arial"/>
                <a:cs typeface="Arial"/>
              </a:rPr>
              <a:t>elle </a:t>
            </a:r>
            <a:r>
              <a:rPr sz="1900" spc="-130" dirty="0">
                <a:latin typeface="Arial"/>
                <a:cs typeface="Arial"/>
              </a:rPr>
              <a:t>ya </a:t>
            </a:r>
            <a:r>
              <a:rPr sz="1900" spc="-105" dirty="0">
                <a:latin typeface="Arial"/>
                <a:cs typeface="Arial"/>
              </a:rPr>
              <a:t>da </a:t>
            </a:r>
            <a:r>
              <a:rPr sz="1900" spc="-30" dirty="0">
                <a:latin typeface="Arial"/>
                <a:cs typeface="Arial"/>
              </a:rPr>
              <a:t>otomatik  </a:t>
            </a:r>
            <a:r>
              <a:rPr sz="1900" spc="-75" dirty="0">
                <a:latin typeface="Arial"/>
                <a:cs typeface="Arial"/>
              </a:rPr>
              <a:t>olarak </a:t>
            </a:r>
            <a:r>
              <a:rPr sz="1900" spc="-80" dirty="0">
                <a:latin typeface="Arial"/>
                <a:cs typeface="Arial"/>
              </a:rPr>
              <a:t>yapılıp </a:t>
            </a:r>
            <a:r>
              <a:rPr sz="1900" spc="-114" dirty="0">
                <a:latin typeface="Arial"/>
                <a:cs typeface="Arial"/>
              </a:rPr>
              <a:t>yapılmayacağı </a:t>
            </a:r>
            <a:r>
              <a:rPr sz="1900" spc="-50" dirty="0">
                <a:latin typeface="Arial"/>
                <a:cs typeface="Arial"/>
              </a:rPr>
              <a:t>gibi </a:t>
            </a:r>
            <a:r>
              <a:rPr sz="1900" spc="-80" dirty="0">
                <a:latin typeface="Arial"/>
                <a:cs typeface="Arial"/>
              </a:rPr>
              <a:t>planlamalar, tasarım </a:t>
            </a:r>
            <a:r>
              <a:rPr sz="1900" spc="-130" dirty="0">
                <a:latin typeface="Arial"/>
                <a:cs typeface="Arial"/>
              </a:rPr>
              <a:t>aşamasında  </a:t>
            </a:r>
            <a:r>
              <a:rPr sz="1900" spc="-85" dirty="0">
                <a:latin typeface="Arial"/>
                <a:cs typeface="Arial"/>
              </a:rPr>
              <a:t>yapılmalıdır.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40" dirty="0"/>
              <a:t>Veri </a:t>
            </a:r>
            <a:r>
              <a:rPr spc="-305" dirty="0"/>
              <a:t>İletişim </a:t>
            </a:r>
            <a:r>
              <a:rPr spc="-315" dirty="0"/>
              <a:t>Alt</a:t>
            </a:r>
            <a:r>
              <a:rPr spc="-685" dirty="0"/>
              <a:t> </a:t>
            </a:r>
            <a:r>
              <a:rPr spc="-295" dirty="0"/>
              <a:t>Sistemi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66900"/>
            <a:ext cx="7447280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300355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600" spc="-85" dirty="0">
                <a:latin typeface="Arial"/>
                <a:cs typeface="Arial"/>
              </a:rPr>
              <a:t>Coğrafi </a:t>
            </a:r>
            <a:r>
              <a:rPr sz="1600" spc="-70" dirty="0">
                <a:latin typeface="Arial"/>
                <a:cs typeface="Arial"/>
              </a:rPr>
              <a:t>olarak </a:t>
            </a:r>
            <a:r>
              <a:rPr sz="1600" spc="-75" dirty="0">
                <a:latin typeface="Arial"/>
                <a:cs typeface="Arial"/>
              </a:rPr>
              <a:t>dağıtılmış </a:t>
            </a:r>
            <a:r>
              <a:rPr sz="1600" spc="-50" dirty="0">
                <a:latin typeface="Arial"/>
                <a:cs typeface="Arial"/>
              </a:rPr>
              <a:t>hizmet </a:t>
            </a:r>
            <a:r>
              <a:rPr sz="1600" spc="-30" dirty="0">
                <a:latin typeface="Arial"/>
                <a:cs typeface="Arial"/>
              </a:rPr>
              <a:t>birimlerinde </a:t>
            </a:r>
            <a:r>
              <a:rPr sz="1600" spc="-105" dirty="0">
                <a:latin typeface="Arial"/>
                <a:cs typeface="Arial"/>
              </a:rPr>
              <a:t>çalışan </a:t>
            </a:r>
            <a:r>
              <a:rPr sz="1600" spc="-55" dirty="0">
                <a:latin typeface="Arial"/>
                <a:cs typeface="Arial"/>
              </a:rPr>
              <a:t>makineler </a:t>
            </a:r>
            <a:r>
              <a:rPr sz="1600" spc="-100" dirty="0">
                <a:latin typeface="Arial"/>
                <a:cs typeface="Arial"/>
              </a:rPr>
              <a:t>arasında </a:t>
            </a:r>
            <a:r>
              <a:rPr sz="1600" spc="-40" dirty="0">
                <a:latin typeface="Arial"/>
                <a:cs typeface="Arial"/>
              </a:rPr>
              <a:t>veri </a:t>
            </a:r>
            <a:r>
              <a:rPr sz="1600" spc="-100" dirty="0">
                <a:latin typeface="Arial"/>
                <a:cs typeface="Arial"/>
              </a:rPr>
              <a:t>akışının  </a:t>
            </a:r>
            <a:r>
              <a:rPr sz="1600" spc="-110" dirty="0">
                <a:latin typeface="Arial"/>
                <a:cs typeface="Arial"/>
              </a:rPr>
              <a:t>sağlanması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işlemleri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230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1CACE3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600" b="1" spc="-105" dirty="0">
                <a:solidFill>
                  <a:srgbClr val="C4442A"/>
                </a:solidFill>
                <a:latin typeface="Trebuchet MS"/>
                <a:cs typeface="Trebuchet MS"/>
              </a:rPr>
              <a:t>Çevirim </a:t>
            </a:r>
            <a:r>
              <a:rPr sz="1600" b="1" spc="-110" dirty="0">
                <a:solidFill>
                  <a:srgbClr val="C4442A"/>
                </a:solidFill>
                <a:latin typeface="Trebuchet MS"/>
                <a:cs typeface="Trebuchet MS"/>
              </a:rPr>
              <a:t>içi veri </a:t>
            </a:r>
            <a:r>
              <a:rPr sz="1600" b="1" spc="-90" dirty="0">
                <a:solidFill>
                  <a:srgbClr val="C4442A"/>
                </a:solidFill>
                <a:latin typeface="Trebuchet MS"/>
                <a:cs typeface="Trebuchet MS"/>
              </a:rPr>
              <a:t>iletimi </a:t>
            </a:r>
            <a:r>
              <a:rPr sz="1600" b="1" spc="-100" dirty="0">
                <a:solidFill>
                  <a:srgbClr val="C4442A"/>
                </a:solidFill>
                <a:latin typeface="Trebuchet MS"/>
                <a:cs typeface="Trebuchet MS"/>
              </a:rPr>
              <a:t>(real-time):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Verinin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birimden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diğerine 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anında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iletilmesi</a:t>
            </a:r>
            <a:r>
              <a:rPr sz="16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 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tanımlanır.</a:t>
            </a:r>
            <a:endParaRPr sz="1600">
              <a:latin typeface="Arial"/>
              <a:cs typeface="Arial"/>
            </a:endParaRPr>
          </a:p>
          <a:p>
            <a:pPr marL="611505" lvl="1" indent="-255904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400" spc="15" dirty="0">
                <a:solidFill>
                  <a:srgbClr val="404040"/>
                </a:solidFill>
                <a:latin typeface="Arial"/>
                <a:cs typeface="Arial"/>
              </a:rPr>
              <a:t>tür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iletişimi,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gerçek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zamanlı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sistemler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oldukça</a:t>
            </a:r>
            <a:r>
              <a:rPr sz="14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önemlidir.</a:t>
            </a:r>
            <a:endParaRPr sz="1400">
              <a:latin typeface="Arial"/>
              <a:cs typeface="Arial"/>
            </a:endParaRPr>
          </a:p>
          <a:p>
            <a:pPr marL="611505" marR="47625" lvl="1" indent="-255904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sistemi uygulamalarında,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zamansal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kritiklik,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gerçek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zamanlı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uygulamalara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oranla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az 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olduğu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400" spc="15" dirty="0">
                <a:solidFill>
                  <a:srgbClr val="404040"/>
                </a:solidFill>
                <a:latin typeface="Arial"/>
                <a:cs typeface="Arial"/>
              </a:rPr>
              <a:t>tür</a:t>
            </a:r>
            <a:r>
              <a:rPr sz="14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iletişim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yaygın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değildir.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Wingdings"/>
              <a:buChar char=""/>
            </a:pPr>
            <a:endParaRPr sz="14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spcBef>
                <a:spcPts val="1050"/>
              </a:spcBef>
              <a:buClr>
                <a:srgbClr val="1CACE3"/>
              </a:buClr>
              <a:buSzPct val="78125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600" b="1" spc="-105" dirty="0">
                <a:solidFill>
                  <a:srgbClr val="C4442A"/>
                </a:solidFill>
                <a:latin typeface="Trebuchet MS"/>
                <a:cs typeface="Trebuchet MS"/>
              </a:rPr>
              <a:t>Çevirim </a:t>
            </a:r>
            <a:r>
              <a:rPr sz="1600" b="1" spc="-75" dirty="0">
                <a:solidFill>
                  <a:srgbClr val="C4442A"/>
                </a:solidFill>
                <a:latin typeface="Trebuchet MS"/>
                <a:cs typeface="Trebuchet MS"/>
              </a:rPr>
              <a:t>dışı </a:t>
            </a:r>
            <a:r>
              <a:rPr sz="1600" b="1" spc="-110" dirty="0">
                <a:solidFill>
                  <a:srgbClr val="C4442A"/>
                </a:solidFill>
                <a:latin typeface="Trebuchet MS"/>
                <a:cs typeface="Trebuchet MS"/>
              </a:rPr>
              <a:t>veri </a:t>
            </a:r>
            <a:r>
              <a:rPr sz="1600" b="1" spc="-90" dirty="0">
                <a:solidFill>
                  <a:srgbClr val="C4442A"/>
                </a:solidFill>
                <a:latin typeface="Trebuchet MS"/>
                <a:cs typeface="Trebuchet MS"/>
              </a:rPr>
              <a:t>iletimi </a:t>
            </a:r>
            <a:r>
              <a:rPr sz="1600" b="1" spc="-120" dirty="0">
                <a:solidFill>
                  <a:srgbClr val="C4442A"/>
                </a:solidFill>
                <a:latin typeface="Trebuchet MS"/>
                <a:cs typeface="Trebuchet MS"/>
              </a:rPr>
              <a:t>(disketler, </a:t>
            </a:r>
            <a:r>
              <a:rPr sz="1600" b="1" spc="-105" dirty="0">
                <a:solidFill>
                  <a:srgbClr val="C4442A"/>
                </a:solidFill>
                <a:latin typeface="Trebuchet MS"/>
                <a:cs typeface="Trebuchet MS"/>
              </a:rPr>
              <a:t>teypler):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Bilgilerin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iletişim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hatları</a:t>
            </a:r>
            <a:r>
              <a:rPr sz="16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Arial"/>
                <a:cs typeface="Arial"/>
              </a:rPr>
              <a:t>kanalıyla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değil,</a:t>
            </a:r>
            <a:endParaRPr sz="16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çevrim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dışı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ortamlar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(teyp,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disket,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cd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vb.)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aracılığı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ile iletilmesi 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çevrim 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dışı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iletişim</a:t>
            </a:r>
            <a:r>
              <a:rPr sz="16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endParaRPr sz="16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tanımlanmaktadır.</a:t>
            </a:r>
            <a:endParaRPr sz="1600">
              <a:latin typeface="Arial"/>
              <a:cs typeface="Arial"/>
            </a:endParaRPr>
          </a:p>
          <a:p>
            <a:pPr marL="611505" lvl="1" indent="-255904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Kısacası,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"kargo"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tanımlanan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iletişimin,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yapılan</a:t>
            </a:r>
            <a:r>
              <a:rPr sz="14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türüdür.</a:t>
            </a:r>
            <a:endParaRPr sz="1400">
              <a:latin typeface="Arial"/>
              <a:cs typeface="Arial"/>
            </a:endParaRPr>
          </a:p>
          <a:p>
            <a:pPr marL="611505" lvl="1" indent="-255904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Ağ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iletişiminin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sağlanamadığı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durumlarda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kullanılan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yöntemdir.</a:t>
            </a:r>
            <a:endParaRPr sz="1400">
              <a:latin typeface="Arial"/>
              <a:cs typeface="Arial"/>
            </a:endParaRPr>
          </a:p>
          <a:p>
            <a:pPr marL="611505" lvl="1" indent="-255904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1505" algn="l"/>
                <a:tab pos="612140" algn="l"/>
              </a:tabLst>
            </a:pP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Kullanımı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giderek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azalmaktadır.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45" dirty="0"/>
              <a:t>Arşiv </a:t>
            </a:r>
            <a:r>
              <a:rPr spc="-315" dirty="0"/>
              <a:t>Alt</a:t>
            </a:r>
            <a:r>
              <a:rPr spc="-695" dirty="0"/>
              <a:t> </a:t>
            </a:r>
            <a:r>
              <a:rPr spc="-295" dirty="0"/>
              <a:t>Sistemi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66900"/>
            <a:ext cx="7428230" cy="370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32639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35" dirty="0">
                <a:latin typeface="Arial"/>
                <a:cs typeface="Arial"/>
              </a:rPr>
              <a:t>Belirli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bir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süre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sonrasında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120" dirty="0">
                <a:latin typeface="Arial"/>
                <a:cs typeface="Arial"/>
              </a:rPr>
              <a:t>sık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olarak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kullanılmayacak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olan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bilgilerin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ayrılması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105" dirty="0">
                <a:latin typeface="Arial"/>
                <a:cs typeface="Arial"/>
              </a:rPr>
              <a:t>ve  </a:t>
            </a:r>
            <a:r>
              <a:rPr sz="1700" spc="-60" dirty="0">
                <a:latin typeface="Arial"/>
                <a:cs typeface="Arial"/>
              </a:rPr>
              <a:t>gerektiğinde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bu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bilgilere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erişimi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114" dirty="0">
                <a:latin typeface="Arial"/>
                <a:cs typeface="Arial"/>
              </a:rPr>
              <a:t>sağlayan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alt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sistemlerdir.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"/>
            </a:pPr>
            <a:endParaRPr sz="245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75" dirty="0">
                <a:latin typeface="Arial"/>
                <a:cs typeface="Arial"/>
              </a:rPr>
              <a:t>Örneğin, </a:t>
            </a:r>
            <a:r>
              <a:rPr sz="1700" spc="-85" dirty="0">
                <a:latin typeface="Arial"/>
                <a:cs typeface="Arial"/>
              </a:rPr>
              <a:t>insan </a:t>
            </a:r>
            <a:r>
              <a:rPr sz="1700" spc="-80" dirty="0">
                <a:latin typeface="Arial"/>
                <a:cs typeface="Arial"/>
              </a:rPr>
              <a:t>kaynakları </a:t>
            </a:r>
            <a:r>
              <a:rPr sz="1700" spc="-35" dirty="0">
                <a:latin typeface="Arial"/>
                <a:cs typeface="Arial"/>
              </a:rPr>
              <a:t>yönetimi bilgi </a:t>
            </a:r>
            <a:r>
              <a:rPr sz="1700" spc="-70" dirty="0">
                <a:latin typeface="Arial"/>
                <a:cs typeface="Arial"/>
              </a:rPr>
              <a:t>sisteminde, </a:t>
            </a:r>
            <a:r>
              <a:rPr sz="1700" spc="-55" dirty="0">
                <a:latin typeface="Arial"/>
                <a:cs typeface="Arial"/>
              </a:rPr>
              <a:t>emekli olan </a:t>
            </a:r>
            <a:r>
              <a:rPr sz="1700" spc="-5" dirty="0">
                <a:latin typeface="Arial"/>
                <a:cs typeface="Arial"/>
              </a:rPr>
              <a:t>bir </a:t>
            </a:r>
            <a:r>
              <a:rPr sz="1700" spc="-75" dirty="0">
                <a:latin typeface="Arial"/>
                <a:cs typeface="Arial"/>
              </a:rPr>
              <a:t>kişiye </a:t>
            </a:r>
            <a:r>
              <a:rPr sz="1700" spc="-40" dirty="0">
                <a:latin typeface="Arial"/>
                <a:cs typeface="Arial"/>
              </a:rPr>
              <a:t>ilişkin  </a:t>
            </a:r>
            <a:r>
              <a:rPr sz="1700" spc="-30" dirty="0">
                <a:latin typeface="Arial"/>
                <a:cs typeface="Arial"/>
              </a:rPr>
              <a:t>bilgilerin,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çevrim-içi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olarak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tutulan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veri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tabanından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alınarak,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çevrim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105" dirty="0">
                <a:latin typeface="Arial"/>
                <a:cs typeface="Arial"/>
              </a:rPr>
              <a:t>dışı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bir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ortama  </a:t>
            </a:r>
            <a:r>
              <a:rPr sz="1700" spc="-90" dirty="0">
                <a:latin typeface="Arial"/>
                <a:cs typeface="Arial"/>
              </a:rPr>
              <a:t>alınması </a:t>
            </a:r>
            <a:r>
              <a:rPr sz="1700" spc="-110" dirty="0">
                <a:latin typeface="Arial"/>
                <a:cs typeface="Arial"/>
              </a:rPr>
              <a:t>ve </a:t>
            </a:r>
            <a:r>
              <a:rPr sz="1700" spc="-85" dirty="0">
                <a:latin typeface="Arial"/>
                <a:cs typeface="Arial"/>
              </a:rPr>
              <a:t>aradan </a:t>
            </a:r>
            <a:r>
              <a:rPr sz="1700" spc="-55" dirty="0">
                <a:latin typeface="Arial"/>
                <a:cs typeface="Arial"/>
              </a:rPr>
              <a:t>örneğin </a:t>
            </a:r>
            <a:r>
              <a:rPr sz="1700" spc="-120" dirty="0">
                <a:latin typeface="Arial"/>
                <a:cs typeface="Arial"/>
              </a:rPr>
              <a:t>beş </a:t>
            </a:r>
            <a:r>
              <a:rPr sz="1700" spc="-55" dirty="0">
                <a:latin typeface="Arial"/>
                <a:cs typeface="Arial"/>
              </a:rPr>
              <a:t>yıl geçtikten </a:t>
            </a:r>
            <a:r>
              <a:rPr sz="1700" spc="-85" dirty="0">
                <a:latin typeface="Arial"/>
                <a:cs typeface="Arial"/>
              </a:rPr>
              <a:t>sonra, </a:t>
            </a:r>
            <a:r>
              <a:rPr sz="1700" spc="-65" dirty="0">
                <a:latin typeface="Arial"/>
                <a:cs typeface="Arial"/>
              </a:rPr>
              <a:t>pasaport </a:t>
            </a:r>
            <a:r>
              <a:rPr sz="1700" spc="-45" dirty="0">
                <a:latin typeface="Arial"/>
                <a:cs typeface="Arial"/>
              </a:rPr>
              <a:t>işlemleri </a:t>
            </a:r>
            <a:r>
              <a:rPr sz="1700" spc="-40" dirty="0">
                <a:latin typeface="Arial"/>
                <a:cs typeface="Arial"/>
              </a:rPr>
              <a:t>için </a:t>
            </a:r>
            <a:r>
              <a:rPr sz="1700" spc="-90" dirty="0">
                <a:latin typeface="Arial"/>
                <a:cs typeface="Arial"/>
              </a:rPr>
              <a:t>gerek  </a:t>
            </a:r>
            <a:r>
              <a:rPr sz="1700" spc="-65" dirty="0">
                <a:latin typeface="Arial"/>
                <a:cs typeface="Arial"/>
              </a:rPr>
              <a:t>duyulabilecek </a:t>
            </a:r>
            <a:r>
              <a:rPr sz="1700" spc="-60" dirty="0">
                <a:latin typeface="Arial"/>
                <a:cs typeface="Arial"/>
              </a:rPr>
              <a:t>kişi </a:t>
            </a:r>
            <a:r>
              <a:rPr sz="1700" spc="-35" dirty="0">
                <a:latin typeface="Arial"/>
                <a:cs typeface="Arial"/>
              </a:rPr>
              <a:t>bilgilerine </a:t>
            </a:r>
            <a:r>
              <a:rPr sz="1700" spc="-50" dirty="0">
                <a:latin typeface="Arial"/>
                <a:cs typeface="Arial"/>
              </a:rPr>
              <a:t>erişilmesini </a:t>
            </a:r>
            <a:r>
              <a:rPr sz="1700" spc="-114" dirty="0">
                <a:latin typeface="Arial"/>
                <a:cs typeface="Arial"/>
              </a:rPr>
              <a:t>sağlayan </a:t>
            </a:r>
            <a:r>
              <a:rPr sz="1700" spc="-50" dirty="0">
                <a:latin typeface="Arial"/>
                <a:cs typeface="Arial"/>
              </a:rPr>
              <a:t>işlemler </a:t>
            </a:r>
            <a:r>
              <a:rPr sz="1700" spc="-80" dirty="0">
                <a:latin typeface="Arial"/>
                <a:cs typeface="Arial"/>
              </a:rPr>
              <a:t>arşiv </a:t>
            </a:r>
            <a:r>
              <a:rPr sz="1700" spc="-10" dirty="0">
                <a:latin typeface="Arial"/>
                <a:cs typeface="Arial"/>
              </a:rPr>
              <a:t>alt </a:t>
            </a:r>
            <a:r>
              <a:rPr sz="1700" spc="-55" dirty="0">
                <a:latin typeface="Arial"/>
                <a:cs typeface="Arial"/>
              </a:rPr>
              <a:t>sistemleri  tarafından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gerçekleştirilmektedir.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"/>
            </a:pPr>
            <a:endParaRPr sz="24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80" dirty="0">
                <a:latin typeface="Arial"/>
                <a:cs typeface="Arial"/>
              </a:rPr>
              <a:t>İşlem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türü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olarak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ortak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bir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çok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özellik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içeren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arşiv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alt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sistemleri,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uygulama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100" dirty="0">
                <a:latin typeface="Arial"/>
                <a:cs typeface="Arial"/>
              </a:rPr>
              <a:t>bazında</a:t>
            </a:r>
            <a:endParaRPr sz="17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1700" spc="-155" dirty="0">
                <a:latin typeface="Arial"/>
                <a:cs typeface="Arial"/>
              </a:rPr>
              <a:t>az </a:t>
            </a:r>
            <a:r>
              <a:rPr sz="1700" spc="-95" dirty="0">
                <a:latin typeface="Arial"/>
                <a:cs typeface="Arial"/>
              </a:rPr>
              <a:t>da </a:t>
            </a:r>
            <a:r>
              <a:rPr sz="1700" spc="-90" dirty="0">
                <a:latin typeface="Arial"/>
                <a:cs typeface="Arial"/>
              </a:rPr>
              <a:t>olsa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farklılaşabilmektedir.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20" dirty="0">
                <a:latin typeface="Arial"/>
                <a:cs typeface="Arial"/>
              </a:rPr>
              <a:t>Aktif </a:t>
            </a:r>
            <a:r>
              <a:rPr sz="1700" spc="-45" dirty="0">
                <a:latin typeface="Arial"/>
                <a:cs typeface="Arial"/>
              </a:rPr>
              <a:t>veri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tabanı.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10" dirty="0"/>
              <a:t>Dönüştürme </a:t>
            </a:r>
            <a:r>
              <a:rPr spc="-315" dirty="0"/>
              <a:t>Alt</a:t>
            </a:r>
            <a:r>
              <a:rPr spc="-680" dirty="0"/>
              <a:t> </a:t>
            </a:r>
            <a:r>
              <a:rPr spc="-295" dirty="0"/>
              <a:t>Sistemi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45617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438150" indent="-25654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5" dirty="0">
                <a:latin typeface="Arial"/>
                <a:cs typeface="Arial"/>
              </a:rPr>
              <a:t>Geliştirilen bilgi </a:t>
            </a:r>
            <a:r>
              <a:rPr sz="2000" dirty="0">
                <a:latin typeface="Arial"/>
                <a:cs typeface="Arial"/>
              </a:rPr>
              <a:t>sisteminin </a:t>
            </a:r>
            <a:r>
              <a:rPr sz="2000" spc="-5" dirty="0">
                <a:latin typeface="Arial"/>
                <a:cs typeface="Arial"/>
              </a:rPr>
              <a:t>uygulamaya </a:t>
            </a:r>
            <a:r>
              <a:rPr sz="2000" dirty="0">
                <a:latin typeface="Arial"/>
                <a:cs typeface="Arial"/>
              </a:rPr>
              <a:t>alınmadan önce </a:t>
            </a:r>
            <a:r>
              <a:rPr sz="2000" spc="-5" dirty="0">
                <a:latin typeface="Arial"/>
                <a:cs typeface="Arial"/>
              </a:rPr>
              <a:t>veri  </a:t>
            </a:r>
            <a:r>
              <a:rPr sz="2000" dirty="0">
                <a:latin typeface="Arial"/>
                <a:cs typeface="Arial"/>
              </a:rPr>
              <a:t>dönüştürme </a:t>
            </a:r>
            <a:r>
              <a:rPr sz="2000" spc="-5" dirty="0">
                <a:latin typeface="Arial"/>
                <a:cs typeface="Arial"/>
              </a:rPr>
              <a:t>(mevcut </a:t>
            </a:r>
            <a:r>
              <a:rPr sz="2000" dirty="0">
                <a:latin typeface="Arial"/>
                <a:cs typeface="Arial"/>
              </a:rPr>
              <a:t>sistemdeki </a:t>
            </a:r>
            <a:r>
              <a:rPr sz="2000" spc="-10" dirty="0">
                <a:latin typeface="Arial"/>
                <a:cs typeface="Arial"/>
              </a:rPr>
              <a:t>verilerin yeni bilgi </a:t>
            </a:r>
            <a:r>
              <a:rPr sz="2000" dirty="0">
                <a:latin typeface="Arial"/>
                <a:cs typeface="Arial"/>
              </a:rPr>
              <a:t>sistemine  </a:t>
            </a:r>
            <a:r>
              <a:rPr sz="2000" spc="-5" dirty="0">
                <a:latin typeface="Arial"/>
                <a:cs typeface="Arial"/>
              </a:rPr>
              <a:t>aktarılması) işlemlerine ihtiyaç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5" dirty="0">
                <a:latin typeface="Arial"/>
                <a:cs typeface="Arial"/>
              </a:rPr>
              <a:t>Mevcut uygulamalardaki </a:t>
            </a:r>
            <a:r>
              <a:rPr sz="2000" spc="-10" dirty="0">
                <a:latin typeface="Arial"/>
                <a:cs typeface="Arial"/>
              </a:rPr>
              <a:t>bilgisayar </a:t>
            </a:r>
            <a:r>
              <a:rPr sz="2000" dirty="0">
                <a:latin typeface="Arial"/>
                <a:cs typeface="Arial"/>
              </a:rPr>
              <a:t>ortamında saklanan </a:t>
            </a:r>
            <a:r>
              <a:rPr sz="2000" spc="-5" dirty="0">
                <a:latin typeface="Arial"/>
                <a:cs typeface="Arial"/>
              </a:rPr>
              <a:t>bilgilerin  </a:t>
            </a:r>
            <a:r>
              <a:rPr sz="2000" dirty="0">
                <a:latin typeface="Arial"/>
                <a:cs typeface="Arial"/>
              </a:rPr>
              <a:t>ortam </a:t>
            </a:r>
            <a:r>
              <a:rPr sz="2000" spc="-5" dirty="0">
                <a:latin typeface="Arial"/>
                <a:cs typeface="Arial"/>
              </a:rPr>
              <a:t>çeşitliliği, </a:t>
            </a:r>
            <a:r>
              <a:rPr sz="2000" dirty="0">
                <a:latin typeface="Arial"/>
                <a:cs typeface="Arial"/>
              </a:rPr>
              <a:t>dönüştürme </a:t>
            </a:r>
            <a:r>
              <a:rPr sz="2000" spc="-5" dirty="0">
                <a:latin typeface="Arial"/>
                <a:cs typeface="Arial"/>
              </a:rPr>
              <a:t>işlemlerini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zorlaştırır.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9020" y="4163059"/>
            <a:ext cx="22098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50" dirty="0"/>
              <a:t>Kullanıcı </a:t>
            </a:r>
            <a:r>
              <a:rPr spc="-315" dirty="0"/>
              <a:t>Arayüz</a:t>
            </a:r>
            <a:r>
              <a:rPr spc="-455" dirty="0"/>
              <a:t> </a:t>
            </a:r>
            <a:r>
              <a:rPr spc="-365" dirty="0"/>
              <a:t>Tasarımı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466339" y="3962971"/>
            <a:ext cx="468566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95" dirty="0">
                <a:latin typeface="Arial"/>
                <a:cs typeface="Arial"/>
              </a:rPr>
              <a:t>Kullanıcı </a:t>
            </a:r>
            <a:r>
              <a:rPr sz="1800" spc="-25" dirty="0">
                <a:latin typeface="Arial"/>
                <a:cs typeface="Arial"/>
              </a:rPr>
              <a:t>ile </a:t>
            </a:r>
            <a:r>
              <a:rPr sz="1800" spc="-55" dirty="0">
                <a:latin typeface="Arial"/>
                <a:cs typeface="Arial"/>
              </a:rPr>
              <a:t>ilişkisi </a:t>
            </a:r>
            <a:r>
              <a:rPr sz="1800" spc="-85" dirty="0">
                <a:latin typeface="Arial"/>
                <a:cs typeface="Arial"/>
              </a:rPr>
              <a:t>olmayan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arayüzler</a:t>
            </a:r>
            <a:endParaRPr sz="1800">
              <a:latin typeface="Arial"/>
              <a:cs typeface="Arial"/>
            </a:endParaRPr>
          </a:p>
          <a:p>
            <a:pPr marL="571500" lvl="1" indent="-215900">
              <a:lnSpc>
                <a:spcPct val="100000"/>
              </a:lnSpc>
              <a:spcBef>
                <a:spcPts val="5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sz="1800" spc="-30" dirty="0">
                <a:latin typeface="Arial"/>
                <a:cs typeface="Arial"/>
              </a:rPr>
              <a:t>Modüller </a:t>
            </a:r>
            <a:r>
              <a:rPr sz="1800" spc="-120" dirty="0">
                <a:latin typeface="Arial"/>
                <a:cs typeface="Arial"/>
              </a:rPr>
              <a:t>arası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arayüz</a:t>
            </a:r>
            <a:endParaRPr sz="1800">
              <a:latin typeface="Arial"/>
              <a:cs typeface="Arial"/>
            </a:endParaRPr>
          </a:p>
          <a:p>
            <a:pPr marL="571500" lvl="1" indent="-215900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sz="1800" spc="-114" dirty="0">
                <a:latin typeface="Arial"/>
                <a:cs typeface="Arial"/>
              </a:rPr>
              <a:t>Sistem </a:t>
            </a:r>
            <a:r>
              <a:rPr sz="1800" spc="-25" dirty="0">
                <a:latin typeface="Arial"/>
                <a:cs typeface="Arial"/>
              </a:rPr>
              <a:t>ile </a:t>
            </a:r>
            <a:r>
              <a:rPr sz="1800" spc="-120" dirty="0">
                <a:latin typeface="Arial"/>
                <a:cs typeface="Arial"/>
              </a:rPr>
              <a:t>dış </a:t>
            </a:r>
            <a:r>
              <a:rPr sz="1800" spc="-80" dirty="0">
                <a:latin typeface="Arial"/>
                <a:cs typeface="Arial"/>
              </a:rPr>
              <a:t>nesneler </a:t>
            </a:r>
            <a:r>
              <a:rPr sz="1800" spc="-120" dirty="0">
                <a:latin typeface="Arial"/>
                <a:cs typeface="Arial"/>
              </a:rPr>
              <a:t>arası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arayüz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999FF"/>
              </a:buClr>
              <a:buFont typeface="Wingdings"/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95" dirty="0">
                <a:latin typeface="Arial"/>
                <a:cs typeface="Arial"/>
              </a:rPr>
              <a:t>Kullanıcı </a:t>
            </a:r>
            <a:r>
              <a:rPr sz="1800" spc="-75" dirty="0">
                <a:latin typeface="Arial"/>
                <a:cs typeface="Arial"/>
              </a:rPr>
              <a:t>arayüzleri</a:t>
            </a:r>
            <a:endParaRPr sz="1800">
              <a:latin typeface="Arial"/>
              <a:cs typeface="Arial"/>
            </a:endParaRPr>
          </a:p>
          <a:p>
            <a:pPr marL="571500" lvl="1" indent="-215900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sz="1800" spc="-85" dirty="0">
                <a:latin typeface="Arial"/>
                <a:cs typeface="Arial"/>
              </a:rPr>
              <a:t>Kullanım </a:t>
            </a:r>
            <a:r>
              <a:rPr sz="1800" spc="-90" dirty="0">
                <a:latin typeface="Arial"/>
                <a:cs typeface="Arial"/>
              </a:rPr>
              <a:t>kolaylığı </a:t>
            </a:r>
            <a:r>
              <a:rPr sz="1800" spc="-105" dirty="0">
                <a:latin typeface="Arial"/>
                <a:cs typeface="Arial"/>
              </a:rPr>
              <a:t>ve </a:t>
            </a:r>
            <a:r>
              <a:rPr sz="1800" spc="-65" dirty="0">
                <a:latin typeface="Arial"/>
                <a:cs typeface="Arial"/>
              </a:rPr>
              <a:t>öğrenim </a:t>
            </a:r>
            <a:r>
              <a:rPr sz="1800" spc="-120" dirty="0">
                <a:latin typeface="Arial"/>
                <a:cs typeface="Arial"/>
              </a:rPr>
              <a:t>zamanı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esastır.</a:t>
            </a:r>
            <a:endParaRPr sz="1800">
              <a:latin typeface="Arial"/>
              <a:cs typeface="Arial"/>
            </a:endParaRPr>
          </a:p>
          <a:p>
            <a:pPr marL="571500" lvl="1" indent="-215900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sz="1800" spc="-105" dirty="0">
                <a:latin typeface="Arial"/>
                <a:cs typeface="Arial"/>
              </a:rPr>
              <a:t>Program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114" dirty="0">
                <a:latin typeface="Arial"/>
                <a:cs typeface="Arial"/>
              </a:rPr>
              <a:t>arayüz </a:t>
            </a:r>
            <a:r>
              <a:rPr sz="1800" spc="-100" dirty="0">
                <a:latin typeface="Arial"/>
                <a:cs typeface="Arial"/>
              </a:rPr>
              <a:t>yaklaşımı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vardır.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1936" y="1997998"/>
            <a:ext cx="4472202" cy="175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290" dirty="0"/>
              <a:t>Genel</a:t>
            </a:r>
            <a:r>
              <a:rPr spc="-475" dirty="0"/>
              <a:t> </a:t>
            </a:r>
            <a:r>
              <a:rPr spc="-290" dirty="0"/>
              <a:t>Prensipler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38959"/>
            <a:ext cx="7400290" cy="38620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9240" marR="674370" indent="-256540">
              <a:lnSpc>
                <a:spcPts val="1839"/>
              </a:lnSpc>
              <a:spcBef>
                <a:spcPts val="32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75" dirty="0">
                <a:latin typeface="Arial"/>
                <a:cs typeface="Arial"/>
              </a:rPr>
              <a:t>Komut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seçimi,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veri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giriş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formlarının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şekli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gibi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çok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konuda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tutarlı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yapı  </a:t>
            </a:r>
            <a:r>
              <a:rPr sz="1700" spc="-65" dirty="0">
                <a:latin typeface="Arial"/>
                <a:cs typeface="Arial"/>
              </a:rPr>
              <a:t>izlenmedir.</a:t>
            </a:r>
            <a:endParaRPr sz="1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70" dirty="0">
                <a:latin typeface="Arial"/>
                <a:cs typeface="Arial"/>
              </a:rPr>
              <a:t>Önemli </a:t>
            </a:r>
            <a:r>
              <a:rPr sz="1700" spc="-55" dirty="0">
                <a:latin typeface="Arial"/>
                <a:cs typeface="Arial"/>
              </a:rPr>
              <a:t>silmelerde </a:t>
            </a:r>
            <a:r>
              <a:rPr sz="1700" spc="-10" dirty="0">
                <a:latin typeface="Arial"/>
                <a:cs typeface="Arial"/>
              </a:rPr>
              <a:t>teyit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alınmalıdır.</a:t>
            </a:r>
            <a:endParaRPr sz="1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125" dirty="0">
                <a:latin typeface="Arial"/>
                <a:cs typeface="Arial"/>
              </a:rPr>
              <a:t>Yapılan </a:t>
            </a:r>
            <a:r>
              <a:rPr sz="1700" spc="-105" dirty="0">
                <a:latin typeface="Arial"/>
                <a:cs typeface="Arial"/>
              </a:rPr>
              <a:t>çoğu </a:t>
            </a:r>
            <a:r>
              <a:rPr sz="1700" spc="-65" dirty="0">
                <a:latin typeface="Arial"/>
                <a:cs typeface="Arial"/>
              </a:rPr>
              <a:t>işlem </a:t>
            </a:r>
            <a:r>
              <a:rPr sz="1700" spc="-105" dirty="0">
                <a:latin typeface="Arial"/>
                <a:cs typeface="Arial"/>
              </a:rPr>
              <a:t>kolayca </a:t>
            </a:r>
            <a:r>
              <a:rPr sz="1700" spc="-60" dirty="0">
                <a:latin typeface="Arial"/>
                <a:cs typeface="Arial"/>
              </a:rPr>
              <a:t>geri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alınabilmelidir</a:t>
            </a:r>
            <a:endParaRPr sz="1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02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60" dirty="0">
                <a:latin typeface="Arial"/>
                <a:cs typeface="Arial"/>
              </a:rPr>
              <a:t>İşlemler </a:t>
            </a:r>
            <a:r>
              <a:rPr sz="1700" spc="-100" dirty="0">
                <a:latin typeface="Arial"/>
                <a:cs typeface="Arial"/>
              </a:rPr>
              <a:t>arasında </a:t>
            </a:r>
            <a:r>
              <a:rPr sz="1700" spc="-95" dirty="0">
                <a:latin typeface="Arial"/>
                <a:cs typeface="Arial"/>
              </a:rPr>
              <a:t>ezbere </a:t>
            </a:r>
            <a:r>
              <a:rPr sz="1700" spc="-60" dirty="0">
                <a:latin typeface="Arial"/>
                <a:cs typeface="Arial"/>
              </a:rPr>
              <a:t>tutacak </a:t>
            </a:r>
            <a:r>
              <a:rPr sz="1700" spc="-35" dirty="0">
                <a:latin typeface="Arial"/>
                <a:cs typeface="Arial"/>
              </a:rPr>
              <a:t>bilgi miktarı</a:t>
            </a:r>
            <a:r>
              <a:rPr sz="1700" spc="-30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azaltılmalıdır.</a:t>
            </a:r>
            <a:endParaRPr sz="1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90" dirty="0">
                <a:latin typeface="Arial"/>
                <a:cs typeface="Arial"/>
              </a:rPr>
              <a:t>Kullanıcı </a:t>
            </a:r>
            <a:r>
              <a:rPr sz="1700" spc="-50" dirty="0">
                <a:latin typeface="Arial"/>
                <a:cs typeface="Arial"/>
              </a:rPr>
              <a:t>hareketleri, </a:t>
            </a:r>
            <a:r>
              <a:rPr sz="1700" spc="-80" dirty="0">
                <a:latin typeface="Arial"/>
                <a:cs typeface="Arial"/>
              </a:rPr>
              <a:t>düşünme </a:t>
            </a:r>
            <a:r>
              <a:rPr sz="1700" spc="-110" dirty="0">
                <a:latin typeface="Arial"/>
                <a:cs typeface="Arial"/>
              </a:rPr>
              <a:t>ve </a:t>
            </a:r>
            <a:r>
              <a:rPr sz="1700" spc="-90" dirty="0">
                <a:latin typeface="Arial"/>
                <a:cs typeface="Arial"/>
              </a:rPr>
              <a:t>algılamasında </a:t>
            </a:r>
            <a:r>
              <a:rPr sz="1700" spc="-30" dirty="0">
                <a:latin typeface="Arial"/>
                <a:cs typeface="Arial"/>
              </a:rPr>
              <a:t>verimlilik</a:t>
            </a:r>
            <a:r>
              <a:rPr sz="1700" spc="-235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sağlanmalıdır.</a:t>
            </a:r>
            <a:endParaRPr sz="1700">
              <a:latin typeface="Arial"/>
              <a:cs typeface="Arial"/>
            </a:endParaRPr>
          </a:p>
          <a:p>
            <a:pPr marL="269240" indent="-256540">
              <a:lnSpc>
                <a:spcPts val="1939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70" dirty="0">
                <a:latin typeface="Arial"/>
                <a:cs typeface="Arial"/>
              </a:rPr>
              <a:t>Hataların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affedilmesi,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yanlış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giriş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olduğunda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program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korunmalı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105" dirty="0">
                <a:latin typeface="Arial"/>
                <a:cs typeface="Arial"/>
              </a:rPr>
              <a:t>ve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düzeltme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135" dirty="0">
                <a:latin typeface="Arial"/>
                <a:cs typeface="Arial"/>
              </a:rPr>
              <a:t>şansı</a:t>
            </a:r>
            <a:endParaRPr sz="1700">
              <a:latin typeface="Arial"/>
              <a:cs typeface="Arial"/>
            </a:endParaRPr>
          </a:p>
          <a:p>
            <a:pPr marL="269240">
              <a:lnSpc>
                <a:spcPts val="1939"/>
              </a:lnSpc>
            </a:pPr>
            <a:r>
              <a:rPr sz="1700" spc="-40" dirty="0">
                <a:latin typeface="Arial"/>
                <a:cs typeface="Arial"/>
              </a:rPr>
              <a:t>verilmelidir.</a:t>
            </a:r>
            <a:endParaRPr sz="1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55" dirty="0">
                <a:latin typeface="Arial"/>
                <a:cs typeface="Arial"/>
              </a:rPr>
              <a:t>İşlemleri </a:t>
            </a:r>
            <a:r>
              <a:rPr sz="1700" spc="-65" dirty="0">
                <a:latin typeface="Arial"/>
                <a:cs typeface="Arial"/>
              </a:rPr>
              <a:t>sınıflandırıp </a:t>
            </a:r>
            <a:r>
              <a:rPr sz="1700" spc="-75" dirty="0">
                <a:latin typeface="Arial"/>
                <a:cs typeface="Arial"/>
              </a:rPr>
              <a:t>ekran </a:t>
            </a:r>
            <a:r>
              <a:rPr sz="1700" spc="-55" dirty="0">
                <a:latin typeface="Arial"/>
                <a:cs typeface="Arial"/>
              </a:rPr>
              <a:t>geometrisi </a:t>
            </a:r>
            <a:r>
              <a:rPr sz="1700" spc="-75" dirty="0">
                <a:latin typeface="Arial"/>
                <a:cs typeface="Arial"/>
              </a:rPr>
              <a:t>buna </a:t>
            </a:r>
            <a:r>
              <a:rPr sz="1700" spc="-85" dirty="0">
                <a:latin typeface="Arial"/>
                <a:cs typeface="Arial"/>
              </a:rPr>
              <a:t>uygun </a:t>
            </a:r>
            <a:r>
              <a:rPr sz="1700" spc="-65" dirty="0">
                <a:latin typeface="Arial"/>
                <a:cs typeface="Arial"/>
              </a:rPr>
              <a:t>olarak</a:t>
            </a:r>
            <a:r>
              <a:rPr sz="1700" spc="-36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kullanılmalıdır.</a:t>
            </a:r>
            <a:endParaRPr sz="1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75" dirty="0">
                <a:latin typeface="Arial"/>
                <a:cs typeface="Arial"/>
              </a:rPr>
              <a:t>Komut </a:t>
            </a:r>
            <a:r>
              <a:rPr sz="1700" spc="-35" dirty="0">
                <a:latin typeface="Arial"/>
                <a:cs typeface="Arial"/>
              </a:rPr>
              <a:t>isimleri </a:t>
            </a:r>
            <a:r>
              <a:rPr sz="1700" spc="-120" dirty="0">
                <a:latin typeface="Arial"/>
                <a:cs typeface="Arial"/>
              </a:rPr>
              <a:t>kısa </a:t>
            </a:r>
            <a:r>
              <a:rPr sz="1700" spc="-110" dirty="0">
                <a:latin typeface="Arial"/>
                <a:cs typeface="Arial"/>
              </a:rPr>
              <a:t>ve </a:t>
            </a:r>
            <a:r>
              <a:rPr sz="1700" spc="-55" dirty="0">
                <a:latin typeface="Arial"/>
                <a:cs typeface="Arial"/>
              </a:rPr>
              <a:t>basit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olmalıdır.</a:t>
            </a:r>
            <a:endParaRPr sz="17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8605" algn="l"/>
                <a:tab pos="269240" algn="l"/>
              </a:tabLst>
            </a:pPr>
            <a:r>
              <a:rPr sz="1700" spc="-30" dirty="0">
                <a:latin typeface="Arial"/>
                <a:cs typeface="Arial"/>
              </a:rPr>
              <a:t>Menülerin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110" dirty="0">
                <a:latin typeface="Arial"/>
                <a:cs typeface="Arial"/>
              </a:rPr>
              <a:t>ve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diğer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etkileşimli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araçların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standart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yapıda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tasarlanmalıdır.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0" dirty="0"/>
              <a:t>Bilgi</a:t>
            </a:r>
            <a:r>
              <a:rPr spc="-490" dirty="0"/>
              <a:t> </a:t>
            </a:r>
            <a:r>
              <a:rPr spc="-285" dirty="0"/>
              <a:t>Gösterimi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53122" y="1847764"/>
            <a:ext cx="7343140" cy="25800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30" dirty="0">
                <a:latin typeface="Arial"/>
                <a:cs typeface="Arial"/>
              </a:rPr>
              <a:t>Yalnızca </a:t>
            </a:r>
            <a:r>
              <a:rPr sz="1800" spc="-5" dirty="0">
                <a:latin typeface="Arial"/>
                <a:cs typeface="Arial"/>
              </a:rPr>
              <a:t>içinde bulunulan </a:t>
            </a:r>
            <a:r>
              <a:rPr sz="1800" dirty="0">
                <a:latin typeface="Arial"/>
                <a:cs typeface="Arial"/>
              </a:rPr>
              <a:t>konu çerçevesi </a:t>
            </a:r>
            <a:r>
              <a:rPr sz="1800" spc="-5" dirty="0">
                <a:latin typeface="Arial"/>
                <a:cs typeface="Arial"/>
              </a:rPr>
              <a:t>ile ilgili bilgi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gösterilmeli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30" dirty="0">
                <a:latin typeface="Arial"/>
                <a:cs typeface="Arial"/>
              </a:rPr>
              <a:t>Veri </a:t>
            </a:r>
            <a:r>
              <a:rPr sz="1800" dirty="0">
                <a:latin typeface="Arial"/>
                <a:cs typeface="Arial"/>
              </a:rPr>
              <a:t>çokluğu </a:t>
            </a:r>
            <a:r>
              <a:rPr sz="1800" spc="-5" dirty="0">
                <a:latin typeface="Arial"/>
                <a:cs typeface="Arial"/>
              </a:rPr>
              <a:t>ile kullanıcı bunaltılmamalı, grafik </a:t>
            </a:r>
            <a:r>
              <a:rPr sz="1800" dirty="0">
                <a:latin typeface="Arial"/>
                <a:cs typeface="Arial"/>
              </a:rPr>
              <a:t>ve resimler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kullanılmalı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15" dirty="0">
                <a:latin typeface="Arial"/>
                <a:cs typeface="Arial"/>
              </a:rPr>
              <a:t>Tutarlı </a:t>
            </a:r>
            <a:r>
              <a:rPr sz="1800" spc="-5" dirty="0">
                <a:latin typeface="Arial"/>
                <a:cs typeface="Arial"/>
              </a:rPr>
              <a:t>başlık, </a:t>
            </a:r>
            <a:r>
              <a:rPr sz="1800" dirty="0">
                <a:latin typeface="Arial"/>
                <a:cs typeface="Arial"/>
              </a:rPr>
              <a:t>renkleme ve kısaltma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kullanılmalı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8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5" dirty="0">
                <a:latin typeface="Arial"/>
                <a:cs typeface="Arial"/>
              </a:rPr>
              <a:t>Hata mesajları </a:t>
            </a:r>
            <a:r>
              <a:rPr sz="1800" spc="-10" dirty="0">
                <a:latin typeface="Arial"/>
                <a:cs typeface="Arial"/>
              </a:rPr>
              <a:t>açıklayıcı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10" dirty="0">
                <a:latin typeface="Arial"/>
                <a:cs typeface="Arial"/>
              </a:rPr>
              <a:t>anlaşılır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olmalı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5" dirty="0">
                <a:latin typeface="Arial"/>
                <a:cs typeface="Arial"/>
              </a:rPr>
              <a:t>Değişik </a:t>
            </a:r>
            <a:r>
              <a:rPr sz="1800" dirty="0">
                <a:latin typeface="Arial"/>
                <a:cs typeface="Arial"/>
              </a:rPr>
              <a:t>tür </a:t>
            </a:r>
            <a:r>
              <a:rPr sz="1800" spc="-5" dirty="0">
                <a:latin typeface="Arial"/>
                <a:cs typeface="Arial"/>
              </a:rPr>
              <a:t>bilgiler </a:t>
            </a:r>
            <a:r>
              <a:rPr sz="1800" dirty="0">
                <a:latin typeface="Arial"/>
                <a:cs typeface="Arial"/>
              </a:rPr>
              <a:t>kendi </a:t>
            </a:r>
            <a:r>
              <a:rPr sz="1800" spc="-5" dirty="0">
                <a:latin typeface="Arial"/>
                <a:cs typeface="Arial"/>
              </a:rPr>
              <a:t>içinde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sınıflandırılmalı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Rakamsal </a:t>
            </a:r>
            <a:r>
              <a:rPr sz="1800" spc="-5" dirty="0">
                <a:latin typeface="Arial"/>
                <a:cs typeface="Arial"/>
              </a:rPr>
              <a:t>ifadelerde analog görüntü </a:t>
            </a:r>
            <a:r>
              <a:rPr sz="1800" dirty="0">
                <a:latin typeface="Arial"/>
                <a:cs typeface="Arial"/>
              </a:rPr>
              <a:t>verilmeli (%89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değil)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1400" y="2336800"/>
            <a:ext cx="2245359" cy="224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40" dirty="0"/>
              <a:t>Veri</a:t>
            </a:r>
            <a:r>
              <a:rPr spc="-505" dirty="0"/>
              <a:t> </a:t>
            </a:r>
            <a:r>
              <a:rPr spc="-295" dirty="0"/>
              <a:t>Girişi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49120"/>
            <a:ext cx="7137400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ts val="234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105" dirty="0">
                <a:latin typeface="Arial"/>
                <a:cs typeface="Arial"/>
              </a:rPr>
              <a:t>Kullanıcı </a:t>
            </a:r>
            <a:r>
              <a:rPr sz="2000" spc="-50" dirty="0">
                <a:latin typeface="Arial"/>
                <a:cs typeface="Arial"/>
              </a:rPr>
              <a:t>hareketleri </a:t>
            </a:r>
            <a:r>
              <a:rPr sz="2000" spc="-90" dirty="0">
                <a:latin typeface="Arial"/>
                <a:cs typeface="Arial"/>
              </a:rPr>
              <a:t>en </a:t>
            </a:r>
            <a:r>
              <a:rPr sz="2000" spc="-185" dirty="0">
                <a:latin typeface="Arial"/>
                <a:cs typeface="Arial"/>
              </a:rPr>
              <a:t>aza </a:t>
            </a:r>
            <a:r>
              <a:rPr sz="2000" spc="-30" dirty="0">
                <a:latin typeface="Arial"/>
                <a:cs typeface="Arial"/>
              </a:rPr>
              <a:t>indirilmelidir. </a:t>
            </a:r>
            <a:r>
              <a:rPr sz="2000" spc="-215" dirty="0">
                <a:latin typeface="Arial"/>
                <a:cs typeface="Arial"/>
              </a:rPr>
              <a:t>Yazma </a:t>
            </a:r>
            <a:r>
              <a:rPr sz="2000" spc="-65" dirty="0">
                <a:latin typeface="Arial"/>
                <a:cs typeface="Arial"/>
              </a:rPr>
              <a:t>yerine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ekrandaki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ts val="2280"/>
              </a:lnSpc>
            </a:pPr>
            <a:r>
              <a:rPr sz="2000" spc="-50" dirty="0">
                <a:latin typeface="Arial"/>
                <a:cs typeface="Arial"/>
              </a:rPr>
              <a:t>listelerden </a:t>
            </a:r>
            <a:r>
              <a:rPr sz="2000" spc="-125" dirty="0">
                <a:latin typeface="Arial"/>
                <a:cs typeface="Arial"/>
              </a:rPr>
              <a:t>seçme,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spc="-70" dirty="0">
                <a:latin typeface="Arial"/>
                <a:cs typeface="Arial"/>
              </a:rPr>
              <a:t>komuta </a:t>
            </a:r>
            <a:r>
              <a:rPr sz="2000" spc="-90" dirty="0">
                <a:latin typeface="Arial"/>
                <a:cs typeface="Arial"/>
              </a:rPr>
              <a:t>en </a:t>
            </a:r>
            <a:r>
              <a:rPr sz="2000" spc="-185" dirty="0">
                <a:latin typeface="Arial"/>
                <a:cs typeface="Arial"/>
              </a:rPr>
              <a:t>az </a:t>
            </a:r>
            <a:r>
              <a:rPr sz="2000" spc="-140" dirty="0">
                <a:latin typeface="Arial"/>
                <a:cs typeface="Arial"/>
              </a:rPr>
              <a:t>sayıda </a:t>
            </a:r>
            <a:r>
              <a:rPr sz="2000" spc="-60" dirty="0">
                <a:latin typeface="Arial"/>
                <a:cs typeface="Arial"/>
              </a:rPr>
              <a:t>fare </a:t>
            </a:r>
            <a:r>
              <a:rPr sz="2000" spc="-85" dirty="0">
                <a:latin typeface="Arial"/>
                <a:cs typeface="Arial"/>
              </a:rPr>
              <a:t>tıklamasıyla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erişme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ts val="2340"/>
              </a:lnSpc>
            </a:pPr>
            <a:r>
              <a:rPr sz="2000" spc="-50" dirty="0">
                <a:latin typeface="Arial"/>
                <a:cs typeface="Arial"/>
              </a:rPr>
              <a:t>gibi.</a:t>
            </a:r>
            <a:endParaRPr sz="2000">
              <a:latin typeface="Arial"/>
              <a:cs typeface="Arial"/>
            </a:endParaRPr>
          </a:p>
          <a:p>
            <a:pPr marL="269240" marR="95885" indent="-256540">
              <a:lnSpc>
                <a:spcPts val="2280"/>
              </a:lnSpc>
              <a:spcBef>
                <a:spcPts val="149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80" dirty="0">
                <a:latin typeface="Arial"/>
                <a:cs typeface="Arial"/>
              </a:rPr>
              <a:t>Gösterim </a:t>
            </a:r>
            <a:r>
              <a:rPr sz="2000" spc="-120" dirty="0">
                <a:latin typeface="Arial"/>
                <a:cs typeface="Arial"/>
              </a:rPr>
              <a:t>ve </a:t>
            </a:r>
            <a:r>
              <a:rPr sz="2000" spc="-40" dirty="0">
                <a:latin typeface="Arial"/>
                <a:cs typeface="Arial"/>
              </a:rPr>
              <a:t>girdi </a:t>
            </a:r>
            <a:r>
              <a:rPr sz="2000" spc="-100" dirty="0">
                <a:latin typeface="Arial"/>
                <a:cs typeface="Arial"/>
              </a:rPr>
              <a:t>sahaları </a:t>
            </a:r>
            <a:r>
              <a:rPr sz="2000" spc="-30" dirty="0">
                <a:latin typeface="Arial"/>
                <a:cs typeface="Arial"/>
              </a:rPr>
              <a:t>birbirinden </a:t>
            </a:r>
            <a:r>
              <a:rPr sz="2000" spc="-50" dirty="0">
                <a:latin typeface="Arial"/>
                <a:cs typeface="Arial"/>
              </a:rPr>
              <a:t>ayırt </a:t>
            </a:r>
            <a:r>
              <a:rPr sz="2000" spc="-110" dirty="0">
                <a:latin typeface="Arial"/>
                <a:cs typeface="Arial"/>
              </a:rPr>
              <a:t>edecek </a:t>
            </a:r>
            <a:r>
              <a:rPr sz="2000" spc="-60" dirty="0">
                <a:latin typeface="Arial"/>
                <a:cs typeface="Arial"/>
              </a:rPr>
              <a:t>biçemler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(renk,  büyüklük, </a:t>
            </a:r>
            <a:r>
              <a:rPr sz="2000" spc="-75" dirty="0">
                <a:latin typeface="Arial"/>
                <a:cs typeface="Arial"/>
              </a:rPr>
              <a:t>yerleşim </a:t>
            </a:r>
            <a:r>
              <a:rPr sz="2000" spc="-70" dirty="0">
                <a:latin typeface="Arial"/>
                <a:cs typeface="Arial"/>
              </a:rPr>
              <a:t>vb.) </a:t>
            </a:r>
            <a:r>
              <a:rPr sz="2000" spc="-10" dirty="0">
                <a:latin typeface="Arial"/>
                <a:cs typeface="Arial"/>
              </a:rPr>
              <a:t>tutarlı </a:t>
            </a:r>
            <a:r>
              <a:rPr sz="2000" spc="-75" dirty="0">
                <a:latin typeface="Arial"/>
                <a:cs typeface="Arial"/>
              </a:rPr>
              <a:t>olarak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kullanılmalıdır.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ts val="2340"/>
              </a:lnSpc>
              <a:spcBef>
                <a:spcPts val="126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105" dirty="0">
                <a:latin typeface="Arial"/>
                <a:cs typeface="Arial"/>
              </a:rPr>
              <a:t>Kullanıcı uyarlamasına </a:t>
            </a:r>
            <a:r>
              <a:rPr sz="2000" spc="-60" dirty="0">
                <a:latin typeface="Arial"/>
                <a:cs typeface="Arial"/>
              </a:rPr>
              <a:t>izin </a:t>
            </a:r>
            <a:r>
              <a:rPr sz="2000" spc="-30" dirty="0">
                <a:latin typeface="Arial"/>
                <a:cs typeface="Arial"/>
              </a:rPr>
              <a:t>verilmelidir: </a:t>
            </a:r>
            <a:r>
              <a:rPr sz="2000" spc="-80" dirty="0">
                <a:latin typeface="Arial"/>
                <a:cs typeface="Arial"/>
              </a:rPr>
              <a:t>kullanıcı </a:t>
            </a:r>
            <a:r>
              <a:rPr sz="2000" spc="-130" dirty="0">
                <a:latin typeface="Arial"/>
                <a:cs typeface="Arial"/>
              </a:rPr>
              <a:t>bazı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özellikleri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ts val="2340"/>
              </a:lnSpc>
            </a:pPr>
            <a:r>
              <a:rPr sz="2000" spc="-65" dirty="0">
                <a:latin typeface="Arial"/>
                <a:cs typeface="Arial"/>
              </a:rPr>
              <a:t>tanımlayabilir, </a:t>
            </a:r>
            <a:r>
              <a:rPr sz="2000" spc="-130" dirty="0">
                <a:latin typeface="Arial"/>
                <a:cs typeface="Arial"/>
              </a:rPr>
              <a:t>bazı </a:t>
            </a:r>
            <a:r>
              <a:rPr sz="2000" spc="-85" dirty="0">
                <a:latin typeface="Arial"/>
                <a:cs typeface="Arial"/>
              </a:rPr>
              <a:t>uyarı </a:t>
            </a:r>
            <a:r>
              <a:rPr sz="2000" spc="-80" dirty="0">
                <a:latin typeface="Arial"/>
                <a:cs typeface="Arial"/>
              </a:rPr>
              <a:t>mesajlarını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istemeyebilir.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ts val="2340"/>
              </a:lnSpc>
              <a:spcBef>
                <a:spcPts val="132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90" dirty="0">
                <a:latin typeface="Arial"/>
                <a:cs typeface="Arial"/>
              </a:rPr>
              <a:t>Kullanılan </a:t>
            </a:r>
            <a:r>
              <a:rPr sz="2000" spc="-85" dirty="0">
                <a:latin typeface="Arial"/>
                <a:cs typeface="Arial"/>
              </a:rPr>
              <a:t>konu </a:t>
            </a:r>
            <a:r>
              <a:rPr sz="2000" spc="-30" dirty="0">
                <a:latin typeface="Arial"/>
                <a:cs typeface="Arial"/>
              </a:rPr>
              <a:t>ile </a:t>
            </a:r>
            <a:r>
              <a:rPr sz="2000" spc="-20" dirty="0">
                <a:latin typeface="Arial"/>
                <a:cs typeface="Arial"/>
              </a:rPr>
              <a:t>ilgili </a:t>
            </a:r>
            <a:r>
              <a:rPr sz="2000" spc="-120" dirty="0">
                <a:latin typeface="Arial"/>
                <a:cs typeface="Arial"/>
              </a:rPr>
              <a:t>gereksiz </a:t>
            </a:r>
            <a:r>
              <a:rPr sz="2000" spc="-45" dirty="0">
                <a:latin typeface="Arial"/>
                <a:cs typeface="Arial"/>
              </a:rPr>
              <a:t>komutlar </a:t>
            </a:r>
            <a:r>
              <a:rPr sz="2000" spc="-105" dirty="0">
                <a:latin typeface="Arial"/>
                <a:cs typeface="Arial"/>
              </a:rPr>
              <a:t>geçici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olarak</a:t>
            </a:r>
            <a:endParaRPr sz="2000">
              <a:latin typeface="Arial"/>
              <a:cs typeface="Arial"/>
            </a:endParaRPr>
          </a:p>
          <a:p>
            <a:pPr marL="269240">
              <a:lnSpc>
                <a:spcPts val="2340"/>
              </a:lnSpc>
            </a:pPr>
            <a:r>
              <a:rPr sz="2000" spc="-50" dirty="0">
                <a:latin typeface="Arial"/>
                <a:cs typeface="Arial"/>
              </a:rPr>
              <a:t>etkisizleştirilmelidir.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65" dirty="0">
                <a:latin typeface="Arial"/>
                <a:cs typeface="Arial"/>
              </a:rPr>
              <a:t>Bütün </a:t>
            </a:r>
            <a:r>
              <a:rPr sz="2000" spc="-35" dirty="0">
                <a:latin typeface="Arial"/>
                <a:cs typeface="Arial"/>
              </a:rPr>
              <a:t>girdiler </a:t>
            </a:r>
            <a:r>
              <a:rPr sz="2000" spc="-50" dirty="0">
                <a:latin typeface="Arial"/>
                <a:cs typeface="Arial"/>
              </a:rPr>
              <a:t>için </a:t>
            </a:r>
            <a:r>
              <a:rPr sz="2000" spc="-85" dirty="0">
                <a:latin typeface="Arial"/>
                <a:cs typeface="Arial"/>
              </a:rPr>
              <a:t>yardım </a:t>
            </a:r>
            <a:r>
              <a:rPr sz="2000" spc="-75" dirty="0">
                <a:latin typeface="Arial"/>
                <a:cs typeface="Arial"/>
              </a:rPr>
              <a:t>kolaylıkları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olmalıdır.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9659" y="4739640"/>
            <a:ext cx="1887219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30" dirty="0"/>
              <a:t>Yazılım </a:t>
            </a:r>
            <a:r>
              <a:rPr spc="-335" dirty="0"/>
              <a:t>Tasarımının</a:t>
            </a:r>
            <a:r>
              <a:rPr spc="-325" dirty="0"/>
              <a:t> </a:t>
            </a:r>
            <a:r>
              <a:rPr spc="-240" dirty="0"/>
              <a:t>Önemi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7454900" cy="282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25" dirty="0">
                <a:latin typeface="Arial"/>
                <a:cs typeface="Arial"/>
              </a:rPr>
              <a:t>Tasarlanmış </a:t>
            </a:r>
            <a:r>
              <a:rPr sz="1800" spc="-5" dirty="0">
                <a:latin typeface="Arial"/>
                <a:cs typeface="Arial"/>
              </a:rPr>
              <a:t>(designed) bir </a:t>
            </a:r>
            <a:r>
              <a:rPr sz="1800" spc="-10" dirty="0">
                <a:latin typeface="Arial"/>
                <a:cs typeface="Arial"/>
              </a:rPr>
              <a:t>dünyada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yaşıyoruz.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35" dirty="0">
                <a:latin typeface="Arial"/>
                <a:cs typeface="Arial"/>
              </a:rPr>
              <a:t>Tasarım </a:t>
            </a:r>
            <a:r>
              <a:rPr sz="1800" dirty="0">
                <a:latin typeface="Arial"/>
                <a:cs typeface="Arial"/>
              </a:rPr>
              <a:t>ekonomik </a:t>
            </a:r>
            <a:r>
              <a:rPr sz="1800" spc="-5" dirty="0">
                <a:latin typeface="Arial"/>
                <a:cs typeface="Arial"/>
              </a:rPr>
              <a:t>olarak </a:t>
            </a:r>
            <a:r>
              <a:rPr sz="1800" dirty="0">
                <a:latin typeface="Arial"/>
                <a:cs typeface="Arial"/>
              </a:rPr>
              <a:t>öneme sahiptir ve </a:t>
            </a:r>
            <a:r>
              <a:rPr sz="1800" spc="-15" dirty="0">
                <a:latin typeface="Arial"/>
                <a:cs typeface="Arial"/>
              </a:rPr>
              <a:t>yaşam </a:t>
            </a:r>
            <a:r>
              <a:rPr sz="1800" spc="-5" dirty="0">
                <a:latin typeface="Arial"/>
                <a:cs typeface="Arial"/>
              </a:rPr>
              <a:t>kalitemizi doğrudan  </a:t>
            </a:r>
            <a:r>
              <a:rPr sz="1800" spc="-15" dirty="0">
                <a:latin typeface="Arial"/>
                <a:cs typeface="Arial"/>
              </a:rPr>
              <a:t>etkiler.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35" dirty="0">
                <a:latin typeface="Arial"/>
                <a:cs typeface="Arial"/>
              </a:rPr>
              <a:t>Yazılım </a:t>
            </a:r>
            <a:r>
              <a:rPr sz="1800" dirty="0">
                <a:latin typeface="Arial"/>
                <a:cs typeface="Arial"/>
              </a:rPr>
              <a:t>son </a:t>
            </a:r>
            <a:r>
              <a:rPr sz="1800" spc="-5" dirty="0">
                <a:latin typeface="Arial"/>
                <a:cs typeface="Arial"/>
              </a:rPr>
              <a:t>derece </a:t>
            </a:r>
            <a:r>
              <a:rPr sz="1800" spc="-25" dirty="0">
                <a:latin typeface="Arial"/>
                <a:cs typeface="Arial"/>
              </a:rPr>
              <a:t>yaygın </a:t>
            </a:r>
            <a:r>
              <a:rPr sz="1800" spc="-5" dirty="0">
                <a:latin typeface="Arial"/>
                <a:cs typeface="Arial"/>
              </a:rPr>
              <a:t>hale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gelmektedir.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69240" marR="225425" indent="-256540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35" dirty="0">
                <a:latin typeface="Arial"/>
                <a:cs typeface="Arial"/>
              </a:rPr>
              <a:t>Yazılım </a:t>
            </a:r>
            <a:r>
              <a:rPr sz="1800" spc="-10" dirty="0">
                <a:latin typeface="Arial"/>
                <a:cs typeface="Arial"/>
              </a:rPr>
              <a:t>tasarımının </a:t>
            </a:r>
            <a:r>
              <a:rPr sz="1800" spc="-5" dirty="0">
                <a:latin typeface="Arial"/>
                <a:cs typeface="Arial"/>
              </a:rPr>
              <a:t>kalitesinin önemli </a:t>
            </a:r>
            <a:r>
              <a:rPr sz="1800" dirty="0">
                <a:latin typeface="Arial"/>
                <a:cs typeface="Arial"/>
              </a:rPr>
              <a:t>sonuçları </a:t>
            </a:r>
            <a:r>
              <a:rPr sz="1800" spc="-5" dirty="0">
                <a:latin typeface="Arial"/>
                <a:cs typeface="Arial"/>
              </a:rPr>
              <a:t>olmaktadır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20" dirty="0">
                <a:latin typeface="Arial"/>
                <a:cs typeface="Arial"/>
              </a:rPr>
              <a:t>yazılım  </a:t>
            </a:r>
            <a:r>
              <a:rPr sz="1800" spc="-5" dirty="0">
                <a:latin typeface="Arial"/>
                <a:cs typeface="Arial"/>
              </a:rPr>
              <a:t>tasarımcıları </a:t>
            </a:r>
            <a:r>
              <a:rPr sz="1800" spc="-10" dirty="0">
                <a:latin typeface="Arial"/>
                <a:cs typeface="Arial"/>
              </a:rPr>
              <a:t>bunların </a:t>
            </a:r>
            <a:r>
              <a:rPr sz="1800" spc="-5" dirty="0">
                <a:latin typeface="Arial"/>
                <a:cs typeface="Arial"/>
              </a:rPr>
              <a:t>farkında olmalı, bunları </a:t>
            </a:r>
            <a:r>
              <a:rPr sz="1800" spc="-10" dirty="0">
                <a:latin typeface="Arial"/>
                <a:cs typeface="Arial"/>
              </a:rPr>
              <a:t>ciddiye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almalıdır.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50" dirty="0"/>
              <a:t>Kullanıcı </a:t>
            </a:r>
            <a:r>
              <a:rPr spc="-315" dirty="0"/>
              <a:t>Arayüz</a:t>
            </a:r>
            <a:r>
              <a:rPr spc="-465" dirty="0"/>
              <a:t> </a:t>
            </a:r>
            <a:r>
              <a:rPr spc="-300" dirty="0"/>
              <a:t>Prototipi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46579"/>
            <a:ext cx="7496175" cy="28994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9240" marR="410209" indent="-256540">
              <a:lnSpc>
                <a:spcPts val="1939"/>
              </a:lnSpc>
              <a:spcBef>
                <a:spcPts val="34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35" dirty="0">
                <a:latin typeface="Arial"/>
                <a:cs typeface="Arial"/>
              </a:rPr>
              <a:t>Tasarım </a:t>
            </a:r>
            <a:r>
              <a:rPr sz="1800" spc="-5" dirty="0">
                <a:latin typeface="Arial"/>
                <a:cs typeface="Arial"/>
              </a:rPr>
              <a:t>çalışması sonucunda, daha önceden gereksinim çalışması  </a:t>
            </a:r>
            <a:r>
              <a:rPr sz="1800" spc="-10" dirty="0">
                <a:latin typeface="Arial"/>
                <a:cs typeface="Arial"/>
              </a:rPr>
              <a:t>sırasında hazırlanmış </a:t>
            </a:r>
            <a:r>
              <a:rPr sz="1800" spc="-5" dirty="0">
                <a:latin typeface="Arial"/>
                <a:cs typeface="Arial"/>
              </a:rPr>
              <a:t>olan kullanıcı </a:t>
            </a:r>
            <a:r>
              <a:rPr sz="1800" spc="-15" dirty="0">
                <a:latin typeface="Arial"/>
                <a:cs typeface="Arial"/>
              </a:rPr>
              <a:t>arayüz </a:t>
            </a:r>
            <a:r>
              <a:rPr sz="1800" spc="-5" dirty="0">
                <a:latin typeface="Arial"/>
                <a:cs typeface="Arial"/>
              </a:rPr>
              <a:t>prototipi, </a:t>
            </a:r>
            <a:r>
              <a:rPr sz="1800" dirty="0">
                <a:latin typeface="Arial"/>
                <a:cs typeface="Arial"/>
              </a:rPr>
              <a:t>ekran </a:t>
            </a:r>
            <a:r>
              <a:rPr sz="1800" spc="-5" dirty="0">
                <a:latin typeface="Arial"/>
                <a:cs typeface="Arial"/>
              </a:rPr>
              <a:t>ve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rapor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ts val="1805"/>
              </a:lnSpc>
            </a:pPr>
            <a:r>
              <a:rPr sz="1800" spc="-5" dirty="0">
                <a:latin typeface="Arial"/>
                <a:cs typeface="Arial"/>
              </a:rPr>
              <a:t>tasarımları biçimine </a:t>
            </a:r>
            <a:r>
              <a:rPr sz="1800" spc="-20" dirty="0">
                <a:latin typeface="Arial"/>
                <a:cs typeface="Arial"/>
              </a:rPr>
              <a:t>dönüşür. </a:t>
            </a:r>
            <a:r>
              <a:rPr sz="1800" dirty="0">
                <a:latin typeface="Arial"/>
                <a:cs typeface="Arial"/>
              </a:rPr>
              <a:t>Ekranlar son </a:t>
            </a:r>
            <a:r>
              <a:rPr sz="1800" spc="-5" dirty="0">
                <a:latin typeface="Arial"/>
                <a:cs typeface="Arial"/>
              </a:rPr>
              <a:t>halini </a:t>
            </a:r>
            <a:r>
              <a:rPr sz="1800" spc="-30" dirty="0">
                <a:latin typeface="Arial"/>
                <a:cs typeface="Arial"/>
              </a:rPr>
              <a:t>alır, </a:t>
            </a:r>
            <a:r>
              <a:rPr sz="1800" spc="-5" dirty="0">
                <a:latin typeface="Arial"/>
                <a:cs typeface="Arial"/>
              </a:rPr>
              <a:t>raporlar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kesinleşir.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ts val="2050"/>
              </a:lnSpc>
            </a:pPr>
            <a:r>
              <a:rPr sz="1800" spc="-10" dirty="0">
                <a:latin typeface="Arial"/>
                <a:cs typeface="Arial"/>
              </a:rPr>
              <a:t>Kullanıcıya </a:t>
            </a:r>
            <a:r>
              <a:rPr sz="1800" spc="-5" dirty="0">
                <a:latin typeface="Arial"/>
                <a:cs typeface="Arial"/>
              </a:rPr>
              <a:t>gösterilerek onay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alınır.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269240" indent="-256540">
              <a:lnSpc>
                <a:spcPts val="205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dirty="0">
                <a:latin typeface="Arial"/>
                <a:cs typeface="Arial"/>
              </a:rPr>
              <a:t>Tüm </a:t>
            </a:r>
            <a:r>
              <a:rPr sz="1800" spc="-5" dirty="0">
                <a:latin typeface="Arial"/>
                <a:cs typeface="Arial"/>
              </a:rPr>
              <a:t>programın tek elden </a:t>
            </a:r>
            <a:r>
              <a:rPr sz="1800" spc="-10" dirty="0">
                <a:latin typeface="Arial"/>
                <a:cs typeface="Arial"/>
              </a:rPr>
              <a:t>çıktığının </a:t>
            </a:r>
            <a:r>
              <a:rPr sz="1800" dirty="0">
                <a:latin typeface="Arial"/>
                <a:cs typeface="Arial"/>
              </a:rPr>
              <a:t>ifade </a:t>
            </a:r>
            <a:r>
              <a:rPr sz="1800" spc="-5" dirty="0">
                <a:latin typeface="Arial"/>
                <a:cs typeface="Arial"/>
              </a:rPr>
              <a:t>edilebilmesi </a:t>
            </a:r>
            <a:r>
              <a:rPr sz="1800" spc="-10" dirty="0">
                <a:latin typeface="Arial"/>
                <a:cs typeface="Arial"/>
              </a:rPr>
              <a:t>açısından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tüm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ekranların </a:t>
            </a:r>
            <a:r>
              <a:rPr sz="1800" spc="-15" dirty="0">
                <a:latin typeface="Arial"/>
                <a:cs typeface="Arial"/>
              </a:rPr>
              <a:t>aynı </a:t>
            </a:r>
            <a:r>
              <a:rPr sz="1800" dirty="0">
                <a:latin typeface="Arial"/>
                <a:cs typeface="Arial"/>
              </a:rPr>
              <a:t>şablon </a:t>
            </a:r>
            <a:r>
              <a:rPr sz="1800" spc="-10" dirty="0">
                <a:latin typeface="Arial"/>
                <a:cs typeface="Arial"/>
              </a:rPr>
              <a:t>üzerine </a:t>
            </a:r>
            <a:r>
              <a:rPr sz="1800" spc="-5" dirty="0">
                <a:latin typeface="Arial"/>
                <a:cs typeface="Arial"/>
              </a:rPr>
              <a:t>oturtulması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önerilmektedir.</a:t>
            </a:r>
            <a:endParaRPr sz="18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20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1500" b="1" dirty="0">
                <a:latin typeface="Arial"/>
                <a:cs typeface="Arial"/>
              </a:rPr>
              <a:t>Menü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Çubuğu</a:t>
            </a:r>
            <a:endParaRPr sz="15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1500" b="1" spc="-10" dirty="0">
                <a:latin typeface="Arial"/>
                <a:cs typeface="Arial"/>
              </a:rPr>
              <a:t>Araç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Çubuğu</a:t>
            </a:r>
            <a:endParaRPr sz="15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1500" b="1" spc="-5" dirty="0">
                <a:solidFill>
                  <a:srgbClr val="373086"/>
                </a:solidFill>
                <a:latin typeface="Arial"/>
                <a:cs typeface="Arial"/>
              </a:rPr>
              <a:t>Gövde</a:t>
            </a:r>
            <a:r>
              <a:rPr sz="1500" b="1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373086"/>
                </a:solidFill>
                <a:latin typeface="Arial"/>
                <a:cs typeface="Arial"/>
              </a:rPr>
              <a:t>(Değişebilir)</a:t>
            </a:r>
            <a:endParaRPr sz="15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18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1500" b="1" spc="-5" dirty="0">
                <a:latin typeface="Arial"/>
                <a:cs typeface="Arial"/>
              </a:rPr>
              <a:t>Durum</a:t>
            </a:r>
            <a:r>
              <a:rPr sz="1500" b="1" dirty="0">
                <a:latin typeface="Arial"/>
                <a:cs typeface="Arial"/>
              </a:rPr>
              <a:t> Çubuğu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42034"/>
            <a:ext cx="6891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245" dirty="0"/>
              <a:t>Başlangıç </a:t>
            </a:r>
            <a:r>
              <a:rPr sz="4000" u="none" spc="-310" dirty="0"/>
              <a:t>Tasarım </a:t>
            </a:r>
            <a:r>
              <a:rPr sz="4000" u="none" spc="-254" dirty="0"/>
              <a:t>Gözden</a:t>
            </a:r>
            <a:r>
              <a:rPr sz="4000" u="none" spc="-515" dirty="0"/>
              <a:t> </a:t>
            </a:r>
            <a:r>
              <a:rPr sz="4000" u="none" spc="-270" dirty="0"/>
              <a:t>Geçirme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41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71979"/>
            <a:ext cx="742251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25" dirty="0">
                <a:latin typeface="Arial"/>
                <a:cs typeface="Arial"/>
              </a:rPr>
              <a:t>Yapılan </a:t>
            </a:r>
            <a:r>
              <a:rPr sz="2000" spc="-5" dirty="0">
                <a:latin typeface="Arial"/>
                <a:cs typeface="Arial"/>
              </a:rPr>
              <a:t>tasarım çalışmasının </a:t>
            </a:r>
            <a:r>
              <a:rPr sz="2000" dirty="0">
                <a:latin typeface="Arial"/>
                <a:cs typeface="Arial"/>
              </a:rPr>
              <a:t>bir önceki </a:t>
            </a:r>
            <a:r>
              <a:rPr sz="2000" spc="-5" dirty="0">
                <a:latin typeface="Arial"/>
                <a:cs typeface="Arial"/>
              </a:rPr>
              <a:t>geliştirme </a:t>
            </a:r>
            <a:r>
              <a:rPr sz="2000" dirty="0">
                <a:latin typeface="Arial"/>
                <a:cs typeface="Arial"/>
              </a:rPr>
              <a:t>aşaması </a:t>
            </a:r>
            <a:r>
              <a:rPr sz="2000" spc="-5" dirty="0">
                <a:latin typeface="Arial"/>
                <a:cs typeface="Arial"/>
              </a:rPr>
              <a:t>olan  analiz </a:t>
            </a:r>
            <a:r>
              <a:rPr sz="2000" dirty="0">
                <a:latin typeface="Arial"/>
                <a:cs typeface="Arial"/>
              </a:rPr>
              <a:t>aşamasında </a:t>
            </a:r>
            <a:r>
              <a:rPr sz="2000" spc="-5" dirty="0">
                <a:latin typeface="Arial"/>
                <a:cs typeface="Arial"/>
              </a:rPr>
              <a:t>belirlenen gereksinimleri </a:t>
            </a:r>
            <a:r>
              <a:rPr sz="2000" spc="-10" dirty="0">
                <a:latin typeface="Arial"/>
                <a:cs typeface="Arial"/>
              </a:rPr>
              <a:t>karşılayıp  </a:t>
            </a:r>
            <a:r>
              <a:rPr sz="2000" spc="-5" dirty="0">
                <a:latin typeface="Arial"/>
                <a:cs typeface="Arial"/>
              </a:rPr>
              <a:t>karşılamadığının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belirlenmesidir.</a:t>
            </a:r>
            <a:endParaRPr sz="2000">
              <a:latin typeface="Arial"/>
              <a:cs typeface="Arial"/>
            </a:endParaRPr>
          </a:p>
          <a:p>
            <a:pPr marL="355600" lvl="1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dirty="0">
                <a:latin typeface="Arial"/>
                <a:cs typeface="Arial"/>
              </a:rPr>
              <a:t>Sistem </a:t>
            </a:r>
            <a:r>
              <a:rPr sz="2000" spc="-5" dirty="0">
                <a:latin typeface="Arial"/>
                <a:cs typeface="Arial"/>
              </a:rPr>
              <a:t>gereksinimlerine yardımcı olan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kullanıcılar</a:t>
            </a:r>
            <a:endParaRPr sz="2000">
              <a:latin typeface="Arial"/>
              <a:cs typeface="Arial"/>
            </a:endParaRPr>
          </a:p>
          <a:p>
            <a:pPr marL="355600" lvl="1">
              <a:lnSpc>
                <a:spcPct val="100000"/>
              </a:lnSpc>
              <a:spcBef>
                <a:spcPts val="484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dirty="0">
                <a:latin typeface="Arial"/>
                <a:cs typeface="Arial"/>
              </a:rPr>
              <a:t>Sistem </a:t>
            </a:r>
            <a:r>
              <a:rPr sz="2000" spc="-5" dirty="0">
                <a:latin typeface="Arial"/>
                <a:cs typeface="Arial"/>
              </a:rPr>
              <a:t>analizini yapan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çözümleyiciler</a:t>
            </a:r>
            <a:endParaRPr sz="2000">
              <a:latin typeface="Arial"/>
              <a:cs typeface="Arial"/>
            </a:endParaRPr>
          </a:p>
          <a:p>
            <a:pPr marL="355600" lvl="1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dirty="0">
                <a:latin typeface="Arial"/>
                <a:cs typeface="Arial"/>
              </a:rPr>
              <a:t>Sistemin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kullanıcıları</a:t>
            </a:r>
            <a:endParaRPr sz="2000">
              <a:latin typeface="Arial"/>
              <a:cs typeface="Arial"/>
            </a:endParaRPr>
          </a:p>
          <a:p>
            <a:pPr marL="355600" lvl="1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spc="-20" dirty="0">
                <a:latin typeface="Arial"/>
                <a:cs typeface="Arial"/>
              </a:rPr>
              <a:t>Tasarımcılar</a:t>
            </a:r>
            <a:endParaRPr sz="2000">
              <a:latin typeface="Arial"/>
              <a:cs typeface="Arial"/>
            </a:endParaRPr>
          </a:p>
          <a:p>
            <a:pPr marL="355600" lvl="1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spc="-5" dirty="0">
                <a:latin typeface="Arial"/>
                <a:cs typeface="Arial"/>
              </a:rPr>
              <a:t>Yönlendirici</a:t>
            </a:r>
            <a:endParaRPr sz="2000">
              <a:latin typeface="Arial"/>
              <a:cs typeface="Arial"/>
            </a:endParaRPr>
          </a:p>
          <a:p>
            <a:pPr marL="355600" lvl="1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dirty="0">
                <a:latin typeface="Arial"/>
                <a:cs typeface="Arial"/>
              </a:rPr>
              <a:t>Sekreter</a:t>
            </a:r>
            <a:endParaRPr sz="2000">
              <a:latin typeface="Arial"/>
              <a:cs typeface="Arial"/>
            </a:endParaRPr>
          </a:p>
          <a:p>
            <a:pPr marL="355600" marR="2867025" lvl="1">
              <a:lnSpc>
                <a:spcPct val="120000"/>
              </a:lnSpc>
              <a:spcBef>
                <a:spcPts val="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1500" algn="l"/>
              </a:tabLst>
            </a:pPr>
            <a:r>
              <a:rPr sz="2000" dirty="0">
                <a:latin typeface="Arial"/>
                <a:cs typeface="Arial"/>
              </a:rPr>
              <a:t>Sistemi </a:t>
            </a:r>
            <a:r>
              <a:rPr sz="2000" spc="-5" dirty="0">
                <a:latin typeface="Arial"/>
                <a:cs typeface="Arial"/>
              </a:rPr>
              <a:t>geliştirecek programcılar  </a:t>
            </a:r>
            <a:r>
              <a:rPr sz="200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oluşan </a:t>
            </a:r>
            <a:r>
              <a:rPr sz="2000" dirty="0">
                <a:latin typeface="Arial"/>
                <a:cs typeface="Arial"/>
              </a:rPr>
              <a:t>bir </a:t>
            </a:r>
            <a:r>
              <a:rPr sz="2000" spc="-5" dirty="0">
                <a:latin typeface="Arial"/>
                <a:cs typeface="Arial"/>
              </a:rPr>
              <a:t>grup </a:t>
            </a:r>
            <a:r>
              <a:rPr sz="2000" dirty="0">
                <a:latin typeface="Arial"/>
                <a:cs typeface="Arial"/>
              </a:rPr>
              <a:t>tarafından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77646"/>
            <a:ext cx="7238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305" dirty="0"/>
              <a:t>Ayrıntılı </a:t>
            </a:r>
            <a:r>
              <a:rPr sz="4400" u="none" spc="-335" dirty="0"/>
              <a:t>Tasarım </a:t>
            </a:r>
            <a:r>
              <a:rPr sz="4400" u="none" spc="-270" dirty="0"/>
              <a:t>Gözden</a:t>
            </a:r>
            <a:r>
              <a:rPr sz="4400" u="none" spc="-535" dirty="0"/>
              <a:t> </a:t>
            </a:r>
            <a:r>
              <a:rPr sz="4400" u="none" spc="-285" dirty="0"/>
              <a:t>Geçirme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10577" y="1874520"/>
            <a:ext cx="7544434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10" dirty="0">
                <a:latin typeface="Arial"/>
                <a:cs typeface="Arial"/>
              </a:rPr>
              <a:t>Başlangıç </a:t>
            </a:r>
            <a:r>
              <a:rPr sz="1800" spc="-5" dirty="0">
                <a:latin typeface="Arial"/>
                <a:cs typeface="Arial"/>
              </a:rPr>
              <a:t>tasarımı </a:t>
            </a:r>
            <a:r>
              <a:rPr sz="1800" spc="-10" dirty="0">
                <a:latin typeface="Arial"/>
                <a:cs typeface="Arial"/>
              </a:rPr>
              <a:t>gözden </a:t>
            </a:r>
            <a:r>
              <a:rPr sz="1800" spc="-5" dirty="0">
                <a:latin typeface="Arial"/>
                <a:cs typeface="Arial"/>
              </a:rPr>
              <a:t>geçirme </a:t>
            </a:r>
            <a:r>
              <a:rPr sz="1800" spc="-10" dirty="0">
                <a:latin typeface="Arial"/>
                <a:cs typeface="Arial"/>
              </a:rPr>
              <a:t>çalışmasının başarılı </a:t>
            </a:r>
            <a:r>
              <a:rPr sz="1800" spc="-5" dirty="0">
                <a:latin typeface="Arial"/>
                <a:cs typeface="Arial"/>
              </a:rPr>
              <a:t>bir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biçimde</a:t>
            </a:r>
            <a:endParaRPr sz="1800">
              <a:latin typeface="Arial"/>
              <a:cs typeface="Arial"/>
            </a:endParaRPr>
          </a:p>
          <a:p>
            <a:pPr marL="26924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tamamlanmasından </a:t>
            </a:r>
            <a:r>
              <a:rPr sz="1800" dirty="0">
                <a:latin typeface="Arial"/>
                <a:cs typeface="Arial"/>
              </a:rPr>
              <a:t>sonra, </a:t>
            </a:r>
            <a:r>
              <a:rPr sz="1800" spc="-5" dirty="0">
                <a:latin typeface="Arial"/>
                <a:cs typeface="Arial"/>
              </a:rPr>
              <a:t>tasarımın </a:t>
            </a:r>
            <a:r>
              <a:rPr sz="1800" dirty="0">
                <a:latin typeface="Arial"/>
                <a:cs typeface="Arial"/>
              </a:rPr>
              <a:t>teknik </a:t>
            </a:r>
            <a:r>
              <a:rPr sz="1800" spc="-10" dirty="0">
                <a:latin typeface="Arial"/>
                <a:cs typeface="Arial"/>
              </a:rPr>
              <a:t>uygunluğunu </a:t>
            </a:r>
            <a:r>
              <a:rPr sz="1800" spc="-5" dirty="0">
                <a:latin typeface="Arial"/>
                <a:cs typeface="Arial"/>
              </a:rPr>
              <a:t>belirlemek için  </a:t>
            </a:r>
            <a:r>
              <a:rPr sz="1800" spc="-20" dirty="0">
                <a:solidFill>
                  <a:srgbClr val="373086"/>
                </a:solidFill>
                <a:latin typeface="Arial"/>
                <a:cs typeface="Arial"/>
              </a:rPr>
              <a:t>Ayrıntılı </a:t>
            </a:r>
            <a:r>
              <a:rPr sz="1800" spc="-35" dirty="0">
                <a:solidFill>
                  <a:srgbClr val="373086"/>
                </a:solidFill>
                <a:latin typeface="Arial"/>
                <a:cs typeface="Arial"/>
              </a:rPr>
              <a:t>Tasarım </a:t>
            </a:r>
            <a:r>
              <a:rPr sz="1800" spc="-10" dirty="0">
                <a:solidFill>
                  <a:srgbClr val="373086"/>
                </a:solidFill>
                <a:latin typeface="Arial"/>
                <a:cs typeface="Arial"/>
              </a:rPr>
              <a:t>Gözden </a:t>
            </a:r>
            <a:r>
              <a:rPr sz="1800" dirty="0">
                <a:solidFill>
                  <a:srgbClr val="373086"/>
                </a:solidFill>
                <a:latin typeface="Arial"/>
                <a:cs typeface="Arial"/>
              </a:rPr>
              <a:t>Geçirme </a:t>
            </a:r>
            <a:r>
              <a:rPr sz="1800" spc="-5" dirty="0">
                <a:latin typeface="Arial"/>
                <a:cs typeface="Arial"/>
              </a:rPr>
              <a:t>çalışması </a:t>
            </a:r>
            <a:r>
              <a:rPr sz="1800" spc="-30" dirty="0">
                <a:latin typeface="Arial"/>
                <a:cs typeface="Arial"/>
              </a:rPr>
              <a:t>yapılır. 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2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çalışmada;</a:t>
            </a:r>
            <a:endParaRPr sz="18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sz="1700" dirty="0">
                <a:latin typeface="Arial"/>
                <a:cs typeface="Arial"/>
              </a:rPr>
              <a:t>Çözümleyiciler</a:t>
            </a:r>
            <a:endParaRPr sz="17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sz="1700" spc="5" dirty="0">
                <a:latin typeface="Arial"/>
                <a:cs typeface="Arial"/>
              </a:rPr>
              <a:t>Sistem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Tasarımcıları</a:t>
            </a:r>
            <a:endParaRPr sz="17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sz="1700" spc="5" dirty="0">
                <a:latin typeface="Arial"/>
                <a:cs typeface="Arial"/>
              </a:rPr>
              <a:t>Sistem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Geliştiriciler</a:t>
            </a:r>
            <a:endParaRPr sz="17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39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sz="1700" spc="10" dirty="0">
                <a:latin typeface="Arial"/>
                <a:cs typeface="Arial"/>
              </a:rPr>
              <a:t>Sekreter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Arial"/>
                <a:cs typeface="Arial"/>
              </a:rPr>
              <a:t>den oluşan bir </a:t>
            </a:r>
            <a:r>
              <a:rPr sz="1800" dirty="0">
                <a:latin typeface="Arial"/>
                <a:cs typeface="Arial"/>
              </a:rPr>
              <a:t>ekip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kullanılır.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9279" y="3350259"/>
            <a:ext cx="3517900" cy="281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65" dirty="0"/>
              <a:t>Tasarım </a:t>
            </a:r>
            <a:r>
              <a:rPr spc="-385" dirty="0"/>
              <a:t>Kalite</a:t>
            </a:r>
            <a:r>
              <a:rPr spc="-470" dirty="0"/>
              <a:t> </a:t>
            </a:r>
            <a:r>
              <a:rPr spc="-320" dirty="0"/>
              <a:t>Ölçütleri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2240533"/>
            <a:ext cx="6858634" cy="22180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66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spc="-5" dirty="0">
                <a:solidFill>
                  <a:srgbClr val="9999FF"/>
                </a:solidFill>
                <a:latin typeface="Arial"/>
                <a:cs typeface="Arial"/>
              </a:rPr>
              <a:t>Bağlaşım</a:t>
            </a:r>
            <a:r>
              <a:rPr sz="2400" spc="-15" dirty="0">
                <a:solidFill>
                  <a:srgbClr val="9999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99FF"/>
                </a:solidFill>
                <a:latin typeface="Arial"/>
                <a:cs typeface="Arial"/>
              </a:rPr>
              <a:t>(Coupling)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560"/>
              </a:spcBef>
            </a:pPr>
            <a:r>
              <a:rPr sz="2400" spc="-35" dirty="0">
                <a:latin typeface="Arial"/>
                <a:cs typeface="Arial"/>
              </a:rPr>
              <a:t>Tasarımı </a:t>
            </a:r>
            <a:r>
              <a:rPr sz="2400" spc="-5" dirty="0">
                <a:latin typeface="Arial"/>
                <a:cs typeface="Arial"/>
              </a:rPr>
              <a:t>oluşturan </a:t>
            </a:r>
            <a:r>
              <a:rPr sz="2400" dirty="0">
                <a:latin typeface="Arial"/>
                <a:cs typeface="Arial"/>
              </a:rPr>
              <a:t>modüller </a:t>
            </a:r>
            <a:r>
              <a:rPr sz="2400" spc="-5" dirty="0">
                <a:latin typeface="Arial"/>
                <a:cs typeface="Arial"/>
              </a:rPr>
              <a:t>arası ilişki </a:t>
            </a:r>
            <a:r>
              <a:rPr sz="2400" dirty="0">
                <a:latin typeface="Arial"/>
                <a:cs typeface="Arial"/>
              </a:rPr>
              <a:t>ile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ilgilidir.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269240" marR="2579370" indent="-256540">
              <a:lnSpc>
                <a:spcPct val="1202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spc="-30" dirty="0">
                <a:solidFill>
                  <a:srgbClr val="9999FF"/>
                </a:solidFill>
                <a:latin typeface="Arial"/>
                <a:cs typeface="Arial"/>
              </a:rPr>
              <a:t>Yapışıklık </a:t>
            </a:r>
            <a:r>
              <a:rPr sz="2400" dirty="0">
                <a:solidFill>
                  <a:srgbClr val="9999FF"/>
                </a:solidFill>
                <a:latin typeface="Arial"/>
                <a:cs typeface="Arial"/>
              </a:rPr>
              <a:t>(Cohesion) </a:t>
            </a:r>
            <a:r>
              <a:rPr sz="2400" dirty="0">
                <a:latin typeface="Arial"/>
                <a:cs typeface="Arial"/>
              </a:rPr>
              <a:t> Modüllerin iç </a:t>
            </a:r>
            <a:r>
              <a:rPr sz="2400" spc="-15" dirty="0">
                <a:latin typeface="Arial"/>
                <a:cs typeface="Arial"/>
              </a:rPr>
              <a:t>yapısı </a:t>
            </a:r>
            <a:r>
              <a:rPr sz="2400" dirty="0">
                <a:latin typeface="Arial"/>
                <a:cs typeface="Arial"/>
              </a:rPr>
              <a:t>ile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ilgilidir.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1440" y="3451859"/>
            <a:ext cx="2928619" cy="209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80" dirty="0"/>
              <a:t>Bağlaşım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689626"/>
            <a:ext cx="7025005" cy="281241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Modüller arası </a:t>
            </a:r>
            <a:r>
              <a:rPr sz="2000" spc="-10" dirty="0">
                <a:latin typeface="Arial"/>
                <a:cs typeface="Arial"/>
              </a:rPr>
              <a:t>bağlılığın </a:t>
            </a:r>
            <a:r>
              <a:rPr sz="2000" dirty="0">
                <a:latin typeface="Arial"/>
                <a:cs typeface="Arial"/>
              </a:rPr>
              <a:t>ölçülmesi </a:t>
            </a:r>
            <a:r>
              <a:rPr sz="2000" spc="-5" dirty="0">
                <a:latin typeface="Arial"/>
                <a:cs typeface="Arial"/>
              </a:rPr>
              <a:t>için kullanılan </a:t>
            </a:r>
            <a:r>
              <a:rPr sz="2000" dirty="0">
                <a:latin typeface="Arial"/>
                <a:cs typeface="Arial"/>
              </a:rPr>
              <a:t>bir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ölçüttür.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5" dirty="0">
                <a:latin typeface="Arial"/>
                <a:cs typeface="Arial"/>
              </a:rPr>
              <a:t>Yüksek </a:t>
            </a:r>
            <a:r>
              <a:rPr sz="2000" dirty="0">
                <a:latin typeface="Arial"/>
                <a:cs typeface="Arial"/>
              </a:rPr>
              <a:t>kaliteli bir tasarımda </a:t>
            </a:r>
            <a:r>
              <a:rPr sz="2000" spc="-5" dirty="0">
                <a:latin typeface="Arial"/>
                <a:cs typeface="Arial"/>
              </a:rPr>
              <a:t>bağlaşım ölçümü </a:t>
            </a:r>
            <a:r>
              <a:rPr sz="2000" dirty="0">
                <a:latin typeface="Arial"/>
                <a:cs typeface="Arial"/>
              </a:rPr>
              <a:t>az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olmalıdır.</a:t>
            </a:r>
            <a:endParaRPr sz="20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4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spc="-5" dirty="0">
                <a:latin typeface="Arial"/>
                <a:cs typeface="Arial"/>
              </a:rPr>
              <a:t>Bağlaşımın </a:t>
            </a:r>
            <a:r>
              <a:rPr sz="2000" dirty="0">
                <a:latin typeface="Arial"/>
                <a:cs typeface="Arial"/>
              </a:rPr>
              <a:t>düşük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olması</a:t>
            </a:r>
            <a:endParaRPr sz="20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sz="1800" spc="-10" dirty="0">
                <a:latin typeface="Arial"/>
                <a:cs typeface="Arial"/>
              </a:rPr>
              <a:t>Hatanın </a:t>
            </a:r>
            <a:r>
              <a:rPr sz="1800" spc="-5" dirty="0">
                <a:latin typeface="Arial"/>
                <a:cs typeface="Arial"/>
              </a:rPr>
              <a:t>dalgasal </a:t>
            </a:r>
            <a:r>
              <a:rPr sz="1800" spc="-15" dirty="0">
                <a:latin typeface="Arial"/>
                <a:cs typeface="Arial"/>
              </a:rPr>
              <a:t>yayılma </a:t>
            </a:r>
            <a:r>
              <a:rPr sz="1800" spc="-10" dirty="0">
                <a:latin typeface="Arial"/>
                <a:cs typeface="Arial"/>
              </a:rPr>
              <a:t>özelliğinin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azaltılması</a:t>
            </a:r>
            <a:endParaRPr sz="18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45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sz="1800" dirty="0">
                <a:latin typeface="Arial"/>
                <a:cs typeface="Arial"/>
              </a:rPr>
              <a:t>Modüllerin </a:t>
            </a:r>
            <a:r>
              <a:rPr sz="1800" spc="-5" dirty="0">
                <a:latin typeface="Arial"/>
                <a:cs typeface="Arial"/>
              </a:rPr>
              <a:t>bakım</a:t>
            </a:r>
            <a:r>
              <a:rPr sz="1800" spc="-10" dirty="0">
                <a:latin typeface="Arial"/>
                <a:cs typeface="Arial"/>
              </a:rPr>
              <a:t> kolaylığı</a:t>
            </a:r>
            <a:endParaRPr sz="18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20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1500" algn="l"/>
              </a:tabLst>
            </a:pPr>
            <a:r>
              <a:rPr sz="1800" spc="-5" dirty="0">
                <a:latin typeface="Arial"/>
                <a:cs typeface="Arial"/>
              </a:rPr>
              <a:t>Modüller arası ilişkilerde karmaşıklığın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azaltılması</a:t>
            </a:r>
            <a:endParaRPr sz="1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nedenleri 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istenmektedir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20" dirty="0"/>
              <a:t>Yalın </a:t>
            </a:r>
            <a:r>
              <a:rPr spc="-340" dirty="0"/>
              <a:t>Veri</a:t>
            </a:r>
            <a:r>
              <a:rPr spc="-480" dirty="0"/>
              <a:t> </a:t>
            </a:r>
            <a:r>
              <a:rPr spc="-290" dirty="0"/>
              <a:t>Bağlaşımı	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349750" y="1871979"/>
            <a:ext cx="402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219" algn="l"/>
                <a:tab pos="2237740" algn="l"/>
                <a:tab pos="3185795" algn="l"/>
              </a:tabLst>
            </a:pPr>
            <a:r>
              <a:rPr sz="2400" spc="-5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sı	i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etişi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45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ın	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77" y="1871979"/>
            <a:ext cx="32562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  <a:tab pos="1805939" algn="l"/>
                <a:tab pos="2400935" algn="l"/>
              </a:tabLst>
            </a:pPr>
            <a:r>
              <a:rPr sz="2400" dirty="0">
                <a:latin typeface="Arial"/>
                <a:cs typeface="Arial"/>
              </a:rPr>
              <a:t>Herhangi	</a:t>
            </a:r>
            <a:r>
              <a:rPr sz="2400" spc="-5" dirty="0">
                <a:latin typeface="Arial"/>
                <a:cs typeface="Arial"/>
              </a:rPr>
              <a:t>iki	modül</a:t>
            </a:r>
            <a:endParaRPr sz="2400">
              <a:latin typeface="Arial"/>
              <a:cs typeface="Arial"/>
            </a:endParaRPr>
          </a:p>
          <a:p>
            <a:pPr marL="84455" algn="ctr">
              <a:lnSpc>
                <a:spcPct val="100000"/>
              </a:lnSpc>
              <a:tabLst>
                <a:tab pos="1713230" algn="l"/>
              </a:tabLst>
            </a:pPr>
            <a:r>
              <a:rPr sz="2400" spc="-10" dirty="0">
                <a:solidFill>
                  <a:srgbClr val="869CDF"/>
                </a:solidFill>
                <a:latin typeface="Arial"/>
                <a:cs typeface="Arial"/>
              </a:rPr>
              <a:t>(tamsayı,	</a:t>
            </a:r>
            <a:r>
              <a:rPr sz="2400" spc="-15" dirty="0">
                <a:solidFill>
                  <a:srgbClr val="869CDF"/>
                </a:solidFill>
                <a:latin typeface="Arial"/>
                <a:cs typeface="Arial"/>
              </a:rPr>
              <a:t>karakter,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5609" y="2237422"/>
            <a:ext cx="1200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69CDF"/>
                </a:solidFill>
                <a:latin typeface="Arial"/>
                <a:cs typeface="Arial"/>
              </a:rPr>
              <a:t>boolean,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117" y="2603753"/>
            <a:ext cx="403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735" algn="l"/>
                <a:tab pos="3734435" algn="l"/>
              </a:tabLst>
            </a:pP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rçek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eştir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i</a:t>
            </a:r>
            <a:r>
              <a:rPr sz="2400" spc="-6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ors</a:t>
            </a:r>
            <a:r>
              <a:rPr sz="2400" dirty="0">
                <a:latin typeface="Arial"/>
                <a:cs typeface="Arial"/>
              </a:rPr>
              <a:t>a	b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iki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3451" y="2237422"/>
            <a:ext cx="8591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69CDF"/>
                </a:solidFill>
                <a:latin typeface="Arial"/>
                <a:cs typeface="Arial"/>
              </a:rPr>
              <a:t>vs)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mo</a:t>
            </a:r>
            <a:r>
              <a:rPr sz="2400" spc="2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ül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3044" y="2237422"/>
            <a:ext cx="1797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5740" algn="l"/>
              </a:tabLst>
            </a:pPr>
            <a:r>
              <a:rPr sz="2400" spc="-5" dirty="0">
                <a:latin typeface="Arial"/>
                <a:cs typeface="Arial"/>
              </a:rPr>
              <a:t>ar</a:t>
            </a:r>
            <a:r>
              <a:rPr sz="2400" dirty="0">
                <a:latin typeface="Arial"/>
                <a:cs typeface="Arial"/>
              </a:rPr>
              <a:t>ac</a:t>
            </a:r>
            <a:r>
              <a:rPr sz="2400" spc="-10" dirty="0">
                <a:latin typeface="Arial"/>
                <a:cs typeface="Arial"/>
              </a:rPr>
              <a:t>ı</a:t>
            </a:r>
            <a:r>
              <a:rPr sz="2400" spc="-5" dirty="0">
                <a:latin typeface="Arial"/>
                <a:cs typeface="Arial"/>
              </a:rPr>
              <a:t>lığ</a:t>
            </a:r>
            <a:r>
              <a:rPr sz="2400" dirty="0">
                <a:latin typeface="Arial"/>
                <a:cs typeface="Arial"/>
              </a:rPr>
              <a:t>ı	</a:t>
            </a:r>
            <a:r>
              <a:rPr sz="2400" spc="5" dirty="0">
                <a:latin typeface="Arial"/>
                <a:cs typeface="Arial"/>
              </a:rPr>
              <a:t>ile</a:t>
            </a:r>
            <a:endParaRPr sz="24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5"/>
              </a:spcBef>
              <a:tabLst>
                <a:tab pos="1295400" algn="l"/>
              </a:tabLst>
            </a:pPr>
            <a:r>
              <a:rPr sz="2400" spc="-45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ın	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117" y="2969323"/>
            <a:ext cx="4485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bağlaşımlıdır </a:t>
            </a:r>
            <a:r>
              <a:rPr sz="2400" dirty="0">
                <a:latin typeface="Arial"/>
                <a:cs typeface="Arial"/>
              </a:rPr>
              <a:t>şeklinde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1120" y="4020820"/>
            <a:ext cx="1427479" cy="143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5" dirty="0"/>
              <a:t>Karmaşık </a:t>
            </a:r>
            <a:r>
              <a:rPr spc="-340" dirty="0"/>
              <a:t>Veri</a:t>
            </a:r>
            <a:r>
              <a:rPr spc="-540" dirty="0"/>
              <a:t> </a:t>
            </a:r>
            <a:r>
              <a:rPr spc="-290" dirty="0"/>
              <a:t>Bağlaşımı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717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Herhangi </a:t>
            </a:r>
            <a:r>
              <a:rPr sz="2400" spc="-5" dirty="0">
                <a:latin typeface="Arial"/>
                <a:cs typeface="Arial"/>
              </a:rPr>
              <a:t>iki modül arasındaki iletişimde </a:t>
            </a:r>
            <a:r>
              <a:rPr sz="2400" dirty="0">
                <a:latin typeface="Arial"/>
                <a:cs typeface="Arial"/>
              </a:rPr>
              <a:t>kullanılan  parametrelerin </a:t>
            </a:r>
            <a:r>
              <a:rPr sz="2400" spc="-5" dirty="0">
                <a:latin typeface="Arial"/>
                <a:cs typeface="Arial"/>
              </a:rPr>
              <a:t>karmaşık </a:t>
            </a:r>
            <a:r>
              <a:rPr sz="2400" spc="-10" dirty="0">
                <a:latin typeface="Arial"/>
                <a:cs typeface="Arial"/>
              </a:rPr>
              <a:t>veri </a:t>
            </a:r>
            <a:r>
              <a:rPr sz="2400" spc="-5" dirty="0">
                <a:latin typeface="Arial"/>
                <a:cs typeface="Arial"/>
              </a:rPr>
              <a:t>yapısı </a:t>
            </a:r>
            <a:r>
              <a:rPr sz="2400" spc="-10" dirty="0">
                <a:solidFill>
                  <a:srgbClr val="869CDF"/>
                </a:solidFill>
                <a:latin typeface="Arial"/>
                <a:cs typeface="Arial"/>
              </a:rPr>
              <a:t>(kayıt, </a:t>
            </a:r>
            <a:r>
              <a:rPr sz="2400" dirty="0">
                <a:solidFill>
                  <a:srgbClr val="869CDF"/>
                </a:solidFill>
                <a:latin typeface="Arial"/>
                <a:cs typeface="Arial"/>
              </a:rPr>
              <a:t>dizi,  nesne, </a:t>
            </a:r>
            <a:r>
              <a:rPr sz="2400" spc="-10" dirty="0">
                <a:solidFill>
                  <a:srgbClr val="869CDF"/>
                </a:solidFill>
                <a:latin typeface="Arial"/>
                <a:cs typeface="Arial"/>
              </a:rPr>
              <a:t>vs) </a:t>
            </a:r>
            <a:r>
              <a:rPr sz="2400" dirty="0">
                <a:latin typeface="Arial"/>
                <a:cs typeface="Arial"/>
              </a:rPr>
              <a:t>olması durumunda </a:t>
            </a:r>
            <a:r>
              <a:rPr sz="2400" spc="-5" dirty="0">
                <a:latin typeface="Arial"/>
                <a:cs typeface="Arial"/>
              </a:rPr>
              <a:t>modüller karmaşık </a:t>
            </a:r>
            <a:r>
              <a:rPr sz="2400" spc="-10" dirty="0">
                <a:latin typeface="Arial"/>
                <a:cs typeface="Arial"/>
              </a:rPr>
              <a:t>veri  paylaşımlı </a:t>
            </a:r>
            <a:r>
              <a:rPr sz="2400" dirty="0">
                <a:latin typeface="Arial"/>
                <a:cs typeface="Arial"/>
              </a:rPr>
              <a:t>olarak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6040" y="3858259"/>
            <a:ext cx="1938019" cy="1938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65" dirty="0"/>
              <a:t>Denetim</a:t>
            </a:r>
            <a:r>
              <a:rPr spc="-459" dirty="0"/>
              <a:t> </a:t>
            </a:r>
            <a:r>
              <a:rPr spc="-290" dirty="0"/>
              <a:t>Bağlaşımı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69440"/>
            <a:ext cx="715645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629"/>
              <a:buFont typeface="Wingdings"/>
              <a:buChar char=""/>
              <a:tabLst>
                <a:tab pos="269240" algn="l"/>
              </a:tabLst>
            </a:pPr>
            <a:r>
              <a:rPr sz="2700" dirty="0">
                <a:latin typeface="Arial"/>
                <a:cs typeface="Arial"/>
              </a:rPr>
              <a:t>İki </a:t>
            </a:r>
            <a:r>
              <a:rPr sz="2700" spc="-5" dirty="0">
                <a:latin typeface="Arial"/>
                <a:cs typeface="Arial"/>
              </a:rPr>
              <a:t>Modül </a:t>
            </a:r>
            <a:r>
              <a:rPr sz="2700" spc="-10" dirty="0">
                <a:latin typeface="Arial"/>
                <a:cs typeface="Arial"/>
              </a:rPr>
              <a:t>arasında </a:t>
            </a:r>
            <a:r>
              <a:rPr sz="2700" spc="-5" dirty="0">
                <a:latin typeface="Arial"/>
                <a:cs typeface="Arial"/>
              </a:rPr>
              <a:t>iletişim parametresi olarak </a:t>
            </a:r>
            <a:r>
              <a:rPr sz="2700" spc="-5" dirty="0">
                <a:solidFill>
                  <a:srgbClr val="869CDF"/>
                </a:solidFill>
                <a:latin typeface="Arial"/>
                <a:cs typeface="Arial"/>
              </a:rPr>
              <a:t> denetim </a:t>
            </a:r>
            <a:r>
              <a:rPr sz="2700" spc="5" dirty="0">
                <a:solidFill>
                  <a:srgbClr val="869CDF"/>
                </a:solidFill>
                <a:latin typeface="Arial"/>
                <a:cs typeface="Arial"/>
              </a:rPr>
              <a:t>verisi </a:t>
            </a:r>
            <a:r>
              <a:rPr sz="2700" spc="-15" dirty="0">
                <a:latin typeface="Arial"/>
                <a:cs typeface="Arial"/>
              </a:rPr>
              <a:t>kullanılıyorsa </a:t>
            </a:r>
            <a:r>
              <a:rPr sz="2700" spc="-5" dirty="0">
                <a:latin typeface="Arial"/>
                <a:cs typeface="Arial"/>
              </a:rPr>
              <a:t>bu </a:t>
            </a:r>
            <a:r>
              <a:rPr sz="2700" dirty="0">
                <a:latin typeface="Arial"/>
                <a:cs typeface="Arial"/>
              </a:rPr>
              <a:t>iki </a:t>
            </a:r>
            <a:r>
              <a:rPr sz="2700" spc="-10" dirty="0">
                <a:latin typeface="Arial"/>
                <a:cs typeface="Arial"/>
              </a:rPr>
              <a:t>modül  </a:t>
            </a:r>
            <a:r>
              <a:rPr sz="2700" spc="-5" dirty="0">
                <a:latin typeface="Arial"/>
                <a:cs typeface="Arial"/>
              </a:rPr>
              <a:t>denetim </a:t>
            </a:r>
            <a:r>
              <a:rPr sz="2700" spc="-10" dirty="0">
                <a:latin typeface="Arial"/>
                <a:cs typeface="Arial"/>
              </a:rPr>
              <a:t>bağlaşımlı </a:t>
            </a:r>
            <a:r>
              <a:rPr sz="2700" spc="-5" dirty="0">
                <a:latin typeface="Arial"/>
                <a:cs typeface="Arial"/>
              </a:rPr>
              <a:t>olarak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tanımlanır.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6279" y="3515359"/>
            <a:ext cx="3276600" cy="2354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5" dirty="0"/>
              <a:t>Ortak </a:t>
            </a:r>
            <a:r>
              <a:rPr spc="-340" dirty="0"/>
              <a:t>Veri</a:t>
            </a:r>
            <a:r>
              <a:rPr spc="-645" dirty="0"/>
              <a:t> </a:t>
            </a:r>
            <a:r>
              <a:rPr spc="-285" dirty="0"/>
              <a:t>Bağlaşımı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80670" algn="l"/>
              </a:tabLst>
            </a:pPr>
            <a:r>
              <a:rPr dirty="0"/>
              <a:t>Eğer iki modül </a:t>
            </a:r>
            <a:r>
              <a:rPr spc="-5" dirty="0"/>
              <a:t>ortak bir alanda tanımlanmış </a:t>
            </a:r>
            <a:r>
              <a:rPr dirty="0"/>
              <a:t>verilere </a:t>
            </a:r>
            <a:r>
              <a:rPr spc="-10" dirty="0"/>
              <a:t>ulaşabiliyorsa </a:t>
            </a:r>
            <a:r>
              <a:rPr spc="-5" dirty="0"/>
              <a:t>bu </a:t>
            </a:r>
            <a:r>
              <a:rPr dirty="0"/>
              <a:t>iki  modül </a:t>
            </a:r>
            <a:r>
              <a:rPr spc="-5" dirty="0">
                <a:solidFill>
                  <a:srgbClr val="869CDF"/>
                </a:solidFill>
              </a:rPr>
              <a:t>ortak </a:t>
            </a:r>
            <a:r>
              <a:rPr dirty="0">
                <a:solidFill>
                  <a:srgbClr val="869CDF"/>
                </a:solidFill>
              </a:rPr>
              <a:t>veri </a:t>
            </a:r>
            <a:r>
              <a:rPr spc="-5" dirty="0">
                <a:solidFill>
                  <a:srgbClr val="869CDF"/>
                </a:solidFill>
              </a:rPr>
              <a:t>bağlaşımlı </a:t>
            </a:r>
            <a:r>
              <a:rPr spc="-5" dirty="0"/>
              <a:t>olarak</a:t>
            </a:r>
            <a:r>
              <a:rPr spc="-15" dirty="0"/>
              <a:t> tanımlanır.</a:t>
            </a:r>
          </a:p>
          <a:p>
            <a:pPr marL="11430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"/>
            </a:pPr>
            <a:endParaRPr sz="2600">
              <a:latin typeface="Times New Roman"/>
              <a:cs typeface="Times New Roman"/>
            </a:endParaRPr>
          </a:p>
          <a:p>
            <a:pPr marL="280670" indent="-256540">
              <a:lnSpc>
                <a:spcPts val="216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80670" algn="l"/>
              </a:tabLst>
            </a:pPr>
            <a:r>
              <a:rPr spc="-20" dirty="0"/>
              <a:t>Verilerin </a:t>
            </a:r>
            <a:r>
              <a:rPr spc="-5" dirty="0"/>
              <a:t>ortak </a:t>
            </a:r>
            <a:r>
              <a:rPr dirty="0"/>
              <a:t>veri </a:t>
            </a:r>
            <a:r>
              <a:rPr spc="-5" dirty="0"/>
              <a:t>bağlaşımlı olmaları </a:t>
            </a:r>
            <a:r>
              <a:rPr dirty="0"/>
              <a:t>şu </a:t>
            </a:r>
            <a:r>
              <a:rPr spc="-5" dirty="0"/>
              <a:t>nedenlerden </a:t>
            </a:r>
            <a:r>
              <a:rPr spc="-15" dirty="0"/>
              <a:t>dolayı</a:t>
            </a:r>
            <a:r>
              <a:rPr spc="25" dirty="0"/>
              <a:t> </a:t>
            </a:r>
            <a:r>
              <a:rPr spc="-5" dirty="0"/>
              <a:t>fazla</a:t>
            </a:r>
          </a:p>
          <a:p>
            <a:pPr marL="280670">
              <a:lnSpc>
                <a:spcPct val="100000"/>
              </a:lnSpc>
            </a:pPr>
            <a:r>
              <a:rPr spc="-5" dirty="0"/>
              <a:t>istenmez;</a:t>
            </a:r>
          </a:p>
          <a:p>
            <a:pPr marL="582295" lvl="1" indent="-215265">
              <a:lnSpc>
                <a:spcPct val="100000"/>
              </a:lnSpc>
              <a:spcBef>
                <a:spcPts val="5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2930" algn="l"/>
              </a:tabLst>
            </a:pPr>
            <a:r>
              <a:rPr sz="1700" spc="10" dirty="0">
                <a:latin typeface="Arial"/>
                <a:cs typeface="Arial"/>
              </a:rPr>
              <a:t>Ortak </a:t>
            </a:r>
            <a:r>
              <a:rPr sz="1700" spc="5" dirty="0">
                <a:latin typeface="Arial"/>
                <a:cs typeface="Arial"/>
              </a:rPr>
              <a:t>veri alanını izlemek</a:t>
            </a:r>
            <a:r>
              <a:rPr sz="1700" spc="-10" dirty="0">
                <a:latin typeface="Arial"/>
                <a:cs typeface="Arial"/>
              </a:rPr>
              <a:t> zordur.</a:t>
            </a:r>
            <a:endParaRPr sz="1700">
              <a:latin typeface="Arial"/>
              <a:cs typeface="Arial"/>
            </a:endParaRPr>
          </a:p>
          <a:p>
            <a:pPr marL="582295" lvl="1" indent="-215265">
              <a:lnSpc>
                <a:spcPts val="2010"/>
              </a:lnSpc>
              <a:spcBef>
                <a:spcPts val="5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2930" algn="l"/>
              </a:tabLst>
            </a:pPr>
            <a:r>
              <a:rPr sz="1700" spc="10" dirty="0">
                <a:latin typeface="Arial"/>
                <a:cs typeface="Arial"/>
              </a:rPr>
              <a:t>Ortak </a:t>
            </a:r>
            <a:r>
              <a:rPr sz="1700" spc="5" dirty="0">
                <a:latin typeface="Arial"/>
                <a:cs typeface="Arial"/>
              </a:rPr>
              <a:t>veri kullanan </a:t>
            </a:r>
            <a:r>
              <a:rPr sz="1700" spc="10" dirty="0">
                <a:latin typeface="Arial"/>
                <a:cs typeface="Arial"/>
              </a:rPr>
              <a:t>modüllerde </a:t>
            </a:r>
            <a:r>
              <a:rPr sz="1700" dirty="0">
                <a:latin typeface="Arial"/>
                <a:cs typeface="Arial"/>
              </a:rPr>
              <a:t>yapılan </a:t>
            </a:r>
            <a:r>
              <a:rPr sz="1700" spc="5" dirty="0">
                <a:latin typeface="Arial"/>
                <a:cs typeface="Arial"/>
              </a:rPr>
              <a:t>değişiklikler diğer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modülleri</a:t>
            </a:r>
            <a:endParaRPr sz="1700">
              <a:latin typeface="Arial"/>
              <a:cs typeface="Arial"/>
            </a:endParaRPr>
          </a:p>
          <a:p>
            <a:pPr marL="582295">
              <a:lnSpc>
                <a:spcPts val="2010"/>
              </a:lnSpc>
            </a:pPr>
            <a:r>
              <a:rPr sz="1700" spc="-5" dirty="0"/>
              <a:t>etkiler.</a:t>
            </a:r>
            <a:endParaRPr sz="1700"/>
          </a:p>
          <a:p>
            <a:pPr marL="582295" marR="93345" lvl="1" indent="-215265">
              <a:lnSpc>
                <a:spcPts val="1960"/>
              </a:lnSpc>
              <a:spcBef>
                <a:spcPts val="67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2930" algn="l"/>
              </a:tabLst>
            </a:pPr>
            <a:r>
              <a:rPr sz="1700" spc="10" dirty="0">
                <a:latin typeface="Arial"/>
                <a:cs typeface="Arial"/>
              </a:rPr>
              <a:t>Ortak </a:t>
            </a:r>
            <a:r>
              <a:rPr sz="1700" spc="5" dirty="0">
                <a:latin typeface="Arial"/>
                <a:cs typeface="Arial"/>
              </a:rPr>
              <a:t>veri üzerinde </a:t>
            </a:r>
            <a:r>
              <a:rPr sz="1700" dirty="0">
                <a:latin typeface="Arial"/>
                <a:cs typeface="Arial"/>
              </a:rPr>
              <a:t>yapılacak </a:t>
            </a:r>
            <a:r>
              <a:rPr sz="1700" spc="5" dirty="0">
                <a:latin typeface="Arial"/>
                <a:cs typeface="Arial"/>
              </a:rPr>
              <a:t>değişikliklerde </a:t>
            </a:r>
            <a:r>
              <a:rPr sz="1700" spc="10" dirty="0">
                <a:latin typeface="Arial"/>
                <a:cs typeface="Arial"/>
              </a:rPr>
              <a:t>bu </a:t>
            </a:r>
            <a:r>
              <a:rPr sz="1700" dirty="0">
                <a:latin typeface="Arial"/>
                <a:cs typeface="Arial"/>
              </a:rPr>
              <a:t>veriyi </a:t>
            </a:r>
            <a:r>
              <a:rPr sz="1700" spc="5" dirty="0">
                <a:latin typeface="Arial"/>
                <a:cs typeface="Arial"/>
              </a:rPr>
              <a:t>kullanacak bütün  </a:t>
            </a:r>
            <a:r>
              <a:rPr sz="1700" spc="10" dirty="0">
                <a:latin typeface="Arial"/>
                <a:cs typeface="Arial"/>
              </a:rPr>
              <a:t>modüller </a:t>
            </a:r>
            <a:r>
              <a:rPr sz="1700" spc="5" dirty="0">
                <a:latin typeface="Arial"/>
                <a:cs typeface="Arial"/>
              </a:rPr>
              <a:t>göz önüne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alınmalıdır.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48</a:t>
            </a:fld>
            <a:endParaRPr spc="-6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15" dirty="0"/>
              <a:t>İçerik</a:t>
            </a:r>
            <a:r>
              <a:rPr spc="-475" dirty="0"/>
              <a:t> </a:t>
            </a:r>
            <a:r>
              <a:rPr spc="-290" dirty="0"/>
              <a:t>Bağlaşımı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49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736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Modüllerin iç içe </a:t>
            </a:r>
            <a:r>
              <a:rPr sz="2400" spc="-5" dirty="0">
                <a:latin typeface="Arial"/>
                <a:cs typeface="Arial"/>
              </a:rPr>
              <a:t>tasarlanması sonucu, </a:t>
            </a:r>
            <a:r>
              <a:rPr sz="2400" dirty="0">
                <a:latin typeface="Arial"/>
                <a:cs typeface="Arial"/>
              </a:rPr>
              <a:t>bir </a:t>
            </a:r>
            <a:r>
              <a:rPr sz="2400" spc="-5" dirty="0">
                <a:latin typeface="Arial"/>
                <a:cs typeface="Arial"/>
              </a:rPr>
              <a:t>modülün  </a:t>
            </a:r>
            <a:r>
              <a:rPr sz="2400" dirty="0">
                <a:latin typeface="Arial"/>
                <a:cs typeface="Arial"/>
              </a:rPr>
              <a:t>başka bir modül içerisinde </a:t>
            </a:r>
            <a:r>
              <a:rPr sz="2400" spc="-5" dirty="0">
                <a:latin typeface="Arial"/>
                <a:cs typeface="Arial"/>
              </a:rPr>
              <a:t>tanımlanmış </a:t>
            </a:r>
            <a:r>
              <a:rPr sz="2400" spc="-10" dirty="0">
                <a:latin typeface="Arial"/>
                <a:cs typeface="Arial"/>
              </a:rPr>
              <a:t>veri </a:t>
            </a:r>
            <a:r>
              <a:rPr sz="2400" spc="-5" dirty="0">
                <a:latin typeface="Arial"/>
                <a:cs typeface="Arial"/>
              </a:rPr>
              <a:t>alanına  </a:t>
            </a:r>
            <a:r>
              <a:rPr sz="2400" dirty="0">
                <a:latin typeface="Arial"/>
                <a:cs typeface="Arial"/>
              </a:rPr>
              <a:t>erişebilmesi </a:t>
            </a:r>
            <a:r>
              <a:rPr sz="2400" spc="-5" dirty="0">
                <a:latin typeface="Arial"/>
                <a:cs typeface="Arial"/>
              </a:rPr>
              <a:t>olanaklaşır </a:t>
            </a:r>
            <a:r>
              <a:rPr sz="2400" spc="-15" dirty="0">
                <a:latin typeface="Arial"/>
                <a:cs typeface="Arial"/>
              </a:rPr>
              <a:t>ve </a:t>
            </a:r>
            <a:r>
              <a:rPr sz="2400" dirty="0">
                <a:latin typeface="Arial"/>
                <a:cs typeface="Arial"/>
              </a:rPr>
              <a:t>bu durum </a:t>
            </a:r>
            <a:r>
              <a:rPr sz="2400" dirty="0">
                <a:solidFill>
                  <a:srgbClr val="869CDF"/>
                </a:solidFill>
                <a:latin typeface="Arial"/>
                <a:cs typeface="Arial"/>
              </a:rPr>
              <a:t>içerik  </a:t>
            </a:r>
            <a:r>
              <a:rPr sz="2400" spc="-5" dirty="0">
                <a:solidFill>
                  <a:srgbClr val="869CDF"/>
                </a:solidFill>
                <a:latin typeface="Arial"/>
                <a:cs typeface="Arial"/>
              </a:rPr>
              <a:t>bağlaşımına </a:t>
            </a:r>
            <a:r>
              <a:rPr sz="2400" spc="-25" dirty="0">
                <a:latin typeface="Arial"/>
                <a:cs typeface="Arial"/>
              </a:rPr>
              <a:t>yol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açar.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0200" y="3716020"/>
            <a:ext cx="3858259" cy="215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80" dirty="0"/>
              <a:t>Giriş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6935470" cy="292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230504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30" dirty="0">
                <a:latin typeface="Arial"/>
                <a:cs typeface="Arial"/>
              </a:rPr>
              <a:t>Tasarım, </a:t>
            </a:r>
            <a:r>
              <a:rPr sz="1800" dirty="0">
                <a:latin typeface="Arial"/>
                <a:cs typeface="Arial"/>
              </a:rPr>
              <a:t>Sistem </a:t>
            </a:r>
            <a:r>
              <a:rPr sz="1800" spc="-5" dirty="0">
                <a:latin typeface="Arial"/>
                <a:cs typeface="Arial"/>
              </a:rPr>
              <a:t>Analizi çalışması </a:t>
            </a:r>
            <a:r>
              <a:rPr sz="1800" dirty="0">
                <a:latin typeface="Arial"/>
                <a:cs typeface="Arial"/>
              </a:rPr>
              <a:t>sonucunda </a:t>
            </a:r>
            <a:r>
              <a:rPr sz="1800" spc="-5" dirty="0">
                <a:latin typeface="Arial"/>
                <a:cs typeface="Arial"/>
              </a:rPr>
              <a:t>üretilen </a:t>
            </a:r>
            <a:r>
              <a:rPr sz="1800" spc="-5" dirty="0">
                <a:solidFill>
                  <a:srgbClr val="373086"/>
                </a:solidFill>
                <a:latin typeface="Arial"/>
                <a:cs typeface="Arial"/>
              </a:rPr>
              <a:t>Mantıksal  </a:t>
            </a:r>
            <a:r>
              <a:rPr sz="1800" dirty="0">
                <a:solidFill>
                  <a:srgbClr val="373086"/>
                </a:solidFill>
                <a:latin typeface="Arial"/>
                <a:cs typeface="Arial"/>
              </a:rPr>
              <a:t>Modelin </a:t>
            </a:r>
            <a:r>
              <a:rPr sz="1800" spc="-5" dirty="0">
                <a:solidFill>
                  <a:srgbClr val="373086"/>
                </a:solidFill>
                <a:latin typeface="Arial"/>
                <a:cs typeface="Arial"/>
              </a:rPr>
              <a:t>Fiziksel </a:t>
            </a:r>
            <a:r>
              <a:rPr sz="1800" dirty="0">
                <a:solidFill>
                  <a:srgbClr val="373086"/>
                </a:solidFill>
                <a:latin typeface="Arial"/>
                <a:cs typeface="Arial"/>
              </a:rPr>
              <a:t>Modele </a:t>
            </a:r>
            <a:r>
              <a:rPr sz="1800" spc="-5" dirty="0">
                <a:solidFill>
                  <a:srgbClr val="373086"/>
                </a:solidFill>
                <a:latin typeface="Arial"/>
                <a:cs typeface="Arial"/>
              </a:rPr>
              <a:t>dönüştürülme</a:t>
            </a:r>
            <a:r>
              <a:rPr sz="1800" spc="-3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373086"/>
                </a:solidFill>
                <a:latin typeface="Arial"/>
                <a:cs typeface="Arial"/>
              </a:rPr>
              <a:t>çalışmasıdır.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72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5" dirty="0">
                <a:latin typeface="Arial"/>
                <a:cs typeface="Arial"/>
              </a:rPr>
              <a:t>Fiziksel </a:t>
            </a:r>
            <a:r>
              <a:rPr sz="1800" dirty="0">
                <a:latin typeface="Arial"/>
                <a:cs typeface="Arial"/>
              </a:rPr>
              <a:t>Model </a:t>
            </a:r>
            <a:r>
              <a:rPr sz="1800" spc="-5" dirty="0">
                <a:latin typeface="Arial"/>
                <a:cs typeface="Arial"/>
              </a:rPr>
              <a:t>geliştirilecek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yazılımın;</a:t>
            </a:r>
            <a:endParaRPr sz="18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sz="1700" spc="5" dirty="0">
                <a:latin typeface="Arial"/>
                <a:cs typeface="Arial"/>
              </a:rPr>
              <a:t>hangi parçalardan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oluşacağını,</a:t>
            </a:r>
            <a:endParaRPr sz="17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sz="1700" spc="5" dirty="0">
                <a:latin typeface="Arial"/>
                <a:cs typeface="Arial"/>
              </a:rPr>
              <a:t>bu parçalar arasındaki </a:t>
            </a:r>
            <a:r>
              <a:rPr sz="1700" dirty="0">
                <a:latin typeface="Arial"/>
                <a:cs typeface="Arial"/>
              </a:rPr>
              <a:t>ilişkilerin </a:t>
            </a:r>
            <a:r>
              <a:rPr sz="1700" spc="5" dirty="0">
                <a:latin typeface="Arial"/>
                <a:cs typeface="Arial"/>
              </a:rPr>
              <a:t>neler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olacağını,</a:t>
            </a:r>
            <a:endParaRPr sz="17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39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sz="1700" spc="5" dirty="0">
                <a:latin typeface="Arial"/>
                <a:cs typeface="Arial"/>
              </a:rPr>
              <a:t>parçaların </a:t>
            </a:r>
            <a:r>
              <a:rPr sz="1700" dirty="0">
                <a:latin typeface="Arial"/>
                <a:cs typeface="Arial"/>
              </a:rPr>
              <a:t>iç yapısının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ayrıntılarını,</a:t>
            </a:r>
            <a:endParaRPr sz="1700">
              <a:latin typeface="Arial"/>
              <a:cs typeface="Arial"/>
            </a:endParaRPr>
          </a:p>
          <a:p>
            <a:pPr marL="570865" lvl="1" indent="-215265">
              <a:lnSpc>
                <a:spcPct val="100000"/>
              </a:lnSpc>
              <a:spcBef>
                <a:spcPts val="459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1500" algn="l"/>
              </a:tabLst>
            </a:pPr>
            <a:r>
              <a:rPr sz="1700" spc="10" dirty="0">
                <a:latin typeface="Arial"/>
                <a:cs typeface="Arial"/>
              </a:rPr>
              <a:t>gerekecek veri </a:t>
            </a:r>
            <a:r>
              <a:rPr sz="1700" dirty="0">
                <a:latin typeface="Arial"/>
                <a:cs typeface="Arial"/>
              </a:rPr>
              <a:t>yapısının </a:t>
            </a:r>
            <a:r>
              <a:rPr sz="1700" spc="5" dirty="0">
                <a:latin typeface="Arial"/>
                <a:cs typeface="Arial"/>
              </a:rPr>
              <a:t>fiziksel </a:t>
            </a:r>
            <a:r>
              <a:rPr sz="1700" spc="10" dirty="0">
                <a:latin typeface="Arial"/>
                <a:cs typeface="Arial"/>
              </a:rPr>
              <a:t>biçimini </a:t>
            </a:r>
            <a:r>
              <a:rPr sz="1700" dirty="0">
                <a:latin typeface="Arial"/>
                <a:cs typeface="Arial"/>
              </a:rPr>
              <a:t>(dosya, </a:t>
            </a:r>
            <a:r>
              <a:rPr sz="1700" spc="10" dirty="0">
                <a:latin typeface="Arial"/>
                <a:cs typeface="Arial"/>
              </a:rPr>
              <a:t>veri </a:t>
            </a:r>
            <a:r>
              <a:rPr sz="1700" spc="5" dirty="0">
                <a:latin typeface="Arial"/>
                <a:cs typeface="Arial"/>
              </a:rPr>
              <a:t>tabanı,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hash</a:t>
            </a:r>
            <a:endParaRPr sz="170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20"/>
              </a:spcBef>
            </a:pPr>
            <a:r>
              <a:rPr sz="1700" spc="5" dirty="0">
                <a:latin typeface="Arial"/>
                <a:cs typeface="Arial"/>
              </a:rPr>
              <a:t>tablosu, </a:t>
            </a:r>
            <a:r>
              <a:rPr sz="1700" spc="-5" dirty="0">
                <a:latin typeface="Arial"/>
                <a:cs typeface="Arial"/>
              </a:rPr>
              <a:t>vektör,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vs.)</a:t>
            </a:r>
            <a:endParaRPr sz="17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"/>
                <a:cs typeface="Arial"/>
              </a:rPr>
              <a:t>tasarımını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içerir.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80" dirty="0"/>
              <a:t>Yapışıklık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54200"/>
            <a:ext cx="7331709" cy="2566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69240" marR="642620" indent="-256540">
              <a:lnSpc>
                <a:spcPct val="94800"/>
              </a:lnSpc>
              <a:spcBef>
                <a:spcPts val="25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Bir modülün kendi </a:t>
            </a:r>
            <a:r>
              <a:rPr sz="2400" spc="-5" dirty="0">
                <a:latin typeface="Arial"/>
                <a:cs typeface="Arial"/>
              </a:rPr>
              <a:t>içindeki işlemler arasındaki  </a:t>
            </a:r>
            <a:r>
              <a:rPr sz="2400" dirty="0">
                <a:latin typeface="Arial"/>
                <a:cs typeface="Arial"/>
              </a:rPr>
              <a:t>ilişkilere ilişkin </a:t>
            </a:r>
            <a:r>
              <a:rPr sz="2400" spc="-5" dirty="0">
                <a:latin typeface="Arial"/>
                <a:cs typeface="Arial"/>
              </a:rPr>
              <a:t>bir </a:t>
            </a:r>
            <a:r>
              <a:rPr sz="2400" spc="-20" dirty="0">
                <a:latin typeface="Arial"/>
                <a:cs typeface="Arial"/>
              </a:rPr>
              <a:t>ölçüttür. </a:t>
            </a:r>
            <a:r>
              <a:rPr sz="2400" dirty="0">
                <a:solidFill>
                  <a:srgbClr val="869CDF"/>
                </a:solidFill>
                <a:latin typeface="Arial"/>
                <a:cs typeface="Arial"/>
              </a:rPr>
              <a:t>Modül </a:t>
            </a:r>
            <a:r>
              <a:rPr sz="2400" spc="-5" dirty="0">
                <a:solidFill>
                  <a:srgbClr val="869CDF"/>
                </a:solidFill>
                <a:latin typeface="Arial"/>
                <a:cs typeface="Arial"/>
              </a:rPr>
              <a:t>gücü </a:t>
            </a:r>
            <a:r>
              <a:rPr sz="2400" dirty="0">
                <a:latin typeface="Arial"/>
                <a:cs typeface="Arial"/>
              </a:rPr>
              <a:t>olarak </a:t>
            </a:r>
            <a:r>
              <a:rPr sz="2400" spc="-5" dirty="0">
                <a:latin typeface="Arial"/>
                <a:cs typeface="Arial"/>
              </a:rPr>
              <a:t>ta  </a:t>
            </a:r>
            <a:r>
              <a:rPr sz="2400" spc="-15" dirty="0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ts val="2810"/>
              </a:lnSpc>
              <a:spcBef>
                <a:spcPts val="158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spc="-35" dirty="0">
                <a:latin typeface="Arial"/>
                <a:cs typeface="Arial"/>
              </a:rPr>
              <a:t>Tasarımda </a:t>
            </a:r>
            <a:r>
              <a:rPr sz="2400" spc="-10" dirty="0">
                <a:solidFill>
                  <a:srgbClr val="869CDF"/>
                </a:solidFill>
                <a:latin typeface="Arial"/>
                <a:cs typeface="Arial"/>
              </a:rPr>
              <a:t>yapışıklık </a:t>
            </a:r>
            <a:r>
              <a:rPr sz="2400" dirty="0">
                <a:latin typeface="Arial"/>
                <a:cs typeface="Arial"/>
              </a:rPr>
              <a:t>özelliğinin </a:t>
            </a:r>
            <a:r>
              <a:rPr sz="2400" spc="-15" dirty="0">
                <a:latin typeface="Arial"/>
                <a:cs typeface="Arial"/>
              </a:rPr>
              <a:t>yüksek </a:t>
            </a:r>
            <a:r>
              <a:rPr sz="2400" dirty="0">
                <a:latin typeface="Arial"/>
                <a:cs typeface="Arial"/>
              </a:rPr>
              <a:t>olması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tercih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ts val="2810"/>
              </a:lnSpc>
            </a:pPr>
            <a:r>
              <a:rPr sz="2400" spc="-20" dirty="0">
                <a:latin typeface="Arial"/>
                <a:cs typeface="Arial"/>
              </a:rPr>
              <a:t>edilir.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8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spc="-30" dirty="0">
                <a:latin typeface="Arial"/>
                <a:cs typeface="Arial"/>
              </a:rPr>
              <a:t>Yapışıklık </a:t>
            </a:r>
            <a:r>
              <a:rPr sz="2400" dirty="0">
                <a:latin typeface="Arial"/>
                <a:cs typeface="Arial"/>
              </a:rPr>
              <a:t>ile </a:t>
            </a:r>
            <a:r>
              <a:rPr sz="2400" spc="-5" dirty="0">
                <a:latin typeface="Arial"/>
                <a:cs typeface="Arial"/>
              </a:rPr>
              <a:t>Bağlaşım </a:t>
            </a:r>
            <a:r>
              <a:rPr sz="2400" dirty="0">
                <a:latin typeface="Arial"/>
                <a:cs typeface="Arial"/>
              </a:rPr>
              <a:t>ters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orantılıdır.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80" dirty="0"/>
              <a:t>İşlevsel</a:t>
            </a:r>
            <a:r>
              <a:rPr spc="-455" dirty="0"/>
              <a:t> </a:t>
            </a:r>
            <a:r>
              <a:rPr spc="-380" dirty="0"/>
              <a:t>Yapışıklık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44029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İşlevsel </a:t>
            </a:r>
            <a:r>
              <a:rPr sz="2400" spc="-40" dirty="0">
                <a:latin typeface="Arial"/>
                <a:cs typeface="Arial"/>
              </a:rPr>
              <a:t>Yapışık </a:t>
            </a:r>
            <a:r>
              <a:rPr sz="2400" dirty="0">
                <a:latin typeface="Arial"/>
                <a:cs typeface="Arial"/>
              </a:rPr>
              <a:t>bir modül, tek bir iş </a:t>
            </a:r>
            <a:r>
              <a:rPr sz="2400" spc="-5" dirty="0">
                <a:latin typeface="Arial"/>
                <a:cs typeface="Arial"/>
              </a:rPr>
              <a:t>problemine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ilişkin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sorunu çözen modül </a:t>
            </a:r>
            <a:r>
              <a:rPr sz="2400" spc="-5" dirty="0">
                <a:latin typeface="Arial"/>
                <a:cs typeface="Arial"/>
              </a:rPr>
              <a:t>olarak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269240" indent="-256540">
              <a:lnSpc>
                <a:spcPct val="1000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Maas_Hesapla, Alan_Hesapla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gibi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8840" y="3063866"/>
            <a:ext cx="2307271" cy="2372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0" dirty="0"/>
              <a:t>Sırasal</a:t>
            </a:r>
            <a:r>
              <a:rPr spc="-475" dirty="0"/>
              <a:t> </a:t>
            </a:r>
            <a:r>
              <a:rPr spc="-375" dirty="0"/>
              <a:t>Yapışıklık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277100" cy="229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Bir modülün </a:t>
            </a:r>
            <a:r>
              <a:rPr sz="2000" spc="-5" dirty="0">
                <a:latin typeface="Arial"/>
                <a:cs typeface="Arial"/>
              </a:rPr>
              <a:t>içindeki işlemler incelendiğinde, </a:t>
            </a:r>
            <a:r>
              <a:rPr sz="2000" dirty="0">
                <a:latin typeface="Arial"/>
                <a:cs typeface="Arial"/>
              </a:rPr>
              <a:t>bir </a:t>
            </a:r>
            <a:r>
              <a:rPr sz="2000" spc="-5" dirty="0">
                <a:latin typeface="Arial"/>
                <a:cs typeface="Arial"/>
              </a:rPr>
              <a:t>işlemin </a:t>
            </a:r>
            <a:r>
              <a:rPr sz="2000" spc="-10" dirty="0">
                <a:latin typeface="Arial"/>
                <a:cs typeface="Arial"/>
              </a:rPr>
              <a:t>çıktısı,  </a:t>
            </a:r>
            <a:r>
              <a:rPr sz="2000" spc="-5" dirty="0">
                <a:latin typeface="Arial"/>
                <a:cs typeface="Arial"/>
              </a:rPr>
              <a:t>diğer </a:t>
            </a:r>
            <a:r>
              <a:rPr sz="2000" dirty="0">
                <a:latin typeface="Arial"/>
                <a:cs typeface="Arial"/>
              </a:rPr>
              <a:t>bir </a:t>
            </a:r>
            <a:r>
              <a:rPr sz="2000" spc="-5" dirty="0">
                <a:latin typeface="Arial"/>
                <a:cs typeface="Arial"/>
              </a:rPr>
              <a:t>işlemin </a:t>
            </a:r>
            <a:r>
              <a:rPr sz="2000" spc="-10" dirty="0">
                <a:latin typeface="Arial"/>
                <a:cs typeface="Arial"/>
              </a:rPr>
              <a:t>girdisi </a:t>
            </a:r>
            <a:r>
              <a:rPr sz="2000" spc="-5" dirty="0">
                <a:latin typeface="Arial"/>
                <a:cs typeface="Arial"/>
              </a:rPr>
              <a:t>olarak kullanılıyorsa </a:t>
            </a:r>
            <a:r>
              <a:rPr sz="2000" dirty="0">
                <a:latin typeface="Arial"/>
                <a:cs typeface="Arial"/>
              </a:rPr>
              <a:t>bu modül </a:t>
            </a:r>
            <a:r>
              <a:rPr sz="2000" spc="-5" dirty="0">
                <a:solidFill>
                  <a:srgbClr val="869CDF"/>
                </a:solidFill>
                <a:latin typeface="Arial"/>
                <a:cs typeface="Arial"/>
              </a:rPr>
              <a:t>sırasal  </a:t>
            </a:r>
            <a:r>
              <a:rPr sz="2000" spc="-10" dirty="0">
                <a:solidFill>
                  <a:srgbClr val="869CDF"/>
                </a:solidFill>
                <a:latin typeface="Arial"/>
                <a:cs typeface="Arial"/>
              </a:rPr>
              <a:t>yapışık </a:t>
            </a:r>
            <a:r>
              <a:rPr sz="2000" dirty="0">
                <a:latin typeface="Arial"/>
                <a:cs typeface="Arial"/>
              </a:rPr>
              <a:t>bir </a:t>
            </a:r>
            <a:r>
              <a:rPr sz="2000" spc="5" dirty="0">
                <a:latin typeface="Arial"/>
                <a:cs typeface="Arial"/>
              </a:rPr>
              <a:t>modül </a:t>
            </a:r>
            <a:r>
              <a:rPr sz="2000" spc="-5" dirty="0">
                <a:latin typeface="Arial"/>
                <a:cs typeface="Arial"/>
              </a:rPr>
              <a:t>olarak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adlandırılır.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96240" marR="2835910">
              <a:lnSpc>
                <a:spcPct val="119900"/>
              </a:lnSpc>
            </a:pPr>
            <a:r>
              <a:rPr sz="1800" spc="-15" dirty="0">
                <a:latin typeface="Arial"/>
                <a:cs typeface="Arial"/>
              </a:rPr>
              <a:t>Ham_Veri_Kaydını_Düzelt  </a:t>
            </a:r>
            <a:r>
              <a:rPr sz="1800" spc="-5" dirty="0">
                <a:latin typeface="Arial"/>
                <a:cs typeface="Arial"/>
              </a:rPr>
              <a:t>Du</a:t>
            </a:r>
            <a:r>
              <a:rPr sz="1800" spc="-25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eltil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is_Ha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_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eri_Ka</a:t>
            </a:r>
            <a:r>
              <a:rPr sz="1800" spc="-5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dini_Dogrula  Dogrulanmis_Kaydi_Gonder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0" dirty="0"/>
              <a:t>İletişimsel</a:t>
            </a:r>
            <a:r>
              <a:rPr spc="-420" dirty="0"/>
              <a:t> </a:t>
            </a:r>
            <a:r>
              <a:rPr spc="-380" dirty="0"/>
              <a:t>Yapışıklık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6958965" cy="256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69240" algn="l"/>
              </a:tabLst>
            </a:pPr>
            <a:r>
              <a:rPr sz="2000" dirty="0">
                <a:latin typeface="Arial"/>
                <a:cs typeface="Arial"/>
              </a:rPr>
              <a:t>Bir modülün </a:t>
            </a:r>
            <a:r>
              <a:rPr sz="2000" spc="-5" dirty="0">
                <a:latin typeface="Arial"/>
                <a:cs typeface="Arial"/>
              </a:rPr>
              <a:t>içindeki </a:t>
            </a:r>
            <a:r>
              <a:rPr sz="2000" dirty="0">
                <a:latin typeface="Arial"/>
                <a:cs typeface="Arial"/>
              </a:rPr>
              <a:t>farklı </a:t>
            </a:r>
            <a:r>
              <a:rPr sz="2000" spc="-5" dirty="0">
                <a:latin typeface="Arial"/>
                <a:cs typeface="Arial"/>
              </a:rPr>
              <a:t>işlemler aynı </a:t>
            </a:r>
            <a:r>
              <a:rPr sz="2000" spc="-10" dirty="0">
                <a:latin typeface="Arial"/>
                <a:cs typeface="Arial"/>
              </a:rPr>
              <a:t>girdi ya </a:t>
            </a:r>
            <a:r>
              <a:rPr sz="2000" dirty="0">
                <a:latin typeface="Arial"/>
                <a:cs typeface="Arial"/>
              </a:rPr>
              <a:t>da </a:t>
            </a:r>
            <a:r>
              <a:rPr sz="2000" spc="-10" dirty="0">
                <a:latin typeface="Arial"/>
                <a:cs typeface="Arial"/>
              </a:rPr>
              <a:t>çıktıyı  </a:t>
            </a:r>
            <a:r>
              <a:rPr sz="2000" spc="-5" dirty="0">
                <a:latin typeface="Arial"/>
                <a:cs typeface="Arial"/>
              </a:rPr>
              <a:t>kullanıyorlarsa </a:t>
            </a:r>
            <a:r>
              <a:rPr sz="2000" dirty="0">
                <a:latin typeface="Arial"/>
                <a:cs typeface="Arial"/>
              </a:rPr>
              <a:t>bu modül </a:t>
            </a:r>
            <a:r>
              <a:rPr sz="2000" spc="-5" dirty="0">
                <a:solidFill>
                  <a:srgbClr val="869CDF"/>
                </a:solidFill>
                <a:latin typeface="Arial"/>
                <a:cs typeface="Arial"/>
              </a:rPr>
              <a:t>iletişimsel </a:t>
            </a:r>
            <a:r>
              <a:rPr sz="2000" spc="-10" dirty="0">
                <a:solidFill>
                  <a:srgbClr val="869CDF"/>
                </a:solidFill>
                <a:latin typeface="Arial"/>
                <a:cs typeface="Arial"/>
              </a:rPr>
              <a:t>yapışık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modül </a:t>
            </a:r>
            <a:r>
              <a:rPr sz="2000" spc="-5" dirty="0">
                <a:latin typeface="Arial"/>
                <a:cs typeface="Arial"/>
              </a:rPr>
              <a:t>olarak  </a:t>
            </a:r>
            <a:r>
              <a:rPr sz="2000" spc="-15" dirty="0">
                <a:latin typeface="Arial"/>
                <a:cs typeface="Arial"/>
              </a:rPr>
              <a:t>adlandırılır.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79120" marR="4367530">
              <a:lnSpc>
                <a:spcPct val="121600"/>
              </a:lnSpc>
              <a:spcBef>
                <a:spcPts val="5"/>
              </a:spcBef>
            </a:pPr>
            <a:r>
              <a:rPr sz="1700" spc="5" dirty="0">
                <a:latin typeface="Arial"/>
                <a:cs typeface="Arial"/>
              </a:rPr>
              <a:t>Sicil_No_yu_Al  Adres_Bilgisini_Bul  </a:t>
            </a:r>
            <a:r>
              <a:rPr sz="1700" spc="-5" dirty="0">
                <a:latin typeface="Arial"/>
                <a:cs typeface="Arial"/>
              </a:rPr>
              <a:t>Telefon_Bilgisini_Bul  </a:t>
            </a:r>
            <a:r>
              <a:rPr sz="1700" spc="5" dirty="0">
                <a:latin typeface="Arial"/>
                <a:cs typeface="Arial"/>
              </a:rPr>
              <a:t>Maas_Bilgisini_Bul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1159" y="2702560"/>
            <a:ext cx="3716020" cy="2560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35" dirty="0"/>
              <a:t>Yordamsal</a:t>
            </a:r>
            <a:r>
              <a:rPr spc="-430" dirty="0"/>
              <a:t> </a:t>
            </a:r>
            <a:r>
              <a:rPr spc="-380" dirty="0"/>
              <a:t>Yapışıklık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54200"/>
            <a:ext cx="7573645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ts val="28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  <a:tab pos="2011680" algn="l"/>
                <a:tab pos="3310254" algn="l"/>
                <a:tab pos="5012690" algn="l"/>
                <a:tab pos="6371590" algn="l"/>
              </a:tabLst>
            </a:pPr>
            <a:r>
              <a:rPr sz="2400" spc="-265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rd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msal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4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ı</a:t>
            </a:r>
            <a:r>
              <a:rPr sz="2400" spc="10" dirty="0">
                <a:latin typeface="Arial"/>
                <a:cs typeface="Arial"/>
              </a:rPr>
              <a:t>şı</a:t>
            </a:r>
            <a:r>
              <a:rPr sz="2400" dirty="0">
                <a:latin typeface="Arial"/>
                <a:cs typeface="Arial"/>
              </a:rPr>
              <a:t>k	mo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ü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ki	iş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em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	ar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sın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denetim ilişkisi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bulunmaktadır.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ts val="2800"/>
              </a:lnSpc>
              <a:spcBef>
                <a:spcPts val="16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  <a:tab pos="4885690" algn="l"/>
              </a:tabLst>
            </a:pPr>
            <a:r>
              <a:rPr sz="2400" spc="-5" dirty="0">
                <a:latin typeface="Arial"/>
                <a:cs typeface="Arial"/>
              </a:rPr>
              <a:t>İşlemlerin  birbirleri  </a:t>
            </a:r>
            <a:r>
              <a:rPr sz="2400" dirty="0">
                <a:latin typeface="Arial"/>
                <a:cs typeface="Arial"/>
              </a:rPr>
              <a:t>ile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veri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ilişkisi	</a:t>
            </a:r>
            <a:r>
              <a:rPr sz="2400" spc="-25" dirty="0">
                <a:latin typeface="Arial"/>
                <a:cs typeface="Arial"/>
              </a:rPr>
              <a:t>yoktur, </a:t>
            </a:r>
            <a:r>
              <a:rPr sz="2400" dirty="0">
                <a:latin typeface="Arial"/>
                <a:cs typeface="Arial"/>
              </a:rPr>
              <a:t>ancak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işlem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sırası</a:t>
            </a:r>
            <a:r>
              <a:rPr sz="2400" spc="-15" dirty="0">
                <a:latin typeface="Arial"/>
                <a:cs typeface="Arial"/>
              </a:rPr>
              <a:t> önemlidir.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579120" marR="3589654">
              <a:lnSpc>
                <a:spcPct val="120100"/>
              </a:lnSpc>
            </a:pPr>
            <a:r>
              <a:rPr sz="2400" spc="-15" dirty="0">
                <a:latin typeface="Arial"/>
                <a:cs typeface="Arial"/>
              </a:rPr>
              <a:t>Ekran_Goruntusunu_Yaz  </a:t>
            </a:r>
            <a:r>
              <a:rPr sz="2400" spc="-5" dirty="0">
                <a:latin typeface="Arial"/>
                <a:cs typeface="Arial"/>
              </a:rPr>
              <a:t>Giris_Kaydini_Oku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9379" y="3858259"/>
            <a:ext cx="3048000" cy="1275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05" dirty="0"/>
              <a:t>Zamansal</a:t>
            </a:r>
            <a:r>
              <a:rPr spc="-409" dirty="0"/>
              <a:t> </a:t>
            </a:r>
            <a:r>
              <a:rPr spc="-380" dirty="0"/>
              <a:t>Yapışıklık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1979"/>
            <a:ext cx="7572375" cy="303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Bir </a:t>
            </a:r>
            <a:r>
              <a:rPr sz="2400" dirty="0">
                <a:latin typeface="Arial"/>
                <a:cs typeface="Arial"/>
              </a:rPr>
              <a:t>modül </a:t>
            </a:r>
            <a:r>
              <a:rPr sz="2400" spc="-5" dirty="0">
                <a:latin typeface="Arial"/>
                <a:cs typeface="Arial"/>
              </a:rPr>
              <a:t>içindeki </a:t>
            </a:r>
            <a:r>
              <a:rPr sz="2400" dirty="0">
                <a:latin typeface="Arial"/>
                <a:cs typeface="Arial"/>
              </a:rPr>
              <a:t>işlemlerin </a:t>
            </a:r>
            <a:r>
              <a:rPr sz="2400" spc="-5" dirty="0">
                <a:latin typeface="Arial"/>
                <a:cs typeface="Arial"/>
              </a:rPr>
              <a:t>belirli </a:t>
            </a:r>
            <a:r>
              <a:rPr sz="2400" dirty="0">
                <a:latin typeface="Arial"/>
                <a:cs typeface="Arial"/>
              </a:rPr>
              <a:t>bir zamanda  </a:t>
            </a:r>
            <a:r>
              <a:rPr sz="2400" spc="-5" dirty="0">
                <a:latin typeface="Arial"/>
                <a:cs typeface="Arial"/>
              </a:rPr>
              <a:t>uygulanması gerekiyor </a:t>
            </a:r>
            <a:r>
              <a:rPr sz="2400" spc="-15" dirty="0">
                <a:latin typeface="Arial"/>
                <a:cs typeface="Arial"/>
              </a:rPr>
              <a:t>ve </a:t>
            </a:r>
            <a:r>
              <a:rPr sz="2400" dirty="0">
                <a:latin typeface="Arial"/>
                <a:cs typeface="Arial"/>
              </a:rPr>
              <a:t>bu işlemlerin kendi  </a:t>
            </a:r>
            <a:r>
              <a:rPr sz="2400" spc="-5" dirty="0">
                <a:latin typeface="Arial"/>
                <a:cs typeface="Arial"/>
              </a:rPr>
              <a:t>aralarında herhangi </a:t>
            </a:r>
            <a:r>
              <a:rPr sz="2400" dirty="0">
                <a:latin typeface="Arial"/>
                <a:cs typeface="Arial"/>
              </a:rPr>
              <a:t>bir ilişkisi </a:t>
            </a:r>
            <a:r>
              <a:rPr sz="2400" spc="-15" dirty="0">
                <a:latin typeface="Arial"/>
                <a:cs typeface="Arial"/>
              </a:rPr>
              <a:t>yok,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yani  </a:t>
            </a:r>
            <a:r>
              <a:rPr sz="2400" dirty="0">
                <a:latin typeface="Arial"/>
                <a:cs typeface="Arial"/>
              </a:rPr>
              <a:t>işlemlerin  </a:t>
            </a:r>
            <a:r>
              <a:rPr sz="2400" spc="-5" dirty="0">
                <a:latin typeface="Arial"/>
                <a:cs typeface="Arial"/>
              </a:rPr>
              <a:t>sırası </a:t>
            </a:r>
            <a:r>
              <a:rPr sz="2400" dirty="0">
                <a:latin typeface="Arial"/>
                <a:cs typeface="Arial"/>
              </a:rPr>
              <a:t>önemli değil ise, </a:t>
            </a:r>
            <a:r>
              <a:rPr sz="2400" dirty="0">
                <a:solidFill>
                  <a:srgbClr val="869CDF"/>
                </a:solidFill>
                <a:latin typeface="Arial"/>
                <a:cs typeface="Arial"/>
              </a:rPr>
              <a:t>zamansal </a:t>
            </a:r>
            <a:r>
              <a:rPr sz="2400" spc="-10" dirty="0">
                <a:solidFill>
                  <a:srgbClr val="869CDF"/>
                </a:solidFill>
                <a:latin typeface="Arial"/>
                <a:cs typeface="Arial"/>
              </a:rPr>
              <a:t>yapışıklık</a:t>
            </a:r>
            <a:r>
              <a:rPr sz="2400" spc="15" dirty="0">
                <a:solidFill>
                  <a:srgbClr val="869CDF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vardır.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579120" marR="4981575">
              <a:lnSpc>
                <a:spcPct val="121300"/>
              </a:lnSpc>
              <a:spcBef>
                <a:spcPts val="5"/>
              </a:spcBef>
            </a:pPr>
            <a:r>
              <a:rPr sz="2000" spc="5" dirty="0">
                <a:latin typeface="Arial"/>
                <a:cs typeface="Arial"/>
              </a:rPr>
              <a:t>Alarm_Zilini_Ac  </a:t>
            </a:r>
            <a:r>
              <a:rPr sz="2000" spc="-5" dirty="0">
                <a:latin typeface="Arial"/>
                <a:cs typeface="Arial"/>
              </a:rPr>
              <a:t>Kapiyi_Ac  </a:t>
            </a:r>
            <a:r>
              <a:rPr sz="2000" dirty="0">
                <a:latin typeface="Arial"/>
                <a:cs typeface="Arial"/>
              </a:rPr>
              <a:t>Kamerayi_Calistir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6700" y="3774440"/>
            <a:ext cx="3672840" cy="220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220" dirty="0"/>
              <a:t>Mantıksal</a:t>
            </a:r>
            <a:r>
              <a:rPr spc="-445" dirty="0"/>
              <a:t> </a:t>
            </a:r>
            <a:r>
              <a:rPr spc="-380" dirty="0"/>
              <a:t>Yapışıklık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69440"/>
            <a:ext cx="6879590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629"/>
              <a:buFont typeface="Wingdings"/>
              <a:buChar char=""/>
              <a:tabLst>
                <a:tab pos="269240" algn="l"/>
              </a:tabLst>
            </a:pPr>
            <a:r>
              <a:rPr sz="2700" spc="-5" dirty="0">
                <a:latin typeface="Arial"/>
                <a:cs typeface="Arial"/>
              </a:rPr>
              <a:t>Mantıksal olarak </a:t>
            </a:r>
            <a:r>
              <a:rPr sz="2700" spc="-20" dirty="0">
                <a:latin typeface="Arial"/>
                <a:cs typeface="Arial"/>
              </a:rPr>
              <a:t>aynı </a:t>
            </a:r>
            <a:r>
              <a:rPr sz="2700" spc="-5" dirty="0">
                <a:latin typeface="Arial"/>
                <a:cs typeface="Arial"/>
              </a:rPr>
              <a:t>türdeki işlemlerin bir  </a:t>
            </a:r>
            <a:r>
              <a:rPr sz="2700" spc="-15" dirty="0">
                <a:latin typeface="Arial"/>
                <a:cs typeface="Arial"/>
              </a:rPr>
              <a:t>araya </a:t>
            </a:r>
            <a:r>
              <a:rPr sz="2700" spc="-10" dirty="0">
                <a:latin typeface="Arial"/>
                <a:cs typeface="Arial"/>
              </a:rPr>
              <a:t>toplandığı </a:t>
            </a:r>
            <a:r>
              <a:rPr sz="2700" spc="-5" dirty="0">
                <a:latin typeface="Arial"/>
                <a:cs typeface="Arial"/>
              </a:rPr>
              <a:t>modüller </a:t>
            </a:r>
            <a:r>
              <a:rPr sz="2700" spc="-5" dirty="0">
                <a:solidFill>
                  <a:srgbClr val="869CDF"/>
                </a:solidFill>
                <a:latin typeface="Arial"/>
                <a:cs typeface="Arial"/>
              </a:rPr>
              <a:t>mantıksal </a:t>
            </a:r>
            <a:r>
              <a:rPr sz="2700" spc="-20" dirty="0">
                <a:solidFill>
                  <a:srgbClr val="869CDF"/>
                </a:solidFill>
                <a:latin typeface="Arial"/>
                <a:cs typeface="Arial"/>
              </a:rPr>
              <a:t>yapışık 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olarak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adlandırılır.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Dizilere </a:t>
            </a:r>
            <a:r>
              <a:rPr sz="2300" spc="10" dirty="0">
                <a:latin typeface="Arial"/>
                <a:cs typeface="Arial"/>
              </a:rPr>
              <a:t>değer atama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işlemleri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3720" y="3380740"/>
            <a:ext cx="2733039" cy="254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1300" y="4297679"/>
            <a:ext cx="182626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7559" y="4782820"/>
            <a:ext cx="1059180" cy="360680"/>
          </a:xfrm>
          <a:custGeom>
            <a:avLst/>
            <a:gdLst/>
            <a:ahLst/>
            <a:cxnLst/>
            <a:rect l="l" t="t" r="r" b="b"/>
            <a:pathLst>
              <a:path w="1059179" h="360679">
                <a:moveTo>
                  <a:pt x="180339" y="0"/>
                </a:moveTo>
                <a:lnTo>
                  <a:pt x="0" y="180339"/>
                </a:lnTo>
                <a:lnTo>
                  <a:pt x="180339" y="360679"/>
                </a:lnTo>
                <a:lnTo>
                  <a:pt x="180339" y="270509"/>
                </a:lnTo>
                <a:lnTo>
                  <a:pt x="969010" y="270509"/>
                </a:lnTo>
                <a:lnTo>
                  <a:pt x="1059179" y="180339"/>
                </a:lnTo>
                <a:lnTo>
                  <a:pt x="969009" y="90169"/>
                </a:lnTo>
                <a:lnTo>
                  <a:pt x="180339" y="90169"/>
                </a:lnTo>
                <a:lnTo>
                  <a:pt x="180339" y="0"/>
                </a:lnTo>
                <a:close/>
              </a:path>
              <a:path w="1059179" h="360679">
                <a:moveTo>
                  <a:pt x="969010" y="270509"/>
                </a:moveTo>
                <a:lnTo>
                  <a:pt x="878839" y="270509"/>
                </a:lnTo>
                <a:lnTo>
                  <a:pt x="878839" y="360679"/>
                </a:lnTo>
                <a:lnTo>
                  <a:pt x="969010" y="270509"/>
                </a:lnTo>
                <a:close/>
              </a:path>
              <a:path w="1059179" h="360679">
                <a:moveTo>
                  <a:pt x="878839" y="0"/>
                </a:moveTo>
                <a:lnTo>
                  <a:pt x="878839" y="90169"/>
                </a:lnTo>
                <a:lnTo>
                  <a:pt x="969009" y="90169"/>
                </a:lnTo>
                <a:lnTo>
                  <a:pt x="87883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7559" y="4782820"/>
            <a:ext cx="1059180" cy="360680"/>
          </a:xfrm>
          <a:custGeom>
            <a:avLst/>
            <a:gdLst/>
            <a:ahLst/>
            <a:cxnLst/>
            <a:rect l="l" t="t" r="r" b="b"/>
            <a:pathLst>
              <a:path w="1059179" h="360679">
                <a:moveTo>
                  <a:pt x="0" y="180339"/>
                </a:moveTo>
                <a:lnTo>
                  <a:pt x="180339" y="0"/>
                </a:lnTo>
                <a:lnTo>
                  <a:pt x="180339" y="90169"/>
                </a:lnTo>
                <a:lnTo>
                  <a:pt x="878839" y="90169"/>
                </a:lnTo>
                <a:lnTo>
                  <a:pt x="878839" y="0"/>
                </a:lnTo>
                <a:lnTo>
                  <a:pt x="1059179" y="180339"/>
                </a:lnTo>
                <a:lnTo>
                  <a:pt x="878839" y="360679"/>
                </a:lnTo>
                <a:lnTo>
                  <a:pt x="878839" y="270509"/>
                </a:lnTo>
                <a:lnTo>
                  <a:pt x="180339" y="270509"/>
                </a:lnTo>
                <a:lnTo>
                  <a:pt x="180339" y="360679"/>
                </a:lnTo>
                <a:lnTo>
                  <a:pt x="0" y="180339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25" dirty="0"/>
              <a:t>Gelişigüzel</a:t>
            </a:r>
            <a:r>
              <a:rPr spc="-400" dirty="0"/>
              <a:t> </a:t>
            </a:r>
            <a:r>
              <a:rPr spc="-380" dirty="0"/>
              <a:t>Yapışıklık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69440"/>
            <a:ext cx="7231380" cy="263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629"/>
              <a:buFont typeface="Wingdings"/>
              <a:buChar char=""/>
              <a:tabLst>
                <a:tab pos="269240" algn="l"/>
              </a:tabLst>
            </a:pPr>
            <a:r>
              <a:rPr sz="2700" spc="-5" dirty="0">
                <a:latin typeface="Arial"/>
                <a:cs typeface="Arial"/>
              </a:rPr>
              <a:t>İşlemler </a:t>
            </a:r>
            <a:r>
              <a:rPr sz="2700" spc="-10" dirty="0">
                <a:latin typeface="Arial"/>
                <a:cs typeface="Arial"/>
              </a:rPr>
              <a:t>arasında </a:t>
            </a:r>
            <a:r>
              <a:rPr sz="2700" spc="-5" dirty="0">
                <a:latin typeface="Arial"/>
                <a:cs typeface="Arial"/>
              </a:rPr>
              <a:t>herhangi bir ilişki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bulunmaz.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579120" marR="2403475">
              <a:lnSpc>
                <a:spcPct val="121600"/>
              </a:lnSpc>
            </a:pPr>
            <a:r>
              <a:rPr sz="2300" spc="5" dirty="0">
                <a:latin typeface="Arial"/>
                <a:cs typeface="Arial"/>
              </a:rPr>
              <a:t>Ara_Kayit_Oku  B_dizisine_baslangic_deger_ata  </a:t>
            </a:r>
            <a:r>
              <a:rPr sz="2300" spc="10" dirty="0">
                <a:latin typeface="Arial"/>
                <a:cs typeface="Arial"/>
              </a:rPr>
              <a:t>Stok_kutugu_oku  </a:t>
            </a:r>
            <a:r>
              <a:rPr sz="2300" spc="5" dirty="0">
                <a:latin typeface="Arial"/>
                <a:cs typeface="Arial"/>
              </a:rPr>
              <a:t>Hata_iletisi_yaz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4379" y="3040379"/>
            <a:ext cx="3634739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125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60" dirty="0"/>
              <a:t>Ö</a:t>
            </a:r>
            <a:r>
              <a:rPr u="none" spc="-580" dirty="0"/>
              <a:t>z</a:t>
            </a:r>
            <a:r>
              <a:rPr u="none" spc="-320" dirty="0"/>
              <a:t>e</a:t>
            </a:r>
            <a:r>
              <a:rPr u="none" spc="-325"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58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617219" y="1765617"/>
            <a:ext cx="7486650" cy="431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Tasarım,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Sistem Analizi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çalışması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sonucunda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üretilen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Mantıksal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Modelin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Fiziksel</a:t>
            </a:r>
            <a:r>
              <a:rPr sz="1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Modele</a:t>
            </a:r>
            <a:endParaRPr sz="14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dönüştürülme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çalışmasıdır.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kavramları: Soyutlama, İyileştirme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Modülerlik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olmak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üzere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çeşittir.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25" dirty="0">
                <a:latin typeface="Arial"/>
                <a:cs typeface="Arial"/>
              </a:rPr>
              <a:t>Yapı Tasarımı, </a:t>
            </a:r>
            <a:r>
              <a:rPr sz="1400" spc="-10" dirty="0">
                <a:latin typeface="Arial"/>
                <a:cs typeface="Arial"/>
              </a:rPr>
              <a:t>arayüz tasarımı </a:t>
            </a:r>
            <a:r>
              <a:rPr sz="140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süreç </a:t>
            </a:r>
            <a:r>
              <a:rPr sz="1400" spc="-10" dirty="0">
                <a:latin typeface="Arial"/>
                <a:cs typeface="Arial"/>
              </a:rPr>
              <a:t>tasarımından </a:t>
            </a:r>
            <a:r>
              <a:rPr sz="1400" spc="-5" dirty="0">
                <a:latin typeface="Arial"/>
                <a:cs typeface="Arial"/>
              </a:rPr>
              <a:t>önce </a:t>
            </a:r>
            <a:r>
              <a:rPr sz="1400" spc="-10" dirty="0">
                <a:latin typeface="Arial"/>
                <a:cs typeface="Arial"/>
              </a:rPr>
              <a:t>yapılması </a:t>
            </a:r>
            <a:r>
              <a:rPr sz="1400" spc="-5" dirty="0">
                <a:latin typeface="Arial"/>
                <a:cs typeface="Arial"/>
              </a:rPr>
              <a:t>gereken </a:t>
            </a:r>
            <a:r>
              <a:rPr sz="1400" dirty="0">
                <a:latin typeface="Arial"/>
                <a:cs typeface="Arial"/>
              </a:rPr>
              <a:t>ilk </a:t>
            </a:r>
            <a:r>
              <a:rPr sz="1400" spc="-10" dirty="0">
                <a:latin typeface="Arial"/>
                <a:cs typeface="Arial"/>
              </a:rPr>
              <a:t>tasarım </a:t>
            </a:r>
            <a:r>
              <a:rPr sz="1400" spc="-5" dirty="0">
                <a:latin typeface="Arial"/>
                <a:cs typeface="Arial"/>
              </a:rPr>
              <a:t>veri  </a:t>
            </a:r>
            <a:r>
              <a:rPr sz="1400" spc="-20" dirty="0">
                <a:latin typeface="Arial"/>
                <a:cs typeface="Arial"/>
              </a:rPr>
              <a:t>tasarımıdır.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25" dirty="0">
                <a:latin typeface="Arial"/>
                <a:cs typeface="Arial"/>
              </a:rPr>
              <a:t>Veri </a:t>
            </a:r>
            <a:r>
              <a:rPr sz="1400" spc="-5" dirty="0">
                <a:latin typeface="Arial"/>
                <a:cs typeface="Arial"/>
              </a:rPr>
              <a:t>Akışları </a:t>
            </a:r>
            <a:r>
              <a:rPr sz="1400" dirty="0">
                <a:latin typeface="Arial"/>
                <a:cs typeface="Arial"/>
              </a:rPr>
              <a:t>Üç </a:t>
            </a:r>
            <a:r>
              <a:rPr sz="1400" spc="-5" dirty="0">
                <a:latin typeface="Arial"/>
                <a:cs typeface="Arial"/>
              </a:rPr>
              <a:t>parçada incelenebilir: Girdi </a:t>
            </a:r>
            <a:r>
              <a:rPr sz="1400" spc="-10" dirty="0">
                <a:latin typeface="Arial"/>
                <a:cs typeface="Arial"/>
              </a:rPr>
              <a:t>Akışı, Çıktı </a:t>
            </a:r>
            <a:r>
              <a:rPr sz="1400" spc="-5" dirty="0">
                <a:latin typeface="Arial"/>
                <a:cs typeface="Arial"/>
              </a:rPr>
              <a:t>Akışı </a:t>
            </a:r>
            <a:r>
              <a:rPr sz="140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İşlem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Akışı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Süreç </a:t>
            </a:r>
            <a:r>
              <a:rPr sz="1400" spc="-10" dirty="0">
                <a:latin typeface="Arial"/>
                <a:cs typeface="Arial"/>
              </a:rPr>
              <a:t>tasarımı; </a:t>
            </a:r>
            <a:r>
              <a:rPr sz="1400" dirty="0">
                <a:latin typeface="Arial"/>
                <a:cs typeface="Arial"/>
              </a:rPr>
              <a:t>veri, </a:t>
            </a:r>
            <a:r>
              <a:rPr sz="1400" spc="-10" dirty="0">
                <a:latin typeface="Arial"/>
                <a:cs typeface="Arial"/>
              </a:rPr>
              <a:t>yapı </a:t>
            </a:r>
            <a:r>
              <a:rPr sz="140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ara </a:t>
            </a:r>
            <a:r>
              <a:rPr sz="1400" spc="-15" dirty="0">
                <a:latin typeface="Arial"/>
                <a:cs typeface="Arial"/>
              </a:rPr>
              <a:t>yüz </a:t>
            </a:r>
            <a:r>
              <a:rPr sz="1400" spc="-10" dirty="0">
                <a:latin typeface="Arial"/>
                <a:cs typeface="Arial"/>
              </a:rPr>
              <a:t>tasarımından </a:t>
            </a:r>
            <a:r>
              <a:rPr sz="1400" spc="-5" dirty="0">
                <a:latin typeface="Arial"/>
                <a:cs typeface="Arial"/>
              </a:rPr>
              <a:t>sonra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yapılır.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Program </a:t>
            </a:r>
            <a:r>
              <a:rPr sz="1400" spc="-10" dirty="0">
                <a:latin typeface="Arial"/>
                <a:cs typeface="Arial"/>
              </a:rPr>
              <a:t>Akış Diyagramları: </a:t>
            </a:r>
            <a:r>
              <a:rPr sz="1400" spc="-25" dirty="0">
                <a:latin typeface="Arial"/>
                <a:cs typeface="Arial"/>
              </a:rPr>
              <a:t>Tekrarlı, </a:t>
            </a:r>
            <a:r>
              <a:rPr sz="1400" spc="-15" dirty="0">
                <a:latin typeface="Arial"/>
                <a:cs typeface="Arial"/>
              </a:rPr>
              <a:t>ardışıl </a:t>
            </a:r>
            <a:r>
              <a:rPr sz="1400" dirty="0">
                <a:latin typeface="Arial"/>
                <a:cs typeface="Arial"/>
              </a:rPr>
              <a:t>ve koşullu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şeklindedir.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Tasarlanması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Gereken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Ortak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Alt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Sistemler;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SzPct val="78571"/>
              <a:buChar char="◦"/>
              <a:tabLst>
                <a:tab pos="396240" algn="l"/>
                <a:tab pos="396875" algn="l"/>
              </a:tabLst>
            </a:pPr>
            <a:r>
              <a:rPr sz="1400" spc="-10" dirty="0">
                <a:latin typeface="Arial"/>
                <a:cs typeface="Arial"/>
              </a:rPr>
              <a:t>Yetkilendirme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buClr>
                <a:srgbClr val="1CACE3"/>
              </a:buClr>
              <a:buSzPct val="78571"/>
              <a:buChar char="◦"/>
              <a:tabLst>
                <a:tab pos="396240" algn="l"/>
                <a:tab pos="396875" algn="l"/>
              </a:tabLst>
            </a:pPr>
            <a:r>
              <a:rPr sz="1400" spc="-5" dirty="0">
                <a:latin typeface="Arial"/>
                <a:cs typeface="Arial"/>
              </a:rPr>
              <a:t>Güvenlik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buClr>
                <a:srgbClr val="1CACE3"/>
              </a:buClr>
              <a:buSzPct val="78571"/>
              <a:buChar char="◦"/>
              <a:tabLst>
                <a:tab pos="396240" algn="l"/>
                <a:tab pos="396875" algn="l"/>
              </a:tabLst>
            </a:pPr>
            <a:r>
              <a:rPr sz="1400" spc="-15" dirty="0">
                <a:latin typeface="Arial"/>
                <a:cs typeface="Arial"/>
              </a:rPr>
              <a:t>Yedekleme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ct val="100000"/>
              </a:lnSpc>
              <a:buClr>
                <a:srgbClr val="1CACE3"/>
              </a:buClr>
              <a:buSzPct val="78571"/>
              <a:buChar char="◦"/>
              <a:tabLst>
                <a:tab pos="396240" algn="l"/>
                <a:tab pos="396875" algn="l"/>
              </a:tabLst>
            </a:pPr>
            <a:r>
              <a:rPr sz="1400" spc="-25" dirty="0">
                <a:latin typeface="Arial"/>
                <a:cs typeface="Arial"/>
              </a:rPr>
              <a:t>Veri </a:t>
            </a:r>
            <a:r>
              <a:rPr sz="1400" spc="-5" dirty="0">
                <a:latin typeface="Arial"/>
                <a:cs typeface="Arial"/>
              </a:rPr>
              <a:t>transferi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ts val="1660"/>
              </a:lnSpc>
              <a:buClr>
                <a:srgbClr val="1CACE3"/>
              </a:buClr>
              <a:buSzPct val="78571"/>
              <a:buChar char="◦"/>
              <a:tabLst>
                <a:tab pos="396240" algn="l"/>
                <a:tab pos="396875" algn="l"/>
              </a:tabLst>
            </a:pPr>
            <a:r>
              <a:rPr sz="1400" spc="-5" dirty="0">
                <a:latin typeface="Arial"/>
                <a:cs typeface="Arial"/>
              </a:rPr>
              <a:t>Arşiv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altsistemi</a:t>
            </a:r>
            <a:endParaRPr sz="1400">
              <a:latin typeface="Arial"/>
              <a:cs typeface="Arial"/>
            </a:endParaRPr>
          </a:p>
          <a:p>
            <a:pPr marL="396240" lvl="1" indent="-182880">
              <a:lnSpc>
                <a:spcPts val="1660"/>
              </a:lnSpc>
              <a:buClr>
                <a:srgbClr val="1CACE3"/>
              </a:buClr>
              <a:buSzPct val="78571"/>
              <a:buChar char="◦"/>
              <a:tabLst>
                <a:tab pos="396240" algn="l"/>
                <a:tab pos="396875" algn="l"/>
                <a:tab pos="2469515" algn="l"/>
              </a:tabLst>
            </a:pPr>
            <a:r>
              <a:rPr sz="1400" spc="-5" dirty="0">
                <a:latin typeface="Arial"/>
                <a:cs typeface="Arial"/>
              </a:rPr>
              <a:t>Dönüştürme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altsistemi	</a:t>
            </a:r>
            <a:r>
              <a:rPr sz="1400" spc="-10" dirty="0">
                <a:latin typeface="Arial"/>
                <a:cs typeface="Arial"/>
              </a:rPr>
              <a:t>şeklindedir.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62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1734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95" dirty="0"/>
              <a:t>S</a:t>
            </a:r>
            <a:r>
              <a:rPr u="none" spc="-140" dirty="0"/>
              <a:t>o</a:t>
            </a:r>
            <a:r>
              <a:rPr u="none" spc="-275" dirty="0"/>
              <a:t>r</a:t>
            </a:r>
            <a:r>
              <a:rPr u="none" spc="-190" dirty="0"/>
              <a:t>u</a:t>
            </a:r>
            <a:r>
              <a:rPr u="none" spc="-425" dirty="0"/>
              <a:t>l</a:t>
            </a:r>
            <a:r>
              <a:rPr u="none" spc="-330" dirty="0"/>
              <a:t>a</a:t>
            </a:r>
            <a:r>
              <a:rPr u="none" spc="-215" dirty="0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59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617219" y="1737677"/>
            <a:ext cx="7459980" cy="440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sürecinin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işlemlerini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sayınız. </a:t>
            </a: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E-R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diyagramı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çizerek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ilişkilerini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gösteriniz.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Geliştireceğiniz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uygulama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ekran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şablonunuzu</a:t>
            </a:r>
            <a:r>
              <a:rPr sz="14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belirleyiniz.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Bağlaşım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yapışıklık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kavramlarını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açıklayınız.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Program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bakımı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ilişkilerini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Arial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355600" marR="26034" indent="-342900">
              <a:lnSpc>
                <a:spcPts val="1520"/>
              </a:lnSpc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tümüyle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bağlaşımsız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biçimde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tasarlanabilir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mi? 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Yani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modülleri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arasında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hiç 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bağlaşım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olmadan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yapılabilir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mi?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1600"/>
              </a:lnSpc>
              <a:spcBef>
                <a:spcPts val="1195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Tümüyle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işlevsel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yapışık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modüllerden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oluşan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tasarlanabilir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mi?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Neden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yapılabilir?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Neden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00"/>
              </a:lnSpc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yapılamaz?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AutoNum type="arabicPeriod" startAt="6"/>
              <a:tabLst>
                <a:tab pos="355600" algn="l"/>
                <a:tab pos="356235" algn="l"/>
              </a:tabLst>
            </a:pP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Bağlaşım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Taşınabilriliği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ilişkiyi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AutoNum type="arabicPeriod" startAt="6"/>
              <a:tabLst>
                <a:tab pos="355600" algn="l"/>
                <a:tab pos="356235" algn="l"/>
              </a:tabLst>
            </a:pP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gözden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geçirmenin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önemi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nedir? 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Yapılmaması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ne </a:t>
            </a:r>
            <a:r>
              <a:rPr sz="1400" spc="15" dirty="0">
                <a:solidFill>
                  <a:srgbClr val="404040"/>
                </a:solidFill>
                <a:latin typeface="Arial"/>
                <a:cs typeface="Arial"/>
              </a:rPr>
              <a:t>tür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sonuçlara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yol</a:t>
            </a:r>
            <a:r>
              <a:rPr sz="14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açar?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AutoNum type="arabicPeriod" startAt="6"/>
              <a:tabLst>
                <a:tab pos="355600" algn="l"/>
                <a:tab pos="356235" algn="l"/>
              </a:tabLst>
            </a:pP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Arşiv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yedekleme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alt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sistemi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benzerlikleri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farklılıkları</a:t>
            </a:r>
            <a:r>
              <a:rPr sz="14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AutoNum type="arabicPeriod" startAt="6"/>
              <a:tabLst>
                <a:tab pos="355600" algn="l"/>
                <a:tab pos="356235" algn="l"/>
              </a:tabLst>
            </a:pP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Tasarım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sınama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ilişkiyi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AutoNum type="arabicPeriod" startAt="6"/>
              <a:tabLst>
                <a:tab pos="356235" algn="l"/>
              </a:tabLst>
            </a:pP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13.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Geliştirdiğiniz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uygulama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endParaRPr sz="1400">
              <a:latin typeface="Arial"/>
              <a:cs typeface="Arial"/>
            </a:endParaRPr>
          </a:p>
          <a:p>
            <a:pPr marL="520700" lvl="1" indent="-165100">
              <a:lnSpc>
                <a:spcPct val="100000"/>
              </a:lnSpc>
              <a:spcBef>
                <a:spcPts val="300"/>
              </a:spcBef>
              <a:buAutoNum type="alphaLcParenBoth"/>
              <a:tabLst>
                <a:tab pos="521334" algn="l"/>
              </a:tabLst>
            </a:pPr>
            <a:r>
              <a:rPr sz="1000" spc="-4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000" spc="-15" dirty="0">
                <a:solidFill>
                  <a:srgbClr val="404040"/>
                </a:solidFill>
                <a:latin typeface="Arial"/>
                <a:cs typeface="Arial"/>
              </a:rPr>
              <a:t>birim </a:t>
            </a:r>
            <a:r>
              <a:rPr sz="1000" spc="-70" dirty="0">
                <a:solidFill>
                  <a:srgbClr val="404040"/>
                </a:solidFill>
                <a:latin typeface="Arial"/>
                <a:cs typeface="Arial"/>
              </a:rPr>
              <a:t>sınama</a:t>
            </a:r>
            <a:r>
              <a:rPr sz="1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Arial"/>
                <a:cs typeface="Arial"/>
              </a:rPr>
              <a:t>belirtimi</a:t>
            </a:r>
            <a:endParaRPr sz="1000">
              <a:latin typeface="Arial"/>
              <a:cs typeface="Arial"/>
            </a:endParaRPr>
          </a:p>
          <a:p>
            <a:pPr marL="528320" lvl="1" indent="-172720">
              <a:lnSpc>
                <a:spcPct val="100000"/>
              </a:lnSpc>
              <a:spcBef>
                <a:spcPts val="400"/>
              </a:spcBef>
              <a:buAutoNum type="alphaLcParenBoth"/>
              <a:tabLst>
                <a:tab pos="528955" algn="l"/>
                <a:tab pos="2606675" algn="l"/>
              </a:tabLst>
            </a:pPr>
            <a:r>
              <a:rPr sz="1000" spc="-20" dirty="0">
                <a:solidFill>
                  <a:srgbClr val="404040"/>
                </a:solidFill>
                <a:latin typeface="Arial"/>
                <a:cs typeface="Arial"/>
              </a:rPr>
              <a:t>İki </a:t>
            </a: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000" spc="-70" dirty="0">
                <a:solidFill>
                  <a:srgbClr val="404040"/>
                </a:solidFill>
                <a:latin typeface="Arial"/>
                <a:cs typeface="Arial"/>
              </a:rPr>
              <a:t>sınama</a:t>
            </a:r>
            <a:r>
              <a:rPr sz="1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Arial"/>
                <a:cs typeface="Arial"/>
              </a:rPr>
              <a:t>belirtimi</a:t>
            </a:r>
            <a:r>
              <a:rPr sz="1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(senaryo)	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hazırlayınız.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30" dirty="0"/>
              <a:t>Yazılım</a:t>
            </a:r>
            <a:r>
              <a:rPr spc="-450" dirty="0"/>
              <a:t> </a:t>
            </a:r>
            <a:r>
              <a:rPr spc="-254" dirty="0"/>
              <a:t>Ürünleri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750060" y="2065020"/>
            <a:ext cx="6101080" cy="2700020"/>
          </a:xfrm>
          <a:custGeom>
            <a:avLst/>
            <a:gdLst/>
            <a:ahLst/>
            <a:cxnLst/>
            <a:rect l="l" t="t" r="r" b="b"/>
            <a:pathLst>
              <a:path w="6101080" h="2700020">
                <a:moveTo>
                  <a:pt x="5651119" y="0"/>
                </a:moveTo>
                <a:lnTo>
                  <a:pt x="449960" y="0"/>
                </a:lnTo>
                <a:lnTo>
                  <a:pt x="400927" y="2639"/>
                </a:lnTo>
                <a:lnTo>
                  <a:pt x="353424" y="10376"/>
                </a:lnTo>
                <a:lnTo>
                  <a:pt x="307726" y="22936"/>
                </a:lnTo>
                <a:lnTo>
                  <a:pt x="264107" y="40043"/>
                </a:lnTo>
                <a:lnTo>
                  <a:pt x="222842" y="61425"/>
                </a:lnTo>
                <a:lnTo>
                  <a:pt x="184205" y="86807"/>
                </a:lnTo>
                <a:lnTo>
                  <a:pt x="148471" y="115913"/>
                </a:lnTo>
                <a:lnTo>
                  <a:pt x="115913" y="148471"/>
                </a:lnTo>
                <a:lnTo>
                  <a:pt x="86807" y="184205"/>
                </a:lnTo>
                <a:lnTo>
                  <a:pt x="61425" y="222842"/>
                </a:lnTo>
                <a:lnTo>
                  <a:pt x="40043" y="264107"/>
                </a:lnTo>
                <a:lnTo>
                  <a:pt x="22936" y="307726"/>
                </a:lnTo>
                <a:lnTo>
                  <a:pt x="10376" y="353424"/>
                </a:lnTo>
                <a:lnTo>
                  <a:pt x="2639" y="400927"/>
                </a:lnTo>
                <a:lnTo>
                  <a:pt x="0" y="449960"/>
                </a:lnTo>
                <a:lnTo>
                  <a:pt x="0" y="2250059"/>
                </a:lnTo>
                <a:lnTo>
                  <a:pt x="2639" y="2299092"/>
                </a:lnTo>
                <a:lnTo>
                  <a:pt x="10376" y="2346595"/>
                </a:lnTo>
                <a:lnTo>
                  <a:pt x="22936" y="2392293"/>
                </a:lnTo>
                <a:lnTo>
                  <a:pt x="40043" y="2435912"/>
                </a:lnTo>
                <a:lnTo>
                  <a:pt x="61425" y="2477177"/>
                </a:lnTo>
                <a:lnTo>
                  <a:pt x="86807" y="2515814"/>
                </a:lnTo>
                <a:lnTo>
                  <a:pt x="115913" y="2551548"/>
                </a:lnTo>
                <a:lnTo>
                  <a:pt x="148471" y="2584106"/>
                </a:lnTo>
                <a:lnTo>
                  <a:pt x="184205" y="2613212"/>
                </a:lnTo>
                <a:lnTo>
                  <a:pt x="222842" y="2638594"/>
                </a:lnTo>
                <a:lnTo>
                  <a:pt x="264107" y="2659976"/>
                </a:lnTo>
                <a:lnTo>
                  <a:pt x="307726" y="2677083"/>
                </a:lnTo>
                <a:lnTo>
                  <a:pt x="353424" y="2689643"/>
                </a:lnTo>
                <a:lnTo>
                  <a:pt x="400927" y="2697380"/>
                </a:lnTo>
                <a:lnTo>
                  <a:pt x="449960" y="2700019"/>
                </a:lnTo>
                <a:lnTo>
                  <a:pt x="5651119" y="2700019"/>
                </a:lnTo>
                <a:lnTo>
                  <a:pt x="5700152" y="2697380"/>
                </a:lnTo>
                <a:lnTo>
                  <a:pt x="5747655" y="2689643"/>
                </a:lnTo>
                <a:lnTo>
                  <a:pt x="5793353" y="2677083"/>
                </a:lnTo>
                <a:lnTo>
                  <a:pt x="5836972" y="2659976"/>
                </a:lnTo>
                <a:lnTo>
                  <a:pt x="5878237" y="2638594"/>
                </a:lnTo>
                <a:lnTo>
                  <a:pt x="5916874" y="2613212"/>
                </a:lnTo>
                <a:lnTo>
                  <a:pt x="5952608" y="2584106"/>
                </a:lnTo>
                <a:lnTo>
                  <a:pt x="5985166" y="2551548"/>
                </a:lnTo>
                <a:lnTo>
                  <a:pt x="6014272" y="2515814"/>
                </a:lnTo>
                <a:lnTo>
                  <a:pt x="6039654" y="2477177"/>
                </a:lnTo>
                <a:lnTo>
                  <a:pt x="6061036" y="2435912"/>
                </a:lnTo>
                <a:lnTo>
                  <a:pt x="6078143" y="2392293"/>
                </a:lnTo>
                <a:lnTo>
                  <a:pt x="6090703" y="2346595"/>
                </a:lnTo>
                <a:lnTo>
                  <a:pt x="6098440" y="2299092"/>
                </a:lnTo>
                <a:lnTo>
                  <a:pt x="6101080" y="2250059"/>
                </a:lnTo>
                <a:lnTo>
                  <a:pt x="6101080" y="449960"/>
                </a:lnTo>
                <a:lnTo>
                  <a:pt x="6098440" y="400927"/>
                </a:lnTo>
                <a:lnTo>
                  <a:pt x="6090703" y="353424"/>
                </a:lnTo>
                <a:lnTo>
                  <a:pt x="6078143" y="307726"/>
                </a:lnTo>
                <a:lnTo>
                  <a:pt x="6061036" y="264107"/>
                </a:lnTo>
                <a:lnTo>
                  <a:pt x="6039654" y="222842"/>
                </a:lnTo>
                <a:lnTo>
                  <a:pt x="6014272" y="184205"/>
                </a:lnTo>
                <a:lnTo>
                  <a:pt x="5985166" y="148471"/>
                </a:lnTo>
                <a:lnTo>
                  <a:pt x="5952608" y="115913"/>
                </a:lnTo>
                <a:lnTo>
                  <a:pt x="5916874" y="86807"/>
                </a:lnTo>
                <a:lnTo>
                  <a:pt x="5878237" y="61425"/>
                </a:lnTo>
                <a:lnTo>
                  <a:pt x="5836972" y="40043"/>
                </a:lnTo>
                <a:lnTo>
                  <a:pt x="5793353" y="22936"/>
                </a:lnTo>
                <a:lnTo>
                  <a:pt x="5747655" y="10376"/>
                </a:lnTo>
                <a:lnTo>
                  <a:pt x="5700152" y="2639"/>
                </a:lnTo>
                <a:lnTo>
                  <a:pt x="5651119" y="0"/>
                </a:lnTo>
                <a:close/>
              </a:path>
            </a:pathLst>
          </a:custGeom>
          <a:solidFill>
            <a:srgbClr val="79D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0060" y="2065020"/>
            <a:ext cx="6101080" cy="2700020"/>
          </a:xfrm>
          <a:custGeom>
            <a:avLst/>
            <a:gdLst/>
            <a:ahLst/>
            <a:cxnLst/>
            <a:rect l="l" t="t" r="r" b="b"/>
            <a:pathLst>
              <a:path w="6101080" h="2700020">
                <a:moveTo>
                  <a:pt x="0" y="449960"/>
                </a:moveTo>
                <a:lnTo>
                  <a:pt x="2639" y="400927"/>
                </a:lnTo>
                <a:lnTo>
                  <a:pt x="10376" y="353424"/>
                </a:lnTo>
                <a:lnTo>
                  <a:pt x="22936" y="307726"/>
                </a:lnTo>
                <a:lnTo>
                  <a:pt x="40043" y="264107"/>
                </a:lnTo>
                <a:lnTo>
                  <a:pt x="61425" y="222842"/>
                </a:lnTo>
                <a:lnTo>
                  <a:pt x="86807" y="184205"/>
                </a:lnTo>
                <a:lnTo>
                  <a:pt x="115913" y="148471"/>
                </a:lnTo>
                <a:lnTo>
                  <a:pt x="148471" y="115913"/>
                </a:lnTo>
                <a:lnTo>
                  <a:pt x="184205" y="86807"/>
                </a:lnTo>
                <a:lnTo>
                  <a:pt x="222842" y="61425"/>
                </a:lnTo>
                <a:lnTo>
                  <a:pt x="264107" y="40043"/>
                </a:lnTo>
                <a:lnTo>
                  <a:pt x="307726" y="22936"/>
                </a:lnTo>
                <a:lnTo>
                  <a:pt x="353424" y="10376"/>
                </a:lnTo>
                <a:lnTo>
                  <a:pt x="400927" y="2639"/>
                </a:lnTo>
                <a:lnTo>
                  <a:pt x="449960" y="0"/>
                </a:lnTo>
                <a:lnTo>
                  <a:pt x="5651119" y="0"/>
                </a:lnTo>
                <a:lnTo>
                  <a:pt x="5700152" y="2639"/>
                </a:lnTo>
                <a:lnTo>
                  <a:pt x="5747655" y="10376"/>
                </a:lnTo>
                <a:lnTo>
                  <a:pt x="5793353" y="22936"/>
                </a:lnTo>
                <a:lnTo>
                  <a:pt x="5836972" y="40043"/>
                </a:lnTo>
                <a:lnTo>
                  <a:pt x="5878237" y="61425"/>
                </a:lnTo>
                <a:lnTo>
                  <a:pt x="5916874" y="86807"/>
                </a:lnTo>
                <a:lnTo>
                  <a:pt x="5952608" y="115913"/>
                </a:lnTo>
                <a:lnTo>
                  <a:pt x="5985166" y="148471"/>
                </a:lnTo>
                <a:lnTo>
                  <a:pt x="6014272" y="184205"/>
                </a:lnTo>
                <a:lnTo>
                  <a:pt x="6039654" y="222842"/>
                </a:lnTo>
                <a:lnTo>
                  <a:pt x="6061036" y="264107"/>
                </a:lnTo>
                <a:lnTo>
                  <a:pt x="6078143" y="307726"/>
                </a:lnTo>
                <a:lnTo>
                  <a:pt x="6090703" y="353424"/>
                </a:lnTo>
                <a:lnTo>
                  <a:pt x="6098440" y="400927"/>
                </a:lnTo>
                <a:lnTo>
                  <a:pt x="6101080" y="449960"/>
                </a:lnTo>
                <a:lnTo>
                  <a:pt x="6101080" y="2250059"/>
                </a:lnTo>
                <a:lnTo>
                  <a:pt x="6098440" y="2299092"/>
                </a:lnTo>
                <a:lnTo>
                  <a:pt x="6090703" y="2346595"/>
                </a:lnTo>
                <a:lnTo>
                  <a:pt x="6078143" y="2392293"/>
                </a:lnTo>
                <a:lnTo>
                  <a:pt x="6061036" y="2435912"/>
                </a:lnTo>
                <a:lnTo>
                  <a:pt x="6039654" y="2477177"/>
                </a:lnTo>
                <a:lnTo>
                  <a:pt x="6014272" y="2515814"/>
                </a:lnTo>
                <a:lnTo>
                  <a:pt x="5985166" y="2551548"/>
                </a:lnTo>
                <a:lnTo>
                  <a:pt x="5952608" y="2584106"/>
                </a:lnTo>
                <a:lnTo>
                  <a:pt x="5916874" y="2613212"/>
                </a:lnTo>
                <a:lnTo>
                  <a:pt x="5878237" y="2638594"/>
                </a:lnTo>
                <a:lnTo>
                  <a:pt x="5836972" y="2659976"/>
                </a:lnTo>
                <a:lnTo>
                  <a:pt x="5793353" y="2677083"/>
                </a:lnTo>
                <a:lnTo>
                  <a:pt x="5747655" y="2689643"/>
                </a:lnTo>
                <a:lnTo>
                  <a:pt x="5700152" y="2697380"/>
                </a:lnTo>
                <a:lnTo>
                  <a:pt x="5651119" y="2700019"/>
                </a:lnTo>
                <a:lnTo>
                  <a:pt x="449960" y="2700019"/>
                </a:lnTo>
                <a:lnTo>
                  <a:pt x="400927" y="2697380"/>
                </a:lnTo>
                <a:lnTo>
                  <a:pt x="353424" y="2689643"/>
                </a:lnTo>
                <a:lnTo>
                  <a:pt x="307726" y="2677083"/>
                </a:lnTo>
                <a:lnTo>
                  <a:pt x="264107" y="2659976"/>
                </a:lnTo>
                <a:lnTo>
                  <a:pt x="222842" y="2638594"/>
                </a:lnTo>
                <a:lnTo>
                  <a:pt x="184205" y="2613212"/>
                </a:lnTo>
                <a:lnTo>
                  <a:pt x="148471" y="2584106"/>
                </a:lnTo>
                <a:lnTo>
                  <a:pt x="115913" y="2551548"/>
                </a:lnTo>
                <a:lnTo>
                  <a:pt x="86807" y="2515814"/>
                </a:lnTo>
                <a:lnTo>
                  <a:pt x="61425" y="2477177"/>
                </a:lnTo>
                <a:lnTo>
                  <a:pt x="40043" y="2435912"/>
                </a:lnTo>
                <a:lnTo>
                  <a:pt x="22936" y="2392293"/>
                </a:lnTo>
                <a:lnTo>
                  <a:pt x="10376" y="2346595"/>
                </a:lnTo>
                <a:lnTo>
                  <a:pt x="2639" y="2299092"/>
                </a:lnTo>
                <a:lnTo>
                  <a:pt x="0" y="2250059"/>
                </a:lnTo>
                <a:lnTo>
                  <a:pt x="0" y="449960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9920" y="2263139"/>
            <a:ext cx="5715000" cy="2303780"/>
          </a:xfrm>
          <a:custGeom>
            <a:avLst/>
            <a:gdLst/>
            <a:ahLst/>
            <a:cxnLst/>
            <a:rect l="l" t="t" r="r" b="b"/>
            <a:pathLst>
              <a:path w="5715000" h="2303779">
                <a:moveTo>
                  <a:pt x="5331079" y="0"/>
                </a:moveTo>
                <a:lnTo>
                  <a:pt x="383921" y="0"/>
                </a:lnTo>
                <a:lnTo>
                  <a:pt x="335776" y="2992"/>
                </a:lnTo>
                <a:lnTo>
                  <a:pt x="289412" y="11729"/>
                </a:lnTo>
                <a:lnTo>
                  <a:pt x="245190" y="25850"/>
                </a:lnTo>
                <a:lnTo>
                  <a:pt x="203469" y="44996"/>
                </a:lnTo>
                <a:lnTo>
                  <a:pt x="164609" y="68805"/>
                </a:lnTo>
                <a:lnTo>
                  <a:pt x="128972" y="96917"/>
                </a:lnTo>
                <a:lnTo>
                  <a:pt x="96917" y="128972"/>
                </a:lnTo>
                <a:lnTo>
                  <a:pt x="68805" y="164609"/>
                </a:lnTo>
                <a:lnTo>
                  <a:pt x="44996" y="203469"/>
                </a:lnTo>
                <a:lnTo>
                  <a:pt x="25850" y="245190"/>
                </a:lnTo>
                <a:lnTo>
                  <a:pt x="11729" y="289412"/>
                </a:lnTo>
                <a:lnTo>
                  <a:pt x="2992" y="335776"/>
                </a:lnTo>
                <a:lnTo>
                  <a:pt x="0" y="383921"/>
                </a:lnTo>
                <a:lnTo>
                  <a:pt x="0" y="1919859"/>
                </a:lnTo>
                <a:lnTo>
                  <a:pt x="2992" y="1968003"/>
                </a:lnTo>
                <a:lnTo>
                  <a:pt x="11729" y="2014367"/>
                </a:lnTo>
                <a:lnTo>
                  <a:pt x="25850" y="2058589"/>
                </a:lnTo>
                <a:lnTo>
                  <a:pt x="44996" y="2100310"/>
                </a:lnTo>
                <a:lnTo>
                  <a:pt x="68805" y="2139170"/>
                </a:lnTo>
                <a:lnTo>
                  <a:pt x="96917" y="2174807"/>
                </a:lnTo>
                <a:lnTo>
                  <a:pt x="128972" y="2206862"/>
                </a:lnTo>
                <a:lnTo>
                  <a:pt x="164609" y="2234974"/>
                </a:lnTo>
                <a:lnTo>
                  <a:pt x="203469" y="2258783"/>
                </a:lnTo>
                <a:lnTo>
                  <a:pt x="245190" y="2277929"/>
                </a:lnTo>
                <a:lnTo>
                  <a:pt x="289412" y="2292050"/>
                </a:lnTo>
                <a:lnTo>
                  <a:pt x="335776" y="2300787"/>
                </a:lnTo>
                <a:lnTo>
                  <a:pt x="383921" y="2303780"/>
                </a:lnTo>
                <a:lnTo>
                  <a:pt x="5331079" y="2303780"/>
                </a:lnTo>
                <a:lnTo>
                  <a:pt x="5379223" y="2300787"/>
                </a:lnTo>
                <a:lnTo>
                  <a:pt x="5425587" y="2292050"/>
                </a:lnTo>
                <a:lnTo>
                  <a:pt x="5469809" y="2277929"/>
                </a:lnTo>
                <a:lnTo>
                  <a:pt x="5511530" y="2258783"/>
                </a:lnTo>
                <a:lnTo>
                  <a:pt x="5550390" y="2234974"/>
                </a:lnTo>
                <a:lnTo>
                  <a:pt x="5586027" y="2206862"/>
                </a:lnTo>
                <a:lnTo>
                  <a:pt x="5618082" y="2174807"/>
                </a:lnTo>
                <a:lnTo>
                  <a:pt x="5646194" y="2139170"/>
                </a:lnTo>
                <a:lnTo>
                  <a:pt x="5670003" y="2100310"/>
                </a:lnTo>
                <a:lnTo>
                  <a:pt x="5689149" y="2058589"/>
                </a:lnTo>
                <a:lnTo>
                  <a:pt x="5703270" y="2014367"/>
                </a:lnTo>
                <a:lnTo>
                  <a:pt x="5712007" y="1968003"/>
                </a:lnTo>
                <a:lnTo>
                  <a:pt x="5715000" y="1919859"/>
                </a:lnTo>
                <a:lnTo>
                  <a:pt x="5715000" y="383921"/>
                </a:lnTo>
                <a:lnTo>
                  <a:pt x="5712007" y="335776"/>
                </a:lnTo>
                <a:lnTo>
                  <a:pt x="5703270" y="289412"/>
                </a:lnTo>
                <a:lnTo>
                  <a:pt x="5689149" y="245190"/>
                </a:lnTo>
                <a:lnTo>
                  <a:pt x="5670003" y="203469"/>
                </a:lnTo>
                <a:lnTo>
                  <a:pt x="5646194" y="164609"/>
                </a:lnTo>
                <a:lnTo>
                  <a:pt x="5618082" y="128972"/>
                </a:lnTo>
                <a:lnTo>
                  <a:pt x="5586027" y="96917"/>
                </a:lnTo>
                <a:lnTo>
                  <a:pt x="5550390" y="68805"/>
                </a:lnTo>
                <a:lnTo>
                  <a:pt x="5511530" y="44996"/>
                </a:lnTo>
                <a:lnTo>
                  <a:pt x="5469809" y="25850"/>
                </a:lnTo>
                <a:lnTo>
                  <a:pt x="5425587" y="11729"/>
                </a:lnTo>
                <a:lnTo>
                  <a:pt x="5379223" y="2992"/>
                </a:lnTo>
                <a:lnTo>
                  <a:pt x="5331079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9920" y="2263139"/>
            <a:ext cx="5715000" cy="2303780"/>
          </a:xfrm>
          <a:custGeom>
            <a:avLst/>
            <a:gdLst/>
            <a:ahLst/>
            <a:cxnLst/>
            <a:rect l="l" t="t" r="r" b="b"/>
            <a:pathLst>
              <a:path w="5715000" h="2303779">
                <a:moveTo>
                  <a:pt x="0" y="383921"/>
                </a:moveTo>
                <a:lnTo>
                  <a:pt x="2992" y="335776"/>
                </a:lnTo>
                <a:lnTo>
                  <a:pt x="11729" y="289412"/>
                </a:lnTo>
                <a:lnTo>
                  <a:pt x="25850" y="245190"/>
                </a:lnTo>
                <a:lnTo>
                  <a:pt x="44996" y="203469"/>
                </a:lnTo>
                <a:lnTo>
                  <a:pt x="68805" y="164609"/>
                </a:lnTo>
                <a:lnTo>
                  <a:pt x="96917" y="128972"/>
                </a:lnTo>
                <a:lnTo>
                  <a:pt x="128972" y="96917"/>
                </a:lnTo>
                <a:lnTo>
                  <a:pt x="164609" y="68805"/>
                </a:lnTo>
                <a:lnTo>
                  <a:pt x="203469" y="44996"/>
                </a:lnTo>
                <a:lnTo>
                  <a:pt x="245190" y="25850"/>
                </a:lnTo>
                <a:lnTo>
                  <a:pt x="289412" y="11729"/>
                </a:lnTo>
                <a:lnTo>
                  <a:pt x="335776" y="2992"/>
                </a:lnTo>
                <a:lnTo>
                  <a:pt x="383921" y="0"/>
                </a:lnTo>
                <a:lnTo>
                  <a:pt x="5331079" y="0"/>
                </a:lnTo>
                <a:lnTo>
                  <a:pt x="5379223" y="2992"/>
                </a:lnTo>
                <a:lnTo>
                  <a:pt x="5425587" y="11729"/>
                </a:lnTo>
                <a:lnTo>
                  <a:pt x="5469809" y="25850"/>
                </a:lnTo>
                <a:lnTo>
                  <a:pt x="5511530" y="44996"/>
                </a:lnTo>
                <a:lnTo>
                  <a:pt x="5550390" y="68805"/>
                </a:lnTo>
                <a:lnTo>
                  <a:pt x="5586027" y="96917"/>
                </a:lnTo>
                <a:lnTo>
                  <a:pt x="5618082" y="128972"/>
                </a:lnTo>
                <a:lnTo>
                  <a:pt x="5646194" y="164609"/>
                </a:lnTo>
                <a:lnTo>
                  <a:pt x="5670003" y="203469"/>
                </a:lnTo>
                <a:lnTo>
                  <a:pt x="5689149" y="245190"/>
                </a:lnTo>
                <a:lnTo>
                  <a:pt x="5703270" y="289412"/>
                </a:lnTo>
                <a:lnTo>
                  <a:pt x="5712007" y="335776"/>
                </a:lnTo>
                <a:lnTo>
                  <a:pt x="5715000" y="383921"/>
                </a:lnTo>
                <a:lnTo>
                  <a:pt x="5715000" y="1919859"/>
                </a:lnTo>
                <a:lnTo>
                  <a:pt x="5712007" y="1968003"/>
                </a:lnTo>
                <a:lnTo>
                  <a:pt x="5703270" y="2014367"/>
                </a:lnTo>
                <a:lnTo>
                  <a:pt x="5689149" y="2058589"/>
                </a:lnTo>
                <a:lnTo>
                  <a:pt x="5670003" y="2100310"/>
                </a:lnTo>
                <a:lnTo>
                  <a:pt x="5646194" y="2139170"/>
                </a:lnTo>
                <a:lnTo>
                  <a:pt x="5618082" y="2174807"/>
                </a:lnTo>
                <a:lnTo>
                  <a:pt x="5586027" y="2206862"/>
                </a:lnTo>
                <a:lnTo>
                  <a:pt x="5550390" y="2234974"/>
                </a:lnTo>
                <a:lnTo>
                  <a:pt x="5511530" y="2258783"/>
                </a:lnTo>
                <a:lnTo>
                  <a:pt x="5469809" y="2277929"/>
                </a:lnTo>
                <a:lnTo>
                  <a:pt x="5425587" y="2292050"/>
                </a:lnTo>
                <a:lnTo>
                  <a:pt x="5379223" y="2300787"/>
                </a:lnTo>
                <a:lnTo>
                  <a:pt x="5331079" y="2303780"/>
                </a:lnTo>
                <a:lnTo>
                  <a:pt x="383921" y="2303780"/>
                </a:lnTo>
                <a:lnTo>
                  <a:pt x="335776" y="2300787"/>
                </a:lnTo>
                <a:lnTo>
                  <a:pt x="289412" y="2292050"/>
                </a:lnTo>
                <a:lnTo>
                  <a:pt x="245190" y="2277929"/>
                </a:lnTo>
                <a:lnTo>
                  <a:pt x="203469" y="2258783"/>
                </a:lnTo>
                <a:lnTo>
                  <a:pt x="164609" y="2234974"/>
                </a:lnTo>
                <a:lnTo>
                  <a:pt x="128972" y="2206862"/>
                </a:lnTo>
                <a:lnTo>
                  <a:pt x="96917" y="2174807"/>
                </a:lnTo>
                <a:lnTo>
                  <a:pt x="68805" y="2139170"/>
                </a:lnTo>
                <a:lnTo>
                  <a:pt x="44996" y="2100310"/>
                </a:lnTo>
                <a:lnTo>
                  <a:pt x="25850" y="2058589"/>
                </a:lnTo>
                <a:lnTo>
                  <a:pt x="11729" y="2014367"/>
                </a:lnTo>
                <a:lnTo>
                  <a:pt x="2992" y="1968003"/>
                </a:lnTo>
                <a:lnTo>
                  <a:pt x="0" y="1919859"/>
                </a:lnTo>
                <a:lnTo>
                  <a:pt x="0" y="383921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308" y="2709545"/>
            <a:ext cx="53333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Bir </a:t>
            </a:r>
            <a:r>
              <a:rPr sz="1800" spc="-10" dirty="0">
                <a:solidFill>
                  <a:srgbClr val="12171B"/>
                </a:solidFill>
                <a:latin typeface="Times New Roman"/>
                <a:cs typeface="Times New Roman"/>
              </a:rPr>
              <a:t>yazılım </a:t>
            </a:r>
            <a:r>
              <a:rPr sz="1800" dirty="0">
                <a:solidFill>
                  <a:srgbClr val="12171B"/>
                </a:solidFill>
                <a:latin typeface="Times New Roman"/>
                <a:cs typeface="Times New Roman"/>
              </a:rPr>
              <a:t>ürünü,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müşterinin gereksinim </a:t>
            </a:r>
            <a:r>
              <a:rPr sz="1800" spc="-10" dirty="0">
                <a:solidFill>
                  <a:srgbClr val="12171B"/>
                </a:solidFill>
                <a:latin typeface="Times New Roman"/>
                <a:cs typeface="Times New Roman"/>
              </a:rPr>
              <a:t>ve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isteklerini  karşılayan bir </a:t>
            </a:r>
            <a:r>
              <a:rPr sz="1800" spc="-10" dirty="0">
                <a:solidFill>
                  <a:srgbClr val="12171B"/>
                </a:solidFill>
                <a:latin typeface="Times New Roman"/>
                <a:cs typeface="Times New Roman"/>
              </a:rPr>
              <a:t>veya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daha </a:t>
            </a:r>
            <a:r>
              <a:rPr sz="1800" dirty="0">
                <a:solidFill>
                  <a:srgbClr val="12171B"/>
                </a:solidFill>
                <a:latin typeface="Times New Roman"/>
                <a:cs typeface="Times New Roman"/>
              </a:rPr>
              <a:t>fazla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programdan, verilerden, </a:t>
            </a:r>
            <a:r>
              <a:rPr sz="1800" spc="-25" dirty="0">
                <a:solidFill>
                  <a:srgbClr val="12171B"/>
                </a:solidFill>
                <a:latin typeface="Times New Roman"/>
                <a:cs typeface="Times New Roman"/>
              </a:rPr>
              <a:t>ve 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destekleyici materyal </a:t>
            </a:r>
            <a:r>
              <a:rPr sz="1800" spc="-15" dirty="0">
                <a:solidFill>
                  <a:srgbClr val="12171B"/>
                </a:solidFill>
                <a:latin typeface="Times New Roman"/>
                <a:cs typeface="Times New Roman"/>
              </a:rPr>
              <a:t>ve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hizmetlerden </a:t>
            </a:r>
            <a:r>
              <a:rPr sz="1800" dirty="0">
                <a:solidFill>
                  <a:srgbClr val="12171B"/>
                </a:solidFill>
                <a:latin typeface="Times New Roman"/>
                <a:cs typeface="Times New Roman"/>
              </a:rPr>
              <a:t>oluşan bir </a:t>
            </a:r>
            <a:r>
              <a:rPr sz="1800" spc="-15" dirty="0">
                <a:solidFill>
                  <a:srgbClr val="12171B"/>
                </a:solidFill>
                <a:latin typeface="Times New Roman"/>
                <a:cs typeface="Times New Roman"/>
              </a:rPr>
              <a:t>varlıktır. 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Bu </a:t>
            </a:r>
            <a:r>
              <a:rPr sz="1800" dirty="0">
                <a:solidFill>
                  <a:srgbClr val="12171B"/>
                </a:solidFill>
                <a:latin typeface="Times New Roman"/>
                <a:cs typeface="Times New Roman"/>
              </a:rPr>
              <a:t>ürün, tek başına bir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ürün olabileceği gibi başka </a:t>
            </a:r>
            <a:r>
              <a:rPr sz="1800" dirty="0">
                <a:solidFill>
                  <a:srgbClr val="12171B"/>
                </a:solidFill>
                <a:latin typeface="Times New Roman"/>
                <a:cs typeface="Times New Roman"/>
              </a:rPr>
              <a:t>bir  ürünün </a:t>
            </a:r>
            <a:r>
              <a:rPr sz="1800" spc="-5" dirty="0">
                <a:solidFill>
                  <a:srgbClr val="12171B"/>
                </a:solidFill>
                <a:latin typeface="Times New Roman"/>
                <a:cs typeface="Times New Roman"/>
              </a:rPr>
              <a:t>temel bileşeni de</a:t>
            </a:r>
            <a:r>
              <a:rPr sz="1800" spc="15" dirty="0">
                <a:solidFill>
                  <a:srgbClr val="12171B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171B"/>
                </a:solidFill>
                <a:latin typeface="Times New Roman"/>
                <a:cs typeface="Times New Roman"/>
              </a:rPr>
              <a:t>olabilir.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45" dirty="0"/>
              <a:t>Kaynaklar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02017" y="1869440"/>
            <a:ext cx="7259955" cy="358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“Software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Engineering 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Practitioner’s Approach”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(7th.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Ed.),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Roger </a:t>
            </a:r>
            <a:r>
              <a:rPr sz="1400" spc="-170" dirty="0">
                <a:solidFill>
                  <a:srgbClr val="404040"/>
                </a:solidFill>
                <a:latin typeface="Arial"/>
                <a:cs typeface="Arial"/>
              </a:rPr>
              <a:t>S.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Pressman,</a:t>
            </a:r>
            <a:r>
              <a:rPr sz="1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2013.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“Software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Engineering”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(8th.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Ed.),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Ian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Sommerville,</a:t>
            </a: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2007.</a:t>
            </a:r>
            <a:endParaRPr sz="1400">
              <a:latin typeface="Arial"/>
              <a:cs typeface="Arial"/>
            </a:endParaRPr>
          </a:p>
          <a:p>
            <a:pPr marL="12700" marR="2703195">
              <a:lnSpc>
                <a:spcPct val="183300"/>
              </a:lnSpc>
            </a:pP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“Guide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Engineering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Body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Knowledge”,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2004.  </a:t>
            </a:r>
            <a:r>
              <a:rPr sz="1400" spc="114" dirty="0">
                <a:solidFill>
                  <a:srgbClr val="404040"/>
                </a:solidFill>
                <a:latin typeface="Arial"/>
                <a:cs typeface="Arial"/>
              </a:rPr>
              <a:t>”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Mühendisliğine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Giriş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”,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TBİL-211,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Ali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Arifoğlu.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14" dirty="0">
                <a:solidFill>
                  <a:srgbClr val="404040"/>
                </a:solidFill>
                <a:latin typeface="Arial"/>
                <a:cs typeface="Arial"/>
              </a:rPr>
              <a:t>”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Mühendisliği </a:t>
            </a:r>
            <a:r>
              <a:rPr sz="1400" spc="114" dirty="0">
                <a:solidFill>
                  <a:srgbClr val="404040"/>
                </a:solidFill>
                <a:latin typeface="Arial"/>
                <a:cs typeface="Arial"/>
              </a:rPr>
              <a:t>”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(2.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Basım),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M.</a:t>
            </a:r>
            <a:r>
              <a:rPr sz="14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Erhan Sarıdoğan,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2008,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İstanbul: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Papatya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Yayıncılık.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Kalıpsiz, O.,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Buharalı, A.,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Biricik, 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G.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(2005).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Bilgisayar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Bilimlerinde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Analizi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r>
              <a:rPr sz="14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Nesneye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Modelleme.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İstanbul: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Papatya</a:t>
            </a:r>
            <a:r>
              <a:rPr sz="1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Yayıncılık.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Buzluca, </a:t>
            </a:r>
            <a:r>
              <a:rPr sz="1400" spc="-200" dirty="0">
                <a:solidFill>
                  <a:srgbClr val="404040"/>
                </a:solidFill>
                <a:latin typeface="Arial"/>
                <a:cs typeface="Arial"/>
              </a:rPr>
              <a:t>F.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(2010)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Modelleme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ders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notları</a:t>
            </a: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http://www.buzluca.info/dersler.html)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Hacettepe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Üniversitesi 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BBS-651,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A.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Tarhan,</a:t>
            </a:r>
            <a:r>
              <a:rPr sz="14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2010.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Yönetimi, 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Yrd.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Doç.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Hacer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80" dirty="0">
                <a:solidFill>
                  <a:srgbClr val="404040"/>
                </a:solidFill>
                <a:latin typeface="Arial"/>
                <a:cs typeface="Arial"/>
              </a:rPr>
              <a:t>KARACAN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915098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spc="-345" dirty="0"/>
              <a:t>Kaynaklar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02017" y="1894840"/>
            <a:ext cx="7259955" cy="396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“Software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Engineering 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Practitioner’s Approach”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(7th.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Ed.),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Roger </a:t>
            </a:r>
            <a:r>
              <a:rPr sz="1400" spc="-170" dirty="0">
                <a:solidFill>
                  <a:srgbClr val="404040"/>
                </a:solidFill>
                <a:latin typeface="Arial"/>
                <a:cs typeface="Arial"/>
              </a:rPr>
              <a:t>S.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Pressman,</a:t>
            </a:r>
            <a:r>
              <a:rPr sz="1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2013.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“Software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Engineering”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(8th.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Ed.),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Ian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Sommerville,</a:t>
            </a: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2007.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“Guide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Engineering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Body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Knowledge”,</a:t>
            </a:r>
            <a:r>
              <a:rPr sz="14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2004.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20" dirty="0">
                <a:solidFill>
                  <a:srgbClr val="404040"/>
                </a:solidFill>
                <a:latin typeface="Arial"/>
                <a:cs typeface="Arial"/>
              </a:rPr>
              <a:t>”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Mühendisliğine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Giriş”,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TBİL-211,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Ali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Arifoğlu.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”Yazılım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Mühendisliği”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(2.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Basım),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M.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Erhan Sarıdoğan,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2008,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İstanbul: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Papatya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Yayıncılık.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Kalıpsiz, O.,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Buharalı, A.,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Biricik, 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G.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(2005).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Bilgisayar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Bilimlerinde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Sistem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Analizi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Tasarımı</a:t>
            </a:r>
            <a:r>
              <a:rPr sz="14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Nesneye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Modelleme.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İstanbul: 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Papatya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Yayıncılık.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3420"/>
              </a:lnSpc>
              <a:spcBef>
                <a:spcPts val="405"/>
              </a:spcBef>
            </a:pP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Buzluca, </a:t>
            </a:r>
            <a:r>
              <a:rPr sz="1400" spc="-200" dirty="0">
                <a:solidFill>
                  <a:srgbClr val="404040"/>
                </a:solidFill>
                <a:latin typeface="Arial"/>
                <a:cs typeface="Arial"/>
              </a:rPr>
              <a:t>F.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(2010) 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Modelleme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Tasarımı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ders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notları (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http://www.buzluca.info/dersler.html)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Hacettepe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Üniversitesi 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BBS-651,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A.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Tarhan,</a:t>
            </a:r>
            <a:r>
              <a:rPr sz="14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2010.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Proje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Yönetimi, 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Yrd.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Doç.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Dr.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Hacer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75" dirty="0">
                <a:solidFill>
                  <a:srgbClr val="404040"/>
                </a:solidFill>
                <a:latin typeface="Arial"/>
                <a:cs typeface="Arial"/>
              </a:rPr>
              <a:t>KARACAN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57" y="886142"/>
            <a:ext cx="1287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0" dirty="0">
                <a:solidFill>
                  <a:srgbClr val="404040"/>
                </a:solidFill>
                <a:latin typeface="Trebuchet MS"/>
                <a:cs typeface="Trebuchet MS"/>
              </a:rPr>
              <a:t>Ö</a:t>
            </a:r>
            <a:r>
              <a:rPr sz="4800" spc="-2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4800" spc="-3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4800" spc="-24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3779" y="949960"/>
            <a:ext cx="1907539" cy="1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157" y="2050796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Yazılım Tasarım </a:t>
            </a:r>
            <a:r>
              <a:rPr sz="1800" spc="-90" dirty="0">
                <a:latin typeface="Arial"/>
                <a:cs typeface="Arial"/>
              </a:rPr>
              <a:t>Kalıpları </a:t>
            </a:r>
            <a:r>
              <a:rPr sz="1800" spc="-95" dirty="0">
                <a:latin typeface="Arial"/>
                <a:cs typeface="Arial"/>
              </a:rPr>
              <a:t>hakkında </a:t>
            </a:r>
            <a:r>
              <a:rPr sz="1800" spc="-80" dirty="0">
                <a:latin typeface="Arial"/>
                <a:cs typeface="Arial"/>
              </a:rPr>
              <a:t>araştırma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yapınız.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0879" y="2677160"/>
            <a:ext cx="3302000" cy="339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0060" y="2885439"/>
            <a:ext cx="2382519" cy="2382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62</a:t>
            </a:fld>
            <a:endParaRPr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430" dirty="0"/>
              <a:t>Yazılım </a:t>
            </a:r>
            <a:r>
              <a:rPr spc="-365" dirty="0"/>
              <a:t>Tasarımı</a:t>
            </a:r>
            <a:r>
              <a:rPr spc="-385" dirty="0"/>
              <a:t> </a:t>
            </a:r>
            <a:r>
              <a:rPr spc="-130" dirty="0"/>
              <a:t>Nedir?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10577" y="1874520"/>
            <a:ext cx="6988809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65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35" dirty="0">
                <a:latin typeface="Arial"/>
                <a:cs typeface="Arial"/>
              </a:rPr>
              <a:t>Yazılım </a:t>
            </a:r>
            <a:r>
              <a:rPr sz="1800" spc="-5" dirty="0">
                <a:latin typeface="Arial"/>
                <a:cs typeface="Arial"/>
              </a:rPr>
              <a:t>tasarımcıları da </a:t>
            </a:r>
            <a:r>
              <a:rPr sz="1800" dirty="0">
                <a:latin typeface="Arial"/>
                <a:cs typeface="Arial"/>
              </a:rPr>
              <a:t>temelde </a:t>
            </a:r>
            <a:r>
              <a:rPr sz="1800" spc="-5" dirty="0">
                <a:latin typeface="Arial"/>
                <a:cs typeface="Arial"/>
              </a:rPr>
              <a:t>diğer disiplinlerdeki tasarımcıların  </a:t>
            </a:r>
            <a:r>
              <a:rPr sz="1800" spc="-15" dirty="0">
                <a:latin typeface="Arial"/>
                <a:cs typeface="Arial"/>
              </a:rPr>
              <a:t>yaptığı </a:t>
            </a:r>
            <a:r>
              <a:rPr sz="1800" spc="-5" dirty="0">
                <a:latin typeface="Arial"/>
                <a:cs typeface="Arial"/>
              </a:rPr>
              <a:t>işi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yapar.</a:t>
            </a:r>
            <a:endParaRPr sz="18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spc="-25" dirty="0">
                <a:latin typeface="Arial"/>
                <a:cs typeface="Arial"/>
              </a:rPr>
              <a:t>Tasarlanan </a:t>
            </a:r>
            <a:r>
              <a:rPr sz="1800" dirty="0">
                <a:latin typeface="Arial"/>
                <a:cs typeface="Arial"/>
              </a:rPr>
              <a:t>şey </a:t>
            </a:r>
            <a:r>
              <a:rPr sz="1800" spc="-5" dirty="0">
                <a:latin typeface="Arial"/>
                <a:cs typeface="Arial"/>
              </a:rPr>
              <a:t>bir </a:t>
            </a:r>
            <a:r>
              <a:rPr sz="1800" spc="-20" dirty="0">
                <a:latin typeface="Arial"/>
                <a:cs typeface="Arial"/>
              </a:rPr>
              <a:t>yazılım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ürünüdür.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600" y="3581400"/>
            <a:ext cx="5052060" cy="1414780"/>
          </a:xfrm>
          <a:custGeom>
            <a:avLst/>
            <a:gdLst/>
            <a:ahLst/>
            <a:cxnLst/>
            <a:rect l="l" t="t" r="r" b="b"/>
            <a:pathLst>
              <a:path w="5052059" h="1414779">
                <a:moveTo>
                  <a:pt x="4816221" y="0"/>
                </a:moveTo>
                <a:lnTo>
                  <a:pt x="235838" y="0"/>
                </a:lnTo>
                <a:lnTo>
                  <a:pt x="188294" y="4789"/>
                </a:lnTo>
                <a:lnTo>
                  <a:pt x="144018" y="18526"/>
                </a:lnTo>
                <a:lnTo>
                  <a:pt x="103956" y="40263"/>
                </a:lnTo>
                <a:lnTo>
                  <a:pt x="69056" y="69056"/>
                </a:lnTo>
                <a:lnTo>
                  <a:pt x="40263" y="103956"/>
                </a:lnTo>
                <a:lnTo>
                  <a:pt x="18526" y="144018"/>
                </a:lnTo>
                <a:lnTo>
                  <a:pt x="4789" y="188294"/>
                </a:lnTo>
                <a:lnTo>
                  <a:pt x="0" y="235838"/>
                </a:lnTo>
                <a:lnTo>
                  <a:pt x="0" y="1178941"/>
                </a:lnTo>
                <a:lnTo>
                  <a:pt x="4789" y="1226485"/>
                </a:lnTo>
                <a:lnTo>
                  <a:pt x="18526" y="1270762"/>
                </a:lnTo>
                <a:lnTo>
                  <a:pt x="40263" y="1310823"/>
                </a:lnTo>
                <a:lnTo>
                  <a:pt x="69056" y="1345723"/>
                </a:lnTo>
                <a:lnTo>
                  <a:pt x="103956" y="1374516"/>
                </a:lnTo>
                <a:lnTo>
                  <a:pt x="144018" y="1396253"/>
                </a:lnTo>
                <a:lnTo>
                  <a:pt x="188294" y="1409990"/>
                </a:lnTo>
                <a:lnTo>
                  <a:pt x="235838" y="1414780"/>
                </a:lnTo>
                <a:lnTo>
                  <a:pt x="4816221" y="1414780"/>
                </a:lnTo>
                <a:lnTo>
                  <a:pt x="4863765" y="1409990"/>
                </a:lnTo>
                <a:lnTo>
                  <a:pt x="4908041" y="1396253"/>
                </a:lnTo>
                <a:lnTo>
                  <a:pt x="4948103" y="1374516"/>
                </a:lnTo>
                <a:lnTo>
                  <a:pt x="4983003" y="1345723"/>
                </a:lnTo>
                <a:lnTo>
                  <a:pt x="5011796" y="1310823"/>
                </a:lnTo>
                <a:lnTo>
                  <a:pt x="5033533" y="1270762"/>
                </a:lnTo>
                <a:lnTo>
                  <a:pt x="5047270" y="1226485"/>
                </a:lnTo>
                <a:lnTo>
                  <a:pt x="5052059" y="1178941"/>
                </a:lnTo>
                <a:lnTo>
                  <a:pt x="5052059" y="235838"/>
                </a:lnTo>
                <a:lnTo>
                  <a:pt x="5047270" y="188294"/>
                </a:lnTo>
                <a:lnTo>
                  <a:pt x="5033533" y="144018"/>
                </a:lnTo>
                <a:lnTo>
                  <a:pt x="5011796" y="103956"/>
                </a:lnTo>
                <a:lnTo>
                  <a:pt x="4983003" y="69056"/>
                </a:lnTo>
                <a:lnTo>
                  <a:pt x="4948103" y="40263"/>
                </a:lnTo>
                <a:lnTo>
                  <a:pt x="4908042" y="18526"/>
                </a:lnTo>
                <a:lnTo>
                  <a:pt x="4863765" y="4789"/>
                </a:lnTo>
                <a:lnTo>
                  <a:pt x="4816221" y="0"/>
                </a:lnTo>
                <a:close/>
              </a:path>
            </a:pathLst>
          </a:custGeom>
          <a:solidFill>
            <a:srgbClr val="79D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6600" y="3581400"/>
            <a:ext cx="5052060" cy="1414780"/>
          </a:xfrm>
          <a:custGeom>
            <a:avLst/>
            <a:gdLst/>
            <a:ahLst/>
            <a:cxnLst/>
            <a:rect l="l" t="t" r="r" b="b"/>
            <a:pathLst>
              <a:path w="5052059" h="1414779">
                <a:moveTo>
                  <a:pt x="0" y="235838"/>
                </a:moveTo>
                <a:lnTo>
                  <a:pt x="4789" y="188294"/>
                </a:lnTo>
                <a:lnTo>
                  <a:pt x="18526" y="144018"/>
                </a:lnTo>
                <a:lnTo>
                  <a:pt x="40263" y="103956"/>
                </a:lnTo>
                <a:lnTo>
                  <a:pt x="69056" y="69056"/>
                </a:lnTo>
                <a:lnTo>
                  <a:pt x="103956" y="40263"/>
                </a:lnTo>
                <a:lnTo>
                  <a:pt x="144018" y="18526"/>
                </a:lnTo>
                <a:lnTo>
                  <a:pt x="188294" y="4789"/>
                </a:lnTo>
                <a:lnTo>
                  <a:pt x="235838" y="0"/>
                </a:lnTo>
                <a:lnTo>
                  <a:pt x="4816221" y="0"/>
                </a:lnTo>
                <a:lnTo>
                  <a:pt x="4863765" y="4789"/>
                </a:lnTo>
                <a:lnTo>
                  <a:pt x="4908042" y="18526"/>
                </a:lnTo>
                <a:lnTo>
                  <a:pt x="4948103" y="40263"/>
                </a:lnTo>
                <a:lnTo>
                  <a:pt x="4983003" y="69056"/>
                </a:lnTo>
                <a:lnTo>
                  <a:pt x="5011796" y="103956"/>
                </a:lnTo>
                <a:lnTo>
                  <a:pt x="5033533" y="144017"/>
                </a:lnTo>
                <a:lnTo>
                  <a:pt x="5047270" y="188294"/>
                </a:lnTo>
                <a:lnTo>
                  <a:pt x="5052059" y="235838"/>
                </a:lnTo>
                <a:lnTo>
                  <a:pt x="5052059" y="1178941"/>
                </a:lnTo>
                <a:lnTo>
                  <a:pt x="5047270" y="1226485"/>
                </a:lnTo>
                <a:lnTo>
                  <a:pt x="5033533" y="1270762"/>
                </a:lnTo>
                <a:lnTo>
                  <a:pt x="5011796" y="1310823"/>
                </a:lnTo>
                <a:lnTo>
                  <a:pt x="4983003" y="1345723"/>
                </a:lnTo>
                <a:lnTo>
                  <a:pt x="4948103" y="1374516"/>
                </a:lnTo>
                <a:lnTo>
                  <a:pt x="4908041" y="1396253"/>
                </a:lnTo>
                <a:lnTo>
                  <a:pt x="4863765" y="1409990"/>
                </a:lnTo>
                <a:lnTo>
                  <a:pt x="4816221" y="1414780"/>
                </a:lnTo>
                <a:lnTo>
                  <a:pt x="235838" y="1414780"/>
                </a:lnTo>
                <a:lnTo>
                  <a:pt x="188294" y="1409990"/>
                </a:lnTo>
                <a:lnTo>
                  <a:pt x="144018" y="1396253"/>
                </a:lnTo>
                <a:lnTo>
                  <a:pt x="103956" y="1374516"/>
                </a:lnTo>
                <a:lnTo>
                  <a:pt x="69056" y="1345723"/>
                </a:lnTo>
                <a:lnTo>
                  <a:pt x="40263" y="1310823"/>
                </a:lnTo>
                <a:lnTo>
                  <a:pt x="18526" y="1270762"/>
                </a:lnTo>
                <a:lnTo>
                  <a:pt x="4789" y="1226485"/>
                </a:lnTo>
                <a:lnTo>
                  <a:pt x="0" y="1178941"/>
                </a:lnTo>
                <a:lnTo>
                  <a:pt x="0" y="235838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2460" y="3482340"/>
            <a:ext cx="5064760" cy="1430020"/>
          </a:xfrm>
          <a:custGeom>
            <a:avLst/>
            <a:gdLst/>
            <a:ahLst/>
            <a:cxnLst/>
            <a:rect l="l" t="t" r="r" b="b"/>
            <a:pathLst>
              <a:path w="5064759" h="1430020">
                <a:moveTo>
                  <a:pt x="4826381" y="0"/>
                </a:moveTo>
                <a:lnTo>
                  <a:pt x="238378" y="0"/>
                </a:lnTo>
                <a:lnTo>
                  <a:pt x="190324" y="4841"/>
                </a:lnTo>
                <a:lnTo>
                  <a:pt x="145571" y="18726"/>
                </a:lnTo>
                <a:lnTo>
                  <a:pt x="105078" y="40699"/>
                </a:lnTo>
                <a:lnTo>
                  <a:pt x="69802" y="69802"/>
                </a:lnTo>
                <a:lnTo>
                  <a:pt x="40699" y="105078"/>
                </a:lnTo>
                <a:lnTo>
                  <a:pt x="18726" y="145571"/>
                </a:lnTo>
                <a:lnTo>
                  <a:pt x="4841" y="190324"/>
                </a:lnTo>
                <a:lnTo>
                  <a:pt x="0" y="238379"/>
                </a:lnTo>
                <a:lnTo>
                  <a:pt x="0" y="1191641"/>
                </a:lnTo>
                <a:lnTo>
                  <a:pt x="4841" y="1239695"/>
                </a:lnTo>
                <a:lnTo>
                  <a:pt x="18726" y="1284448"/>
                </a:lnTo>
                <a:lnTo>
                  <a:pt x="40699" y="1324941"/>
                </a:lnTo>
                <a:lnTo>
                  <a:pt x="69802" y="1360217"/>
                </a:lnTo>
                <a:lnTo>
                  <a:pt x="105078" y="1389320"/>
                </a:lnTo>
                <a:lnTo>
                  <a:pt x="145571" y="1411293"/>
                </a:lnTo>
                <a:lnTo>
                  <a:pt x="190324" y="1425178"/>
                </a:lnTo>
                <a:lnTo>
                  <a:pt x="238378" y="1430020"/>
                </a:lnTo>
                <a:lnTo>
                  <a:pt x="4826381" y="1430020"/>
                </a:lnTo>
                <a:lnTo>
                  <a:pt x="4874435" y="1425178"/>
                </a:lnTo>
                <a:lnTo>
                  <a:pt x="4919188" y="1411293"/>
                </a:lnTo>
                <a:lnTo>
                  <a:pt x="4959681" y="1389320"/>
                </a:lnTo>
                <a:lnTo>
                  <a:pt x="4994957" y="1360217"/>
                </a:lnTo>
                <a:lnTo>
                  <a:pt x="5024060" y="1324941"/>
                </a:lnTo>
                <a:lnTo>
                  <a:pt x="5046033" y="1284448"/>
                </a:lnTo>
                <a:lnTo>
                  <a:pt x="5059918" y="1239695"/>
                </a:lnTo>
                <a:lnTo>
                  <a:pt x="5064760" y="1191641"/>
                </a:lnTo>
                <a:lnTo>
                  <a:pt x="5064760" y="238379"/>
                </a:lnTo>
                <a:lnTo>
                  <a:pt x="5059918" y="190324"/>
                </a:lnTo>
                <a:lnTo>
                  <a:pt x="5046033" y="145571"/>
                </a:lnTo>
                <a:lnTo>
                  <a:pt x="5024060" y="105078"/>
                </a:lnTo>
                <a:lnTo>
                  <a:pt x="4994957" y="69802"/>
                </a:lnTo>
                <a:lnTo>
                  <a:pt x="4959681" y="40699"/>
                </a:lnTo>
                <a:lnTo>
                  <a:pt x="4919188" y="18726"/>
                </a:lnTo>
                <a:lnTo>
                  <a:pt x="4874435" y="4841"/>
                </a:lnTo>
                <a:lnTo>
                  <a:pt x="4826381" y="0"/>
                </a:lnTo>
                <a:close/>
              </a:path>
            </a:pathLst>
          </a:custGeom>
          <a:solidFill>
            <a:srgbClr val="A2C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2460" y="3482340"/>
            <a:ext cx="5064760" cy="1430020"/>
          </a:xfrm>
          <a:custGeom>
            <a:avLst/>
            <a:gdLst/>
            <a:ahLst/>
            <a:cxnLst/>
            <a:rect l="l" t="t" r="r" b="b"/>
            <a:pathLst>
              <a:path w="5064759" h="1430020">
                <a:moveTo>
                  <a:pt x="0" y="238379"/>
                </a:moveTo>
                <a:lnTo>
                  <a:pt x="4841" y="190324"/>
                </a:lnTo>
                <a:lnTo>
                  <a:pt x="18726" y="145571"/>
                </a:lnTo>
                <a:lnTo>
                  <a:pt x="40699" y="105078"/>
                </a:lnTo>
                <a:lnTo>
                  <a:pt x="69802" y="69802"/>
                </a:lnTo>
                <a:lnTo>
                  <a:pt x="105078" y="40699"/>
                </a:lnTo>
                <a:lnTo>
                  <a:pt x="145571" y="18726"/>
                </a:lnTo>
                <a:lnTo>
                  <a:pt x="190324" y="4841"/>
                </a:lnTo>
                <a:lnTo>
                  <a:pt x="238378" y="0"/>
                </a:lnTo>
                <a:lnTo>
                  <a:pt x="4826381" y="0"/>
                </a:lnTo>
                <a:lnTo>
                  <a:pt x="4874435" y="4841"/>
                </a:lnTo>
                <a:lnTo>
                  <a:pt x="4919188" y="18726"/>
                </a:lnTo>
                <a:lnTo>
                  <a:pt x="4959681" y="40699"/>
                </a:lnTo>
                <a:lnTo>
                  <a:pt x="4994957" y="69802"/>
                </a:lnTo>
                <a:lnTo>
                  <a:pt x="5024060" y="105078"/>
                </a:lnTo>
                <a:lnTo>
                  <a:pt x="5046033" y="145571"/>
                </a:lnTo>
                <a:lnTo>
                  <a:pt x="5059918" y="190324"/>
                </a:lnTo>
                <a:lnTo>
                  <a:pt x="5064760" y="238379"/>
                </a:lnTo>
                <a:lnTo>
                  <a:pt x="5064760" y="1191641"/>
                </a:lnTo>
                <a:lnTo>
                  <a:pt x="5059918" y="1239695"/>
                </a:lnTo>
                <a:lnTo>
                  <a:pt x="5046033" y="1284448"/>
                </a:lnTo>
                <a:lnTo>
                  <a:pt x="5024060" y="1324941"/>
                </a:lnTo>
                <a:lnTo>
                  <a:pt x="4994957" y="1360217"/>
                </a:lnTo>
                <a:lnTo>
                  <a:pt x="4959681" y="1389320"/>
                </a:lnTo>
                <a:lnTo>
                  <a:pt x="4919188" y="1411293"/>
                </a:lnTo>
                <a:lnTo>
                  <a:pt x="4874435" y="1425178"/>
                </a:lnTo>
                <a:lnTo>
                  <a:pt x="4826381" y="1430020"/>
                </a:lnTo>
                <a:lnTo>
                  <a:pt x="238378" y="1430020"/>
                </a:lnTo>
                <a:lnTo>
                  <a:pt x="190324" y="1425178"/>
                </a:lnTo>
                <a:lnTo>
                  <a:pt x="145571" y="1411293"/>
                </a:lnTo>
                <a:lnTo>
                  <a:pt x="105078" y="1389320"/>
                </a:lnTo>
                <a:lnTo>
                  <a:pt x="69802" y="1360217"/>
                </a:lnTo>
                <a:lnTo>
                  <a:pt x="40699" y="1324941"/>
                </a:lnTo>
                <a:lnTo>
                  <a:pt x="18726" y="1284448"/>
                </a:lnTo>
                <a:lnTo>
                  <a:pt x="4841" y="1239695"/>
                </a:lnTo>
                <a:lnTo>
                  <a:pt x="0" y="1191641"/>
                </a:lnTo>
                <a:lnTo>
                  <a:pt x="0" y="238379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3114" y="3728084"/>
            <a:ext cx="4354195" cy="8591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b="1" spc="-155" dirty="0">
                <a:solidFill>
                  <a:srgbClr val="50171F"/>
                </a:solidFill>
                <a:latin typeface="Trebuchet MS"/>
                <a:cs typeface="Trebuchet MS"/>
              </a:rPr>
              <a:t>Yazılım </a:t>
            </a:r>
            <a:r>
              <a:rPr sz="1800" b="1" spc="-90" dirty="0">
                <a:solidFill>
                  <a:srgbClr val="50171F"/>
                </a:solidFill>
                <a:latin typeface="Trebuchet MS"/>
                <a:cs typeface="Trebuchet MS"/>
              </a:rPr>
              <a:t>tasarımı</a:t>
            </a:r>
            <a:r>
              <a:rPr sz="1800" spc="-90" dirty="0">
                <a:solidFill>
                  <a:srgbClr val="50171F"/>
                </a:solidFill>
                <a:latin typeface="Arial"/>
                <a:cs typeface="Arial"/>
              </a:rPr>
              <a:t>, </a:t>
            </a:r>
            <a:r>
              <a:rPr sz="1800" spc="-50" dirty="0">
                <a:solidFill>
                  <a:srgbClr val="50171F"/>
                </a:solidFill>
                <a:latin typeface="Arial"/>
                <a:cs typeface="Arial"/>
              </a:rPr>
              <a:t>müşterinin </a:t>
            </a:r>
            <a:r>
              <a:rPr sz="1800" spc="-85" dirty="0">
                <a:solidFill>
                  <a:srgbClr val="50171F"/>
                </a:solidFill>
                <a:latin typeface="Arial"/>
                <a:cs typeface="Arial"/>
              </a:rPr>
              <a:t>gereksinim </a:t>
            </a:r>
            <a:r>
              <a:rPr sz="1800" spc="-135" dirty="0">
                <a:solidFill>
                  <a:srgbClr val="50171F"/>
                </a:solidFill>
                <a:latin typeface="Arial"/>
                <a:cs typeface="Arial"/>
              </a:rPr>
              <a:t>ve  </a:t>
            </a:r>
            <a:r>
              <a:rPr sz="1800" spc="-40" dirty="0">
                <a:solidFill>
                  <a:srgbClr val="50171F"/>
                </a:solidFill>
                <a:latin typeface="Arial"/>
                <a:cs typeface="Arial"/>
              </a:rPr>
              <a:t>isteklerini </a:t>
            </a:r>
            <a:r>
              <a:rPr sz="1800" spc="-114" dirty="0">
                <a:solidFill>
                  <a:srgbClr val="50171F"/>
                </a:solidFill>
                <a:latin typeface="Arial"/>
                <a:cs typeface="Arial"/>
              </a:rPr>
              <a:t>karşılayan </a:t>
            </a:r>
            <a:r>
              <a:rPr sz="1800" spc="-100" dirty="0">
                <a:solidFill>
                  <a:srgbClr val="50171F"/>
                </a:solidFill>
                <a:latin typeface="Arial"/>
                <a:cs typeface="Arial"/>
              </a:rPr>
              <a:t>yazılım </a:t>
            </a:r>
            <a:r>
              <a:rPr sz="1800" spc="-55" dirty="0">
                <a:solidFill>
                  <a:srgbClr val="50171F"/>
                </a:solidFill>
                <a:latin typeface="Arial"/>
                <a:cs typeface="Arial"/>
              </a:rPr>
              <a:t>ürününün </a:t>
            </a:r>
            <a:r>
              <a:rPr sz="1800" spc="-120" dirty="0">
                <a:solidFill>
                  <a:srgbClr val="50171F"/>
                </a:solidFill>
                <a:latin typeface="Arial"/>
                <a:cs typeface="Arial"/>
              </a:rPr>
              <a:t>doğasını  </a:t>
            </a:r>
            <a:r>
              <a:rPr sz="1800" spc="-114" dirty="0">
                <a:solidFill>
                  <a:srgbClr val="50171F"/>
                </a:solidFill>
                <a:latin typeface="Arial"/>
                <a:cs typeface="Arial"/>
              </a:rPr>
              <a:t>ve </a:t>
            </a:r>
            <a:r>
              <a:rPr sz="1800" spc="-45" dirty="0">
                <a:solidFill>
                  <a:srgbClr val="50171F"/>
                </a:solidFill>
                <a:latin typeface="Arial"/>
                <a:cs typeface="Arial"/>
              </a:rPr>
              <a:t>bileşimini belirleme</a:t>
            </a:r>
            <a:r>
              <a:rPr sz="1800" spc="-135" dirty="0">
                <a:solidFill>
                  <a:srgbClr val="50171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0171F"/>
                </a:solidFill>
                <a:latin typeface="Arial"/>
                <a:cs typeface="Arial"/>
              </a:rPr>
              <a:t>etkinliğidir.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65" dirty="0"/>
              <a:t>Tasarım</a:t>
            </a:r>
            <a:r>
              <a:rPr spc="-450" dirty="0"/>
              <a:t> </a:t>
            </a:r>
            <a:r>
              <a:rPr spc="-350" dirty="0"/>
              <a:t>Kavramları	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744219" y="1892300"/>
            <a:ext cx="3157220" cy="563880"/>
          </a:xfrm>
          <a:custGeom>
            <a:avLst/>
            <a:gdLst/>
            <a:ahLst/>
            <a:cxnLst/>
            <a:rect l="l" t="t" r="r" b="b"/>
            <a:pathLst>
              <a:path w="3157220" h="563880">
                <a:moveTo>
                  <a:pt x="3063240" y="0"/>
                </a:moveTo>
                <a:lnTo>
                  <a:pt x="0" y="0"/>
                </a:lnTo>
                <a:lnTo>
                  <a:pt x="0" y="563879"/>
                </a:lnTo>
                <a:lnTo>
                  <a:pt x="3157220" y="563879"/>
                </a:lnTo>
                <a:lnTo>
                  <a:pt x="3157220" y="93979"/>
                </a:lnTo>
                <a:lnTo>
                  <a:pt x="3063240" y="0"/>
                </a:lnTo>
                <a:close/>
              </a:path>
            </a:pathLst>
          </a:custGeom>
          <a:solidFill>
            <a:srgbClr val="1D61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4219" y="1892300"/>
            <a:ext cx="3157220" cy="563880"/>
          </a:xfrm>
          <a:custGeom>
            <a:avLst/>
            <a:gdLst/>
            <a:ahLst/>
            <a:cxnLst/>
            <a:rect l="l" t="t" r="r" b="b"/>
            <a:pathLst>
              <a:path w="3157220" h="563880">
                <a:moveTo>
                  <a:pt x="0" y="0"/>
                </a:moveTo>
                <a:lnTo>
                  <a:pt x="3063240" y="0"/>
                </a:lnTo>
                <a:lnTo>
                  <a:pt x="3157220" y="93979"/>
                </a:lnTo>
                <a:lnTo>
                  <a:pt x="3157220" y="563879"/>
                </a:lnTo>
                <a:lnTo>
                  <a:pt x="0" y="563879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219" y="2456179"/>
            <a:ext cx="7739380" cy="3068320"/>
          </a:xfrm>
          <a:custGeom>
            <a:avLst/>
            <a:gdLst/>
            <a:ahLst/>
            <a:cxnLst/>
            <a:rect l="l" t="t" r="r" b="b"/>
            <a:pathLst>
              <a:path w="7739380" h="3068320">
                <a:moveTo>
                  <a:pt x="0" y="3068320"/>
                </a:moveTo>
                <a:lnTo>
                  <a:pt x="7739380" y="3068320"/>
                </a:lnTo>
                <a:lnTo>
                  <a:pt x="7739380" y="0"/>
                </a:lnTo>
                <a:lnTo>
                  <a:pt x="0" y="0"/>
                </a:lnTo>
                <a:lnTo>
                  <a:pt x="0" y="3068320"/>
                </a:lnTo>
                <a:close/>
              </a:path>
            </a:pathLst>
          </a:custGeom>
          <a:ln w="1524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594" y="2034159"/>
            <a:ext cx="7209155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Soyutlama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(abstraction):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69240" marR="5080" indent="-256540">
              <a:lnSpc>
                <a:spcPct val="100000"/>
              </a:lnSpc>
              <a:buClr>
                <a:srgbClr val="996666"/>
              </a:buClr>
              <a:buSzPct val="80555"/>
              <a:buFont typeface="Wingdings"/>
              <a:buChar char=""/>
              <a:tabLst>
                <a:tab pos="269240" algn="l"/>
              </a:tabLst>
            </a:pP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Soyutlama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(abstraction): </a:t>
            </a:r>
            <a:r>
              <a:rPr sz="1800" spc="-10" dirty="0">
                <a:latin typeface="Arial"/>
                <a:cs typeface="Arial"/>
              </a:rPr>
              <a:t>Detayları gizleyerek </a:t>
            </a:r>
            <a:r>
              <a:rPr sz="1800" spc="-10" dirty="0">
                <a:solidFill>
                  <a:srgbClr val="373086"/>
                </a:solidFill>
                <a:latin typeface="Arial"/>
                <a:cs typeface="Arial"/>
              </a:rPr>
              <a:t>yukarıdan </a:t>
            </a:r>
            <a:r>
              <a:rPr sz="1800" dirty="0">
                <a:solidFill>
                  <a:srgbClr val="373086"/>
                </a:solidFill>
                <a:latin typeface="Arial"/>
                <a:cs typeface="Arial"/>
              </a:rPr>
              <a:t>bakabilme  imkanı</a:t>
            </a:r>
            <a:r>
              <a:rPr sz="1800" spc="-5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373086"/>
                </a:solidFill>
                <a:latin typeface="Arial"/>
                <a:cs typeface="Arial"/>
              </a:rPr>
              <a:t>sağlanır.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60" y="3507740"/>
            <a:ext cx="102616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9369" y="3536950"/>
            <a:ext cx="932180" cy="1315720"/>
          </a:xfrm>
          <a:prstGeom prst="rect">
            <a:avLst/>
          </a:prstGeom>
          <a:solidFill>
            <a:srgbClr val="BEBEBE"/>
          </a:solidFill>
          <a:ln w="12700">
            <a:solidFill>
              <a:srgbClr val="0D56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500" b="1" spc="-70" dirty="0">
                <a:solidFill>
                  <a:srgbClr val="0D0D0D"/>
                </a:solidFill>
                <a:latin typeface="Trebuchet MS"/>
                <a:cs typeface="Trebuchet MS"/>
              </a:rPr>
              <a:t>KAPI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0116" y="3307079"/>
            <a:ext cx="5257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Soyutlama </a:t>
            </a:r>
            <a:r>
              <a:rPr sz="1800" spc="-100" dirty="0">
                <a:latin typeface="Arial"/>
                <a:cs typeface="Arial"/>
              </a:rPr>
              <a:t>kavramı </a:t>
            </a:r>
            <a:r>
              <a:rPr sz="1800" spc="-45" dirty="0">
                <a:latin typeface="Arial"/>
                <a:cs typeface="Arial"/>
              </a:rPr>
              <a:t>veri, </a:t>
            </a:r>
            <a:r>
              <a:rPr sz="1800" spc="-80" dirty="0">
                <a:latin typeface="Arial"/>
                <a:cs typeface="Arial"/>
              </a:rPr>
              <a:t>işlev </a:t>
            </a:r>
            <a:r>
              <a:rPr sz="1800" spc="-105" dirty="0">
                <a:latin typeface="Arial"/>
                <a:cs typeface="Arial"/>
              </a:rPr>
              <a:t>ve yapısal </a:t>
            </a:r>
            <a:r>
              <a:rPr sz="1800" spc="-80" dirty="0">
                <a:latin typeface="Arial"/>
                <a:cs typeface="Arial"/>
              </a:rPr>
              <a:t>açılar </a:t>
            </a:r>
            <a:r>
              <a:rPr sz="1800" spc="-45" dirty="0">
                <a:latin typeface="Arial"/>
                <a:cs typeface="Arial"/>
              </a:rPr>
              <a:t>için  </a:t>
            </a:r>
            <a:r>
              <a:rPr sz="1800" spc="-70" dirty="0">
                <a:latin typeface="Arial"/>
                <a:cs typeface="Arial"/>
              </a:rPr>
              <a:t>geçerlidir. </a:t>
            </a:r>
            <a:r>
              <a:rPr sz="1800" spc="-85" dirty="0">
                <a:latin typeface="Arial"/>
                <a:cs typeface="Arial"/>
              </a:rPr>
              <a:t>Örneğin </a:t>
            </a:r>
            <a:r>
              <a:rPr sz="1800" spc="-10" dirty="0">
                <a:latin typeface="Arial"/>
                <a:cs typeface="Arial"/>
              </a:rPr>
              <a:t>bir </a:t>
            </a:r>
            <a:r>
              <a:rPr sz="1800" spc="-100" dirty="0">
                <a:latin typeface="Arial"/>
                <a:cs typeface="Arial"/>
              </a:rPr>
              <a:t>kapı </a:t>
            </a:r>
            <a:r>
              <a:rPr sz="1800" spc="-110" dirty="0">
                <a:latin typeface="Arial"/>
                <a:cs typeface="Arial"/>
              </a:rPr>
              <a:t>nesne </a:t>
            </a:r>
            <a:r>
              <a:rPr sz="1800" spc="-75" dirty="0">
                <a:latin typeface="Arial"/>
                <a:cs typeface="Arial"/>
              </a:rPr>
              <a:t>olarak </a:t>
            </a:r>
            <a:r>
              <a:rPr sz="1800" spc="-65" dirty="0">
                <a:latin typeface="Arial"/>
                <a:cs typeface="Arial"/>
              </a:rPr>
              <a:t>ele </a:t>
            </a:r>
            <a:r>
              <a:rPr sz="1800" spc="-85" dirty="0">
                <a:latin typeface="Arial"/>
                <a:cs typeface="Arial"/>
              </a:rPr>
              <a:t>alındığında  </a:t>
            </a:r>
            <a:r>
              <a:rPr sz="1800" spc="-60" dirty="0">
                <a:latin typeface="Arial"/>
                <a:cs typeface="Arial"/>
              </a:rPr>
              <a:t>onun </a:t>
            </a:r>
            <a:r>
              <a:rPr sz="1800" spc="-50" dirty="0">
                <a:latin typeface="Arial"/>
                <a:cs typeface="Arial"/>
              </a:rPr>
              <a:t>kulpu, </a:t>
            </a:r>
            <a:r>
              <a:rPr sz="1800" spc="-60" dirty="0">
                <a:latin typeface="Arial"/>
                <a:cs typeface="Arial"/>
              </a:rPr>
              <a:t>rengi </a:t>
            </a:r>
            <a:r>
              <a:rPr sz="1800" spc="-55" dirty="0">
                <a:latin typeface="Arial"/>
                <a:cs typeface="Arial"/>
              </a:rPr>
              <a:t>menteşeleri, </a:t>
            </a:r>
            <a:r>
              <a:rPr sz="1800" spc="-100" dirty="0">
                <a:latin typeface="Arial"/>
                <a:cs typeface="Arial"/>
              </a:rPr>
              <a:t>malzemesi </a:t>
            </a:r>
            <a:r>
              <a:rPr sz="1800" spc="-50" dirty="0">
                <a:latin typeface="Arial"/>
                <a:cs typeface="Arial"/>
              </a:rPr>
              <a:t>gibi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detayları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0116" y="4130420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100" algn="l"/>
              </a:tabLst>
            </a:pPr>
            <a:r>
              <a:rPr sz="1800" spc="-65" dirty="0">
                <a:latin typeface="Arial"/>
                <a:cs typeface="Arial"/>
              </a:rPr>
              <a:t>d</a:t>
            </a:r>
            <a:r>
              <a:rPr sz="1800" spc="-75" dirty="0">
                <a:latin typeface="Arial"/>
                <a:cs typeface="Arial"/>
              </a:rPr>
              <a:t>ü</a:t>
            </a:r>
            <a:r>
              <a:rPr sz="1800" spc="-190" dirty="0">
                <a:latin typeface="Arial"/>
                <a:cs typeface="Arial"/>
              </a:rPr>
              <a:t>ş</a:t>
            </a:r>
            <a:r>
              <a:rPr sz="1800" spc="-65" dirty="0">
                <a:latin typeface="Arial"/>
                <a:cs typeface="Arial"/>
              </a:rPr>
              <a:t>ü</a:t>
            </a:r>
            <a:r>
              <a:rPr sz="1800" spc="-75" dirty="0">
                <a:latin typeface="Arial"/>
                <a:cs typeface="Arial"/>
              </a:rPr>
              <a:t>n</a:t>
            </a:r>
            <a:r>
              <a:rPr sz="1800" spc="-85" dirty="0">
                <a:latin typeface="Arial"/>
                <a:cs typeface="Arial"/>
              </a:rPr>
              <a:t>med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25" dirty="0">
                <a:latin typeface="Arial"/>
                <a:cs typeface="Arial"/>
              </a:rPr>
              <a:t>ka</a:t>
            </a:r>
            <a:r>
              <a:rPr sz="1800" spc="-80" dirty="0">
                <a:latin typeface="Arial"/>
                <a:cs typeface="Arial"/>
              </a:rPr>
              <a:t>pı</a:t>
            </a:r>
            <a:r>
              <a:rPr sz="1800" spc="-90" dirty="0">
                <a:latin typeface="Arial"/>
                <a:cs typeface="Arial"/>
              </a:rPr>
              <a:t>yı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0116" y="4404614"/>
            <a:ext cx="177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değerlendirebiliriz.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4305" y="4130420"/>
            <a:ext cx="82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5080" indent="-142875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marisi  </a:t>
            </a:r>
            <a:r>
              <a:rPr sz="1800" spc="-60" dirty="0">
                <a:latin typeface="Arial"/>
                <a:cs typeface="Arial"/>
              </a:rPr>
              <a:t>diğer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0185" y="4130420"/>
            <a:ext cx="88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165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i</a:t>
            </a:r>
            <a:r>
              <a:rPr sz="1800" spc="-90" dirty="0">
                <a:latin typeface="Arial"/>
                <a:cs typeface="Arial"/>
              </a:rPr>
              <a:t>ç</a:t>
            </a:r>
            <a:r>
              <a:rPr sz="1800" spc="-35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nde  </a:t>
            </a:r>
            <a:r>
              <a:rPr sz="1800" spc="-30" dirty="0">
                <a:latin typeface="Arial"/>
                <a:cs typeface="Arial"/>
              </a:rPr>
              <a:t>de</a:t>
            </a:r>
            <a:r>
              <a:rPr sz="1800" spc="-45" dirty="0">
                <a:latin typeface="Arial"/>
                <a:cs typeface="Arial"/>
              </a:rPr>
              <a:t>t</a:t>
            </a:r>
            <a:r>
              <a:rPr sz="1800" spc="-185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y</a:t>
            </a:r>
            <a:r>
              <a:rPr sz="1800" spc="-20" dirty="0">
                <a:latin typeface="Arial"/>
                <a:cs typeface="Arial"/>
              </a:rPr>
              <a:t>l</a:t>
            </a:r>
            <a:r>
              <a:rPr sz="1800" spc="-7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0116" y="4678933"/>
            <a:ext cx="261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240" algn="l"/>
                <a:tab pos="1760220" algn="l"/>
              </a:tabLst>
            </a:pPr>
            <a:r>
              <a:rPr sz="1800" spc="-100" dirty="0">
                <a:latin typeface="Arial"/>
                <a:cs typeface="Arial"/>
              </a:rPr>
              <a:t>yoğunlaşan	</a:t>
            </a:r>
            <a:r>
              <a:rPr sz="1800" spc="-10" dirty="0">
                <a:latin typeface="Arial"/>
                <a:cs typeface="Arial"/>
              </a:rPr>
              <a:t>bir	</a:t>
            </a:r>
            <a:r>
              <a:rPr sz="1800" spc="-90" dirty="0">
                <a:latin typeface="Arial"/>
                <a:cs typeface="Arial"/>
              </a:rPr>
              <a:t>tasarımcı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2164" y="4130420"/>
            <a:ext cx="1338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6540">
              <a:lnSpc>
                <a:spcPct val="100000"/>
              </a:lnSpc>
              <a:spcBef>
                <a:spcPts val="100"/>
              </a:spcBef>
              <a:tabLst>
                <a:tab pos="599440" algn="l"/>
                <a:tab pos="848360" algn="l"/>
              </a:tabLst>
            </a:pPr>
            <a:r>
              <a:rPr sz="1800" spc="-10" dirty="0">
                <a:latin typeface="Arial"/>
                <a:cs typeface="Arial"/>
              </a:rPr>
              <a:t>bir		</a:t>
            </a:r>
            <a:r>
              <a:rPr sz="1800" spc="-100" dirty="0">
                <a:latin typeface="Arial"/>
                <a:cs typeface="Arial"/>
              </a:rPr>
              <a:t>ev 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130" dirty="0">
                <a:latin typeface="Arial"/>
                <a:cs typeface="Arial"/>
              </a:rPr>
              <a:t>k</a:t>
            </a:r>
            <a:r>
              <a:rPr sz="1800" spc="-135" dirty="0">
                <a:latin typeface="Arial"/>
                <a:cs typeface="Arial"/>
              </a:rPr>
              <a:t>s</a:t>
            </a:r>
            <a:r>
              <a:rPr sz="1800" spc="-6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75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akti</a:t>
            </a:r>
            <a:r>
              <a:rPr sz="1800" spc="-45" dirty="0">
                <a:latin typeface="Arial"/>
                <a:cs typeface="Arial"/>
              </a:rPr>
              <a:t>r</a:t>
            </a:r>
            <a:r>
              <a:rPr sz="1800" spc="-90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L="668020"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‘oda’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8584" y="4678933"/>
            <a:ext cx="176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</a:tabLst>
            </a:pPr>
            <a:r>
              <a:rPr sz="1800" spc="-85" dirty="0">
                <a:latin typeface="Arial"/>
                <a:cs typeface="Arial"/>
              </a:rPr>
              <a:t>düzeyinde	</a:t>
            </a:r>
            <a:r>
              <a:rPr sz="1800" spc="-90" dirty="0">
                <a:latin typeface="Arial"/>
                <a:cs typeface="Arial"/>
              </a:rPr>
              <a:t>görsel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0116" y="4953634"/>
            <a:ext cx="292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canlandırmalara </a:t>
            </a:r>
            <a:r>
              <a:rPr sz="1800" spc="-70" dirty="0">
                <a:latin typeface="Arial"/>
                <a:cs typeface="Arial"/>
              </a:rPr>
              <a:t>hakim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olamaz.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50" dirty="0">
                <a:latin typeface="Times New Roman"/>
                <a:cs typeface="Times New Roman"/>
              </a:rPr>
              <a:t> </a:t>
            </a:r>
            <a:r>
              <a:rPr spc="-365" dirty="0"/>
              <a:t>Tasarım</a:t>
            </a:r>
            <a:r>
              <a:rPr spc="-450" dirty="0"/>
              <a:t> </a:t>
            </a:r>
            <a:r>
              <a:rPr spc="-350" dirty="0"/>
              <a:t>Kavramları	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949960" y="1958339"/>
            <a:ext cx="2887980" cy="652780"/>
          </a:xfrm>
          <a:custGeom>
            <a:avLst/>
            <a:gdLst/>
            <a:ahLst/>
            <a:cxnLst/>
            <a:rect l="l" t="t" r="r" b="b"/>
            <a:pathLst>
              <a:path w="2887979" h="652780">
                <a:moveTo>
                  <a:pt x="2779141" y="0"/>
                </a:moveTo>
                <a:lnTo>
                  <a:pt x="0" y="0"/>
                </a:lnTo>
                <a:lnTo>
                  <a:pt x="0" y="652780"/>
                </a:lnTo>
                <a:lnTo>
                  <a:pt x="2887979" y="652780"/>
                </a:lnTo>
                <a:lnTo>
                  <a:pt x="2887979" y="108838"/>
                </a:lnTo>
                <a:lnTo>
                  <a:pt x="2779141" y="0"/>
                </a:lnTo>
                <a:close/>
              </a:path>
            </a:pathLst>
          </a:custGeom>
          <a:solidFill>
            <a:srgbClr val="308A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960" y="1958339"/>
            <a:ext cx="2887980" cy="652780"/>
          </a:xfrm>
          <a:custGeom>
            <a:avLst/>
            <a:gdLst/>
            <a:ahLst/>
            <a:cxnLst/>
            <a:rect l="l" t="t" r="r" b="b"/>
            <a:pathLst>
              <a:path w="2887979" h="652780">
                <a:moveTo>
                  <a:pt x="0" y="0"/>
                </a:moveTo>
                <a:lnTo>
                  <a:pt x="2779141" y="0"/>
                </a:lnTo>
                <a:lnTo>
                  <a:pt x="2887979" y="108838"/>
                </a:lnTo>
                <a:lnTo>
                  <a:pt x="2887979" y="652780"/>
                </a:lnTo>
                <a:lnTo>
                  <a:pt x="0" y="65278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9652" y="2147570"/>
            <a:ext cx="258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İyileştirme</a:t>
            </a:r>
            <a:r>
              <a:rPr sz="18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(enhancement):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9960" y="2611120"/>
            <a:ext cx="7350759" cy="3274060"/>
          </a:xfrm>
          <a:custGeom>
            <a:avLst/>
            <a:gdLst/>
            <a:ahLst/>
            <a:cxnLst/>
            <a:rect l="l" t="t" r="r" b="b"/>
            <a:pathLst>
              <a:path w="7350759" h="3274060">
                <a:moveTo>
                  <a:pt x="0" y="3274059"/>
                </a:moveTo>
                <a:lnTo>
                  <a:pt x="7350759" y="3274059"/>
                </a:lnTo>
                <a:lnTo>
                  <a:pt x="7350759" y="0"/>
                </a:lnTo>
                <a:lnTo>
                  <a:pt x="0" y="0"/>
                </a:lnTo>
                <a:lnTo>
                  <a:pt x="0" y="3274059"/>
                </a:lnTo>
                <a:close/>
              </a:path>
            </a:pathLst>
          </a:custGeom>
          <a:ln w="15240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0619" y="4104640"/>
            <a:ext cx="960119" cy="655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7939" y="4218940"/>
            <a:ext cx="660399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9830" y="413385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0" y="561339"/>
                </a:moveTo>
                <a:lnTo>
                  <a:pt x="866140" y="561339"/>
                </a:lnTo>
                <a:lnTo>
                  <a:pt x="866140" y="0"/>
                </a:lnTo>
                <a:lnTo>
                  <a:pt x="0" y="0"/>
                </a:lnTo>
                <a:lnTo>
                  <a:pt x="0" y="56133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9830" y="413385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0" y="561339"/>
                </a:moveTo>
                <a:lnTo>
                  <a:pt x="866140" y="561339"/>
                </a:lnTo>
                <a:lnTo>
                  <a:pt x="866140" y="0"/>
                </a:lnTo>
                <a:lnTo>
                  <a:pt x="0" y="0"/>
                </a:lnTo>
                <a:lnTo>
                  <a:pt x="0" y="561339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9652" y="2932684"/>
            <a:ext cx="7193280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5904" algn="just">
              <a:lnSpc>
                <a:spcPct val="100000"/>
              </a:lnSpc>
              <a:spcBef>
                <a:spcPts val="100"/>
              </a:spcBef>
              <a:buClr>
                <a:srgbClr val="996666"/>
              </a:buClr>
              <a:buSzPct val="78125"/>
              <a:buFont typeface="Wingdings"/>
              <a:buChar char=""/>
              <a:tabLst>
                <a:tab pos="269240" algn="l"/>
              </a:tabLst>
            </a:pP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İyileştirme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(enhancement): </a:t>
            </a:r>
            <a:r>
              <a:rPr sz="1600" spc="-5" dirty="0">
                <a:latin typeface="Arial"/>
                <a:cs typeface="Arial"/>
              </a:rPr>
              <a:t>Soyutlama düzeyinde irdeleme bittikten </a:t>
            </a:r>
            <a:r>
              <a:rPr sz="1600" dirty="0">
                <a:latin typeface="Arial"/>
                <a:cs typeface="Arial"/>
              </a:rPr>
              <a:t>sonra,  </a:t>
            </a:r>
            <a:r>
              <a:rPr sz="1600" spc="-5" dirty="0">
                <a:latin typeface="Arial"/>
                <a:cs typeface="Arial"/>
              </a:rPr>
              <a:t>daha alt seviyelere inilerek tanımlamalarda </a:t>
            </a:r>
            <a:r>
              <a:rPr sz="1600" dirty="0">
                <a:latin typeface="Arial"/>
                <a:cs typeface="Arial"/>
              </a:rPr>
              <a:t>ayrıntı, </a:t>
            </a:r>
            <a:r>
              <a:rPr sz="1600" spc="-5" dirty="0">
                <a:latin typeface="Arial"/>
                <a:cs typeface="Arial"/>
              </a:rPr>
              <a:t>bazen </a:t>
            </a:r>
            <a:r>
              <a:rPr sz="160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düzeltme  </a:t>
            </a:r>
            <a:r>
              <a:rPr sz="1600" spc="-10" dirty="0">
                <a:latin typeface="Arial"/>
                <a:cs typeface="Arial"/>
              </a:rPr>
              <a:t>yapılarak </a:t>
            </a:r>
            <a:r>
              <a:rPr sz="1600" spc="-10" dirty="0">
                <a:solidFill>
                  <a:srgbClr val="373086"/>
                </a:solidFill>
                <a:latin typeface="Arial"/>
                <a:cs typeface="Arial"/>
              </a:rPr>
              <a:t>tasarımın daha </a:t>
            </a:r>
            <a:r>
              <a:rPr sz="1600" spc="-5" dirty="0">
                <a:solidFill>
                  <a:srgbClr val="373086"/>
                </a:solidFill>
                <a:latin typeface="Arial"/>
                <a:cs typeface="Arial"/>
              </a:rPr>
              <a:t>kesinlik </a:t>
            </a:r>
            <a:r>
              <a:rPr sz="1600" spc="-10" dirty="0">
                <a:solidFill>
                  <a:srgbClr val="373086"/>
                </a:solidFill>
                <a:latin typeface="Arial"/>
                <a:cs typeface="Arial"/>
              </a:rPr>
              <a:t>kazanması</a:t>
            </a:r>
            <a:r>
              <a:rPr sz="1600" spc="28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373086"/>
                </a:solidFill>
                <a:latin typeface="Arial"/>
                <a:cs typeface="Arial"/>
              </a:rPr>
              <a:t>sağlanır.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267585">
              <a:lnSpc>
                <a:spcPct val="100000"/>
              </a:lnSpc>
              <a:tabLst>
                <a:tab pos="3288665" algn="l"/>
                <a:tab pos="4089400" algn="l"/>
                <a:tab pos="4602480" algn="l"/>
                <a:tab pos="5120640" algn="l"/>
                <a:tab pos="5464175" algn="l"/>
                <a:tab pos="6179820" algn="l"/>
                <a:tab pos="6777355" algn="l"/>
              </a:tabLst>
            </a:pPr>
            <a:r>
              <a:rPr sz="1600" spc="-85" dirty="0">
                <a:latin typeface="Arial"/>
                <a:cs typeface="Arial"/>
              </a:rPr>
              <a:t>Soyutlama	</a:t>
            </a:r>
            <a:r>
              <a:rPr sz="1600" spc="-90" dirty="0">
                <a:latin typeface="Arial"/>
                <a:cs typeface="Arial"/>
              </a:rPr>
              <a:t>kavramı	</a:t>
            </a:r>
            <a:r>
              <a:rPr sz="1600" spc="-45" dirty="0">
                <a:latin typeface="Arial"/>
                <a:cs typeface="Arial"/>
              </a:rPr>
              <a:t>veri,	</a:t>
            </a:r>
            <a:r>
              <a:rPr sz="1600" spc="-70" dirty="0">
                <a:latin typeface="Arial"/>
                <a:cs typeface="Arial"/>
              </a:rPr>
              <a:t>işlev	</a:t>
            </a:r>
            <a:r>
              <a:rPr sz="1600" spc="-100" dirty="0">
                <a:latin typeface="Arial"/>
                <a:cs typeface="Arial"/>
              </a:rPr>
              <a:t>ve	</a:t>
            </a:r>
            <a:r>
              <a:rPr sz="1600" spc="-95" dirty="0">
                <a:latin typeface="Arial"/>
                <a:cs typeface="Arial"/>
              </a:rPr>
              <a:t>yapısal	</a:t>
            </a:r>
            <a:r>
              <a:rPr sz="1600" spc="-75" dirty="0">
                <a:latin typeface="Arial"/>
                <a:cs typeface="Arial"/>
              </a:rPr>
              <a:t>açılar	</a:t>
            </a:r>
            <a:r>
              <a:rPr sz="1600" spc="-45" dirty="0">
                <a:latin typeface="Arial"/>
                <a:cs typeface="Arial"/>
              </a:rPr>
              <a:t>için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4854" y="4130929"/>
            <a:ext cx="4823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Arial"/>
                <a:cs typeface="Arial"/>
              </a:rPr>
              <a:t>geçerlidir. </a:t>
            </a:r>
            <a:r>
              <a:rPr sz="1600" spc="-75" dirty="0">
                <a:latin typeface="Arial"/>
                <a:cs typeface="Arial"/>
              </a:rPr>
              <a:t>Örneğin </a:t>
            </a:r>
            <a:r>
              <a:rPr sz="1600" spc="-10" dirty="0">
                <a:latin typeface="Arial"/>
                <a:cs typeface="Arial"/>
              </a:rPr>
              <a:t>bir </a:t>
            </a:r>
            <a:r>
              <a:rPr sz="1600" spc="-95" dirty="0">
                <a:latin typeface="Arial"/>
                <a:cs typeface="Arial"/>
              </a:rPr>
              <a:t>kapı </a:t>
            </a:r>
            <a:r>
              <a:rPr sz="1600" spc="-100" dirty="0">
                <a:latin typeface="Arial"/>
                <a:cs typeface="Arial"/>
              </a:rPr>
              <a:t>nesne </a:t>
            </a:r>
            <a:r>
              <a:rPr sz="1600" spc="-65" dirty="0">
                <a:latin typeface="Arial"/>
                <a:cs typeface="Arial"/>
              </a:rPr>
              <a:t>olarak </a:t>
            </a:r>
            <a:r>
              <a:rPr sz="1600" spc="-60" dirty="0">
                <a:latin typeface="Arial"/>
                <a:cs typeface="Arial"/>
              </a:rPr>
              <a:t>ele </a:t>
            </a:r>
            <a:r>
              <a:rPr sz="1600" spc="-80" dirty="0">
                <a:latin typeface="Arial"/>
                <a:cs typeface="Arial"/>
              </a:rPr>
              <a:t>alındığında  </a:t>
            </a:r>
            <a:r>
              <a:rPr sz="1600" spc="-55" dirty="0">
                <a:latin typeface="Arial"/>
                <a:cs typeface="Arial"/>
              </a:rPr>
              <a:t>onun kulpu, rengi menteşeleri, </a:t>
            </a:r>
            <a:r>
              <a:rPr sz="1600" spc="-90" dirty="0">
                <a:latin typeface="Arial"/>
                <a:cs typeface="Arial"/>
              </a:rPr>
              <a:t>malzemesi </a:t>
            </a:r>
            <a:r>
              <a:rPr sz="1600" spc="-45" dirty="0">
                <a:latin typeface="Arial"/>
                <a:cs typeface="Arial"/>
              </a:rPr>
              <a:t>gibi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detayları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4854" y="4618291"/>
            <a:ext cx="19088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9860" algn="l"/>
              </a:tabLst>
            </a:pPr>
            <a:r>
              <a:rPr sz="1600" spc="-100" dirty="0">
                <a:latin typeface="Arial"/>
                <a:cs typeface="Arial"/>
              </a:rPr>
              <a:t>düş</a:t>
            </a:r>
            <a:r>
              <a:rPr sz="1600" spc="-70" dirty="0">
                <a:latin typeface="Arial"/>
                <a:cs typeface="Arial"/>
              </a:rPr>
              <a:t>ünmede</a:t>
            </a:r>
            <a:r>
              <a:rPr sz="1600" spc="-6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5" dirty="0">
                <a:latin typeface="Arial"/>
                <a:cs typeface="Arial"/>
              </a:rPr>
              <a:t>k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90" dirty="0">
                <a:latin typeface="Arial"/>
                <a:cs typeface="Arial"/>
              </a:rPr>
              <a:t>p</a:t>
            </a:r>
            <a:r>
              <a:rPr sz="1600" spc="-60" dirty="0">
                <a:latin typeface="Arial"/>
                <a:cs typeface="Arial"/>
              </a:rPr>
              <a:t>ı</a:t>
            </a:r>
            <a:r>
              <a:rPr sz="1600" spc="-85" dirty="0">
                <a:latin typeface="Arial"/>
                <a:cs typeface="Arial"/>
              </a:rPr>
              <a:t>y</a:t>
            </a:r>
            <a:r>
              <a:rPr sz="1600" spc="-80" dirty="0">
                <a:latin typeface="Arial"/>
                <a:cs typeface="Arial"/>
              </a:rPr>
              <a:t>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2183" y="4618291"/>
            <a:ext cx="73533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i</a:t>
            </a:r>
            <a:r>
              <a:rPr sz="1600" spc="-105" dirty="0">
                <a:latin typeface="Arial"/>
                <a:cs typeface="Arial"/>
              </a:rPr>
              <a:t>m</a:t>
            </a:r>
            <a:r>
              <a:rPr sz="1600" spc="-8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85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R="29209" algn="ctr">
              <a:lnSpc>
                <a:spcPct val="100000"/>
              </a:lnSpc>
              <a:spcBef>
                <a:spcPts val="5"/>
              </a:spcBef>
            </a:pPr>
            <a:r>
              <a:rPr sz="1600" spc="-55" dirty="0">
                <a:latin typeface="Arial"/>
                <a:cs typeface="Arial"/>
              </a:rPr>
              <a:t>diğer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7105" y="4618291"/>
            <a:ext cx="78867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80" dirty="0">
                <a:latin typeface="Arial"/>
                <a:cs typeface="Arial"/>
              </a:rPr>
              <a:t>ç</a:t>
            </a:r>
            <a:r>
              <a:rPr sz="1600" spc="-45" dirty="0">
                <a:latin typeface="Arial"/>
                <a:cs typeface="Arial"/>
              </a:rPr>
              <a:t>i</a:t>
            </a:r>
            <a:r>
              <a:rPr sz="1600" spc="-55" dirty="0">
                <a:latin typeface="Arial"/>
                <a:cs typeface="Arial"/>
              </a:rPr>
              <a:t>n</a:t>
            </a:r>
            <a:r>
              <a:rPr sz="1600" spc="-35" dirty="0">
                <a:latin typeface="Arial"/>
                <a:cs typeface="Arial"/>
              </a:rPr>
              <a:t>d</a:t>
            </a:r>
            <a:r>
              <a:rPr sz="1600" spc="-9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70" dirty="0">
                <a:latin typeface="Arial"/>
                <a:cs typeface="Arial"/>
              </a:rPr>
              <a:t>detaylara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4854" y="4862829"/>
            <a:ext cx="2388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70940" algn="l"/>
                <a:tab pos="1623060" algn="l"/>
              </a:tabLst>
            </a:pPr>
            <a:r>
              <a:rPr sz="1600" spc="-45" dirty="0">
                <a:latin typeface="Arial"/>
                <a:cs typeface="Arial"/>
              </a:rPr>
              <a:t>değerlendirebiliriz.  </a:t>
            </a:r>
            <a:r>
              <a:rPr sz="1600" spc="-105" dirty="0">
                <a:latin typeface="Arial"/>
                <a:cs typeface="Arial"/>
              </a:rPr>
              <a:t>y</a:t>
            </a:r>
            <a:r>
              <a:rPr sz="1600" spc="-70" dirty="0">
                <a:latin typeface="Arial"/>
                <a:cs typeface="Arial"/>
              </a:rPr>
              <a:t>oğun</a:t>
            </a:r>
            <a:r>
              <a:rPr sz="1600" spc="-35" dirty="0">
                <a:latin typeface="Arial"/>
                <a:cs typeface="Arial"/>
              </a:rPr>
              <a:t>l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80" dirty="0">
                <a:latin typeface="Arial"/>
                <a:cs typeface="Arial"/>
              </a:rPr>
              <a:t>ş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35" dirty="0">
                <a:latin typeface="Arial"/>
                <a:cs typeface="Arial"/>
              </a:rPr>
              <a:t>b</a:t>
            </a:r>
            <a:r>
              <a:rPr sz="1600" spc="-25" dirty="0">
                <a:latin typeface="Arial"/>
                <a:cs typeface="Arial"/>
              </a:rPr>
              <a:t>i</a:t>
            </a:r>
            <a:r>
              <a:rPr sz="1600" spc="2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70" dirty="0">
                <a:latin typeface="Arial"/>
                <a:cs typeface="Arial"/>
              </a:rPr>
              <a:t>t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80" dirty="0">
                <a:latin typeface="Arial"/>
                <a:cs typeface="Arial"/>
              </a:rPr>
              <a:t>s</a:t>
            </a:r>
            <a:r>
              <a:rPr sz="1600" spc="-114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</a:t>
            </a:r>
            <a:r>
              <a:rPr sz="1600" spc="-35" dirty="0">
                <a:latin typeface="Arial"/>
                <a:cs typeface="Arial"/>
              </a:rPr>
              <a:t>ı</a:t>
            </a:r>
            <a:r>
              <a:rPr sz="1600" spc="-90" dirty="0">
                <a:latin typeface="Arial"/>
                <a:cs typeface="Arial"/>
              </a:rPr>
              <a:t>mc</a:t>
            </a:r>
            <a:r>
              <a:rPr sz="1600" spc="-80" dirty="0">
                <a:latin typeface="Arial"/>
                <a:cs typeface="Arial"/>
              </a:rPr>
              <a:t>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6690" y="4618291"/>
            <a:ext cx="12185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600" spc="-10" dirty="0">
                <a:latin typeface="Arial"/>
                <a:cs typeface="Arial"/>
              </a:rPr>
              <a:t>bir	</a:t>
            </a:r>
            <a:r>
              <a:rPr sz="1600" spc="-85" dirty="0">
                <a:latin typeface="Arial"/>
                <a:cs typeface="Arial"/>
              </a:rPr>
              <a:t>ev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548005" algn="l"/>
              </a:tabLst>
            </a:pPr>
            <a:r>
              <a:rPr sz="1600" spc="-155" dirty="0">
                <a:latin typeface="Arial"/>
                <a:cs typeface="Arial"/>
              </a:rPr>
              <a:t>A</a:t>
            </a:r>
            <a:r>
              <a:rPr sz="1600" spc="-105" dirty="0">
                <a:latin typeface="Arial"/>
                <a:cs typeface="Arial"/>
              </a:rPr>
              <a:t>k</a:t>
            </a:r>
            <a:r>
              <a:rPr sz="1600" spc="-180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70" dirty="0">
                <a:latin typeface="Arial"/>
                <a:cs typeface="Arial"/>
              </a:rPr>
              <a:t>t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85" dirty="0">
                <a:latin typeface="Arial"/>
                <a:cs typeface="Arial"/>
              </a:rPr>
              <a:t>k</a:t>
            </a:r>
            <a:r>
              <a:rPr sz="1600" spc="35" dirty="0">
                <a:latin typeface="Arial"/>
                <a:cs typeface="Arial"/>
              </a:rPr>
              <a:t>ti</a:t>
            </a:r>
            <a:r>
              <a:rPr sz="1600" spc="25" dirty="0">
                <a:latin typeface="Arial"/>
                <a:cs typeface="Arial"/>
              </a:rPr>
              <a:t>r</a:t>
            </a:r>
            <a:r>
              <a:rPr sz="1600" spc="-80" dirty="0"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‘oda’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9131" y="5106670"/>
            <a:ext cx="8680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latin typeface="Arial"/>
                <a:cs typeface="Arial"/>
              </a:rPr>
              <a:t>düzeyinde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1265" y="5106670"/>
            <a:ext cx="523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5" dirty="0">
                <a:latin typeface="Arial"/>
                <a:cs typeface="Arial"/>
              </a:rPr>
              <a:t>g</a:t>
            </a:r>
            <a:r>
              <a:rPr sz="1600" spc="-20" dirty="0">
                <a:latin typeface="Arial"/>
                <a:cs typeface="Arial"/>
              </a:rPr>
              <a:t>ö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-180" dirty="0">
                <a:latin typeface="Arial"/>
                <a:cs typeface="Arial"/>
              </a:rPr>
              <a:t>s</a:t>
            </a:r>
            <a:r>
              <a:rPr sz="1600" spc="-75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4854" y="5350509"/>
            <a:ext cx="25869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latin typeface="Arial"/>
                <a:cs typeface="Arial"/>
              </a:rPr>
              <a:t>canlandırmalara </a:t>
            </a:r>
            <a:r>
              <a:rPr sz="1600" spc="-65" dirty="0">
                <a:latin typeface="Arial"/>
                <a:cs typeface="Arial"/>
              </a:rPr>
              <a:t>hakim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olamaz.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9620" y="4104640"/>
            <a:ext cx="1125220" cy="652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8039" y="4218940"/>
            <a:ext cx="1005839" cy="480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8829" y="4133850"/>
            <a:ext cx="1031240" cy="558800"/>
          </a:xfrm>
          <a:custGeom>
            <a:avLst/>
            <a:gdLst/>
            <a:ahLst/>
            <a:cxnLst/>
            <a:rect l="l" t="t" r="r" b="b"/>
            <a:pathLst>
              <a:path w="1031239" h="558800">
                <a:moveTo>
                  <a:pt x="0" y="558800"/>
                </a:moveTo>
                <a:lnTo>
                  <a:pt x="1031240" y="558800"/>
                </a:lnTo>
                <a:lnTo>
                  <a:pt x="103124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68829" y="4133850"/>
            <a:ext cx="1031240" cy="558800"/>
          </a:xfrm>
          <a:custGeom>
            <a:avLst/>
            <a:gdLst/>
            <a:ahLst/>
            <a:cxnLst/>
            <a:rect l="l" t="t" r="r" b="b"/>
            <a:pathLst>
              <a:path w="1031239" h="558800">
                <a:moveTo>
                  <a:pt x="0" y="558800"/>
                </a:moveTo>
                <a:lnTo>
                  <a:pt x="1031240" y="558800"/>
                </a:lnTo>
                <a:lnTo>
                  <a:pt x="103124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86180" y="4275073"/>
            <a:ext cx="19075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1500" b="1" spc="-95" dirty="0">
                <a:solidFill>
                  <a:srgbClr val="0D0D0D"/>
                </a:solidFill>
                <a:latin typeface="Trebuchet MS"/>
                <a:cs typeface="Trebuchet MS"/>
              </a:rPr>
              <a:t>Kulp	</a:t>
            </a:r>
            <a:r>
              <a:rPr sz="1500" b="1" spc="-55" dirty="0">
                <a:solidFill>
                  <a:srgbClr val="0D0D0D"/>
                </a:solidFill>
                <a:latin typeface="Trebuchet MS"/>
                <a:cs typeface="Trebuchet MS"/>
              </a:rPr>
              <a:t>Menteşe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50619" y="4691379"/>
            <a:ext cx="960119" cy="655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7619" y="4805679"/>
            <a:ext cx="703580" cy="480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9830" y="472059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0" y="561340"/>
                </a:moveTo>
                <a:lnTo>
                  <a:pt x="866140" y="561340"/>
                </a:lnTo>
                <a:lnTo>
                  <a:pt x="866140" y="0"/>
                </a:lnTo>
                <a:lnTo>
                  <a:pt x="0" y="0"/>
                </a:lnTo>
                <a:lnTo>
                  <a:pt x="0" y="56134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9830" y="4720590"/>
            <a:ext cx="866140" cy="561340"/>
          </a:xfrm>
          <a:custGeom>
            <a:avLst/>
            <a:gdLst/>
            <a:ahLst/>
            <a:cxnLst/>
            <a:rect l="l" t="t" r="r" b="b"/>
            <a:pathLst>
              <a:path w="866139" h="561339">
                <a:moveTo>
                  <a:pt x="0" y="561340"/>
                </a:moveTo>
                <a:lnTo>
                  <a:pt x="866140" y="561340"/>
                </a:lnTo>
                <a:lnTo>
                  <a:pt x="866140" y="0"/>
                </a:lnTo>
                <a:lnTo>
                  <a:pt x="0" y="0"/>
                </a:lnTo>
                <a:lnTo>
                  <a:pt x="0" y="561340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86180" y="4861941"/>
            <a:ext cx="853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1500" b="1" spc="-100" dirty="0">
                <a:solidFill>
                  <a:srgbClr val="0D0D0D"/>
                </a:solidFill>
                <a:latin typeface="Trebuchet MS"/>
                <a:cs typeface="Trebuchet MS"/>
              </a:rPr>
              <a:t>Renk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39620" y="4691379"/>
            <a:ext cx="1125220" cy="652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0260" y="4805679"/>
            <a:ext cx="1038860" cy="480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68829" y="4720590"/>
            <a:ext cx="1031240" cy="558800"/>
          </a:xfrm>
          <a:custGeom>
            <a:avLst/>
            <a:gdLst/>
            <a:ahLst/>
            <a:cxnLst/>
            <a:rect l="l" t="t" r="r" b="b"/>
            <a:pathLst>
              <a:path w="1031239" h="558800">
                <a:moveTo>
                  <a:pt x="0" y="558800"/>
                </a:moveTo>
                <a:lnTo>
                  <a:pt x="1031240" y="558800"/>
                </a:lnTo>
                <a:lnTo>
                  <a:pt x="103124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68829" y="4720590"/>
            <a:ext cx="1031240" cy="558800"/>
          </a:xfrm>
          <a:custGeom>
            <a:avLst/>
            <a:gdLst/>
            <a:ahLst/>
            <a:cxnLst/>
            <a:rect l="l" t="t" r="r" b="b"/>
            <a:pathLst>
              <a:path w="1031239" h="558800">
                <a:moveTo>
                  <a:pt x="0" y="558800"/>
                </a:moveTo>
                <a:lnTo>
                  <a:pt x="1031240" y="558800"/>
                </a:lnTo>
                <a:lnTo>
                  <a:pt x="1031240" y="0"/>
                </a:lnTo>
                <a:lnTo>
                  <a:pt x="0" y="0"/>
                </a:lnTo>
                <a:lnTo>
                  <a:pt x="0" y="558800"/>
                </a:lnTo>
                <a:close/>
              </a:path>
            </a:pathLst>
          </a:custGeom>
          <a:ln w="12700">
            <a:solidFill>
              <a:srgbClr val="0D56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2320" y="4861305"/>
            <a:ext cx="1041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500" b="1" spc="-65" dirty="0">
                <a:solidFill>
                  <a:srgbClr val="0D0D0D"/>
                </a:solidFill>
                <a:latin typeface="Trebuchet MS"/>
                <a:cs typeface="Trebuchet MS"/>
              </a:rPr>
              <a:t>Malzeme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2919</Words>
  <Application>Microsoft Office PowerPoint</Application>
  <PresentationFormat>Ekran Gösterisi (4:3)</PresentationFormat>
  <Paragraphs>553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62</vt:i4>
      </vt:variant>
    </vt:vector>
  </HeadingPairs>
  <TitlesOfParts>
    <vt:vector size="63" baseType="lpstr">
      <vt:lpstr>Ofis Teması</vt:lpstr>
      <vt:lpstr>PowerPoint Sunusu</vt:lpstr>
      <vt:lpstr>Bu Haftaki Konular</vt:lpstr>
      <vt:lpstr> Amaçlar </vt:lpstr>
      <vt:lpstr> Yazılım Tasarımının Önemi </vt:lpstr>
      <vt:lpstr> Giriş </vt:lpstr>
      <vt:lpstr> Yazılım Ürünleri </vt:lpstr>
      <vt:lpstr> Yazılım Tasarımı Nedir? </vt:lpstr>
      <vt:lpstr> Tasarım Kavramları </vt:lpstr>
      <vt:lpstr> Tasarım Kavramları </vt:lpstr>
      <vt:lpstr> Tasarım Kavramları </vt:lpstr>
      <vt:lpstr> Modülerlik </vt:lpstr>
      <vt:lpstr>Sistem ve Modülleri </vt:lpstr>
      <vt:lpstr> İşlevsel Bağımsızlık </vt:lpstr>
      <vt:lpstr> Veri Tasarımı </vt:lpstr>
      <vt:lpstr>Veri Tasarımında Dikkat Edilecek Konular</vt:lpstr>
      <vt:lpstr> Yapısal Tasarım </vt:lpstr>
      <vt:lpstr> Ayrıntı Tasarım- Süreç Tasarımı </vt:lpstr>
      <vt:lpstr> Yapısal Program Yapıları </vt:lpstr>
      <vt:lpstr>Program Akış Diyagramı Yapıları</vt:lpstr>
      <vt:lpstr>Program Akış Diyagramı  Yapıları</vt:lpstr>
      <vt:lpstr>Program Akış Diyagramı  Yapıları</vt:lpstr>
      <vt:lpstr> Program Akış Diyagramları </vt:lpstr>
      <vt:lpstr> Kutu Diyagramları </vt:lpstr>
      <vt:lpstr> Kutu Diyagramları </vt:lpstr>
      <vt:lpstr> Kutu Diyagramları </vt:lpstr>
      <vt:lpstr> Karar Tabloları </vt:lpstr>
      <vt:lpstr> Karar Tabloları </vt:lpstr>
      <vt:lpstr>Program Tasarım Dili </vt:lpstr>
      <vt:lpstr>Tasarlanması Gereken Ortak Alt Sistemler</vt:lpstr>
      <vt:lpstr>Yetkilendirme Alt Sistemi </vt:lpstr>
      <vt:lpstr> Güvenlik Alt Sistemi </vt:lpstr>
      <vt:lpstr>Yedekleme Alt Sistemi </vt:lpstr>
      <vt:lpstr> Veri İletişim Alt Sistemi </vt:lpstr>
      <vt:lpstr> Arşiv Alt Sistemi </vt:lpstr>
      <vt:lpstr> Dönüştürme Alt Sistemi </vt:lpstr>
      <vt:lpstr> Kullanıcı Arayüz Tasarımı </vt:lpstr>
      <vt:lpstr>Genel Prensipler </vt:lpstr>
      <vt:lpstr> Bilgi Gösterimi </vt:lpstr>
      <vt:lpstr> Veri Girişi </vt:lpstr>
      <vt:lpstr> Kullanıcı Arayüz Prototipi </vt:lpstr>
      <vt:lpstr>Başlangıç Tasarım Gözden Geçirme</vt:lpstr>
      <vt:lpstr>Ayrıntılı Tasarım Gözden Geçirme</vt:lpstr>
      <vt:lpstr> Tasarım Kalite Ölçütleri </vt:lpstr>
      <vt:lpstr> Bağlaşım </vt:lpstr>
      <vt:lpstr> Yalın Veri Bağlaşımı </vt:lpstr>
      <vt:lpstr> Karmaşık Veri Bağlaşımı </vt:lpstr>
      <vt:lpstr> Denetim Bağlaşımı </vt:lpstr>
      <vt:lpstr> Ortak Veri Bağlaşımı </vt:lpstr>
      <vt:lpstr> İçerik Bağlaşımı </vt:lpstr>
      <vt:lpstr> Yapışıklık </vt:lpstr>
      <vt:lpstr> İşlevsel Yapışıklık </vt:lpstr>
      <vt:lpstr> Sırasal Yapışıklık </vt:lpstr>
      <vt:lpstr> İletişimsel Yapışıklık </vt:lpstr>
      <vt:lpstr>Yordamsal Yapışıklık </vt:lpstr>
      <vt:lpstr> Zamansal Yapışıklık </vt:lpstr>
      <vt:lpstr> Mantıksal Yapışıklık </vt:lpstr>
      <vt:lpstr> Gelişigüzel Yapışıklık </vt:lpstr>
      <vt:lpstr>Özet</vt:lpstr>
      <vt:lpstr>Sorular</vt:lpstr>
      <vt:lpstr>Kaynaklar </vt:lpstr>
      <vt:lpstr>Kaynaklar 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Muhammet BAYKARA</dc:creator>
  <cp:lastModifiedBy>SAİT</cp:lastModifiedBy>
  <cp:revision>2</cp:revision>
  <dcterms:created xsi:type="dcterms:W3CDTF">2019-03-20T10:06:38Z</dcterms:created>
  <dcterms:modified xsi:type="dcterms:W3CDTF">2019-03-20T10:14:59Z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2019-03-20T00:00:00Z</vt:filetime>
  </property>
</Properties>
</file>